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9" r:id="rId2"/>
    <p:sldId id="296" r:id="rId3"/>
    <p:sldId id="313" r:id="rId4"/>
    <p:sldId id="303" r:id="rId5"/>
    <p:sldId id="304" r:id="rId6"/>
    <p:sldId id="307" r:id="rId7"/>
    <p:sldId id="298" r:id="rId8"/>
    <p:sldId id="299" r:id="rId9"/>
    <p:sldId id="308" r:id="rId10"/>
    <p:sldId id="305" r:id="rId11"/>
    <p:sldId id="311" r:id="rId12"/>
    <p:sldId id="318" r:id="rId13"/>
    <p:sldId id="317" r:id="rId14"/>
    <p:sldId id="288" r:id="rId15"/>
    <p:sldId id="31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86"/>
  </p:normalViewPr>
  <p:slideViewPr>
    <p:cSldViewPr snapToGrid="0" snapToObjects="1">
      <p:cViewPr varScale="1">
        <p:scale>
          <a:sx n="119" d="100"/>
          <a:sy n="119" d="100"/>
        </p:scale>
        <p:origin x="132" y="29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11/30/2022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 December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2022 CHIMERA Run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 December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2022 CHIMERA Run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 December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2022 CHIMERA Run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smtClean="0"/>
              <a:t>1 December 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smtClean="0"/>
              <a:t>2022 CHIMERA Run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smtClean="0"/>
              <a:t>1 December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2022 CHIMERA Run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smtClean="0"/>
              <a:t>1 December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2022 CHIMERA Run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smtClean="0"/>
              <a:t>1 December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2022 CHIMERA Run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smtClean="0"/>
              <a:t>1 December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2022 CHIMERA Run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smtClean="0"/>
              <a:t>1 December 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smtClean="0"/>
              <a:t>2022 CHIMERA Run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smtClean="0"/>
              <a:t>1 December 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smtClean="0"/>
              <a:t>2022 CHIMERA Run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smtClean="0"/>
              <a:t>1 December 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smtClean="0"/>
              <a:t>2022 CHIMERA Run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smtClean="0"/>
              <a:t>1 December 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smtClean="0"/>
              <a:t>2022 CHIMERA Run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 December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2022 CHIMERA Run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 December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2022 CHIMERA Run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 December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2022 CHIMERA Run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 December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2022 CHIMERA Run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smtClean="0"/>
              <a:t>1 December 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smtClean="0"/>
              <a:t>2022 CHIMERA Run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smtClean="0"/>
              <a:t>1 December 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smtClean="0"/>
              <a:t>2022 CHIMERA Run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smtClean="0"/>
              <a:t>1 December 2022</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smtClean="0"/>
              <a:t>2022 CHIMERA Run</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r2e-monitoring.web.cern.ch/d/2nB4Hld4k/chimera_flux?orgId=1" TargetMode="Externa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hyperlink" Target="https://r2e-monitoring.web.cern.ch/d/2nB4Hld4kdasasd/chimera_fluence?orgId=1" TargetMode="External"/><Relationship Id="rId4" Type="http://schemas.openxmlformats.org/officeDocument/2006/relationships/hyperlink" Target="https://r2e-monitoring.web.cern.ch/?orgId=1"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smtClean="0"/>
              <a:t>Quick</a:t>
            </a:r>
            <a:r>
              <a:rPr lang="en-US" dirty="0" smtClean="0"/>
              <a:t> </a:t>
            </a:r>
            <a:r>
              <a:rPr lang="en-US" dirty="0"/>
              <a:t>report on CHIMERA 2022 </a:t>
            </a:r>
            <a:r>
              <a:rPr lang="en-US" dirty="0" smtClean="0"/>
              <a:t>run</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68145" y="4547937"/>
            <a:ext cx="11376026" cy="1240223"/>
          </a:xfrm>
        </p:spPr>
        <p:txBody>
          <a:bodyPr/>
          <a:lstStyle/>
          <a:p>
            <a:r>
              <a:rPr lang="en-US" sz="2000" dirty="0" smtClean="0"/>
              <a:t>Kacper Bilko and Ruben Garcia Alia </a:t>
            </a:r>
            <a:r>
              <a:rPr lang="en-US" sz="2000" dirty="0"/>
              <a:t>on behalf of the entire CHIMERA </a:t>
            </a:r>
            <a:r>
              <a:rPr lang="en-US" sz="2000" dirty="0" smtClean="0"/>
              <a:t>team!</a:t>
            </a:r>
          </a:p>
          <a:p>
            <a:r>
              <a:rPr lang="en-US" sz="1800" dirty="0" smtClean="0"/>
              <a:t>Core </a:t>
            </a:r>
            <a:r>
              <a:rPr lang="en-US" sz="1800" dirty="0"/>
              <a:t>test team during 5-day 2022 CHIMERA run: </a:t>
            </a:r>
            <a:r>
              <a:rPr lang="en-US" sz="1800" dirty="0" smtClean="0"/>
              <a:t>E. Johnson, K. Bilko, N. Emriskova, A. Waets, A. Coronetti</a:t>
            </a:r>
          </a:p>
          <a:p>
            <a:r>
              <a:rPr lang="en-US" sz="1800" smtClean="0"/>
              <a:t>Many </a:t>
            </a:r>
            <a:r>
              <a:rPr lang="en-US" sz="1800" dirty="0" smtClean="0"/>
              <a:t>thanks to the PS/LIER/LINIAC3 operation, RP, CHARM and IRRAD teams for the support!</a:t>
            </a:r>
            <a:endParaRPr lang="en-US" sz="1800" dirty="0"/>
          </a:p>
          <a:p>
            <a:r>
              <a:rPr lang="en-US" dirty="0" smtClean="0"/>
              <a:t>01</a:t>
            </a:r>
            <a:r>
              <a:rPr lang="en-US" sz="2000" dirty="0" smtClean="0"/>
              <a:t>/12/2022</a:t>
            </a:r>
            <a:endParaRPr lang="en-GB" sz="2000" dirty="0"/>
          </a:p>
          <a:p>
            <a:pPr algn="l"/>
            <a:endParaRPr lang="en-US" sz="1800" dirty="0"/>
          </a:p>
        </p:txBody>
      </p:sp>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8D9665-BAF2-E3C8-B13A-B4A137650527}"/>
              </a:ext>
            </a:extLst>
          </p:cNvPr>
          <p:cNvSpPr>
            <a:spLocks noGrp="1"/>
          </p:cNvSpPr>
          <p:nvPr>
            <p:ph type="title"/>
          </p:nvPr>
        </p:nvSpPr>
        <p:spPr/>
        <p:txBody>
          <a:bodyPr/>
          <a:lstStyle/>
          <a:p>
            <a:r>
              <a:rPr lang="en-US" dirty="0"/>
              <a:t>Diode as beam diagnostics: flux monitor</a:t>
            </a:r>
            <a:endParaRPr lang="en-GB" dirty="0"/>
          </a:p>
        </p:txBody>
      </p:sp>
      <p:sp>
        <p:nvSpPr>
          <p:cNvPr id="4" name="Date Placeholder 3">
            <a:extLst>
              <a:ext uri="{FF2B5EF4-FFF2-40B4-BE49-F238E27FC236}">
                <a16:creationId xmlns:a16="http://schemas.microsoft.com/office/drawing/2014/main" id="{21CDD09A-729B-62BF-A128-BAE14070D9AD}"/>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28F5E07A-2F82-AC7F-F49A-CE7BC856B690}"/>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8C835FB9-4BD6-A3C6-6B0A-34A525FD669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2" name="Content Placeholder 1">
            <a:extLst>
              <a:ext uri="{FF2B5EF4-FFF2-40B4-BE49-F238E27FC236}">
                <a16:creationId xmlns:a16="http://schemas.microsoft.com/office/drawing/2014/main" id="{62B337E7-761E-BBD7-4EF0-BE8872598280}"/>
              </a:ext>
            </a:extLst>
          </p:cNvPr>
          <p:cNvSpPr txBox="1">
            <a:spLocks/>
          </p:cNvSpPr>
          <p:nvPr/>
        </p:nvSpPr>
        <p:spPr>
          <a:xfrm>
            <a:off x="463129" y="1227221"/>
            <a:ext cx="6531732" cy="472841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spcBef>
                <a:spcPts val="400"/>
              </a:spcBef>
              <a:buFont typeface="Arial" panose="020B0604020202020204" pitchFamily="34" charset="0"/>
              <a:buChar char="•"/>
            </a:pPr>
            <a:endParaRPr lang="en-US" sz="1600" b="0" dirty="0" smtClean="0"/>
          </a:p>
          <a:p>
            <a:pPr marL="342900" indent="-342900">
              <a:spcBef>
                <a:spcPts val="400"/>
              </a:spcBef>
              <a:buFont typeface="Arial" panose="020B0604020202020204" pitchFamily="34" charset="0"/>
              <a:buChar char="•"/>
            </a:pPr>
            <a:r>
              <a:rPr lang="en-US" sz="1600" b="0" dirty="0" smtClean="0"/>
              <a:t>As the diode measures deposition events from single ions, </a:t>
            </a:r>
            <a:r>
              <a:rPr lang="en-US" sz="1600" b="0" dirty="0" smtClean="0"/>
              <a:t>one </a:t>
            </a:r>
            <a:r>
              <a:rPr lang="en-US" sz="1600" b="0" dirty="0"/>
              <a:t>can use it as a flux monitor, simply by taking the counts corresponding to the primary beam, and dividing by its sensitive </a:t>
            </a:r>
            <a:r>
              <a:rPr lang="en-US" sz="1600" b="0" dirty="0" smtClean="0"/>
              <a:t>surface</a:t>
            </a:r>
          </a:p>
          <a:p>
            <a:pPr marL="342900" indent="-342900">
              <a:spcBef>
                <a:spcPts val="400"/>
              </a:spcBef>
              <a:buFont typeface="Arial" panose="020B0604020202020204" pitchFamily="34" charset="0"/>
              <a:buChar char="•"/>
            </a:pPr>
            <a:endParaRPr lang="en-US" sz="1600" b="0" dirty="0"/>
          </a:p>
          <a:p>
            <a:pPr marL="342900" indent="-342900">
              <a:spcBef>
                <a:spcPts val="400"/>
              </a:spcBef>
              <a:buFont typeface="Arial" panose="020B0604020202020204" pitchFamily="34" charset="0"/>
              <a:buChar char="•"/>
            </a:pPr>
            <a:r>
              <a:rPr lang="en-US" sz="1600" b="0" dirty="0"/>
              <a:t>For a given beam shape, the flux at the center of the beam should be proportional to its intensity. Therefore, one can use the diode to obtain a conversion factor between intensity (e.g. as measured by SEC70) and </a:t>
            </a:r>
            <a:r>
              <a:rPr lang="en-US" sz="1600" b="0" dirty="0" smtClean="0"/>
              <a:t>flux,</a:t>
            </a:r>
          </a:p>
          <a:p>
            <a:pPr marL="342900" indent="-342900">
              <a:spcBef>
                <a:spcPts val="400"/>
              </a:spcBef>
              <a:buFont typeface="Arial" panose="020B0604020202020204" pitchFamily="34" charset="0"/>
              <a:buChar char="•"/>
            </a:pPr>
            <a:endParaRPr lang="en-US" sz="1600" b="0" dirty="0"/>
          </a:p>
          <a:p>
            <a:pPr marL="342900" indent="-342900">
              <a:spcBef>
                <a:spcPts val="400"/>
              </a:spcBef>
              <a:buFont typeface="Arial" panose="020B0604020202020204" pitchFamily="34" charset="0"/>
              <a:buChar char="•"/>
            </a:pPr>
            <a:r>
              <a:rPr lang="en-US" sz="1600" b="0" dirty="0"/>
              <a:t>This was applied during the online </a:t>
            </a:r>
            <a:r>
              <a:rPr lang="en-US" sz="1600" b="0" dirty="0" smtClean="0"/>
              <a:t>analysis (dashboard) </a:t>
            </a:r>
            <a:r>
              <a:rPr lang="en-US" sz="1600" b="0" dirty="0"/>
              <a:t>and, when benchmarked against the SRAM memories, </a:t>
            </a:r>
            <a:endParaRPr lang="en-US" sz="1600" b="0" dirty="0" smtClean="0"/>
          </a:p>
          <a:p>
            <a:pPr marL="342900" indent="-342900">
              <a:spcBef>
                <a:spcPts val="400"/>
              </a:spcBef>
              <a:buFont typeface="Arial" panose="020B0604020202020204" pitchFamily="34" charset="0"/>
              <a:buChar char="•"/>
            </a:pPr>
            <a:endParaRPr lang="en-US" sz="1600" b="0" dirty="0"/>
          </a:p>
          <a:p>
            <a:pPr>
              <a:spcBef>
                <a:spcPts val="400"/>
              </a:spcBef>
            </a:pPr>
            <a:endParaRPr lang="en-US" dirty="0"/>
          </a:p>
        </p:txBody>
      </p:sp>
      <p:pic>
        <p:nvPicPr>
          <p:cNvPr id="2" name="Picture 1"/>
          <p:cNvPicPr>
            <a:picLocks noChangeAspect="1"/>
          </p:cNvPicPr>
          <p:nvPr/>
        </p:nvPicPr>
        <p:blipFill>
          <a:blip r:embed="rId2"/>
          <a:stretch>
            <a:fillRect/>
          </a:stretch>
        </p:blipFill>
        <p:spPr>
          <a:xfrm>
            <a:off x="7447683" y="3565357"/>
            <a:ext cx="3964839" cy="2675540"/>
          </a:xfrm>
          <a:prstGeom prst="rect">
            <a:avLst/>
          </a:prstGeom>
        </p:spPr>
      </p:pic>
      <p:pic>
        <p:nvPicPr>
          <p:cNvPr id="7" name="Picture 6"/>
          <p:cNvPicPr>
            <a:picLocks noChangeAspect="1"/>
          </p:cNvPicPr>
          <p:nvPr/>
        </p:nvPicPr>
        <p:blipFill>
          <a:blip r:embed="rId3"/>
          <a:stretch>
            <a:fillRect/>
          </a:stretch>
        </p:blipFill>
        <p:spPr>
          <a:xfrm>
            <a:off x="7545372" y="1107907"/>
            <a:ext cx="3867150" cy="2457450"/>
          </a:xfrm>
          <a:prstGeom prst="rect">
            <a:avLst/>
          </a:prstGeom>
        </p:spPr>
      </p:pic>
      <p:sp>
        <p:nvSpPr>
          <p:cNvPr id="8" name="TextBox 7"/>
          <p:cNvSpPr txBox="1"/>
          <p:nvPr/>
        </p:nvSpPr>
        <p:spPr>
          <a:xfrm>
            <a:off x="8582527" y="5494421"/>
            <a:ext cx="2667397" cy="276999"/>
          </a:xfrm>
          <a:prstGeom prst="rect">
            <a:avLst/>
          </a:prstGeom>
          <a:noFill/>
        </p:spPr>
        <p:txBody>
          <a:bodyPr wrap="none" lIns="0" tIns="0" rIns="0" bIns="0" rtlCol="0">
            <a:spAutoFit/>
          </a:bodyPr>
          <a:lstStyle/>
          <a:p>
            <a:pPr algn="l"/>
            <a:r>
              <a:rPr lang="en-US" dirty="0" smtClean="0"/>
              <a:t>SEC70 normalized counts</a:t>
            </a:r>
            <a:endParaRPr lang="en-US" dirty="0" smtClean="0"/>
          </a:p>
        </p:txBody>
      </p:sp>
      <p:sp>
        <p:nvSpPr>
          <p:cNvPr id="13" name="TextBox 12"/>
          <p:cNvSpPr txBox="1"/>
          <p:nvPr/>
        </p:nvSpPr>
        <p:spPr>
          <a:xfrm rot="16200000">
            <a:off x="7608893" y="4390235"/>
            <a:ext cx="1423467" cy="553998"/>
          </a:xfrm>
          <a:prstGeom prst="rect">
            <a:avLst/>
          </a:prstGeom>
          <a:noFill/>
        </p:spPr>
        <p:txBody>
          <a:bodyPr wrap="none" lIns="0" tIns="0" rIns="0" bIns="0" rtlCol="0">
            <a:spAutoFit/>
          </a:bodyPr>
          <a:lstStyle/>
          <a:p>
            <a:pPr algn="l"/>
            <a:r>
              <a:rPr lang="en-US" dirty="0" smtClean="0"/>
              <a:t>Counts by the</a:t>
            </a:r>
          </a:p>
          <a:p>
            <a:pPr algn="l"/>
            <a:r>
              <a:rPr lang="en-US" dirty="0" smtClean="0"/>
              <a:t> Si detector</a:t>
            </a:r>
            <a:endParaRPr lang="en-US" dirty="0" smtClean="0"/>
          </a:p>
        </p:txBody>
      </p:sp>
      <p:sp>
        <p:nvSpPr>
          <p:cNvPr id="9" name="TextBox 8"/>
          <p:cNvSpPr txBox="1"/>
          <p:nvPr/>
        </p:nvSpPr>
        <p:spPr>
          <a:xfrm rot="19679101">
            <a:off x="8527583" y="4660808"/>
            <a:ext cx="1423467" cy="276999"/>
          </a:xfrm>
          <a:prstGeom prst="rect">
            <a:avLst/>
          </a:prstGeom>
          <a:noFill/>
        </p:spPr>
        <p:txBody>
          <a:bodyPr wrap="none" lIns="0" tIns="0" rIns="0" bIns="0" rtlCol="0">
            <a:spAutoFit/>
          </a:bodyPr>
          <a:lstStyle/>
          <a:p>
            <a:pPr algn="l"/>
            <a:r>
              <a:rPr lang="en-US" dirty="0" smtClean="0">
                <a:solidFill>
                  <a:srgbClr val="00B050"/>
                </a:solidFill>
              </a:rPr>
              <a:t>Good linearity</a:t>
            </a:r>
            <a:endParaRPr lang="en-US" dirty="0" smtClean="0">
              <a:solidFill>
                <a:srgbClr val="00B050"/>
              </a:solidFill>
            </a:endParaRPr>
          </a:p>
        </p:txBody>
      </p:sp>
    </p:spTree>
    <p:extLst>
      <p:ext uri="{BB962C8B-B14F-4D97-AF65-F5344CB8AC3E}">
        <p14:creationId xmlns:p14="http://schemas.microsoft.com/office/powerpoint/2010/main" val="35401183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534C07-E82E-A210-417D-5FF57FF50229}"/>
              </a:ext>
            </a:extLst>
          </p:cNvPr>
          <p:cNvSpPr>
            <a:spLocks noGrp="1"/>
          </p:cNvSpPr>
          <p:nvPr>
            <p:ph type="title"/>
          </p:nvPr>
        </p:nvSpPr>
        <p:spPr>
          <a:xfrm>
            <a:off x="407988" y="373593"/>
            <a:ext cx="11719844" cy="1065742"/>
          </a:xfrm>
        </p:spPr>
        <p:txBody>
          <a:bodyPr/>
          <a:lstStyle/>
          <a:p>
            <a:r>
              <a:rPr lang="en-US" dirty="0"/>
              <a:t>Beam instrumentation: flux estimate based on </a:t>
            </a:r>
            <a:r>
              <a:rPr lang="en-US" dirty="0" smtClean="0"/>
              <a:t>SEC70 and diode</a:t>
            </a:r>
            <a:endParaRPr lang="en-GB" dirty="0"/>
          </a:p>
        </p:txBody>
      </p:sp>
      <p:sp>
        <p:nvSpPr>
          <p:cNvPr id="4" name="Date Placeholder 3">
            <a:extLst>
              <a:ext uri="{FF2B5EF4-FFF2-40B4-BE49-F238E27FC236}">
                <a16:creationId xmlns:a16="http://schemas.microsoft.com/office/drawing/2014/main" id="{FC246CB4-556A-A6DC-71DD-718710530B88}"/>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02573E15-DAD4-494D-0A39-B8A808281BAE}"/>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CCD91321-D67F-645E-5157-3B1D08C717DC}"/>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Picture 9">
            <a:hlinkClick r:id="rId2"/>
            <a:extLst>
              <a:ext uri="{FF2B5EF4-FFF2-40B4-BE49-F238E27FC236}">
                <a16:creationId xmlns:a16="http://schemas.microsoft.com/office/drawing/2014/main" id="{EECD08FD-31DA-7472-DBF8-5097DD75F7F5}"/>
              </a:ext>
            </a:extLst>
          </p:cNvPr>
          <p:cNvPicPr>
            <a:picLocks noChangeAspect="1"/>
          </p:cNvPicPr>
          <p:nvPr/>
        </p:nvPicPr>
        <p:blipFill>
          <a:blip r:embed="rId3"/>
          <a:stretch>
            <a:fillRect/>
          </a:stretch>
        </p:blipFill>
        <p:spPr>
          <a:xfrm>
            <a:off x="407988" y="3988212"/>
            <a:ext cx="8182559" cy="2228385"/>
          </a:xfrm>
          <a:prstGeom prst="rect">
            <a:avLst/>
          </a:prstGeom>
        </p:spPr>
      </p:pic>
      <p:sp>
        <p:nvSpPr>
          <p:cNvPr id="11" name="TextBox 10">
            <a:extLst>
              <a:ext uri="{FF2B5EF4-FFF2-40B4-BE49-F238E27FC236}">
                <a16:creationId xmlns:a16="http://schemas.microsoft.com/office/drawing/2014/main" id="{59116B5A-4F29-6CEE-4414-7032DF8196ED}"/>
              </a:ext>
            </a:extLst>
          </p:cNvPr>
          <p:cNvSpPr txBox="1"/>
          <p:nvPr/>
        </p:nvSpPr>
        <p:spPr>
          <a:xfrm>
            <a:off x="8815138" y="2191297"/>
            <a:ext cx="3157202" cy="923330"/>
          </a:xfrm>
          <a:prstGeom prst="rect">
            <a:avLst/>
          </a:prstGeom>
          <a:noFill/>
        </p:spPr>
        <p:txBody>
          <a:bodyPr wrap="square" lIns="0" tIns="0" rIns="0" bIns="0" rtlCol="0">
            <a:spAutoFit/>
          </a:bodyPr>
          <a:lstStyle/>
          <a:p>
            <a:pPr algn="l"/>
            <a:r>
              <a:rPr lang="en-US" sz="1200" i="1" dirty="0"/>
              <a:t>Online </a:t>
            </a:r>
            <a:r>
              <a:rPr lang="en-US" sz="1200" i="1" dirty="0">
                <a:hlinkClick r:id="rId4"/>
              </a:rPr>
              <a:t>dashboard</a:t>
            </a:r>
            <a:r>
              <a:rPr lang="en-US" sz="1200" i="1" dirty="0"/>
              <a:t> </a:t>
            </a:r>
            <a:r>
              <a:rPr lang="en-US" sz="1200" i="1" dirty="0" smtClean="0"/>
              <a:t>with the implemented R2E Beam Characterization</a:t>
            </a:r>
            <a:endParaRPr lang="en-US" sz="1200" i="1" dirty="0"/>
          </a:p>
          <a:p>
            <a:pPr algn="l"/>
            <a:r>
              <a:rPr lang="en-US" sz="1200" i="1" dirty="0" smtClean="0"/>
              <a:t>– </a:t>
            </a:r>
            <a:r>
              <a:rPr lang="en-US" sz="1200" i="1" dirty="0"/>
              <a:t>very useful and necessary for the users, as their test relied on “real time” flux </a:t>
            </a:r>
            <a:r>
              <a:rPr lang="en-US" sz="1200" i="1" dirty="0" smtClean="0"/>
              <a:t>measurements</a:t>
            </a:r>
            <a:endParaRPr lang="en-GB" sz="1200" i="1" dirty="0"/>
          </a:p>
        </p:txBody>
      </p:sp>
      <p:pic>
        <p:nvPicPr>
          <p:cNvPr id="2" name="Picture 1">
            <a:hlinkClick r:id="rId5"/>
          </p:cNvPr>
          <p:cNvPicPr>
            <a:picLocks noChangeAspect="1"/>
          </p:cNvPicPr>
          <p:nvPr/>
        </p:nvPicPr>
        <p:blipFill>
          <a:blip r:embed="rId6"/>
          <a:stretch>
            <a:fillRect/>
          </a:stretch>
        </p:blipFill>
        <p:spPr>
          <a:xfrm>
            <a:off x="407988" y="1410493"/>
            <a:ext cx="8094328" cy="2448963"/>
          </a:xfrm>
          <a:prstGeom prst="rect">
            <a:avLst/>
          </a:prstGeom>
        </p:spPr>
      </p:pic>
      <p:sp>
        <p:nvSpPr>
          <p:cNvPr id="7" name="TextBox 6"/>
          <p:cNvSpPr txBox="1"/>
          <p:nvPr/>
        </p:nvSpPr>
        <p:spPr>
          <a:xfrm>
            <a:off x="1690519" y="2257960"/>
            <a:ext cx="423193" cy="276999"/>
          </a:xfrm>
          <a:prstGeom prst="rect">
            <a:avLst/>
          </a:prstGeom>
          <a:noFill/>
        </p:spPr>
        <p:txBody>
          <a:bodyPr wrap="none" lIns="0" tIns="0" rIns="0" bIns="0" rtlCol="0">
            <a:spAutoFit/>
          </a:bodyPr>
          <a:lstStyle/>
          <a:p>
            <a:r>
              <a:rPr lang="en-US" dirty="0" smtClean="0">
                <a:hlinkClick r:id="rId5"/>
              </a:rPr>
              <a:t>Link</a:t>
            </a:r>
            <a:endParaRPr lang="en-US" dirty="0" smtClean="0"/>
          </a:p>
        </p:txBody>
      </p:sp>
      <p:sp>
        <p:nvSpPr>
          <p:cNvPr id="9" name="TextBox 8"/>
          <p:cNvSpPr txBox="1"/>
          <p:nvPr/>
        </p:nvSpPr>
        <p:spPr>
          <a:xfrm>
            <a:off x="1690518" y="4244705"/>
            <a:ext cx="423193" cy="276999"/>
          </a:xfrm>
          <a:prstGeom prst="rect">
            <a:avLst/>
          </a:prstGeom>
          <a:noFill/>
        </p:spPr>
        <p:txBody>
          <a:bodyPr wrap="none" lIns="0" tIns="0" rIns="0" bIns="0" rtlCol="0">
            <a:spAutoFit/>
          </a:bodyPr>
          <a:lstStyle/>
          <a:p>
            <a:pPr algn="l"/>
            <a:r>
              <a:rPr lang="en-US" dirty="0" smtClean="0">
                <a:hlinkClick r:id="rId2"/>
              </a:rPr>
              <a:t>Link</a:t>
            </a:r>
            <a:endParaRPr lang="en-US" dirty="0" smtClean="0"/>
          </a:p>
        </p:txBody>
      </p:sp>
      <p:sp>
        <p:nvSpPr>
          <p:cNvPr id="12" name="TextBox 11"/>
          <p:cNvSpPr txBox="1"/>
          <p:nvPr/>
        </p:nvSpPr>
        <p:spPr>
          <a:xfrm>
            <a:off x="8908298" y="4456961"/>
            <a:ext cx="3064042" cy="830997"/>
          </a:xfrm>
          <a:prstGeom prst="rect">
            <a:avLst/>
          </a:prstGeom>
          <a:noFill/>
        </p:spPr>
        <p:txBody>
          <a:bodyPr wrap="square" lIns="0" tIns="0" rIns="0" bIns="0" rtlCol="0">
            <a:spAutoFit/>
          </a:bodyPr>
          <a:lstStyle/>
          <a:p>
            <a:pPr algn="l"/>
            <a:r>
              <a:rPr lang="en-US" dirty="0" smtClean="0"/>
              <a:t>Flux at the DUT as measured by SEC70,</a:t>
            </a:r>
          </a:p>
          <a:p>
            <a:pPr algn="l"/>
            <a:r>
              <a:rPr lang="en-US" dirty="0" smtClean="0"/>
              <a:t>calibrated with the Si diode </a:t>
            </a:r>
            <a:endParaRPr lang="en-US" dirty="0" smtClean="0"/>
          </a:p>
        </p:txBody>
      </p:sp>
    </p:spTree>
    <p:extLst>
      <p:ext uri="{BB962C8B-B14F-4D97-AF65-F5344CB8AC3E}">
        <p14:creationId xmlns:p14="http://schemas.microsoft.com/office/powerpoint/2010/main" val="1906562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1759" y="1621676"/>
            <a:ext cx="3915651" cy="4608512"/>
          </a:xfrm>
        </p:spPr>
        <p:txBody>
          <a:bodyPr/>
          <a:lstStyle/>
          <a:p>
            <a:pPr marL="285750" indent="-285750">
              <a:buFont typeface="Arial" panose="020B0604020202020204" pitchFamily="34" charset="0"/>
              <a:buChar char="•"/>
            </a:pPr>
            <a:r>
              <a:rPr lang="en-US" sz="1800" b="0" dirty="0" smtClean="0"/>
              <a:t>Over the CHIMERA run, as measured by the Si diode, the energy at the DUT (in CHARM) varied,</a:t>
            </a:r>
          </a:p>
          <a:p>
            <a:pPr marL="285750" indent="-285750">
              <a:buFont typeface="Arial" panose="020B0604020202020204" pitchFamily="34" charset="0"/>
              <a:buChar char="•"/>
            </a:pPr>
            <a:r>
              <a:rPr lang="en-US" sz="1800" b="0" dirty="0" smtClean="0"/>
              <a:t>This was observed for all three primary beam energies (1GeV/u, 750MeV/u, 650MeV/u),</a:t>
            </a:r>
          </a:p>
          <a:p>
            <a:pPr marL="285750" indent="-285750">
              <a:buFont typeface="Arial" panose="020B0604020202020204" pitchFamily="34" charset="0"/>
              <a:buChar char="•"/>
            </a:pPr>
            <a:r>
              <a:rPr lang="en-US" sz="1800" b="0" dirty="0" smtClean="0"/>
              <a:t>For each of the primary beam energy (PS), 2 beam energies at DUT were observed, </a:t>
            </a:r>
          </a:p>
          <a:p>
            <a:pPr marL="285750" indent="-285750">
              <a:buFont typeface="Arial" panose="020B0604020202020204" pitchFamily="34" charset="0"/>
              <a:buChar char="•"/>
            </a:pPr>
            <a:r>
              <a:rPr lang="en-US" sz="1800" b="0" dirty="0"/>
              <a:t>Investigations are ongoing</a:t>
            </a:r>
            <a:r>
              <a:rPr lang="en-US" sz="1800" b="0" dirty="0" smtClean="0"/>
              <a:t>…</a:t>
            </a:r>
            <a:endParaRPr lang="en-US" sz="1800" b="0" dirty="0"/>
          </a:p>
          <a:p>
            <a:pPr marL="285750" indent="-285750">
              <a:buFont typeface="Arial" panose="020B0604020202020204" pitchFamily="34" charset="0"/>
              <a:buChar char="•"/>
            </a:pPr>
            <a:r>
              <a:rPr lang="en-US" sz="1800" b="0" dirty="0" smtClean="0">
                <a:sym typeface="Wingdings" panose="05000000000000000000" pitchFamily="2" charset="2"/>
              </a:rPr>
              <a:t>Maybe additional </a:t>
            </a:r>
            <a:r>
              <a:rPr lang="en-US" sz="1800" b="0" dirty="0">
                <a:sym typeface="Wingdings" panose="05000000000000000000" pitchFamily="2" charset="2"/>
              </a:rPr>
              <a:t>material budget being put in and out of the </a:t>
            </a:r>
            <a:r>
              <a:rPr lang="en-US" sz="1800" b="0" dirty="0" smtClean="0">
                <a:sym typeface="Wingdings" panose="05000000000000000000" pitchFamily="2" charset="2"/>
              </a:rPr>
              <a:t>line? </a:t>
            </a:r>
          </a:p>
          <a:p>
            <a:pPr marL="285750" indent="-285750">
              <a:buFont typeface="Arial" panose="020B0604020202020204" pitchFamily="34" charset="0"/>
              <a:buChar char="•"/>
            </a:pPr>
            <a:endParaRPr lang="en-US" sz="1800" b="0" dirty="0" smtClean="0"/>
          </a:p>
        </p:txBody>
      </p:sp>
      <p:sp>
        <p:nvSpPr>
          <p:cNvPr id="3" name="Title 2"/>
          <p:cNvSpPr>
            <a:spLocks noGrp="1"/>
          </p:cNvSpPr>
          <p:nvPr>
            <p:ph type="title"/>
          </p:nvPr>
        </p:nvSpPr>
        <p:spPr/>
        <p:txBody>
          <a:bodyPr/>
          <a:lstStyle/>
          <a:p>
            <a:r>
              <a:rPr lang="en-US" dirty="0" smtClean="0"/>
              <a:t>Open point: mysterious energy change (preliminary!)</a:t>
            </a:r>
            <a:endParaRPr lang="en-US" dirty="0"/>
          </a:p>
        </p:txBody>
      </p:sp>
      <p:sp>
        <p:nvSpPr>
          <p:cNvPr id="4" name="Date Placeholder 3"/>
          <p:cNvSpPr>
            <a:spLocks noGrp="1"/>
          </p:cNvSpPr>
          <p:nvPr>
            <p:ph type="dt" sz="half" idx="10"/>
          </p:nvPr>
        </p:nvSpPr>
        <p:spPr/>
        <p:txBody>
          <a:bodyPr/>
          <a:lstStyle/>
          <a:p>
            <a:r>
              <a:rPr lang="en-US" smtClean="0"/>
              <a:t>1 December 2022</a:t>
            </a:r>
            <a:endParaRPr lang="en-US" dirty="0"/>
          </a:p>
        </p:txBody>
      </p:sp>
      <p:sp>
        <p:nvSpPr>
          <p:cNvPr id="5" name="Footer Placeholder 4"/>
          <p:cNvSpPr>
            <a:spLocks noGrp="1"/>
          </p:cNvSpPr>
          <p:nvPr>
            <p:ph type="ftr" sz="quarter" idx="11"/>
          </p:nvPr>
        </p:nvSpPr>
        <p:spPr/>
        <p:txBody>
          <a:bodyPr/>
          <a:lstStyle/>
          <a:p>
            <a:r>
              <a:rPr lang="en-US" smtClean="0"/>
              <a:t>2022 CHIMERA Run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Picture 6"/>
          <p:cNvPicPr>
            <a:picLocks noChangeAspect="1"/>
          </p:cNvPicPr>
          <p:nvPr/>
        </p:nvPicPr>
        <p:blipFill>
          <a:blip r:embed="rId2"/>
          <a:stretch>
            <a:fillRect/>
          </a:stretch>
        </p:blipFill>
        <p:spPr>
          <a:xfrm>
            <a:off x="4540417" y="2062918"/>
            <a:ext cx="6135604" cy="3726028"/>
          </a:xfrm>
          <a:prstGeom prst="rect">
            <a:avLst/>
          </a:prstGeom>
        </p:spPr>
      </p:pic>
      <p:sp>
        <p:nvSpPr>
          <p:cNvPr id="8" name="TextBox 7"/>
          <p:cNvSpPr txBox="1"/>
          <p:nvPr/>
        </p:nvSpPr>
        <p:spPr>
          <a:xfrm>
            <a:off x="7050374" y="1924418"/>
            <a:ext cx="1115690" cy="276999"/>
          </a:xfrm>
          <a:prstGeom prst="rect">
            <a:avLst/>
          </a:prstGeom>
          <a:noFill/>
        </p:spPr>
        <p:txBody>
          <a:bodyPr wrap="none" lIns="0" tIns="0" rIns="0" bIns="0" rtlCol="0">
            <a:spAutoFit/>
          </a:bodyPr>
          <a:lstStyle/>
          <a:p>
            <a:pPr algn="l"/>
            <a:r>
              <a:rPr lang="en-US" dirty="0" smtClean="0"/>
              <a:t>750 MeV/u</a:t>
            </a:r>
            <a:endParaRPr lang="en-US" dirty="0" smtClean="0"/>
          </a:p>
        </p:txBody>
      </p:sp>
      <p:cxnSp>
        <p:nvCxnSpPr>
          <p:cNvPr id="10" name="Straight Arrow Connector 9"/>
          <p:cNvCxnSpPr/>
          <p:nvPr/>
        </p:nvCxnSpPr>
        <p:spPr>
          <a:xfrm>
            <a:off x="5494421" y="2310063"/>
            <a:ext cx="224590" cy="481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094984" y="2280555"/>
            <a:ext cx="1391407" cy="553998"/>
          </a:xfrm>
          <a:prstGeom prst="rect">
            <a:avLst/>
          </a:prstGeom>
          <a:noFill/>
        </p:spPr>
        <p:txBody>
          <a:bodyPr wrap="none" lIns="0" tIns="0" rIns="0" bIns="0" rtlCol="0">
            <a:spAutoFit/>
          </a:bodyPr>
          <a:lstStyle/>
          <a:p>
            <a:r>
              <a:rPr lang="en-US" sz="1200" dirty="0" smtClean="0"/>
              <a:t>Position of the </a:t>
            </a:r>
            <a:r>
              <a:rPr lang="en-US" sz="1200" dirty="0" smtClean="0"/>
              <a:t>peak </a:t>
            </a:r>
          </a:p>
          <a:p>
            <a:r>
              <a:rPr lang="en-US" sz="1200" dirty="0" smtClean="0"/>
              <a:t>(</a:t>
            </a:r>
            <a:r>
              <a:rPr lang="en-US" sz="1200" dirty="0"/>
              <a:t>deposited </a:t>
            </a:r>
            <a:r>
              <a:rPr lang="en-US" sz="1200" dirty="0" smtClean="0"/>
              <a:t>energy) </a:t>
            </a:r>
          </a:p>
          <a:p>
            <a:r>
              <a:rPr lang="en-US" sz="1200" dirty="0" smtClean="0"/>
              <a:t>  </a:t>
            </a:r>
            <a:endParaRPr lang="en-US" sz="1200" dirty="0" smtClean="0"/>
          </a:p>
        </p:txBody>
      </p:sp>
    </p:spTree>
    <p:extLst>
      <p:ext uri="{BB962C8B-B14F-4D97-AF65-F5344CB8AC3E}">
        <p14:creationId xmlns:p14="http://schemas.microsoft.com/office/powerpoint/2010/main" val="31199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C385E6-C858-1C17-7C0E-83BEF513C07A}"/>
              </a:ext>
            </a:extLst>
          </p:cNvPr>
          <p:cNvSpPr>
            <a:spLocks noGrp="1"/>
          </p:cNvSpPr>
          <p:nvPr>
            <p:ph type="title"/>
          </p:nvPr>
        </p:nvSpPr>
        <p:spPr/>
        <p:txBody>
          <a:bodyPr/>
          <a:lstStyle/>
          <a:p>
            <a:r>
              <a:rPr lang="en-US" dirty="0" smtClean="0"/>
              <a:t>Conclusions</a:t>
            </a:r>
            <a:endParaRPr lang="en-GB" dirty="0"/>
          </a:p>
        </p:txBody>
      </p:sp>
      <p:sp>
        <p:nvSpPr>
          <p:cNvPr id="4" name="Date Placeholder 3">
            <a:extLst>
              <a:ext uri="{FF2B5EF4-FFF2-40B4-BE49-F238E27FC236}">
                <a16:creationId xmlns:a16="http://schemas.microsoft.com/office/drawing/2014/main" id="{067FC484-8B39-11F7-7A35-131B10EE93DA}"/>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4D6C4B2C-4F31-179D-A0A1-0C3A05510F77}"/>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8B5BAE9B-ABA2-BDD5-7BFA-F0D3744675D5}"/>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Content Placeholder 1">
            <a:extLst>
              <a:ext uri="{FF2B5EF4-FFF2-40B4-BE49-F238E27FC236}">
                <a16:creationId xmlns:a16="http://schemas.microsoft.com/office/drawing/2014/main" id="{8F3BACBE-34D0-CE8A-6902-737DE5674A4D}"/>
              </a:ext>
            </a:extLst>
          </p:cNvPr>
          <p:cNvSpPr txBox="1">
            <a:spLocks/>
          </p:cNvSpPr>
          <p:nvPr/>
        </p:nvSpPr>
        <p:spPr>
          <a:xfrm>
            <a:off x="346911" y="1119215"/>
            <a:ext cx="11376025" cy="461383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dirty="0"/>
              <a:t>Very </a:t>
            </a:r>
            <a:r>
              <a:rPr lang="en-US" sz="2000" dirty="0">
                <a:solidFill>
                  <a:srgbClr val="00B050"/>
                </a:solidFill>
              </a:rPr>
              <a:t>successful test campaign </a:t>
            </a:r>
            <a:r>
              <a:rPr lang="en-US" sz="2000" b="0" dirty="0"/>
              <a:t>– a lot of data collected, waiting to be analyzed in detail </a:t>
            </a:r>
          </a:p>
          <a:p>
            <a:pPr marL="666900" lvl="1" indent="-342900">
              <a:spcBef>
                <a:spcPts val="400"/>
              </a:spcBef>
              <a:buFont typeface="Arial" panose="020B0604020202020204" pitchFamily="34" charset="0"/>
              <a:buChar char="•"/>
            </a:pPr>
            <a:r>
              <a:rPr lang="en-US" sz="1600" dirty="0">
                <a:sym typeface="Wingdings" panose="05000000000000000000" pitchFamily="2" charset="2"/>
              </a:rPr>
              <a:t>Data analysis and reporting will be as important as test preparation and </a:t>
            </a:r>
            <a:r>
              <a:rPr lang="en-US" sz="1600" dirty="0" smtClean="0">
                <a:sym typeface="Wingdings" panose="05000000000000000000" pitchFamily="2" charset="2"/>
              </a:rPr>
              <a:t>execution,</a:t>
            </a:r>
          </a:p>
          <a:p>
            <a:pPr lvl="1" indent="0">
              <a:spcBef>
                <a:spcPts val="400"/>
              </a:spcBef>
              <a:buNone/>
            </a:pPr>
            <a:endParaRPr lang="en-US" sz="1600" dirty="0" smtClean="0">
              <a:sym typeface="Wingdings" panose="05000000000000000000" pitchFamily="2" charset="2"/>
            </a:endParaRPr>
          </a:p>
          <a:p>
            <a:pPr marL="342900" indent="-342900">
              <a:spcBef>
                <a:spcPts val="400"/>
              </a:spcBef>
              <a:buFont typeface="Arial" panose="020B0604020202020204" pitchFamily="34" charset="0"/>
              <a:buChar char="•"/>
            </a:pPr>
            <a:r>
              <a:rPr lang="en-US" sz="2000" dirty="0" smtClean="0">
                <a:solidFill>
                  <a:srgbClr val="00B050"/>
                </a:solidFill>
                <a:sym typeface="Wingdings" panose="05000000000000000000" pitchFamily="2" charset="2"/>
              </a:rPr>
              <a:t>No blocking issues with the PS </a:t>
            </a:r>
            <a:r>
              <a:rPr lang="en-US" sz="2000" b="0" dirty="0" smtClean="0">
                <a:solidFill>
                  <a:srgbClr val="2F2F2F"/>
                </a:solidFill>
                <a:sym typeface="Wingdings" panose="05000000000000000000" pitchFamily="2" charset="2"/>
              </a:rPr>
              <a:t>(e.g. frequent POPS trips) </a:t>
            </a:r>
            <a:r>
              <a:rPr lang="en-US" sz="2000" dirty="0" smtClean="0">
                <a:solidFill>
                  <a:srgbClr val="00B050"/>
                </a:solidFill>
                <a:sym typeface="Wingdings" panose="05000000000000000000" pitchFamily="2" charset="2"/>
              </a:rPr>
              <a:t>and with the relevant Beam Instrumentation </a:t>
            </a:r>
            <a:r>
              <a:rPr lang="en-US" sz="2000" b="0" dirty="0" smtClean="0">
                <a:solidFill>
                  <a:srgbClr val="2F2F2F"/>
                </a:solidFill>
                <a:sym typeface="Wingdings" panose="05000000000000000000" pitchFamily="2" charset="2"/>
              </a:rPr>
              <a:t>(SECs, XIONs, MWPC), </a:t>
            </a:r>
          </a:p>
          <a:p>
            <a:pPr>
              <a:spcBef>
                <a:spcPts val="400"/>
              </a:spcBef>
            </a:pPr>
            <a:endParaRPr lang="en-US" sz="2000" b="0" dirty="0" smtClean="0">
              <a:solidFill>
                <a:srgbClr val="2F2F2F"/>
              </a:solidFill>
              <a:sym typeface="Wingdings" panose="05000000000000000000" pitchFamily="2" charset="2"/>
            </a:endParaRPr>
          </a:p>
          <a:p>
            <a:pPr marL="342900" indent="-342900">
              <a:spcBef>
                <a:spcPts val="400"/>
              </a:spcBef>
              <a:buFont typeface="Arial" panose="020B0604020202020204" pitchFamily="34" charset="0"/>
              <a:buChar char="•"/>
            </a:pPr>
            <a:r>
              <a:rPr lang="en-US" sz="2000" b="0" dirty="0" smtClean="0">
                <a:solidFill>
                  <a:srgbClr val="2F2F2F"/>
                </a:solidFill>
                <a:sym typeface="Wingdings" panose="05000000000000000000" pitchFamily="2" charset="2"/>
              </a:rPr>
              <a:t>Delivered heavy-ion beam:</a:t>
            </a:r>
          </a:p>
          <a:p>
            <a:pPr marL="666900" lvl="1" indent="-342900">
              <a:spcBef>
                <a:spcPts val="400"/>
              </a:spcBef>
              <a:buFont typeface="Arial" panose="020B0604020202020204" pitchFamily="34" charset="0"/>
              <a:buChar char="•"/>
            </a:pPr>
            <a:r>
              <a:rPr lang="en-US" sz="1600" dirty="0">
                <a:solidFill>
                  <a:srgbClr val="2F2F2F"/>
                </a:solidFill>
                <a:sym typeface="Wingdings" panose="05000000000000000000" pitchFamily="2" charset="2"/>
              </a:rPr>
              <a:t>Extracted </a:t>
            </a:r>
            <a:r>
              <a:rPr lang="en-US" sz="1600" dirty="0" smtClean="0">
                <a:solidFill>
                  <a:srgbClr val="2F2F2F"/>
                </a:solidFill>
                <a:sym typeface="Wingdings" panose="05000000000000000000" pitchFamily="2" charset="2"/>
              </a:rPr>
              <a:t>beams of 3 primary energies</a:t>
            </a:r>
            <a:r>
              <a:rPr lang="en-US" sz="1600" dirty="0">
                <a:solidFill>
                  <a:srgbClr val="2F2F2F"/>
                </a:solidFill>
                <a:sym typeface="Wingdings" panose="05000000000000000000" pitchFamily="2" charset="2"/>
              </a:rPr>
              <a:t>: </a:t>
            </a:r>
            <a:r>
              <a:rPr lang="en-US" sz="1600" dirty="0" smtClean="0">
                <a:solidFill>
                  <a:srgbClr val="2F2F2F"/>
                </a:solidFill>
                <a:sym typeface="Wingdings" panose="05000000000000000000" pitchFamily="2" charset="2"/>
              </a:rPr>
              <a:t>1GeV/u, 750MeV/u, 650MeV/u,</a:t>
            </a:r>
            <a:endParaRPr lang="en-US" sz="1600" b="0" dirty="0" smtClean="0">
              <a:solidFill>
                <a:srgbClr val="2F2F2F"/>
              </a:solidFill>
              <a:sym typeface="Wingdings" panose="05000000000000000000" pitchFamily="2" charset="2"/>
            </a:endParaRPr>
          </a:p>
          <a:p>
            <a:pPr marL="666900" lvl="1" indent="-342900">
              <a:spcBef>
                <a:spcPts val="400"/>
              </a:spcBef>
              <a:buFont typeface="Arial" panose="020B0604020202020204" pitchFamily="34" charset="0"/>
              <a:buChar char="•"/>
            </a:pPr>
            <a:r>
              <a:rPr lang="en-US" sz="1600" dirty="0" smtClean="0">
                <a:solidFill>
                  <a:srgbClr val="00B050"/>
                </a:solidFill>
                <a:sym typeface="Wingdings" panose="05000000000000000000" pitchFamily="2" charset="2"/>
              </a:rPr>
              <a:t>Long spills </a:t>
            </a:r>
            <a:r>
              <a:rPr lang="en-US" sz="1600" dirty="0" smtClean="0">
                <a:solidFill>
                  <a:srgbClr val="2F2F2F"/>
                </a:solidFill>
                <a:sym typeface="Wingdings" panose="05000000000000000000" pitchFamily="2" charset="2"/>
              </a:rPr>
              <a:t>(~400 </a:t>
            </a:r>
            <a:r>
              <a:rPr lang="en-US" sz="1600" dirty="0" err="1" smtClean="0">
                <a:solidFill>
                  <a:srgbClr val="2F2F2F"/>
                </a:solidFill>
                <a:sym typeface="Wingdings" panose="05000000000000000000" pitchFamily="2" charset="2"/>
              </a:rPr>
              <a:t>ms</a:t>
            </a:r>
            <a:r>
              <a:rPr lang="en-US" sz="1600" dirty="0" smtClean="0">
                <a:solidFill>
                  <a:srgbClr val="2F2F2F"/>
                </a:solidFill>
                <a:sym typeface="Wingdings" panose="05000000000000000000" pitchFamily="2" charset="2"/>
              </a:rPr>
              <a:t>), with the </a:t>
            </a:r>
            <a:r>
              <a:rPr lang="en-US" sz="1600" dirty="0" smtClean="0">
                <a:solidFill>
                  <a:srgbClr val="00B050"/>
                </a:solidFill>
                <a:sym typeface="Wingdings" panose="05000000000000000000" pitchFamily="2" charset="2"/>
              </a:rPr>
              <a:t>relatively constant intensity </a:t>
            </a:r>
            <a:r>
              <a:rPr lang="en-US" sz="1600" dirty="0" smtClean="0">
                <a:solidFill>
                  <a:srgbClr val="2F2F2F"/>
                </a:solidFill>
                <a:sym typeface="Wingdings" panose="05000000000000000000" pitchFamily="2" charset="2"/>
              </a:rPr>
              <a:t>over spills (neglecting 130kHz structure), </a:t>
            </a:r>
          </a:p>
          <a:p>
            <a:pPr marL="666900" lvl="1" indent="-342900">
              <a:spcBef>
                <a:spcPts val="400"/>
              </a:spcBef>
              <a:buFont typeface="Arial" panose="020B0604020202020204" pitchFamily="34" charset="0"/>
              <a:buChar char="•"/>
            </a:pPr>
            <a:r>
              <a:rPr lang="en-US" sz="1600" dirty="0" smtClean="0">
                <a:solidFill>
                  <a:srgbClr val="2F2F2F"/>
                </a:solidFill>
                <a:sym typeface="Wingdings" panose="05000000000000000000" pitchFamily="2" charset="2"/>
              </a:rPr>
              <a:t>Thanks to the intensity control via RFKO, seems that </a:t>
            </a:r>
            <a:r>
              <a:rPr lang="en-US" sz="1600" dirty="0" smtClean="0">
                <a:solidFill>
                  <a:srgbClr val="00B050"/>
                </a:solidFill>
                <a:sym typeface="Wingdings" panose="05000000000000000000" pitchFamily="2" charset="2"/>
              </a:rPr>
              <a:t>spill time and spatial profiles were independent of the intensity </a:t>
            </a:r>
            <a:r>
              <a:rPr lang="en-US" sz="1600" dirty="0" smtClean="0">
                <a:solidFill>
                  <a:srgbClr val="2F2F2F"/>
                </a:solidFill>
                <a:sym typeface="Wingdings" panose="05000000000000000000" pitchFamily="2" charset="2"/>
              </a:rPr>
              <a:t>itself (not the case with the other tested slow extraction techniques), </a:t>
            </a:r>
            <a:endParaRPr lang="en-US" sz="1600" dirty="0">
              <a:solidFill>
                <a:srgbClr val="2F2F2F"/>
              </a:solidFill>
              <a:sym typeface="Wingdings" panose="05000000000000000000" pitchFamily="2" charset="2"/>
            </a:endParaRPr>
          </a:p>
          <a:p>
            <a:pPr marL="666900" lvl="1" indent="-342900">
              <a:spcBef>
                <a:spcPts val="400"/>
              </a:spcBef>
              <a:buFont typeface="Arial" panose="020B0604020202020204" pitchFamily="34" charset="0"/>
              <a:buChar char="•"/>
            </a:pPr>
            <a:r>
              <a:rPr lang="en-US" sz="1600" dirty="0" smtClean="0">
                <a:solidFill>
                  <a:srgbClr val="00B050"/>
                </a:solidFill>
                <a:sym typeface="Wingdings" panose="05000000000000000000" pitchFamily="2" charset="2"/>
              </a:rPr>
              <a:t>Very good spatial profile</a:t>
            </a:r>
            <a:r>
              <a:rPr lang="en-US" sz="1600" dirty="0" smtClean="0">
                <a:solidFill>
                  <a:srgbClr val="2F2F2F"/>
                </a:solidFill>
                <a:sym typeface="Wingdings" panose="05000000000000000000" pitchFamily="2" charset="2"/>
              </a:rPr>
              <a:t>: at the test location (CHARM) beam had approximately 10 cm FWHM, </a:t>
            </a:r>
          </a:p>
          <a:p>
            <a:pPr marL="666900" lvl="1" indent="-342900">
              <a:spcBef>
                <a:spcPts val="400"/>
              </a:spcBef>
              <a:buFont typeface="Arial" panose="020B0604020202020204" pitchFamily="34" charset="0"/>
              <a:buChar char="•"/>
            </a:pPr>
            <a:r>
              <a:rPr lang="en-US" sz="1600" dirty="0" smtClean="0">
                <a:solidFill>
                  <a:srgbClr val="2F2F2F"/>
                </a:solidFill>
                <a:sym typeface="Wingdings" panose="05000000000000000000" pitchFamily="2" charset="2"/>
              </a:rPr>
              <a:t>Open point: W</a:t>
            </a:r>
            <a:r>
              <a:rPr lang="en-US" sz="1600" b="0" dirty="0" smtClean="0">
                <a:solidFill>
                  <a:srgbClr val="2F2F2F"/>
                </a:solidFill>
                <a:sym typeface="Wingdings" panose="05000000000000000000" pitchFamily="2" charset="2"/>
              </a:rPr>
              <a:t>hat </a:t>
            </a:r>
            <a:r>
              <a:rPr lang="en-US" sz="1600" b="0" dirty="0">
                <a:solidFill>
                  <a:srgbClr val="2F2F2F"/>
                </a:solidFill>
                <a:sym typeface="Wingdings" panose="05000000000000000000" pitchFamily="2" charset="2"/>
              </a:rPr>
              <a:t>may have changed the energy of the beam throughout the different runs? </a:t>
            </a:r>
            <a:endParaRPr lang="en-US" sz="1600" b="0" dirty="0" smtClean="0">
              <a:solidFill>
                <a:srgbClr val="2F2F2F"/>
              </a:solidFill>
              <a:sym typeface="Wingdings" panose="05000000000000000000" pitchFamily="2" charset="2"/>
            </a:endParaRPr>
          </a:p>
          <a:p>
            <a:pPr marL="990900" lvl="2" indent="-342900">
              <a:spcBef>
                <a:spcPts val="400"/>
              </a:spcBef>
            </a:pPr>
            <a:r>
              <a:rPr lang="en-US" sz="1400" b="0" dirty="0" smtClean="0">
                <a:sym typeface="Wingdings" panose="05000000000000000000" pitchFamily="2" charset="2"/>
              </a:rPr>
              <a:t>Additional </a:t>
            </a:r>
            <a:r>
              <a:rPr lang="en-US" sz="1400" dirty="0" smtClean="0">
                <a:sym typeface="Wingdings" panose="05000000000000000000" pitchFamily="2" charset="2"/>
              </a:rPr>
              <a:t>material </a:t>
            </a:r>
            <a:r>
              <a:rPr lang="en-US" sz="1400" dirty="0">
                <a:sym typeface="Wingdings" panose="05000000000000000000" pitchFamily="2" charset="2"/>
              </a:rPr>
              <a:t>budget being put in and out of the </a:t>
            </a:r>
            <a:r>
              <a:rPr lang="en-US" sz="1400" dirty="0" smtClean="0">
                <a:sym typeface="Wingdings" panose="05000000000000000000" pitchFamily="2" charset="2"/>
              </a:rPr>
              <a:t>line?</a:t>
            </a:r>
          </a:p>
          <a:p>
            <a:pPr marL="342900" indent="-342900">
              <a:spcBef>
                <a:spcPts val="400"/>
              </a:spcBef>
              <a:buFont typeface="Arial" panose="020B0604020202020204" pitchFamily="34" charset="0"/>
              <a:buChar char="•"/>
            </a:pPr>
            <a:endParaRPr lang="en-US" sz="1600" b="0" dirty="0">
              <a:sym typeface="Wingdings" panose="05000000000000000000" pitchFamily="2" charset="2"/>
            </a:endParaRPr>
          </a:p>
          <a:p>
            <a:pPr marL="342900" indent="-342900">
              <a:spcBef>
                <a:spcPts val="400"/>
              </a:spcBef>
              <a:buFont typeface="Arial" panose="020B0604020202020204" pitchFamily="34" charset="0"/>
              <a:buChar char="•"/>
            </a:pPr>
            <a:endParaRPr lang="en-US" sz="1600" b="0" dirty="0"/>
          </a:p>
          <a:p>
            <a:pPr>
              <a:spcBef>
                <a:spcPts val="400"/>
              </a:spcBef>
            </a:pPr>
            <a:endParaRPr lang="en-US" dirty="0"/>
          </a:p>
        </p:txBody>
      </p:sp>
    </p:spTree>
    <p:extLst>
      <p:ext uri="{BB962C8B-B14F-4D97-AF65-F5344CB8AC3E}">
        <p14:creationId xmlns:p14="http://schemas.microsoft.com/office/powerpoint/2010/main" val="1587403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5ECB20-1DED-04BC-56AD-997D25BCF17B}"/>
              </a:ext>
            </a:extLst>
          </p:cNvPr>
          <p:cNvSpPr>
            <a:spLocks noGrp="1"/>
          </p:cNvSpPr>
          <p:nvPr>
            <p:ph idx="1"/>
          </p:nvPr>
        </p:nvSpPr>
        <p:spPr>
          <a:xfrm>
            <a:off x="407987" y="1189205"/>
            <a:ext cx="11376024" cy="4608512"/>
          </a:xfrm>
        </p:spPr>
        <p:txBody>
          <a:bodyPr/>
          <a:lstStyle/>
          <a:p>
            <a:r>
              <a:rPr lang="en-US" b="0" dirty="0"/>
              <a:t>Slow extraction intensity control through Radio Frequency-Knockout (RFKO)</a:t>
            </a:r>
            <a:endParaRPr lang="en-GB" b="0" dirty="0"/>
          </a:p>
        </p:txBody>
      </p:sp>
      <p:sp>
        <p:nvSpPr>
          <p:cNvPr id="3" name="Title 2">
            <a:extLst>
              <a:ext uri="{FF2B5EF4-FFF2-40B4-BE49-F238E27FC236}">
                <a16:creationId xmlns:a16="http://schemas.microsoft.com/office/drawing/2014/main" id="{C81274F3-F4BC-3EEC-8841-AE1B1E92A2DA}"/>
              </a:ext>
            </a:extLst>
          </p:cNvPr>
          <p:cNvSpPr>
            <a:spLocks noGrp="1"/>
          </p:cNvSpPr>
          <p:nvPr>
            <p:ph type="title"/>
          </p:nvPr>
        </p:nvSpPr>
        <p:spPr>
          <a:xfrm>
            <a:off x="407988" y="373593"/>
            <a:ext cx="11376025" cy="444554"/>
          </a:xfrm>
        </p:spPr>
        <p:txBody>
          <a:bodyPr/>
          <a:lstStyle/>
          <a:p>
            <a:r>
              <a:rPr lang="en-US" dirty="0"/>
              <a:t>Intensity knob: gain of RFKO</a:t>
            </a:r>
            <a:endParaRPr lang="en-GB" dirty="0"/>
          </a:p>
        </p:txBody>
      </p:sp>
      <p:sp>
        <p:nvSpPr>
          <p:cNvPr id="4" name="Date Placeholder 3">
            <a:extLst>
              <a:ext uri="{FF2B5EF4-FFF2-40B4-BE49-F238E27FC236}">
                <a16:creationId xmlns:a16="http://schemas.microsoft.com/office/drawing/2014/main" id="{42E9AD5A-EF89-A7D6-C666-D3FB29F5D6DD}"/>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30CD211C-AB81-DAFC-A2A1-A1ED7115EE44}"/>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C4AB8D34-6538-1B76-150B-D6C4939EDDD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8" name="Picture 7">
            <a:extLst>
              <a:ext uri="{FF2B5EF4-FFF2-40B4-BE49-F238E27FC236}">
                <a16:creationId xmlns:a16="http://schemas.microsoft.com/office/drawing/2014/main" id="{F74E0052-2F53-2485-5806-B73C71D4A303}"/>
              </a:ext>
            </a:extLst>
          </p:cNvPr>
          <p:cNvPicPr>
            <a:picLocks noChangeAspect="1"/>
          </p:cNvPicPr>
          <p:nvPr/>
        </p:nvPicPr>
        <p:blipFill>
          <a:blip r:embed="rId2"/>
          <a:stretch>
            <a:fillRect/>
          </a:stretch>
        </p:blipFill>
        <p:spPr>
          <a:xfrm>
            <a:off x="727910" y="1653848"/>
            <a:ext cx="5203455" cy="2136100"/>
          </a:xfrm>
          <a:prstGeom prst="rect">
            <a:avLst/>
          </a:prstGeom>
        </p:spPr>
      </p:pic>
      <p:pic>
        <p:nvPicPr>
          <p:cNvPr id="10" name="Picture 9">
            <a:extLst>
              <a:ext uri="{FF2B5EF4-FFF2-40B4-BE49-F238E27FC236}">
                <a16:creationId xmlns:a16="http://schemas.microsoft.com/office/drawing/2014/main" id="{0BCE38D1-E15F-2300-3F0E-6C23F3E005E4}"/>
              </a:ext>
            </a:extLst>
          </p:cNvPr>
          <p:cNvPicPr>
            <a:picLocks noChangeAspect="1"/>
          </p:cNvPicPr>
          <p:nvPr/>
        </p:nvPicPr>
        <p:blipFill>
          <a:blip r:embed="rId3"/>
          <a:stretch>
            <a:fillRect/>
          </a:stretch>
        </p:blipFill>
        <p:spPr>
          <a:xfrm>
            <a:off x="794083" y="3858090"/>
            <a:ext cx="4932949" cy="2409337"/>
          </a:xfrm>
          <a:prstGeom prst="rect">
            <a:avLst/>
          </a:prstGeom>
        </p:spPr>
      </p:pic>
      <p:pic>
        <p:nvPicPr>
          <p:cNvPr id="12" name="Picture 11">
            <a:extLst>
              <a:ext uri="{FF2B5EF4-FFF2-40B4-BE49-F238E27FC236}">
                <a16:creationId xmlns:a16="http://schemas.microsoft.com/office/drawing/2014/main" id="{851616C0-8A12-41F4-FAEF-8C75788278AC}"/>
              </a:ext>
            </a:extLst>
          </p:cNvPr>
          <p:cNvPicPr>
            <a:picLocks noChangeAspect="1"/>
          </p:cNvPicPr>
          <p:nvPr/>
        </p:nvPicPr>
        <p:blipFill>
          <a:blip r:embed="rId4"/>
          <a:stretch>
            <a:fillRect/>
          </a:stretch>
        </p:blipFill>
        <p:spPr>
          <a:xfrm>
            <a:off x="6753873" y="2011736"/>
            <a:ext cx="4353673" cy="3556424"/>
          </a:xfrm>
          <a:prstGeom prst="rect">
            <a:avLst/>
          </a:prstGeom>
        </p:spPr>
      </p:pic>
    </p:spTree>
    <p:extLst>
      <p:ext uri="{BB962C8B-B14F-4D97-AF65-F5344CB8AC3E}">
        <p14:creationId xmlns:p14="http://schemas.microsoft.com/office/powerpoint/2010/main" val="2620064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B6364F-331B-2DF0-1485-CFDB4C760D42}"/>
              </a:ext>
            </a:extLst>
          </p:cNvPr>
          <p:cNvSpPr>
            <a:spLocks noGrp="1"/>
          </p:cNvSpPr>
          <p:nvPr>
            <p:ph idx="1"/>
          </p:nvPr>
        </p:nvSpPr>
        <p:spPr>
          <a:xfrm>
            <a:off x="407989" y="1074821"/>
            <a:ext cx="11286706" cy="5125954"/>
          </a:xfrm>
        </p:spPr>
        <p:txBody>
          <a:bodyPr/>
          <a:lstStyle/>
          <a:p>
            <a:pPr marL="342900" indent="-342900">
              <a:buFont typeface="Arial" panose="020B0604020202020204" pitchFamily="34" charset="0"/>
              <a:buChar char="•"/>
            </a:pPr>
            <a:r>
              <a:rPr lang="en-US" sz="1700" b="0" dirty="0"/>
              <a:t>To provide high-energy (&gt;100 MeV/u) </a:t>
            </a:r>
            <a:r>
              <a:rPr lang="en-US" sz="1700" dirty="0" smtClean="0"/>
              <a:t>heavy-ion </a:t>
            </a:r>
            <a:r>
              <a:rPr lang="en-US" sz="1700" dirty="0"/>
              <a:t>beams </a:t>
            </a:r>
            <a:r>
              <a:rPr lang="en-US" sz="1700" b="0" dirty="0"/>
              <a:t>for radiation effects testing of electronics, for </a:t>
            </a:r>
            <a:r>
              <a:rPr lang="en-US" sz="1700" dirty="0"/>
              <a:t>accelerator and space applications</a:t>
            </a:r>
            <a:r>
              <a:rPr lang="en-US" sz="1700" b="0" dirty="0"/>
              <a:t>, and with the support of the </a:t>
            </a:r>
            <a:r>
              <a:rPr lang="en-US" sz="1700" dirty="0"/>
              <a:t>European Space Agency (ESA)</a:t>
            </a:r>
            <a:r>
              <a:rPr lang="en-US" sz="1700" b="0" dirty="0"/>
              <a:t> and European </a:t>
            </a:r>
            <a:r>
              <a:rPr lang="en-US" sz="1700" b="0" dirty="0" smtClean="0"/>
              <a:t>Commission,</a:t>
            </a:r>
            <a:endParaRPr lang="en-GB" sz="1700" b="0" dirty="0"/>
          </a:p>
          <a:p>
            <a:pPr marL="342900" indent="-342900">
              <a:spcBef>
                <a:spcPts val="400"/>
              </a:spcBef>
              <a:buFont typeface="Arial" panose="020B0604020202020204" pitchFamily="34" charset="0"/>
              <a:buChar char="•"/>
            </a:pPr>
            <a:r>
              <a:rPr lang="en-US" sz="1700" b="0" dirty="0"/>
              <a:t>More specifically, </a:t>
            </a:r>
            <a:r>
              <a:rPr lang="en-US" sz="1700" dirty="0"/>
              <a:t>in the 2022 run</a:t>
            </a:r>
            <a:r>
              <a:rPr lang="en-US" sz="1700" b="0" dirty="0"/>
              <a:t>: </a:t>
            </a:r>
          </a:p>
          <a:p>
            <a:pPr marL="666900" lvl="1" indent="-342900">
              <a:spcBef>
                <a:spcPts val="400"/>
              </a:spcBef>
              <a:buFont typeface="Arial" panose="020B0604020202020204" pitchFamily="34" charset="0"/>
              <a:buChar char="•"/>
            </a:pPr>
            <a:r>
              <a:rPr lang="en-US" sz="1700" dirty="0"/>
              <a:t>From an accelerator perspective: to provide </a:t>
            </a:r>
            <a:r>
              <a:rPr lang="en-US" sz="1700" dirty="0">
                <a:solidFill>
                  <a:srgbClr val="00B050"/>
                </a:solidFill>
              </a:rPr>
              <a:t>variable </a:t>
            </a:r>
            <a:r>
              <a:rPr lang="en-US" sz="1700" b="1" dirty="0">
                <a:solidFill>
                  <a:srgbClr val="00B050"/>
                </a:solidFill>
              </a:rPr>
              <a:t>energy</a:t>
            </a:r>
            <a:r>
              <a:rPr lang="en-US" sz="1700" dirty="0">
                <a:solidFill>
                  <a:srgbClr val="00B050"/>
                </a:solidFill>
              </a:rPr>
              <a:t> and </a:t>
            </a:r>
            <a:r>
              <a:rPr lang="en-US" sz="1700" b="1" dirty="0">
                <a:solidFill>
                  <a:srgbClr val="00B050"/>
                </a:solidFill>
              </a:rPr>
              <a:t>intensity</a:t>
            </a:r>
            <a:r>
              <a:rPr lang="en-US" sz="1700" dirty="0"/>
              <a:t>, in a </a:t>
            </a:r>
            <a:r>
              <a:rPr lang="en-US" sz="1700" b="1" dirty="0"/>
              <a:t>controlled</a:t>
            </a:r>
            <a:r>
              <a:rPr lang="en-US" sz="1700" dirty="0"/>
              <a:t> </a:t>
            </a:r>
            <a:r>
              <a:rPr lang="en-US" sz="1700" dirty="0" smtClean="0"/>
              <a:t>manner,</a:t>
            </a:r>
            <a:endParaRPr lang="en-US" sz="1700" dirty="0"/>
          </a:p>
          <a:p>
            <a:pPr marL="666900" lvl="1" indent="-342900">
              <a:spcBef>
                <a:spcPts val="400"/>
              </a:spcBef>
              <a:buFont typeface="Arial" panose="020B0604020202020204" pitchFamily="34" charset="0"/>
              <a:buChar char="•"/>
            </a:pPr>
            <a:r>
              <a:rPr lang="en-US" sz="1700" b="0" dirty="0"/>
              <a:t>From a beam instrumentation/radiation monitor perspective: to accurately measure the beam energy/LET and flux at the </a:t>
            </a:r>
            <a:r>
              <a:rPr lang="en-US" sz="1700" b="0" dirty="0" smtClean="0"/>
              <a:t>Device Under </a:t>
            </a:r>
            <a:r>
              <a:rPr lang="en-US" sz="1700" dirty="0" smtClean="0"/>
              <a:t>T</a:t>
            </a:r>
            <a:r>
              <a:rPr lang="en-US" sz="1700" b="0" dirty="0" smtClean="0"/>
              <a:t>est (DUT) location,</a:t>
            </a:r>
            <a:endParaRPr lang="en-US" sz="1700" b="0" dirty="0"/>
          </a:p>
          <a:p>
            <a:pPr marL="342900" indent="-342900">
              <a:spcBef>
                <a:spcPts val="400"/>
              </a:spcBef>
              <a:buFont typeface="Arial" panose="020B0604020202020204" pitchFamily="34" charset="0"/>
              <a:buChar char="•"/>
            </a:pPr>
            <a:r>
              <a:rPr lang="en-US" sz="1700" dirty="0"/>
              <a:t>2022 experimental schedule</a:t>
            </a:r>
            <a:r>
              <a:rPr lang="en-US" sz="1700" b="0" dirty="0"/>
              <a:t>:</a:t>
            </a:r>
          </a:p>
          <a:p>
            <a:pPr marL="666900" lvl="1" indent="-342900">
              <a:spcBef>
                <a:spcPts val="400"/>
              </a:spcBef>
              <a:buFont typeface="Arial" panose="020B0604020202020204" pitchFamily="34" charset="0"/>
              <a:buChar char="•"/>
            </a:pPr>
            <a:r>
              <a:rPr lang="en-US" sz="1700" dirty="0"/>
              <a:t>Several parallel MDs since ion setup in PS, with the beam propagated until the F61 East Area dump</a:t>
            </a:r>
          </a:p>
          <a:p>
            <a:pPr marL="666900" lvl="1" indent="-342900">
              <a:spcBef>
                <a:spcPts val="400"/>
              </a:spcBef>
              <a:buFont typeface="Arial" panose="020B0604020202020204" pitchFamily="34" charset="0"/>
              <a:buChar char="•"/>
            </a:pPr>
            <a:r>
              <a:rPr lang="en-US" sz="1700" b="0" dirty="0"/>
              <a:t>Two dedicated Wednesday </a:t>
            </a:r>
            <a:r>
              <a:rPr lang="en-US" sz="1700" b="0" dirty="0" smtClean="0"/>
              <a:t>MDs with </a:t>
            </a:r>
            <a:r>
              <a:rPr lang="en-US" sz="1700" b="0" dirty="0"/>
              <a:t>the beam propagated down to </a:t>
            </a:r>
            <a:r>
              <a:rPr lang="en-US" sz="1700" b="0" dirty="0" smtClean="0"/>
              <a:t>T8,</a:t>
            </a:r>
            <a:endParaRPr lang="en-US" sz="1700" b="0" dirty="0"/>
          </a:p>
          <a:p>
            <a:pPr marL="666900" lvl="1" indent="-342900">
              <a:spcBef>
                <a:spcPts val="400"/>
              </a:spcBef>
              <a:buFont typeface="Arial" panose="020B0604020202020204" pitchFamily="34" charset="0"/>
              <a:buChar char="•"/>
            </a:pPr>
            <a:r>
              <a:rPr lang="en-US" sz="1700" dirty="0"/>
              <a:t>5-day run from 23/28-11, including external users from </a:t>
            </a:r>
            <a:r>
              <a:rPr lang="en-US" sz="1700" dirty="0" smtClean="0"/>
              <a:t>ESA (2 days),</a:t>
            </a:r>
          </a:p>
          <a:p>
            <a:pPr marL="990900" lvl="2" indent="-342900">
              <a:spcBef>
                <a:spcPts val="400"/>
              </a:spcBef>
            </a:pPr>
            <a:r>
              <a:rPr lang="en-US" b="0" dirty="0" smtClean="0"/>
              <a:t>23-24.11 – Beam Characterization by R2E,</a:t>
            </a:r>
          </a:p>
          <a:p>
            <a:pPr marL="990900" lvl="2" indent="-342900">
              <a:spcBef>
                <a:spcPts val="400"/>
              </a:spcBef>
            </a:pPr>
            <a:r>
              <a:rPr lang="en-US" dirty="0" smtClean="0"/>
              <a:t>25-26.11 – External user tests (ESA),</a:t>
            </a:r>
          </a:p>
          <a:p>
            <a:pPr marL="990900" lvl="2" indent="-342900">
              <a:spcBef>
                <a:spcPts val="400"/>
              </a:spcBef>
            </a:pPr>
            <a:r>
              <a:rPr lang="en-US" b="0" dirty="0" smtClean="0"/>
              <a:t>27-28.11 – R2E tests and MD activities (e.g. quad scan)</a:t>
            </a:r>
            <a:endParaRPr lang="en-US" b="0" dirty="0"/>
          </a:p>
        </p:txBody>
      </p:sp>
      <p:sp>
        <p:nvSpPr>
          <p:cNvPr id="3" name="Title 2">
            <a:extLst>
              <a:ext uri="{FF2B5EF4-FFF2-40B4-BE49-F238E27FC236}">
                <a16:creationId xmlns:a16="http://schemas.microsoft.com/office/drawing/2014/main" id="{54434E8B-F80E-BBEF-B787-4F54DD967A4C}"/>
              </a:ext>
            </a:extLst>
          </p:cNvPr>
          <p:cNvSpPr>
            <a:spLocks noGrp="1"/>
          </p:cNvSpPr>
          <p:nvPr>
            <p:ph type="title"/>
          </p:nvPr>
        </p:nvSpPr>
        <p:spPr/>
        <p:txBody>
          <a:bodyPr/>
          <a:lstStyle/>
          <a:p>
            <a:r>
              <a:rPr lang="en-US" dirty="0" smtClean="0"/>
              <a:t>CHIMERA high-level </a:t>
            </a:r>
            <a:r>
              <a:rPr lang="en-US" dirty="0"/>
              <a:t>objectives and schedule</a:t>
            </a:r>
            <a:endParaRPr lang="en-GB" dirty="0"/>
          </a:p>
        </p:txBody>
      </p:sp>
      <p:sp>
        <p:nvSpPr>
          <p:cNvPr id="4" name="Date Placeholder 3">
            <a:extLst>
              <a:ext uri="{FF2B5EF4-FFF2-40B4-BE49-F238E27FC236}">
                <a16:creationId xmlns:a16="http://schemas.microsoft.com/office/drawing/2014/main" id="{06FB07DE-D9FF-A22A-D0AE-B15CFC3E2498}"/>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D080D8F2-9625-97C4-F918-32C6F828A0A9}"/>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A8082F3D-67AD-9C5F-DA25-4F4E2AEF1A11}"/>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p:cNvPicPr>
            <a:picLocks noChangeAspect="1"/>
          </p:cNvPicPr>
          <p:nvPr/>
        </p:nvPicPr>
        <p:blipFill rotWithShape="1">
          <a:blip r:embed="rId2"/>
          <a:srcRect t="7620"/>
          <a:stretch/>
        </p:blipFill>
        <p:spPr>
          <a:xfrm>
            <a:off x="6928656" y="4628146"/>
            <a:ext cx="4966565" cy="1274191"/>
          </a:xfrm>
          <a:prstGeom prst="rect">
            <a:avLst/>
          </a:prstGeom>
        </p:spPr>
      </p:pic>
    </p:spTree>
    <p:extLst>
      <p:ext uri="{BB962C8B-B14F-4D97-AF65-F5344CB8AC3E}">
        <p14:creationId xmlns:p14="http://schemas.microsoft.com/office/powerpoint/2010/main" val="2812454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243B3F-B6E2-A0C5-C203-5E0902585D99}"/>
              </a:ext>
            </a:extLst>
          </p:cNvPr>
          <p:cNvSpPr>
            <a:spLocks noGrp="1"/>
          </p:cNvSpPr>
          <p:nvPr>
            <p:ph idx="1"/>
          </p:nvPr>
        </p:nvSpPr>
        <p:spPr>
          <a:xfrm>
            <a:off x="407989" y="1062874"/>
            <a:ext cx="11376024" cy="4608512"/>
          </a:xfrm>
        </p:spPr>
        <p:txBody>
          <a:bodyPr/>
          <a:lstStyle/>
          <a:p>
            <a:r>
              <a:rPr lang="en-US" sz="1700" b="0" dirty="0"/>
              <a:t>Key concept: by varying the lead beam energy, a reasonably broad LET range can be explored, with relatively large penetration capacity in matter (which is an important asset for modern microelectronics components and boards)</a:t>
            </a:r>
            <a:endParaRPr lang="en-GB" sz="1700" b="0" dirty="0"/>
          </a:p>
        </p:txBody>
      </p:sp>
      <p:sp>
        <p:nvSpPr>
          <p:cNvPr id="3" name="Title 2">
            <a:extLst>
              <a:ext uri="{FF2B5EF4-FFF2-40B4-BE49-F238E27FC236}">
                <a16:creationId xmlns:a16="http://schemas.microsoft.com/office/drawing/2014/main" id="{765BE433-843E-C904-6CF1-98B6370F8031}"/>
              </a:ext>
            </a:extLst>
          </p:cNvPr>
          <p:cNvSpPr>
            <a:spLocks noGrp="1"/>
          </p:cNvSpPr>
          <p:nvPr>
            <p:ph type="title"/>
          </p:nvPr>
        </p:nvSpPr>
        <p:spPr/>
        <p:txBody>
          <a:bodyPr/>
          <a:lstStyle/>
          <a:p>
            <a:r>
              <a:rPr lang="en-US" dirty="0" smtClean="0"/>
              <a:t>East Area ions </a:t>
            </a:r>
            <a:r>
              <a:rPr lang="en-US" dirty="0"/>
              <a:t>for radiation effects testing</a:t>
            </a:r>
            <a:endParaRPr lang="en-GB" dirty="0"/>
          </a:p>
        </p:txBody>
      </p:sp>
      <p:sp>
        <p:nvSpPr>
          <p:cNvPr id="4" name="Date Placeholder 3">
            <a:extLst>
              <a:ext uri="{FF2B5EF4-FFF2-40B4-BE49-F238E27FC236}">
                <a16:creationId xmlns:a16="http://schemas.microsoft.com/office/drawing/2014/main" id="{0AE329E3-778C-330D-E006-127119FE3EC2}"/>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4F4D1971-CA31-BA25-AEBD-494FD1935473}"/>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80C2BF12-30A5-6E17-C35A-AD832676027A}"/>
              </a:ext>
            </a:extLst>
          </p:cNvPr>
          <p:cNvSpPr>
            <a:spLocks noGrp="1"/>
          </p:cNvSpPr>
          <p:nvPr>
            <p:ph type="sldNum" sz="quarter" idx="12"/>
          </p:nvPr>
        </p:nvSpPr>
        <p:spPr/>
        <p:txBody>
          <a:bodyPr/>
          <a:lstStyle/>
          <a:p>
            <a:fld id="{36B5EA5A-BC32-A742-B11B-8E7414D5B535}" type="slidenum">
              <a:rPr lang="en-US" smtClean="0"/>
              <a:pPr/>
              <a:t>3</a:t>
            </a:fld>
            <a:endParaRPr lang="en-US" dirty="0"/>
          </a:p>
        </p:txBody>
      </p:sp>
      <p:grpSp>
        <p:nvGrpSpPr>
          <p:cNvPr id="7" name="Group 6"/>
          <p:cNvGrpSpPr/>
          <p:nvPr/>
        </p:nvGrpSpPr>
        <p:grpSpPr>
          <a:xfrm>
            <a:off x="430631" y="2017249"/>
            <a:ext cx="7371514" cy="3868091"/>
            <a:chOff x="2359777" y="2017249"/>
            <a:chExt cx="7371514" cy="3868091"/>
          </a:xfrm>
        </p:grpSpPr>
        <p:pic>
          <p:nvPicPr>
            <p:cNvPr id="10" name="Picture 9">
              <a:extLst>
                <a:ext uri="{FF2B5EF4-FFF2-40B4-BE49-F238E27FC236}">
                  <a16:creationId xmlns:a16="http://schemas.microsoft.com/office/drawing/2014/main" id="{398A29C1-B832-4ABD-6C96-302F13BBB6DC}"/>
                </a:ext>
              </a:extLst>
            </p:cNvPr>
            <p:cNvPicPr>
              <a:picLocks noChangeAspect="1"/>
            </p:cNvPicPr>
            <p:nvPr/>
          </p:nvPicPr>
          <p:blipFill>
            <a:blip r:embed="rId2"/>
            <a:stretch>
              <a:fillRect/>
            </a:stretch>
          </p:blipFill>
          <p:spPr>
            <a:xfrm>
              <a:off x="2359777" y="2017249"/>
              <a:ext cx="7371514" cy="3868091"/>
            </a:xfrm>
            <a:prstGeom prst="rect">
              <a:avLst/>
            </a:prstGeom>
          </p:spPr>
        </p:pic>
        <p:sp>
          <p:nvSpPr>
            <p:cNvPr id="11" name="Rectangle 10">
              <a:extLst>
                <a:ext uri="{FF2B5EF4-FFF2-40B4-BE49-F238E27FC236}">
                  <a16:creationId xmlns:a16="http://schemas.microsoft.com/office/drawing/2014/main" id="{7847ED19-DB5B-B6E8-A3E8-24963E257CF9}"/>
                </a:ext>
              </a:extLst>
            </p:cNvPr>
            <p:cNvSpPr/>
            <p:nvPr/>
          </p:nvSpPr>
          <p:spPr>
            <a:xfrm>
              <a:off x="6851984" y="2017249"/>
              <a:ext cx="1762627" cy="3475167"/>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Content Placeholder 1">
            <a:extLst>
              <a:ext uri="{FF2B5EF4-FFF2-40B4-BE49-F238E27FC236}">
                <a16:creationId xmlns:a16="http://schemas.microsoft.com/office/drawing/2014/main" id="{8C243B3F-B6E2-A0C5-C203-5E0902585D99}"/>
              </a:ext>
            </a:extLst>
          </p:cNvPr>
          <p:cNvSpPr txBox="1">
            <a:spLocks/>
          </p:cNvSpPr>
          <p:nvPr/>
        </p:nvSpPr>
        <p:spPr>
          <a:xfrm>
            <a:off x="7323221" y="1910344"/>
            <a:ext cx="4613192" cy="391344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700" b="0" dirty="0" smtClean="0"/>
              <a:t>Desired heavy-ion beam properties:</a:t>
            </a:r>
          </a:p>
          <a:p>
            <a:pPr marL="285750" indent="-285750">
              <a:buFont typeface="Arial" panose="020B0604020202020204" pitchFamily="34" charset="0"/>
              <a:buChar char="•"/>
            </a:pPr>
            <a:r>
              <a:rPr lang="en-US" sz="1700" b="0" dirty="0" smtClean="0"/>
              <a:t>Few energies to provide different beams with the LET variation, </a:t>
            </a:r>
          </a:p>
          <a:p>
            <a:pPr marL="285750" indent="-285750">
              <a:buFont typeface="Arial" panose="020B0604020202020204" pitchFamily="34" charset="0"/>
              <a:buChar char="•"/>
            </a:pPr>
            <a:r>
              <a:rPr lang="en-US" sz="1700" b="0" dirty="0" smtClean="0"/>
              <a:t>Long spill, with the relatively uniform time profile (no peaks),</a:t>
            </a:r>
          </a:p>
          <a:p>
            <a:pPr marL="285750" indent="-285750">
              <a:buFont typeface="Arial" panose="020B0604020202020204" pitchFamily="34" charset="0"/>
              <a:buChar char="•"/>
            </a:pPr>
            <a:r>
              <a:rPr lang="en-US" sz="1700" b="0" dirty="0" smtClean="0"/>
              <a:t>Large beam at the DUT (FWHM of few cm),</a:t>
            </a:r>
            <a:endParaRPr lang="en-GB" sz="1700" b="0" dirty="0"/>
          </a:p>
        </p:txBody>
      </p:sp>
    </p:spTree>
    <p:extLst>
      <p:ext uri="{BB962C8B-B14F-4D97-AF65-F5344CB8AC3E}">
        <p14:creationId xmlns:p14="http://schemas.microsoft.com/office/powerpoint/2010/main" val="2020995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A122E5B-13F2-064F-93EB-F0C407560015}"/>
              </a:ext>
            </a:extLst>
          </p:cNvPr>
          <p:cNvPicPr>
            <a:picLocks noGrp="1" noChangeAspect="1"/>
          </p:cNvPicPr>
          <p:nvPr>
            <p:ph idx="1"/>
          </p:nvPr>
        </p:nvPicPr>
        <p:blipFill>
          <a:blip r:embed="rId2"/>
          <a:stretch>
            <a:fillRect/>
          </a:stretch>
        </p:blipFill>
        <p:spPr>
          <a:xfrm>
            <a:off x="1064794" y="4386859"/>
            <a:ext cx="9425824" cy="1792601"/>
          </a:xfrm>
          <a:prstGeom prst="rect">
            <a:avLst/>
          </a:prstGeom>
        </p:spPr>
      </p:pic>
      <p:sp>
        <p:nvSpPr>
          <p:cNvPr id="3" name="Title 2">
            <a:extLst>
              <a:ext uri="{FF2B5EF4-FFF2-40B4-BE49-F238E27FC236}">
                <a16:creationId xmlns:a16="http://schemas.microsoft.com/office/drawing/2014/main" id="{237AC976-E640-5804-4ADA-2BDA0FCAE16C}"/>
              </a:ext>
            </a:extLst>
          </p:cNvPr>
          <p:cNvSpPr>
            <a:spLocks noGrp="1"/>
          </p:cNvSpPr>
          <p:nvPr>
            <p:ph type="title"/>
          </p:nvPr>
        </p:nvSpPr>
        <p:spPr/>
        <p:txBody>
          <a:bodyPr/>
          <a:lstStyle/>
          <a:p>
            <a:r>
              <a:rPr lang="en-US" dirty="0" smtClean="0"/>
              <a:t>Heavy-ion beam: energy </a:t>
            </a:r>
            <a:r>
              <a:rPr lang="en-US" dirty="0"/>
              <a:t>variation</a:t>
            </a:r>
            <a:endParaRPr lang="en-GB" dirty="0"/>
          </a:p>
        </p:txBody>
      </p:sp>
      <p:sp>
        <p:nvSpPr>
          <p:cNvPr id="4" name="Date Placeholder 3">
            <a:extLst>
              <a:ext uri="{FF2B5EF4-FFF2-40B4-BE49-F238E27FC236}">
                <a16:creationId xmlns:a16="http://schemas.microsoft.com/office/drawing/2014/main" id="{AFDD602F-7B13-CD17-ED5F-F0D2188EACAC}"/>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AE6431A2-DE62-E223-5454-6E15DED82361}"/>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F12FA54F-BE4B-5599-6235-8002B0342684}"/>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2F681388-783B-D9CA-63F1-9BEEEF6F8B25}"/>
              </a:ext>
            </a:extLst>
          </p:cNvPr>
          <p:cNvPicPr>
            <a:picLocks noChangeAspect="1"/>
          </p:cNvPicPr>
          <p:nvPr/>
        </p:nvPicPr>
        <p:blipFill>
          <a:blip r:embed="rId3"/>
          <a:stretch>
            <a:fillRect/>
          </a:stretch>
        </p:blipFill>
        <p:spPr>
          <a:xfrm>
            <a:off x="770021" y="935661"/>
            <a:ext cx="3118184" cy="3118184"/>
          </a:xfrm>
          <a:prstGeom prst="rect">
            <a:avLst/>
          </a:prstGeom>
        </p:spPr>
      </p:pic>
      <p:sp>
        <p:nvSpPr>
          <p:cNvPr id="9" name="Content Placeholder 1">
            <a:extLst>
              <a:ext uri="{FF2B5EF4-FFF2-40B4-BE49-F238E27FC236}">
                <a16:creationId xmlns:a16="http://schemas.microsoft.com/office/drawing/2014/main" id="{56E77D1B-777B-B6B1-1D0D-CA2AA8CCBB8C}"/>
              </a:ext>
            </a:extLst>
          </p:cNvPr>
          <p:cNvSpPr txBox="1">
            <a:spLocks/>
          </p:cNvSpPr>
          <p:nvPr/>
        </p:nvSpPr>
        <p:spPr>
          <a:xfrm>
            <a:off x="4355893" y="1038304"/>
            <a:ext cx="7592267" cy="364147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dirty="0"/>
              <a:t>Three PS </a:t>
            </a:r>
            <a:r>
              <a:rPr lang="en-US" sz="1800" b="0" dirty="0" smtClean="0"/>
              <a:t>energies </a:t>
            </a:r>
            <a:r>
              <a:rPr lang="en-US" sz="1800" b="0" dirty="0"/>
              <a:t>selected for CHIMERA 2022 run, with the main objective of yielding a relatively large LET range (~13-25 MeVcm</a:t>
            </a:r>
            <a:r>
              <a:rPr lang="en-US" sz="1800" b="0" baseline="30000" dirty="0"/>
              <a:t>2</a:t>
            </a:r>
            <a:r>
              <a:rPr lang="en-US" sz="1800" b="0" dirty="0"/>
              <a:t>/mg) at the device-under-test </a:t>
            </a:r>
            <a:r>
              <a:rPr lang="en-US" sz="1800" b="0" dirty="0" smtClean="0"/>
              <a:t>location</a:t>
            </a:r>
          </a:p>
          <a:p>
            <a:pPr marL="342900" indent="-342900">
              <a:buFont typeface="Arial" panose="020B0604020202020204" pitchFamily="34" charset="0"/>
              <a:buChar char="•"/>
            </a:pPr>
            <a:endParaRPr lang="en-US" sz="1800" b="0" dirty="0"/>
          </a:p>
          <a:p>
            <a:pPr marL="342900" indent="-342900">
              <a:spcBef>
                <a:spcPts val="400"/>
              </a:spcBef>
              <a:buFont typeface="Arial" panose="020B0604020202020204" pitchFamily="34" charset="0"/>
              <a:buChar char="•"/>
            </a:pPr>
            <a:r>
              <a:rPr lang="en-US" sz="1800" b="0" dirty="0"/>
              <a:t>Significant energy degradation along the line, mainly due to the long (several 10s of meters) sections in </a:t>
            </a:r>
            <a:r>
              <a:rPr lang="en-US" sz="1800" b="0" dirty="0" smtClean="0"/>
              <a:t>air, as demonstrated via a dedicated FLUKA simulations,</a:t>
            </a:r>
          </a:p>
          <a:p>
            <a:pPr marL="342900" indent="-342900">
              <a:spcBef>
                <a:spcPts val="400"/>
              </a:spcBef>
              <a:buFont typeface="Arial" panose="020B0604020202020204" pitchFamily="34" charset="0"/>
              <a:buChar char="•"/>
            </a:pPr>
            <a:endParaRPr lang="en-US" sz="1800" b="0" dirty="0" smtClean="0"/>
          </a:p>
          <a:p>
            <a:pPr marL="342900" indent="-342900">
              <a:spcBef>
                <a:spcPts val="400"/>
              </a:spcBef>
              <a:buFont typeface="Arial" panose="020B0604020202020204" pitchFamily="34" charset="0"/>
              <a:buChar char="•"/>
            </a:pPr>
            <a:r>
              <a:rPr lang="en-US" sz="1800" b="0" dirty="0" smtClean="0"/>
              <a:t>Extracted PS energies: </a:t>
            </a:r>
            <a:r>
              <a:rPr lang="en-US" sz="1800" dirty="0" smtClean="0"/>
              <a:t>1000</a:t>
            </a:r>
            <a:r>
              <a:rPr lang="en-US" sz="1800" b="0" dirty="0" smtClean="0"/>
              <a:t>MeV/u, </a:t>
            </a:r>
            <a:r>
              <a:rPr lang="en-US" sz="1800" dirty="0" smtClean="0"/>
              <a:t>750</a:t>
            </a:r>
            <a:r>
              <a:rPr lang="en-US" sz="1800" b="0" dirty="0" smtClean="0"/>
              <a:t>MeV/u, </a:t>
            </a:r>
            <a:r>
              <a:rPr lang="en-US" sz="1800" dirty="0" smtClean="0"/>
              <a:t>650</a:t>
            </a:r>
            <a:r>
              <a:rPr lang="en-US" sz="1800" b="0" dirty="0" smtClean="0"/>
              <a:t>MeV/u,</a:t>
            </a:r>
            <a:endParaRPr lang="en-US" sz="1800" b="0" dirty="0"/>
          </a:p>
          <a:p>
            <a:pPr>
              <a:spcBef>
                <a:spcPts val="400"/>
              </a:spcBef>
            </a:pPr>
            <a:endParaRPr lang="en-US" b="0" dirty="0" smtClean="0"/>
          </a:p>
          <a:p>
            <a:pPr marL="342900" indent="-342900">
              <a:spcBef>
                <a:spcPts val="400"/>
              </a:spcBef>
              <a:buFont typeface="Arial" panose="020B0604020202020204" pitchFamily="34" charset="0"/>
              <a:buChar char="•"/>
            </a:pPr>
            <a:endParaRPr lang="en-US" b="0" dirty="0" smtClean="0"/>
          </a:p>
          <a:p>
            <a:pPr marL="342900" indent="-342900">
              <a:spcBef>
                <a:spcPts val="400"/>
              </a:spcBef>
              <a:buFont typeface="Arial" panose="020B0604020202020204" pitchFamily="34" charset="0"/>
              <a:buChar char="•"/>
            </a:pPr>
            <a:endParaRPr lang="en-US" dirty="0"/>
          </a:p>
        </p:txBody>
      </p:sp>
    </p:spTree>
    <p:extLst>
      <p:ext uri="{BB962C8B-B14F-4D97-AF65-F5344CB8AC3E}">
        <p14:creationId xmlns:p14="http://schemas.microsoft.com/office/powerpoint/2010/main" val="2442635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83B502-EFBE-A65F-8E4A-E1C777BCFF50}"/>
              </a:ext>
            </a:extLst>
          </p:cNvPr>
          <p:cNvSpPr>
            <a:spLocks noGrp="1"/>
          </p:cNvSpPr>
          <p:nvPr>
            <p:ph type="title"/>
          </p:nvPr>
        </p:nvSpPr>
        <p:spPr/>
        <p:txBody>
          <a:bodyPr/>
          <a:lstStyle/>
          <a:p>
            <a:r>
              <a:rPr lang="en-US" dirty="0" smtClean="0"/>
              <a:t>Heavy-ion beam: </a:t>
            </a:r>
            <a:r>
              <a:rPr lang="en-US" dirty="0" smtClean="0"/>
              <a:t>spill time </a:t>
            </a:r>
            <a:r>
              <a:rPr lang="en-US" dirty="0"/>
              <a:t>profile</a:t>
            </a:r>
            <a:endParaRPr lang="en-GB" dirty="0"/>
          </a:p>
        </p:txBody>
      </p:sp>
      <p:sp>
        <p:nvSpPr>
          <p:cNvPr id="4" name="Date Placeholder 3">
            <a:extLst>
              <a:ext uri="{FF2B5EF4-FFF2-40B4-BE49-F238E27FC236}">
                <a16:creationId xmlns:a16="http://schemas.microsoft.com/office/drawing/2014/main" id="{FBD2393B-497C-875E-2354-FA9D51EC1620}"/>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F997CDC8-8FCA-D15A-971D-92B258E8A43A}"/>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D98B97F1-5FB4-B95C-CBE6-CE14FE7C6EB1}"/>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1" name="Picture 10">
            <a:extLst>
              <a:ext uri="{FF2B5EF4-FFF2-40B4-BE49-F238E27FC236}">
                <a16:creationId xmlns:a16="http://schemas.microsoft.com/office/drawing/2014/main" id="{18382980-DCA7-D243-95BD-B134D941C985}"/>
              </a:ext>
            </a:extLst>
          </p:cNvPr>
          <p:cNvPicPr>
            <a:picLocks noChangeAspect="1"/>
          </p:cNvPicPr>
          <p:nvPr/>
        </p:nvPicPr>
        <p:blipFill>
          <a:blip r:embed="rId2"/>
          <a:stretch>
            <a:fillRect/>
          </a:stretch>
        </p:blipFill>
        <p:spPr>
          <a:xfrm>
            <a:off x="896352" y="4149747"/>
            <a:ext cx="6093764" cy="1943701"/>
          </a:xfrm>
          <a:prstGeom prst="rect">
            <a:avLst/>
          </a:prstGeom>
        </p:spPr>
      </p:pic>
      <p:sp>
        <p:nvSpPr>
          <p:cNvPr id="12" name="Content Placeholder 1">
            <a:extLst>
              <a:ext uri="{FF2B5EF4-FFF2-40B4-BE49-F238E27FC236}">
                <a16:creationId xmlns:a16="http://schemas.microsoft.com/office/drawing/2014/main" id="{F1478951-948A-7A7F-9466-2FC6EB74143F}"/>
              </a:ext>
            </a:extLst>
          </p:cNvPr>
          <p:cNvSpPr txBox="1">
            <a:spLocks/>
          </p:cNvSpPr>
          <p:nvPr/>
        </p:nvSpPr>
        <p:spPr>
          <a:xfrm>
            <a:off x="7387389" y="4146482"/>
            <a:ext cx="4584032" cy="194370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1500" b="0" dirty="0"/>
              <a:t>Measured with a variety of instruments</a:t>
            </a:r>
          </a:p>
          <a:p>
            <a:pPr marL="342900" indent="-342900">
              <a:spcBef>
                <a:spcPts val="400"/>
              </a:spcBef>
              <a:buFont typeface="Arial" panose="020B0604020202020204" pitchFamily="34" charset="0"/>
              <a:buChar char="•"/>
            </a:pPr>
            <a:r>
              <a:rPr lang="en-US" sz="1500" b="0" dirty="0"/>
              <a:t>Overall, the spill time structure is long and uniform enough for radiation effects testing </a:t>
            </a:r>
          </a:p>
          <a:p>
            <a:pPr marL="342900" indent="-342900">
              <a:spcBef>
                <a:spcPts val="400"/>
              </a:spcBef>
              <a:buFont typeface="Arial" panose="020B0604020202020204" pitchFamily="34" charset="0"/>
              <a:buChar char="•"/>
            </a:pPr>
            <a:r>
              <a:rPr lang="en-US" sz="1500" b="0" dirty="0"/>
              <a:t>130 kHz (7.7ms) structure observed, coming from the TFB plates (extraction pulsing every three </a:t>
            </a:r>
            <a:r>
              <a:rPr lang="en-US" sz="1500" b="0" dirty="0" smtClean="0"/>
              <a:t>turns </a:t>
            </a:r>
            <a:r>
              <a:rPr lang="en-US" sz="1500" b="0" dirty="0"/>
              <a:t>because of tune of machine and resonant frequency of TFB)</a:t>
            </a:r>
          </a:p>
          <a:p>
            <a:pPr>
              <a:spcBef>
                <a:spcPts val="400"/>
              </a:spcBef>
            </a:pPr>
            <a:endParaRPr lang="en-US" sz="1500" b="0" dirty="0"/>
          </a:p>
          <a:p>
            <a:pPr>
              <a:spcBef>
                <a:spcPts val="400"/>
              </a:spcBef>
            </a:pPr>
            <a:endParaRPr lang="en-US" sz="1500" b="0" dirty="0"/>
          </a:p>
          <a:p>
            <a:pPr>
              <a:spcBef>
                <a:spcPts val="400"/>
              </a:spcBef>
            </a:pPr>
            <a:endParaRPr lang="en-US" sz="1500" b="0" dirty="0"/>
          </a:p>
        </p:txBody>
      </p:sp>
      <p:sp>
        <p:nvSpPr>
          <p:cNvPr id="2" name="Content Placeholder 1"/>
          <p:cNvSpPr>
            <a:spLocks noGrp="1"/>
          </p:cNvSpPr>
          <p:nvPr>
            <p:ph idx="1"/>
          </p:nvPr>
        </p:nvSpPr>
        <p:spPr/>
        <p:txBody>
          <a:bodyPr/>
          <a:lstStyle/>
          <a:p>
            <a:endParaRPr lang="en-US" dirty="0"/>
          </a:p>
        </p:txBody>
      </p:sp>
      <p:pic>
        <p:nvPicPr>
          <p:cNvPr id="13" name="Content Placeholder 6">
            <a:extLst>
              <a:ext uri="{FF2B5EF4-FFF2-40B4-BE49-F238E27FC236}">
                <a16:creationId xmlns:a16="http://schemas.microsoft.com/office/drawing/2014/main" id="{F3D516BE-BF2A-249C-E656-808992B2B2B4}"/>
              </a:ext>
            </a:extLst>
          </p:cNvPr>
          <p:cNvPicPr>
            <a:picLocks noChangeAspect="1"/>
          </p:cNvPicPr>
          <p:nvPr/>
        </p:nvPicPr>
        <p:blipFill>
          <a:blip r:embed="rId3"/>
          <a:stretch>
            <a:fillRect/>
          </a:stretch>
        </p:blipFill>
        <p:spPr>
          <a:xfrm>
            <a:off x="459749" y="961274"/>
            <a:ext cx="4398047" cy="3027863"/>
          </a:xfrm>
          <a:prstGeom prst="rect">
            <a:avLst/>
          </a:prstGeom>
        </p:spPr>
      </p:pic>
      <p:pic>
        <p:nvPicPr>
          <p:cNvPr id="14" name="Picture 13">
            <a:extLst>
              <a:ext uri="{FF2B5EF4-FFF2-40B4-BE49-F238E27FC236}">
                <a16:creationId xmlns:a16="http://schemas.microsoft.com/office/drawing/2014/main" id="{CE47F0EE-2396-120C-6A95-DCF16A5CA9EF}"/>
              </a:ext>
            </a:extLst>
          </p:cNvPr>
          <p:cNvPicPr>
            <a:picLocks noChangeAspect="1"/>
          </p:cNvPicPr>
          <p:nvPr/>
        </p:nvPicPr>
        <p:blipFill>
          <a:blip r:embed="rId4"/>
          <a:stretch>
            <a:fillRect/>
          </a:stretch>
        </p:blipFill>
        <p:spPr>
          <a:xfrm>
            <a:off x="5555424" y="1196976"/>
            <a:ext cx="5530960" cy="2700866"/>
          </a:xfrm>
          <a:prstGeom prst="rect">
            <a:avLst/>
          </a:prstGeom>
        </p:spPr>
      </p:pic>
    </p:spTree>
    <p:extLst>
      <p:ext uri="{BB962C8B-B14F-4D97-AF65-F5344CB8AC3E}">
        <p14:creationId xmlns:p14="http://schemas.microsoft.com/office/powerpoint/2010/main" val="3567862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4E8E24F-683E-10E3-97BF-C49529F4C195}"/>
              </a:ext>
            </a:extLst>
          </p:cNvPr>
          <p:cNvPicPr>
            <a:picLocks noGrp="1" noChangeAspect="1"/>
          </p:cNvPicPr>
          <p:nvPr>
            <p:ph idx="1"/>
          </p:nvPr>
        </p:nvPicPr>
        <p:blipFill>
          <a:blip r:embed="rId2"/>
          <a:stretch>
            <a:fillRect/>
          </a:stretch>
        </p:blipFill>
        <p:spPr>
          <a:xfrm>
            <a:off x="407988" y="1518746"/>
            <a:ext cx="7105328" cy="2758480"/>
          </a:xfrm>
          <a:prstGeom prst="rect">
            <a:avLst/>
          </a:prstGeom>
        </p:spPr>
      </p:pic>
      <p:sp>
        <p:nvSpPr>
          <p:cNvPr id="3" name="Title 2">
            <a:extLst>
              <a:ext uri="{FF2B5EF4-FFF2-40B4-BE49-F238E27FC236}">
                <a16:creationId xmlns:a16="http://schemas.microsoft.com/office/drawing/2014/main" id="{2E850874-45AC-1444-5637-421F941D23CE}"/>
              </a:ext>
            </a:extLst>
          </p:cNvPr>
          <p:cNvSpPr>
            <a:spLocks noGrp="1"/>
          </p:cNvSpPr>
          <p:nvPr>
            <p:ph type="title"/>
          </p:nvPr>
        </p:nvSpPr>
        <p:spPr/>
        <p:txBody>
          <a:bodyPr/>
          <a:lstStyle/>
          <a:p>
            <a:r>
              <a:rPr lang="en-US" dirty="0" smtClean="0"/>
              <a:t>Heavy-ion </a:t>
            </a:r>
            <a:r>
              <a:rPr lang="en-US" dirty="0"/>
              <a:t>beam: i</a:t>
            </a:r>
            <a:r>
              <a:rPr lang="en-US" dirty="0" smtClean="0"/>
              <a:t>ntensity </a:t>
            </a:r>
            <a:r>
              <a:rPr lang="en-US" dirty="0" smtClean="0"/>
              <a:t>control via the gain of RFKO</a:t>
            </a:r>
            <a:br>
              <a:rPr lang="en-US" dirty="0" smtClean="0"/>
            </a:br>
            <a:endParaRPr lang="en-GB" dirty="0"/>
          </a:p>
        </p:txBody>
      </p:sp>
      <p:sp>
        <p:nvSpPr>
          <p:cNvPr id="4" name="Date Placeholder 3">
            <a:extLst>
              <a:ext uri="{FF2B5EF4-FFF2-40B4-BE49-F238E27FC236}">
                <a16:creationId xmlns:a16="http://schemas.microsoft.com/office/drawing/2014/main" id="{B6491A8E-3F22-F37F-3706-48AF0B394472}"/>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11F69E6C-6AD6-D0E8-5DC7-28D29B6E5967}"/>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35C0C8FB-F84B-47D8-AE4B-18F81CD28302}"/>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9" name="Picture 8">
            <a:extLst>
              <a:ext uri="{FF2B5EF4-FFF2-40B4-BE49-F238E27FC236}">
                <a16:creationId xmlns:a16="http://schemas.microsoft.com/office/drawing/2014/main" id="{9462B927-C191-1517-A408-9339BB6C27A2}"/>
              </a:ext>
            </a:extLst>
          </p:cNvPr>
          <p:cNvPicPr>
            <a:picLocks noChangeAspect="1"/>
          </p:cNvPicPr>
          <p:nvPr/>
        </p:nvPicPr>
        <p:blipFill>
          <a:blip r:embed="rId3"/>
          <a:stretch>
            <a:fillRect/>
          </a:stretch>
        </p:blipFill>
        <p:spPr>
          <a:xfrm>
            <a:off x="7664116" y="4277226"/>
            <a:ext cx="4257410" cy="1957363"/>
          </a:xfrm>
          <a:prstGeom prst="rect">
            <a:avLst/>
          </a:prstGeom>
        </p:spPr>
      </p:pic>
      <p:pic>
        <p:nvPicPr>
          <p:cNvPr id="10" name="Picture 9">
            <a:extLst>
              <a:ext uri="{FF2B5EF4-FFF2-40B4-BE49-F238E27FC236}">
                <a16:creationId xmlns:a16="http://schemas.microsoft.com/office/drawing/2014/main" id="{B4959043-7BAD-5D9B-D80C-A74C60E3A40E}"/>
              </a:ext>
            </a:extLst>
          </p:cNvPr>
          <p:cNvPicPr>
            <a:picLocks noChangeAspect="1"/>
          </p:cNvPicPr>
          <p:nvPr/>
        </p:nvPicPr>
        <p:blipFill>
          <a:blip r:embed="rId4"/>
          <a:stretch>
            <a:fillRect/>
          </a:stretch>
        </p:blipFill>
        <p:spPr>
          <a:xfrm>
            <a:off x="8055142" y="1218295"/>
            <a:ext cx="3215885" cy="2614203"/>
          </a:xfrm>
          <a:prstGeom prst="rect">
            <a:avLst/>
          </a:prstGeom>
        </p:spPr>
      </p:pic>
      <p:sp>
        <p:nvSpPr>
          <p:cNvPr id="11" name="Content Placeholder 1">
            <a:extLst>
              <a:ext uri="{FF2B5EF4-FFF2-40B4-BE49-F238E27FC236}">
                <a16:creationId xmlns:a16="http://schemas.microsoft.com/office/drawing/2014/main" id="{7860675A-AA98-964D-6F1B-E4810A693EDC}"/>
              </a:ext>
            </a:extLst>
          </p:cNvPr>
          <p:cNvSpPr txBox="1">
            <a:spLocks/>
          </p:cNvSpPr>
          <p:nvPr/>
        </p:nvSpPr>
        <p:spPr>
          <a:xfrm>
            <a:off x="325097" y="4277227"/>
            <a:ext cx="7592267" cy="395788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b="0" dirty="0" smtClean="0"/>
              <a:t>Radio Frequency Knockout (RFKO), </a:t>
            </a:r>
          </a:p>
          <a:p>
            <a:pPr marL="342900" indent="-342900">
              <a:buFont typeface="Arial" panose="020B0604020202020204" pitchFamily="34" charset="0"/>
              <a:buChar char="•"/>
            </a:pPr>
            <a:r>
              <a:rPr lang="en-US" b="0" dirty="0" smtClean="0"/>
              <a:t>Well </a:t>
            </a:r>
            <a:r>
              <a:rPr lang="en-US" b="0" dirty="0"/>
              <a:t>behaved and reproducible relationship between gain and intensity/flux</a:t>
            </a:r>
          </a:p>
          <a:p>
            <a:pPr marL="342900" indent="-342900">
              <a:spcBef>
                <a:spcPts val="400"/>
              </a:spcBef>
              <a:buFont typeface="Arial" panose="020B0604020202020204" pitchFamily="34" charset="0"/>
              <a:buChar char="•"/>
            </a:pPr>
            <a:r>
              <a:rPr lang="en-US" b="0" dirty="0"/>
              <a:t>Through this technique, the beam flux could be easily selected within a range of almost two orders of </a:t>
            </a:r>
            <a:r>
              <a:rPr lang="en-US" b="0" dirty="0" smtClean="0"/>
              <a:t>magnitude,</a:t>
            </a:r>
          </a:p>
          <a:p>
            <a:pPr marL="342900" indent="-342900">
              <a:spcBef>
                <a:spcPts val="400"/>
              </a:spcBef>
              <a:buFont typeface="Arial" panose="020B0604020202020204" pitchFamily="34" charset="0"/>
              <a:buChar char="•"/>
            </a:pPr>
            <a:r>
              <a:rPr lang="en-US" b="0" dirty="0" smtClean="0"/>
              <a:t> </a:t>
            </a:r>
            <a:endParaRPr lang="en-US" dirty="0"/>
          </a:p>
        </p:txBody>
      </p:sp>
    </p:spTree>
    <p:extLst>
      <p:ext uri="{BB962C8B-B14F-4D97-AF65-F5344CB8AC3E}">
        <p14:creationId xmlns:p14="http://schemas.microsoft.com/office/powerpoint/2010/main" val="1724317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46E601-1ADB-B668-F775-065BDB79E0FB}"/>
              </a:ext>
            </a:extLst>
          </p:cNvPr>
          <p:cNvSpPr>
            <a:spLocks noGrp="1"/>
          </p:cNvSpPr>
          <p:nvPr>
            <p:ph type="title"/>
          </p:nvPr>
        </p:nvSpPr>
        <p:spPr/>
        <p:txBody>
          <a:bodyPr/>
          <a:lstStyle/>
          <a:p>
            <a:r>
              <a:rPr lang="en-US" dirty="0"/>
              <a:t>Heavy-ion beam: spatial </a:t>
            </a:r>
            <a:r>
              <a:rPr lang="en-US" dirty="0" smtClean="0"/>
              <a:t>profile at testing location</a:t>
            </a:r>
            <a:endParaRPr lang="en-GB" dirty="0"/>
          </a:p>
        </p:txBody>
      </p:sp>
      <p:sp>
        <p:nvSpPr>
          <p:cNvPr id="4" name="Date Placeholder 3">
            <a:extLst>
              <a:ext uri="{FF2B5EF4-FFF2-40B4-BE49-F238E27FC236}">
                <a16:creationId xmlns:a16="http://schemas.microsoft.com/office/drawing/2014/main" id="{45C6A425-3E93-0128-69CE-EC2B9C974583}"/>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413D647A-DF4B-0C9E-E88B-CE21D4CAC3A7}"/>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A2CF56B3-6032-98DD-4C13-51E0423F0175}"/>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1" name="Content Placeholder 1">
            <a:extLst>
              <a:ext uri="{FF2B5EF4-FFF2-40B4-BE49-F238E27FC236}">
                <a16:creationId xmlns:a16="http://schemas.microsoft.com/office/drawing/2014/main" id="{660849A0-2D28-E780-5165-CB025AF15FF5}"/>
              </a:ext>
            </a:extLst>
          </p:cNvPr>
          <p:cNvSpPr>
            <a:spLocks noGrp="1"/>
          </p:cNvSpPr>
          <p:nvPr>
            <p:ph idx="1"/>
          </p:nvPr>
        </p:nvSpPr>
        <p:spPr>
          <a:xfrm>
            <a:off x="407987" y="1207444"/>
            <a:ext cx="6810959" cy="5024914"/>
          </a:xfrm>
        </p:spPr>
        <p:txBody>
          <a:bodyPr/>
          <a:lstStyle/>
          <a:p>
            <a:pPr marL="342900" indent="-342900">
              <a:buFont typeface="Arial" panose="020B0604020202020204" pitchFamily="34" charset="0"/>
              <a:buChar char="•"/>
            </a:pPr>
            <a:r>
              <a:rPr lang="en-US" sz="1800" dirty="0" smtClean="0"/>
              <a:t>Based on the Multi-Wire Proportional Chamber (MWPC),</a:t>
            </a:r>
            <a:endParaRPr lang="en-US" sz="1800" b="0" dirty="0" smtClean="0"/>
          </a:p>
          <a:p>
            <a:pPr marL="342900" indent="-342900">
              <a:buFont typeface="Arial" panose="020B0604020202020204" pitchFamily="34" charset="0"/>
              <a:buChar char="•"/>
            </a:pPr>
            <a:r>
              <a:rPr lang="en-US" sz="1800" b="0" dirty="0" smtClean="0"/>
              <a:t>Operated mostly at </a:t>
            </a:r>
            <a:r>
              <a:rPr lang="en-US" sz="1800" dirty="0"/>
              <a:t>high voltage </a:t>
            </a:r>
            <a:r>
              <a:rPr lang="en-US" sz="1800" b="0" dirty="0"/>
              <a:t>(1.8 kV</a:t>
            </a:r>
            <a:r>
              <a:rPr lang="en-US" sz="1800" b="0" dirty="0" smtClean="0"/>
              <a:t>) to increase the sensitivity, as opposed to the nominal 0.1 kV,</a:t>
            </a:r>
            <a:endParaRPr lang="en-US" sz="1800" b="0" dirty="0"/>
          </a:p>
          <a:p>
            <a:pPr marL="342900" indent="-342900">
              <a:spcBef>
                <a:spcPts val="400"/>
              </a:spcBef>
              <a:buFont typeface="Arial" panose="020B0604020202020204" pitchFamily="34" charset="0"/>
              <a:buChar char="•"/>
            </a:pPr>
            <a:r>
              <a:rPr lang="en-US" sz="1800" b="0" dirty="0"/>
              <a:t>Adequately </a:t>
            </a:r>
            <a:r>
              <a:rPr lang="en-US" sz="1800" dirty="0"/>
              <a:t>covering intensity range used in the </a:t>
            </a:r>
            <a:r>
              <a:rPr lang="en-US" sz="1800" dirty="0" smtClean="0"/>
              <a:t>tests</a:t>
            </a:r>
            <a:r>
              <a:rPr lang="en-US" sz="1800" b="0" dirty="0" smtClean="0"/>
              <a:t>,</a:t>
            </a:r>
          </a:p>
          <a:p>
            <a:pPr marL="342900" indent="-342900">
              <a:spcBef>
                <a:spcPts val="400"/>
              </a:spcBef>
              <a:buFont typeface="Arial" panose="020B0604020202020204" pitchFamily="34" charset="0"/>
              <a:buChar char="•"/>
            </a:pPr>
            <a:r>
              <a:rPr lang="en-US" sz="1800" b="0" dirty="0" smtClean="0"/>
              <a:t>Relatively </a:t>
            </a:r>
            <a:r>
              <a:rPr lang="en-US" sz="1800" b="0" dirty="0"/>
              <a:t>large </a:t>
            </a:r>
            <a:r>
              <a:rPr lang="en-US" sz="1800" b="0" dirty="0" smtClean="0"/>
              <a:t>beam: </a:t>
            </a:r>
            <a:r>
              <a:rPr lang="en-US" sz="1800" dirty="0" smtClean="0"/>
              <a:t>FWHM </a:t>
            </a:r>
            <a:r>
              <a:rPr lang="en-US" sz="1800" dirty="0"/>
              <a:t>~10 </a:t>
            </a:r>
            <a:r>
              <a:rPr lang="en-US" sz="1800" dirty="0" smtClean="0"/>
              <a:t>cm</a:t>
            </a:r>
            <a:r>
              <a:rPr lang="en-US" sz="1800" b="0" dirty="0"/>
              <a:t>,</a:t>
            </a:r>
            <a:endParaRPr lang="en-US" sz="1800" b="0" dirty="0" smtClean="0"/>
          </a:p>
          <a:p>
            <a:pPr marL="342900" indent="-342900">
              <a:spcBef>
                <a:spcPts val="400"/>
              </a:spcBef>
              <a:buFont typeface="Arial" panose="020B0604020202020204" pitchFamily="34" charset="0"/>
              <a:buChar char="•"/>
            </a:pPr>
            <a:r>
              <a:rPr lang="en-US" sz="1800" b="0" dirty="0" smtClean="0"/>
              <a:t>Profile </a:t>
            </a:r>
            <a:r>
              <a:rPr lang="en-US" sz="1800" b="0" dirty="0"/>
              <a:t>seems independent of beam </a:t>
            </a:r>
            <a:r>
              <a:rPr lang="en-US" sz="1800" b="0" dirty="0" smtClean="0"/>
              <a:t>intensity,</a:t>
            </a:r>
            <a:endParaRPr lang="en-US" sz="1800" b="0" dirty="0"/>
          </a:p>
          <a:p>
            <a:pPr marL="342900" indent="-342900">
              <a:spcBef>
                <a:spcPts val="400"/>
              </a:spcBef>
              <a:buFont typeface="Arial" panose="020B0604020202020204" pitchFamily="34" charset="0"/>
              <a:buChar char="•"/>
            </a:pPr>
            <a:r>
              <a:rPr lang="en-US" sz="1800" b="0" dirty="0"/>
              <a:t>To be analyzed:</a:t>
            </a:r>
          </a:p>
          <a:p>
            <a:pPr marL="666900" lvl="1" indent="-342900">
              <a:spcBef>
                <a:spcPts val="400"/>
              </a:spcBef>
              <a:buFont typeface="Arial" panose="020B0604020202020204" pitchFamily="34" charset="0"/>
              <a:buChar char="•"/>
            </a:pPr>
            <a:r>
              <a:rPr lang="en-US" dirty="0"/>
              <a:t>Stability of beam profile throughout different </a:t>
            </a:r>
            <a:r>
              <a:rPr lang="en-US" dirty="0" smtClean="0"/>
              <a:t>runs,</a:t>
            </a:r>
            <a:endParaRPr lang="en-US" b="0" dirty="0"/>
          </a:p>
          <a:p>
            <a:pPr marL="342900" indent="-342900">
              <a:spcBef>
                <a:spcPts val="400"/>
              </a:spcBef>
              <a:buFont typeface="Arial" panose="020B0604020202020204" pitchFamily="34" charset="0"/>
              <a:buChar char="•"/>
            </a:pPr>
            <a:r>
              <a:rPr lang="en-US" sz="1800" b="0" dirty="0"/>
              <a:t>Possible option for the future: further de-focus the beam and apply rectangular collimation in the center, for homogeneous, rectangular beam </a:t>
            </a:r>
          </a:p>
        </p:txBody>
      </p:sp>
      <p:pic>
        <p:nvPicPr>
          <p:cNvPr id="13" name="Picture 12"/>
          <p:cNvPicPr>
            <a:picLocks noChangeAspect="1"/>
          </p:cNvPicPr>
          <p:nvPr/>
        </p:nvPicPr>
        <p:blipFill>
          <a:blip r:embed="rId2"/>
          <a:stretch>
            <a:fillRect/>
          </a:stretch>
        </p:blipFill>
        <p:spPr>
          <a:xfrm>
            <a:off x="7757360" y="921183"/>
            <a:ext cx="3924300" cy="2647950"/>
          </a:xfrm>
          <a:prstGeom prst="rect">
            <a:avLst/>
          </a:prstGeom>
        </p:spPr>
      </p:pic>
      <p:pic>
        <p:nvPicPr>
          <p:cNvPr id="14" name="Picture 13"/>
          <p:cNvPicPr>
            <a:picLocks noChangeAspect="1"/>
          </p:cNvPicPr>
          <p:nvPr/>
        </p:nvPicPr>
        <p:blipFill>
          <a:blip r:embed="rId3"/>
          <a:stretch>
            <a:fillRect/>
          </a:stretch>
        </p:blipFill>
        <p:spPr>
          <a:xfrm>
            <a:off x="7795460" y="3574883"/>
            <a:ext cx="3848100" cy="2657475"/>
          </a:xfrm>
          <a:prstGeom prst="rect">
            <a:avLst/>
          </a:prstGeom>
        </p:spPr>
      </p:pic>
    </p:spTree>
    <p:extLst>
      <p:ext uri="{BB962C8B-B14F-4D97-AF65-F5344CB8AC3E}">
        <p14:creationId xmlns:p14="http://schemas.microsoft.com/office/powerpoint/2010/main" val="35194541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3127C3-27CA-9BD5-E8F5-DB1D41C4C8C5}"/>
              </a:ext>
            </a:extLst>
          </p:cNvPr>
          <p:cNvSpPr>
            <a:spLocks noGrp="1"/>
          </p:cNvSpPr>
          <p:nvPr>
            <p:ph type="title"/>
          </p:nvPr>
        </p:nvSpPr>
        <p:spPr/>
        <p:txBody>
          <a:bodyPr/>
          <a:lstStyle/>
          <a:p>
            <a:r>
              <a:rPr lang="en-US" dirty="0"/>
              <a:t>R2E </a:t>
            </a:r>
            <a:r>
              <a:rPr lang="en-US" dirty="0" smtClean="0"/>
              <a:t>Beam Characterization</a:t>
            </a:r>
            <a:r>
              <a:rPr lang="en-US" dirty="0" smtClean="0"/>
              <a:t>: Si diode </a:t>
            </a:r>
            <a:r>
              <a:rPr lang="en-US" dirty="0"/>
              <a:t>and SRAMs</a:t>
            </a:r>
            <a:endParaRPr lang="en-GB" dirty="0"/>
          </a:p>
        </p:txBody>
      </p:sp>
      <p:sp>
        <p:nvSpPr>
          <p:cNvPr id="4" name="Date Placeholder 3">
            <a:extLst>
              <a:ext uri="{FF2B5EF4-FFF2-40B4-BE49-F238E27FC236}">
                <a16:creationId xmlns:a16="http://schemas.microsoft.com/office/drawing/2014/main" id="{47DEBB27-580E-C021-710D-852B546F3DAC}"/>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6C5D2682-0BAD-B369-CF42-AB6DE5298017}"/>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A465DA3B-24CF-1EDF-A498-B5136DAF6B46}"/>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a:extLst>
              <a:ext uri="{FF2B5EF4-FFF2-40B4-BE49-F238E27FC236}">
                <a16:creationId xmlns:a16="http://schemas.microsoft.com/office/drawing/2014/main" id="{2BA31E0B-2DD8-6AD7-F4DC-EB667FDA05CF}"/>
              </a:ext>
            </a:extLst>
          </p:cNvPr>
          <p:cNvPicPr>
            <a:picLocks noChangeAspect="1"/>
          </p:cNvPicPr>
          <p:nvPr/>
        </p:nvPicPr>
        <p:blipFill>
          <a:blip r:embed="rId2"/>
          <a:stretch>
            <a:fillRect/>
          </a:stretch>
        </p:blipFill>
        <p:spPr>
          <a:xfrm>
            <a:off x="407988" y="1491916"/>
            <a:ext cx="3458975" cy="3447048"/>
          </a:xfrm>
          <a:prstGeom prst="rect">
            <a:avLst/>
          </a:prstGeom>
        </p:spPr>
      </p:pic>
      <p:pic>
        <p:nvPicPr>
          <p:cNvPr id="8" name="Picture 7">
            <a:extLst>
              <a:ext uri="{FF2B5EF4-FFF2-40B4-BE49-F238E27FC236}">
                <a16:creationId xmlns:a16="http://schemas.microsoft.com/office/drawing/2014/main" id="{F321E206-18C9-1267-D142-CCF39D968BF7}"/>
              </a:ext>
            </a:extLst>
          </p:cNvPr>
          <p:cNvPicPr>
            <a:picLocks noChangeAspect="1"/>
          </p:cNvPicPr>
          <p:nvPr/>
        </p:nvPicPr>
        <p:blipFill>
          <a:blip r:embed="rId3"/>
          <a:stretch>
            <a:fillRect/>
          </a:stretch>
        </p:blipFill>
        <p:spPr>
          <a:xfrm>
            <a:off x="4259262" y="1299076"/>
            <a:ext cx="2874545" cy="3832727"/>
          </a:xfrm>
          <a:prstGeom prst="rect">
            <a:avLst/>
          </a:prstGeom>
        </p:spPr>
      </p:pic>
      <p:pic>
        <p:nvPicPr>
          <p:cNvPr id="9" name="Picture 8">
            <a:extLst>
              <a:ext uri="{FF2B5EF4-FFF2-40B4-BE49-F238E27FC236}">
                <a16:creationId xmlns:a16="http://schemas.microsoft.com/office/drawing/2014/main" id="{6AD33B10-73AA-2248-DAEF-1793198AA5D9}"/>
              </a:ext>
            </a:extLst>
          </p:cNvPr>
          <p:cNvPicPr>
            <a:picLocks noChangeAspect="1"/>
          </p:cNvPicPr>
          <p:nvPr/>
        </p:nvPicPr>
        <p:blipFill>
          <a:blip r:embed="rId4"/>
          <a:stretch>
            <a:fillRect/>
          </a:stretch>
        </p:blipFill>
        <p:spPr>
          <a:xfrm>
            <a:off x="7526106" y="1690548"/>
            <a:ext cx="3709194" cy="3049782"/>
          </a:xfrm>
          <a:prstGeom prst="rect">
            <a:avLst/>
          </a:prstGeom>
        </p:spPr>
      </p:pic>
    </p:spTree>
    <p:extLst>
      <p:ext uri="{BB962C8B-B14F-4D97-AF65-F5344CB8AC3E}">
        <p14:creationId xmlns:p14="http://schemas.microsoft.com/office/powerpoint/2010/main" val="1899690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C35B43-F914-B405-4883-AA377CC1AB34}"/>
              </a:ext>
            </a:extLst>
          </p:cNvPr>
          <p:cNvSpPr>
            <a:spLocks noGrp="1"/>
          </p:cNvSpPr>
          <p:nvPr>
            <p:ph type="title"/>
          </p:nvPr>
        </p:nvSpPr>
        <p:spPr/>
        <p:txBody>
          <a:bodyPr/>
          <a:lstStyle/>
          <a:p>
            <a:r>
              <a:rPr lang="en-US" dirty="0"/>
              <a:t>Diode as beam diagnostics: </a:t>
            </a:r>
            <a:r>
              <a:rPr lang="en-US" dirty="0" smtClean="0"/>
              <a:t>event-by-event </a:t>
            </a:r>
            <a:r>
              <a:rPr lang="en-US" dirty="0"/>
              <a:t>energy </a:t>
            </a:r>
            <a:r>
              <a:rPr lang="en-US" dirty="0" smtClean="0"/>
              <a:t>deposition</a:t>
            </a:r>
            <a:r>
              <a:rPr lang="en-US" dirty="0" smtClean="0"/>
              <a:t>,</a:t>
            </a:r>
            <a:endParaRPr lang="en-GB" dirty="0"/>
          </a:p>
        </p:txBody>
      </p:sp>
      <p:sp>
        <p:nvSpPr>
          <p:cNvPr id="4" name="Date Placeholder 3">
            <a:extLst>
              <a:ext uri="{FF2B5EF4-FFF2-40B4-BE49-F238E27FC236}">
                <a16:creationId xmlns:a16="http://schemas.microsoft.com/office/drawing/2014/main" id="{3BBD14E1-D416-63E2-3665-81F99B4F4932}"/>
              </a:ext>
            </a:extLst>
          </p:cNvPr>
          <p:cNvSpPr>
            <a:spLocks noGrp="1"/>
          </p:cNvSpPr>
          <p:nvPr>
            <p:ph type="dt" sz="half" idx="10"/>
          </p:nvPr>
        </p:nvSpPr>
        <p:spPr/>
        <p:txBody>
          <a:bodyPr/>
          <a:lstStyle/>
          <a:p>
            <a:r>
              <a:rPr lang="en-US" smtClean="0"/>
              <a:t>1 December 2022</a:t>
            </a:r>
            <a:endParaRPr lang="en-US" dirty="0"/>
          </a:p>
        </p:txBody>
      </p:sp>
      <p:sp>
        <p:nvSpPr>
          <p:cNvPr id="5" name="Footer Placeholder 4">
            <a:extLst>
              <a:ext uri="{FF2B5EF4-FFF2-40B4-BE49-F238E27FC236}">
                <a16:creationId xmlns:a16="http://schemas.microsoft.com/office/drawing/2014/main" id="{09B9D83E-2BB3-4A74-1A0E-504370DB6843}"/>
              </a:ext>
            </a:extLst>
          </p:cNvPr>
          <p:cNvSpPr>
            <a:spLocks noGrp="1"/>
          </p:cNvSpPr>
          <p:nvPr>
            <p:ph type="ftr" sz="quarter" idx="11"/>
          </p:nvPr>
        </p:nvSpPr>
        <p:spPr/>
        <p:txBody>
          <a:bodyPr/>
          <a:lstStyle/>
          <a:p>
            <a:r>
              <a:rPr lang="en-US" smtClean="0"/>
              <a:t>2022 CHIMERA Run</a:t>
            </a:r>
            <a:endParaRPr lang="en-US" dirty="0"/>
          </a:p>
        </p:txBody>
      </p:sp>
      <p:sp>
        <p:nvSpPr>
          <p:cNvPr id="6" name="Slide Number Placeholder 5">
            <a:extLst>
              <a:ext uri="{FF2B5EF4-FFF2-40B4-BE49-F238E27FC236}">
                <a16:creationId xmlns:a16="http://schemas.microsoft.com/office/drawing/2014/main" id="{7A459FF0-0655-8FFD-7874-493B471336D0}"/>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2" name="Picture 1"/>
          <p:cNvPicPr>
            <a:picLocks noChangeAspect="1"/>
          </p:cNvPicPr>
          <p:nvPr/>
        </p:nvPicPr>
        <p:blipFill>
          <a:blip r:embed="rId2"/>
          <a:stretch>
            <a:fillRect/>
          </a:stretch>
        </p:blipFill>
        <p:spPr>
          <a:xfrm>
            <a:off x="5210174" y="1893965"/>
            <a:ext cx="6578625" cy="3476087"/>
          </a:xfrm>
          <a:prstGeom prst="rect">
            <a:avLst/>
          </a:prstGeom>
        </p:spPr>
      </p:pic>
      <p:sp>
        <p:nvSpPr>
          <p:cNvPr id="10" name="Content Placeholder 9"/>
          <p:cNvSpPr>
            <a:spLocks noGrp="1"/>
          </p:cNvSpPr>
          <p:nvPr>
            <p:ph idx="1"/>
          </p:nvPr>
        </p:nvSpPr>
        <p:spPr>
          <a:xfrm>
            <a:off x="407989" y="1592263"/>
            <a:ext cx="4661316" cy="4608512"/>
          </a:xfrm>
        </p:spPr>
        <p:txBody>
          <a:bodyPr/>
          <a:lstStyle/>
          <a:p>
            <a:pPr marL="342900" indent="-342900">
              <a:buFont typeface="Arial" panose="020B0604020202020204" pitchFamily="34" charset="0"/>
              <a:buChar char="•"/>
            </a:pPr>
            <a:r>
              <a:rPr lang="en-US" sz="1800" b="0" dirty="0"/>
              <a:t>The diode provides an extremely powerful beam diagnostics tool, as it counts ion by ion, and provide the additional information of the energy deposited by each ion (in 300um of silicon) </a:t>
            </a:r>
            <a:endParaRPr lang="en-US" sz="1800" b="0" dirty="0" smtClean="0"/>
          </a:p>
          <a:p>
            <a:pPr marL="342900" indent="-342900">
              <a:buFont typeface="Arial" panose="020B0604020202020204" pitchFamily="34" charset="0"/>
              <a:buChar char="•"/>
            </a:pPr>
            <a:r>
              <a:rPr lang="en-US" sz="1800" b="0" dirty="0" smtClean="0"/>
              <a:t>The measured energy deposition spectra can be benchmarked against </a:t>
            </a:r>
            <a:r>
              <a:rPr lang="en-US" sz="1800" dirty="0" smtClean="0"/>
              <a:t>FLUKA simulations </a:t>
            </a:r>
            <a:r>
              <a:rPr lang="en-US" sz="1800" b="0" dirty="0" smtClean="0"/>
              <a:t>to retrieve beam energy and the corresponding LET,</a:t>
            </a:r>
          </a:p>
          <a:p>
            <a:pPr marL="342900" indent="-342900">
              <a:buFont typeface="Arial" panose="020B0604020202020204" pitchFamily="34" charset="0"/>
              <a:buChar char="•"/>
            </a:pPr>
            <a:r>
              <a:rPr lang="en-US" sz="1800" b="0" dirty="0" smtClean="0"/>
              <a:t>Counts ion by ion, therefore can be exploited for the intensity monitoring,</a:t>
            </a:r>
            <a:endParaRPr lang="en-US" sz="1800" b="0" dirty="0"/>
          </a:p>
        </p:txBody>
      </p:sp>
      <p:pic>
        <p:nvPicPr>
          <p:cNvPr id="11" name="Picture 10">
            <a:extLst>
              <a:ext uri="{FF2B5EF4-FFF2-40B4-BE49-F238E27FC236}">
                <a16:creationId xmlns:a16="http://schemas.microsoft.com/office/drawing/2014/main" id="{2BA31E0B-2DD8-6AD7-F4DC-EB667FDA05CF}"/>
              </a:ext>
            </a:extLst>
          </p:cNvPr>
          <p:cNvPicPr>
            <a:picLocks noChangeAspect="1"/>
          </p:cNvPicPr>
          <p:nvPr/>
        </p:nvPicPr>
        <p:blipFill rotWithShape="1">
          <a:blip r:embed="rId3"/>
          <a:srcRect l="60091" t="56777" r="6285" b="8785"/>
          <a:stretch/>
        </p:blipFill>
        <p:spPr>
          <a:xfrm>
            <a:off x="9135979" y="2117168"/>
            <a:ext cx="1163053" cy="1187116"/>
          </a:xfrm>
          <a:prstGeom prst="rect">
            <a:avLst/>
          </a:prstGeom>
        </p:spPr>
      </p:pic>
    </p:spTree>
    <p:extLst>
      <p:ext uri="{BB962C8B-B14F-4D97-AF65-F5344CB8AC3E}">
        <p14:creationId xmlns:p14="http://schemas.microsoft.com/office/powerpoint/2010/main" val="1819686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1455</TotalTime>
  <Words>1233</Words>
  <Application>Microsoft Office PowerPoint</Application>
  <PresentationFormat>Widescreen</PresentationFormat>
  <Paragraphs>137</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Office Theme</vt:lpstr>
      <vt:lpstr>Quick report on CHIMERA 2022 run</vt:lpstr>
      <vt:lpstr>CHIMERA high-level objectives and schedule</vt:lpstr>
      <vt:lpstr>East Area ions for radiation effects testing</vt:lpstr>
      <vt:lpstr>Heavy-ion beam: energy variation</vt:lpstr>
      <vt:lpstr>Heavy-ion beam: spill time profile</vt:lpstr>
      <vt:lpstr>Heavy-ion beam: intensity control via the gain of RFKO </vt:lpstr>
      <vt:lpstr>Heavy-ion beam: spatial profile at testing location</vt:lpstr>
      <vt:lpstr>R2E Beam Characterization: Si diode and SRAMs</vt:lpstr>
      <vt:lpstr>Diode as beam diagnostics: event-by-event energy deposition,</vt:lpstr>
      <vt:lpstr>Diode as beam diagnostics: flux monitor</vt:lpstr>
      <vt:lpstr>Beam instrumentation: flux estimate based on SEC70 and diode</vt:lpstr>
      <vt:lpstr>Open point: mysterious energy change (preliminary!)</vt:lpstr>
      <vt:lpstr>Conclusions</vt:lpstr>
      <vt:lpstr>PowerPoint Presentation</vt:lpstr>
      <vt:lpstr>Intensity knob: gain of RFKO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report on CHIMERA 2022 activity, as input for JAPW</dc:title>
  <dc:creator>Kacper Bilko;Ruben Garcia Alia</dc:creator>
  <cp:lastModifiedBy>Kacper Bilko</cp:lastModifiedBy>
  <cp:revision>126</cp:revision>
  <dcterms:created xsi:type="dcterms:W3CDTF">2022-11-28T07:55:20Z</dcterms:created>
  <dcterms:modified xsi:type="dcterms:W3CDTF">2022-12-01T10:17:35Z</dcterms:modified>
</cp:coreProperties>
</file>