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19"/>
  </p:notesMasterIdLst>
  <p:sldIdLst>
    <p:sldId id="368" r:id="rId3"/>
    <p:sldId id="414" r:id="rId4"/>
    <p:sldId id="420" r:id="rId5"/>
    <p:sldId id="404" r:id="rId6"/>
    <p:sldId id="412" r:id="rId7"/>
    <p:sldId id="413" r:id="rId8"/>
    <p:sldId id="408" r:id="rId9"/>
    <p:sldId id="411" r:id="rId10"/>
    <p:sldId id="421" r:id="rId11"/>
    <p:sldId id="422" r:id="rId12"/>
    <p:sldId id="384" r:id="rId13"/>
    <p:sldId id="415" r:id="rId14"/>
    <p:sldId id="416" r:id="rId15"/>
    <p:sldId id="417" r:id="rId16"/>
    <p:sldId id="418" r:id="rId17"/>
    <p:sldId id="4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Sebastien Evrard" initials="SE" lastIdx="2" clrIdx="0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  <p:cmAuthor id="3" name="Eva Barbara Holzer" initials="EBH" lastIdx="1" clrIdx="1">
    <p:extLst>
      <p:ext uri="{19B8F6BF-5375-455C-9EA6-DF929625EA0E}">
        <p15:presenceInfo xmlns:p15="http://schemas.microsoft.com/office/powerpoint/2012/main" userId="S-1-5-21-1526224874-1540688658-1361462980-330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03399"/>
    <a:srgbClr val="008000"/>
    <a:srgbClr val="E7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32" autoAdjust="0"/>
    <p:restoredTop sz="93419" autoAdjust="0"/>
  </p:normalViewPr>
  <p:slideViewPr>
    <p:cSldViewPr snapToGrid="0">
      <p:cViewPr>
        <p:scale>
          <a:sx n="50" d="100"/>
          <a:sy n="50" d="100"/>
        </p:scale>
        <p:origin x="936" y="34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39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229B63-6115-C844-836A-7B27FE6F8014}" type="doc">
      <dgm:prSet loTypeId="urn:microsoft.com/office/officeart/2005/8/layout/chevron1" loCatId="hierarchy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GB"/>
        </a:p>
      </dgm:t>
    </dgm:pt>
    <dgm:pt modelId="{D5B473DD-A7DC-6B4B-AE50-562BF8C3A673}">
      <dgm:prSet/>
      <dgm:spPr/>
      <dgm:t>
        <a:bodyPr/>
        <a:lstStyle/>
        <a:p>
          <a:r>
            <a:rPr lang="en-US"/>
            <a:t>April</a:t>
          </a:r>
          <a:endParaRPr lang="en-CH"/>
        </a:p>
      </dgm:t>
    </dgm:pt>
    <dgm:pt modelId="{3B8B3B2E-5873-0847-98F0-F91DAB439BE0}" type="parTrans" cxnId="{C04984BC-76F7-E240-BD0C-00814325E00E}">
      <dgm:prSet/>
      <dgm:spPr/>
      <dgm:t>
        <a:bodyPr/>
        <a:lstStyle/>
        <a:p>
          <a:endParaRPr lang="en-GB"/>
        </a:p>
      </dgm:t>
    </dgm:pt>
    <dgm:pt modelId="{4061968C-66E5-C24A-830E-70EE3AB4EB8E}" type="sibTrans" cxnId="{C04984BC-76F7-E240-BD0C-00814325E00E}">
      <dgm:prSet/>
      <dgm:spPr/>
      <dgm:t>
        <a:bodyPr/>
        <a:lstStyle/>
        <a:p>
          <a:endParaRPr lang="en-GB"/>
        </a:p>
      </dgm:t>
    </dgm:pt>
    <dgm:pt modelId="{10C0085E-8B1F-2749-A1A0-3E24575C5289}">
      <dgm:prSet/>
      <dgm:spPr/>
      <dgm:t>
        <a:bodyPr/>
        <a:lstStyle/>
        <a:p>
          <a:r>
            <a:rPr lang="en-US"/>
            <a:t>May</a:t>
          </a:r>
          <a:endParaRPr lang="en-CH"/>
        </a:p>
      </dgm:t>
    </dgm:pt>
    <dgm:pt modelId="{F464A5A2-563F-534A-9860-AC2239E98EDA}" type="parTrans" cxnId="{F2EA4EF0-B121-9541-B6FA-FF14D7A1AEB9}">
      <dgm:prSet/>
      <dgm:spPr/>
      <dgm:t>
        <a:bodyPr/>
        <a:lstStyle/>
        <a:p>
          <a:endParaRPr lang="en-GB"/>
        </a:p>
      </dgm:t>
    </dgm:pt>
    <dgm:pt modelId="{52BB8A38-2CCD-ED47-9D63-836DDABF250E}" type="sibTrans" cxnId="{F2EA4EF0-B121-9541-B6FA-FF14D7A1AEB9}">
      <dgm:prSet/>
      <dgm:spPr/>
      <dgm:t>
        <a:bodyPr/>
        <a:lstStyle/>
        <a:p>
          <a:endParaRPr lang="en-GB"/>
        </a:p>
      </dgm:t>
    </dgm:pt>
    <dgm:pt modelId="{42C652B4-72B3-004F-8623-3462943FC950}">
      <dgm:prSet/>
      <dgm:spPr/>
      <dgm:t>
        <a:bodyPr/>
        <a:lstStyle/>
        <a:p>
          <a:r>
            <a:rPr lang="en-US"/>
            <a:t>June</a:t>
          </a:r>
          <a:endParaRPr lang="en-CH"/>
        </a:p>
      </dgm:t>
    </dgm:pt>
    <dgm:pt modelId="{E4899FF1-BA11-494F-A0BE-B2FF8E63AA5A}" type="parTrans" cxnId="{DB096D94-2F7B-1348-A1B3-60EA4308415B}">
      <dgm:prSet/>
      <dgm:spPr/>
      <dgm:t>
        <a:bodyPr/>
        <a:lstStyle/>
        <a:p>
          <a:endParaRPr lang="en-GB"/>
        </a:p>
      </dgm:t>
    </dgm:pt>
    <dgm:pt modelId="{DF7C5AB2-1341-204A-BA3A-9FF1600305DA}" type="sibTrans" cxnId="{DB096D94-2F7B-1348-A1B3-60EA4308415B}">
      <dgm:prSet/>
      <dgm:spPr/>
      <dgm:t>
        <a:bodyPr/>
        <a:lstStyle/>
        <a:p>
          <a:endParaRPr lang="en-GB"/>
        </a:p>
      </dgm:t>
    </dgm:pt>
    <dgm:pt modelId="{69B9816D-26BB-D041-8500-5CF1060DCAFF}">
      <dgm:prSet/>
      <dgm:spPr/>
      <dgm:t>
        <a:bodyPr/>
        <a:lstStyle/>
        <a:p>
          <a:r>
            <a:rPr lang="en-US"/>
            <a:t>July</a:t>
          </a:r>
          <a:endParaRPr lang="en-CH"/>
        </a:p>
      </dgm:t>
    </dgm:pt>
    <dgm:pt modelId="{11B25FB4-4953-D045-9B64-0E1B645C65AD}" type="parTrans" cxnId="{D08F3FAD-B90E-DB42-9B59-19D6E34ED745}">
      <dgm:prSet/>
      <dgm:spPr/>
      <dgm:t>
        <a:bodyPr/>
        <a:lstStyle/>
        <a:p>
          <a:endParaRPr lang="en-GB"/>
        </a:p>
      </dgm:t>
    </dgm:pt>
    <dgm:pt modelId="{25443ABE-E7CB-EB47-B355-95948552B083}" type="sibTrans" cxnId="{D08F3FAD-B90E-DB42-9B59-19D6E34ED745}">
      <dgm:prSet/>
      <dgm:spPr/>
      <dgm:t>
        <a:bodyPr/>
        <a:lstStyle/>
        <a:p>
          <a:endParaRPr lang="en-GB"/>
        </a:p>
      </dgm:t>
    </dgm:pt>
    <dgm:pt modelId="{B786EBC0-4826-6340-98A9-8D40A4AC6239}">
      <dgm:prSet/>
      <dgm:spPr/>
      <dgm:t>
        <a:bodyPr/>
        <a:lstStyle/>
        <a:p>
          <a:r>
            <a:rPr lang="en-US"/>
            <a:t>August</a:t>
          </a:r>
          <a:endParaRPr lang="en-CH"/>
        </a:p>
      </dgm:t>
    </dgm:pt>
    <dgm:pt modelId="{6FA90294-98E9-984F-9E58-F713FAD4F122}" type="parTrans" cxnId="{6476A953-76E3-7E4F-835F-FD79E3B98F33}">
      <dgm:prSet/>
      <dgm:spPr/>
      <dgm:t>
        <a:bodyPr/>
        <a:lstStyle/>
        <a:p>
          <a:endParaRPr lang="en-GB"/>
        </a:p>
      </dgm:t>
    </dgm:pt>
    <dgm:pt modelId="{17CA1552-17BA-6349-9DFB-E1DCE49DDAA6}" type="sibTrans" cxnId="{6476A953-76E3-7E4F-835F-FD79E3B98F33}">
      <dgm:prSet/>
      <dgm:spPr/>
      <dgm:t>
        <a:bodyPr/>
        <a:lstStyle/>
        <a:p>
          <a:endParaRPr lang="en-GB"/>
        </a:p>
      </dgm:t>
    </dgm:pt>
    <dgm:pt modelId="{37FDF480-9FC5-5546-A4EC-BF1FFB2556A9}">
      <dgm:prSet/>
      <dgm:spPr/>
      <dgm:t>
        <a:bodyPr/>
        <a:lstStyle/>
        <a:p>
          <a:r>
            <a:rPr lang="en-US"/>
            <a:t>September</a:t>
          </a:r>
          <a:endParaRPr lang="en-CH"/>
        </a:p>
      </dgm:t>
    </dgm:pt>
    <dgm:pt modelId="{C23D8021-94A2-4A42-B98B-37E456F13374}" type="parTrans" cxnId="{43CCD0C1-A1BD-7C4B-9A40-1A69BE2C35A6}">
      <dgm:prSet/>
      <dgm:spPr/>
      <dgm:t>
        <a:bodyPr/>
        <a:lstStyle/>
        <a:p>
          <a:endParaRPr lang="en-GB"/>
        </a:p>
      </dgm:t>
    </dgm:pt>
    <dgm:pt modelId="{8D5690D9-668B-F34C-8210-8915F03525C7}" type="sibTrans" cxnId="{43CCD0C1-A1BD-7C4B-9A40-1A69BE2C35A6}">
      <dgm:prSet/>
      <dgm:spPr/>
      <dgm:t>
        <a:bodyPr/>
        <a:lstStyle/>
        <a:p>
          <a:endParaRPr lang="en-GB"/>
        </a:p>
      </dgm:t>
    </dgm:pt>
    <dgm:pt modelId="{CBB4D541-505F-8C48-940D-D6FF3838917A}">
      <dgm:prSet/>
      <dgm:spPr/>
      <dgm:t>
        <a:bodyPr/>
        <a:lstStyle/>
        <a:p>
          <a:r>
            <a:rPr lang="en-US"/>
            <a:t>October</a:t>
          </a:r>
          <a:endParaRPr lang="en-CH"/>
        </a:p>
      </dgm:t>
    </dgm:pt>
    <dgm:pt modelId="{ED31E53D-1772-1945-822F-BDC54BB90182}" type="parTrans" cxnId="{0A6A88A4-6A35-BD44-8E48-40F18B145C9D}">
      <dgm:prSet/>
      <dgm:spPr/>
      <dgm:t>
        <a:bodyPr/>
        <a:lstStyle/>
        <a:p>
          <a:endParaRPr lang="en-GB"/>
        </a:p>
      </dgm:t>
    </dgm:pt>
    <dgm:pt modelId="{1245124D-E912-3741-8947-43495A8ED9EF}" type="sibTrans" cxnId="{0A6A88A4-6A35-BD44-8E48-40F18B145C9D}">
      <dgm:prSet/>
      <dgm:spPr/>
      <dgm:t>
        <a:bodyPr/>
        <a:lstStyle/>
        <a:p>
          <a:endParaRPr lang="en-GB"/>
        </a:p>
      </dgm:t>
    </dgm:pt>
    <dgm:pt modelId="{98A02C34-C96A-5443-84EE-ED1370EBFD61}">
      <dgm:prSet/>
      <dgm:spPr/>
      <dgm:t>
        <a:bodyPr/>
        <a:lstStyle/>
        <a:p>
          <a:r>
            <a:rPr lang="en-US"/>
            <a:t>November</a:t>
          </a:r>
          <a:endParaRPr lang="en-CH"/>
        </a:p>
      </dgm:t>
    </dgm:pt>
    <dgm:pt modelId="{E2691DA8-473B-A645-92E3-E094C1626EC0}" type="parTrans" cxnId="{8B0E7B3D-AAB5-9F48-BA16-9AD11422E866}">
      <dgm:prSet/>
      <dgm:spPr/>
      <dgm:t>
        <a:bodyPr/>
        <a:lstStyle/>
        <a:p>
          <a:endParaRPr lang="en-GB"/>
        </a:p>
      </dgm:t>
    </dgm:pt>
    <dgm:pt modelId="{1AB9D8CA-E1A7-A24D-A3D5-4CAB18E09CAA}" type="sibTrans" cxnId="{8B0E7B3D-AAB5-9F48-BA16-9AD11422E866}">
      <dgm:prSet/>
      <dgm:spPr/>
      <dgm:t>
        <a:bodyPr/>
        <a:lstStyle/>
        <a:p>
          <a:endParaRPr lang="en-GB"/>
        </a:p>
      </dgm:t>
    </dgm:pt>
    <dgm:pt modelId="{3DDD7EE9-7F95-554E-8D8B-557A60609221}">
      <dgm:prSet/>
      <dgm:spPr/>
      <dgm:t>
        <a:bodyPr/>
        <a:lstStyle/>
        <a:p>
          <a:r>
            <a:rPr lang="en-US"/>
            <a:t>December</a:t>
          </a:r>
          <a:endParaRPr lang="en-CH"/>
        </a:p>
      </dgm:t>
    </dgm:pt>
    <dgm:pt modelId="{5A3857B1-BAFE-DB4D-9CA0-766B5A2547CD}" type="parTrans" cxnId="{A1DBD2CE-E27F-8F40-BB0E-9CAD464A1215}">
      <dgm:prSet/>
      <dgm:spPr/>
      <dgm:t>
        <a:bodyPr/>
        <a:lstStyle/>
        <a:p>
          <a:endParaRPr lang="en-GB"/>
        </a:p>
      </dgm:t>
    </dgm:pt>
    <dgm:pt modelId="{0DDCFC45-F052-E649-AE04-EAEE7DC262EB}" type="sibTrans" cxnId="{A1DBD2CE-E27F-8F40-BB0E-9CAD464A1215}">
      <dgm:prSet/>
      <dgm:spPr/>
      <dgm:t>
        <a:bodyPr/>
        <a:lstStyle/>
        <a:p>
          <a:endParaRPr lang="en-GB"/>
        </a:p>
      </dgm:t>
    </dgm:pt>
    <dgm:pt modelId="{ECED18D7-2AD1-4146-A2F4-CBEBB7210662}" type="pres">
      <dgm:prSet presAssocID="{F6229B63-6115-C844-836A-7B27FE6F80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BE80D9-6FF0-A344-86F4-358CA1FFE671}" type="pres">
      <dgm:prSet presAssocID="{D5B473DD-A7DC-6B4B-AE50-562BF8C3A673}" presName="parTxOnly" presStyleLbl="node1" presStyleIdx="0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27E45-E6B0-8C45-8412-037A2EC4DA98}" type="pres">
      <dgm:prSet presAssocID="{4061968C-66E5-C24A-830E-70EE3AB4EB8E}" presName="parTxOnlySpace" presStyleCnt="0"/>
      <dgm:spPr/>
    </dgm:pt>
    <dgm:pt modelId="{073FF9FE-3166-F441-BD9A-3E4FBC01B310}" type="pres">
      <dgm:prSet presAssocID="{10C0085E-8B1F-2749-A1A0-3E24575C5289}" presName="parTxOnly" presStyleLbl="node1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3F70C-5ACC-7F4B-A7F7-4E3529EB7080}" type="pres">
      <dgm:prSet presAssocID="{52BB8A38-2CCD-ED47-9D63-836DDABF250E}" presName="parTxOnlySpace" presStyleCnt="0"/>
      <dgm:spPr/>
    </dgm:pt>
    <dgm:pt modelId="{A0E0087A-3463-2740-8BA4-AAF2D6E5B15A}" type="pres">
      <dgm:prSet presAssocID="{42C652B4-72B3-004F-8623-3462943FC950}" presName="parTxOnly" presStyleLbl="node1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98BFD-4AE5-0D4C-B785-55F5D7B13036}" type="pres">
      <dgm:prSet presAssocID="{DF7C5AB2-1341-204A-BA3A-9FF1600305DA}" presName="parTxOnlySpace" presStyleCnt="0"/>
      <dgm:spPr/>
    </dgm:pt>
    <dgm:pt modelId="{E38E8E73-13B9-8E47-8461-7F729E70DE3A}" type="pres">
      <dgm:prSet presAssocID="{69B9816D-26BB-D041-8500-5CF1060DCAFF}" presName="parTxOnly" presStyleLbl="node1" presStyleIdx="3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B67F8E-22FF-C348-B073-72B5E4DFD621}" type="pres">
      <dgm:prSet presAssocID="{25443ABE-E7CB-EB47-B355-95948552B083}" presName="parTxOnlySpace" presStyleCnt="0"/>
      <dgm:spPr/>
    </dgm:pt>
    <dgm:pt modelId="{F203CC00-6D04-E540-A9BE-D11103668161}" type="pres">
      <dgm:prSet presAssocID="{B786EBC0-4826-6340-98A9-8D40A4AC6239}" presName="parTxOnly" presStyleLbl="node1" presStyleIdx="4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1F6527-B5A0-9C4C-8A9B-C67688C01353}" type="pres">
      <dgm:prSet presAssocID="{17CA1552-17BA-6349-9DFB-E1DCE49DDAA6}" presName="parTxOnlySpace" presStyleCnt="0"/>
      <dgm:spPr/>
    </dgm:pt>
    <dgm:pt modelId="{BFCCA5AF-7207-0841-A814-61E048121759}" type="pres">
      <dgm:prSet presAssocID="{37FDF480-9FC5-5546-A4EC-BF1FFB2556A9}" presName="parTxOnly" presStyleLbl="node1" presStyleIdx="5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B84EE-3EF8-5343-A9B6-32FFEE246F1E}" type="pres">
      <dgm:prSet presAssocID="{8D5690D9-668B-F34C-8210-8915F03525C7}" presName="parTxOnlySpace" presStyleCnt="0"/>
      <dgm:spPr/>
    </dgm:pt>
    <dgm:pt modelId="{1AE0BC02-D2AE-FA4A-8994-D7CB43A09282}" type="pres">
      <dgm:prSet presAssocID="{CBB4D541-505F-8C48-940D-D6FF3838917A}" presName="parTxOnly" presStyleLbl="node1" presStyleIdx="6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B22126-689E-7D41-83EC-DEA6ABFAA079}" type="pres">
      <dgm:prSet presAssocID="{1245124D-E912-3741-8947-43495A8ED9EF}" presName="parTxOnlySpace" presStyleCnt="0"/>
      <dgm:spPr/>
    </dgm:pt>
    <dgm:pt modelId="{770206D3-AA80-C442-A10E-48A619024F27}" type="pres">
      <dgm:prSet presAssocID="{98A02C34-C96A-5443-84EE-ED1370EBFD61}" presName="parTxOnly" presStyleLbl="node1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1A413-E6C1-7347-A8F6-4D22D13E15FC}" type="pres">
      <dgm:prSet presAssocID="{1AB9D8CA-E1A7-A24D-A3D5-4CAB18E09CAA}" presName="parTxOnlySpace" presStyleCnt="0"/>
      <dgm:spPr/>
    </dgm:pt>
    <dgm:pt modelId="{F06C6D5B-788A-EF45-867B-41F1ABAA3E3A}" type="pres">
      <dgm:prSet presAssocID="{3DDD7EE9-7F95-554E-8D8B-557A60609221}" presName="parTxOnly" presStyleLbl="node1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B2F6D4-C828-5E49-88B3-6559CEBA8918}" type="presOf" srcId="{98A02C34-C96A-5443-84EE-ED1370EBFD61}" destId="{770206D3-AA80-C442-A10E-48A619024F27}" srcOrd="0" destOrd="0" presId="urn:microsoft.com/office/officeart/2005/8/layout/chevron1"/>
    <dgm:cxn modelId="{8B0E7B3D-AAB5-9F48-BA16-9AD11422E866}" srcId="{F6229B63-6115-C844-836A-7B27FE6F8014}" destId="{98A02C34-C96A-5443-84EE-ED1370EBFD61}" srcOrd="7" destOrd="0" parTransId="{E2691DA8-473B-A645-92E3-E094C1626EC0}" sibTransId="{1AB9D8CA-E1A7-A24D-A3D5-4CAB18E09CAA}"/>
    <dgm:cxn modelId="{71460CB8-B0EC-EE44-A559-A56B19604F08}" type="presOf" srcId="{F6229B63-6115-C844-836A-7B27FE6F8014}" destId="{ECED18D7-2AD1-4146-A2F4-CBEBB7210662}" srcOrd="0" destOrd="0" presId="urn:microsoft.com/office/officeart/2005/8/layout/chevron1"/>
    <dgm:cxn modelId="{C04984BC-76F7-E240-BD0C-00814325E00E}" srcId="{F6229B63-6115-C844-836A-7B27FE6F8014}" destId="{D5B473DD-A7DC-6B4B-AE50-562BF8C3A673}" srcOrd="0" destOrd="0" parTransId="{3B8B3B2E-5873-0847-98F0-F91DAB439BE0}" sibTransId="{4061968C-66E5-C24A-830E-70EE3AB4EB8E}"/>
    <dgm:cxn modelId="{43CCD0C1-A1BD-7C4B-9A40-1A69BE2C35A6}" srcId="{F6229B63-6115-C844-836A-7B27FE6F8014}" destId="{37FDF480-9FC5-5546-A4EC-BF1FFB2556A9}" srcOrd="5" destOrd="0" parTransId="{C23D8021-94A2-4A42-B98B-37E456F13374}" sibTransId="{8D5690D9-668B-F34C-8210-8915F03525C7}"/>
    <dgm:cxn modelId="{8856BDEB-C4CD-BD49-BFA7-F41D933CCC31}" type="presOf" srcId="{3DDD7EE9-7F95-554E-8D8B-557A60609221}" destId="{F06C6D5B-788A-EF45-867B-41F1ABAA3E3A}" srcOrd="0" destOrd="0" presId="urn:microsoft.com/office/officeart/2005/8/layout/chevron1"/>
    <dgm:cxn modelId="{685A0EAC-BDFF-C34B-847D-A0D94C5C4C98}" type="presOf" srcId="{B786EBC0-4826-6340-98A9-8D40A4AC6239}" destId="{F203CC00-6D04-E540-A9BE-D11103668161}" srcOrd="0" destOrd="0" presId="urn:microsoft.com/office/officeart/2005/8/layout/chevron1"/>
    <dgm:cxn modelId="{6476A953-76E3-7E4F-835F-FD79E3B98F33}" srcId="{F6229B63-6115-C844-836A-7B27FE6F8014}" destId="{B786EBC0-4826-6340-98A9-8D40A4AC6239}" srcOrd="4" destOrd="0" parTransId="{6FA90294-98E9-984F-9E58-F713FAD4F122}" sibTransId="{17CA1552-17BA-6349-9DFB-E1DCE49DDAA6}"/>
    <dgm:cxn modelId="{9A0E1577-E700-B741-975B-5CBAAEFEB5EC}" type="presOf" srcId="{42C652B4-72B3-004F-8623-3462943FC950}" destId="{A0E0087A-3463-2740-8BA4-AAF2D6E5B15A}" srcOrd="0" destOrd="0" presId="urn:microsoft.com/office/officeart/2005/8/layout/chevron1"/>
    <dgm:cxn modelId="{A1DBD2CE-E27F-8F40-BB0E-9CAD464A1215}" srcId="{F6229B63-6115-C844-836A-7B27FE6F8014}" destId="{3DDD7EE9-7F95-554E-8D8B-557A60609221}" srcOrd="8" destOrd="0" parTransId="{5A3857B1-BAFE-DB4D-9CA0-766B5A2547CD}" sibTransId="{0DDCFC45-F052-E649-AE04-EAEE7DC262EB}"/>
    <dgm:cxn modelId="{DB096D94-2F7B-1348-A1B3-60EA4308415B}" srcId="{F6229B63-6115-C844-836A-7B27FE6F8014}" destId="{42C652B4-72B3-004F-8623-3462943FC950}" srcOrd="2" destOrd="0" parTransId="{E4899FF1-BA11-494F-A0BE-B2FF8E63AA5A}" sibTransId="{DF7C5AB2-1341-204A-BA3A-9FF1600305DA}"/>
    <dgm:cxn modelId="{0A6A88A4-6A35-BD44-8E48-40F18B145C9D}" srcId="{F6229B63-6115-C844-836A-7B27FE6F8014}" destId="{CBB4D541-505F-8C48-940D-D6FF3838917A}" srcOrd="6" destOrd="0" parTransId="{ED31E53D-1772-1945-822F-BDC54BB90182}" sibTransId="{1245124D-E912-3741-8947-43495A8ED9EF}"/>
    <dgm:cxn modelId="{776A54F7-E44A-2F42-A2C5-36DAB54C0192}" type="presOf" srcId="{10C0085E-8B1F-2749-A1A0-3E24575C5289}" destId="{073FF9FE-3166-F441-BD9A-3E4FBC01B310}" srcOrd="0" destOrd="0" presId="urn:microsoft.com/office/officeart/2005/8/layout/chevron1"/>
    <dgm:cxn modelId="{D08F3FAD-B90E-DB42-9B59-19D6E34ED745}" srcId="{F6229B63-6115-C844-836A-7B27FE6F8014}" destId="{69B9816D-26BB-D041-8500-5CF1060DCAFF}" srcOrd="3" destOrd="0" parTransId="{11B25FB4-4953-D045-9B64-0E1B645C65AD}" sibTransId="{25443ABE-E7CB-EB47-B355-95948552B083}"/>
    <dgm:cxn modelId="{F2EA4EF0-B121-9541-B6FA-FF14D7A1AEB9}" srcId="{F6229B63-6115-C844-836A-7B27FE6F8014}" destId="{10C0085E-8B1F-2749-A1A0-3E24575C5289}" srcOrd="1" destOrd="0" parTransId="{F464A5A2-563F-534A-9860-AC2239E98EDA}" sibTransId="{52BB8A38-2CCD-ED47-9D63-836DDABF250E}"/>
    <dgm:cxn modelId="{55083FCD-0601-3D4A-84A7-C92E3FB0E82F}" type="presOf" srcId="{D5B473DD-A7DC-6B4B-AE50-562BF8C3A673}" destId="{0EBE80D9-6FF0-A344-86F4-358CA1FFE671}" srcOrd="0" destOrd="0" presId="urn:microsoft.com/office/officeart/2005/8/layout/chevron1"/>
    <dgm:cxn modelId="{6FAF491A-AD98-234D-BCCE-5720652EDA8D}" type="presOf" srcId="{37FDF480-9FC5-5546-A4EC-BF1FFB2556A9}" destId="{BFCCA5AF-7207-0841-A814-61E048121759}" srcOrd="0" destOrd="0" presId="urn:microsoft.com/office/officeart/2005/8/layout/chevron1"/>
    <dgm:cxn modelId="{C0D8EEF1-FFB9-F24E-8457-3A177111BCDF}" type="presOf" srcId="{CBB4D541-505F-8C48-940D-D6FF3838917A}" destId="{1AE0BC02-D2AE-FA4A-8994-D7CB43A09282}" srcOrd="0" destOrd="0" presId="urn:microsoft.com/office/officeart/2005/8/layout/chevron1"/>
    <dgm:cxn modelId="{D94FAD01-2682-6344-9218-4B3BEF052D6C}" type="presOf" srcId="{69B9816D-26BB-D041-8500-5CF1060DCAFF}" destId="{E38E8E73-13B9-8E47-8461-7F729E70DE3A}" srcOrd="0" destOrd="0" presId="urn:microsoft.com/office/officeart/2005/8/layout/chevron1"/>
    <dgm:cxn modelId="{68FF574E-C96E-3040-A2A6-F59E4A243D53}" type="presParOf" srcId="{ECED18D7-2AD1-4146-A2F4-CBEBB7210662}" destId="{0EBE80D9-6FF0-A344-86F4-358CA1FFE671}" srcOrd="0" destOrd="0" presId="urn:microsoft.com/office/officeart/2005/8/layout/chevron1"/>
    <dgm:cxn modelId="{EECDF42F-F512-6540-B96F-E54B54B6A7D7}" type="presParOf" srcId="{ECED18D7-2AD1-4146-A2F4-CBEBB7210662}" destId="{97827E45-E6B0-8C45-8412-037A2EC4DA98}" srcOrd="1" destOrd="0" presId="urn:microsoft.com/office/officeart/2005/8/layout/chevron1"/>
    <dgm:cxn modelId="{04F3C12D-10FF-2340-9918-6BF134BD6328}" type="presParOf" srcId="{ECED18D7-2AD1-4146-A2F4-CBEBB7210662}" destId="{073FF9FE-3166-F441-BD9A-3E4FBC01B310}" srcOrd="2" destOrd="0" presId="urn:microsoft.com/office/officeart/2005/8/layout/chevron1"/>
    <dgm:cxn modelId="{E686F04A-4956-C244-8A5B-C9B00EBCFEB2}" type="presParOf" srcId="{ECED18D7-2AD1-4146-A2F4-CBEBB7210662}" destId="{1173F70C-5ACC-7F4B-A7F7-4E3529EB7080}" srcOrd="3" destOrd="0" presId="urn:microsoft.com/office/officeart/2005/8/layout/chevron1"/>
    <dgm:cxn modelId="{1CB49325-52D6-8D4F-8850-47EED33CAD2E}" type="presParOf" srcId="{ECED18D7-2AD1-4146-A2F4-CBEBB7210662}" destId="{A0E0087A-3463-2740-8BA4-AAF2D6E5B15A}" srcOrd="4" destOrd="0" presId="urn:microsoft.com/office/officeart/2005/8/layout/chevron1"/>
    <dgm:cxn modelId="{033E4517-9861-1B46-94B7-EF9EA0CDDCF8}" type="presParOf" srcId="{ECED18D7-2AD1-4146-A2F4-CBEBB7210662}" destId="{43398BFD-4AE5-0D4C-B785-55F5D7B13036}" srcOrd="5" destOrd="0" presId="urn:microsoft.com/office/officeart/2005/8/layout/chevron1"/>
    <dgm:cxn modelId="{B74ACB3B-F867-5D40-9EE7-42456B2A6490}" type="presParOf" srcId="{ECED18D7-2AD1-4146-A2F4-CBEBB7210662}" destId="{E38E8E73-13B9-8E47-8461-7F729E70DE3A}" srcOrd="6" destOrd="0" presId="urn:microsoft.com/office/officeart/2005/8/layout/chevron1"/>
    <dgm:cxn modelId="{3D00EBBA-9CDF-F14D-A62E-1EB7315A80D0}" type="presParOf" srcId="{ECED18D7-2AD1-4146-A2F4-CBEBB7210662}" destId="{A6B67F8E-22FF-C348-B073-72B5E4DFD621}" srcOrd="7" destOrd="0" presId="urn:microsoft.com/office/officeart/2005/8/layout/chevron1"/>
    <dgm:cxn modelId="{F8540267-276E-5E4E-A612-84A3C1A5D48D}" type="presParOf" srcId="{ECED18D7-2AD1-4146-A2F4-CBEBB7210662}" destId="{F203CC00-6D04-E540-A9BE-D11103668161}" srcOrd="8" destOrd="0" presId="urn:microsoft.com/office/officeart/2005/8/layout/chevron1"/>
    <dgm:cxn modelId="{966C57DB-FFC5-9A48-871E-D482E7219B4C}" type="presParOf" srcId="{ECED18D7-2AD1-4146-A2F4-CBEBB7210662}" destId="{3F1F6527-B5A0-9C4C-8A9B-C67688C01353}" srcOrd="9" destOrd="0" presId="urn:microsoft.com/office/officeart/2005/8/layout/chevron1"/>
    <dgm:cxn modelId="{7BF1E2CF-0F71-7D4C-ABD0-FAEB8643AA93}" type="presParOf" srcId="{ECED18D7-2AD1-4146-A2F4-CBEBB7210662}" destId="{BFCCA5AF-7207-0841-A814-61E048121759}" srcOrd="10" destOrd="0" presId="urn:microsoft.com/office/officeart/2005/8/layout/chevron1"/>
    <dgm:cxn modelId="{817B80FC-7483-E942-B4EF-3F69156198DD}" type="presParOf" srcId="{ECED18D7-2AD1-4146-A2F4-CBEBB7210662}" destId="{A34B84EE-3EF8-5343-A9B6-32FFEE246F1E}" srcOrd="11" destOrd="0" presId="urn:microsoft.com/office/officeart/2005/8/layout/chevron1"/>
    <dgm:cxn modelId="{0C04A118-A91D-8945-8663-89E35367B2C1}" type="presParOf" srcId="{ECED18D7-2AD1-4146-A2F4-CBEBB7210662}" destId="{1AE0BC02-D2AE-FA4A-8994-D7CB43A09282}" srcOrd="12" destOrd="0" presId="urn:microsoft.com/office/officeart/2005/8/layout/chevron1"/>
    <dgm:cxn modelId="{561392A3-54FE-DE46-97A4-075CEE5E6C47}" type="presParOf" srcId="{ECED18D7-2AD1-4146-A2F4-CBEBB7210662}" destId="{02B22126-689E-7D41-83EC-DEA6ABFAA079}" srcOrd="13" destOrd="0" presId="urn:microsoft.com/office/officeart/2005/8/layout/chevron1"/>
    <dgm:cxn modelId="{193900CB-E951-7540-8121-57AF577BB75E}" type="presParOf" srcId="{ECED18D7-2AD1-4146-A2F4-CBEBB7210662}" destId="{770206D3-AA80-C442-A10E-48A619024F27}" srcOrd="14" destOrd="0" presId="urn:microsoft.com/office/officeart/2005/8/layout/chevron1"/>
    <dgm:cxn modelId="{1D663F84-9CEC-CB4D-ABA8-E7458D292659}" type="presParOf" srcId="{ECED18D7-2AD1-4146-A2F4-CBEBB7210662}" destId="{FAB1A413-E6C1-7347-A8F6-4D22D13E15FC}" srcOrd="15" destOrd="0" presId="urn:microsoft.com/office/officeart/2005/8/layout/chevron1"/>
    <dgm:cxn modelId="{C94446BA-8035-2449-B2EA-811580302704}" type="presParOf" srcId="{ECED18D7-2AD1-4146-A2F4-CBEBB7210662}" destId="{F06C6D5B-788A-EF45-867B-41F1ABAA3E3A}" srcOrd="1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E80D9-6FF0-A344-86F4-358CA1FFE671}">
      <dsp:nvSpPr>
        <dsp:cNvPr id="0" name=""/>
        <dsp:cNvSpPr/>
      </dsp:nvSpPr>
      <dsp:spPr>
        <a:xfrm>
          <a:off x="136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April</a:t>
          </a:r>
          <a:endParaRPr lang="en-CH" sz="1200" kern="1200"/>
        </a:p>
      </dsp:txBody>
      <dsp:txXfrm>
        <a:off x="272324" y="447811"/>
        <a:ext cx="816566" cy="544376"/>
      </dsp:txXfrm>
    </dsp:sp>
    <dsp:sp modelId="{073FF9FE-3166-F441-BD9A-3E4FBC01B310}">
      <dsp:nvSpPr>
        <dsp:cNvPr id="0" name=""/>
        <dsp:cNvSpPr/>
      </dsp:nvSpPr>
      <dsp:spPr>
        <a:xfrm>
          <a:off x="1224984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May</a:t>
          </a:r>
          <a:endParaRPr lang="en-CH" sz="1200" kern="1200"/>
        </a:p>
      </dsp:txBody>
      <dsp:txXfrm>
        <a:off x="1497172" y="447811"/>
        <a:ext cx="816566" cy="544376"/>
      </dsp:txXfrm>
    </dsp:sp>
    <dsp:sp modelId="{A0E0087A-3463-2740-8BA4-AAF2D6E5B15A}">
      <dsp:nvSpPr>
        <dsp:cNvPr id="0" name=""/>
        <dsp:cNvSpPr/>
      </dsp:nvSpPr>
      <dsp:spPr>
        <a:xfrm>
          <a:off x="2449832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June</a:t>
          </a:r>
          <a:endParaRPr lang="en-CH" sz="1200" kern="1200"/>
        </a:p>
      </dsp:txBody>
      <dsp:txXfrm>
        <a:off x="2722020" y="447811"/>
        <a:ext cx="816566" cy="544376"/>
      </dsp:txXfrm>
    </dsp:sp>
    <dsp:sp modelId="{E38E8E73-13B9-8E47-8461-7F729E70DE3A}">
      <dsp:nvSpPr>
        <dsp:cNvPr id="0" name=""/>
        <dsp:cNvSpPr/>
      </dsp:nvSpPr>
      <dsp:spPr>
        <a:xfrm>
          <a:off x="3674680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July</a:t>
          </a:r>
          <a:endParaRPr lang="en-CH" sz="1200" kern="1200"/>
        </a:p>
      </dsp:txBody>
      <dsp:txXfrm>
        <a:off x="3946868" y="447811"/>
        <a:ext cx="816566" cy="544376"/>
      </dsp:txXfrm>
    </dsp:sp>
    <dsp:sp modelId="{F203CC00-6D04-E540-A9BE-D11103668161}">
      <dsp:nvSpPr>
        <dsp:cNvPr id="0" name=""/>
        <dsp:cNvSpPr/>
      </dsp:nvSpPr>
      <dsp:spPr>
        <a:xfrm>
          <a:off x="4899528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August</a:t>
          </a:r>
          <a:endParaRPr lang="en-CH" sz="1200" kern="1200"/>
        </a:p>
      </dsp:txBody>
      <dsp:txXfrm>
        <a:off x="5171716" y="447811"/>
        <a:ext cx="816566" cy="544376"/>
      </dsp:txXfrm>
    </dsp:sp>
    <dsp:sp modelId="{BFCCA5AF-7207-0841-A814-61E048121759}">
      <dsp:nvSpPr>
        <dsp:cNvPr id="0" name=""/>
        <dsp:cNvSpPr/>
      </dsp:nvSpPr>
      <dsp:spPr>
        <a:xfrm>
          <a:off x="6124376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September</a:t>
          </a:r>
          <a:endParaRPr lang="en-CH" sz="1200" kern="1200"/>
        </a:p>
      </dsp:txBody>
      <dsp:txXfrm>
        <a:off x="6396564" y="447811"/>
        <a:ext cx="816566" cy="544376"/>
      </dsp:txXfrm>
    </dsp:sp>
    <dsp:sp modelId="{1AE0BC02-D2AE-FA4A-8994-D7CB43A09282}">
      <dsp:nvSpPr>
        <dsp:cNvPr id="0" name=""/>
        <dsp:cNvSpPr/>
      </dsp:nvSpPr>
      <dsp:spPr>
        <a:xfrm>
          <a:off x="7349225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October</a:t>
          </a:r>
          <a:endParaRPr lang="en-CH" sz="1200" kern="1200"/>
        </a:p>
      </dsp:txBody>
      <dsp:txXfrm>
        <a:off x="7621413" y="447811"/>
        <a:ext cx="816566" cy="544376"/>
      </dsp:txXfrm>
    </dsp:sp>
    <dsp:sp modelId="{770206D3-AA80-C442-A10E-48A619024F27}">
      <dsp:nvSpPr>
        <dsp:cNvPr id="0" name=""/>
        <dsp:cNvSpPr/>
      </dsp:nvSpPr>
      <dsp:spPr>
        <a:xfrm>
          <a:off x="8574073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November</a:t>
          </a:r>
          <a:endParaRPr lang="en-CH" sz="1200" kern="1200"/>
        </a:p>
      </dsp:txBody>
      <dsp:txXfrm>
        <a:off x="8846261" y="447811"/>
        <a:ext cx="816566" cy="544376"/>
      </dsp:txXfrm>
    </dsp:sp>
    <dsp:sp modelId="{F06C6D5B-788A-EF45-867B-41F1ABAA3E3A}">
      <dsp:nvSpPr>
        <dsp:cNvPr id="0" name=""/>
        <dsp:cNvSpPr/>
      </dsp:nvSpPr>
      <dsp:spPr>
        <a:xfrm>
          <a:off x="9798921" y="447811"/>
          <a:ext cx="1360942" cy="54437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December</a:t>
          </a:r>
          <a:endParaRPr lang="en-CH" sz="1200" kern="1200"/>
        </a:p>
      </dsp:txBody>
      <dsp:txXfrm>
        <a:off x="10071109" y="447811"/>
        <a:ext cx="816566" cy="544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A806-2F0C-4329-9E7B-1ED38ADF008B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328AF-EB87-446E-A908-F115527203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73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High number of parallel activities in the SPS in 2022 (LHC start-up, MDs, ion commissioning)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328AF-EB87-446E-A908-F115527203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18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23392" y="6505296"/>
            <a:ext cx="10972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1386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0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58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63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62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4993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23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1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83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41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1221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0322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42410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95409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04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016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00924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9308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556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327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SPSC - Accelerator Complex Status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50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5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37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41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93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508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AD45-5B94-40E1-9C9C-90666FE99F53}" type="datetime1">
              <a:rPr lang="fr-FR" smtClean="0"/>
              <a:t>30/11/2022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#42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7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91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85813"/>
            <a:ext cx="109728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</a:t>
            </a:r>
            <a:r>
              <a:rPr lang="en-US" sz="1300" dirty="0" smtClean="0"/>
              <a:t>Holzer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08001" y="6542091"/>
            <a:ext cx="45148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PS</a:t>
            </a:r>
            <a:r>
              <a:rPr lang="en-GB" sz="1200" baseline="0" dirty="0" smtClean="0"/>
              <a:t> and SPS </a:t>
            </a:r>
            <a:r>
              <a:rPr lang="en-GB" sz="1200" dirty="0" smtClean="0"/>
              <a:t>User Meeting,</a:t>
            </a:r>
            <a:r>
              <a:rPr lang="en-GB" sz="1200" baseline="0" dirty="0" smtClean="0"/>
              <a:t> 01.12.2022</a:t>
            </a:r>
            <a:endParaRPr lang="en-US" sz="1300" dirty="0"/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18067" y="79375"/>
            <a:ext cx="1095798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677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22.11.2022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R. Steerenberg | SPSC - Accelerator Complex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85499/lat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asm.cern.ch/schedules/calendar?type=Injectors%20Complex&amp;schedule=Injectors%20Complex%202022&amp;version=0.8&amp;state=Draft&amp;view=wee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Eva Barbara Holzer</a:t>
            </a:r>
          </a:p>
          <a:p>
            <a:pPr marL="0" indent="0">
              <a:buNone/>
            </a:pPr>
            <a:r>
              <a:rPr lang="en-US" dirty="0" smtClean="0"/>
              <a:t>SPS and PS Physics Coordinator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 smtClean="0"/>
              <a:t>PS and SPS User Meeting</a:t>
            </a:r>
          </a:p>
          <a:p>
            <a:pPr marL="0" indent="0">
              <a:buNone/>
            </a:pPr>
            <a:r>
              <a:rPr lang="en-US" dirty="0" smtClean="0"/>
              <a:t>December 1</a:t>
            </a:r>
            <a:r>
              <a:rPr lang="en-US" baseline="30000" dirty="0" smtClean="0"/>
              <a:t>st</a:t>
            </a:r>
            <a:r>
              <a:rPr lang="en-US" dirty="0" smtClean="0"/>
              <a:t>, 2022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03400" y="1446415"/>
            <a:ext cx="9474200" cy="1715885"/>
          </a:xfrm>
        </p:spPr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Outlook to 2023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US" b="0" dirty="0" smtClean="0"/>
              <a:t>2022 </a:t>
            </a:r>
            <a:r>
              <a:rPr lang="en-US" b="0" dirty="0"/>
              <a:t>Injectors </a:t>
            </a:r>
            <a:r>
              <a:rPr lang="en-US" b="0" dirty="0" smtClean="0"/>
              <a:t>Availabilities</a:t>
            </a:r>
            <a:br>
              <a:rPr lang="en-US" b="0" dirty="0" smtClean="0"/>
            </a:br>
            <a:r>
              <a:rPr lang="en-GB" b="0" dirty="0" smtClean="0"/>
              <a:t>2023 Schedules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5541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67" r="-263" b="15616"/>
          <a:stretch/>
        </p:blipFill>
        <p:spPr>
          <a:xfrm>
            <a:off x="0" y="-19049"/>
            <a:ext cx="12224084" cy="69011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7296" y="6610149"/>
            <a:ext cx="123375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https://commons.wikimedia.org/wiki/File:Animal_tracks_in_the_snow_-_Winter_at_Wild_River_State_Park,_Minnesota_(24966185907).</a:t>
            </a:r>
            <a:r>
              <a:rPr lang="en-US" sz="1100" dirty="0" smtClean="0"/>
              <a:t>jpg https</a:t>
            </a:r>
            <a:r>
              <a:rPr lang="en-US" sz="1100" dirty="0"/>
              <a:t>://creativecommons.org/licenses/by-sa/2.0/deed.en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1090863"/>
            <a:ext cx="5342021" cy="1754326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Thank you for fruitful collaboration and mutual support!</a:t>
            </a:r>
          </a:p>
          <a:p>
            <a:endParaRPr lang="en-US" sz="1100" dirty="0"/>
          </a:p>
          <a:p>
            <a:r>
              <a:rPr lang="en-US" sz="2400" dirty="0" smtClean="0"/>
              <a:t>It has again been a very successful and pleasant year thanks to all of you!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893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92" t="5309"/>
          <a:stretch/>
        </p:blipFill>
        <p:spPr>
          <a:xfrm>
            <a:off x="275305" y="79375"/>
            <a:ext cx="11642674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1" t="764"/>
          <a:stretch/>
        </p:blipFill>
        <p:spPr>
          <a:xfrm>
            <a:off x="373625" y="78659"/>
            <a:ext cx="11267940" cy="63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1" t="605" r="1"/>
          <a:stretch/>
        </p:blipFill>
        <p:spPr>
          <a:xfrm>
            <a:off x="353962" y="88491"/>
            <a:ext cx="11487560" cy="634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9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6687B-D502-3BC9-7158-B2663766F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4" y="1228566"/>
            <a:ext cx="8406042" cy="519192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23838" lvl="1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03399"/>
                </a:solidFill>
                <a:cs typeface="Calibri"/>
              </a:rPr>
              <a:t>D</a:t>
            </a:r>
            <a:r>
              <a:rPr lang="en-US" sz="2400" dirty="0" smtClean="0">
                <a:solidFill>
                  <a:srgbClr val="003399"/>
                </a:solidFill>
                <a:cs typeface="Calibri"/>
              </a:rPr>
              <a:t>eveloping a </a:t>
            </a:r>
            <a:r>
              <a:rPr lang="en-US" sz="2400" dirty="0">
                <a:solidFill>
                  <a:srgbClr val="003399"/>
                </a:solidFill>
                <a:cs typeface="Calibri"/>
              </a:rPr>
              <a:t>data-base driven software </a:t>
            </a:r>
            <a:r>
              <a:rPr lang="en-US" sz="2400" dirty="0" smtClean="0">
                <a:solidFill>
                  <a:srgbClr val="003399"/>
                </a:solidFill>
                <a:cs typeface="Calibri"/>
              </a:rPr>
              <a:t>tool for u</a:t>
            </a:r>
            <a:r>
              <a:rPr lang="en-US" sz="2400" dirty="0" smtClean="0">
                <a:solidFill>
                  <a:srgbClr val="003399"/>
                </a:solidFill>
                <a:ea typeface="Calibri"/>
                <a:cs typeface="Calibri"/>
              </a:rPr>
              <a:t>sers' beam request submission, scheduling, statistics, reporting, etc.</a:t>
            </a:r>
            <a:endParaRPr lang="en-US" sz="2400" dirty="0">
              <a:solidFill>
                <a:srgbClr val="003399"/>
              </a:solidFill>
              <a:cs typeface="Calibri"/>
            </a:endParaRPr>
          </a:p>
          <a:p>
            <a:pPr marL="800100" lvl="1" indent="-342900">
              <a:lnSpc>
                <a:spcPct val="150000"/>
              </a:lnSpc>
            </a:pPr>
            <a:r>
              <a:rPr lang="en-US" sz="2200" dirty="0">
                <a:ea typeface="+mn-lt"/>
                <a:cs typeface="+mn-lt"/>
              </a:rPr>
              <a:t>Model </a:t>
            </a:r>
            <a:r>
              <a:rPr lang="en-US" sz="2200" dirty="0" smtClean="0">
                <a:ea typeface="+mn-lt"/>
                <a:cs typeface="+mn-lt"/>
              </a:rPr>
              <a:t>and </a:t>
            </a:r>
            <a:r>
              <a:rPr lang="en-US" sz="2200" dirty="0">
                <a:ea typeface="+mn-lt"/>
                <a:cs typeface="+mn-lt"/>
              </a:rPr>
              <a:t>store the data in a unified way </a:t>
            </a:r>
            <a:r>
              <a:rPr lang="en-US" sz="2200" dirty="0" smtClean="0">
                <a:ea typeface="+mn-lt"/>
                <a:cs typeface="+mn-lt"/>
              </a:rPr>
              <a:t>(</a:t>
            </a:r>
            <a:r>
              <a:rPr lang="en-US" sz="2200" dirty="0" smtClean="0">
                <a:solidFill>
                  <a:srgbClr val="003399"/>
                </a:solidFill>
                <a:ea typeface="+mn-lt"/>
                <a:cs typeface="+mn-lt"/>
                <a:sym typeface="Wingdings" panose="05000000000000000000" pitchFamily="2" charset="2"/>
              </a:rPr>
              <a:t></a:t>
            </a:r>
            <a:r>
              <a:rPr lang="en-US" sz="2200" dirty="0" smtClean="0">
                <a:solidFill>
                  <a:srgbClr val="003399"/>
                </a:solidFill>
                <a:ea typeface="+mn-lt"/>
                <a:cs typeface="+mn-lt"/>
              </a:rPr>
              <a:t> </a:t>
            </a:r>
            <a:r>
              <a:rPr lang="en-US" sz="2200" dirty="0">
                <a:solidFill>
                  <a:srgbClr val="003399"/>
                </a:solidFill>
                <a:ea typeface="+mn-lt"/>
                <a:cs typeface="+mn-lt"/>
              </a:rPr>
              <a:t>data model</a:t>
            </a:r>
            <a:r>
              <a:rPr lang="en-US" sz="2200" dirty="0">
                <a:ea typeface="+mn-lt"/>
                <a:cs typeface="+mn-lt"/>
              </a:rPr>
              <a:t>)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2200" dirty="0">
                <a:ea typeface="+mn-lt"/>
                <a:cs typeface="+mn-lt"/>
              </a:rPr>
              <a:t>A</a:t>
            </a:r>
            <a:r>
              <a:rPr lang="en-US" sz="2200" dirty="0" smtClean="0">
                <a:ea typeface="+mn-lt"/>
                <a:cs typeface="+mn-lt"/>
              </a:rPr>
              <a:t>ccessible </a:t>
            </a:r>
            <a:r>
              <a:rPr lang="en-US" sz="2200" dirty="0">
                <a:ea typeface="+mn-lt"/>
                <a:cs typeface="+mn-lt"/>
              </a:rPr>
              <a:t>for analysis and data inspection to both humans and computer scripts / programs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2200" dirty="0">
                <a:ea typeface="+mn-lt"/>
                <a:cs typeface="+mn-lt"/>
              </a:rPr>
              <a:t>Provides a streamlined view towards our users to file </a:t>
            </a:r>
            <a:r>
              <a:rPr lang="en-US" sz="2200" dirty="0" smtClean="0">
                <a:ea typeface="+mn-lt"/>
                <a:cs typeface="+mn-lt"/>
              </a:rPr>
              <a:t>and </a:t>
            </a:r>
            <a:r>
              <a:rPr lang="en-US" sz="2200" dirty="0">
                <a:ea typeface="+mn-lt"/>
                <a:cs typeface="+mn-lt"/>
              </a:rPr>
              <a:t>manage their requirements and constraints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2200" dirty="0">
                <a:cs typeface="Calibri"/>
              </a:rPr>
              <a:t>Serves as a foundation for the scalable development of tools for solving current and future problems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F82D5C5-9FF6-1A07-42A6-FB7834721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38" y="1228566"/>
            <a:ext cx="2652266" cy="49647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F01A3A-A891-D2E1-B3AA-D68407247547}"/>
              </a:ext>
            </a:extLst>
          </p:cNvPr>
          <p:cNvSpPr txBox="1">
            <a:spLocks/>
          </p:cNvSpPr>
          <p:nvPr/>
        </p:nvSpPr>
        <p:spPr>
          <a:xfrm>
            <a:off x="1638825" y="53269"/>
            <a:ext cx="10249810" cy="5616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a typeface="Calibri Light"/>
                <a:cs typeface="Calibri Light"/>
              </a:rPr>
              <a:t>4.4.1. Development </a:t>
            </a:r>
            <a:r>
              <a:rPr lang="en-US" b="1" dirty="0">
                <a:ea typeface="Calibri Light"/>
                <a:cs typeface="Calibri Light"/>
              </a:rPr>
              <a:t>Of A User Schedule Management </a:t>
            </a:r>
            <a:r>
              <a:rPr lang="en-US" b="1" dirty="0" smtClean="0">
                <a:ea typeface="Calibri Light"/>
                <a:cs typeface="Calibri Light"/>
              </a:rPr>
              <a:t>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0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6DBADE0-8C1F-0675-63C1-EECA3C79C224}"/>
              </a:ext>
            </a:extLst>
          </p:cNvPr>
          <p:cNvGrpSpPr/>
          <p:nvPr/>
        </p:nvGrpSpPr>
        <p:grpSpPr>
          <a:xfrm>
            <a:off x="985609" y="2093830"/>
            <a:ext cx="2483604" cy="4603362"/>
            <a:chOff x="682906" y="1237995"/>
            <a:chExt cx="2897529" cy="5365362"/>
          </a:xfrm>
        </p:grpSpPr>
        <p:pic>
          <p:nvPicPr>
            <p:cNvPr id="5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6E62DAE-05CE-1F81-A932-9EA6A5933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235" y="5231757"/>
              <a:ext cx="2743200" cy="1371600"/>
            </a:xfrm>
            <a:prstGeom prst="rect">
              <a:avLst/>
            </a:prstGeom>
          </p:spPr>
        </p:pic>
        <p:pic>
          <p:nvPicPr>
            <p:cNvPr id="6" name="Picture 6" descr="Logo&#10;&#10;Description automatically generated">
              <a:extLst>
                <a:ext uri="{FF2B5EF4-FFF2-40B4-BE49-F238E27FC236}">
                  <a16:creationId xmlns:a16="http://schemas.microsoft.com/office/drawing/2014/main" id="{665CC74B-259F-8844-7673-77BF0C3468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906" y="4529752"/>
              <a:ext cx="2743200" cy="1097280"/>
            </a:xfrm>
            <a:prstGeom prst="rect">
              <a:avLst/>
            </a:prstGeom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717D0111-1160-8F6D-4F07-FA3A6A4CF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3336" y="1237995"/>
              <a:ext cx="2212695" cy="1845226"/>
            </a:xfrm>
            <a:prstGeom prst="rect">
              <a:avLst/>
            </a:prstGeom>
          </p:spPr>
        </p:pic>
        <p:pic>
          <p:nvPicPr>
            <p:cNvPr id="4" name="Picture 7" descr="A picture containing text, clipart, light, night sky&#10;&#10;Description automatically generated">
              <a:extLst>
                <a:ext uri="{FF2B5EF4-FFF2-40B4-BE49-F238E27FC236}">
                  <a16:creationId xmlns:a16="http://schemas.microsoft.com/office/drawing/2014/main" id="{8AAE087F-2996-AADC-43E0-302309E3D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2969" y="2915554"/>
              <a:ext cx="1743075" cy="1933575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FFF01A3A-A891-D2E1-B3AA-D68407247547}"/>
              </a:ext>
            </a:extLst>
          </p:cNvPr>
          <p:cNvSpPr txBox="1">
            <a:spLocks/>
          </p:cNvSpPr>
          <p:nvPr/>
        </p:nvSpPr>
        <p:spPr>
          <a:xfrm>
            <a:off x="1638825" y="53269"/>
            <a:ext cx="10249810" cy="5616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a typeface="Calibri Light"/>
                <a:cs typeface="Calibri Light"/>
              </a:rPr>
              <a:t>4.4.1. Development </a:t>
            </a:r>
            <a:r>
              <a:rPr lang="en-US" b="1" dirty="0">
                <a:ea typeface="Calibri Light"/>
                <a:cs typeface="Calibri Light"/>
              </a:rPr>
              <a:t>Of A User Schedule Management </a:t>
            </a:r>
            <a:r>
              <a:rPr lang="en-US" b="1" dirty="0" smtClean="0">
                <a:ea typeface="Calibri Light"/>
                <a:cs typeface="Calibri Light"/>
              </a:rPr>
              <a:t>Tool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67F80F-1EC6-67A6-615B-96E6B6CE510C}"/>
              </a:ext>
            </a:extLst>
          </p:cNvPr>
          <p:cNvSpPr txBox="1"/>
          <p:nvPr/>
        </p:nvSpPr>
        <p:spPr>
          <a:xfrm>
            <a:off x="752592" y="834829"/>
            <a:ext cx="29539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3399"/>
                </a:solidFill>
                <a:cs typeface="Calibri"/>
              </a:rPr>
              <a:t>Current Status</a:t>
            </a:r>
            <a:endParaRPr lang="en-US" sz="2400" b="1" dirty="0">
              <a:solidFill>
                <a:srgbClr val="003399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1DD5474-1FA8-3DC3-5759-0914550B1D98}"/>
              </a:ext>
            </a:extLst>
          </p:cNvPr>
          <p:cNvSpPr txBox="1">
            <a:spLocks/>
          </p:cNvSpPr>
          <p:nvPr/>
        </p:nvSpPr>
        <p:spPr>
          <a:xfrm>
            <a:off x="3258004" y="1228566"/>
            <a:ext cx="8406042" cy="519192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r>
              <a:rPr lang="en-US" sz="2000" dirty="0">
                <a:cs typeface="Calibri"/>
              </a:rPr>
              <a:t>As a starting point, a </a:t>
            </a:r>
            <a:r>
              <a:rPr lang="en-US" sz="2000" dirty="0">
                <a:solidFill>
                  <a:srgbClr val="003399"/>
                </a:solidFill>
                <a:cs typeface="Calibri"/>
              </a:rPr>
              <a:t>new tool for collecting PS </a:t>
            </a:r>
            <a:r>
              <a:rPr lang="en-US" sz="2000" dirty="0" smtClean="0">
                <a:solidFill>
                  <a:srgbClr val="003399"/>
                </a:solidFill>
                <a:cs typeface="Calibri"/>
              </a:rPr>
              <a:t>and </a:t>
            </a:r>
            <a:r>
              <a:rPr lang="en-US" sz="2000" dirty="0">
                <a:solidFill>
                  <a:srgbClr val="003399"/>
                </a:solidFill>
                <a:cs typeface="Calibri"/>
              </a:rPr>
              <a:t>SPS user requests for the 2023 </a:t>
            </a:r>
            <a:r>
              <a:rPr lang="en-US" sz="2000" dirty="0" smtClean="0">
                <a:solidFill>
                  <a:srgbClr val="003399"/>
                </a:solidFill>
                <a:cs typeface="Calibri"/>
              </a:rPr>
              <a:t>period</a:t>
            </a:r>
            <a:r>
              <a:rPr lang="en-US" sz="2000" dirty="0" smtClean="0">
                <a:cs typeface="Calibri"/>
              </a:rPr>
              <a:t>:</a:t>
            </a:r>
            <a:r>
              <a:rPr lang="en-US" sz="2000" dirty="0">
                <a:cs typeface="Calibri"/>
              </a:rPr>
              <a:t> 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lnSpc>
                <a:spcPct val="150000"/>
              </a:lnSpc>
            </a:pPr>
            <a:r>
              <a:rPr lang="en-US" sz="2000" dirty="0">
                <a:solidFill>
                  <a:srgbClr val="003399"/>
                </a:solidFill>
                <a:ea typeface="+mn-lt"/>
                <a:cs typeface="+mn-lt"/>
              </a:rPr>
              <a:t>Based upon the same software stack as the IRRAD Sample manager and the RADNEXT project (</a:t>
            </a:r>
            <a:r>
              <a:rPr lang="en-US" sz="2000" dirty="0" err="1">
                <a:solidFill>
                  <a:srgbClr val="003399"/>
                </a:solidFill>
                <a:ea typeface="+mn-lt"/>
                <a:cs typeface="+mn-lt"/>
              </a:rPr>
              <a:t>django</a:t>
            </a:r>
            <a:r>
              <a:rPr lang="en-US" sz="2000" dirty="0">
                <a:solidFill>
                  <a:srgbClr val="003399"/>
                </a:solidFill>
                <a:ea typeface="+mn-lt"/>
                <a:cs typeface="+mn-lt"/>
              </a:rPr>
              <a:t>, </a:t>
            </a:r>
            <a:r>
              <a:rPr lang="en-US" sz="2000" dirty="0" err="1">
                <a:solidFill>
                  <a:srgbClr val="003399"/>
                </a:solidFill>
                <a:ea typeface="+mn-lt"/>
                <a:cs typeface="+mn-lt"/>
              </a:rPr>
              <a:t>openshift</a:t>
            </a:r>
            <a:r>
              <a:rPr lang="en-US" sz="2000" dirty="0">
                <a:solidFill>
                  <a:srgbClr val="003399"/>
                </a:solidFill>
                <a:ea typeface="+mn-lt"/>
                <a:cs typeface="+mn-lt"/>
              </a:rPr>
              <a:t>), allowing closer collaboration and eventual code sharing</a:t>
            </a:r>
            <a:endParaRPr lang="en-US" dirty="0">
              <a:solidFill>
                <a:srgbClr val="003399"/>
              </a:solidFill>
              <a:cs typeface="Calibri"/>
            </a:endParaRPr>
          </a:p>
          <a:p>
            <a:pPr marL="800100" lvl="1" indent="-342900">
              <a:lnSpc>
                <a:spcPct val="150000"/>
              </a:lnSpc>
            </a:pPr>
            <a:r>
              <a:rPr lang="en-US" sz="2000" dirty="0">
                <a:cs typeface="Calibri"/>
              </a:rPr>
              <a:t>The tool will already include improvements over the previously used solutions (Drupal webforms, MS Office documents + </a:t>
            </a:r>
            <a:r>
              <a:rPr lang="en-US" sz="2000" dirty="0" err="1">
                <a:cs typeface="Calibri"/>
              </a:rPr>
              <a:t>Sharepoint</a:t>
            </a:r>
            <a:r>
              <a:rPr lang="en-US" sz="2000" dirty="0">
                <a:cs typeface="Calibri"/>
              </a:rPr>
              <a:t>)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2000" dirty="0">
                <a:cs typeface="Calibri"/>
              </a:rPr>
              <a:t>Data accessible via REST API for easy consumption and processing of the data with simple scripts and programs 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2000" dirty="0">
                <a:cs typeface="Calibri"/>
              </a:rPr>
              <a:t>Written with extensibility in mind – should serve as the foundation for future developments and improvements</a:t>
            </a:r>
          </a:p>
        </p:txBody>
      </p:sp>
    </p:spTree>
    <p:extLst>
      <p:ext uri="{BB962C8B-B14F-4D97-AF65-F5344CB8AC3E}">
        <p14:creationId xmlns:p14="http://schemas.microsoft.com/office/powerpoint/2010/main" val="27910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Injectors Availabilities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36FB1D2-DE13-FC0F-6072-562D4C9EADD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24423" y="1290652"/>
          <a:ext cx="7216072" cy="4518236"/>
        </p:xfrm>
        <a:graphic>
          <a:graphicData uri="http://schemas.openxmlformats.org/drawingml/2006/table">
            <a:tbl>
              <a:tblPr firstRow="1" bandRow="1"/>
              <a:tblGrid>
                <a:gridCol w="1056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980">
                  <a:extLst>
                    <a:ext uri="{9D8B030D-6E8A-4147-A177-3AD203B41FA5}">
                      <a16:colId xmlns:a16="http://schemas.microsoft.com/office/drawing/2014/main" val="2844183645"/>
                    </a:ext>
                  </a:extLst>
                </a:gridCol>
                <a:gridCol w="1829891">
                  <a:extLst>
                    <a:ext uri="{9D8B030D-6E8A-4147-A177-3AD203B41FA5}">
                      <a16:colId xmlns:a16="http://schemas.microsoft.com/office/drawing/2014/main" val="2199796686"/>
                    </a:ext>
                  </a:extLst>
                </a:gridCol>
                <a:gridCol w="2845630">
                  <a:extLst>
                    <a:ext uri="{9D8B030D-6E8A-4147-A177-3AD203B41FA5}">
                      <a16:colId xmlns:a16="http://schemas.microsoft.com/office/drawing/2014/main" val="3815098951"/>
                    </a:ext>
                  </a:extLst>
                </a:gridCol>
              </a:tblGrid>
              <a:tr h="6294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Facility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Destination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Achieved 2022</a:t>
                      </a:r>
                    </a:p>
                    <a:p>
                      <a:pPr algn="ctr"/>
                      <a:r>
                        <a:rPr lang="en-US" sz="1800" dirty="0"/>
                        <a:t>Total [%]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Period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/>
                        <a:t>LINAC4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-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97.1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28.03.2022 – 21.11.2022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77576"/>
                  </a:ext>
                </a:extLst>
              </a:tr>
              <a:tr h="35352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/>
                        <a:t>PSB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PS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95.5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28.03.2022 – 21.11.2022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ISOLDE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95.5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769955"/>
                  </a:ext>
                </a:extLst>
              </a:tr>
              <a:tr h="353526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/>
                        <a:t>PS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SPS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89.6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28.03.2022 – 21.11.2022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 err="1"/>
                        <a:t>nTOF</a:t>
                      </a:r>
                      <a:endParaRPr lang="en-US" sz="18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90.0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125577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AD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90.6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27260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East Area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91.6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60000"/>
                        <a:lumOff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275671"/>
                  </a:ext>
                </a:extLst>
              </a:tr>
              <a:tr h="353526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/>
                        <a:t>SPS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LHC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89.9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25.04.2022 – 21.11.2022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North Area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73.2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/>
                        <a:t>AWAKE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92.3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648372"/>
                  </a:ext>
                </a:extLst>
              </a:tr>
              <a:tr h="353526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 err="1"/>
                        <a:t>HiRadMat</a:t>
                      </a:r>
                      <a:endParaRPr lang="en-US" sz="18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93.6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BECB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35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5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44BF0E-D12E-553C-9EEF-2B8AAD42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&amp; Milestones </a:t>
            </a:r>
            <a:r>
              <a:rPr lang="en-GB" sz="2800" b="0" dirty="0"/>
              <a:t>(mainly SPS)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2AE45-E288-26AA-811C-5D0049F38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26.04.2022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0E105-F836-F736-CC0D-DDA32546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Steerenberg | FOM - Facilities Operations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F342B-8C47-A044-569B-AE4206E3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2" descr="2. Smaug aus &quot;Der Hobbit&quot; | Die 14 reichsten Serien- und Film-Figuren">
            <a:extLst>
              <a:ext uri="{FF2B5EF4-FFF2-40B4-BE49-F238E27FC236}">
                <a16:creationId xmlns:a16="http://schemas.microsoft.com/office/drawing/2014/main" id="{6EFF4521-673D-CD4E-AEC3-0ACB8E5E5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665" y="120212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29D5896-1ED0-6B8F-B025-0A4F618779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393"/>
          <a:stretch/>
        </p:blipFill>
        <p:spPr>
          <a:xfrm>
            <a:off x="4116665" y="986120"/>
            <a:ext cx="2880000" cy="2371196"/>
          </a:xfrm>
          <a:prstGeom prst="rect">
            <a:avLst/>
          </a:prstGeom>
        </p:spPr>
      </p:pic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01AD52DA-DFE3-2935-8A18-4E3F4812A59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00603" y="3397736"/>
          <a:ext cx="11160000" cy="14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7E5EB9-B6E8-7DF8-5DC6-72D498BD38A3}"/>
              </a:ext>
            </a:extLst>
          </p:cNvPr>
          <p:cNvCxnSpPr>
            <a:cxnSpLocks/>
          </p:cNvCxnSpPr>
          <p:nvPr/>
        </p:nvCxnSpPr>
        <p:spPr>
          <a:xfrm flipV="1">
            <a:off x="1380665" y="3397736"/>
            <a:ext cx="0" cy="36000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255C94-A943-B172-9CE7-497513775729}"/>
              </a:ext>
            </a:extLst>
          </p:cNvPr>
          <p:cNvSpPr txBox="1"/>
          <p:nvPr/>
        </p:nvSpPr>
        <p:spPr>
          <a:xfrm>
            <a:off x="643925" y="2893736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 physics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40F93E0-54A9-91CF-8931-DDC75A0CF2FD}"/>
              </a:ext>
            </a:extLst>
          </p:cNvPr>
          <p:cNvCxnSpPr>
            <a:cxnSpLocks/>
          </p:cNvCxnSpPr>
          <p:nvPr/>
        </p:nvCxnSpPr>
        <p:spPr>
          <a:xfrm flipV="1">
            <a:off x="8904665" y="3397736"/>
            <a:ext cx="0" cy="36000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A3CD9BE-3AB0-73E3-8891-10C7FF0D6B75}"/>
              </a:ext>
            </a:extLst>
          </p:cNvPr>
          <p:cNvSpPr txBox="1"/>
          <p:nvPr/>
        </p:nvSpPr>
        <p:spPr>
          <a:xfrm>
            <a:off x="7140665" y="2893736"/>
            <a:ext cx="1951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HiRadMat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SMAUG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 intensities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732F3-904E-B381-14A6-5B45A414730D}"/>
              </a:ext>
            </a:extLst>
          </p:cNvPr>
          <p:cNvSpPr txBox="1"/>
          <p:nvPr/>
        </p:nvSpPr>
        <p:spPr>
          <a:xfrm>
            <a:off x="9795891" y="2916043"/>
            <a:ext cx="2391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Ion commissioning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new system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5C33E4-95D7-EC74-4B62-B77E3262B244}"/>
              </a:ext>
            </a:extLst>
          </p:cNvPr>
          <p:cNvCxnSpPr>
            <a:cxnSpLocks/>
          </p:cNvCxnSpPr>
          <p:nvPr/>
        </p:nvCxnSpPr>
        <p:spPr>
          <a:xfrm flipV="1">
            <a:off x="5844665" y="3397736"/>
            <a:ext cx="0" cy="36000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C8B05BE-C274-ECE8-3676-0F3451355BBE}"/>
              </a:ext>
            </a:extLst>
          </p:cNvPr>
          <p:cNvSpPr txBox="1"/>
          <p:nvPr/>
        </p:nvSpPr>
        <p:spPr>
          <a:xfrm>
            <a:off x="3324665" y="3181736"/>
            <a:ext cx="2478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HOT summer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 extraction rates</a:t>
            </a:r>
          </a:p>
        </p:txBody>
      </p:sp>
      <p:pic>
        <p:nvPicPr>
          <p:cNvPr id="17" name="Picture 2" descr="zoom">
            <a:extLst>
              <a:ext uri="{FF2B5EF4-FFF2-40B4-BE49-F238E27FC236}">
                <a16:creationId xmlns:a16="http://schemas.microsoft.com/office/drawing/2014/main" id="{E3F97F6A-8B40-CE5E-B1FC-5692B4D58C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2" t="20268" r="13179" b="13124"/>
          <a:stretch/>
        </p:blipFill>
        <p:spPr bwMode="auto">
          <a:xfrm>
            <a:off x="9228665" y="1094120"/>
            <a:ext cx="2917976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297FE7-D5AC-ACAA-C21D-83FDA44AC3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665" y="1202120"/>
            <a:ext cx="2376000" cy="1619531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125B47-EC12-533D-D1B5-60B61590BAD6}"/>
              </a:ext>
            </a:extLst>
          </p:cNvPr>
          <p:cNvCxnSpPr>
            <a:cxnSpLocks/>
          </p:cNvCxnSpPr>
          <p:nvPr/>
        </p:nvCxnSpPr>
        <p:spPr>
          <a:xfrm flipV="1">
            <a:off x="9804665" y="3397736"/>
            <a:ext cx="0" cy="36000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4" descr="Popcorn – Wikipedia">
            <a:extLst>
              <a:ext uri="{FF2B5EF4-FFF2-40B4-BE49-F238E27FC236}">
                <a16:creationId xmlns:a16="http://schemas.microsoft.com/office/drawing/2014/main" id="{C87D1240-A72B-9E31-9130-6064460D7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65" y="4786937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9BBB814-46EC-FE3C-9C6F-86E3AE2C1A19}"/>
              </a:ext>
            </a:extLst>
          </p:cNvPr>
          <p:cNvSpPr txBox="1"/>
          <p:nvPr/>
        </p:nvSpPr>
        <p:spPr>
          <a:xfrm>
            <a:off x="8508665" y="4477736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POPS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11044D6-43AF-B9E9-4E0B-09C78B8398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665" y="4803480"/>
            <a:ext cx="3312000" cy="14422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63FD165-0871-4B60-5D9A-4B3181DF190D}"/>
              </a:ext>
            </a:extLst>
          </p:cNvPr>
          <p:cNvSpPr txBox="1"/>
          <p:nvPr/>
        </p:nvSpPr>
        <p:spPr>
          <a:xfrm>
            <a:off x="1632665" y="4477736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TCSC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6507E94-917F-0239-A8CA-7FD5AB0C68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81332" y="4786937"/>
            <a:ext cx="2050000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0678BAD-DE4B-3FE1-E81C-A910BCFA24A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66040" t="42375"/>
          <a:stretch/>
        </p:blipFill>
        <p:spPr>
          <a:xfrm>
            <a:off x="6035999" y="4786937"/>
            <a:ext cx="1908000" cy="1428963"/>
          </a:xfrm>
          <a:prstGeom prst="rect">
            <a:avLst/>
          </a:prstGeom>
          <a:effectLst/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A0133C4-1756-A5DA-3E54-CE8E7D517ED1}"/>
              </a:ext>
            </a:extLst>
          </p:cNvPr>
          <p:cNvCxnSpPr>
            <a:cxnSpLocks/>
          </p:cNvCxnSpPr>
          <p:nvPr/>
        </p:nvCxnSpPr>
        <p:spPr>
          <a:xfrm>
            <a:off x="3936665" y="4369736"/>
            <a:ext cx="0" cy="417201"/>
          </a:xfrm>
          <a:prstGeom prst="line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627EBC4-8789-AB50-6DAE-4D607BBC3EB1}"/>
              </a:ext>
            </a:extLst>
          </p:cNvPr>
          <p:cNvCxnSpPr>
            <a:cxnSpLocks/>
          </p:cNvCxnSpPr>
          <p:nvPr/>
        </p:nvCxnSpPr>
        <p:spPr>
          <a:xfrm>
            <a:off x="6096665" y="4426937"/>
            <a:ext cx="0" cy="432000"/>
          </a:xfrm>
          <a:prstGeom prst="line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3CD0554-9B56-4E74-F93E-32C03AB38AEA}"/>
              </a:ext>
            </a:extLst>
          </p:cNvPr>
          <p:cNvSpPr txBox="1"/>
          <p:nvPr/>
        </p:nvSpPr>
        <p:spPr>
          <a:xfrm>
            <a:off x="6204665" y="4477736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TBIU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EB99C7-8CBB-EE77-F33D-1AB85C0C5B61}"/>
              </a:ext>
            </a:extLst>
          </p:cNvPr>
          <p:cNvSpPr txBox="1"/>
          <p:nvPr/>
        </p:nvSpPr>
        <p:spPr>
          <a:xfrm>
            <a:off x="3396665" y="447773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E6B9793-C32A-AE8D-9FF4-DD90B8776770}"/>
              </a:ext>
            </a:extLst>
          </p:cNvPr>
          <p:cNvCxnSpPr>
            <a:cxnSpLocks/>
          </p:cNvCxnSpPr>
          <p:nvPr/>
        </p:nvCxnSpPr>
        <p:spPr>
          <a:xfrm>
            <a:off x="2460665" y="4369736"/>
            <a:ext cx="0" cy="489201"/>
          </a:xfrm>
          <a:prstGeom prst="line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448425B-AC59-533D-0E57-1D7C48A9B8DA}"/>
              </a:ext>
            </a:extLst>
          </p:cNvPr>
          <p:cNvCxnSpPr>
            <a:cxnSpLocks/>
          </p:cNvCxnSpPr>
          <p:nvPr/>
        </p:nvCxnSpPr>
        <p:spPr>
          <a:xfrm>
            <a:off x="8364665" y="4410004"/>
            <a:ext cx="0" cy="432000"/>
          </a:xfrm>
          <a:prstGeom prst="line">
            <a:avLst/>
          </a:prstGeom>
          <a:ln w="38100">
            <a:solidFill>
              <a:srgbClr val="FF0000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50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2023 physics period shortened (SPS by 6 weeks</a:t>
            </a:r>
            <a:r>
              <a:rPr lang="en-US" dirty="0" smtClean="0"/>
              <a:t>)</a:t>
            </a:r>
          </a:p>
          <a:p>
            <a:pPr lvl="1"/>
            <a:r>
              <a:rPr lang="en-GB" dirty="0"/>
              <a:t>YETS extended by 4 weeks and moved forwards by 6 weeks to cover most expensive period for electrical cost</a:t>
            </a:r>
          </a:p>
          <a:p>
            <a:pPr lvl="1"/>
            <a:r>
              <a:rPr lang="en-GB" dirty="0"/>
              <a:t>2024 restart will be 2 weeks earlier than in 2023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2023 SPS </a:t>
            </a:r>
            <a:r>
              <a:rPr lang="en-GB" dirty="0">
                <a:solidFill>
                  <a:srgbClr val="FF0000"/>
                </a:solidFill>
              </a:rPr>
              <a:t>FT proton program 74% of </a:t>
            </a:r>
            <a:r>
              <a:rPr lang="en-GB" dirty="0" smtClean="0">
                <a:solidFill>
                  <a:srgbClr val="FF0000"/>
                </a:solidFill>
              </a:rPr>
              <a:t>2022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oughly </a:t>
            </a:r>
            <a:r>
              <a:rPr lang="en-GB" dirty="0">
                <a:solidFill>
                  <a:srgbClr val="FF0000"/>
                </a:solidFill>
              </a:rPr>
              <a:t>80% </a:t>
            </a:r>
            <a:r>
              <a:rPr lang="en-GB" dirty="0" smtClean="0">
                <a:solidFill>
                  <a:srgbClr val="FF0000"/>
                </a:solidFill>
              </a:rPr>
              <a:t>for the other PS and SPS users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YETS user activities to be included in the 2023 injector schedule</a:t>
            </a:r>
          </a:p>
          <a:p>
            <a:pPr lvl="1"/>
            <a:r>
              <a:rPr lang="en-US" dirty="0" smtClean="0"/>
              <a:t>In EHN1: GIF++, MADMAX</a:t>
            </a:r>
          </a:p>
          <a:p>
            <a:pPr lvl="1"/>
            <a:r>
              <a:rPr lang="en-US" dirty="0" smtClean="0"/>
              <a:t>ISOLDE and AD winter physics</a:t>
            </a:r>
          </a:p>
          <a:p>
            <a:pPr lvl="1"/>
            <a:r>
              <a:rPr lang="en-US" dirty="0" smtClean="0"/>
              <a:t>AWAKE, CLEAR</a:t>
            </a:r>
          </a:p>
          <a:p>
            <a:r>
              <a:rPr lang="en-US" dirty="0">
                <a:solidFill>
                  <a:srgbClr val="003399"/>
                </a:solidFill>
              </a:rPr>
              <a:t>U</a:t>
            </a:r>
            <a:r>
              <a:rPr lang="en-US" dirty="0" smtClean="0">
                <a:solidFill>
                  <a:srgbClr val="003399"/>
                </a:solidFill>
              </a:rPr>
              <a:t>pdated injector schedule to be presented at the IEFC 2</a:t>
            </a:r>
            <a:r>
              <a:rPr lang="en-US" baseline="30000" dirty="0" smtClean="0">
                <a:solidFill>
                  <a:srgbClr val="003399"/>
                </a:solidFill>
              </a:rPr>
              <a:t>nd</a:t>
            </a:r>
            <a:r>
              <a:rPr lang="en-US" dirty="0" smtClean="0">
                <a:solidFill>
                  <a:srgbClr val="003399"/>
                </a:solidFill>
              </a:rPr>
              <a:t> December 2022 for endorsement</a:t>
            </a:r>
          </a:p>
          <a:p>
            <a:r>
              <a:rPr lang="en-US" dirty="0" smtClean="0">
                <a:solidFill>
                  <a:srgbClr val="003399"/>
                </a:solidFill>
              </a:rPr>
              <a:t>To be presented to the Research Board on 7</a:t>
            </a:r>
            <a:r>
              <a:rPr lang="en-US" baseline="30000" dirty="0" smtClean="0">
                <a:solidFill>
                  <a:srgbClr val="003399"/>
                </a:solidFill>
              </a:rPr>
              <a:t>th</a:t>
            </a:r>
            <a:r>
              <a:rPr lang="en-US" dirty="0" smtClean="0">
                <a:solidFill>
                  <a:srgbClr val="003399"/>
                </a:solidFill>
              </a:rPr>
              <a:t> December 2022 for approval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There  is a small chance, that the physics beam time can start one week earlier for PS and/or SPS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beam time for the first users may move by +/- 1-2 weeks on a short notice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an Injector Schedule for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0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58655" y="785813"/>
            <a:ext cx="6956882" cy="5637212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</a:rPr>
              <a:t>To be presented to IEFC on Friday</a:t>
            </a:r>
          </a:p>
          <a:p>
            <a:r>
              <a:rPr lang="en-US" sz="1800" dirty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o the Research Board next week for approval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1800" dirty="0" smtClean="0"/>
              <a:t>AWAKE: 9.5 weeks; HiRadMat: 3 weeks + 1 spare week</a:t>
            </a:r>
          </a:p>
          <a:p>
            <a:r>
              <a:rPr lang="en-GB" sz="1400" dirty="0"/>
              <a:t>EDMS </a:t>
            </a:r>
            <a:r>
              <a:rPr lang="en-US" sz="1400" dirty="0"/>
              <a:t>2785499</a:t>
            </a:r>
            <a:r>
              <a:rPr lang="en-GB" sz="1400" dirty="0"/>
              <a:t>: </a:t>
            </a:r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edms.cern.ch/document/2785499/latest</a:t>
            </a:r>
            <a:endParaRPr lang="en-GB" sz="1400" dirty="0" smtClean="0"/>
          </a:p>
          <a:p>
            <a:r>
              <a:rPr lang="en-GB" sz="1400" dirty="0" smtClean="0">
                <a:hlinkClick r:id="rId4"/>
              </a:rPr>
              <a:t>ASM link</a:t>
            </a:r>
            <a:r>
              <a:rPr lang="en-GB" sz="1400" dirty="0" smtClean="0"/>
              <a:t> (from within CERN)</a:t>
            </a:r>
            <a:endParaRPr lang="en-GB" sz="1400" dirty="0"/>
          </a:p>
          <a:p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mall chance of starting PS EA and/or SPS NA one week earlier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Draft</a:t>
            </a:r>
            <a:r>
              <a:rPr lang="en-US" dirty="0" smtClean="0"/>
              <a:t> Injector Schedule </a:t>
            </a:r>
            <a:r>
              <a:rPr lang="en-US" dirty="0" smtClean="0">
                <a:solidFill>
                  <a:srgbClr val="FF0000"/>
                </a:solidFill>
              </a:rPr>
              <a:t>2023 – last Details being worked on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3042"/>
              </p:ext>
            </p:extLst>
          </p:nvPr>
        </p:nvGraphicFramePr>
        <p:xfrm>
          <a:off x="4929810" y="1527188"/>
          <a:ext cx="7085728" cy="2524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6433">
                  <a:extLst>
                    <a:ext uri="{9D8B030D-6E8A-4147-A177-3AD203B41FA5}">
                      <a16:colId xmlns:a16="http://schemas.microsoft.com/office/drawing/2014/main" val="3396376058"/>
                    </a:ext>
                  </a:extLst>
                </a:gridCol>
                <a:gridCol w="1073427">
                  <a:extLst>
                    <a:ext uri="{9D8B030D-6E8A-4147-A177-3AD203B41FA5}">
                      <a16:colId xmlns:a16="http://schemas.microsoft.com/office/drawing/2014/main" val="3999572289"/>
                    </a:ext>
                  </a:extLst>
                </a:gridCol>
                <a:gridCol w="1086678">
                  <a:extLst>
                    <a:ext uri="{9D8B030D-6E8A-4147-A177-3AD203B41FA5}">
                      <a16:colId xmlns:a16="http://schemas.microsoft.com/office/drawing/2014/main" val="2051304043"/>
                    </a:ext>
                  </a:extLst>
                </a:gridCol>
                <a:gridCol w="1111537">
                  <a:extLst>
                    <a:ext uri="{9D8B030D-6E8A-4147-A177-3AD203B41FA5}">
                      <a16:colId xmlns:a16="http://schemas.microsoft.com/office/drawing/2014/main" val="4274933832"/>
                    </a:ext>
                  </a:extLst>
                </a:gridCol>
                <a:gridCol w="1081181">
                  <a:extLst>
                    <a:ext uri="{9D8B030D-6E8A-4147-A177-3AD203B41FA5}">
                      <a16:colId xmlns:a16="http://schemas.microsoft.com/office/drawing/2014/main" val="3864446472"/>
                    </a:ext>
                  </a:extLst>
                </a:gridCol>
                <a:gridCol w="1606472">
                  <a:extLst>
                    <a:ext uri="{9D8B030D-6E8A-4147-A177-3AD203B41FA5}">
                      <a16:colId xmlns:a16="http://schemas.microsoft.com/office/drawing/2014/main" val="21365184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nTOF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AD/ELENA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PS EA 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SPS NA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906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p (p-)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April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April 10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April 17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May 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5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 (p-)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September 28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570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Pb ion 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 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3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Pb ion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13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weeks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29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(35 in 2022)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28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(35 in 2022)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24.4 p-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(32.5 in 2022)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28 p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(35 in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2022)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21.5 p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(29 in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2022)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sz="14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4 Pb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73682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74" y="735938"/>
            <a:ext cx="4783691" cy="56870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9715" y="5611791"/>
            <a:ext cx="3762087" cy="77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6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2023 will be a short year for all users</a:t>
            </a:r>
          </a:p>
          <a:p>
            <a:r>
              <a:rPr lang="en-US" dirty="0" smtClean="0"/>
              <a:t>SPS H2/H4 beam lines </a:t>
            </a:r>
            <a:r>
              <a:rPr lang="en-US" dirty="0" smtClean="0">
                <a:sym typeface="Wingdings" panose="05000000000000000000" pitchFamily="2" charset="2"/>
              </a:rPr>
              <a:t> high energy,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high purity electron beam users</a:t>
            </a:r>
          </a:p>
          <a:p>
            <a:pPr lvl="1"/>
            <a:r>
              <a:rPr lang="en-US" dirty="0" smtClean="0"/>
              <a:t>The period requested by NA61, NA63 and</a:t>
            </a:r>
            <a:br>
              <a:rPr lang="en-US" dirty="0" smtClean="0"/>
            </a:br>
            <a:r>
              <a:rPr lang="en-US" dirty="0" smtClean="0"/>
              <a:t>NA64e, </a:t>
            </a:r>
            <a:r>
              <a:rPr lang="en-US" dirty="0"/>
              <a:t>which mostly excludes </a:t>
            </a:r>
            <a:r>
              <a:rPr lang="en-US" dirty="0" smtClean="0"/>
              <a:t>electron </a:t>
            </a:r>
            <a:br>
              <a:rPr lang="en-US" dirty="0" smtClean="0"/>
            </a:br>
            <a:r>
              <a:rPr lang="en-US" dirty="0" smtClean="0"/>
              <a:t>beam </a:t>
            </a:r>
            <a:r>
              <a:rPr lang="en-US" dirty="0"/>
              <a:t>users extends over </a:t>
            </a:r>
            <a:r>
              <a:rPr lang="en-US" dirty="0" smtClean="0"/>
              <a:t>approximately </a:t>
            </a:r>
            <a:br>
              <a:rPr lang="en-US" dirty="0" smtClean="0"/>
            </a:br>
            <a:r>
              <a:rPr lang="en-US" dirty="0" smtClean="0"/>
              <a:t>16 </a:t>
            </a:r>
            <a:r>
              <a:rPr lang="en-US" dirty="0"/>
              <a:t>weeks + any request </a:t>
            </a:r>
            <a:r>
              <a:rPr lang="en-US" dirty="0" smtClean="0"/>
              <a:t>from </a:t>
            </a:r>
            <a:r>
              <a:rPr lang="en-US" dirty="0"/>
              <a:t>the Neutrino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Platform (out of 21 </a:t>
            </a:r>
            <a:r>
              <a:rPr lang="en-US" dirty="0"/>
              <a:t>weeks of p </a:t>
            </a:r>
            <a:r>
              <a:rPr lang="en-US" dirty="0" smtClean="0"/>
              <a:t>physics)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prioritization required</a:t>
            </a:r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Physics and FT Test </a:t>
            </a:r>
            <a:r>
              <a:rPr lang="en-US" dirty="0"/>
              <a:t>B</a:t>
            </a:r>
            <a:r>
              <a:rPr lang="en-US" dirty="0" smtClean="0"/>
              <a:t>eams 2017 – 2023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6377418" y="1070008"/>
          <a:ext cx="5631767" cy="225657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276671">
                  <a:extLst>
                    <a:ext uri="{9D8B030D-6E8A-4147-A177-3AD203B41FA5}">
                      <a16:colId xmlns:a16="http://schemas.microsoft.com/office/drawing/2014/main" val="3050372564"/>
                    </a:ext>
                  </a:extLst>
                </a:gridCol>
                <a:gridCol w="851768">
                  <a:extLst>
                    <a:ext uri="{9D8B030D-6E8A-4147-A177-3AD203B41FA5}">
                      <a16:colId xmlns:a16="http://schemas.microsoft.com/office/drawing/2014/main" val="1203019942"/>
                    </a:ext>
                  </a:extLst>
                </a:gridCol>
                <a:gridCol w="687446">
                  <a:extLst>
                    <a:ext uri="{9D8B030D-6E8A-4147-A177-3AD203B41FA5}">
                      <a16:colId xmlns:a16="http://schemas.microsoft.com/office/drawing/2014/main" val="93083969"/>
                    </a:ext>
                  </a:extLst>
                </a:gridCol>
                <a:gridCol w="584823">
                  <a:extLst>
                    <a:ext uri="{9D8B030D-6E8A-4147-A177-3AD203B41FA5}">
                      <a16:colId xmlns:a16="http://schemas.microsoft.com/office/drawing/2014/main" val="3630578823"/>
                    </a:ext>
                  </a:extLst>
                </a:gridCol>
                <a:gridCol w="667981">
                  <a:extLst>
                    <a:ext uri="{9D8B030D-6E8A-4147-A177-3AD203B41FA5}">
                      <a16:colId xmlns:a16="http://schemas.microsoft.com/office/drawing/2014/main" val="3768221939"/>
                    </a:ext>
                  </a:extLst>
                </a:gridCol>
                <a:gridCol w="777493">
                  <a:extLst>
                    <a:ext uri="{9D8B030D-6E8A-4147-A177-3AD203B41FA5}">
                      <a16:colId xmlns:a16="http://schemas.microsoft.com/office/drawing/2014/main" val="290135450"/>
                    </a:ext>
                  </a:extLst>
                </a:gridCol>
                <a:gridCol w="785585">
                  <a:extLst>
                    <a:ext uri="{9D8B030D-6E8A-4147-A177-3AD203B41FA5}">
                      <a16:colId xmlns:a16="http://schemas.microsoft.com/office/drawing/2014/main" val="3769215538"/>
                    </a:ext>
                  </a:extLst>
                </a:gridCol>
              </a:tblGrid>
              <a:tr h="564144">
                <a:tc>
                  <a:txBody>
                    <a:bodyPr/>
                    <a:lstStyle/>
                    <a:p>
                      <a:pPr algn="ctr" fontAlgn="ctr"/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SPS </a:t>
                      </a:r>
                      <a:r>
                        <a:rPr lang="en-US" sz="1400" b="1" i="1" u="none" strike="noStrike" dirty="0" smtClean="0">
                          <a:effectLst/>
                        </a:rPr>
                        <a:t>NA</a:t>
                      </a:r>
                      <a:br>
                        <a:rPr lang="en-US" sz="1400" b="1" i="1" u="none" strike="noStrike" dirty="0" smtClean="0">
                          <a:effectLst/>
                        </a:rPr>
                      </a:br>
                      <a:r>
                        <a:rPr lang="en-US" sz="1400" b="1" i="1" u="none" strike="noStrike" dirty="0" smtClean="0">
                          <a:effectLst/>
                        </a:rPr>
                        <a:t>weeks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effectLst/>
                        </a:rPr>
                        <a:t>Proton</a:t>
                      </a:r>
                      <a:br>
                        <a:rPr lang="en-US" sz="1400" b="1" i="1" u="none" strike="noStrike" dirty="0" smtClean="0">
                          <a:effectLst/>
                        </a:rPr>
                      </a:br>
                      <a:r>
                        <a:rPr lang="en-US" sz="1400" b="1" i="1" u="none" strike="noStrike" dirty="0" smtClean="0">
                          <a:effectLst/>
                        </a:rPr>
                        <a:t>weeks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effectLst/>
                        </a:rPr>
                        <a:t>Ion</a:t>
                      </a:r>
                      <a:br>
                        <a:rPr lang="en-US" sz="1400" b="1" i="1" u="none" strike="noStrike" dirty="0" smtClean="0">
                          <a:effectLst/>
                        </a:rPr>
                      </a:br>
                      <a:r>
                        <a:rPr lang="en-US" sz="1400" b="1" i="1" u="none" strike="noStrike" dirty="0" smtClean="0">
                          <a:effectLst/>
                        </a:rPr>
                        <a:t>weeks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effectLst/>
                        </a:rPr>
                        <a:t>Ions</a:t>
                      </a:r>
                      <a:br>
                        <a:rPr lang="en-US" sz="1400" b="1" i="1" u="none" strike="noStrike" dirty="0" smtClean="0">
                          <a:effectLst/>
                        </a:rPr>
                      </a:br>
                      <a:r>
                        <a:rPr lang="en-US" sz="1400" b="1" i="1" u="none" strike="noStrike" dirty="0" smtClean="0">
                          <a:effectLst/>
                        </a:rPr>
                        <a:t>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effectLst/>
                        </a:rPr>
                        <a:t>AWAKE weeks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effectLst/>
                        </a:rPr>
                        <a:t>AWAKE</a:t>
                      </a:r>
                      <a:br>
                        <a:rPr lang="en-US" sz="1400" b="1" i="1" u="none" strike="noStrike" dirty="0" smtClean="0">
                          <a:effectLst/>
                        </a:rPr>
                      </a:br>
                      <a:r>
                        <a:rPr lang="en-US" sz="1400" b="1" i="1" u="none" strike="noStrike" dirty="0" smtClean="0">
                          <a:effectLst/>
                        </a:rPr>
                        <a:t>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912605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2017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823206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2018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378756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2021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7.3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027005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2022 original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146646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2022 reduced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954420"/>
                  </a:ext>
                </a:extLst>
              </a:tr>
              <a:tr h="282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2023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E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B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9.5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8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001143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562" y="3873262"/>
            <a:ext cx="4152937" cy="25978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559" y="3866147"/>
            <a:ext cx="4148363" cy="2593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315883" y="4457124"/>
            <a:ext cx="12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weeks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904467" y="4505472"/>
            <a:ext cx="12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11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Imminent: </a:t>
            </a:r>
            <a:r>
              <a:rPr lang="en-GB" dirty="0"/>
              <a:t>Call for </a:t>
            </a:r>
            <a:r>
              <a:rPr lang="en-GB" dirty="0" smtClean="0"/>
              <a:t>2023 </a:t>
            </a:r>
            <a:r>
              <a:rPr lang="en-GB" dirty="0"/>
              <a:t>PS/SPS proton and ion fixed target beam time </a:t>
            </a:r>
            <a:r>
              <a:rPr lang="en-GB" dirty="0" smtClean="0"/>
              <a:t>requests</a:t>
            </a:r>
          </a:p>
          <a:p>
            <a:r>
              <a:rPr lang="en-GB" dirty="0" smtClean="0"/>
              <a:t>Deadline for submission will be beginning of January 2023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7.2.2023 SPSC: Present draft user schedule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Afterwards: Distribute the draft schedule to the users</a:t>
            </a:r>
          </a:p>
          <a:p>
            <a:r>
              <a:rPr lang="en-GB" dirty="0"/>
              <a:t>8</a:t>
            </a:r>
            <a:r>
              <a:rPr lang="en-GB" dirty="0" smtClean="0"/>
              <a:t>.3.2022 LHCC: Present review </a:t>
            </a:r>
            <a:r>
              <a:rPr lang="en-GB" dirty="0"/>
              <a:t>of </a:t>
            </a:r>
            <a:r>
              <a:rPr lang="en-GB" dirty="0" smtClean="0"/>
              <a:t>requests </a:t>
            </a:r>
            <a:r>
              <a:rPr lang="en-GB" dirty="0"/>
              <a:t>and draft user </a:t>
            </a:r>
            <a:r>
              <a:rPr lang="en-GB" dirty="0" smtClean="0"/>
              <a:t>schedule</a:t>
            </a:r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Typically: First official </a:t>
            </a:r>
            <a:r>
              <a:rPr lang="en-US" dirty="0"/>
              <a:t>version </a:t>
            </a:r>
            <a:r>
              <a:rPr lang="en-US" dirty="0" smtClean="0"/>
              <a:t>1.0</a:t>
            </a:r>
            <a:r>
              <a:rPr lang="en-US" dirty="0"/>
              <a:t> </a:t>
            </a:r>
            <a:r>
              <a:rPr lang="en-US" dirty="0" smtClean="0"/>
              <a:t>of the user schedule a few weeks before the start of physics (about mid March)</a:t>
            </a:r>
            <a:endParaRPr lang="en-GB" dirty="0" smtClean="0">
              <a:sym typeface="Wingdings" panose="05000000000000000000" pitchFamily="2" charset="2"/>
            </a:endParaRP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User Schedule for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Transnational Access: </a:t>
            </a:r>
            <a:r>
              <a:rPr lang="en-US" dirty="0" smtClean="0">
                <a:solidFill>
                  <a:srgbClr val="FF0000"/>
                </a:solidFill>
              </a:rPr>
              <a:t>Financial support for users coming to CERN for beam tests (per diem only, no travel cost) for beam times in 2023 to 2025</a:t>
            </a:r>
          </a:p>
          <a:p>
            <a:r>
              <a:rPr lang="en-US" dirty="0">
                <a:cs typeface="Calibri"/>
              </a:rPr>
              <a:t>Developing </a:t>
            </a:r>
            <a:r>
              <a:rPr lang="en-US" dirty="0" smtClean="0">
                <a:cs typeface="Calibri"/>
              </a:rPr>
              <a:t>a </a:t>
            </a:r>
            <a:r>
              <a:rPr lang="en-US" dirty="0">
                <a:cs typeface="Calibri"/>
              </a:rPr>
              <a:t>data-base driven software </a:t>
            </a:r>
            <a:r>
              <a:rPr lang="en-US" dirty="0" smtClean="0">
                <a:cs typeface="Calibri"/>
              </a:rPr>
              <a:t>tool </a:t>
            </a:r>
            <a:r>
              <a:rPr lang="en-US" dirty="0">
                <a:cs typeface="Calibri"/>
              </a:rPr>
              <a:t>for </a:t>
            </a:r>
            <a:r>
              <a:rPr lang="en-US" dirty="0">
                <a:ea typeface="Calibri"/>
                <a:cs typeface="Calibri"/>
              </a:rPr>
              <a:t>User's request submission, scheduling, statistics, </a:t>
            </a:r>
            <a:r>
              <a:rPr lang="en-US" dirty="0" smtClean="0">
                <a:ea typeface="Calibri"/>
                <a:cs typeface="Calibri"/>
              </a:rPr>
              <a:t>reporting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smtClean="0">
                <a:solidFill>
                  <a:srgbClr val="008000"/>
                </a:solidFill>
                <a:sym typeface="Wingdings" panose="05000000000000000000" pitchFamily="2" charset="2"/>
              </a:rPr>
              <a:t>presented today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at the last PS and SPS user meeting of 2022</a:t>
            </a:r>
            <a:endParaRPr lang="en-US" dirty="0" smtClean="0">
              <a:solidFill>
                <a:srgbClr val="008000"/>
              </a:solidFill>
              <a:ea typeface="Calibri"/>
              <a:cs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67" t="3144" r="3657" b="7231"/>
          <a:stretch/>
        </p:blipFill>
        <p:spPr>
          <a:xfrm>
            <a:off x="2464903" y="802105"/>
            <a:ext cx="7407967" cy="269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0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67" r="-263" b="15616"/>
          <a:stretch/>
        </p:blipFill>
        <p:spPr>
          <a:xfrm>
            <a:off x="0" y="-19049"/>
            <a:ext cx="12224084" cy="69011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7296" y="6610149"/>
            <a:ext cx="123375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https://commons.wikimedia.org/wiki/File:Animal_tracks_in_the_snow_-_Winter_at_Wild_River_State_Park,_Minnesota_(24966185907).</a:t>
            </a:r>
            <a:r>
              <a:rPr lang="en-US" sz="1100" dirty="0" smtClean="0"/>
              <a:t>jpg https</a:t>
            </a:r>
            <a:r>
              <a:rPr lang="en-US" sz="1100" dirty="0"/>
              <a:t>://creativecommons.org/licenses/by-sa/2.0/deed.en</a:t>
            </a:r>
          </a:p>
        </p:txBody>
      </p:sp>
    </p:spTree>
    <p:extLst>
      <p:ext uri="{BB962C8B-B14F-4D97-AF65-F5344CB8AC3E}">
        <p14:creationId xmlns:p14="http://schemas.microsoft.com/office/powerpoint/2010/main" val="9487886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49428</TotalTime>
  <Words>986</Words>
  <Application>Microsoft Office PowerPoint</Application>
  <PresentationFormat>Widescreen</PresentationFormat>
  <Paragraphs>218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</vt:lpstr>
      <vt:lpstr>Wingdings</vt:lpstr>
      <vt:lpstr>Default Design</vt:lpstr>
      <vt:lpstr>Office Theme</vt:lpstr>
      <vt:lpstr>Outlook to 2023  2022 Injectors Availabilities 2023 Schedules</vt:lpstr>
      <vt:lpstr>2022 Injectors Availabilities</vt:lpstr>
      <vt:lpstr>Timeline &amp; Milestones (mainly SPS)</vt:lpstr>
      <vt:lpstr>Towards an Injector Schedule for 2023</vt:lpstr>
      <vt:lpstr>Draft Injector Schedule 2023 – last Details being worked on</vt:lpstr>
      <vt:lpstr>SPS Physics and FT Test Beams 2017 – 2023</vt:lpstr>
      <vt:lpstr>Towards a User Schedule for 2023</vt:lpstr>
      <vt:lpstr>PowerPoint Presentation</vt:lpstr>
      <vt:lpstr>PowerPoint Presentation</vt:lpstr>
      <vt:lpstr>PowerPoint Presentation</vt:lpstr>
      <vt:lpstr>END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LHCC</dc:title>
  <dc:creator>Eva Barbara Holzer</dc:creator>
  <cp:lastModifiedBy>Eva Barbara Holzer</cp:lastModifiedBy>
  <cp:revision>2703</cp:revision>
  <dcterms:created xsi:type="dcterms:W3CDTF">2019-06-25T09:21:25Z</dcterms:created>
  <dcterms:modified xsi:type="dcterms:W3CDTF">2022-12-01T08:49:58Z</dcterms:modified>
</cp:coreProperties>
</file>