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94" r:id="rId2"/>
    <p:sldId id="286" r:id="rId3"/>
    <p:sldId id="310" r:id="rId4"/>
    <p:sldId id="311" r:id="rId5"/>
    <p:sldId id="418" r:id="rId6"/>
    <p:sldId id="439" r:id="rId7"/>
    <p:sldId id="419" r:id="rId8"/>
    <p:sldId id="420" r:id="rId9"/>
    <p:sldId id="293" r:id="rId10"/>
    <p:sldId id="417" r:id="rId11"/>
    <p:sldId id="414" r:id="rId12"/>
    <p:sldId id="445" r:id="rId13"/>
    <p:sldId id="442" r:id="rId14"/>
    <p:sldId id="443" r:id="rId15"/>
    <p:sldId id="355" r:id="rId16"/>
    <p:sldId id="446" r:id="rId17"/>
    <p:sldId id="440" r:id="rId18"/>
    <p:sldId id="276" r:id="rId19"/>
    <p:sldId id="427" r:id="rId20"/>
    <p:sldId id="423" r:id="rId21"/>
    <p:sldId id="424" r:id="rId22"/>
    <p:sldId id="447" r:id="rId23"/>
    <p:sldId id="425" r:id="rId24"/>
    <p:sldId id="397" r:id="rId25"/>
    <p:sldId id="428" r:id="rId26"/>
    <p:sldId id="435" r:id="rId27"/>
    <p:sldId id="433" r:id="rId28"/>
    <p:sldId id="432" r:id="rId29"/>
    <p:sldId id="434" r:id="rId30"/>
    <p:sldId id="406" r:id="rId31"/>
    <p:sldId id="396" r:id="rId32"/>
    <p:sldId id="429" r:id="rId33"/>
    <p:sldId id="430" r:id="rId34"/>
    <p:sldId id="43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303030"/>
    <a:srgbClr val="FFFFFF"/>
    <a:srgbClr val="61C4D3"/>
    <a:srgbClr val="6698CB"/>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92" autoAdjust="0"/>
    <p:restoredTop sz="81145"/>
  </p:normalViewPr>
  <p:slideViewPr>
    <p:cSldViewPr snapToGrid="0" snapToObjects="1">
      <p:cViewPr varScale="1">
        <p:scale>
          <a:sx n="62" d="100"/>
          <a:sy n="62" d="100"/>
        </p:scale>
        <p:origin x="72" y="372"/>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12/9/2022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12</a:t>
            </a:fld>
            <a:endParaRPr lang="fr-FR" dirty="0"/>
          </a:p>
        </p:txBody>
      </p:sp>
    </p:spTree>
    <p:extLst>
      <p:ext uri="{BB962C8B-B14F-4D97-AF65-F5344CB8AC3E}">
        <p14:creationId xmlns:p14="http://schemas.microsoft.com/office/powerpoint/2010/main" val="3015344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13</a:t>
            </a:fld>
            <a:endParaRPr lang="fr-FR" dirty="0"/>
          </a:p>
        </p:txBody>
      </p:sp>
    </p:spTree>
    <p:extLst>
      <p:ext uri="{BB962C8B-B14F-4D97-AF65-F5344CB8AC3E}">
        <p14:creationId xmlns:p14="http://schemas.microsoft.com/office/powerpoint/2010/main" val="2752285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14</a:t>
            </a:fld>
            <a:endParaRPr lang="fr-FR" dirty="0"/>
          </a:p>
        </p:txBody>
      </p:sp>
    </p:spTree>
    <p:extLst>
      <p:ext uri="{BB962C8B-B14F-4D97-AF65-F5344CB8AC3E}">
        <p14:creationId xmlns:p14="http://schemas.microsoft.com/office/powerpoint/2010/main" val="192652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14981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771081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4133775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2177415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050708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1554254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516460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32878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42421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375223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9</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909498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Estonia,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Japan, (EU, JINR, UNESCO)</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11</a:t>
            </a:fld>
            <a:endParaRPr lang="fr-FR" dirty="0"/>
          </a:p>
        </p:txBody>
      </p:sp>
    </p:spTree>
    <p:extLst>
      <p:ext uri="{BB962C8B-B14F-4D97-AF65-F5344CB8AC3E}">
        <p14:creationId xmlns:p14="http://schemas.microsoft.com/office/powerpoint/2010/main" val="3041956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12/9/2022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12/9/2022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12/9/2022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12/9/2022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12/9/2022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12/9/2022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12/9/2022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12/9/2022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6EF9F2F5-4F31-624F-B4E5-3FDF2E952320}" type="datetime1">
              <a:rPr lang="fr-CH" smtClean="0"/>
              <a:t>09.12.2022</a:t>
            </a:fld>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6498696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23793A62-AA7E-5A4D-A43E-DF1B3593C4E5}" type="datetime1">
              <a:rPr lang="en-US" smtClean="0"/>
              <a:t>12/9/2022</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12/9/2022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12/9/2022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4"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procurement.web.cern.ch/system/files/document/guide-de-tva-et-facturation-fr_0.pdf" TargetMode="Externa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mailto:purchasing.service@cern.ch"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Procurement.service@cern.ch"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hyperlink" Target="https://procurement.web.cern.ch/system/files/document/conditions-generales-des-appels-doffres-du-cern-fr.pdf" TargetMode="External"/><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hyperlink" Target="https://procurement.web.cern.ch/system/files/document/working-cern-site-enfr.pdf" TargetMode="External"/><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7.jpeg"/><Relationship Id="rId4" Type="http://schemas.openxmlformats.org/officeDocument/2006/relationships/hyperlink" Target="https://cernbox.cern.ch/index.php/s/TbDS1NgeAdg7jW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mailto:Procurement.Service@cern.ch" TargetMode="External"/><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00485" y="3437237"/>
            <a:ext cx="11927392" cy="3420763"/>
          </a:xfrm>
        </p:spPr>
        <p:txBody>
          <a:bodyPr/>
          <a:lstStyle/>
          <a:p>
            <a:pPr algn="ctr"/>
            <a:r>
              <a:rPr lang="en-US" altLang="fr-FR" sz="4000" dirty="0"/>
              <a:t>IT-4815/SCE</a:t>
            </a:r>
            <a:br>
              <a:rPr lang="en-US" altLang="fr-FR" sz="4000" dirty="0"/>
            </a:br>
            <a:r>
              <a:rPr lang="en-US" altLang="fr-FR" sz="4000" dirty="0" err="1"/>
              <a:t>Présentation</a:t>
            </a:r>
            <a:r>
              <a:rPr lang="en-US" altLang="fr-FR" sz="4000" dirty="0"/>
              <a:t> des documents </a:t>
            </a:r>
            <a:r>
              <a:rPr lang="en-US" altLang="fr-FR" sz="4000" dirty="0" err="1"/>
              <a:t>commerciaux</a:t>
            </a:r>
            <a:endParaRPr lang="en-US" sz="40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0485" y="4712677"/>
            <a:ext cx="11927392" cy="1969477"/>
          </a:xfrm>
        </p:spPr>
        <p:txBody>
          <a:bodyPr/>
          <a:lstStyle/>
          <a:p>
            <a:pPr algn="ctr"/>
            <a:r>
              <a:rPr lang="en-GB" sz="2800" b="1" dirty="0"/>
              <a:t>Construction de </a:t>
            </a:r>
            <a:r>
              <a:rPr lang="en-GB" sz="2800" b="1" dirty="0" err="1"/>
              <a:t>l’extension</a:t>
            </a:r>
            <a:r>
              <a:rPr lang="en-GB" sz="2800" b="1" dirty="0"/>
              <a:t> du </a:t>
            </a:r>
            <a:r>
              <a:rPr lang="en-GB" sz="2800" b="1" dirty="0" err="1"/>
              <a:t>bâtiment</a:t>
            </a:r>
            <a:r>
              <a:rPr lang="en-GB" sz="2800" b="1" dirty="0"/>
              <a:t> 369 sur le site de </a:t>
            </a:r>
            <a:r>
              <a:rPr lang="en-GB" sz="2800" b="1" dirty="0" err="1"/>
              <a:t>Meyrin</a:t>
            </a:r>
            <a:r>
              <a:rPr lang="en-GB" sz="2800" b="1" dirty="0"/>
              <a:t> du CERN (Suisse)</a:t>
            </a:r>
          </a:p>
          <a:p>
            <a:pPr algn="ctr"/>
            <a:r>
              <a:rPr lang="en-US" b="1" dirty="0" err="1"/>
              <a:t>Conférence</a:t>
            </a:r>
            <a:r>
              <a:rPr lang="en-US" b="1" dirty="0"/>
              <a:t> aux </a:t>
            </a:r>
            <a:r>
              <a:rPr lang="en-US" b="1" dirty="0" err="1"/>
              <a:t>soumissionnaires</a:t>
            </a:r>
            <a:r>
              <a:rPr lang="en-US" b="1" dirty="0"/>
              <a:t> 12 </a:t>
            </a:r>
            <a:r>
              <a:rPr lang="en-US" b="1" dirty="0" err="1"/>
              <a:t>décembre</a:t>
            </a:r>
            <a:r>
              <a:rPr lang="en-US" b="1" dirty="0"/>
              <a:t> 2022 – IT-4815/SCE </a:t>
            </a:r>
          </a:p>
          <a:p>
            <a:pPr algn="ctr"/>
            <a:r>
              <a:rPr lang="en-US" b="1" dirty="0"/>
              <a:t> Sandrine Magnan – CERN Procurement Officer</a:t>
            </a:r>
          </a:p>
          <a:p>
            <a:endParaRPr lang="en-GB" b="1" dirty="0"/>
          </a:p>
          <a:p>
            <a:pPr algn="l"/>
            <a:endParaRPr lang="en-US" sz="2800" b="1"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237"/>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a le droit </a:t>
            </a:r>
            <a:r>
              <a:rPr lang="en-GB" dirty="0" err="1"/>
              <a:t>d’établir</a:t>
            </a:r>
            <a:r>
              <a:rPr lang="en-GB" dirty="0"/>
              <a:t> </a:t>
            </a:r>
            <a:r>
              <a:rPr lang="en-GB" dirty="0" err="1"/>
              <a:t>ses</a:t>
            </a:r>
            <a:r>
              <a:rPr lang="en-GB" dirty="0"/>
              <a:t> </a:t>
            </a:r>
            <a:r>
              <a:rPr lang="en-GB" dirty="0" err="1"/>
              <a:t>propres</a:t>
            </a:r>
            <a:r>
              <a:rPr lang="en-GB" dirty="0"/>
              <a:t> </a:t>
            </a:r>
            <a:r>
              <a:rPr lang="en-GB" dirty="0" err="1"/>
              <a:t>règles</a:t>
            </a:r>
            <a:r>
              <a:rPr lang="en-GB" dirty="0"/>
              <a:t> </a:t>
            </a:r>
            <a:r>
              <a:rPr lang="en-GB" dirty="0" err="1"/>
              <a:t>nécessaires</a:t>
            </a:r>
            <a:r>
              <a:rPr lang="en-GB" dirty="0"/>
              <a:t> à son bon </a:t>
            </a:r>
            <a:r>
              <a:rPr lang="en-GB" dirty="0" err="1"/>
              <a:t>fonctionnement</a:t>
            </a:r>
            <a:r>
              <a:rPr lang="en-GB" dirty="0"/>
              <a:t>, </a:t>
            </a:r>
            <a:r>
              <a:rPr lang="en-GB" dirty="0" err="1"/>
              <a:t>notamment</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err="1"/>
              <a:t>Règles</a:t>
            </a:r>
            <a:r>
              <a:rPr lang="en-US" b="0" dirty="0"/>
              <a:t> </a:t>
            </a:r>
            <a:r>
              <a:rPr lang="en-US" b="0" dirty="0" err="1"/>
              <a:t>d’Achat</a:t>
            </a:r>
            <a:endParaRPr lang="en-US" b="0" dirty="0"/>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err="1"/>
              <a:t>Règles</a:t>
            </a:r>
            <a:r>
              <a:rPr lang="en-US" b="0" dirty="0"/>
              <a:t> de </a:t>
            </a:r>
            <a:r>
              <a:rPr lang="en-US" b="0" dirty="0" err="1"/>
              <a:t>Sécurité</a:t>
            </a:r>
            <a:endParaRPr lang="en-US" b="0"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10</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err="1">
                <a:cs typeface="Calibri" panose="020F0502020204030204" pitchFamily="34" charset="0"/>
              </a:rPr>
              <a:t>Statut</a:t>
            </a:r>
            <a:r>
              <a:rPr lang="en-US" b="0" dirty="0">
                <a:cs typeface="Calibri" panose="020F0502020204030204" pitchFamily="34" charset="0"/>
              </a:rPr>
              <a:t> de son </a:t>
            </a:r>
            <a:r>
              <a:rPr lang="en-US" b="0" dirty="0" err="1">
                <a:cs typeface="Calibri" panose="020F0502020204030204" pitchFamily="34" charset="0"/>
              </a:rPr>
              <a:t>propre</a:t>
            </a:r>
            <a:r>
              <a:rPr lang="en-US" b="0" dirty="0">
                <a:cs typeface="Calibri" panose="020F0502020204030204" pitchFamily="34" charset="0"/>
              </a:rPr>
              <a:t>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8051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a:bodyPr>
          <a:lstStyle/>
          <a:p>
            <a:r>
              <a:rPr lang="en-US" dirty="0"/>
              <a:t>Les </a:t>
            </a:r>
            <a:r>
              <a:rPr lang="en-US" dirty="0" err="1"/>
              <a:t>Etats</a:t>
            </a:r>
            <a:r>
              <a:rPr lang="en-US" dirty="0"/>
              <a:t> </a:t>
            </a:r>
            <a:r>
              <a:rPr lang="en-US" dirty="0" err="1"/>
              <a:t>Membres</a:t>
            </a:r>
            <a:r>
              <a:rPr lang="en-US" dirty="0"/>
              <a:t> du CERN</a:t>
            </a:r>
          </a:p>
        </p:txBody>
      </p:sp>
      <p:pic>
        <p:nvPicPr>
          <p:cNvPr id="7" name="Picture 6">
            <a:extLst>
              <a:ext uri="{FF2B5EF4-FFF2-40B4-BE49-F238E27FC236}">
                <a16:creationId xmlns:a16="http://schemas.microsoft.com/office/drawing/2014/main" id="{ECBC4855-0DC1-5E4D-8B6A-C047D0FCC799}"/>
              </a:ext>
            </a:extLst>
          </p:cNvPr>
          <p:cNvPicPr>
            <a:picLocks noChangeAspect="1"/>
          </p:cNvPicPr>
          <p:nvPr/>
        </p:nvPicPr>
        <p:blipFill>
          <a:blip r:embed="rId3"/>
          <a:stretch>
            <a:fillRect/>
          </a:stretch>
        </p:blipFill>
        <p:spPr>
          <a:xfrm>
            <a:off x="315996" y="1505285"/>
            <a:ext cx="7289800" cy="3606800"/>
          </a:xfrm>
          <a:prstGeom prst="rect">
            <a:avLst/>
          </a:prstGeom>
        </p:spPr>
      </p:pic>
      <p:sp>
        <p:nvSpPr>
          <p:cNvPr id="373" name="ZoneTexte 15">
            <a:extLst>
              <a:ext uri="{FF2B5EF4-FFF2-40B4-BE49-F238E27FC236}">
                <a16:creationId xmlns:a16="http://schemas.microsoft.com/office/drawing/2014/main" id="{38B53B75-0C01-024A-84CA-D5E9BA13E1C4}"/>
              </a:ext>
            </a:extLst>
          </p:cNvPr>
          <p:cNvSpPr txBox="1"/>
          <p:nvPr/>
        </p:nvSpPr>
        <p:spPr>
          <a:xfrm>
            <a:off x="7991208" y="691111"/>
            <a:ext cx="3623207" cy="1837865"/>
          </a:xfrm>
          <a:prstGeom prst="rect">
            <a:avLst/>
          </a:prstGeom>
          <a:noFill/>
        </p:spPr>
        <p:txBody>
          <a:bodyPr wrap="square" lIns="324000" rIns="72000" rtlCol="0">
            <a:noAutofit/>
          </a:bodyPr>
          <a:lstStyle/>
          <a:p>
            <a:pPr marL="407988" indent="-407988">
              <a:buAutoNum type="arabicPlain" startAt="23"/>
            </a:pPr>
            <a:r>
              <a:rPr lang="en-US" sz="1600" b="1" dirty="0" err="1">
                <a:latin typeface="Arial" charset="0"/>
                <a:ea typeface="Arial" charset="0"/>
                <a:cs typeface="Arial" charset="0"/>
              </a:rPr>
              <a:t>Etats</a:t>
            </a:r>
            <a:r>
              <a:rPr lang="en-US" sz="1600" b="1" dirty="0">
                <a:latin typeface="Arial" charset="0"/>
                <a:ea typeface="Arial" charset="0"/>
                <a:cs typeface="Arial" charset="0"/>
              </a:rPr>
              <a:t> </a:t>
            </a:r>
            <a:r>
              <a:rPr lang="en-US" sz="1600" b="1" dirty="0" err="1">
                <a:latin typeface="Arial" charset="0"/>
                <a:ea typeface="Arial" charset="0"/>
                <a:cs typeface="Arial" charset="0"/>
              </a:rPr>
              <a:t>Membres</a:t>
            </a:r>
            <a:endParaRPr lang="en-US" sz="1600" b="1" dirty="0">
              <a:latin typeface="Arial" charset="0"/>
              <a:ea typeface="Arial" charset="0"/>
              <a:cs typeface="Arial" charset="0"/>
            </a:endParaRPr>
          </a:p>
          <a:p>
            <a:r>
              <a:rPr lang="en-US" sz="1400" dirty="0" err="1"/>
              <a:t>Allemagne</a:t>
            </a:r>
            <a:r>
              <a:rPr lang="en-US" sz="1400" dirty="0"/>
              <a:t>, </a:t>
            </a:r>
            <a:r>
              <a:rPr lang="en-US" sz="1400" dirty="0" err="1"/>
              <a:t>Autriche</a:t>
            </a:r>
            <a:r>
              <a:rPr lang="en-US" sz="1400" dirty="0"/>
              <a:t>, </a:t>
            </a:r>
            <a:r>
              <a:rPr lang="en-US" sz="1400" dirty="0" err="1"/>
              <a:t>Belgique</a:t>
            </a:r>
            <a:r>
              <a:rPr lang="en-US" sz="1400" dirty="0"/>
              <a:t>, </a:t>
            </a:r>
            <a:r>
              <a:rPr lang="en-US" sz="1400" dirty="0" err="1"/>
              <a:t>Bulgarie</a:t>
            </a:r>
            <a:r>
              <a:rPr lang="en-US" sz="1400" dirty="0"/>
              <a:t>, </a:t>
            </a:r>
            <a:r>
              <a:rPr lang="en-US" sz="1400" dirty="0" err="1"/>
              <a:t>République</a:t>
            </a:r>
            <a:r>
              <a:rPr lang="en-US" sz="1400" dirty="0"/>
              <a:t> </a:t>
            </a:r>
            <a:r>
              <a:rPr lang="en-US" sz="1400" dirty="0" err="1"/>
              <a:t>Tchèque</a:t>
            </a:r>
            <a:r>
              <a:rPr lang="en-US" sz="1400" dirty="0"/>
              <a:t>, </a:t>
            </a:r>
            <a:r>
              <a:rPr lang="en-US" sz="1400" dirty="0" err="1"/>
              <a:t>Danemark</a:t>
            </a:r>
            <a:r>
              <a:rPr lang="en-US" sz="1400" dirty="0"/>
              <a:t>, </a:t>
            </a:r>
            <a:r>
              <a:rPr lang="en-US" sz="1400" dirty="0" err="1"/>
              <a:t>Espagne</a:t>
            </a:r>
            <a:r>
              <a:rPr lang="en-US" sz="1400" dirty="0"/>
              <a:t>, </a:t>
            </a:r>
            <a:r>
              <a:rPr lang="en-US" sz="1400" dirty="0" err="1"/>
              <a:t>Finlande</a:t>
            </a:r>
            <a:r>
              <a:rPr lang="en-US" sz="1400" dirty="0"/>
              <a:t>, France, </a:t>
            </a:r>
            <a:r>
              <a:rPr lang="en-US" sz="1400" dirty="0" err="1"/>
              <a:t>Grèce</a:t>
            </a:r>
            <a:r>
              <a:rPr lang="en-US" sz="1400" dirty="0"/>
              <a:t>, </a:t>
            </a:r>
            <a:r>
              <a:rPr lang="en-US" sz="1400" dirty="0" err="1"/>
              <a:t>Hongrie</a:t>
            </a:r>
            <a:r>
              <a:rPr lang="en-US" sz="1400" dirty="0"/>
              <a:t>, Israel, </a:t>
            </a:r>
            <a:r>
              <a:rPr lang="en-US" sz="1400" dirty="0" err="1"/>
              <a:t>Italie</a:t>
            </a:r>
            <a:r>
              <a:rPr lang="en-US" sz="1400" dirty="0"/>
              <a:t>, </a:t>
            </a:r>
            <a:r>
              <a:rPr lang="en-US" sz="1400" dirty="0" err="1"/>
              <a:t>Norvège</a:t>
            </a:r>
            <a:r>
              <a:rPr lang="en-US" sz="1400" dirty="0"/>
              <a:t>, Pays-Bas, Poland, Portugal, </a:t>
            </a:r>
            <a:r>
              <a:rPr lang="en-US" sz="1400" dirty="0" err="1"/>
              <a:t>Roumanie</a:t>
            </a:r>
            <a:r>
              <a:rPr lang="en-US" sz="1400" dirty="0"/>
              <a:t>, </a:t>
            </a:r>
            <a:r>
              <a:rPr lang="en-US" sz="1400" dirty="0" err="1"/>
              <a:t>Royaume-Uni</a:t>
            </a:r>
            <a:r>
              <a:rPr lang="en-US" sz="1400" dirty="0"/>
              <a:t>, </a:t>
            </a:r>
            <a:r>
              <a:rPr lang="en-US" sz="1400" dirty="0" err="1"/>
              <a:t>Serbie</a:t>
            </a:r>
            <a:r>
              <a:rPr lang="en-US" sz="1400" dirty="0"/>
              <a:t>, </a:t>
            </a:r>
            <a:r>
              <a:rPr lang="en-US" sz="1400" dirty="0" err="1"/>
              <a:t>République</a:t>
            </a:r>
            <a:r>
              <a:rPr lang="en-US" sz="1400" dirty="0"/>
              <a:t> </a:t>
            </a:r>
            <a:r>
              <a:rPr lang="en-US" sz="1400" dirty="0" err="1"/>
              <a:t>Slovaque</a:t>
            </a:r>
            <a:r>
              <a:rPr lang="en-US" sz="1400" dirty="0"/>
              <a:t>, </a:t>
            </a:r>
            <a:r>
              <a:rPr lang="en-US" sz="1400" dirty="0" err="1"/>
              <a:t>Suède</a:t>
            </a:r>
            <a:r>
              <a:rPr lang="en-US" sz="1400" dirty="0"/>
              <a:t>, et la Suisse</a:t>
            </a:r>
          </a:p>
          <a:p>
            <a:endParaRPr lang="fr-FR" sz="1600" b="1" dirty="0">
              <a:solidFill>
                <a:srgbClr val="61C5D3"/>
              </a:solidFill>
              <a:latin typeface="Arial" charset="0"/>
              <a:ea typeface="Arial" charset="0"/>
              <a:cs typeface="Arial" charset="0"/>
            </a:endParaRPr>
          </a:p>
          <a:p>
            <a:pPr marL="407988" indent="-407988">
              <a:buAutoNum type="arabicPlain" startAt="3"/>
            </a:pPr>
            <a:r>
              <a:rPr lang="fr-FR" sz="1600" b="1" dirty="0">
                <a:solidFill>
                  <a:srgbClr val="61C5D3"/>
                </a:solidFill>
                <a:latin typeface="Arial" charset="0"/>
                <a:ea typeface="Arial" charset="0"/>
                <a:cs typeface="Arial" charset="0"/>
              </a:rPr>
              <a:t>Associate </a:t>
            </a:r>
            <a:r>
              <a:rPr lang="en-GB" sz="1600" b="1" dirty="0">
                <a:solidFill>
                  <a:srgbClr val="61C5D3"/>
                </a:solidFill>
                <a:latin typeface="Arial" charset="0"/>
                <a:ea typeface="Arial" charset="0"/>
                <a:cs typeface="Arial" charset="0"/>
              </a:rPr>
              <a:t>Member</a:t>
            </a:r>
            <a:r>
              <a:rPr lang="fr-FR" sz="1600" b="1" dirty="0">
                <a:solidFill>
                  <a:srgbClr val="61C5D3"/>
                </a:solidFill>
                <a:latin typeface="Arial" charset="0"/>
                <a:ea typeface="Arial" charset="0"/>
                <a:cs typeface="Arial" charset="0"/>
              </a:rPr>
              <a:t> States in the pre-stage to membership</a:t>
            </a:r>
          </a:p>
          <a:p>
            <a:r>
              <a:rPr lang="fr-FR" sz="1400" dirty="0">
                <a:solidFill>
                  <a:srgbClr val="61C5D3"/>
                </a:solidFill>
                <a:latin typeface="Arial" charset="0"/>
                <a:ea typeface="Arial" charset="0"/>
                <a:cs typeface="Arial" charset="0"/>
              </a:rPr>
              <a:t>Chypre, Estonie and Slovénie</a:t>
            </a:r>
          </a:p>
          <a:p>
            <a:pPr marL="407988" indent="-407988"/>
            <a:endParaRPr lang="fr-FR" sz="900" b="1" dirty="0">
              <a:solidFill>
                <a:srgbClr val="6698CB"/>
              </a:solidFill>
              <a:latin typeface="Arial" charset="0"/>
              <a:ea typeface="Arial" charset="0"/>
              <a:cs typeface="Arial" charset="0"/>
            </a:endParaRPr>
          </a:p>
          <a:p>
            <a:pPr marL="407988" indent="-407988">
              <a:buAutoNum type="arabicPlain" startAt="7"/>
            </a:pPr>
            <a:r>
              <a:rPr lang="fr-FR" sz="1600" b="1" dirty="0">
                <a:solidFill>
                  <a:srgbClr val="6698CB"/>
                </a:solidFill>
                <a:latin typeface="Arial" charset="0"/>
                <a:ea typeface="Arial" charset="0"/>
                <a:cs typeface="Arial" charset="0"/>
              </a:rPr>
              <a:t>Associate Member States</a:t>
            </a:r>
          </a:p>
          <a:p>
            <a:r>
              <a:rPr lang="fr-FR" sz="1400" dirty="0">
                <a:solidFill>
                  <a:srgbClr val="6698CB"/>
                </a:solidFill>
                <a:latin typeface="Arial" charset="0"/>
                <a:ea typeface="Arial" charset="0"/>
                <a:cs typeface="Arial" charset="0"/>
              </a:rPr>
              <a:t>Croatie, Inde, Lettonie, Lituanie, Pakistan, Turquie and Ukraine</a:t>
            </a:r>
          </a:p>
          <a:p>
            <a:endParaRPr lang="fr-FR" sz="1600" dirty="0">
              <a:solidFill>
                <a:srgbClr val="6698CB"/>
              </a:solidFill>
              <a:latin typeface="Arial" charset="0"/>
              <a:ea typeface="Arial" charset="0"/>
              <a:cs typeface="Arial" charset="0"/>
            </a:endParaRPr>
          </a:p>
          <a:p>
            <a:pPr marL="407988" indent="-407988"/>
            <a:endParaRPr lang="en-US" sz="1000" b="1" dirty="0">
              <a:solidFill>
                <a:schemeClr val="tx2"/>
              </a:solidFill>
              <a:latin typeface="Arial" charset="0"/>
              <a:ea typeface="Arial" charset="0"/>
              <a:cs typeface="Arial" charset="0"/>
            </a:endParaRPr>
          </a:p>
          <a:p>
            <a:r>
              <a:rPr lang="fr-FR" sz="1600" dirty="0">
                <a:solidFill>
                  <a:srgbClr val="A8CEE3"/>
                </a:solidFill>
                <a:latin typeface="Arial" charset="0"/>
                <a:ea typeface="Arial" charset="0"/>
                <a:cs typeface="Arial" charset="0"/>
              </a:rPr>
              <a:t>6     Observers (</a:t>
            </a:r>
            <a:r>
              <a:rPr lang="fr-FR" sz="1600" i="1" dirty="0">
                <a:solidFill>
                  <a:srgbClr val="A8CEE3"/>
                </a:solidFill>
                <a:latin typeface="Arial" charset="0"/>
                <a:ea typeface="Arial" charset="0"/>
                <a:cs typeface="Arial" charset="0"/>
              </a:rPr>
              <a:t>Russia suspended</a:t>
            </a:r>
            <a:r>
              <a:rPr lang="fr-FR" sz="1600" dirty="0">
                <a:solidFill>
                  <a:srgbClr val="A8CEE3"/>
                </a:solidFill>
                <a:latin typeface="Arial" charset="0"/>
                <a:ea typeface="Arial" charset="0"/>
                <a:cs typeface="Arial" charset="0"/>
              </a:rPr>
              <a:t>)</a:t>
            </a:r>
            <a:endParaRPr lang="fr-FR" dirty="0">
              <a:solidFill>
                <a:srgbClr val="A8CEE3"/>
              </a:solidFill>
              <a:latin typeface="Arial" charset="0"/>
              <a:ea typeface="Arial" charset="0"/>
              <a:cs typeface="Arial" charset="0"/>
            </a:endParaRPr>
          </a:p>
          <a:p>
            <a:endParaRPr lang="fr-FR" dirty="0">
              <a:solidFill>
                <a:srgbClr val="6698CB"/>
              </a:solidFill>
              <a:latin typeface="Arial" charset="0"/>
              <a:ea typeface="Arial" charset="0"/>
              <a:cs typeface="Arial" charset="0"/>
            </a:endParaRPr>
          </a:p>
          <a:p>
            <a:pPr marL="450850" indent="-450850"/>
            <a:endParaRPr lang="en-US" sz="1000" b="1" dirty="0"/>
          </a:p>
          <a:p>
            <a:pPr marL="450850" indent="-450850"/>
            <a:endParaRPr lang="fr-FR" sz="1600" dirty="0">
              <a:solidFill>
                <a:schemeClr val="accent4"/>
              </a:solidFill>
              <a:latin typeface="Arial" charset="0"/>
              <a:ea typeface="Arial" charset="0"/>
              <a:cs typeface="Arial" charset="0"/>
            </a:endParaRPr>
          </a:p>
          <a:p>
            <a:endParaRPr lang="en-US" sz="1600" dirty="0">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314409" y="2049798"/>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6334209" y="2834023"/>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08" name="Freeform 320">
            <a:extLst>
              <a:ext uri="{FF2B5EF4-FFF2-40B4-BE49-F238E27FC236}">
                <a16:creationId xmlns:a16="http://schemas.microsoft.com/office/drawing/2014/main" id="{BA3E8B48-4FD5-1945-A7B1-9F52C7F23A67}"/>
              </a:ext>
            </a:extLst>
          </p:cNvPr>
          <p:cNvSpPr>
            <a:spLocks noEditPoints="1"/>
          </p:cNvSpPr>
          <p:nvPr/>
        </p:nvSpPr>
        <p:spPr bwMode="auto">
          <a:xfrm>
            <a:off x="4125996" y="1614823"/>
            <a:ext cx="3454400" cy="1328738"/>
          </a:xfrm>
          <a:custGeom>
            <a:avLst/>
            <a:gdLst>
              <a:gd name="T0" fmla="*/ 659 w 1560"/>
              <a:gd name="T1" fmla="*/ 9 h 598"/>
              <a:gd name="T2" fmla="*/ 680 w 1560"/>
              <a:gd name="T3" fmla="*/ 36 h 598"/>
              <a:gd name="T4" fmla="*/ 700 w 1560"/>
              <a:gd name="T5" fmla="*/ 15 h 598"/>
              <a:gd name="T6" fmla="*/ 1136 w 1560"/>
              <a:gd name="T7" fmla="*/ 117 h 598"/>
              <a:gd name="T8" fmla="*/ 1127 w 1560"/>
              <a:gd name="T9" fmla="*/ 164 h 598"/>
              <a:gd name="T10" fmla="*/ 1453 w 1560"/>
              <a:gd name="T11" fmla="*/ 205 h 598"/>
              <a:gd name="T12" fmla="*/ 1123 w 1560"/>
              <a:gd name="T13" fmla="*/ 457 h 598"/>
              <a:gd name="T14" fmla="*/ 1557 w 1560"/>
              <a:gd name="T15" fmla="*/ 282 h 598"/>
              <a:gd name="T16" fmla="*/ 1407 w 1560"/>
              <a:gd name="T17" fmla="*/ 222 h 598"/>
              <a:gd name="T18" fmla="*/ 1290 w 1560"/>
              <a:gd name="T19" fmla="*/ 227 h 598"/>
              <a:gd name="T20" fmla="*/ 1142 w 1560"/>
              <a:gd name="T21" fmla="*/ 189 h 598"/>
              <a:gd name="T22" fmla="*/ 1078 w 1560"/>
              <a:gd name="T23" fmla="*/ 193 h 598"/>
              <a:gd name="T24" fmla="*/ 995 w 1560"/>
              <a:gd name="T25" fmla="*/ 178 h 598"/>
              <a:gd name="T26" fmla="*/ 909 w 1560"/>
              <a:gd name="T27" fmla="*/ 166 h 598"/>
              <a:gd name="T28" fmla="*/ 779 w 1560"/>
              <a:gd name="T29" fmla="*/ 169 h 598"/>
              <a:gd name="T30" fmla="*/ 842 w 1560"/>
              <a:gd name="T31" fmla="*/ 102 h 598"/>
              <a:gd name="T32" fmla="*/ 750 w 1560"/>
              <a:gd name="T33" fmla="*/ 82 h 598"/>
              <a:gd name="T34" fmla="*/ 669 w 1560"/>
              <a:gd name="T35" fmla="*/ 112 h 598"/>
              <a:gd name="T36" fmla="*/ 616 w 1560"/>
              <a:gd name="T37" fmla="*/ 146 h 598"/>
              <a:gd name="T38" fmla="*/ 537 w 1560"/>
              <a:gd name="T39" fmla="*/ 175 h 598"/>
              <a:gd name="T40" fmla="*/ 509 w 1560"/>
              <a:gd name="T41" fmla="*/ 184 h 598"/>
              <a:gd name="T42" fmla="*/ 528 w 1560"/>
              <a:gd name="T43" fmla="*/ 239 h 598"/>
              <a:gd name="T44" fmla="*/ 479 w 1560"/>
              <a:gd name="T45" fmla="*/ 270 h 598"/>
              <a:gd name="T46" fmla="*/ 480 w 1560"/>
              <a:gd name="T47" fmla="*/ 170 h 598"/>
              <a:gd name="T48" fmla="*/ 424 w 1560"/>
              <a:gd name="T49" fmla="*/ 232 h 598"/>
              <a:gd name="T50" fmla="*/ 347 w 1560"/>
              <a:gd name="T51" fmla="*/ 241 h 598"/>
              <a:gd name="T52" fmla="*/ 234 w 1560"/>
              <a:gd name="T53" fmla="*/ 261 h 598"/>
              <a:gd name="T54" fmla="*/ 208 w 1560"/>
              <a:gd name="T55" fmla="*/ 273 h 598"/>
              <a:gd name="T56" fmla="*/ 144 w 1560"/>
              <a:gd name="T57" fmla="*/ 305 h 598"/>
              <a:gd name="T58" fmla="*/ 191 w 1560"/>
              <a:gd name="T59" fmla="*/ 252 h 598"/>
              <a:gd name="T60" fmla="*/ 92 w 1560"/>
              <a:gd name="T61" fmla="*/ 227 h 598"/>
              <a:gd name="T62" fmla="*/ 99 w 1560"/>
              <a:gd name="T63" fmla="*/ 308 h 598"/>
              <a:gd name="T64" fmla="*/ 71 w 1560"/>
              <a:gd name="T65" fmla="*/ 389 h 598"/>
              <a:gd name="T66" fmla="*/ 118 w 1560"/>
              <a:gd name="T67" fmla="*/ 453 h 598"/>
              <a:gd name="T68" fmla="*/ 161 w 1560"/>
              <a:gd name="T69" fmla="*/ 491 h 598"/>
              <a:gd name="T70" fmla="*/ 169 w 1560"/>
              <a:gd name="T71" fmla="*/ 541 h 598"/>
              <a:gd name="T72" fmla="*/ 247 w 1560"/>
              <a:gd name="T73" fmla="*/ 591 h 598"/>
              <a:gd name="T74" fmla="*/ 247 w 1560"/>
              <a:gd name="T75" fmla="*/ 509 h 598"/>
              <a:gd name="T76" fmla="*/ 321 w 1560"/>
              <a:gd name="T77" fmla="*/ 488 h 598"/>
              <a:gd name="T78" fmla="*/ 381 w 1560"/>
              <a:gd name="T79" fmla="*/ 461 h 598"/>
              <a:gd name="T80" fmla="*/ 483 w 1560"/>
              <a:gd name="T81" fmla="*/ 445 h 598"/>
              <a:gd name="T82" fmla="*/ 576 w 1560"/>
              <a:gd name="T83" fmla="*/ 489 h 598"/>
              <a:gd name="T84" fmla="*/ 664 w 1560"/>
              <a:gd name="T85" fmla="*/ 488 h 598"/>
              <a:gd name="T86" fmla="*/ 745 w 1560"/>
              <a:gd name="T87" fmla="*/ 482 h 598"/>
              <a:gd name="T88" fmla="*/ 864 w 1560"/>
              <a:gd name="T89" fmla="*/ 497 h 598"/>
              <a:gd name="T90" fmla="*/ 965 w 1560"/>
              <a:gd name="T91" fmla="*/ 467 h 598"/>
              <a:gd name="T92" fmla="*/ 1033 w 1560"/>
              <a:gd name="T93" fmla="*/ 548 h 598"/>
              <a:gd name="T94" fmla="*/ 1101 w 1560"/>
              <a:gd name="T95" fmla="*/ 483 h 598"/>
              <a:gd name="T96" fmla="*/ 1064 w 1560"/>
              <a:gd name="T97" fmla="*/ 442 h 598"/>
              <a:gd name="T98" fmla="*/ 1190 w 1560"/>
              <a:gd name="T99" fmla="*/ 375 h 598"/>
              <a:gd name="T100" fmla="*/ 1275 w 1560"/>
              <a:gd name="T101" fmla="*/ 347 h 598"/>
              <a:gd name="T102" fmla="*/ 1290 w 1560"/>
              <a:gd name="T103" fmla="*/ 372 h 598"/>
              <a:gd name="T104" fmla="*/ 1286 w 1560"/>
              <a:gd name="T105" fmla="*/ 443 h 598"/>
              <a:gd name="T106" fmla="*/ 1336 w 1560"/>
              <a:gd name="T107" fmla="*/ 371 h 598"/>
              <a:gd name="T108" fmla="*/ 1446 w 1560"/>
              <a:gd name="T109" fmla="*/ 310 h 598"/>
              <a:gd name="T110" fmla="*/ 1488 w 1560"/>
              <a:gd name="T111" fmla="*/ 291 h 598"/>
              <a:gd name="T112" fmla="*/ 1551 w 1560"/>
              <a:gd name="T113" fmla="*/ 289 h 598"/>
              <a:gd name="T114" fmla="*/ 263 w 1560"/>
              <a:gd name="T115" fmla="*/ 22 h 598"/>
              <a:gd name="T116" fmla="*/ 336 w 1560"/>
              <a:gd name="T117" fmla="*/ 31 h 598"/>
              <a:gd name="T118" fmla="*/ 302 w 1560"/>
              <a:gd name="T119" fmla="*/ 198 h 598"/>
              <a:gd name="T120" fmla="*/ 425 w 1560"/>
              <a:gd name="T121" fmla="*/ 102 h 598"/>
              <a:gd name="T122" fmla="*/ 313 w 1560"/>
              <a:gd name="T123" fmla="*/ 2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0" h="598">
                <a:moveTo>
                  <a:pt x="23" y="432"/>
                </a:moveTo>
                <a:cubicBezTo>
                  <a:pt x="22" y="433"/>
                  <a:pt x="19" y="432"/>
                  <a:pt x="18" y="430"/>
                </a:cubicBezTo>
                <a:cubicBezTo>
                  <a:pt x="17" y="429"/>
                  <a:pt x="15" y="430"/>
                  <a:pt x="12" y="430"/>
                </a:cubicBezTo>
                <a:cubicBezTo>
                  <a:pt x="13" y="430"/>
                  <a:pt x="13" y="431"/>
                  <a:pt x="14" y="431"/>
                </a:cubicBezTo>
                <a:cubicBezTo>
                  <a:pt x="15" y="433"/>
                  <a:pt x="9" y="434"/>
                  <a:pt x="11" y="436"/>
                </a:cubicBezTo>
                <a:cubicBezTo>
                  <a:pt x="13" y="439"/>
                  <a:pt x="6" y="439"/>
                  <a:pt x="6" y="436"/>
                </a:cubicBezTo>
                <a:cubicBezTo>
                  <a:pt x="6" y="433"/>
                  <a:pt x="0" y="435"/>
                  <a:pt x="0" y="437"/>
                </a:cubicBezTo>
                <a:cubicBezTo>
                  <a:pt x="0" y="437"/>
                  <a:pt x="0" y="438"/>
                  <a:pt x="0" y="439"/>
                </a:cubicBezTo>
                <a:cubicBezTo>
                  <a:pt x="1" y="439"/>
                  <a:pt x="4" y="440"/>
                  <a:pt x="4" y="440"/>
                </a:cubicBezTo>
                <a:cubicBezTo>
                  <a:pt x="6" y="441"/>
                  <a:pt x="22" y="443"/>
                  <a:pt x="28" y="441"/>
                </a:cubicBezTo>
                <a:cubicBezTo>
                  <a:pt x="28" y="440"/>
                  <a:pt x="28" y="437"/>
                  <a:pt x="28" y="435"/>
                </a:cubicBezTo>
                <a:cubicBezTo>
                  <a:pt x="28" y="434"/>
                  <a:pt x="25" y="432"/>
                  <a:pt x="23" y="432"/>
                </a:cubicBezTo>
                <a:close/>
                <a:moveTo>
                  <a:pt x="659" y="9"/>
                </a:moveTo>
                <a:cubicBezTo>
                  <a:pt x="660" y="5"/>
                  <a:pt x="642" y="7"/>
                  <a:pt x="647" y="11"/>
                </a:cubicBezTo>
                <a:cubicBezTo>
                  <a:pt x="648" y="12"/>
                  <a:pt x="658" y="13"/>
                  <a:pt x="659" y="9"/>
                </a:cubicBezTo>
                <a:close/>
                <a:moveTo>
                  <a:pt x="414" y="16"/>
                </a:moveTo>
                <a:cubicBezTo>
                  <a:pt x="424" y="15"/>
                  <a:pt x="424" y="10"/>
                  <a:pt x="419" y="9"/>
                </a:cubicBezTo>
                <a:cubicBezTo>
                  <a:pt x="413" y="8"/>
                  <a:pt x="412" y="12"/>
                  <a:pt x="410" y="12"/>
                </a:cubicBezTo>
                <a:cubicBezTo>
                  <a:pt x="407" y="11"/>
                  <a:pt x="397" y="13"/>
                  <a:pt x="399" y="16"/>
                </a:cubicBezTo>
                <a:cubicBezTo>
                  <a:pt x="401" y="18"/>
                  <a:pt x="409" y="17"/>
                  <a:pt x="414" y="16"/>
                </a:cubicBezTo>
                <a:close/>
                <a:moveTo>
                  <a:pt x="680" y="36"/>
                </a:moveTo>
                <a:cubicBezTo>
                  <a:pt x="680" y="39"/>
                  <a:pt x="671" y="42"/>
                  <a:pt x="674" y="44"/>
                </a:cubicBezTo>
                <a:cubicBezTo>
                  <a:pt x="676" y="46"/>
                  <a:pt x="678" y="46"/>
                  <a:pt x="681" y="46"/>
                </a:cubicBezTo>
                <a:cubicBezTo>
                  <a:pt x="683" y="47"/>
                  <a:pt x="685" y="53"/>
                  <a:pt x="689" y="52"/>
                </a:cubicBezTo>
                <a:cubicBezTo>
                  <a:pt x="694" y="51"/>
                  <a:pt x="708" y="58"/>
                  <a:pt x="715" y="58"/>
                </a:cubicBezTo>
                <a:cubicBezTo>
                  <a:pt x="723" y="58"/>
                  <a:pt x="724" y="51"/>
                  <a:pt x="722" y="51"/>
                </a:cubicBezTo>
                <a:cubicBezTo>
                  <a:pt x="719" y="51"/>
                  <a:pt x="721" y="47"/>
                  <a:pt x="726" y="41"/>
                </a:cubicBezTo>
                <a:cubicBezTo>
                  <a:pt x="730" y="35"/>
                  <a:pt x="712" y="30"/>
                  <a:pt x="712" y="35"/>
                </a:cubicBezTo>
                <a:cubicBezTo>
                  <a:pt x="712" y="40"/>
                  <a:pt x="707" y="34"/>
                  <a:pt x="705" y="31"/>
                </a:cubicBezTo>
                <a:cubicBezTo>
                  <a:pt x="704" y="28"/>
                  <a:pt x="680" y="33"/>
                  <a:pt x="680" y="36"/>
                </a:cubicBezTo>
                <a:close/>
                <a:moveTo>
                  <a:pt x="466" y="167"/>
                </a:moveTo>
                <a:cubicBezTo>
                  <a:pt x="470" y="167"/>
                  <a:pt x="479" y="165"/>
                  <a:pt x="480" y="163"/>
                </a:cubicBezTo>
                <a:cubicBezTo>
                  <a:pt x="481" y="161"/>
                  <a:pt x="476" y="159"/>
                  <a:pt x="470" y="159"/>
                </a:cubicBezTo>
                <a:cubicBezTo>
                  <a:pt x="464" y="159"/>
                  <a:pt x="463" y="166"/>
                  <a:pt x="466" y="167"/>
                </a:cubicBezTo>
                <a:close/>
                <a:moveTo>
                  <a:pt x="545" y="171"/>
                </a:moveTo>
                <a:cubicBezTo>
                  <a:pt x="549" y="173"/>
                  <a:pt x="553" y="172"/>
                  <a:pt x="552" y="168"/>
                </a:cubicBezTo>
                <a:cubicBezTo>
                  <a:pt x="551" y="163"/>
                  <a:pt x="542" y="169"/>
                  <a:pt x="545" y="171"/>
                </a:cubicBezTo>
                <a:close/>
                <a:moveTo>
                  <a:pt x="666" y="29"/>
                </a:moveTo>
                <a:cubicBezTo>
                  <a:pt x="671" y="31"/>
                  <a:pt x="669" y="32"/>
                  <a:pt x="664" y="32"/>
                </a:cubicBezTo>
                <a:cubicBezTo>
                  <a:pt x="658" y="32"/>
                  <a:pt x="653" y="34"/>
                  <a:pt x="657" y="35"/>
                </a:cubicBezTo>
                <a:cubicBezTo>
                  <a:pt x="660" y="36"/>
                  <a:pt x="659" y="39"/>
                  <a:pt x="665" y="41"/>
                </a:cubicBezTo>
                <a:cubicBezTo>
                  <a:pt x="671" y="42"/>
                  <a:pt x="676" y="38"/>
                  <a:pt x="676" y="34"/>
                </a:cubicBezTo>
                <a:cubicBezTo>
                  <a:pt x="675" y="31"/>
                  <a:pt x="696" y="28"/>
                  <a:pt x="701" y="27"/>
                </a:cubicBezTo>
                <a:cubicBezTo>
                  <a:pt x="706" y="25"/>
                  <a:pt x="698" y="20"/>
                  <a:pt x="703" y="19"/>
                </a:cubicBezTo>
                <a:cubicBezTo>
                  <a:pt x="709" y="19"/>
                  <a:pt x="707" y="16"/>
                  <a:pt x="700" y="15"/>
                </a:cubicBezTo>
                <a:cubicBezTo>
                  <a:pt x="692" y="14"/>
                  <a:pt x="695" y="8"/>
                  <a:pt x="693" y="5"/>
                </a:cubicBezTo>
                <a:cubicBezTo>
                  <a:pt x="691" y="3"/>
                  <a:pt x="689" y="8"/>
                  <a:pt x="680" y="10"/>
                </a:cubicBezTo>
                <a:cubicBezTo>
                  <a:pt x="670" y="12"/>
                  <a:pt x="666" y="14"/>
                  <a:pt x="669" y="16"/>
                </a:cubicBezTo>
                <a:cubicBezTo>
                  <a:pt x="673" y="18"/>
                  <a:pt x="669" y="23"/>
                  <a:pt x="665" y="22"/>
                </a:cubicBezTo>
                <a:cubicBezTo>
                  <a:pt x="661" y="22"/>
                  <a:pt x="661" y="26"/>
                  <a:pt x="666" y="29"/>
                </a:cubicBezTo>
                <a:close/>
                <a:moveTo>
                  <a:pt x="1070" y="130"/>
                </a:moveTo>
                <a:cubicBezTo>
                  <a:pt x="1074" y="132"/>
                  <a:pt x="1075" y="134"/>
                  <a:pt x="1077" y="136"/>
                </a:cubicBezTo>
                <a:cubicBezTo>
                  <a:pt x="1080" y="138"/>
                  <a:pt x="1088" y="135"/>
                  <a:pt x="1091" y="134"/>
                </a:cubicBezTo>
                <a:cubicBezTo>
                  <a:pt x="1094" y="133"/>
                  <a:pt x="1094" y="139"/>
                  <a:pt x="1100" y="135"/>
                </a:cubicBezTo>
                <a:cubicBezTo>
                  <a:pt x="1105" y="132"/>
                  <a:pt x="1110" y="134"/>
                  <a:pt x="1116" y="134"/>
                </a:cubicBezTo>
                <a:cubicBezTo>
                  <a:pt x="1122" y="134"/>
                  <a:pt x="1115" y="126"/>
                  <a:pt x="1115" y="123"/>
                </a:cubicBezTo>
                <a:cubicBezTo>
                  <a:pt x="1115" y="120"/>
                  <a:pt x="1122" y="122"/>
                  <a:pt x="1120" y="125"/>
                </a:cubicBezTo>
                <a:cubicBezTo>
                  <a:pt x="1118" y="127"/>
                  <a:pt x="1123" y="134"/>
                  <a:pt x="1132" y="133"/>
                </a:cubicBezTo>
                <a:cubicBezTo>
                  <a:pt x="1140" y="133"/>
                  <a:pt x="1134" y="127"/>
                  <a:pt x="1138" y="125"/>
                </a:cubicBezTo>
                <a:cubicBezTo>
                  <a:pt x="1143" y="123"/>
                  <a:pt x="1142" y="121"/>
                  <a:pt x="1136" y="117"/>
                </a:cubicBezTo>
                <a:cubicBezTo>
                  <a:pt x="1130" y="114"/>
                  <a:pt x="1121" y="116"/>
                  <a:pt x="1116" y="114"/>
                </a:cubicBezTo>
                <a:cubicBezTo>
                  <a:pt x="1110" y="111"/>
                  <a:pt x="1103" y="111"/>
                  <a:pt x="1103" y="117"/>
                </a:cubicBezTo>
                <a:cubicBezTo>
                  <a:pt x="1103" y="123"/>
                  <a:pt x="1091" y="110"/>
                  <a:pt x="1086" y="109"/>
                </a:cubicBezTo>
                <a:cubicBezTo>
                  <a:pt x="1080" y="107"/>
                  <a:pt x="1061" y="125"/>
                  <a:pt x="1070" y="130"/>
                </a:cubicBezTo>
                <a:close/>
                <a:moveTo>
                  <a:pt x="1152" y="130"/>
                </a:moveTo>
                <a:cubicBezTo>
                  <a:pt x="1158" y="130"/>
                  <a:pt x="1162" y="136"/>
                  <a:pt x="1174" y="137"/>
                </a:cubicBezTo>
                <a:cubicBezTo>
                  <a:pt x="1187" y="138"/>
                  <a:pt x="1196" y="136"/>
                  <a:pt x="1196" y="133"/>
                </a:cubicBezTo>
                <a:cubicBezTo>
                  <a:pt x="1196" y="130"/>
                  <a:pt x="1185" y="126"/>
                  <a:pt x="1181" y="128"/>
                </a:cubicBezTo>
                <a:cubicBezTo>
                  <a:pt x="1178" y="130"/>
                  <a:pt x="1175" y="125"/>
                  <a:pt x="1171" y="126"/>
                </a:cubicBezTo>
                <a:cubicBezTo>
                  <a:pt x="1166" y="127"/>
                  <a:pt x="1160" y="127"/>
                  <a:pt x="1158" y="123"/>
                </a:cubicBezTo>
                <a:cubicBezTo>
                  <a:pt x="1156" y="120"/>
                  <a:pt x="1149" y="129"/>
                  <a:pt x="1152" y="130"/>
                </a:cubicBezTo>
                <a:close/>
                <a:moveTo>
                  <a:pt x="1127" y="164"/>
                </a:moveTo>
                <a:cubicBezTo>
                  <a:pt x="1131" y="163"/>
                  <a:pt x="1123" y="154"/>
                  <a:pt x="1115" y="153"/>
                </a:cubicBezTo>
                <a:cubicBezTo>
                  <a:pt x="1106" y="152"/>
                  <a:pt x="1099" y="159"/>
                  <a:pt x="1100" y="160"/>
                </a:cubicBezTo>
                <a:cubicBezTo>
                  <a:pt x="1102" y="164"/>
                  <a:pt x="1122" y="166"/>
                  <a:pt x="1127" y="164"/>
                </a:cubicBezTo>
                <a:close/>
                <a:moveTo>
                  <a:pt x="1105" y="147"/>
                </a:moveTo>
                <a:cubicBezTo>
                  <a:pt x="1105" y="143"/>
                  <a:pt x="1090" y="148"/>
                  <a:pt x="1096" y="150"/>
                </a:cubicBezTo>
                <a:cubicBezTo>
                  <a:pt x="1100" y="151"/>
                  <a:pt x="1105" y="151"/>
                  <a:pt x="1105" y="147"/>
                </a:cubicBezTo>
                <a:close/>
                <a:moveTo>
                  <a:pt x="722" y="74"/>
                </a:moveTo>
                <a:cubicBezTo>
                  <a:pt x="726" y="76"/>
                  <a:pt x="738" y="72"/>
                  <a:pt x="746" y="72"/>
                </a:cubicBezTo>
                <a:cubicBezTo>
                  <a:pt x="754" y="72"/>
                  <a:pt x="777" y="66"/>
                  <a:pt x="777" y="61"/>
                </a:cubicBezTo>
                <a:cubicBezTo>
                  <a:pt x="778" y="57"/>
                  <a:pt x="769" y="57"/>
                  <a:pt x="766" y="53"/>
                </a:cubicBezTo>
                <a:cubicBezTo>
                  <a:pt x="762" y="50"/>
                  <a:pt x="754" y="53"/>
                  <a:pt x="752" y="56"/>
                </a:cubicBezTo>
                <a:cubicBezTo>
                  <a:pt x="750" y="59"/>
                  <a:pt x="748" y="56"/>
                  <a:pt x="753" y="51"/>
                </a:cubicBezTo>
                <a:cubicBezTo>
                  <a:pt x="759" y="46"/>
                  <a:pt x="748" y="42"/>
                  <a:pt x="748" y="45"/>
                </a:cubicBezTo>
                <a:cubicBezTo>
                  <a:pt x="748" y="49"/>
                  <a:pt x="738" y="46"/>
                  <a:pt x="738" y="49"/>
                </a:cubicBezTo>
                <a:cubicBezTo>
                  <a:pt x="738" y="52"/>
                  <a:pt x="735" y="53"/>
                  <a:pt x="735" y="56"/>
                </a:cubicBezTo>
                <a:cubicBezTo>
                  <a:pt x="735" y="59"/>
                  <a:pt x="729" y="55"/>
                  <a:pt x="728" y="61"/>
                </a:cubicBezTo>
                <a:cubicBezTo>
                  <a:pt x="728" y="68"/>
                  <a:pt x="718" y="72"/>
                  <a:pt x="722" y="74"/>
                </a:cubicBezTo>
                <a:close/>
                <a:moveTo>
                  <a:pt x="1453" y="205"/>
                </a:moveTo>
                <a:cubicBezTo>
                  <a:pt x="1459" y="208"/>
                  <a:pt x="1462" y="202"/>
                  <a:pt x="1466" y="205"/>
                </a:cubicBezTo>
                <a:cubicBezTo>
                  <a:pt x="1471" y="208"/>
                  <a:pt x="1481" y="204"/>
                  <a:pt x="1485" y="203"/>
                </a:cubicBezTo>
                <a:cubicBezTo>
                  <a:pt x="1490" y="202"/>
                  <a:pt x="1488" y="197"/>
                  <a:pt x="1475" y="195"/>
                </a:cubicBezTo>
                <a:cubicBezTo>
                  <a:pt x="1463" y="193"/>
                  <a:pt x="1447" y="202"/>
                  <a:pt x="1453" y="205"/>
                </a:cubicBezTo>
                <a:close/>
                <a:moveTo>
                  <a:pt x="250" y="20"/>
                </a:moveTo>
                <a:cubicBezTo>
                  <a:pt x="256" y="14"/>
                  <a:pt x="264" y="20"/>
                  <a:pt x="265" y="17"/>
                </a:cubicBezTo>
                <a:cubicBezTo>
                  <a:pt x="266" y="14"/>
                  <a:pt x="254" y="13"/>
                  <a:pt x="249" y="16"/>
                </a:cubicBezTo>
                <a:cubicBezTo>
                  <a:pt x="244" y="18"/>
                  <a:pt x="234" y="16"/>
                  <a:pt x="235" y="19"/>
                </a:cubicBezTo>
                <a:cubicBezTo>
                  <a:pt x="236" y="21"/>
                  <a:pt x="244" y="26"/>
                  <a:pt x="250" y="20"/>
                </a:cubicBezTo>
                <a:close/>
                <a:moveTo>
                  <a:pt x="264" y="236"/>
                </a:moveTo>
                <a:cubicBezTo>
                  <a:pt x="271" y="242"/>
                  <a:pt x="277" y="233"/>
                  <a:pt x="281" y="232"/>
                </a:cubicBezTo>
                <a:cubicBezTo>
                  <a:pt x="284" y="232"/>
                  <a:pt x="279" y="228"/>
                  <a:pt x="273" y="226"/>
                </a:cubicBezTo>
                <a:cubicBezTo>
                  <a:pt x="267" y="225"/>
                  <a:pt x="258" y="231"/>
                  <a:pt x="264" y="236"/>
                </a:cubicBezTo>
                <a:close/>
                <a:moveTo>
                  <a:pt x="1124" y="476"/>
                </a:moveTo>
                <a:cubicBezTo>
                  <a:pt x="1121" y="468"/>
                  <a:pt x="1129" y="461"/>
                  <a:pt x="1123" y="457"/>
                </a:cubicBezTo>
                <a:cubicBezTo>
                  <a:pt x="1118" y="453"/>
                  <a:pt x="1120" y="444"/>
                  <a:pt x="1117" y="446"/>
                </a:cubicBezTo>
                <a:cubicBezTo>
                  <a:pt x="1115" y="448"/>
                  <a:pt x="1117" y="455"/>
                  <a:pt x="1113" y="455"/>
                </a:cubicBezTo>
                <a:cubicBezTo>
                  <a:pt x="1109" y="456"/>
                  <a:pt x="1113" y="460"/>
                  <a:pt x="1111" y="465"/>
                </a:cubicBezTo>
                <a:cubicBezTo>
                  <a:pt x="1110" y="471"/>
                  <a:pt x="1112" y="479"/>
                  <a:pt x="1114" y="484"/>
                </a:cubicBezTo>
                <a:cubicBezTo>
                  <a:pt x="1116" y="488"/>
                  <a:pt x="1111" y="514"/>
                  <a:pt x="1113" y="519"/>
                </a:cubicBezTo>
                <a:cubicBezTo>
                  <a:pt x="1116" y="523"/>
                  <a:pt x="1110" y="542"/>
                  <a:pt x="1112" y="544"/>
                </a:cubicBezTo>
                <a:cubicBezTo>
                  <a:pt x="1115" y="548"/>
                  <a:pt x="1113" y="539"/>
                  <a:pt x="1118" y="538"/>
                </a:cubicBezTo>
                <a:cubicBezTo>
                  <a:pt x="1123" y="538"/>
                  <a:pt x="1123" y="544"/>
                  <a:pt x="1126" y="545"/>
                </a:cubicBezTo>
                <a:cubicBezTo>
                  <a:pt x="1128" y="546"/>
                  <a:pt x="1127" y="536"/>
                  <a:pt x="1124" y="537"/>
                </a:cubicBezTo>
                <a:cubicBezTo>
                  <a:pt x="1121" y="538"/>
                  <a:pt x="1119" y="531"/>
                  <a:pt x="1118" y="526"/>
                </a:cubicBezTo>
                <a:cubicBezTo>
                  <a:pt x="1116" y="522"/>
                  <a:pt x="1120" y="517"/>
                  <a:pt x="1120" y="511"/>
                </a:cubicBezTo>
                <a:cubicBezTo>
                  <a:pt x="1120" y="506"/>
                  <a:pt x="1127" y="506"/>
                  <a:pt x="1131" y="510"/>
                </a:cubicBezTo>
                <a:cubicBezTo>
                  <a:pt x="1135" y="514"/>
                  <a:pt x="1136" y="512"/>
                  <a:pt x="1134" y="509"/>
                </a:cubicBezTo>
                <a:cubicBezTo>
                  <a:pt x="1133" y="506"/>
                  <a:pt x="1127" y="484"/>
                  <a:pt x="1124" y="476"/>
                </a:cubicBezTo>
                <a:close/>
                <a:moveTo>
                  <a:pt x="1557" y="282"/>
                </a:moveTo>
                <a:cubicBezTo>
                  <a:pt x="1554" y="281"/>
                  <a:pt x="1546" y="275"/>
                  <a:pt x="1544" y="272"/>
                </a:cubicBezTo>
                <a:cubicBezTo>
                  <a:pt x="1541" y="269"/>
                  <a:pt x="1531" y="268"/>
                  <a:pt x="1531" y="269"/>
                </a:cubicBezTo>
                <a:cubicBezTo>
                  <a:pt x="1531" y="271"/>
                  <a:pt x="1528" y="269"/>
                  <a:pt x="1527" y="267"/>
                </a:cubicBezTo>
                <a:cubicBezTo>
                  <a:pt x="1526" y="265"/>
                  <a:pt x="1515" y="265"/>
                  <a:pt x="1515" y="267"/>
                </a:cubicBezTo>
                <a:cubicBezTo>
                  <a:pt x="1515" y="269"/>
                  <a:pt x="1518" y="269"/>
                  <a:pt x="1519" y="271"/>
                </a:cubicBezTo>
                <a:cubicBezTo>
                  <a:pt x="1521" y="273"/>
                  <a:pt x="1517" y="274"/>
                  <a:pt x="1518" y="277"/>
                </a:cubicBezTo>
                <a:cubicBezTo>
                  <a:pt x="1519" y="279"/>
                  <a:pt x="1514" y="276"/>
                  <a:pt x="1512" y="274"/>
                </a:cubicBezTo>
                <a:cubicBezTo>
                  <a:pt x="1510" y="273"/>
                  <a:pt x="1511" y="268"/>
                  <a:pt x="1512" y="265"/>
                </a:cubicBezTo>
                <a:cubicBezTo>
                  <a:pt x="1512" y="262"/>
                  <a:pt x="1508" y="263"/>
                  <a:pt x="1508" y="260"/>
                </a:cubicBezTo>
                <a:cubicBezTo>
                  <a:pt x="1508" y="257"/>
                  <a:pt x="1496" y="252"/>
                  <a:pt x="1490" y="250"/>
                </a:cubicBezTo>
                <a:cubicBezTo>
                  <a:pt x="1485" y="248"/>
                  <a:pt x="1479" y="246"/>
                  <a:pt x="1477" y="243"/>
                </a:cubicBezTo>
                <a:cubicBezTo>
                  <a:pt x="1475" y="240"/>
                  <a:pt x="1466" y="240"/>
                  <a:pt x="1462" y="236"/>
                </a:cubicBezTo>
                <a:cubicBezTo>
                  <a:pt x="1459" y="233"/>
                  <a:pt x="1444" y="226"/>
                  <a:pt x="1437" y="226"/>
                </a:cubicBezTo>
                <a:cubicBezTo>
                  <a:pt x="1430" y="225"/>
                  <a:pt x="1432" y="222"/>
                  <a:pt x="1429" y="222"/>
                </a:cubicBezTo>
                <a:cubicBezTo>
                  <a:pt x="1425" y="223"/>
                  <a:pt x="1411" y="222"/>
                  <a:pt x="1407" y="222"/>
                </a:cubicBezTo>
                <a:cubicBezTo>
                  <a:pt x="1403" y="221"/>
                  <a:pt x="1402" y="224"/>
                  <a:pt x="1399" y="223"/>
                </a:cubicBezTo>
                <a:cubicBezTo>
                  <a:pt x="1396" y="222"/>
                  <a:pt x="1380" y="216"/>
                  <a:pt x="1378" y="218"/>
                </a:cubicBezTo>
                <a:cubicBezTo>
                  <a:pt x="1376" y="220"/>
                  <a:pt x="1377" y="223"/>
                  <a:pt x="1375" y="224"/>
                </a:cubicBezTo>
                <a:cubicBezTo>
                  <a:pt x="1373" y="224"/>
                  <a:pt x="1375" y="227"/>
                  <a:pt x="1379" y="231"/>
                </a:cubicBezTo>
                <a:cubicBezTo>
                  <a:pt x="1384" y="235"/>
                  <a:pt x="1381" y="238"/>
                  <a:pt x="1377" y="240"/>
                </a:cubicBezTo>
                <a:cubicBezTo>
                  <a:pt x="1373" y="242"/>
                  <a:pt x="1366" y="238"/>
                  <a:pt x="1364" y="235"/>
                </a:cubicBezTo>
                <a:cubicBezTo>
                  <a:pt x="1362" y="232"/>
                  <a:pt x="1357" y="234"/>
                  <a:pt x="1355" y="229"/>
                </a:cubicBezTo>
                <a:cubicBezTo>
                  <a:pt x="1354" y="225"/>
                  <a:pt x="1357" y="225"/>
                  <a:pt x="1360" y="227"/>
                </a:cubicBezTo>
                <a:cubicBezTo>
                  <a:pt x="1362" y="229"/>
                  <a:pt x="1366" y="227"/>
                  <a:pt x="1366" y="225"/>
                </a:cubicBezTo>
                <a:cubicBezTo>
                  <a:pt x="1367" y="222"/>
                  <a:pt x="1359" y="220"/>
                  <a:pt x="1355" y="220"/>
                </a:cubicBezTo>
                <a:cubicBezTo>
                  <a:pt x="1351" y="220"/>
                  <a:pt x="1349" y="226"/>
                  <a:pt x="1344" y="228"/>
                </a:cubicBezTo>
                <a:cubicBezTo>
                  <a:pt x="1340" y="231"/>
                  <a:pt x="1323" y="227"/>
                  <a:pt x="1321" y="226"/>
                </a:cubicBezTo>
                <a:cubicBezTo>
                  <a:pt x="1320" y="224"/>
                  <a:pt x="1296" y="226"/>
                  <a:pt x="1294" y="227"/>
                </a:cubicBezTo>
                <a:cubicBezTo>
                  <a:pt x="1291" y="229"/>
                  <a:pt x="1293" y="235"/>
                  <a:pt x="1292" y="236"/>
                </a:cubicBezTo>
                <a:cubicBezTo>
                  <a:pt x="1291" y="236"/>
                  <a:pt x="1290" y="229"/>
                  <a:pt x="1290" y="227"/>
                </a:cubicBezTo>
                <a:cubicBezTo>
                  <a:pt x="1290" y="226"/>
                  <a:pt x="1287" y="225"/>
                  <a:pt x="1283" y="225"/>
                </a:cubicBezTo>
                <a:cubicBezTo>
                  <a:pt x="1278" y="225"/>
                  <a:pt x="1276" y="224"/>
                  <a:pt x="1278" y="223"/>
                </a:cubicBezTo>
                <a:cubicBezTo>
                  <a:pt x="1279" y="221"/>
                  <a:pt x="1276" y="219"/>
                  <a:pt x="1279" y="217"/>
                </a:cubicBezTo>
                <a:cubicBezTo>
                  <a:pt x="1283" y="215"/>
                  <a:pt x="1273" y="207"/>
                  <a:pt x="1264" y="204"/>
                </a:cubicBezTo>
                <a:cubicBezTo>
                  <a:pt x="1256" y="200"/>
                  <a:pt x="1235" y="202"/>
                  <a:pt x="1230" y="204"/>
                </a:cubicBezTo>
                <a:cubicBezTo>
                  <a:pt x="1224" y="206"/>
                  <a:pt x="1214" y="205"/>
                  <a:pt x="1209" y="205"/>
                </a:cubicBezTo>
                <a:cubicBezTo>
                  <a:pt x="1203" y="205"/>
                  <a:pt x="1208" y="203"/>
                  <a:pt x="1206" y="201"/>
                </a:cubicBezTo>
                <a:cubicBezTo>
                  <a:pt x="1205" y="198"/>
                  <a:pt x="1196" y="195"/>
                  <a:pt x="1195" y="197"/>
                </a:cubicBezTo>
                <a:cubicBezTo>
                  <a:pt x="1193" y="199"/>
                  <a:pt x="1191" y="197"/>
                  <a:pt x="1191" y="196"/>
                </a:cubicBezTo>
                <a:cubicBezTo>
                  <a:pt x="1191" y="194"/>
                  <a:pt x="1183" y="191"/>
                  <a:pt x="1180" y="192"/>
                </a:cubicBezTo>
                <a:cubicBezTo>
                  <a:pt x="1176" y="193"/>
                  <a:pt x="1175" y="189"/>
                  <a:pt x="1179" y="189"/>
                </a:cubicBezTo>
                <a:cubicBezTo>
                  <a:pt x="1182" y="189"/>
                  <a:pt x="1189" y="190"/>
                  <a:pt x="1186" y="186"/>
                </a:cubicBezTo>
                <a:cubicBezTo>
                  <a:pt x="1183" y="181"/>
                  <a:pt x="1159" y="180"/>
                  <a:pt x="1157" y="181"/>
                </a:cubicBezTo>
                <a:cubicBezTo>
                  <a:pt x="1154" y="182"/>
                  <a:pt x="1157" y="185"/>
                  <a:pt x="1151" y="190"/>
                </a:cubicBezTo>
                <a:cubicBezTo>
                  <a:pt x="1146" y="195"/>
                  <a:pt x="1141" y="191"/>
                  <a:pt x="1142" y="189"/>
                </a:cubicBezTo>
                <a:cubicBezTo>
                  <a:pt x="1142" y="186"/>
                  <a:pt x="1149" y="187"/>
                  <a:pt x="1149" y="184"/>
                </a:cubicBezTo>
                <a:cubicBezTo>
                  <a:pt x="1149" y="182"/>
                  <a:pt x="1140" y="183"/>
                  <a:pt x="1138" y="181"/>
                </a:cubicBezTo>
                <a:cubicBezTo>
                  <a:pt x="1137" y="179"/>
                  <a:pt x="1140" y="178"/>
                  <a:pt x="1144" y="179"/>
                </a:cubicBezTo>
                <a:cubicBezTo>
                  <a:pt x="1147" y="180"/>
                  <a:pt x="1152" y="180"/>
                  <a:pt x="1153" y="179"/>
                </a:cubicBezTo>
                <a:cubicBezTo>
                  <a:pt x="1153" y="177"/>
                  <a:pt x="1149" y="177"/>
                  <a:pt x="1144" y="176"/>
                </a:cubicBezTo>
                <a:cubicBezTo>
                  <a:pt x="1139" y="175"/>
                  <a:pt x="1126" y="172"/>
                  <a:pt x="1119" y="173"/>
                </a:cubicBezTo>
                <a:cubicBezTo>
                  <a:pt x="1112" y="173"/>
                  <a:pt x="1109" y="170"/>
                  <a:pt x="1105" y="170"/>
                </a:cubicBezTo>
                <a:cubicBezTo>
                  <a:pt x="1101" y="170"/>
                  <a:pt x="1101" y="172"/>
                  <a:pt x="1103" y="174"/>
                </a:cubicBezTo>
                <a:cubicBezTo>
                  <a:pt x="1105" y="176"/>
                  <a:pt x="1099" y="178"/>
                  <a:pt x="1095" y="177"/>
                </a:cubicBezTo>
                <a:cubicBezTo>
                  <a:pt x="1090" y="176"/>
                  <a:pt x="1084" y="179"/>
                  <a:pt x="1086" y="183"/>
                </a:cubicBezTo>
                <a:cubicBezTo>
                  <a:pt x="1089" y="186"/>
                  <a:pt x="1091" y="182"/>
                  <a:pt x="1094" y="183"/>
                </a:cubicBezTo>
                <a:cubicBezTo>
                  <a:pt x="1096" y="184"/>
                  <a:pt x="1088" y="186"/>
                  <a:pt x="1091" y="188"/>
                </a:cubicBezTo>
                <a:cubicBezTo>
                  <a:pt x="1094" y="189"/>
                  <a:pt x="1094" y="192"/>
                  <a:pt x="1094" y="194"/>
                </a:cubicBezTo>
                <a:cubicBezTo>
                  <a:pt x="1094" y="195"/>
                  <a:pt x="1089" y="196"/>
                  <a:pt x="1087" y="194"/>
                </a:cubicBezTo>
                <a:cubicBezTo>
                  <a:pt x="1085" y="191"/>
                  <a:pt x="1082" y="194"/>
                  <a:pt x="1078" y="193"/>
                </a:cubicBezTo>
                <a:cubicBezTo>
                  <a:pt x="1074" y="193"/>
                  <a:pt x="1071" y="195"/>
                  <a:pt x="1075" y="195"/>
                </a:cubicBezTo>
                <a:cubicBezTo>
                  <a:pt x="1079" y="196"/>
                  <a:pt x="1081" y="198"/>
                  <a:pt x="1075" y="199"/>
                </a:cubicBezTo>
                <a:cubicBezTo>
                  <a:pt x="1070" y="200"/>
                  <a:pt x="1071" y="194"/>
                  <a:pt x="1068" y="195"/>
                </a:cubicBezTo>
                <a:cubicBezTo>
                  <a:pt x="1065" y="195"/>
                  <a:pt x="1058" y="192"/>
                  <a:pt x="1054" y="192"/>
                </a:cubicBezTo>
                <a:cubicBezTo>
                  <a:pt x="1050" y="192"/>
                  <a:pt x="1049" y="195"/>
                  <a:pt x="1044" y="196"/>
                </a:cubicBezTo>
                <a:cubicBezTo>
                  <a:pt x="1039" y="196"/>
                  <a:pt x="1032" y="193"/>
                  <a:pt x="1030" y="190"/>
                </a:cubicBezTo>
                <a:cubicBezTo>
                  <a:pt x="1028" y="188"/>
                  <a:pt x="1027" y="187"/>
                  <a:pt x="1025" y="190"/>
                </a:cubicBezTo>
                <a:cubicBezTo>
                  <a:pt x="1022" y="193"/>
                  <a:pt x="1022" y="199"/>
                  <a:pt x="1020" y="200"/>
                </a:cubicBezTo>
                <a:cubicBezTo>
                  <a:pt x="1017" y="200"/>
                  <a:pt x="1016" y="205"/>
                  <a:pt x="1014" y="207"/>
                </a:cubicBezTo>
                <a:cubicBezTo>
                  <a:pt x="1011" y="208"/>
                  <a:pt x="1011" y="205"/>
                  <a:pt x="1008" y="205"/>
                </a:cubicBezTo>
                <a:cubicBezTo>
                  <a:pt x="1005" y="205"/>
                  <a:pt x="995" y="195"/>
                  <a:pt x="995" y="193"/>
                </a:cubicBezTo>
                <a:cubicBezTo>
                  <a:pt x="994" y="190"/>
                  <a:pt x="988" y="184"/>
                  <a:pt x="986" y="183"/>
                </a:cubicBezTo>
                <a:cubicBezTo>
                  <a:pt x="985" y="182"/>
                  <a:pt x="988" y="182"/>
                  <a:pt x="990" y="183"/>
                </a:cubicBezTo>
                <a:cubicBezTo>
                  <a:pt x="992" y="185"/>
                  <a:pt x="994" y="185"/>
                  <a:pt x="996" y="184"/>
                </a:cubicBezTo>
                <a:cubicBezTo>
                  <a:pt x="998" y="183"/>
                  <a:pt x="998" y="178"/>
                  <a:pt x="995" y="178"/>
                </a:cubicBezTo>
                <a:cubicBezTo>
                  <a:pt x="991" y="178"/>
                  <a:pt x="993" y="175"/>
                  <a:pt x="994" y="174"/>
                </a:cubicBezTo>
                <a:cubicBezTo>
                  <a:pt x="996" y="174"/>
                  <a:pt x="990" y="168"/>
                  <a:pt x="992" y="168"/>
                </a:cubicBezTo>
                <a:cubicBezTo>
                  <a:pt x="995" y="167"/>
                  <a:pt x="994" y="165"/>
                  <a:pt x="991" y="165"/>
                </a:cubicBezTo>
                <a:cubicBezTo>
                  <a:pt x="988" y="164"/>
                  <a:pt x="985" y="162"/>
                  <a:pt x="984" y="160"/>
                </a:cubicBezTo>
                <a:cubicBezTo>
                  <a:pt x="984" y="159"/>
                  <a:pt x="972" y="158"/>
                  <a:pt x="972" y="160"/>
                </a:cubicBezTo>
                <a:cubicBezTo>
                  <a:pt x="973" y="163"/>
                  <a:pt x="968" y="162"/>
                  <a:pt x="969" y="160"/>
                </a:cubicBezTo>
                <a:cubicBezTo>
                  <a:pt x="970" y="158"/>
                  <a:pt x="964" y="159"/>
                  <a:pt x="959" y="157"/>
                </a:cubicBezTo>
                <a:cubicBezTo>
                  <a:pt x="953" y="156"/>
                  <a:pt x="952" y="151"/>
                  <a:pt x="950" y="151"/>
                </a:cubicBezTo>
                <a:cubicBezTo>
                  <a:pt x="948" y="151"/>
                  <a:pt x="949" y="157"/>
                  <a:pt x="946" y="156"/>
                </a:cubicBezTo>
                <a:cubicBezTo>
                  <a:pt x="943" y="154"/>
                  <a:pt x="940" y="157"/>
                  <a:pt x="941" y="160"/>
                </a:cubicBezTo>
                <a:cubicBezTo>
                  <a:pt x="943" y="164"/>
                  <a:pt x="942" y="164"/>
                  <a:pt x="941" y="167"/>
                </a:cubicBezTo>
                <a:cubicBezTo>
                  <a:pt x="941" y="170"/>
                  <a:pt x="939" y="169"/>
                  <a:pt x="936" y="168"/>
                </a:cubicBezTo>
                <a:cubicBezTo>
                  <a:pt x="932" y="166"/>
                  <a:pt x="932" y="171"/>
                  <a:pt x="925" y="169"/>
                </a:cubicBezTo>
                <a:cubicBezTo>
                  <a:pt x="917" y="167"/>
                  <a:pt x="914" y="169"/>
                  <a:pt x="913" y="166"/>
                </a:cubicBezTo>
                <a:cubicBezTo>
                  <a:pt x="911" y="164"/>
                  <a:pt x="909" y="164"/>
                  <a:pt x="909" y="166"/>
                </a:cubicBezTo>
                <a:cubicBezTo>
                  <a:pt x="908" y="168"/>
                  <a:pt x="897" y="167"/>
                  <a:pt x="896" y="164"/>
                </a:cubicBezTo>
                <a:cubicBezTo>
                  <a:pt x="895" y="161"/>
                  <a:pt x="898" y="161"/>
                  <a:pt x="900" y="160"/>
                </a:cubicBezTo>
                <a:cubicBezTo>
                  <a:pt x="901" y="159"/>
                  <a:pt x="898" y="158"/>
                  <a:pt x="891" y="158"/>
                </a:cubicBezTo>
                <a:cubicBezTo>
                  <a:pt x="885" y="158"/>
                  <a:pt x="881" y="155"/>
                  <a:pt x="875" y="156"/>
                </a:cubicBezTo>
                <a:cubicBezTo>
                  <a:pt x="868" y="156"/>
                  <a:pt x="854" y="158"/>
                  <a:pt x="852" y="158"/>
                </a:cubicBezTo>
                <a:cubicBezTo>
                  <a:pt x="850" y="159"/>
                  <a:pt x="853" y="163"/>
                  <a:pt x="850" y="163"/>
                </a:cubicBezTo>
                <a:cubicBezTo>
                  <a:pt x="847" y="164"/>
                  <a:pt x="849" y="157"/>
                  <a:pt x="849" y="154"/>
                </a:cubicBezTo>
                <a:cubicBezTo>
                  <a:pt x="848" y="151"/>
                  <a:pt x="844" y="151"/>
                  <a:pt x="844" y="153"/>
                </a:cubicBezTo>
                <a:cubicBezTo>
                  <a:pt x="845" y="156"/>
                  <a:pt x="837" y="156"/>
                  <a:pt x="835" y="155"/>
                </a:cubicBezTo>
                <a:cubicBezTo>
                  <a:pt x="833" y="153"/>
                  <a:pt x="830" y="151"/>
                  <a:pt x="824" y="149"/>
                </a:cubicBezTo>
                <a:cubicBezTo>
                  <a:pt x="819" y="148"/>
                  <a:pt x="813" y="154"/>
                  <a:pt x="814" y="155"/>
                </a:cubicBezTo>
                <a:cubicBezTo>
                  <a:pt x="816" y="157"/>
                  <a:pt x="819" y="156"/>
                  <a:pt x="820" y="157"/>
                </a:cubicBezTo>
                <a:cubicBezTo>
                  <a:pt x="820" y="159"/>
                  <a:pt x="808" y="158"/>
                  <a:pt x="808" y="160"/>
                </a:cubicBezTo>
                <a:cubicBezTo>
                  <a:pt x="808" y="162"/>
                  <a:pt x="798" y="164"/>
                  <a:pt x="794" y="165"/>
                </a:cubicBezTo>
                <a:cubicBezTo>
                  <a:pt x="786" y="166"/>
                  <a:pt x="784" y="166"/>
                  <a:pt x="779" y="169"/>
                </a:cubicBezTo>
                <a:cubicBezTo>
                  <a:pt x="775" y="173"/>
                  <a:pt x="779" y="166"/>
                  <a:pt x="782" y="163"/>
                </a:cubicBezTo>
                <a:cubicBezTo>
                  <a:pt x="785" y="160"/>
                  <a:pt x="788" y="161"/>
                  <a:pt x="790" y="159"/>
                </a:cubicBezTo>
                <a:cubicBezTo>
                  <a:pt x="792" y="156"/>
                  <a:pt x="795" y="156"/>
                  <a:pt x="800" y="156"/>
                </a:cubicBezTo>
                <a:cubicBezTo>
                  <a:pt x="805" y="155"/>
                  <a:pt x="805" y="152"/>
                  <a:pt x="808" y="151"/>
                </a:cubicBezTo>
                <a:cubicBezTo>
                  <a:pt x="810" y="150"/>
                  <a:pt x="816" y="147"/>
                  <a:pt x="817" y="145"/>
                </a:cubicBezTo>
                <a:cubicBezTo>
                  <a:pt x="818" y="142"/>
                  <a:pt x="830" y="138"/>
                  <a:pt x="833" y="139"/>
                </a:cubicBezTo>
                <a:cubicBezTo>
                  <a:pt x="835" y="139"/>
                  <a:pt x="836" y="134"/>
                  <a:pt x="837" y="134"/>
                </a:cubicBezTo>
                <a:cubicBezTo>
                  <a:pt x="838" y="134"/>
                  <a:pt x="845" y="131"/>
                  <a:pt x="848" y="129"/>
                </a:cubicBezTo>
                <a:cubicBezTo>
                  <a:pt x="851" y="128"/>
                  <a:pt x="852" y="126"/>
                  <a:pt x="852" y="124"/>
                </a:cubicBezTo>
                <a:cubicBezTo>
                  <a:pt x="852" y="122"/>
                  <a:pt x="849" y="122"/>
                  <a:pt x="848" y="121"/>
                </a:cubicBezTo>
                <a:cubicBezTo>
                  <a:pt x="848" y="119"/>
                  <a:pt x="850" y="120"/>
                  <a:pt x="853" y="119"/>
                </a:cubicBezTo>
                <a:cubicBezTo>
                  <a:pt x="856" y="118"/>
                  <a:pt x="853" y="114"/>
                  <a:pt x="851" y="115"/>
                </a:cubicBezTo>
                <a:cubicBezTo>
                  <a:pt x="848" y="116"/>
                  <a:pt x="852" y="113"/>
                  <a:pt x="850" y="110"/>
                </a:cubicBezTo>
                <a:cubicBezTo>
                  <a:pt x="848" y="108"/>
                  <a:pt x="844" y="112"/>
                  <a:pt x="844" y="109"/>
                </a:cubicBezTo>
                <a:cubicBezTo>
                  <a:pt x="844" y="107"/>
                  <a:pt x="843" y="104"/>
                  <a:pt x="842" y="102"/>
                </a:cubicBezTo>
                <a:cubicBezTo>
                  <a:pt x="840" y="100"/>
                  <a:pt x="837" y="105"/>
                  <a:pt x="834" y="102"/>
                </a:cubicBezTo>
                <a:cubicBezTo>
                  <a:pt x="831" y="100"/>
                  <a:pt x="821" y="98"/>
                  <a:pt x="821" y="99"/>
                </a:cubicBezTo>
                <a:cubicBezTo>
                  <a:pt x="821" y="100"/>
                  <a:pt x="816" y="97"/>
                  <a:pt x="815" y="99"/>
                </a:cubicBezTo>
                <a:cubicBezTo>
                  <a:pt x="814" y="100"/>
                  <a:pt x="806" y="99"/>
                  <a:pt x="804" y="99"/>
                </a:cubicBezTo>
                <a:cubicBezTo>
                  <a:pt x="801" y="98"/>
                  <a:pt x="798" y="100"/>
                  <a:pt x="798" y="102"/>
                </a:cubicBezTo>
                <a:cubicBezTo>
                  <a:pt x="798" y="105"/>
                  <a:pt x="788" y="104"/>
                  <a:pt x="786" y="103"/>
                </a:cubicBezTo>
                <a:cubicBezTo>
                  <a:pt x="785" y="103"/>
                  <a:pt x="793" y="96"/>
                  <a:pt x="793" y="95"/>
                </a:cubicBezTo>
                <a:cubicBezTo>
                  <a:pt x="793" y="94"/>
                  <a:pt x="779" y="95"/>
                  <a:pt x="778" y="94"/>
                </a:cubicBezTo>
                <a:cubicBezTo>
                  <a:pt x="777" y="92"/>
                  <a:pt x="770" y="92"/>
                  <a:pt x="767" y="92"/>
                </a:cubicBezTo>
                <a:cubicBezTo>
                  <a:pt x="764" y="92"/>
                  <a:pt x="767" y="91"/>
                  <a:pt x="770" y="91"/>
                </a:cubicBezTo>
                <a:cubicBezTo>
                  <a:pt x="773" y="91"/>
                  <a:pt x="775" y="88"/>
                  <a:pt x="778" y="88"/>
                </a:cubicBezTo>
                <a:cubicBezTo>
                  <a:pt x="782" y="87"/>
                  <a:pt x="781" y="86"/>
                  <a:pt x="779" y="84"/>
                </a:cubicBezTo>
                <a:cubicBezTo>
                  <a:pt x="778" y="82"/>
                  <a:pt x="775" y="83"/>
                  <a:pt x="772" y="82"/>
                </a:cubicBezTo>
                <a:cubicBezTo>
                  <a:pt x="769" y="81"/>
                  <a:pt x="765" y="80"/>
                  <a:pt x="762" y="80"/>
                </a:cubicBezTo>
                <a:cubicBezTo>
                  <a:pt x="760" y="80"/>
                  <a:pt x="757" y="81"/>
                  <a:pt x="750" y="82"/>
                </a:cubicBezTo>
                <a:cubicBezTo>
                  <a:pt x="744" y="84"/>
                  <a:pt x="743" y="89"/>
                  <a:pt x="740" y="90"/>
                </a:cubicBezTo>
                <a:cubicBezTo>
                  <a:pt x="737" y="92"/>
                  <a:pt x="731" y="97"/>
                  <a:pt x="734" y="98"/>
                </a:cubicBezTo>
                <a:cubicBezTo>
                  <a:pt x="737" y="99"/>
                  <a:pt x="735" y="100"/>
                  <a:pt x="736" y="102"/>
                </a:cubicBezTo>
                <a:cubicBezTo>
                  <a:pt x="736" y="104"/>
                  <a:pt x="734" y="104"/>
                  <a:pt x="730" y="104"/>
                </a:cubicBezTo>
                <a:cubicBezTo>
                  <a:pt x="727" y="103"/>
                  <a:pt x="716" y="103"/>
                  <a:pt x="717" y="105"/>
                </a:cubicBezTo>
                <a:cubicBezTo>
                  <a:pt x="717" y="108"/>
                  <a:pt x="723" y="109"/>
                  <a:pt x="723" y="110"/>
                </a:cubicBezTo>
                <a:cubicBezTo>
                  <a:pt x="722" y="111"/>
                  <a:pt x="718" y="110"/>
                  <a:pt x="716" y="109"/>
                </a:cubicBezTo>
                <a:cubicBezTo>
                  <a:pt x="713" y="107"/>
                  <a:pt x="709" y="108"/>
                  <a:pt x="708" y="110"/>
                </a:cubicBezTo>
                <a:cubicBezTo>
                  <a:pt x="707" y="113"/>
                  <a:pt x="703" y="112"/>
                  <a:pt x="702" y="112"/>
                </a:cubicBezTo>
                <a:cubicBezTo>
                  <a:pt x="701" y="111"/>
                  <a:pt x="698" y="113"/>
                  <a:pt x="696" y="112"/>
                </a:cubicBezTo>
                <a:cubicBezTo>
                  <a:pt x="694" y="111"/>
                  <a:pt x="700" y="108"/>
                  <a:pt x="698" y="107"/>
                </a:cubicBezTo>
                <a:cubicBezTo>
                  <a:pt x="697" y="105"/>
                  <a:pt x="690" y="107"/>
                  <a:pt x="690" y="109"/>
                </a:cubicBezTo>
                <a:cubicBezTo>
                  <a:pt x="689" y="112"/>
                  <a:pt x="685" y="107"/>
                  <a:pt x="684" y="108"/>
                </a:cubicBezTo>
                <a:cubicBezTo>
                  <a:pt x="682" y="109"/>
                  <a:pt x="681" y="110"/>
                  <a:pt x="678" y="111"/>
                </a:cubicBezTo>
                <a:cubicBezTo>
                  <a:pt x="675" y="112"/>
                  <a:pt x="670" y="110"/>
                  <a:pt x="669" y="112"/>
                </a:cubicBezTo>
                <a:cubicBezTo>
                  <a:pt x="668" y="114"/>
                  <a:pt x="674" y="115"/>
                  <a:pt x="674" y="116"/>
                </a:cubicBezTo>
                <a:cubicBezTo>
                  <a:pt x="675" y="117"/>
                  <a:pt x="660" y="117"/>
                  <a:pt x="659" y="118"/>
                </a:cubicBezTo>
                <a:cubicBezTo>
                  <a:pt x="659" y="120"/>
                  <a:pt x="654" y="120"/>
                  <a:pt x="648" y="120"/>
                </a:cubicBezTo>
                <a:cubicBezTo>
                  <a:pt x="642" y="120"/>
                  <a:pt x="644" y="123"/>
                  <a:pt x="639" y="124"/>
                </a:cubicBezTo>
                <a:cubicBezTo>
                  <a:pt x="635" y="125"/>
                  <a:pt x="632" y="125"/>
                  <a:pt x="631" y="127"/>
                </a:cubicBezTo>
                <a:cubicBezTo>
                  <a:pt x="629" y="130"/>
                  <a:pt x="625" y="130"/>
                  <a:pt x="624" y="128"/>
                </a:cubicBezTo>
                <a:cubicBezTo>
                  <a:pt x="622" y="126"/>
                  <a:pt x="618" y="129"/>
                  <a:pt x="620" y="129"/>
                </a:cubicBezTo>
                <a:cubicBezTo>
                  <a:pt x="622" y="130"/>
                  <a:pt x="620" y="132"/>
                  <a:pt x="619" y="132"/>
                </a:cubicBezTo>
                <a:cubicBezTo>
                  <a:pt x="617" y="131"/>
                  <a:pt x="613" y="134"/>
                  <a:pt x="615" y="134"/>
                </a:cubicBezTo>
                <a:cubicBezTo>
                  <a:pt x="618" y="134"/>
                  <a:pt x="619" y="136"/>
                  <a:pt x="618" y="137"/>
                </a:cubicBezTo>
                <a:cubicBezTo>
                  <a:pt x="617" y="139"/>
                  <a:pt x="611" y="135"/>
                  <a:pt x="610" y="137"/>
                </a:cubicBezTo>
                <a:cubicBezTo>
                  <a:pt x="609" y="138"/>
                  <a:pt x="612" y="140"/>
                  <a:pt x="615" y="140"/>
                </a:cubicBezTo>
                <a:cubicBezTo>
                  <a:pt x="617" y="139"/>
                  <a:pt x="619" y="141"/>
                  <a:pt x="619" y="143"/>
                </a:cubicBezTo>
                <a:cubicBezTo>
                  <a:pt x="619" y="144"/>
                  <a:pt x="613" y="142"/>
                  <a:pt x="612" y="143"/>
                </a:cubicBezTo>
                <a:cubicBezTo>
                  <a:pt x="611" y="145"/>
                  <a:pt x="613" y="145"/>
                  <a:pt x="616" y="146"/>
                </a:cubicBezTo>
                <a:cubicBezTo>
                  <a:pt x="618" y="146"/>
                  <a:pt x="616" y="147"/>
                  <a:pt x="619" y="149"/>
                </a:cubicBezTo>
                <a:cubicBezTo>
                  <a:pt x="619" y="149"/>
                  <a:pt x="619" y="149"/>
                  <a:pt x="619" y="149"/>
                </a:cubicBezTo>
                <a:cubicBezTo>
                  <a:pt x="620" y="151"/>
                  <a:pt x="618" y="151"/>
                  <a:pt x="618" y="153"/>
                </a:cubicBezTo>
                <a:cubicBezTo>
                  <a:pt x="618" y="155"/>
                  <a:pt x="615" y="156"/>
                  <a:pt x="615" y="154"/>
                </a:cubicBezTo>
                <a:cubicBezTo>
                  <a:pt x="615" y="152"/>
                  <a:pt x="608" y="152"/>
                  <a:pt x="607" y="153"/>
                </a:cubicBezTo>
                <a:cubicBezTo>
                  <a:pt x="605" y="155"/>
                  <a:pt x="604" y="157"/>
                  <a:pt x="603" y="155"/>
                </a:cubicBezTo>
                <a:cubicBezTo>
                  <a:pt x="601" y="153"/>
                  <a:pt x="596" y="155"/>
                  <a:pt x="589" y="156"/>
                </a:cubicBezTo>
                <a:cubicBezTo>
                  <a:pt x="582" y="156"/>
                  <a:pt x="569" y="156"/>
                  <a:pt x="565" y="158"/>
                </a:cubicBezTo>
                <a:cubicBezTo>
                  <a:pt x="562" y="159"/>
                  <a:pt x="559" y="164"/>
                  <a:pt x="562" y="167"/>
                </a:cubicBezTo>
                <a:cubicBezTo>
                  <a:pt x="565" y="170"/>
                  <a:pt x="562" y="171"/>
                  <a:pt x="562" y="173"/>
                </a:cubicBezTo>
                <a:cubicBezTo>
                  <a:pt x="562" y="175"/>
                  <a:pt x="571" y="179"/>
                  <a:pt x="575" y="180"/>
                </a:cubicBezTo>
                <a:cubicBezTo>
                  <a:pt x="579" y="180"/>
                  <a:pt x="583" y="185"/>
                  <a:pt x="580" y="189"/>
                </a:cubicBezTo>
                <a:cubicBezTo>
                  <a:pt x="578" y="192"/>
                  <a:pt x="570" y="188"/>
                  <a:pt x="565" y="184"/>
                </a:cubicBezTo>
                <a:cubicBezTo>
                  <a:pt x="559" y="180"/>
                  <a:pt x="548" y="178"/>
                  <a:pt x="544" y="178"/>
                </a:cubicBezTo>
                <a:cubicBezTo>
                  <a:pt x="540" y="179"/>
                  <a:pt x="542" y="175"/>
                  <a:pt x="537" y="175"/>
                </a:cubicBezTo>
                <a:cubicBezTo>
                  <a:pt x="532" y="175"/>
                  <a:pt x="528" y="180"/>
                  <a:pt x="531" y="180"/>
                </a:cubicBezTo>
                <a:cubicBezTo>
                  <a:pt x="535" y="180"/>
                  <a:pt x="537" y="179"/>
                  <a:pt x="535" y="181"/>
                </a:cubicBezTo>
                <a:cubicBezTo>
                  <a:pt x="533" y="183"/>
                  <a:pt x="536" y="182"/>
                  <a:pt x="540" y="184"/>
                </a:cubicBezTo>
                <a:cubicBezTo>
                  <a:pt x="544" y="186"/>
                  <a:pt x="537" y="188"/>
                  <a:pt x="532" y="185"/>
                </a:cubicBezTo>
                <a:cubicBezTo>
                  <a:pt x="528" y="182"/>
                  <a:pt x="524" y="185"/>
                  <a:pt x="523" y="187"/>
                </a:cubicBezTo>
                <a:cubicBezTo>
                  <a:pt x="521" y="189"/>
                  <a:pt x="527" y="196"/>
                  <a:pt x="535" y="197"/>
                </a:cubicBezTo>
                <a:cubicBezTo>
                  <a:pt x="542" y="198"/>
                  <a:pt x="540" y="200"/>
                  <a:pt x="543" y="201"/>
                </a:cubicBezTo>
                <a:cubicBezTo>
                  <a:pt x="546" y="202"/>
                  <a:pt x="544" y="204"/>
                  <a:pt x="542" y="204"/>
                </a:cubicBezTo>
                <a:cubicBezTo>
                  <a:pt x="539" y="204"/>
                  <a:pt x="535" y="200"/>
                  <a:pt x="531" y="199"/>
                </a:cubicBezTo>
                <a:cubicBezTo>
                  <a:pt x="527" y="197"/>
                  <a:pt x="518" y="199"/>
                  <a:pt x="516" y="197"/>
                </a:cubicBezTo>
                <a:cubicBezTo>
                  <a:pt x="514" y="195"/>
                  <a:pt x="517" y="193"/>
                  <a:pt x="515" y="191"/>
                </a:cubicBezTo>
                <a:cubicBezTo>
                  <a:pt x="513" y="190"/>
                  <a:pt x="515" y="186"/>
                  <a:pt x="517" y="182"/>
                </a:cubicBezTo>
                <a:cubicBezTo>
                  <a:pt x="520" y="178"/>
                  <a:pt x="517" y="172"/>
                  <a:pt x="513" y="171"/>
                </a:cubicBezTo>
                <a:cubicBezTo>
                  <a:pt x="510" y="170"/>
                  <a:pt x="510" y="173"/>
                  <a:pt x="511" y="175"/>
                </a:cubicBezTo>
                <a:cubicBezTo>
                  <a:pt x="512" y="176"/>
                  <a:pt x="511" y="181"/>
                  <a:pt x="509" y="184"/>
                </a:cubicBezTo>
                <a:cubicBezTo>
                  <a:pt x="506" y="188"/>
                  <a:pt x="498" y="188"/>
                  <a:pt x="498" y="190"/>
                </a:cubicBezTo>
                <a:cubicBezTo>
                  <a:pt x="498" y="192"/>
                  <a:pt x="492" y="194"/>
                  <a:pt x="494" y="195"/>
                </a:cubicBezTo>
                <a:cubicBezTo>
                  <a:pt x="496" y="197"/>
                  <a:pt x="503" y="205"/>
                  <a:pt x="504" y="208"/>
                </a:cubicBezTo>
                <a:cubicBezTo>
                  <a:pt x="505" y="211"/>
                  <a:pt x="498" y="219"/>
                  <a:pt x="499" y="223"/>
                </a:cubicBezTo>
                <a:cubicBezTo>
                  <a:pt x="500" y="228"/>
                  <a:pt x="498" y="230"/>
                  <a:pt x="499" y="233"/>
                </a:cubicBezTo>
                <a:cubicBezTo>
                  <a:pt x="501" y="235"/>
                  <a:pt x="504" y="233"/>
                  <a:pt x="506" y="234"/>
                </a:cubicBezTo>
                <a:cubicBezTo>
                  <a:pt x="509" y="235"/>
                  <a:pt x="512" y="232"/>
                  <a:pt x="517" y="232"/>
                </a:cubicBezTo>
                <a:cubicBezTo>
                  <a:pt x="522" y="231"/>
                  <a:pt x="531" y="236"/>
                  <a:pt x="535" y="237"/>
                </a:cubicBezTo>
                <a:cubicBezTo>
                  <a:pt x="538" y="239"/>
                  <a:pt x="536" y="242"/>
                  <a:pt x="538" y="244"/>
                </a:cubicBezTo>
                <a:cubicBezTo>
                  <a:pt x="540" y="247"/>
                  <a:pt x="534" y="247"/>
                  <a:pt x="534" y="251"/>
                </a:cubicBezTo>
                <a:cubicBezTo>
                  <a:pt x="534" y="255"/>
                  <a:pt x="544" y="257"/>
                  <a:pt x="544" y="258"/>
                </a:cubicBezTo>
                <a:cubicBezTo>
                  <a:pt x="545" y="259"/>
                  <a:pt x="537" y="259"/>
                  <a:pt x="534" y="257"/>
                </a:cubicBezTo>
                <a:cubicBezTo>
                  <a:pt x="531" y="256"/>
                  <a:pt x="531" y="252"/>
                  <a:pt x="530" y="252"/>
                </a:cubicBezTo>
                <a:cubicBezTo>
                  <a:pt x="529" y="251"/>
                  <a:pt x="532" y="248"/>
                  <a:pt x="532" y="245"/>
                </a:cubicBezTo>
                <a:cubicBezTo>
                  <a:pt x="532" y="242"/>
                  <a:pt x="529" y="241"/>
                  <a:pt x="528" y="239"/>
                </a:cubicBezTo>
                <a:cubicBezTo>
                  <a:pt x="526" y="237"/>
                  <a:pt x="524" y="235"/>
                  <a:pt x="522" y="235"/>
                </a:cubicBezTo>
                <a:cubicBezTo>
                  <a:pt x="519" y="236"/>
                  <a:pt x="510" y="237"/>
                  <a:pt x="508" y="239"/>
                </a:cubicBezTo>
                <a:cubicBezTo>
                  <a:pt x="505" y="242"/>
                  <a:pt x="508" y="249"/>
                  <a:pt x="510" y="252"/>
                </a:cubicBezTo>
                <a:cubicBezTo>
                  <a:pt x="511" y="255"/>
                  <a:pt x="502" y="260"/>
                  <a:pt x="502" y="263"/>
                </a:cubicBezTo>
                <a:cubicBezTo>
                  <a:pt x="502" y="265"/>
                  <a:pt x="499" y="267"/>
                  <a:pt x="495" y="269"/>
                </a:cubicBezTo>
                <a:cubicBezTo>
                  <a:pt x="491" y="271"/>
                  <a:pt x="487" y="273"/>
                  <a:pt x="487" y="276"/>
                </a:cubicBezTo>
                <a:cubicBezTo>
                  <a:pt x="487" y="280"/>
                  <a:pt x="481" y="278"/>
                  <a:pt x="479" y="276"/>
                </a:cubicBezTo>
                <a:cubicBezTo>
                  <a:pt x="476" y="274"/>
                  <a:pt x="472" y="277"/>
                  <a:pt x="468" y="277"/>
                </a:cubicBezTo>
                <a:cubicBezTo>
                  <a:pt x="464" y="277"/>
                  <a:pt x="464" y="273"/>
                  <a:pt x="461" y="275"/>
                </a:cubicBezTo>
                <a:cubicBezTo>
                  <a:pt x="458" y="276"/>
                  <a:pt x="455" y="273"/>
                  <a:pt x="456" y="271"/>
                </a:cubicBezTo>
                <a:cubicBezTo>
                  <a:pt x="457" y="268"/>
                  <a:pt x="461" y="270"/>
                  <a:pt x="461" y="272"/>
                </a:cubicBezTo>
                <a:cubicBezTo>
                  <a:pt x="461" y="274"/>
                  <a:pt x="464" y="273"/>
                  <a:pt x="466" y="271"/>
                </a:cubicBezTo>
                <a:cubicBezTo>
                  <a:pt x="469" y="270"/>
                  <a:pt x="468" y="273"/>
                  <a:pt x="472" y="274"/>
                </a:cubicBezTo>
                <a:cubicBezTo>
                  <a:pt x="476" y="274"/>
                  <a:pt x="473" y="271"/>
                  <a:pt x="476" y="272"/>
                </a:cubicBezTo>
                <a:cubicBezTo>
                  <a:pt x="479" y="272"/>
                  <a:pt x="480" y="271"/>
                  <a:pt x="479" y="270"/>
                </a:cubicBezTo>
                <a:cubicBezTo>
                  <a:pt x="478" y="268"/>
                  <a:pt x="481" y="267"/>
                  <a:pt x="483" y="266"/>
                </a:cubicBezTo>
                <a:cubicBezTo>
                  <a:pt x="485" y="265"/>
                  <a:pt x="484" y="262"/>
                  <a:pt x="485" y="261"/>
                </a:cubicBezTo>
                <a:cubicBezTo>
                  <a:pt x="487" y="260"/>
                  <a:pt x="486" y="259"/>
                  <a:pt x="488" y="258"/>
                </a:cubicBezTo>
                <a:cubicBezTo>
                  <a:pt x="490" y="258"/>
                  <a:pt x="491" y="255"/>
                  <a:pt x="492" y="255"/>
                </a:cubicBezTo>
                <a:cubicBezTo>
                  <a:pt x="494" y="255"/>
                  <a:pt x="495" y="253"/>
                  <a:pt x="494" y="251"/>
                </a:cubicBezTo>
                <a:cubicBezTo>
                  <a:pt x="493" y="250"/>
                  <a:pt x="495" y="246"/>
                  <a:pt x="496" y="245"/>
                </a:cubicBezTo>
                <a:cubicBezTo>
                  <a:pt x="498" y="244"/>
                  <a:pt x="498" y="243"/>
                  <a:pt x="497" y="242"/>
                </a:cubicBezTo>
                <a:cubicBezTo>
                  <a:pt x="495" y="240"/>
                  <a:pt x="489" y="236"/>
                  <a:pt x="490" y="234"/>
                </a:cubicBezTo>
                <a:cubicBezTo>
                  <a:pt x="490" y="231"/>
                  <a:pt x="488" y="227"/>
                  <a:pt x="489" y="225"/>
                </a:cubicBezTo>
                <a:cubicBezTo>
                  <a:pt x="490" y="222"/>
                  <a:pt x="489" y="218"/>
                  <a:pt x="489" y="216"/>
                </a:cubicBezTo>
                <a:cubicBezTo>
                  <a:pt x="489" y="213"/>
                  <a:pt x="491" y="211"/>
                  <a:pt x="491" y="206"/>
                </a:cubicBezTo>
                <a:cubicBezTo>
                  <a:pt x="492" y="202"/>
                  <a:pt x="487" y="197"/>
                  <a:pt x="484" y="196"/>
                </a:cubicBezTo>
                <a:cubicBezTo>
                  <a:pt x="481" y="195"/>
                  <a:pt x="483" y="192"/>
                  <a:pt x="487" y="189"/>
                </a:cubicBezTo>
                <a:cubicBezTo>
                  <a:pt x="491" y="186"/>
                  <a:pt x="491" y="176"/>
                  <a:pt x="491" y="173"/>
                </a:cubicBezTo>
                <a:cubicBezTo>
                  <a:pt x="491" y="171"/>
                  <a:pt x="483" y="169"/>
                  <a:pt x="480" y="170"/>
                </a:cubicBezTo>
                <a:cubicBezTo>
                  <a:pt x="476" y="170"/>
                  <a:pt x="465" y="169"/>
                  <a:pt x="462" y="169"/>
                </a:cubicBezTo>
                <a:cubicBezTo>
                  <a:pt x="459" y="168"/>
                  <a:pt x="458" y="171"/>
                  <a:pt x="457" y="174"/>
                </a:cubicBezTo>
                <a:cubicBezTo>
                  <a:pt x="456" y="177"/>
                  <a:pt x="453" y="181"/>
                  <a:pt x="451" y="187"/>
                </a:cubicBezTo>
                <a:cubicBezTo>
                  <a:pt x="449" y="193"/>
                  <a:pt x="442" y="195"/>
                  <a:pt x="439" y="196"/>
                </a:cubicBezTo>
                <a:cubicBezTo>
                  <a:pt x="436" y="198"/>
                  <a:pt x="433" y="202"/>
                  <a:pt x="435" y="204"/>
                </a:cubicBezTo>
                <a:cubicBezTo>
                  <a:pt x="436" y="206"/>
                  <a:pt x="439" y="205"/>
                  <a:pt x="440" y="205"/>
                </a:cubicBezTo>
                <a:cubicBezTo>
                  <a:pt x="442" y="206"/>
                  <a:pt x="440" y="212"/>
                  <a:pt x="439" y="213"/>
                </a:cubicBezTo>
                <a:cubicBezTo>
                  <a:pt x="438" y="214"/>
                  <a:pt x="441" y="216"/>
                  <a:pt x="438" y="217"/>
                </a:cubicBezTo>
                <a:cubicBezTo>
                  <a:pt x="436" y="219"/>
                  <a:pt x="434" y="222"/>
                  <a:pt x="435" y="223"/>
                </a:cubicBezTo>
                <a:cubicBezTo>
                  <a:pt x="437" y="225"/>
                  <a:pt x="443" y="226"/>
                  <a:pt x="446" y="227"/>
                </a:cubicBezTo>
                <a:cubicBezTo>
                  <a:pt x="449" y="229"/>
                  <a:pt x="448" y="232"/>
                  <a:pt x="450" y="235"/>
                </a:cubicBezTo>
                <a:cubicBezTo>
                  <a:pt x="452" y="238"/>
                  <a:pt x="455" y="236"/>
                  <a:pt x="456" y="238"/>
                </a:cubicBezTo>
                <a:cubicBezTo>
                  <a:pt x="457" y="239"/>
                  <a:pt x="452" y="246"/>
                  <a:pt x="450" y="247"/>
                </a:cubicBezTo>
                <a:cubicBezTo>
                  <a:pt x="448" y="247"/>
                  <a:pt x="441" y="239"/>
                  <a:pt x="439" y="238"/>
                </a:cubicBezTo>
                <a:cubicBezTo>
                  <a:pt x="437" y="236"/>
                  <a:pt x="428" y="234"/>
                  <a:pt x="424" y="232"/>
                </a:cubicBezTo>
                <a:cubicBezTo>
                  <a:pt x="420" y="229"/>
                  <a:pt x="417" y="230"/>
                  <a:pt x="412" y="227"/>
                </a:cubicBezTo>
                <a:cubicBezTo>
                  <a:pt x="407" y="223"/>
                  <a:pt x="404" y="222"/>
                  <a:pt x="395" y="222"/>
                </a:cubicBezTo>
                <a:cubicBezTo>
                  <a:pt x="387" y="222"/>
                  <a:pt x="381" y="220"/>
                  <a:pt x="379" y="221"/>
                </a:cubicBezTo>
                <a:cubicBezTo>
                  <a:pt x="376" y="221"/>
                  <a:pt x="377" y="218"/>
                  <a:pt x="372" y="216"/>
                </a:cubicBezTo>
                <a:cubicBezTo>
                  <a:pt x="367" y="213"/>
                  <a:pt x="364" y="210"/>
                  <a:pt x="361" y="212"/>
                </a:cubicBezTo>
                <a:cubicBezTo>
                  <a:pt x="358" y="213"/>
                  <a:pt x="359" y="219"/>
                  <a:pt x="363" y="220"/>
                </a:cubicBezTo>
                <a:cubicBezTo>
                  <a:pt x="368" y="220"/>
                  <a:pt x="365" y="222"/>
                  <a:pt x="370" y="222"/>
                </a:cubicBezTo>
                <a:cubicBezTo>
                  <a:pt x="375" y="222"/>
                  <a:pt x="376" y="224"/>
                  <a:pt x="376" y="226"/>
                </a:cubicBezTo>
                <a:cubicBezTo>
                  <a:pt x="376" y="229"/>
                  <a:pt x="378" y="232"/>
                  <a:pt x="380" y="234"/>
                </a:cubicBezTo>
                <a:cubicBezTo>
                  <a:pt x="382" y="236"/>
                  <a:pt x="381" y="239"/>
                  <a:pt x="377" y="239"/>
                </a:cubicBezTo>
                <a:cubicBezTo>
                  <a:pt x="374" y="239"/>
                  <a:pt x="369" y="239"/>
                  <a:pt x="371" y="242"/>
                </a:cubicBezTo>
                <a:cubicBezTo>
                  <a:pt x="373" y="245"/>
                  <a:pt x="370" y="245"/>
                  <a:pt x="366" y="244"/>
                </a:cubicBezTo>
                <a:cubicBezTo>
                  <a:pt x="363" y="243"/>
                  <a:pt x="365" y="240"/>
                  <a:pt x="366" y="239"/>
                </a:cubicBezTo>
                <a:cubicBezTo>
                  <a:pt x="368" y="237"/>
                  <a:pt x="363" y="235"/>
                  <a:pt x="361" y="234"/>
                </a:cubicBezTo>
                <a:cubicBezTo>
                  <a:pt x="358" y="234"/>
                  <a:pt x="349" y="240"/>
                  <a:pt x="347" y="241"/>
                </a:cubicBezTo>
                <a:cubicBezTo>
                  <a:pt x="344" y="242"/>
                  <a:pt x="338" y="240"/>
                  <a:pt x="331" y="241"/>
                </a:cubicBezTo>
                <a:cubicBezTo>
                  <a:pt x="325" y="243"/>
                  <a:pt x="325" y="248"/>
                  <a:pt x="323" y="248"/>
                </a:cubicBezTo>
                <a:cubicBezTo>
                  <a:pt x="320" y="247"/>
                  <a:pt x="313" y="248"/>
                  <a:pt x="311" y="247"/>
                </a:cubicBezTo>
                <a:cubicBezTo>
                  <a:pt x="308" y="245"/>
                  <a:pt x="310" y="244"/>
                  <a:pt x="313" y="244"/>
                </a:cubicBezTo>
                <a:cubicBezTo>
                  <a:pt x="316" y="244"/>
                  <a:pt x="317" y="243"/>
                  <a:pt x="315" y="242"/>
                </a:cubicBezTo>
                <a:cubicBezTo>
                  <a:pt x="313" y="240"/>
                  <a:pt x="317" y="237"/>
                  <a:pt x="317" y="235"/>
                </a:cubicBezTo>
                <a:cubicBezTo>
                  <a:pt x="317" y="234"/>
                  <a:pt x="306" y="237"/>
                  <a:pt x="305" y="239"/>
                </a:cubicBezTo>
                <a:cubicBezTo>
                  <a:pt x="303" y="240"/>
                  <a:pt x="305" y="243"/>
                  <a:pt x="303" y="244"/>
                </a:cubicBezTo>
                <a:cubicBezTo>
                  <a:pt x="301" y="245"/>
                  <a:pt x="301" y="242"/>
                  <a:pt x="299" y="242"/>
                </a:cubicBezTo>
                <a:cubicBezTo>
                  <a:pt x="297" y="241"/>
                  <a:pt x="281" y="244"/>
                  <a:pt x="278" y="248"/>
                </a:cubicBezTo>
                <a:cubicBezTo>
                  <a:pt x="275" y="251"/>
                  <a:pt x="269" y="251"/>
                  <a:pt x="269" y="253"/>
                </a:cubicBezTo>
                <a:cubicBezTo>
                  <a:pt x="269" y="255"/>
                  <a:pt x="262" y="255"/>
                  <a:pt x="259" y="256"/>
                </a:cubicBezTo>
                <a:cubicBezTo>
                  <a:pt x="256" y="258"/>
                  <a:pt x="258" y="263"/>
                  <a:pt x="257" y="266"/>
                </a:cubicBezTo>
                <a:cubicBezTo>
                  <a:pt x="256" y="269"/>
                  <a:pt x="245" y="268"/>
                  <a:pt x="242" y="268"/>
                </a:cubicBezTo>
                <a:cubicBezTo>
                  <a:pt x="238" y="268"/>
                  <a:pt x="237" y="261"/>
                  <a:pt x="234" y="261"/>
                </a:cubicBezTo>
                <a:cubicBezTo>
                  <a:pt x="232" y="261"/>
                  <a:pt x="233" y="257"/>
                  <a:pt x="234" y="255"/>
                </a:cubicBezTo>
                <a:cubicBezTo>
                  <a:pt x="235" y="254"/>
                  <a:pt x="237" y="255"/>
                  <a:pt x="240" y="253"/>
                </a:cubicBezTo>
                <a:cubicBezTo>
                  <a:pt x="244" y="251"/>
                  <a:pt x="247" y="254"/>
                  <a:pt x="248" y="252"/>
                </a:cubicBezTo>
                <a:cubicBezTo>
                  <a:pt x="250" y="251"/>
                  <a:pt x="243" y="247"/>
                  <a:pt x="243" y="244"/>
                </a:cubicBezTo>
                <a:cubicBezTo>
                  <a:pt x="242" y="240"/>
                  <a:pt x="235" y="239"/>
                  <a:pt x="231" y="240"/>
                </a:cubicBezTo>
                <a:cubicBezTo>
                  <a:pt x="227" y="242"/>
                  <a:pt x="223" y="241"/>
                  <a:pt x="220" y="239"/>
                </a:cubicBezTo>
                <a:cubicBezTo>
                  <a:pt x="217" y="238"/>
                  <a:pt x="217" y="242"/>
                  <a:pt x="222" y="243"/>
                </a:cubicBezTo>
                <a:cubicBezTo>
                  <a:pt x="226" y="244"/>
                  <a:pt x="224" y="247"/>
                  <a:pt x="224" y="249"/>
                </a:cubicBezTo>
                <a:cubicBezTo>
                  <a:pt x="225" y="251"/>
                  <a:pt x="223" y="256"/>
                  <a:pt x="221" y="259"/>
                </a:cubicBezTo>
                <a:cubicBezTo>
                  <a:pt x="218" y="263"/>
                  <a:pt x="220" y="263"/>
                  <a:pt x="224" y="262"/>
                </a:cubicBezTo>
                <a:cubicBezTo>
                  <a:pt x="227" y="262"/>
                  <a:pt x="227" y="267"/>
                  <a:pt x="227" y="271"/>
                </a:cubicBezTo>
                <a:cubicBezTo>
                  <a:pt x="227" y="274"/>
                  <a:pt x="224" y="275"/>
                  <a:pt x="224" y="278"/>
                </a:cubicBezTo>
                <a:cubicBezTo>
                  <a:pt x="224" y="280"/>
                  <a:pt x="221" y="276"/>
                  <a:pt x="220" y="277"/>
                </a:cubicBezTo>
                <a:cubicBezTo>
                  <a:pt x="219" y="278"/>
                  <a:pt x="218" y="277"/>
                  <a:pt x="218" y="275"/>
                </a:cubicBezTo>
                <a:cubicBezTo>
                  <a:pt x="217" y="273"/>
                  <a:pt x="212" y="274"/>
                  <a:pt x="208" y="273"/>
                </a:cubicBezTo>
                <a:cubicBezTo>
                  <a:pt x="205" y="272"/>
                  <a:pt x="204" y="274"/>
                  <a:pt x="203" y="276"/>
                </a:cubicBezTo>
                <a:cubicBezTo>
                  <a:pt x="201" y="278"/>
                  <a:pt x="197" y="279"/>
                  <a:pt x="195" y="279"/>
                </a:cubicBezTo>
                <a:cubicBezTo>
                  <a:pt x="192" y="280"/>
                  <a:pt x="188" y="284"/>
                  <a:pt x="186" y="286"/>
                </a:cubicBezTo>
                <a:cubicBezTo>
                  <a:pt x="183" y="287"/>
                  <a:pt x="183" y="290"/>
                  <a:pt x="186" y="294"/>
                </a:cubicBezTo>
                <a:cubicBezTo>
                  <a:pt x="190" y="297"/>
                  <a:pt x="190" y="299"/>
                  <a:pt x="190" y="301"/>
                </a:cubicBezTo>
                <a:cubicBezTo>
                  <a:pt x="190" y="303"/>
                  <a:pt x="181" y="302"/>
                  <a:pt x="179" y="300"/>
                </a:cubicBezTo>
                <a:cubicBezTo>
                  <a:pt x="178" y="298"/>
                  <a:pt x="172" y="298"/>
                  <a:pt x="170" y="298"/>
                </a:cubicBezTo>
                <a:cubicBezTo>
                  <a:pt x="168" y="298"/>
                  <a:pt x="162" y="292"/>
                  <a:pt x="159" y="292"/>
                </a:cubicBezTo>
                <a:cubicBezTo>
                  <a:pt x="156" y="292"/>
                  <a:pt x="155" y="295"/>
                  <a:pt x="154" y="297"/>
                </a:cubicBezTo>
                <a:cubicBezTo>
                  <a:pt x="153" y="299"/>
                  <a:pt x="155" y="299"/>
                  <a:pt x="156" y="302"/>
                </a:cubicBezTo>
                <a:cubicBezTo>
                  <a:pt x="158" y="305"/>
                  <a:pt x="163" y="305"/>
                  <a:pt x="165" y="305"/>
                </a:cubicBezTo>
                <a:cubicBezTo>
                  <a:pt x="168" y="305"/>
                  <a:pt x="167" y="309"/>
                  <a:pt x="166" y="311"/>
                </a:cubicBezTo>
                <a:cubicBezTo>
                  <a:pt x="165" y="312"/>
                  <a:pt x="161" y="314"/>
                  <a:pt x="159" y="312"/>
                </a:cubicBezTo>
                <a:cubicBezTo>
                  <a:pt x="158" y="310"/>
                  <a:pt x="152" y="312"/>
                  <a:pt x="152" y="310"/>
                </a:cubicBezTo>
                <a:cubicBezTo>
                  <a:pt x="152" y="308"/>
                  <a:pt x="148" y="304"/>
                  <a:pt x="144" y="305"/>
                </a:cubicBezTo>
                <a:cubicBezTo>
                  <a:pt x="140" y="306"/>
                  <a:pt x="139" y="303"/>
                  <a:pt x="139" y="300"/>
                </a:cubicBezTo>
                <a:cubicBezTo>
                  <a:pt x="139" y="296"/>
                  <a:pt x="137" y="295"/>
                  <a:pt x="137" y="293"/>
                </a:cubicBezTo>
                <a:cubicBezTo>
                  <a:pt x="137" y="292"/>
                  <a:pt x="135" y="289"/>
                  <a:pt x="137" y="287"/>
                </a:cubicBezTo>
                <a:cubicBezTo>
                  <a:pt x="139" y="286"/>
                  <a:pt x="138" y="283"/>
                  <a:pt x="138" y="281"/>
                </a:cubicBezTo>
                <a:cubicBezTo>
                  <a:pt x="138" y="279"/>
                  <a:pt x="134" y="276"/>
                  <a:pt x="131" y="276"/>
                </a:cubicBezTo>
                <a:cubicBezTo>
                  <a:pt x="127" y="276"/>
                  <a:pt x="128" y="273"/>
                  <a:pt x="125" y="272"/>
                </a:cubicBezTo>
                <a:cubicBezTo>
                  <a:pt x="122" y="271"/>
                  <a:pt x="117" y="267"/>
                  <a:pt x="116" y="265"/>
                </a:cubicBezTo>
                <a:cubicBezTo>
                  <a:pt x="116" y="263"/>
                  <a:pt x="112" y="262"/>
                  <a:pt x="113" y="262"/>
                </a:cubicBezTo>
                <a:cubicBezTo>
                  <a:pt x="115" y="261"/>
                  <a:pt x="118" y="262"/>
                  <a:pt x="120" y="264"/>
                </a:cubicBezTo>
                <a:cubicBezTo>
                  <a:pt x="123" y="267"/>
                  <a:pt x="127" y="269"/>
                  <a:pt x="133" y="270"/>
                </a:cubicBezTo>
                <a:cubicBezTo>
                  <a:pt x="139" y="271"/>
                  <a:pt x="142" y="274"/>
                  <a:pt x="149" y="275"/>
                </a:cubicBezTo>
                <a:cubicBezTo>
                  <a:pt x="156" y="276"/>
                  <a:pt x="160" y="277"/>
                  <a:pt x="170" y="278"/>
                </a:cubicBezTo>
                <a:cubicBezTo>
                  <a:pt x="180" y="280"/>
                  <a:pt x="194" y="270"/>
                  <a:pt x="197" y="267"/>
                </a:cubicBezTo>
                <a:cubicBezTo>
                  <a:pt x="200" y="264"/>
                  <a:pt x="196" y="258"/>
                  <a:pt x="196" y="256"/>
                </a:cubicBezTo>
                <a:cubicBezTo>
                  <a:pt x="196" y="254"/>
                  <a:pt x="191" y="254"/>
                  <a:pt x="191" y="252"/>
                </a:cubicBezTo>
                <a:cubicBezTo>
                  <a:pt x="190" y="250"/>
                  <a:pt x="187" y="247"/>
                  <a:pt x="183" y="247"/>
                </a:cubicBezTo>
                <a:cubicBezTo>
                  <a:pt x="179" y="247"/>
                  <a:pt x="179" y="243"/>
                  <a:pt x="176" y="243"/>
                </a:cubicBezTo>
                <a:cubicBezTo>
                  <a:pt x="173" y="243"/>
                  <a:pt x="170" y="242"/>
                  <a:pt x="162" y="236"/>
                </a:cubicBezTo>
                <a:cubicBezTo>
                  <a:pt x="154" y="231"/>
                  <a:pt x="143" y="227"/>
                  <a:pt x="141" y="228"/>
                </a:cubicBezTo>
                <a:cubicBezTo>
                  <a:pt x="139" y="229"/>
                  <a:pt x="138" y="229"/>
                  <a:pt x="136" y="227"/>
                </a:cubicBezTo>
                <a:cubicBezTo>
                  <a:pt x="135" y="225"/>
                  <a:pt x="132" y="226"/>
                  <a:pt x="130" y="227"/>
                </a:cubicBezTo>
                <a:cubicBezTo>
                  <a:pt x="127" y="229"/>
                  <a:pt x="125" y="226"/>
                  <a:pt x="121" y="227"/>
                </a:cubicBezTo>
                <a:cubicBezTo>
                  <a:pt x="117" y="228"/>
                  <a:pt x="115" y="225"/>
                  <a:pt x="116" y="224"/>
                </a:cubicBezTo>
                <a:cubicBezTo>
                  <a:pt x="117" y="223"/>
                  <a:pt x="123" y="224"/>
                  <a:pt x="123" y="222"/>
                </a:cubicBezTo>
                <a:cubicBezTo>
                  <a:pt x="123" y="220"/>
                  <a:pt x="120" y="222"/>
                  <a:pt x="117" y="219"/>
                </a:cubicBezTo>
                <a:cubicBezTo>
                  <a:pt x="113" y="217"/>
                  <a:pt x="111" y="218"/>
                  <a:pt x="110" y="220"/>
                </a:cubicBezTo>
                <a:cubicBezTo>
                  <a:pt x="109" y="222"/>
                  <a:pt x="107" y="222"/>
                  <a:pt x="105" y="220"/>
                </a:cubicBezTo>
                <a:cubicBezTo>
                  <a:pt x="105" y="220"/>
                  <a:pt x="104" y="220"/>
                  <a:pt x="104" y="220"/>
                </a:cubicBezTo>
                <a:cubicBezTo>
                  <a:pt x="104" y="223"/>
                  <a:pt x="102" y="223"/>
                  <a:pt x="99" y="223"/>
                </a:cubicBezTo>
                <a:cubicBezTo>
                  <a:pt x="97" y="222"/>
                  <a:pt x="95" y="227"/>
                  <a:pt x="92" y="227"/>
                </a:cubicBezTo>
                <a:cubicBezTo>
                  <a:pt x="89" y="227"/>
                  <a:pt x="86" y="229"/>
                  <a:pt x="86" y="232"/>
                </a:cubicBezTo>
                <a:cubicBezTo>
                  <a:pt x="85" y="234"/>
                  <a:pt x="82" y="233"/>
                  <a:pt x="82" y="235"/>
                </a:cubicBezTo>
                <a:cubicBezTo>
                  <a:pt x="82" y="236"/>
                  <a:pt x="82" y="238"/>
                  <a:pt x="81" y="239"/>
                </a:cubicBezTo>
                <a:cubicBezTo>
                  <a:pt x="80" y="241"/>
                  <a:pt x="81" y="242"/>
                  <a:pt x="82" y="245"/>
                </a:cubicBezTo>
                <a:cubicBezTo>
                  <a:pt x="84" y="247"/>
                  <a:pt x="87" y="247"/>
                  <a:pt x="88" y="248"/>
                </a:cubicBezTo>
                <a:cubicBezTo>
                  <a:pt x="89" y="249"/>
                  <a:pt x="94" y="253"/>
                  <a:pt x="94" y="255"/>
                </a:cubicBezTo>
                <a:cubicBezTo>
                  <a:pt x="94" y="256"/>
                  <a:pt x="90" y="260"/>
                  <a:pt x="89" y="261"/>
                </a:cubicBezTo>
                <a:cubicBezTo>
                  <a:pt x="87" y="262"/>
                  <a:pt x="85" y="265"/>
                  <a:pt x="86" y="267"/>
                </a:cubicBezTo>
                <a:cubicBezTo>
                  <a:pt x="87" y="268"/>
                  <a:pt x="92" y="275"/>
                  <a:pt x="95" y="281"/>
                </a:cubicBezTo>
                <a:cubicBezTo>
                  <a:pt x="98" y="286"/>
                  <a:pt x="94" y="283"/>
                  <a:pt x="92" y="286"/>
                </a:cubicBezTo>
                <a:cubicBezTo>
                  <a:pt x="90" y="288"/>
                  <a:pt x="92" y="291"/>
                  <a:pt x="93" y="293"/>
                </a:cubicBezTo>
                <a:cubicBezTo>
                  <a:pt x="94" y="295"/>
                  <a:pt x="91" y="294"/>
                  <a:pt x="91" y="296"/>
                </a:cubicBezTo>
                <a:cubicBezTo>
                  <a:pt x="91" y="297"/>
                  <a:pt x="95" y="298"/>
                  <a:pt x="95" y="299"/>
                </a:cubicBezTo>
                <a:cubicBezTo>
                  <a:pt x="96" y="300"/>
                  <a:pt x="93" y="301"/>
                  <a:pt x="94" y="303"/>
                </a:cubicBezTo>
                <a:cubicBezTo>
                  <a:pt x="95" y="305"/>
                  <a:pt x="99" y="305"/>
                  <a:pt x="99" y="308"/>
                </a:cubicBezTo>
                <a:cubicBezTo>
                  <a:pt x="99" y="311"/>
                  <a:pt x="93" y="311"/>
                  <a:pt x="93" y="313"/>
                </a:cubicBezTo>
                <a:cubicBezTo>
                  <a:pt x="94" y="315"/>
                  <a:pt x="101" y="318"/>
                  <a:pt x="105" y="322"/>
                </a:cubicBezTo>
                <a:cubicBezTo>
                  <a:pt x="108" y="326"/>
                  <a:pt x="108" y="327"/>
                  <a:pt x="107" y="329"/>
                </a:cubicBezTo>
                <a:cubicBezTo>
                  <a:pt x="106" y="334"/>
                  <a:pt x="96" y="337"/>
                  <a:pt x="94" y="342"/>
                </a:cubicBezTo>
                <a:cubicBezTo>
                  <a:pt x="92" y="347"/>
                  <a:pt x="84" y="350"/>
                  <a:pt x="80" y="354"/>
                </a:cubicBezTo>
                <a:cubicBezTo>
                  <a:pt x="78" y="355"/>
                  <a:pt x="77" y="357"/>
                  <a:pt x="75" y="359"/>
                </a:cubicBezTo>
                <a:cubicBezTo>
                  <a:pt x="77" y="359"/>
                  <a:pt x="78" y="358"/>
                  <a:pt x="79" y="358"/>
                </a:cubicBezTo>
                <a:cubicBezTo>
                  <a:pt x="81" y="357"/>
                  <a:pt x="83" y="362"/>
                  <a:pt x="85" y="364"/>
                </a:cubicBezTo>
                <a:cubicBezTo>
                  <a:pt x="87" y="366"/>
                  <a:pt x="92" y="364"/>
                  <a:pt x="93" y="366"/>
                </a:cubicBezTo>
                <a:cubicBezTo>
                  <a:pt x="95" y="367"/>
                  <a:pt x="92" y="367"/>
                  <a:pt x="89" y="367"/>
                </a:cubicBezTo>
                <a:cubicBezTo>
                  <a:pt x="86" y="366"/>
                  <a:pt x="85" y="368"/>
                  <a:pt x="80" y="370"/>
                </a:cubicBezTo>
                <a:cubicBezTo>
                  <a:pt x="76" y="371"/>
                  <a:pt x="77" y="372"/>
                  <a:pt x="75" y="373"/>
                </a:cubicBezTo>
                <a:cubicBezTo>
                  <a:pt x="78" y="376"/>
                  <a:pt x="75" y="377"/>
                  <a:pt x="74" y="379"/>
                </a:cubicBezTo>
                <a:cubicBezTo>
                  <a:pt x="72" y="382"/>
                  <a:pt x="71" y="382"/>
                  <a:pt x="71" y="384"/>
                </a:cubicBezTo>
                <a:cubicBezTo>
                  <a:pt x="70" y="386"/>
                  <a:pt x="71" y="387"/>
                  <a:pt x="71" y="389"/>
                </a:cubicBezTo>
                <a:cubicBezTo>
                  <a:pt x="71" y="392"/>
                  <a:pt x="72" y="392"/>
                  <a:pt x="73" y="394"/>
                </a:cubicBezTo>
                <a:cubicBezTo>
                  <a:pt x="75" y="396"/>
                  <a:pt x="72" y="396"/>
                  <a:pt x="71" y="397"/>
                </a:cubicBezTo>
                <a:cubicBezTo>
                  <a:pt x="70" y="398"/>
                  <a:pt x="70" y="400"/>
                  <a:pt x="72" y="402"/>
                </a:cubicBezTo>
                <a:cubicBezTo>
                  <a:pt x="74" y="404"/>
                  <a:pt x="74" y="406"/>
                  <a:pt x="73" y="407"/>
                </a:cubicBezTo>
                <a:cubicBezTo>
                  <a:pt x="72" y="408"/>
                  <a:pt x="74" y="411"/>
                  <a:pt x="76" y="412"/>
                </a:cubicBezTo>
                <a:cubicBezTo>
                  <a:pt x="77" y="414"/>
                  <a:pt x="77" y="418"/>
                  <a:pt x="78" y="419"/>
                </a:cubicBezTo>
                <a:cubicBezTo>
                  <a:pt x="79" y="420"/>
                  <a:pt x="81" y="421"/>
                  <a:pt x="83" y="420"/>
                </a:cubicBezTo>
                <a:cubicBezTo>
                  <a:pt x="85" y="419"/>
                  <a:pt x="87" y="420"/>
                  <a:pt x="88" y="422"/>
                </a:cubicBezTo>
                <a:cubicBezTo>
                  <a:pt x="89" y="424"/>
                  <a:pt x="90" y="423"/>
                  <a:pt x="93" y="422"/>
                </a:cubicBezTo>
                <a:cubicBezTo>
                  <a:pt x="95" y="421"/>
                  <a:pt x="100" y="424"/>
                  <a:pt x="101" y="425"/>
                </a:cubicBezTo>
                <a:cubicBezTo>
                  <a:pt x="102" y="425"/>
                  <a:pt x="102" y="429"/>
                  <a:pt x="102" y="431"/>
                </a:cubicBezTo>
                <a:cubicBezTo>
                  <a:pt x="102" y="433"/>
                  <a:pt x="101" y="436"/>
                  <a:pt x="103" y="437"/>
                </a:cubicBezTo>
                <a:cubicBezTo>
                  <a:pt x="105" y="439"/>
                  <a:pt x="105" y="442"/>
                  <a:pt x="107" y="443"/>
                </a:cubicBezTo>
                <a:cubicBezTo>
                  <a:pt x="110" y="444"/>
                  <a:pt x="111" y="448"/>
                  <a:pt x="112" y="448"/>
                </a:cubicBezTo>
                <a:cubicBezTo>
                  <a:pt x="114" y="449"/>
                  <a:pt x="117" y="451"/>
                  <a:pt x="118" y="453"/>
                </a:cubicBezTo>
                <a:cubicBezTo>
                  <a:pt x="118" y="455"/>
                  <a:pt x="115" y="456"/>
                  <a:pt x="113" y="457"/>
                </a:cubicBezTo>
                <a:cubicBezTo>
                  <a:pt x="111" y="458"/>
                  <a:pt x="108" y="455"/>
                  <a:pt x="106" y="456"/>
                </a:cubicBezTo>
                <a:cubicBezTo>
                  <a:pt x="105" y="457"/>
                  <a:pt x="107" y="460"/>
                  <a:pt x="108" y="465"/>
                </a:cubicBezTo>
                <a:cubicBezTo>
                  <a:pt x="109" y="469"/>
                  <a:pt x="110" y="469"/>
                  <a:pt x="112" y="469"/>
                </a:cubicBezTo>
                <a:cubicBezTo>
                  <a:pt x="114" y="469"/>
                  <a:pt x="114" y="468"/>
                  <a:pt x="116" y="467"/>
                </a:cubicBezTo>
                <a:cubicBezTo>
                  <a:pt x="117" y="466"/>
                  <a:pt x="121" y="468"/>
                  <a:pt x="122" y="467"/>
                </a:cubicBezTo>
                <a:cubicBezTo>
                  <a:pt x="123" y="466"/>
                  <a:pt x="128" y="466"/>
                  <a:pt x="129" y="468"/>
                </a:cubicBezTo>
                <a:cubicBezTo>
                  <a:pt x="130" y="469"/>
                  <a:pt x="131" y="473"/>
                  <a:pt x="131" y="475"/>
                </a:cubicBezTo>
                <a:cubicBezTo>
                  <a:pt x="130" y="476"/>
                  <a:pt x="132" y="478"/>
                  <a:pt x="133" y="480"/>
                </a:cubicBezTo>
                <a:cubicBezTo>
                  <a:pt x="134" y="482"/>
                  <a:pt x="138" y="481"/>
                  <a:pt x="139" y="481"/>
                </a:cubicBezTo>
                <a:cubicBezTo>
                  <a:pt x="141" y="482"/>
                  <a:pt x="144" y="486"/>
                  <a:pt x="143" y="488"/>
                </a:cubicBezTo>
                <a:cubicBezTo>
                  <a:pt x="143" y="490"/>
                  <a:pt x="145" y="491"/>
                  <a:pt x="147" y="490"/>
                </a:cubicBezTo>
                <a:cubicBezTo>
                  <a:pt x="148" y="490"/>
                  <a:pt x="150" y="491"/>
                  <a:pt x="151" y="492"/>
                </a:cubicBezTo>
                <a:cubicBezTo>
                  <a:pt x="153" y="493"/>
                  <a:pt x="154" y="493"/>
                  <a:pt x="156" y="492"/>
                </a:cubicBezTo>
                <a:cubicBezTo>
                  <a:pt x="158" y="491"/>
                  <a:pt x="160" y="490"/>
                  <a:pt x="161" y="491"/>
                </a:cubicBezTo>
                <a:cubicBezTo>
                  <a:pt x="162" y="493"/>
                  <a:pt x="165" y="496"/>
                  <a:pt x="165" y="496"/>
                </a:cubicBezTo>
                <a:cubicBezTo>
                  <a:pt x="165" y="497"/>
                  <a:pt x="170" y="496"/>
                  <a:pt x="173" y="498"/>
                </a:cubicBezTo>
                <a:cubicBezTo>
                  <a:pt x="175" y="499"/>
                  <a:pt x="178" y="498"/>
                  <a:pt x="180" y="500"/>
                </a:cubicBezTo>
                <a:cubicBezTo>
                  <a:pt x="183" y="501"/>
                  <a:pt x="185" y="501"/>
                  <a:pt x="186" y="503"/>
                </a:cubicBezTo>
                <a:cubicBezTo>
                  <a:pt x="186" y="504"/>
                  <a:pt x="183" y="506"/>
                  <a:pt x="183" y="507"/>
                </a:cubicBezTo>
                <a:cubicBezTo>
                  <a:pt x="183" y="507"/>
                  <a:pt x="185" y="508"/>
                  <a:pt x="185" y="509"/>
                </a:cubicBezTo>
                <a:cubicBezTo>
                  <a:pt x="185" y="510"/>
                  <a:pt x="182" y="510"/>
                  <a:pt x="182" y="512"/>
                </a:cubicBezTo>
                <a:cubicBezTo>
                  <a:pt x="182" y="513"/>
                  <a:pt x="184" y="514"/>
                  <a:pt x="184" y="515"/>
                </a:cubicBezTo>
                <a:cubicBezTo>
                  <a:pt x="184" y="516"/>
                  <a:pt x="182" y="519"/>
                  <a:pt x="182" y="520"/>
                </a:cubicBezTo>
                <a:cubicBezTo>
                  <a:pt x="182" y="521"/>
                  <a:pt x="176" y="520"/>
                  <a:pt x="175" y="520"/>
                </a:cubicBezTo>
                <a:cubicBezTo>
                  <a:pt x="173" y="520"/>
                  <a:pt x="169" y="525"/>
                  <a:pt x="168" y="525"/>
                </a:cubicBezTo>
                <a:cubicBezTo>
                  <a:pt x="167" y="525"/>
                  <a:pt x="167" y="527"/>
                  <a:pt x="168" y="529"/>
                </a:cubicBezTo>
                <a:cubicBezTo>
                  <a:pt x="172" y="529"/>
                  <a:pt x="176" y="528"/>
                  <a:pt x="177" y="529"/>
                </a:cubicBezTo>
                <a:cubicBezTo>
                  <a:pt x="178" y="531"/>
                  <a:pt x="167" y="535"/>
                  <a:pt x="166" y="536"/>
                </a:cubicBezTo>
                <a:cubicBezTo>
                  <a:pt x="164" y="536"/>
                  <a:pt x="169" y="539"/>
                  <a:pt x="169" y="541"/>
                </a:cubicBezTo>
                <a:cubicBezTo>
                  <a:pt x="169" y="543"/>
                  <a:pt x="163" y="543"/>
                  <a:pt x="164" y="546"/>
                </a:cubicBezTo>
                <a:cubicBezTo>
                  <a:pt x="164" y="549"/>
                  <a:pt x="162" y="550"/>
                  <a:pt x="159" y="550"/>
                </a:cubicBezTo>
                <a:cubicBezTo>
                  <a:pt x="156" y="550"/>
                  <a:pt x="155" y="552"/>
                  <a:pt x="156" y="552"/>
                </a:cubicBezTo>
                <a:cubicBezTo>
                  <a:pt x="158" y="553"/>
                  <a:pt x="158" y="557"/>
                  <a:pt x="163" y="558"/>
                </a:cubicBezTo>
                <a:cubicBezTo>
                  <a:pt x="169" y="560"/>
                  <a:pt x="175" y="565"/>
                  <a:pt x="180" y="570"/>
                </a:cubicBezTo>
                <a:cubicBezTo>
                  <a:pt x="181" y="571"/>
                  <a:pt x="182" y="572"/>
                  <a:pt x="183" y="572"/>
                </a:cubicBezTo>
                <a:cubicBezTo>
                  <a:pt x="184" y="571"/>
                  <a:pt x="185" y="571"/>
                  <a:pt x="186" y="571"/>
                </a:cubicBezTo>
                <a:cubicBezTo>
                  <a:pt x="189" y="570"/>
                  <a:pt x="194" y="572"/>
                  <a:pt x="197" y="574"/>
                </a:cubicBezTo>
                <a:cubicBezTo>
                  <a:pt x="200" y="576"/>
                  <a:pt x="210" y="573"/>
                  <a:pt x="211" y="575"/>
                </a:cubicBezTo>
                <a:cubicBezTo>
                  <a:pt x="212" y="577"/>
                  <a:pt x="215" y="579"/>
                  <a:pt x="217" y="579"/>
                </a:cubicBezTo>
                <a:cubicBezTo>
                  <a:pt x="219" y="579"/>
                  <a:pt x="221" y="583"/>
                  <a:pt x="223" y="582"/>
                </a:cubicBezTo>
                <a:cubicBezTo>
                  <a:pt x="224" y="580"/>
                  <a:pt x="230" y="580"/>
                  <a:pt x="232" y="580"/>
                </a:cubicBezTo>
                <a:cubicBezTo>
                  <a:pt x="234" y="580"/>
                  <a:pt x="234" y="582"/>
                  <a:pt x="235" y="582"/>
                </a:cubicBezTo>
                <a:cubicBezTo>
                  <a:pt x="237" y="582"/>
                  <a:pt x="237" y="588"/>
                  <a:pt x="238" y="587"/>
                </a:cubicBezTo>
                <a:cubicBezTo>
                  <a:pt x="239" y="587"/>
                  <a:pt x="244" y="591"/>
                  <a:pt x="247" y="591"/>
                </a:cubicBezTo>
                <a:cubicBezTo>
                  <a:pt x="249" y="592"/>
                  <a:pt x="252" y="597"/>
                  <a:pt x="253" y="596"/>
                </a:cubicBezTo>
                <a:cubicBezTo>
                  <a:pt x="255" y="596"/>
                  <a:pt x="257" y="598"/>
                  <a:pt x="257" y="596"/>
                </a:cubicBezTo>
                <a:cubicBezTo>
                  <a:pt x="258" y="594"/>
                  <a:pt x="262" y="595"/>
                  <a:pt x="263" y="592"/>
                </a:cubicBezTo>
                <a:cubicBezTo>
                  <a:pt x="258" y="586"/>
                  <a:pt x="253" y="579"/>
                  <a:pt x="253" y="576"/>
                </a:cubicBezTo>
                <a:cubicBezTo>
                  <a:pt x="253" y="571"/>
                  <a:pt x="255" y="568"/>
                  <a:pt x="249" y="563"/>
                </a:cubicBezTo>
                <a:cubicBezTo>
                  <a:pt x="244" y="559"/>
                  <a:pt x="250" y="555"/>
                  <a:pt x="254" y="550"/>
                </a:cubicBezTo>
                <a:cubicBezTo>
                  <a:pt x="258" y="546"/>
                  <a:pt x="265" y="544"/>
                  <a:pt x="270" y="540"/>
                </a:cubicBezTo>
                <a:cubicBezTo>
                  <a:pt x="269" y="540"/>
                  <a:pt x="268" y="539"/>
                  <a:pt x="267" y="539"/>
                </a:cubicBezTo>
                <a:cubicBezTo>
                  <a:pt x="264" y="537"/>
                  <a:pt x="262" y="535"/>
                  <a:pt x="265" y="535"/>
                </a:cubicBezTo>
                <a:cubicBezTo>
                  <a:pt x="268" y="534"/>
                  <a:pt x="267" y="532"/>
                  <a:pt x="264" y="529"/>
                </a:cubicBezTo>
                <a:cubicBezTo>
                  <a:pt x="261" y="526"/>
                  <a:pt x="260" y="522"/>
                  <a:pt x="258" y="522"/>
                </a:cubicBezTo>
                <a:cubicBezTo>
                  <a:pt x="257" y="522"/>
                  <a:pt x="254" y="522"/>
                  <a:pt x="252" y="523"/>
                </a:cubicBezTo>
                <a:cubicBezTo>
                  <a:pt x="249" y="524"/>
                  <a:pt x="250" y="521"/>
                  <a:pt x="250" y="518"/>
                </a:cubicBezTo>
                <a:cubicBezTo>
                  <a:pt x="251" y="515"/>
                  <a:pt x="246" y="516"/>
                  <a:pt x="245" y="514"/>
                </a:cubicBezTo>
                <a:cubicBezTo>
                  <a:pt x="244" y="513"/>
                  <a:pt x="246" y="509"/>
                  <a:pt x="247" y="509"/>
                </a:cubicBezTo>
                <a:cubicBezTo>
                  <a:pt x="248" y="508"/>
                  <a:pt x="250" y="507"/>
                  <a:pt x="250" y="506"/>
                </a:cubicBezTo>
                <a:cubicBezTo>
                  <a:pt x="250" y="505"/>
                  <a:pt x="246" y="504"/>
                  <a:pt x="247" y="501"/>
                </a:cubicBezTo>
                <a:cubicBezTo>
                  <a:pt x="249" y="499"/>
                  <a:pt x="252" y="499"/>
                  <a:pt x="252" y="496"/>
                </a:cubicBezTo>
                <a:cubicBezTo>
                  <a:pt x="252" y="493"/>
                  <a:pt x="255" y="490"/>
                  <a:pt x="257" y="492"/>
                </a:cubicBezTo>
                <a:cubicBezTo>
                  <a:pt x="260" y="494"/>
                  <a:pt x="261" y="500"/>
                  <a:pt x="265" y="499"/>
                </a:cubicBezTo>
                <a:cubicBezTo>
                  <a:pt x="268" y="497"/>
                  <a:pt x="266" y="494"/>
                  <a:pt x="266" y="493"/>
                </a:cubicBezTo>
                <a:cubicBezTo>
                  <a:pt x="265" y="491"/>
                  <a:pt x="264" y="489"/>
                  <a:pt x="268" y="488"/>
                </a:cubicBezTo>
                <a:cubicBezTo>
                  <a:pt x="272" y="487"/>
                  <a:pt x="270" y="484"/>
                  <a:pt x="273" y="484"/>
                </a:cubicBezTo>
                <a:cubicBezTo>
                  <a:pt x="276" y="484"/>
                  <a:pt x="281" y="480"/>
                  <a:pt x="283" y="479"/>
                </a:cubicBezTo>
                <a:cubicBezTo>
                  <a:pt x="284" y="478"/>
                  <a:pt x="288" y="476"/>
                  <a:pt x="289" y="477"/>
                </a:cubicBezTo>
                <a:cubicBezTo>
                  <a:pt x="291" y="478"/>
                  <a:pt x="293" y="480"/>
                  <a:pt x="294" y="477"/>
                </a:cubicBezTo>
                <a:cubicBezTo>
                  <a:pt x="296" y="474"/>
                  <a:pt x="300" y="475"/>
                  <a:pt x="301" y="477"/>
                </a:cubicBezTo>
                <a:cubicBezTo>
                  <a:pt x="301" y="479"/>
                  <a:pt x="309" y="479"/>
                  <a:pt x="311" y="480"/>
                </a:cubicBezTo>
                <a:cubicBezTo>
                  <a:pt x="314" y="482"/>
                  <a:pt x="319" y="485"/>
                  <a:pt x="319" y="487"/>
                </a:cubicBezTo>
                <a:cubicBezTo>
                  <a:pt x="319" y="488"/>
                  <a:pt x="321" y="491"/>
                  <a:pt x="321" y="488"/>
                </a:cubicBezTo>
                <a:cubicBezTo>
                  <a:pt x="321" y="485"/>
                  <a:pt x="323" y="486"/>
                  <a:pt x="327" y="488"/>
                </a:cubicBezTo>
                <a:cubicBezTo>
                  <a:pt x="330" y="490"/>
                  <a:pt x="334" y="489"/>
                  <a:pt x="335" y="487"/>
                </a:cubicBezTo>
                <a:cubicBezTo>
                  <a:pt x="336" y="485"/>
                  <a:pt x="342" y="483"/>
                  <a:pt x="344" y="484"/>
                </a:cubicBezTo>
                <a:cubicBezTo>
                  <a:pt x="346" y="486"/>
                  <a:pt x="347" y="487"/>
                  <a:pt x="349" y="485"/>
                </a:cubicBezTo>
                <a:cubicBezTo>
                  <a:pt x="352" y="482"/>
                  <a:pt x="357" y="483"/>
                  <a:pt x="358" y="485"/>
                </a:cubicBezTo>
                <a:cubicBezTo>
                  <a:pt x="359" y="488"/>
                  <a:pt x="362" y="488"/>
                  <a:pt x="364" y="488"/>
                </a:cubicBezTo>
                <a:cubicBezTo>
                  <a:pt x="367" y="488"/>
                  <a:pt x="367" y="492"/>
                  <a:pt x="369" y="491"/>
                </a:cubicBezTo>
                <a:cubicBezTo>
                  <a:pt x="370" y="490"/>
                  <a:pt x="370" y="486"/>
                  <a:pt x="372" y="486"/>
                </a:cubicBezTo>
                <a:cubicBezTo>
                  <a:pt x="374" y="487"/>
                  <a:pt x="376" y="489"/>
                  <a:pt x="379" y="489"/>
                </a:cubicBezTo>
                <a:cubicBezTo>
                  <a:pt x="382" y="489"/>
                  <a:pt x="385" y="488"/>
                  <a:pt x="385" y="486"/>
                </a:cubicBezTo>
                <a:cubicBezTo>
                  <a:pt x="385" y="484"/>
                  <a:pt x="384" y="480"/>
                  <a:pt x="382" y="480"/>
                </a:cubicBezTo>
                <a:cubicBezTo>
                  <a:pt x="380" y="480"/>
                  <a:pt x="378" y="477"/>
                  <a:pt x="376" y="477"/>
                </a:cubicBezTo>
                <a:cubicBezTo>
                  <a:pt x="373" y="477"/>
                  <a:pt x="371" y="473"/>
                  <a:pt x="373" y="473"/>
                </a:cubicBezTo>
                <a:cubicBezTo>
                  <a:pt x="376" y="472"/>
                  <a:pt x="380" y="470"/>
                  <a:pt x="379" y="468"/>
                </a:cubicBezTo>
                <a:cubicBezTo>
                  <a:pt x="378" y="466"/>
                  <a:pt x="377" y="462"/>
                  <a:pt x="381" y="461"/>
                </a:cubicBezTo>
                <a:cubicBezTo>
                  <a:pt x="384" y="461"/>
                  <a:pt x="391" y="461"/>
                  <a:pt x="390" y="460"/>
                </a:cubicBezTo>
                <a:cubicBezTo>
                  <a:pt x="390" y="458"/>
                  <a:pt x="383" y="458"/>
                  <a:pt x="382" y="456"/>
                </a:cubicBezTo>
                <a:cubicBezTo>
                  <a:pt x="381" y="454"/>
                  <a:pt x="381" y="449"/>
                  <a:pt x="382" y="448"/>
                </a:cubicBezTo>
                <a:cubicBezTo>
                  <a:pt x="383" y="447"/>
                  <a:pt x="387" y="448"/>
                  <a:pt x="389" y="448"/>
                </a:cubicBezTo>
                <a:cubicBezTo>
                  <a:pt x="392" y="447"/>
                  <a:pt x="397" y="449"/>
                  <a:pt x="400" y="446"/>
                </a:cubicBezTo>
                <a:cubicBezTo>
                  <a:pt x="404" y="444"/>
                  <a:pt x="411" y="443"/>
                  <a:pt x="414" y="443"/>
                </a:cubicBezTo>
                <a:cubicBezTo>
                  <a:pt x="418" y="443"/>
                  <a:pt x="421" y="441"/>
                  <a:pt x="423" y="441"/>
                </a:cubicBezTo>
                <a:cubicBezTo>
                  <a:pt x="426" y="440"/>
                  <a:pt x="434" y="439"/>
                  <a:pt x="436" y="438"/>
                </a:cubicBezTo>
                <a:cubicBezTo>
                  <a:pt x="438" y="437"/>
                  <a:pt x="449" y="436"/>
                  <a:pt x="450" y="434"/>
                </a:cubicBezTo>
                <a:cubicBezTo>
                  <a:pt x="450" y="432"/>
                  <a:pt x="459" y="430"/>
                  <a:pt x="461" y="431"/>
                </a:cubicBezTo>
                <a:cubicBezTo>
                  <a:pt x="463" y="432"/>
                  <a:pt x="466" y="433"/>
                  <a:pt x="468" y="432"/>
                </a:cubicBezTo>
                <a:cubicBezTo>
                  <a:pt x="470" y="431"/>
                  <a:pt x="475" y="434"/>
                  <a:pt x="474" y="436"/>
                </a:cubicBezTo>
                <a:cubicBezTo>
                  <a:pt x="474" y="438"/>
                  <a:pt x="476" y="440"/>
                  <a:pt x="476" y="442"/>
                </a:cubicBezTo>
                <a:cubicBezTo>
                  <a:pt x="476" y="444"/>
                  <a:pt x="474" y="445"/>
                  <a:pt x="475" y="446"/>
                </a:cubicBezTo>
                <a:cubicBezTo>
                  <a:pt x="476" y="448"/>
                  <a:pt x="481" y="447"/>
                  <a:pt x="483" y="445"/>
                </a:cubicBezTo>
                <a:cubicBezTo>
                  <a:pt x="485" y="443"/>
                  <a:pt x="486" y="445"/>
                  <a:pt x="486" y="447"/>
                </a:cubicBezTo>
                <a:cubicBezTo>
                  <a:pt x="486" y="448"/>
                  <a:pt x="489" y="449"/>
                  <a:pt x="489" y="448"/>
                </a:cubicBezTo>
                <a:cubicBezTo>
                  <a:pt x="489" y="446"/>
                  <a:pt x="492" y="447"/>
                  <a:pt x="493" y="448"/>
                </a:cubicBezTo>
                <a:cubicBezTo>
                  <a:pt x="494" y="449"/>
                  <a:pt x="498" y="447"/>
                  <a:pt x="498" y="449"/>
                </a:cubicBezTo>
                <a:cubicBezTo>
                  <a:pt x="498" y="451"/>
                  <a:pt x="493" y="452"/>
                  <a:pt x="495" y="455"/>
                </a:cubicBezTo>
                <a:cubicBezTo>
                  <a:pt x="497" y="457"/>
                  <a:pt x="499" y="452"/>
                  <a:pt x="502" y="453"/>
                </a:cubicBezTo>
                <a:cubicBezTo>
                  <a:pt x="505" y="454"/>
                  <a:pt x="509" y="450"/>
                  <a:pt x="512" y="449"/>
                </a:cubicBezTo>
                <a:cubicBezTo>
                  <a:pt x="515" y="448"/>
                  <a:pt x="518" y="446"/>
                  <a:pt x="520" y="444"/>
                </a:cubicBezTo>
                <a:cubicBezTo>
                  <a:pt x="523" y="443"/>
                  <a:pt x="528" y="443"/>
                  <a:pt x="526" y="445"/>
                </a:cubicBezTo>
                <a:cubicBezTo>
                  <a:pt x="525" y="447"/>
                  <a:pt x="523" y="450"/>
                  <a:pt x="529" y="452"/>
                </a:cubicBezTo>
                <a:cubicBezTo>
                  <a:pt x="535" y="454"/>
                  <a:pt x="542" y="466"/>
                  <a:pt x="546" y="472"/>
                </a:cubicBezTo>
                <a:cubicBezTo>
                  <a:pt x="549" y="477"/>
                  <a:pt x="553" y="488"/>
                  <a:pt x="555" y="488"/>
                </a:cubicBezTo>
                <a:cubicBezTo>
                  <a:pt x="557" y="488"/>
                  <a:pt x="558" y="483"/>
                  <a:pt x="560" y="482"/>
                </a:cubicBezTo>
                <a:cubicBezTo>
                  <a:pt x="563" y="482"/>
                  <a:pt x="565" y="487"/>
                  <a:pt x="567" y="487"/>
                </a:cubicBezTo>
                <a:cubicBezTo>
                  <a:pt x="570" y="488"/>
                  <a:pt x="574" y="489"/>
                  <a:pt x="576" y="489"/>
                </a:cubicBezTo>
                <a:cubicBezTo>
                  <a:pt x="579" y="488"/>
                  <a:pt x="584" y="485"/>
                  <a:pt x="585" y="486"/>
                </a:cubicBezTo>
                <a:cubicBezTo>
                  <a:pt x="587" y="487"/>
                  <a:pt x="590" y="487"/>
                  <a:pt x="591" y="491"/>
                </a:cubicBezTo>
                <a:cubicBezTo>
                  <a:pt x="593" y="495"/>
                  <a:pt x="595" y="496"/>
                  <a:pt x="597" y="496"/>
                </a:cubicBezTo>
                <a:cubicBezTo>
                  <a:pt x="599" y="496"/>
                  <a:pt x="599" y="497"/>
                  <a:pt x="599" y="499"/>
                </a:cubicBezTo>
                <a:cubicBezTo>
                  <a:pt x="599" y="501"/>
                  <a:pt x="602" y="503"/>
                  <a:pt x="604" y="503"/>
                </a:cubicBezTo>
                <a:cubicBezTo>
                  <a:pt x="605" y="503"/>
                  <a:pt x="610" y="502"/>
                  <a:pt x="611" y="501"/>
                </a:cubicBezTo>
                <a:cubicBezTo>
                  <a:pt x="612" y="501"/>
                  <a:pt x="614" y="500"/>
                  <a:pt x="614" y="502"/>
                </a:cubicBezTo>
                <a:cubicBezTo>
                  <a:pt x="614" y="504"/>
                  <a:pt x="617" y="507"/>
                  <a:pt x="618" y="507"/>
                </a:cubicBezTo>
                <a:cubicBezTo>
                  <a:pt x="620" y="507"/>
                  <a:pt x="623" y="508"/>
                  <a:pt x="624" y="507"/>
                </a:cubicBezTo>
                <a:cubicBezTo>
                  <a:pt x="624" y="505"/>
                  <a:pt x="628" y="504"/>
                  <a:pt x="630" y="504"/>
                </a:cubicBezTo>
                <a:cubicBezTo>
                  <a:pt x="631" y="504"/>
                  <a:pt x="637" y="503"/>
                  <a:pt x="638" y="500"/>
                </a:cubicBezTo>
                <a:cubicBezTo>
                  <a:pt x="639" y="498"/>
                  <a:pt x="644" y="498"/>
                  <a:pt x="645" y="496"/>
                </a:cubicBezTo>
                <a:cubicBezTo>
                  <a:pt x="647" y="495"/>
                  <a:pt x="650" y="494"/>
                  <a:pt x="651" y="492"/>
                </a:cubicBezTo>
                <a:cubicBezTo>
                  <a:pt x="652" y="491"/>
                  <a:pt x="657" y="491"/>
                  <a:pt x="657" y="490"/>
                </a:cubicBezTo>
                <a:cubicBezTo>
                  <a:pt x="658" y="488"/>
                  <a:pt x="662" y="488"/>
                  <a:pt x="664" y="488"/>
                </a:cubicBezTo>
                <a:cubicBezTo>
                  <a:pt x="666" y="489"/>
                  <a:pt x="675" y="491"/>
                  <a:pt x="676" y="491"/>
                </a:cubicBezTo>
                <a:cubicBezTo>
                  <a:pt x="678" y="490"/>
                  <a:pt x="678" y="495"/>
                  <a:pt x="679" y="496"/>
                </a:cubicBezTo>
                <a:cubicBezTo>
                  <a:pt x="681" y="496"/>
                  <a:pt x="686" y="500"/>
                  <a:pt x="687" y="499"/>
                </a:cubicBezTo>
                <a:cubicBezTo>
                  <a:pt x="688" y="498"/>
                  <a:pt x="692" y="497"/>
                  <a:pt x="694" y="498"/>
                </a:cubicBezTo>
                <a:cubicBezTo>
                  <a:pt x="697" y="500"/>
                  <a:pt x="700" y="502"/>
                  <a:pt x="701" y="500"/>
                </a:cubicBezTo>
                <a:cubicBezTo>
                  <a:pt x="702" y="498"/>
                  <a:pt x="708" y="497"/>
                  <a:pt x="708" y="496"/>
                </a:cubicBezTo>
                <a:cubicBezTo>
                  <a:pt x="709" y="495"/>
                  <a:pt x="710" y="492"/>
                  <a:pt x="709" y="491"/>
                </a:cubicBezTo>
                <a:cubicBezTo>
                  <a:pt x="707" y="490"/>
                  <a:pt x="706" y="485"/>
                  <a:pt x="705" y="483"/>
                </a:cubicBezTo>
                <a:cubicBezTo>
                  <a:pt x="705" y="481"/>
                  <a:pt x="709" y="481"/>
                  <a:pt x="709" y="479"/>
                </a:cubicBezTo>
                <a:cubicBezTo>
                  <a:pt x="710" y="477"/>
                  <a:pt x="713" y="477"/>
                  <a:pt x="714" y="475"/>
                </a:cubicBezTo>
                <a:cubicBezTo>
                  <a:pt x="715" y="474"/>
                  <a:pt x="715" y="472"/>
                  <a:pt x="717" y="472"/>
                </a:cubicBezTo>
                <a:cubicBezTo>
                  <a:pt x="719" y="473"/>
                  <a:pt x="723" y="474"/>
                  <a:pt x="724" y="475"/>
                </a:cubicBezTo>
                <a:cubicBezTo>
                  <a:pt x="725" y="476"/>
                  <a:pt x="728" y="477"/>
                  <a:pt x="730" y="477"/>
                </a:cubicBezTo>
                <a:cubicBezTo>
                  <a:pt x="732" y="477"/>
                  <a:pt x="735" y="478"/>
                  <a:pt x="736" y="479"/>
                </a:cubicBezTo>
                <a:cubicBezTo>
                  <a:pt x="738" y="480"/>
                  <a:pt x="744" y="480"/>
                  <a:pt x="745" y="482"/>
                </a:cubicBezTo>
                <a:cubicBezTo>
                  <a:pt x="746" y="484"/>
                  <a:pt x="745" y="488"/>
                  <a:pt x="746" y="490"/>
                </a:cubicBezTo>
                <a:cubicBezTo>
                  <a:pt x="748" y="491"/>
                  <a:pt x="751" y="495"/>
                  <a:pt x="752" y="494"/>
                </a:cubicBezTo>
                <a:cubicBezTo>
                  <a:pt x="753" y="493"/>
                  <a:pt x="758" y="497"/>
                  <a:pt x="760" y="497"/>
                </a:cubicBezTo>
                <a:cubicBezTo>
                  <a:pt x="762" y="496"/>
                  <a:pt x="765" y="493"/>
                  <a:pt x="767" y="493"/>
                </a:cubicBezTo>
                <a:cubicBezTo>
                  <a:pt x="768" y="493"/>
                  <a:pt x="773" y="492"/>
                  <a:pt x="775" y="492"/>
                </a:cubicBezTo>
                <a:cubicBezTo>
                  <a:pt x="777" y="492"/>
                  <a:pt x="783" y="495"/>
                  <a:pt x="783" y="494"/>
                </a:cubicBezTo>
                <a:cubicBezTo>
                  <a:pt x="784" y="494"/>
                  <a:pt x="790" y="494"/>
                  <a:pt x="790" y="496"/>
                </a:cubicBezTo>
                <a:cubicBezTo>
                  <a:pt x="791" y="498"/>
                  <a:pt x="798" y="498"/>
                  <a:pt x="798" y="499"/>
                </a:cubicBezTo>
                <a:cubicBezTo>
                  <a:pt x="798" y="501"/>
                  <a:pt x="802" y="502"/>
                  <a:pt x="803" y="505"/>
                </a:cubicBezTo>
                <a:cubicBezTo>
                  <a:pt x="804" y="507"/>
                  <a:pt x="813" y="505"/>
                  <a:pt x="814" y="507"/>
                </a:cubicBezTo>
                <a:cubicBezTo>
                  <a:pt x="816" y="508"/>
                  <a:pt x="826" y="508"/>
                  <a:pt x="827" y="507"/>
                </a:cubicBezTo>
                <a:cubicBezTo>
                  <a:pt x="827" y="506"/>
                  <a:pt x="837" y="505"/>
                  <a:pt x="838" y="504"/>
                </a:cubicBezTo>
                <a:cubicBezTo>
                  <a:pt x="840" y="502"/>
                  <a:pt x="846" y="503"/>
                  <a:pt x="846" y="501"/>
                </a:cubicBezTo>
                <a:cubicBezTo>
                  <a:pt x="846" y="499"/>
                  <a:pt x="851" y="498"/>
                  <a:pt x="853" y="496"/>
                </a:cubicBezTo>
                <a:cubicBezTo>
                  <a:pt x="855" y="495"/>
                  <a:pt x="864" y="495"/>
                  <a:pt x="864" y="497"/>
                </a:cubicBezTo>
                <a:cubicBezTo>
                  <a:pt x="865" y="499"/>
                  <a:pt x="870" y="499"/>
                  <a:pt x="872" y="498"/>
                </a:cubicBezTo>
                <a:cubicBezTo>
                  <a:pt x="874" y="498"/>
                  <a:pt x="880" y="499"/>
                  <a:pt x="881" y="501"/>
                </a:cubicBezTo>
                <a:cubicBezTo>
                  <a:pt x="882" y="502"/>
                  <a:pt x="888" y="504"/>
                  <a:pt x="890" y="503"/>
                </a:cubicBezTo>
                <a:cubicBezTo>
                  <a:pt x="891" y="502"/>
                  <a:pt x="897" y="499"/>
                  <a:pt x="898" y="498"/>
                </a:cubicBezTo>
                <a:cubicBezTo>
                  <a:pt x="900" y="498"/>
                  <a:pt x="903" y="496"/>
                  <a:pt x="902" y="494"/>
                </a:cubicBezTo>
                <a:cubicBezTo>
                  <a:pt x="902" y="492"/>
                  <a:pt x="906" y="487"/>
                  <a:pt x="907" y="485"/>
                </a:cubicBezTo>
                <a:cubicBezTo>
                  <a:pt x="907" y="483"/>
                  <a:pt x="911" y="477"/>
                  <a:pt x="912" y="476"/>
                </a:cubicBezTo>
                <a:cubicBezTo>
                  <a:pt x="914" y="476"/>
                  <a:pt x="917" y="473"/>
                  <a:pt x="917" y="472"/>
                </a:cubicBezTo>
                <a:cubicBezTo>
                  <a:pt x="916" y="470"/>
                  <a:pt x="915" y="465"/>
                  <a:pt x="914" y="465"/>
                </a:cubicBezTo>
                <a:cubicBezTo>
                  <a:pt x="912" y="465"/>
                  <a:pt x="909" y="465"/>
                  <a:pt x="913" y="460"/>
                </a:cubicBezTo>
                <a:cubicBezTo>
                  <a:pt x="917" y="455"/>
                  <a:pt x="924" y="457"/>
                  <a:pt x="925" y="457"/>
                </a:cubicBezTo>
                <a:cubicBezTo>
                  <a:pt x="926" y="457"/>
                  <a:pt x="934" y="454"/>
                  <a:pt x="938" y="455"/>
                </a:cubicBezTo>
                <a:cubicBezTo>
                  <a:pt x="942" y="457"/>
                  <a:pt x="944" y="455"/>
                  <a:pt x="948" y="457"/>
                </a:cubicBezTo>
                <a:cubicBezTo>
                  <a:pt x="952" y="459"/>
                  <a:pt x="958" y="458"/>
                  <a:pt x="959" y="460"/>
                </a:cubicBezTo>
                <a:cubicBezTo>
                  <a:pt x="961" y="462"/>
                  <a:pt x="966" y="464"/>
                  <a:pt x="965" y="467"/>
                </a:cubicBezTo>
                <a:cubicBezTo>
                  <a:pt x="965" y="470"/>
                  <a:pt x="968" y="468"/>
                  <a:pt x="970" y="475"/>
                </a:cubicBezTo>
                <a:cubicBezTo>
                  <a:pt x="971" y="482"/>
                  <a:pt x="974" y="483"/>
                  <a:pt x="975" y="486"/>
                </a:cubicBezTo>
                <a:cubicBezTo>
                  <a:pt x="976" y="490"/>
                  <a:pt x="980" y="495"/>
                  <a:pt x="980" y="497"/>
                </a:cubicBezTo>
                <a:cubicBezTo>
                  <a:pt x="979" y="499"/>
                  <a:pt x="979" y="502"/>
                  <a:pt x="983" y="502"/>
                </a:cubicBezTo>
                <a:cubicBezTo>
                  <a:pt x="988" y="503"/>
                  <a:pt x="991" y="506"/>
                  <a:pt x="992" y="506"/>
                </a:cubicBezTo>
                <a:cubicBezTo>
                  <a:pt x="993" y="505"/>
                  <a:pt x="999" y="507"/>
                  <a:pt x="1001" y="510"/>
                </a:cubicBezTo>
                <a:cubicBezTo>
                  <a:pt x="1004" y="512"/>
                  <a:pt x="1008" y="511"/>
                  <a:pt x="1008" y="514"/>
                </a:cubicBezTo>
                <a:cubicBezTo>
                  <a:pt x="1008" y="517"/>
                  <a:pt x="1010" y="519"/>
                  <a:pt x="1010" y="522"/>
                </a:cubicBezTo>
                <a:cubicBezTo>
                  <a:pt x="1009" y="524"/>
                  <a:pt x="1015" y="526"/>
                  <a:pt x="1019" y="525"/>
                </a:cubicBezTo>
                <a:cubicBezTo>
                  <a:pt x="1022" y="525"/>
                  <a:pt x="1025" y="527"/>
                  <a:pt x="1027" y="524"/>
                </a:cubicBezTo>
                <a:cubicBezTo>
                  <a:pt x="1028" y="520"/>
                  <a:pt x="1034" y="522"/>
                  <a:pt x="1036" y="520"/>
                </a:cubicBezTo>
                <a:cubicBezTo>
                  <a:pt x="1037" y="519"/>
                  <a:pt x="1043" y="517"/>
                  <a:pt x="1043" y="522"/>
                </a:cubicBezTo>
                <a:cubicBezTo>
                  <a:pt x="1043" y="527"/>
                  <a:pt x="1046" y="528"/>
                  <a:pt x="1043" y="530"/>
                </a:cubicBezTo>
                <a:cubicBezTo>
                  <a:pt x="1040" y="531"/>
                  <a:pt x="1039" y="538"/>
                  <a:pt x="1038" y="541"/>
                </a:cubicBezTo>
                <a:cubicBezTo>
                  <a:pt x="1037" y="544"/>
                  <a:pt x="1033" y="545"/>
                  <a:pt x="1033" y="548"/>
                </a:cubicBezTo>
                <a:cubicBezTo>
                  <a:pt x="1032" y="552"/>
                  <a:pt x="1029" y="552"/>
                  <a:pt x="1029" y="554"/>
                </a:cubicBezTo>
                <a:cubicBezTo>
                  <a:pt x="1029" y="557"/>
                  <a:pt x="1023" y="556"/>
                  <a:pt x="1020" y="554"/>
                </a:cubicBezTo>
                <a:cubicBezTo>
                  <a:pt x="1018" y="552"/>
                  <a:pt x="1015" y="558"/>
                  <a:pt x="1013" y="558"/>
                </a:cubicBezTo>
                <a:cubicBezTo>
                  <a:pt x="1011" y="558"/>
                  <a:pt x="1011" y="562"/>
                  <a:pt x="1012" y="564"/>
                </a:cubicBezTo>
                <a:cubicBezTo>
                  <a:pt x="1012" y="566"/>
                  <a:pt x="1011" y="569"/>
                  <a:pt x="1012" y="572"/>
                </a:cubicBezTo>
                <a:cubicBezTo>
                  <a:pt x="1013" y="574"/>
                  <a:pt x="1012" y="577"/>
                  <a:pt x="1013" y="581"/>
                </a:cubicBezTo>
                <a:cubicBezTo>
                  <a:pt x="1016" y="578"/>
                  <a:pt x="1019" y="576"/>
                  <a:pt x="1020" y="576"/>
                </a:cubicBezTo>
                <a:cubicBezTo>
                  <a:pt x="1024" y="576"/>
                  <a:pt x="1027" y="582"/>
                  <a:pt x="1031" y="582"/>
                </a:cubicBezTo>
                <a:cubicBezTo>
                  <a:pt x="1035" y="583"/>
                  <a:pt x="1052" y="571"/>
                  <a:pt x="1052" y="569"/>
                </a:cubicBezTo>
                <a:cubicBezTo>
                  <a:pt x="1052" y="567"/>
                  <a:pt x="1062" y="558"/>
                  <a:pt x="1067" y="553"/>
                </a:cubicBezTo>
                <a:cubicBezTo>
                  <a:pt x="1071" y="548"/>
                  <a:pt x="1078" y="540"/>
                  <a:pt x="1080" y="535"/>
                </a:cubicBezTo>
                <a:cubicBezTo>
                  <a:pt x="1082" y="531"/>
                  <a:pt x="1088" y="524"/>
                  <a:pt x="1090" y="522"/>
                </a:cubicBezTo>
                <a:cubicBezTo>
                  <a:pt x="1091" y="519"/>
                  <a:pt x="1093" y="519"/>
                  <a:pt x="1096" y="512"/>
                </a:cubicBezTo>
                <a:cubicBezTo>
                  <a:pt x="1098" y="506"/>
                  <a:pt x="1098" y="490"/>
                  <a:pt x="1099" y="488"/>
                </a:cubicBezTo>
                <a:cubicBezTo>
                  <a:pt x="1100" y="487"/>
                  <a:pt x="1100" y="485"/>
                  <a:pt x="1101" y="483"/>
                </a:cubicBezTo>
                <a:cubicBezTo>
                  <a:pt x="1103" y="481"/>
                  <a:pt x="1102" y="479"/>
                  <a:pt x="1105" y="476"/>
                </a:cubicBezTo>
                <a:cubicBezTo>
                  <a:pt x="1107" y="474"/>
                  <a:pt x="1107" y="472"/>
                  <a:pt x="1106" y="470"/>
                </a:cubicBezTo>
                <a:cubicBezTo>
                  <a:pt x="1105" y="468"/>
                  <a:pt x="1106" y="465"/>
                  <a:pt x="1106" y="463"/>
                </a:cubicBezTo>
                <a:cubicBezTo>
                  <a:pt x="1105" y="462"/>
                  <a:pt x="1105" y="462"/>
                  <a:pt x="1107" y="461"/>
                </a:cubicBezTo>
                <a:cubicBezTo>
                  <a:pt x="1108" y="460"/>
                  <a:pt x="1106" y="457"/>
                  <a:pt x="1103" y="456"/>
                </a:cubicBezTo>
                <a:cubicBezTo>
                  <a:pt x="1101" y="455"/>
                  <a:pt x="1098" y="454"/>
                  <a:pt x="1098" y="452"/>
                </a:cubicBezTo>
                <a:cubicBezTo>
                  <a:pt x="1097" y="449"/>
                  <a:pt x="1094" y="446"/>
                  <a:pt x="1091" y="446"/>
                </a:cubicBezTo>
                <a:cubicBezTo>
                  <a:pt x="1088" y="446"/>
                  <a:pt x="1082" y="445"/>
                  <a:pt x="1083" y="446"/>
                </a:cubicBezTo>
                <a:cubicBezTo>
                  <a:pt x="1083" y="448"/>
                  <a:pt x="1082" y="450"/>
                  <a:pt x="1081" y="450"/>
                </a:cubicBezTo>
                <a:cubicBezTo>
                  <a:pt x="1079" y="449"/>
                  <a:pt x="1079" y="450"/>
                  <a:pt x="1077" y="453"/>
                </a:cubicBezTo>
                <a:cubicBezTo>
                  <a:pt x="1075" y="456"/>
                  <a:pt x="1069" y="456"/>
                  <a:pt x="1072" y="453"/>
                </a:cubicBezTo>
                <a:cubicBezTo>
                  <a:pt x="1075" y="451"/>
                  <a:pt x="1071" y="451"/>
                  <a:pt x="1071" y="448"/>
                </a:cubicBezTo>
                <a:cubicBezTo>
                  <a:pt x="1072" y="445"/>
                  <a:pt x="1074" y="443"/>
                  <a:pt x="1071" y="444"/>
                </a:cubicBezTo>
                <a:cubicBezTo>
                  <a:pt x="1068" y="446"/>
                  <a:pt x="1068" y="450"/>
                  <a:pt x="1066" y="451"/>
                </a:cubicBezTo>
                <a:cubicBezTo>
                  <a:pt x="1063" y="451"/>
                  <a:pt x="1064" y="444"/>
                  <a:pt x="1064" y="442"/>
                </a:cubicBezTo>
                <a:cubicBezTo>
                  <a:pt x="1065" y="440"/>
                  <a:pt x="1060" y="442"/>
                  <a:pt x="1054" y="441"/>
                </a:cubicBezTo>
                <a:cubicBezTo>
                  <a:pt x="1048" y="441"/>
                  <a:pt x="1050" y="437"/>
                  <a:pt x="1054" y="435"/>
                </a:cubicBezTo>
                <a:cubicBezTo>
                  <a:pt x="1059" y="432"/>
                  <a:pt x="1058" y="430"/>
                  <a:pt x="1061" y="429"/>
                </a:cubicBezTo>
                <a:cubicBezTo>
                  <a:pt x="1063" y="428"/>
                  <a:pt x="1069" y="424"/>
                  <a:pt x="1072" y="422"/>
                </a:cubicBezTo>
                <a:cubicBezTo>
                  <a:pt x="1076" y="420"/>
                  <a:pt x="1076" y="418"/>
                  <a:pt x="1077" y="415"/>
                </a:cubicBezTo>
                <a:cubicBezTo>
                  <a:pt x="1078" y="413"/>
                  <a:pt x="1085" y="410"/>
                  <a:pt x="1090" y="406"/>
                </a:cubicBezTo>
                <a:cubicBezTo>
                  <a:pt x="1096" y="401"/>
                  <a:pt x="1099" y="398"/>
                  <a:pt x="1100" y="395"/>
                </a:cubicBezTo>
                <a:cubicBezTo>
                  <a:pt x="1102" y="392"/>
                  <a:pt x="1110" y="389"/>
                  <a:pt x="1111" y="387"/>
                </a:cubicBezTo>
                <a:cubicBezTo>
                  <a:pt x="1111" y="385"/>
                  <a:pt x="1121" y="379"/>
                  <a:pt x="1128" y="378"/>
                </a:cubicBezTo>
                <a:cubicBezTo>
                  <a:pt x="1135" y="377"/>
                  <a:pt x="1145" y="378"/>
                  <a:pt x="1148" y="380"/>
                </a:cubicBezTo>
                <a:cubicBezTo>
                  <a:pt x="1150" y="382"/>
                  <a:pt x="1151" y="382"/>
                  <a:pt x="1152" y="380"/>
                </a:cubicBezTo>
                <a:cubicBezTo>
                  <a:pt x="1153" y="379"/>
                  <a:pt x="1156" y="379"/>
                  <a:pt x="1161" y="380"/>
                </a:cubicBezTo>
                <a:cubicBezTo>
                  <a:pt x="1165" y="381"/>
                  <a:pt x="1166" y="378"/>
                  <a:pt x="1170" y="379"/>
                </a:cubicBezTo>
                <a:cubicBezTo>
                  <a:pt x="1173" y="380"/>
                  <a:pt x="1175" y="380"/>
                  <a:pt x="1177" y="377"/>
                </a:cubicBezTo>
                <a:cubicBezTo>
                  <a:pt x="1179" y="373"/>
                  <a:pt x="1188" y="374"/>
                  <a:pt x="1190" y="375"/>
                </a:cubicBezTo>
                <a:cubicBezTo>
                  <a:pt x="1192" y="377"/>
                  <a:pt x="1194" y="379"/>
                  <a:pt x="1197" y="377"/>
                </a:cubicBezTo>
                <a:cubicBezTo>
                  <a:pt x="1200" y="374"/>
                  <a:pt x="1200" y="379"/>
                  <a:pt x="1203" y="380"/>
                </a:cubicBezTo>
                <a:cubicBezTo>
                  <a:pt x="1206" y="380"/>
                  <a:pt x="1204" y="383"/>
                  <a:pt x="1202" y="383"/>
                </a:cubicBezTo>
                <a:cubicBezTo>
                  <a:pt x="1199" y="382"/>
                  <a:pt x="1195" y="384"/>
                  <a:pt x="1199" y="386"/>
                </a:cubicBezTo>
                <a:cubicBezTo>
                  <a:pt x="1202" y="387"/>
                  <a:pt x="1205" y="384"/>
                  <a:pt x="1208" y="384"/>
                </a:cubicBezTo>
                <a:cubicBezTo>
                  <a:pt x="1210" y="385"/>
                  <a:pt x="1214" y="385"/>
                  <a:pt x="1217" y="383"/>
                </a:cubicBezTo>
                <a:cubicBezTo>
                  <a:pt x="1221" y="381"/>
                  <a:pt x="1222" y="384"/>
                  <a:pt x="1224" y="383"/>
                </a:cubicBezTo>
                <a:cubicBezTo>
                  <a:pt x="1226" y="381"/>
                  <a:pt x="1231" y="380"/>
                  <a:pt x="1233" y="380"/>
                </a:cubicBezTo>
                <a:cubicBezTo>
                  <a:pt x="1236" y="380"/>
                  <a:pt x="1234" y="377"/>
                  <a:pt x="1230" y="377"/>
                </a:cubicBezTo>
                <a:cubicBezTo>
                  <a:pt x="1226" y="377"/>
                  <a:pt x="1226" y="375"/>
                  <a:pt x="1229" y="370"/>
                </a:cubicBezTo>
                <a:cubicBezTo>
                  <a:pt x="1232" y="364"/>
                  <a:pt x="1238" y="361"/>
                  <a:pt x="1242" y="358"/>
                </a:cubicBezTo>
                <a:cubicBezTo>
                  <a:pt x="1246" y="355"/>
                  <a:pt x="1249" y="356"/>
                  <a:pt x="1249" y="354"/>
                </a:cubicBezTo>
                <a:cubicBezTo>
                  <a:pt x="1249" y="352"/>
                  <a:pt x="1251" y="346"/>
                  <a:pt x="1254" y="346"/>
                </a:cubicBezTo>
                <a:cubicBezTo>
                  <a:pt x="1257" y="345"/>
                  <a:pt x="1264" y="347"/>
                  <a:pt x="1269" y="344"/>
                </a:cubicBezTo>
                <a:cubicBezTo>
                  <a:pt x="1273" y="342"/>
                  <a:pt x="1273" y="346"/>
                  <a:pt x="1275" y="347"/>
                </a:cubicBezTo>
                <a:cubicBezTo>
                  <a:pt x="1277" y="347"/>
                  <a:pt x="1279" y="343"/>
                  <a:pt x="1282" y="344"/>
                </a:cubicBezTo>
                <a:cubicBezTo>
                  <a:pt x="1284" y="346"/>
                  <a:pt x="1278" y="349"/>
                  <a:pt x="1277" y="353"/>
                </a:cubicBezTo>
                <a:cubicBezTo>
                  <a:pt x="1276" y="357"/>
                  <a:pt x="1280" y="355"/>
                  <a:pt x="1282" y="356"/>
                </a:cubicBezTo>
                <a:cubicBezTo>
                  <a:pt x="1285" y="357"/>
                  <a:pt x="1279" y="359"/>
                  <a:pt x="1280" y="360"/>
                </a:cubicBezTo>
                <a:cubicBezTo>
                  <a:pt x="1280" y="361"/>
                  <a:pt x="1285" y="361"/>
                  <a:pt x="1291" y="355"/>
                </a:cubicBezTo>
                <a:cubicBezTo>
                  <a:pt x="1297" y="349"/>
                  <a:pt x="1302" y="348"/>
                  <a:pt x="1306" y="348"/>
                </a:cubicBezTo>
                <a:cubicBezTo>
                  <a:pt x="1310" y="348"/>
                  <a:pt x="1308" y="345"/>
                  <a:pt x="1308" y="339"/>
                </a:cubicBezTo>
                <a:cubicBezTo>
                  <a:pt x="1308" y="334"/>
                  <a:pt x="1320" y="332"/>
                  <a:pt x="1324" y="334"/>
                </a:cubicBezTo>
                <a:cubicBezTo>
                  <a:pt x="1327" y="335"/>
                  <a:pt x="1327" y="337"/>
                  <a:pt x="1323" y="336"/>
                </a:cubicBezTo>
                <a:cubicBezTo>
                  <a:pt x="1320" y="335"/>
                  <a:pt x="1316" y="338"/>
                  <a:pt x="1317" y="343"/>
                </a:cubicBezTo>
                <a:cubicBezTo>
                  <a:pt x="1317" y="347"/>
                  <a:pt x="1313" y="349"/>
                  <a:pt x="1315" y="350"/>
                </a:cubicBezTo>
                <a:cubicBezTo>
                  <a:pt x="1317" y="352"/>
                  <a:pt x="1312" y="353"/>
                  <a:pt x="1312" y="355"/>
                </a:cubicBezTo>
                <a:cubicBezTo>
                  <a:pt x="1312" y="356"/>
                  <a:pt x="1312" y="358"/>
                  <a:pt x="1310" y="359"/>
                </a:cubicBezTo>
                <a:cubicBezTo>
                  <a:pt x="1307" y="359"/>
                  <a:pt x="1298" y="360"/>
                  <a:pt x="1298" y="364"/>
                </a:cubicBezTo>
                <a:cubicBezTo>
                  <a:pt x="1297" y="367"/>
                  <a:pt x="1292" y="368"/>
                  <a:pt x="1290" y="372"/>
                </a:cubicBezTo>
                <a:cubicBezTo>
                  <a:pt x="1288" y="377"/>
                  <a:pt x="1279" y="379"/>
                  <a:pt x="1273" y="388"/>
                </a:cubicBezTo>
                <a:cubicBezTo>
                  <a:pt x="1268" y="396"/>
                  <a:pt x="1258" y="396"/>
                  <a:pt x="1258" y="398"/>
                </a:cubicBezTo>
                <a:cubicBezTo>
                  <a:pt x="1258" y="400"/>
                  <a:pt x="1252" y="399"/>
                  <a:pt x="1250" y="400"/>
                </a:cubicBezTo>
                <a:cubicBezTo>
                  <a:pt x="1248" y="400"/>
                  <a:pt x="1252" y="405"/>
                  <a:pt x="1247" y="411"/>
                </a:cubicBezTo>
                <a:cubicBezTo>
                  <a:pt x="1242" y="416"/>
                  <a:pt x="1238" y="424"/>
                  <a:pt x="1238" y="432"/>
                </a:cubicBezTo>
                <a:cubicBezTo>
                  <a:pt x="1238" y="439"/>
                  <a:pt x="1241" y="462"/>
                  <a:pt x="1243" y="465"/>
                </a:cubicBezTo>
                <a:cubicBezTo>
                  <a:pt x="1246" y="469"/>
                  <a:pt x="1244" y="479"/>
                  <a:pt x="1246" y="481"/>
                </a:cubicBezTo>
                <a:cubicBezTo>
                  <a:pt x="1248" y="483"/>
                  <a:pt x="1247" y="486"/>
                  <a:pt x="1249" y="488"/>
                </a:cubicBezTo>
                <a:cubicBezTo>
                  <a:pt x="1250" y="489"/>
                  <a:pt x="1255" y="482"/>
                  <a:pt x="1258" y="479"/>
                </a:cubicBezTo>
                <a:cubicBezTo>
                  <a:pt x="1262" y="477"/>
                  <a:pt x="1260" y="476"/>
                  <a:pt x="1263" y="474"/>
                </a:cubicBezTo>
                <a:cubicBezTo>
                  <a:pt x="1265" y="473"/>
                  <a:pt x="1264" y="466"/>
                  <a:pt x="1265" y="465"/>
                </a:cubicBezTo>
                <a:cubicBezTo>
                  <a:pt x="1265" y="463"/>
                  <a:pt x="1270" y="462"/>
                  <a:pt x="1271" y="461"/>
                </a:cubicBezTo>
                <a:cubicBezTo>
                  <a:pt x="1272" y="459"/>
                  <a:pt x="1276" y="460"/>
                  <a:pt x="1278" y="459"/>
                </a:cubicBezTo>
                <a:cubicBezTo>
                  <a:pt x="1280" y="459"/>
                  <a:pt x="1278" y="454"/>
                  <a:pt x="1277" y="452"/>
                </a:cubicBezTo>
                <a:cubicBezTo>
                  <a:pt x="1276" y="449"/>
                  <a:pt x="1283" y="445"/>
                  <a:pt x="1286" y="443"/>
                </a:cubicBezTo>
                <a:cubicBezTo>
                  <a:pt x="1289" y="441"/>
                  <a:pt x="1293" y="445"/>
                  <a:pt x="1297" y="441"/>
                </a:cubicBezTo>
                <a:cubicBezTo>
                  <a:pt x="1300" y="438"/>
                  <a:pt x="1296" y="434"/>
                  <a:pt x="1295" y="432"/>
                </a:cubicBezTo>
                <a:cubicBezTo>
                  <a:pt x="1294" y="431"/>
                  <a:pt x="1299" y="422"/>
                  <a:pt x="1302" y="421"/>
                </a:cubicBezTo>
                <a:cubicBezTo>
                  <a:pt x="1304" y="420"/>
                  <a:pt x="1306" y="423"/>
                  <a:pt x="1309" y="421"/>
                </a:cubicBezTo>
                <a:cubicBezTo>
                  <a:pt x="1311" y="418"/>
                  <a:pt x="1306" y="414"/>
                  <a:pt x="1304" y="415"/>
                </a:cubicBezTo>
                <a:cubicBezTo>
                  <a:pt x="1302" y="415"/>
                  <a:pt x="1302" y="408"/>
                  <a:pt x="1306" y="404"/>
                </a:cubicBezTo>
                <a:cubicBezTo>
                  <a:pt x="1311" y="401"/>
                  <a:pt x="1309" y="400"/>
                  <a:pt x="1306" y="400"/>
                </a:cubicBezTo>
                <a:cubicBezTo>
                  <a:pt x="1303" y="399"/>
                  <a:pt x="1302" y="400"/>
                  <a:pt x="1300" y="400"/>
                </a:cubicBezTo>
                <a:cubicBezTo>
                  <a:pt x="1298" y="400"/>
                  <a:pt x="1295" y="395"/>
                  <a:pt x="1299" y="391"/>
                </a:cubicBezTo>
                <a:cubicBezTo>
                  <a:pt x="1302" y="386"/>
                  <a:pt x="1306" y="386"/>
                  <a:pt x="1307" y="382"/>
                </a:cubicBezTo>
                <a:cubicBezTo>
                  <a:pt x="1307" y="379"/>
                  <a:pt x="1312" y="373"/>
                  <a:pt x="1314" y="371"/>
                </a:cubicBezTo>
                <a:cubicBezTo>
                  <a:pt x="1315" y="369"/>
                  <a:pt x="1320" y="371"/>
                  <a:pt x="1322" y="371"/>
                </a:cubicBezTo>
                <a:cubicBezTo>
                  <a:pt x="1323" y="370"/>
                  <a:pt x="1323" y="374"/>
                  <a:pt x="1325" y="372"/>
                </a:cubicBezTo>
                <a:cubicBezTo>
                  <a:pt x="1327" y="370"/>
                  <a:pt x="1331" y="363"/>
                  <a:pt x="1334" y="363"/>
                </a:cubicBezTo>
                <a:cubicBezTo>
                  <a:pt x="1337" y="363"/>
                  <a:pt x="1335" y="368"/>
                  <a:pt x="1336" y="371"/>
                </a:cubicBezTo>
                <a:cubicBezTo>
                  <a:pt x="1337" y="374"/>
                  <a:pt x="1339" y="371"/>
                  <a:pt x="1345" y="367"/>
                </a:cubicBezTo>
                <a:cubicBezTo>
                  <a:pt x="1351" y="362"/>
                  <a:pt x="1364" y="363"/>
                  <a:pt x="1367" y="365"/>
                </a:cubicBezTo>
                <a:cubicBezTo>
                  <a:pt x="1371" y="367"/>
                  <a:pt x="1372" y="371"/>
                  <a:pt x="1374" y="371"/>
                </a:cubicBezTo>
                <a:cubicBezTo>
                  <a:pt x="1377" y="370"/>
                  <a:pt x="1375" y="366"/>
                  <a:pt x="1378" y="365"/>
                </a:cubicBezTo>
                <a:cubicBezTo>
                  <a:pt x="1381" y="364"/>
                  <a:pt x="1387" y="361"/>
                  <a:pt x="1391" y="358"/>
                </a:cubicBezTo>
                <a:cubicBezTo>
                  <a:pt x="1396" y="355"/>
                  <a:pt x="1394" y="357"/>
                  <a:pt x="1397" y="354"/>
                </a:cubicBezTo>
                <a:cubicBezTo>
                  <a:pt x="1399" y="351"/>
                  <a:pt x="1401" y="352"/>
                  <a:pt x="1402" y="351"/>
                </a:cubicBezTo>
                <a:cubicBezTo>
                  <a:pt x="1403" y="349"/>
                  <a:pt x="1409" y="346"/>
                  <a:pt x="1417" y="344"/>
                </a:cubicBezTo>
                <a:cubicBezTo>
                  <a:pt x="1426" y="342"/>
                  <a:pt x="1437" y="336"/>
                  <a:pt x="1436" y="334"/>
                </a:cubicBezTo>
                <a:cubicBezTo>
                  <a:pt x="1436" y="333"/>
                  <a:pt x="1440" y="332"/>
                  <a:pt x="1440" y="334"/>
                </a:cubicBezTo>
                <a:cubicBezTo>
                  <a:pt x="1440" y="335"/>
                  <a:pt x="1444" y="335"/>
                  <a:pt x="1448" y="336"/>
                </a:cubicBezTo>
                <a:cubicBezTo>
                  <a:pt x="1452" y="337"/>
                  <a:pt x="1454" y="338"/>
                  <a:pt x="1458" y="335"/>
                </a:cubicBezTo>
                <a:cubicBezTo>
                  <a:pt x="1462" y="331"/>
                  <a:pt x="1458" y="330"/>
                  <a:pt x="1458" y="327"/>
                </a:cubicBezTo>
                <a:cubicBezTo>
                  <a:pt x="1458" y="325"/>
                  <a:pt x="1452" y="322"/>
                  <a:pt x="1452" y="319"/>
                </a:cubicBezTo>
                <a:cubicBezTo>
                  <a:pt x="1453" y="316"/>
                  <a:pt x="1448" y="309"/>
                  <a:pt x="1446" y="310"/>
                </a:cubicBezTo>
                <a:cubicBezTo>
                  <a:pt x="1445" y="312"/>
                  <a:pt x="1441" y="309"/>
                  <a:pt x="1441" y="307"/>
                </a:cubicBezTo>
                <a:cubicBezTo>
                  <a:pt x="1441" y="305"/>
                  <a:pt x="1441" y="302"/>
                  <a:pt x="1438" y="304"/>
                </a:cubicBezTo>
                <a:cubicBezTo>
                  <a:pt x="1435" y="305"/>
                  <a:pt x="1431" y="304"/>
                  <a:pt x="1430" y="302"/>
                </a:cubicBezTo>
                <a:cubicBezTo>
                  <a:pt x="1430" y="300"/>
                  <a:pt x="1435" y="298"/>
                  <a:pt x="1439" y="299"/>
                </a:cubicBezTo>
                <a:cubicBezTo>
                  <a:pt x="1443" y="301"/>
                  <a:pt x="1442" y="303"/>
                  <a:pt x="1444" y="304"/>
                </a:cubicBezTo>
                <a:cubicBezTo>
                  <a:pt x="1446" y="305"/>
                  <a:pt x="1452" y="305"/>
                  <a:pt x="1455" y="303"/>
                </a:cubicBezTo>
                <a:cubicBezTo>
                  <a:pt x="1457" y="302"/>
                  <a:pt x="1465" y="299"/>
                  <a:pt x="1467" y="297"/>
                </a:cubicBezTo>
                <a:cubicBezTo>
                  <a:pt x="1468" y="295"/>
                  <a:pt x="1467" y="294"/>
                  <a:pt x="1469" y="292"/>
                </a:cubicBezTo>
                <a:cubicBezTo>
                  <a:pt x="1472" y="291"/>
                  <a:pt x="1470" y="288"/>
                  <a:pt x="1468" y="287"/>
                </a:cubicBezTo>
                <a:cubicBezTo>
                  <a:pt x="1465" y="286"/>
                  <a:pt x="1466" y="282"/>
                  <a:pt x="1468" y="282"/>
                </a:cubicBezTo>
                <a:cubicBezTo>
                  <a:pt x="1471" y="282"/>
                  <a:pt x="1470" y="280"/>
                  <a:pt x="1472" y="279"/>
                </a:cubicBezTo>
                <a:cubicBezTo>
                  <a:pt x="1473" y="279"/>
                  <a:pt x="1474" y="281"/>
                  <a:pt x="1477" y="279"/>
                </a:cubicBezTo>
                <a:cubicBezTo>
                  <a:pt x="1480" y="278"/>
                  <a:pt x="1477" y="281"/>
                  <a:pt x="1475" y="284"/>
                </a:cubicBezTo>
                <a:cubicBezTo>
                  <a:pt x="1474" y="287"/>
                  <a:pt x="1478" y="289"/>
                  <a:pt x="1479" y="290"/>
                </a:cubicBezTo>
                <a:cubicBezTo>
                  <a:pt x="1479" y="292"/>
                  <a:pt x="1485" y="292"/>
                  <a:pt x="1488" y="291"/>
                </a:cubicBezTo>
                <a:cubicBezTo>
                  <a:pt x="1491" y="289"/>
                  <a:pt x="1502" y="293"/>
                  <a:pt x="1502" y="295"/>
                </a:cubicBezTo>
                <a:cubicBezTo>
                  <a:pt x="1503" y="298"/>
                  <a:pt x="1505" y="301"/>
                  <a:pt x="1509" y="303"/>
                </a:cubicBezTo>
                <a:cubicBezTo>
                  <a:pt x="1513" y="305"/>
                  <a:pt x="1517" y="304"/>
                  <a:pt x="1518" y="306"/>
                </a:cubicBezTo>
                <a:cubicBezTo>
                  <a:pt x="1519" y="308"/>
                  <a:pt x="1520" y="309"/>
                  <a:pt x="1523" y="309"/>
                </a:cubicBezTo>
                <a:cubicBezTo>
                  <a:pt x="1525" y="308"/>
                  <a:pt x="1527" y="311"/>
                  <a:pt x="1528" y="309"/>
                </a:cubicBezTo>
                <a:cubicBezTo>
                  <a:pt x="1530" y="308"/>
                  <a:pt x="1531" y="310"/>
                  <a:pt x="1533" y="308"/>
                </a:cubicBezTo>
                <a:cubicBezTo>
                  <a:pt x="1536" y="306"/>
                  <a:pt x="1528" y="305"/>
                  <a:pt x="1529" y="303"/>
                </a:cubicBezTo>
                <a:cubicBezTo>
                  <a:pt x="1530" y="302"/>
                  <a:pt x="1532" y="305"/>
                  <a:pt x="1534" y="304"/>
                </a:cubicBezTo>
                <a:cubicBezTo>
                  <a:pt x="1536" y="304"/>
                  <a:pt x="1533" y="300"/>
                  <a:pt x="1535" y="300"/>
                </a:cubicBezTo>
                <a:cubicBezTo>
                  <a:pt x="1536" y="300"/>
                  <a:pt x="1535" y="291"/>
                  <a:pt x="1533" y="291"/>
                </a:cubicBezTo>
                <a:cubicBezTo>
                  <a:pt x="1532" y="290"/>
                  <a:pt x="1533" y="288"/>
                  <a:pt x="1536" y="290"/>
                </a:cubicBezTo>
                <a:cubicBezTo>
                  <a:pt x="1539" y="292"/>
                  <a:pt x="1544" y="292"/>
                  <a:pt x="1546" y="292"/>
                </a:cubicBezTo>
                <a:cubicBezTo>
                  <a:pt x="1549" y="292"/>
                  <a:pt x="1547" y="290"/>
                  <a:pt x="1544" y="289"/>
                </a:cubicBezTo>
                <a:cubicBezTo>
                  <a:pt x="1542" y="289"/>
                  <a:pt x="1545" y="287"/>
                  <a:pt x="1546" y="289"/>
                </a:cubicBezTo>
                <a:cubicBezTo>
                  <a:pt x="1548" y="290"/>
                  <a:pt x="1551" y="291"/>
                  <a:pt x="1551" y="289"/>
                </a:cubicBezTo>
                <a:cubicBezTo>
                  <a:pt x="1552" y="288"/>
                  <a:pt x="1553" y="284"/>
                  <a:pt x="1556" y="284"/>
                </a:cubicBezTo>
                <a:cubicBezTo>
                  <a:pt x="1559" y="284"/>
                  <a:pt x="1560" y="283"/>
                  <a:pt x="1557" y="282"/>
                </a:cubicBezTo>
                <a:close/>
                <a:moveTo>
                  <a:pt x="804" y="459"/>
                </a:moveTo>
                <a:cubicBezTo>
                  <a:pt x="797" y="466"/>
                  <a:pt x="781" y="467"/>
                  <a:pt x="781" y="473"/>
                </a:cubicBezTo>
                <a:cubicBezTo>
                  <a:pt x="781" y="479"/>
                  <a:pt x="762" y="482"/>
                  <a:pt x="761" y="479"/>
                </a:cubicBezTo>
                <a:cubicBezTo>
                  <a:pt x="759" y="477"/>
                  <a:pt x="775" y="476"/>
                  <a:pt x="778" y="468"/>
                </a:cubicBezTo>
                <a:cubicBezTo>
                  <a:pt x="782" y="460"/>
                  <a:pt x="796" y="456"/>
                  <a:pt x="803" y="445"/>
                </a:cubicBezTo>
                <a:cubicBezTo>
                  <a:pt x="807" y="437"/>
                  <a:pt x="811" y="426"/>
                  <a:pt x="814" y="426"/>
                </a:cubicBezTo>
                <a:cubicBezTo>
                  <a:pt x="817" y="427"/>
                  <a:pt x="812" y="452"/>
                  <a:pt x="804" y="459"/>
                </a:cubicBezTo>
                <a:close/>
                <a:moveTo>
                  <a:pt x="838" y="142"/>
                </a:moveTo>
                <a:cubicBezTo>
                  <a:pt x="837" y="144"/>
                  <a:pt x="832" y="144"/>
                  <a:pt x="833" y="146"/>
                </a:cubicBezTo>
                <a:cubicBezTo>
                  <a:pt x="836" y="150"/>
                  <a:pt x="849" y="148"/>
                  <a:pt x="850" y="143"/>
                </a:cubicBezTo>
                <a:cubicBezTo>
                  <a:pt x="850" y="139"/>
                  <a:pt x="840" y="140"/>
                  <a:pt x="838" y="142"/>
                </a:cubicBezTo>
                <a:close/>
                <a:moveTo>
                  <a:pt x="275" y="18"/>
                </a:moveTo>
                <a:cubicBezTo>
                  <a:pt x="279" y="20"/>
                  <a:pt x="265" y="19"/>
                  <a:pt x="263" y="22"/>
                </a:cubicBezTo>
                <a:cubicBezTo>
                  <a:pt x="261" y="25"/>
                  <a:pt x="253" y="24"/>
                  <a:pt x="254" y="27"/>
                </a:cubicBezTo>
                <a:cubicBezTo>
                  <a:pt x="256" y="30"/>
                  <a:pt x="269" y="31"/>
                  <a:pt x="269" y="28"/>
                </a:cubicBezTo>
                <a:cubicBezTo>
                  <a:pt x="269" y="25"/>
                  <a:pt x="276" y="28"/>
                  <a:pt x="277" y="25"/>
                </a:cubicBezTo>
                <a:cubicBezTo>
                  <a:pt x="277" y="23"/>
                  <a:pt x="280" y="20"/>
                  <a:pt x="287" y="19"/>
                </a:cubicBezTo>
                <a:cubicBezTo>
                  <a:pt x="295" y="19"/>
                  <a:pt x="295" y="16"/>
                  <a:pt x="288" y="13"/>
                </a:cubicBezTo>
                <a:cubicBezTo>
                  <a:pt x="281" y="10"/>
                  <a:pt x="271" y="15"/>
                  <a:pt x="275" y="18"/>
                </a:cubicBezTo>
                <a:close/>
                <a:moveTo>
                  <a:pt x="347" y="8"/>
                </a:moveTo>
                <a:cubicBezTo>
                  <a:pt x="353" y="8"/>
                  <a:pt x="351" y="4"/>
                  <a:pt x="356" y="5"/>
                </a:cubicBezTo>
                <a:cubicBezTo>
                  <a:pt x="360" y="5"/>
                  <a:pt x="366" y="5"/>
                  <a:pt x="364" y="2"/>
                </a:cubicBezTo>
                <a:cubicBezTo>
                  <a:pt x="361" y="0"/>
                  <a:pt x="346" y="1"/>
                  <a:pt x="347" y="3"/>
                </a:cubicBezTo>
                <a:cubicBezTo>
                  <a:pt x="349" y="5"/>
                  <a:pt x="335" y="4"/>
                  <a:pt x="335" y="5"/>
                </a:cubicBezTo>
                <a:cubicBezTo>
                  <a:pt x="335" y="7"/>
                  <a:pt x="340" y="8"/>
                  <a:pt x="347" y="8"/>
                </a:cubicBezTo>
                <a:close/>
                <a:moveTo>
                  <a:pt x="348" y="23"/>
                </a:moveTo>
                <a:cubicBezTo>
                  <a:pt x="349" y="25"/>
                  <a:pt x="347" y="25"/>
                  <a:pt x="341" y="25"/>
                </a:cubicBezTo>
                <a:cubicBezTo>
                  <a:pt x="336" y="25"/>
                  <a:pt x="333" y="28"/>
                  <a:pt x="336" y="31"/>
                </a:cubicBezTo>
                <a:cubicBezTo>
                  <a:pt x="339" y="33"/>
                  <a:pt x="354" y="32"/>
                  <a:pt x="356" y="29"/>
                </a:cubicBezTo>
                <a:cubicBezTo>
                  <a:pt x="358" y="26"/>
                  <a:pt x="365" y="29"/>
                  <a:pt x="366" y="25"/>
                </a:cubicBezTo>
                <a:cubicBezTo>
                  <a:pt x="367" y="22"/>
                  <a:pt x="347" y="21"/>
                  <a:pt x="348" y="23"/>
                </a:cubicBezTo>
                <a:close/>
                <a:moveTo>
                  <a:pt x="394" y="18"/>
                </a:moveTo>
                <a:cubicBezTo>
                  <a:pt x="396" y="15"/>
                  <a:pt x="391" y="15"/>
                  <a:pt x="390" y="13"/>
                </a:cubicBezTo>
                <a:cubicBezTo>
                  <a:pt x="390" y="11"/>
                  <a:pt x="375" y="10"/>
                  <a:pt x="375" y="13"/>
                </a:cubicBezTo>
                <a:cubicBezTo>
                  <a:pt x="376" y="15"/>
                  <a:pt x="365" y="18"/>
                  <a:pt x="368" y="21"/>
                </a:cubicBezTo>
                <a:cubicBezTo>
                  <a:pt x="375" y="26"/>
                  <a:pt x="392" y="20"/>
                  <a:pt x="394" y="18"/>
                </a:cubicBezTo>
                <a:close/>
                <a:moveTo>
                  <a:pt x="311" y="163"/>
                </a:moveTo>
                <a:cubicBezTo>
                  <a:pt x="311" y="166"/>
                  <a:pt x="310" y="168"/>
                  <a:pt x="305" y="168"/>
                </a:cubicBezTo>
                <a:cubicBezTo>
                  <a:pt x="300" y="168"/>
                  <a:pt x="307" y="171"/>
                  <a:pt x="308" y="174"/>
                </a:cubicBezTo>
                <a:cubicBezTo>
                  <a:pt x="308" y="177"/>
                  <a:pt x="303" y="175"/>
                  <a:pt x="302" y="180"/>
                </a:cubicBezTo>
                <a:cubicBezTo>
                  <a:pt x="302" y="184"/>
                  <a:pt x="292" y="180"/>
                  <a:pt x="291" y="185"/>
                </a:cubicBezTo>
                <a:cubicBezTo>
                  <a:pt x="290" y="191"/>
                  <a:pt x="296" y="191"/>
                  <a:pt x="300" y="191"/>
                </a:cubicBezTo>
                <a:cubicBezTo>
                  <a:pt x="304" y="191"/>
                  <a:pt x="298" y="195"/>
                  <a:pt x="302" y="198"/>
                </a:cubicBezTo>
                <a:cubicBezTo>
                  <a:pt x="305" y="200"/>
                  <a:pt x="307" y="199"/>
                  <a:pt x="305" y="195"/>
                </a:cubicBezTo>
                <a:cubicBezTo>
                  <a:pt x="303" y="190"/>
                  <a:pt x="317" y="196"/>
                  <a:pt x="313" y="200"/>
                </a:cubicBezTo>
                <a:cubicBezTo>
                  <a:pt x="308" y="203"/>
                  <a:pt x="319" y="206"/>
                  <a:pt x="324" y="206"/>
                </a:cubicBezTo>
                <a:cubicBezTo>
                  <a:pt x="329" y="207"/>
                  <a:pt x="347" y="211"/>
                  <a:pt x="348" y="206"/>
                </a:cubicBezTo>
                <a:cubicBezTo>
                  <a:pt x="348" y="204"/>
                  <a:pt x="341" y="201"/>
                  <a:pt x="335" y="195"/>
                </a:cubicBezTo>
                <a:cubicBezTo>
                  <a:pt x="330" y="189"/>
                  <a:pt x="326" y="180"/>
                  <a:pt x="332" y="175"/>
                </a:cubicBezTo>
                <a:cubicBezTo>
                  <a:pt x="339" y="171"/>
                  <a:pt x="333" y="170"/>
                  <a:pt x="340" y="165"/>
                </a:cubicBezTo>
                <a:cubicBezTo>
                  <a:pt x="346" y="160"/>
                  <a:pt x="342" y="156"/>
                  <a:pt x="348" y="156"/>
                </a:cubicBezTo>
                <a:cubicBezTo>
                  <a:pt x="353" y="155"/>
                  <a:pt x="347" y="150"/>
                  <a:pt x="352" y="149"/>
                </a:cubicBezTo>
                <a:cubicBezTo>
                  <a:pt x="358" y="148"/>
                  <a:pt x="359" y="143"/>
                  <a:pt x="358" y="140"/>
                </a:cubicBezTo>
                <a:cubicBezTo>
                  <a:pt x="357" y="138"/>
                  <a:pt x="364" y="141"/>
                  <a:pt x="367" y="137"/>
                </a:cubicBezTo>
                <a:cubicBezTo>
                  <a:pt x="370" y="134"/>
                  <a:pt x="377" y="136"/>
                  <a:pt x="379" y="132"/>
                </a:cubicBezTo>
                <a:cubicBezTo>
                  <a:pt x="381" y="127"/>
                  <a:pt x="412" y="117"/>
                  <a:pt x="430" y="113"/>
                </a:cubicBezTo>
                <a:cubicBezTo>
                  <a:pt x="447" y="109"/>
                  <a:pt x="459" y="101"/>
                  <a:pt x="453" y="96"/>
                </a:cubicBezTo>
                <a:cubicBezTo>
                  <a:pt x="447" y="92"/>
                  <a:pt x="429" y="98"/>
                  <a:pt x="425" y="102"/>
                </a:cubicBezTo>
                <a:cubicBezTo>
                  <a:pt x="421" y="105"/>
                  <a:pt x="415" y="103"/>
                  <a:pt x="410" y="105"/>
                </a:cubicBezTo>
                <a:cubicBezTo>
                  <a:pt x="406" y="108"/>
                  <a:pt x="397" y="110"/>
                  <a:pt x="392" y="107"/>
                </a:cubicBezTo>
                <a:cubicBezTo>
                  <a:pt x="388" y="104"/>
                  <a:pt x="382" y="110"/>
                  <a:pt x="379" y="110"/>
                </a:cubicBezTo>
                <a:cubicBezTo>
                  <a:pt x="375" y="110"/>
                  <a:pt x="371" y="114"/>
                  <a:pt x="367" y="113"/>
                </a:cubicBezTo>
                <a:cubicBezTo>
                  <a:pt x="364" y="113"/>
                  <a:pt x="356" y="116"/>
                  <a:pt x="355" y="119"/>
                </a:cubicBezTo>
                <a:cubicBezTo>
                  <a:pt x="355" y="121"/>
                  <a:pt x="348" y="120"/>
                  <a:pt x="348" y="123"/>
                </a:cubicBezTo>
                <a:cubicBezTo>
                  <a:pt x="348" y="126"/>
                  <a:pt x="343" y="128"/>
                  <a:pt x="341" y="126"/>
                </a:cubicBezTo>
                <a:cubicBezTo>
                  <a:pt x="338" y="123"/>
                  <a:pt x="335" y="128"/>
                  <a:pt x="338" y="132"/>
                </a:cubicBezTo>
                <a:cubicBezTo>
                  <a:pt x="342" y="135"/>
                  <a:pt x="331" y="136"/>
                  <a:pt x="333" y="138"/>
                </a:cubicBezTo>
                <a:cubicBezTo>
                  <a:pt x="335" y="140"/>
                  <a:pt x="329" y="141"/>
                  <a:pt x="331" y="144"/>
                </a:cubicBezTo>
                <a:cubicBezTo>
                  <a:pt x="332" y="146"/>
                  <a:pt x="327" y="147"/>
                  <a:pt x="323" y="148"/>
                </a:cubicBezTo>
                <a:cubicBezTo>
                  <a:pt x="319" y="148"/>
                  <a:pt x="317" y="154"/>
                  <a:pt x="322" y="154"/>
                </a:cubicBezTo>
                <a:cubicBezTo>
                  <a:pt x="327" y="154"/>
                  <a:pt x="319" y="155"/>
                  <a:pt x="319" y="159"/>
                </a:cubicBezTo>
                <a:cubicBezTo>
                  <a:pt x="320" y="163"/>
                  <a:pt x="311" y="161"/>
                  <a:pt x="311" y="163"/>
                </a:cubicBezTo>
                <a:close/>
                <a:moveTo>
                  <a:pt x="313" y="26"/>
                </a:moveTo>
                <a:cubicBezTo>
                  <a:pt x="313" y="22"/>
                  <a:pt x="299" y="27"/>
                  <a:pt x="302" y="28"/>
                </a:cubicBezTo>
                <a:cubicBezTo>
                  <a:pt x="304" y="29"/>
                  <a:pt x="313" y="31"/>
                  <a:pt x="313" y="26"/>
                </a:cubicBezTo>
                <a:close/>
                <a:moveTo>
                  <a:pt x="351" y="13"/>
                </a:moveTo>
                <a:cubicBezTo>
                  <a:pt x="352" y="8"/>
                  <a:pt x="343" y="12"/>
                  <a:pt x="336" y="9"/>
                </a:cubicBezTo>
                <a:cubicBezTo>
                  <a:pt x="329" y="6"/>
                  <a:pt x="325" y="7"/>
                  <a:pt x="329" y="11"/>
                </a:cubicBezTo>
                <a:cubicBezTo>
                  <a:pt x="331" y="13"/>
                  <a:pt x="317" y="14"/>
                  <a:pt x="320" y="16"/>
                </a:cubicBezTo>
                <a:cubicBezTo>
                  <a:pt x="325" y="22"/>
                  <a:pt x="351" y="19"/>
                  <a:pt x="351" y="13"/>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2500"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5" name="Group 4">
            <a:extLst>
              <a:ext uri="{FF2B5EF4-FFF2-40B4-BE49-F238E27FC236}">
                <a16:creationId xmlns:a16="http://schemas.microsoft.com/office/drawing/2014/main" id="{D67BF15C-7EEC-DE4B-9201-B1A41055CEEC}"/>
              </a:ext>
            </a:extLst>
          </p:cNvPr>
          <p:cNvGrpSpPr/>
          <p:nvPr/>
        </p:nvGrpSpPr>
        <p:grpSpPr>
          <a:xfrm>
            <a:off x="2251159" y="1506873"/>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r>
                    <a:rPr lang="fr-CH" dirty="0"/>
                    <a:t> </a:t>
                  </a:r>
                  <a:endParaRPr lang="x-none"/>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grpSp>
      <p:grpSp>
        <p:nvGrpSpPr>
          <p:cNvPr id="11" name="Group 10">
            <a:extLst>
              <a:ext uri="{FF2B5EF4-FFF2-40B4-BE49-F238E27FC236}">
                <a16:creationId xmlns:a16="http://schemas.microsoft.com/office/drawing/2014/main" id="{98BD42D6-14F1-C645-B000-19F1B82171ED}"/>
              </a:ext>
            </a:extLst>
          </p:cNvPr>
          <p:cNvGrpSpPr/>
          <p:nvPr/>
        </p:nvGrpSpPr>
        <p:grpSpPr>
          <a:xfrm>
            <a:off x="4013284" y="2532398"/>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11</a:t>
            </a:fld>
            <a:endParaRPr lang="en-US" dirty="0"/>
          </a:p>
        </p:txBody>
      </p:sp>
      <p:sp>
        <p:nvSpPr>
          <p:cNvPr id="6" name="TextBox 5"/>
          <p:cNvSpPr txBox="1"/>
          <p:nvPr/>
        </p:nvSpPr>
        <p:spPr>
          <a:xfrm>
            <a:off x="355795" y="5302075"/>
            <a:ext cx="11421671" cy="646331"/>
          </a:xfrm>
          <a:prstGeom prst="rect">
            <a:avLst/>
          </a:prstGeom>
          <a:noFill/>
        </p:spPr>
        <p:txBody>
          <a:bodyPr wrap="square" rtlCol="0">
            <a:spAutoFit/>
          </a:bodyPr>
          <a:lstStyle/>
          <a:p>
            <a:r>
              <a:rPr lang="en-GB" dirty="0"/>
              <a:t>Le pays </a:t>
            </a:r>
            <a:r>
              <a:rPr lang="en-GB" dirty="0" err="1"/>
              <a:t>d’origine</a:t>
            </a:r>
            <a:r>
              <a:rPr lang="en-GB" dirty="0"/>
              <a:t> des </a:t>
            </a:r>
            <a:r>
              <a:rPr lang="en-GB" dirty="0" err="1"/>
              <a:t>soumissionnaires</a:t>
            </a:r>
            <a:r>
              <a:rPr lang="en-GB" dirty="0"/>
              <a:t> sera </a:t>
            </a:r>
            <a:r>
              <a:rPr lang="en-GB" dirty="0" err="1"/>
              <a:t>uniquement</a:t>
            </a:r>
            <a:r>
              <a:rPr lang="en-GB" dirty="0"/>
              <a:t>  les </a:t>
            </a:r>
            <a:r>
              <a:rPr lang="en-GB" dirty="0" err="1"/>
              <a:t>Etats</a:t>
            </a:r>
            <a:r>
              <a:rPr lang="en-GB" dirty="0"/>
              <a:t> </a:t>
            </a:r>
            <a:r>
              <a:rPr lang="en-GB" dirty="0" err="1"/>
              <a:t>membres</a:t>
            </a:r>
            <a:r>
              <a:rPr lang="en-GB" dirty="0"/>
              <a:t> </a:t>
            </a:r>
            <a:r>
              <a:rPr lang="en-GB" dirty="0" err="1"/>
              <a:t>ou</a:t>
            </a:r>
            <a:r>
              <a:rPr lang="en-GB" dirty="0"/>
              <a:t> les </a:t>
            </a:r>
            <a:r>
              <a:rPr lang="en-GB" dirty="0" err="1"/>
              <a:t>Etats</a:t>
            </a:r>
            <a:r>
              <a:rPr lang="en-GB" dirty="0"/>
              <a:t> </a:t>
            </a:r>
            <a:r>
              <a:rPr lang="en-GB" dirty="0" err="1"/>
              <a:t>membres</a:t>
            </a:r>
            <a:r>
              <a:rPr lang="en-GB" dirty="0"/>
              <a:t> </a:t>
            </a:r>
            <a:r>
              <a:rPr lang="en-GB" dirty="0" err="1"/>
              <a:t>associés</a:t>
            </a:r>
            <a:r>
              <a:rPr lang="en-GB" dirty="0"/>
              <a:t> du CERN.</a:t>
            </a:r>
          </a:p>
        </p:txBody>
      </p:sp>
    </p:spTree>
    <p:extLst>
      <p:ext uri="{BB962C8B-B14F-4D97-AF65-F5344CB8AC3E}">
        <p14:creationId xmlns:p14="http://schemas.microsoft.com/office/powerpoint/2010/main" val="33805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500"/>
                                        <p:tgtEl>
                                          <p:spTgt spid="48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8"/>
                                        </p:tgtEl>
                                        <p:attrNameLst>
                                          <p:attrName>style.visibility</p:attrName>
                                        </p:attrNameLst>
                                      </p:cBhvr>
                                      <p:to>
                                        <p:strVal val="visible"/>
                                      </p:to>
                                    </p:set>
                                    <p:animEffect transition="in" filter="fade">
                                      <p:cBhvr>
                                        <p:cTn id="25" dur="500"/>
                                        <p:tgtEl>
                                          <p:spTgt spid="50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2"/>
                                        </p:tgtEl>
                                        <p:attrNameLst>
                                          <p:attrName>style.visibility</p:attrName>
                                        </p:attrNameLst>
                                      </p:cBhvr>
                                      <p:to>
                                        <p:strVal val="visible"/>
                                      </p:to>
                                    </p:set>
                                    <p:animEffect transition="in" filter="fade">
                                      <p:cBhvr>
                                        <p:cTn id="28" dur="500"/>
                                        <p:tgtEl>
                                          <p:spTgt spid="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92" grpId="0" animBg="1"/>
      <p:bldP spid="50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fr-CH" dirty="0"/>
              <a:t>Pays d’origine des offres 1/3 </a:t>
            </a:r>
            <a:r>
              <a:rPr lang="fr-CH" sz="2200" dirty="0"/>
              <a:t>(tableau 2 du formulaire de soumission)</a:t>
            </a:r>
            <a:endParaRPr lang="en-US" sz="2200" dirty="0"/>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12</a:t>
            </a:fld>
            <a:endParaRPr lang="en-US" dirty="0"/>
          </a:p>
        </p:txBody>
      </p:sp>
      <p:sp>
        <p:nvSpPr>
          <p:cNvPr id="8" name="Rectangle 7"/>
          <p:cNvSpPr/>
          <p:nvPr/>
        </p:nvSpPr>
        <p:spPr>
          <a:xfrm>
            <a:off x="602901" y="1131961"/>
            <a:ext cx="10654974" cy="5037276"/>
          </a:xfrm>
          <a:prstGeom prst="rect">
            <a:avLst/>
          </a:prstGeom>
        </p:spPr>
        <p:txBody>
          <a:bodyPr wrap="square">
            <a:spAutoFit/>
          </a:bodyPr>
          <a:lstStyle/>
          <a:p>
            <a:pPr lvl="0" algn="just" defTabSz="685800">
              <a:lnSpc>
                <a:spcPct val="80000"/>
              </a:lnSpc>
              <a:spcBef>
                <a:spcPts val="750"/>
              </a:spcBef>
              <a:defRPr/>
            </a:pPr>
            <a:r>
              <a:rPr lang="en-GB" sz="2400" u="sng" dirty="0">
                <a:solidFill>
                  <a:srgbClr val="FF0000"/>
                </a:solidFill>
                <a:latin typeface="+mj-lt"/>
              </a:rPr>
              <a:t>Pour </a:t>
            </a:r>
            <a:r>
              <a:rPr lang="en-GB" sz="2400" u="sng" dirty="0" err="1">
                <a:solidFill>
                  <a:srgbClr val="FF0000"/>
                </a:solidFill>
                <a:latin typeface="+mj-lt"/>
              </a:rPr>
              <a:t>toute</a:t>
            </a:r>
            <a:r>
              <a:rPr lang="en-GB" sz="2400" u="sng" dirty="0">
                <a:solidFill>
                  <a:srgbClr val="FF0000"/>
                </a:solidFill>
                <a:latin typeface="+mj-lt"/>
              </a:rPr>
              <a:t> </a:t>
            </a:r>
            <a:r>
              <a:rPr lang="en-GB" sz="2400" u="sng" dirty="0" err="1">
                <a:solidFill>
                  <a:srgbClr val="FF0000"/>
                </a:solidFill>
                <a:latin typeface="+mj-lt"/>
              </a:rPr>
              <a:t>Prestation</a:t>
            </a:r>
            <a:r>
              <a:rPr lang="en-GB" sz="2400" u="sng" dirty="0">
                <a:solidFill>
                  <a:srgbClr val="FF0000"/>
                </a:solidFill>
                <a:latin typeface="+mj-lt"/>
              </a:rPr>
              <a:t> de construction comprise </a:t>
            </a:r>
            <a:r>
              <a:rPr lang="en-GB" sz="2400" u="sng" dirty="0" err="1">
                <a:solidFill>
                  <a:srgbClr val="FF0000"/>
                </a:solidFill>
                <a:latin typeface="+mj-lt"/>
              </a:rPr>
              <a:t>dans</a:t>
            </a:r>
            <a:r>
              <a:rPr lang="en-GB" sz="2400" u="sng" dirty="0">
                <a:solidFill>
                  <a:srgbClr val="FF0000"/>
                </a:solidFill>
                <a:latin typeface="+mj-lt"/>
              </a:rPr>
              <a:t> les </a:t>
            </a:r>
            <a:r>
              <a:rPr lang="en-GB" sz="2400" u="sng" dirty="0" err="1">
                <a:solidFill>
                  <a:srgbClr val="FF0000"/>
                </a:solidFill>
                <a:latin typeface="+mj-lt"/>
              </a:rPr>
              <a:t>travaux</a:t>
            </a:r>
            <a:r>
              <a:rPr lang="en-GB" sz="2400" u="sng" dirty="0">
                <a:solidFill>
                  <a:srgbClr val="FF0000"/>
                </a:solidFill>
                <a:latin typeface="+mj-lt"/>
              </a:rPr>
              <a:t>: </a:t>
            </a:r>
          </a:p>
          <a:p>
            <a:pPr lvl="0" algn="just" defTabSz="358775">
              <a:lnSpc>
                <a:spcPct val="80000"/>
              </a:lnSpc>
              <a:spcBef>
                <a:spcPts val="750"/>
              </a:spcBef>
              <a:defRPr/>
            </a:pPr>
            <a:r>
              <a:rPr lang="en-GB" sz="2400" dirty="0">
                <a:solidFill>
                  <a:srgbClr val="FF0000"/>
                </a:solidFill>
                <a:latin typeface="+mj-lt"/>
              </a:rPr>
              <a:t>	</a:t>
            </a:r>
            <a:r>
              <a:rPr lang="en-GB" sz="2400" dirty="0">
                <a:latin typeface="+mj-lt"/>
              </a:rPr>
              <a:t>- </a:t>
            </a:r>
            <a:r>
              <a:rPr lang="en-GB" sz="2400" dirty="0" err="1">
                <a:latin typeface="+mj-lt"/>
              </a:rPr>
              <a:t>C’est</a:t>
            </a:r>
            <a:r>
              <a:rPr lang="en-GB" sz="2400" dirty="0">
                <a:latin typeface="+mj-lt"/>
              </a:rPr>
              <a:t> le pays </a:t>
            </a:r>
            <a:r>
              <a:rPr lang="en-GB" sz="2400" dirty="0" err="1">
                <a:latin typeface="+mj-lt"/>
              </a:rPr>
              <a:t>dans</a:t>
            </a:r>
            <a:r>
              <a:rPr lang="en-GB" sz="2400" dirty="0">
                <a:latin typeface="+mj-lt"/>
              </a:rPr>
              <a:t> </a:t>
            </a:r>
            <a:r>
              <a:rPr lang="en-GB" sz="2400" dirty="0" err="1">
                <a:latin typeface="+mj-lt"/>
              </a:rPr>
              <a:t>lequel</a:t>
            </a:r>
            <a:r>
              <a:rPr lang="en-GB" sz="2400" dirty="0">
                <a:latin typeface="+mj-lt"/>
              </a:rPr>
              <a:t> </a:t>
            </a:r>
            <a:r>
              <a:rPr lang="en-GB" sz="2400" dirty="0" err="1">
                <a:latin typeface="+mj-lt"/>
              </a:rPr>
              <a:t>est</a:t>
            </a:r>
            <a:r>
              <a:rPr lang="en-GB" sz="2400" dirty="0">
                <a:latin typeface="+mj-lt"/>
              </a:rPr>
              <a:t> </a:t>
            </a:r>
            <a:r>
              <a:rPr lang="en-GB" sz="2400" dirty="0" err="1">
                <a:latin typeface="+mj-lt"/>
              </a:rPr>
              <a:t>établie</a:t>
            </a:r>
            <a:r>
              <a:rPr lang="en-GB" sz="2400" dirty="0">
                <a:latin typeface="+mj-lt"/>
              </a:rPr>
              <a:t> </a:t>
            </a:r>
            <a:r>
              <a:rPr lang="en-GB" sz="2400" dirty="0" err="1">
                <a:latin typeface="+mj-lt"/>
              </a:rPr>
              <a:t>l’entreprise</a:t>
            </a:r>
            <a:r>
              <a:rPr lang="en-GB" sz="2400" dirty="0">
                <a:latin typeface="+mj-lt"/>
              </a:rPr>
              <a:t> </a:t>
            </a:r>
            <a:r>
              <a:rPr lang="en-GB" sz="2400" dirty="0" err="1">
                <a:latin typeface="+mj-lt"/>
              </a:rPr>
              <a:t>chargée</a:t>
            </a:r>
            <a:r>
              <a:rPr lang="en-GB" sz="2400" dirty="0">
                <a:latin typeface="+mj-lt"/>
              </a:rPr>
              <a:t> de </a:t>
            </a:r>
            <a:r>
              <a:rPr lang="en-GB" sz="2400" dirty="0" err="1">
                <a:latin typeface="+mj-lt"/>
              </a:rPr>
              <a:t>réaliser</a:t>
            </a:r>
            <a:r>
              <a:rPr lang="en-GB" sz="2400" dirty="0">
                <a:latin typeface="+mj-lt"/>
              </a:rPr>
              <a:t> la </a:t>
            </a:r>
            <a:r>
              <a:rPr lang="en-GB" sz="2400" dirty="0" err="1">
                <a:latin typeface="+mj-lt"/>
              </a:rPr>
              <a:t>prestation</a:t>
            </a:r>
            <a:endParaRPr lang="en-GB" sz="2400" dirty="0">
              <a:latin typeface="+mj-lt"/>
            </a:endParaRPr>
          </a:p>
          <a:p>
            <a:pPr lvl="0" algn="just" defTabSz="358775">
              <a:lnSpc>
                <a:spcPct val="80000"/>
              </a:lnSpc>
              <a:spcBef>
                <a:spcPts val="750"/>
              </a:spcBef>
              <a:defRPr/>
            </a:pPr>
            <a:r>
              <a:rPr lang="en-GB" sz="2400" dirty="0">
                <a:latin typeface="+mj-lt"/>
              </a:rPr>
              <a:t>	- </a:t>
            </a:r>
            <a:r>
              <a:rPr lang="fr-CH" sz="2400" dirty="0">
                <a:latin typeface="+mj-lt"/>
              </a:rPr>
              <a:t>Si une prestation comprend une part significative de biens et matériaux (par exemple : structure métallique), le(s) pays d’origine de tels biens et matériaux est/sont le(s) pays où ces biens et matériaux, y compris leurs composants et éléments constitutifs, ont été fabriqués ou ont été transformés pour la dernière fois de manière substantielle par le contractant ou ses sous-traitants </a:t>
            </a:r>
            <a:r>
              <a:rPr lang="en-GB" sz="2400" dirty="0">
                <a:latin typeface="+mj-lt"/>
              </a:rPr>
              <a:t>	</a:t>
            </a:r>
          </a:p>
          <a:p>
            <a:pPr lvl="0" algn="just" defTabSz="358775">
              <a:lnSpc>
                <a:spcPct val="80000"/>
              </a:lnSpc>
              <a:spcBef>
                <a:spcPts val="750"/>
              </a:spcBef>
              <a:defRPr/>
            </a:pPr>
            <a:r>
              <a:rPr lang="en-GB" sz="2400" dirty="0">
                <a:latin typeface="+mj-lt"/>
              </a:rPr>
              <a:t>	</a:t>
            </a:r>
          </a:p>
          <a:p>
            <a:pPr lvl="0" algn="just" defTabSz="685800">
              <a:lnSpc>
                <a:spcPct val="80000"/>
              </a:lnSpc>
              <a:spcBef>
                <a:spcPts val="750"/>
              </a:spcBef>
              <a:defRPr/>
            </a:pPr>
            <a:r>
              <a:rPr lang="en-GB" sz="2400" u="sng" dirty="0">
                <a:solidFill>
                  <a:srgbClr val="FF0000"/>
                </a:solidFill>
                <a:latin typeface="+mj-lt"/>
              </a:rPr>
              <a:t>Si les </a:t>
            </a:r>
            <a:r>
              <a:rPr lang="en-GB" sz="2400" u="sng" dirty="0" err="1">
                <a:solidFill>
                  <a:srgbClr val="FF0000"/>
                </a:solidFill>
                <a:latin typeface="+mj-lt"/>
              </a:rPr>
              <a:t>travaux</a:t>
            </a:r>
            <a:r>
              <a:rPr lang="en-GB" sz="2400" u="sng" dirty="0">
                <a:solidFill>
                  <a:srgbClr val="FF0000"/>
                </a:solidFill>
                <a:latin typeface="+mj-lt"/>
              </a:rPr>
              <a:t> </a:t>
            </a:r>
            <a:r>
              <a:rPr lang="en-GB" sz="2400" u="sng" dirty="0" err="1">
                <a:solidFill>
                  <a:srgbClr val="FF0000"/>
                </a:solidFill>
                <a:latin typeface="+mj-lt"/>
              </a:rPr>
              <a:t>comprennent</a:t>
            </a:r>
            <a:r>
              <a:rPr lang="en-GB" sz="2400" u="sng" dirty="0">
                <a:solidFill>
                  <a:srgbClr val="FF0000"/>
                </a:solidFill>
                <a:latin typeface="+mj-lt"/>
              </a:rPr>
              <a:t> la </a:t>
            </a:r>
            <a:r>
              <a:rPr lang="en-GB" sz="2400" u="sng" dirty="0" err="1">
                <a:solidFill>
                  <a:srgbClr val="FF0000"/>
                </a:solidFill>
                <a:latin typeface="+mj-lt"/>
              </a:rPr>
              <a:t>fourniture</a:t>
            </a:r>
            <a:r>
              <a:rPr lang="en-GB" sz="2400" u="sng" dirty="0">
                <a:solidFill>
                  <a:srgbClr val="FF0000"/>
                </a:solidFill>
                <a:latin typeface="+mj-lt"/>
              </a:rPr>
              <a:t> et </a:t>
            </a:r>
            <a:r>
              <a:rPr lang="en-GB" sz="2400" u="sng" dirty="0" err="1">
                <a:solidFill>
                  <a:srgbClr val="FF0000"/>
                </a:solidFill>
                <a:latin typeface="+mj-lt"/>
              </a:rPr>
              <a:t>l’installation</a:t>
            </a:r>
            <a:r>
              <a:rPr lang="en-GB" sz="2400" u="sng" dirty="0">
                <a:solidFill>
                  <a:srgbClr val="FF0000"/>
                </a:solidFill>
                <a:latin typeface="+mj-lt"/>
              </a:rPr>
              <a:t> </a:t>
            </a:r>
            <a:r>
              <a:rPr lang="en-GB" sz="2400" u="sng" dirty="0" err="1">
                <a:solidFill>
                  <a:srgbClr val="FF0000"/>
                </a:solidFill>
                <a:latin typeface="+mj-lt"/>
              </a:rPr>
              <a:t>d’équipements</a:t>
            </a:r>
            <a:r>
              <a:rPr lang="en-GB" sz="2400" dirty="0">
                <a:solidFill>
                  <a:prstClr val="black"/>
                </a:solidFill>
                <a:latin typeface="+mj-lt"/>
              </a:rPr>
              <a:t>:</a:t>
            </a:r>
          </a:p>
          <a:p>
            <a:pPr lvl="0" algn="just" defTabSz="358775">
              <a:lnSpc>
                <a:spcPct val="80000"/>
              </a:lnSpc>
              <a:spcBef>
                <a:spcPts val="750"/>
              </a:spcBef>
              <a:defRPr/>
            </a:pPr>
            <a:r>
              <a:rPr lang="en-GB" sz="2400" dirty="0">
                <a:solidFill>
                  <a:srgbClr val="FF0000"/>
                </a:solidFill>
                <a:latin typeface="+mj-lt"/>
              </a:rPr>
              <a:t>	</a:t>
            </a:r>
            <a:r>
              <a:rPr lang="en-GB" sz="2400" dirty="0">
                <a:latin typeface="+mj-lt"/>
              </a:rPr>
              <a:t> </a:t>
            </a:r>
            <a:r>
              <a:rPr lang="en-GB" sz="2400" dirty="0" err="1">
                <a:latin typeface="+mj-lt"/>
              </a:rPr>
              <a:t>C’est</a:t>
            </a:r>
            <a:r>
              <a:rPr lang="en-GB" sz="2400" dirty="0">
                <a:latin typeface="+mj-lt"/>
              </a:rPr>
              <a:t> le pays</a:t>
            </a:r>
            <a:r>
              <a:rPr lang="fr-CH" sz="2400" dirty="0">
                <a:latin typeface="+mj-lt"/>
              </a:rPr>
              <a:t> où les équipements (y compris leurs composants et éléments constitutifs) ont été fabriqués ou ont été transformés pour la dernière fois de manière substantielle par le contractant ou ses sous-traitants. (ex: fourreaux électrique, éléments préfabriqués…)</a:t>
            </a:r>
            <a:endParaRPr lang="en-GB" sz="2400" dirty="0">
              <a:latin typeface="+mj-lt"/>
            </a:endParaRPr>
          </a:p>
        </p:txBody>
      </p:sp>
    </p:spTree>
    <p:extLst>
      <p:ext uri="{BB962C8B-B14F-4D97-AF65-F5344CB8AC3E}">
        <p14:creationId xmlns:p14="http://schemas.microsoft.com/office/powerpoint/2010/main" val="4004831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fr-CH" dirty="0"/>
              <a:t>Pays d’origine des offres 2/3 </a:t>
            </a:r>
            <a:r>
              <a:rPr lang="fr-CH" sz="2200" dirty="0"/>
              <a:t>(tableau 2 du formulaire de soumission)</a:t>
            </a:r>
            <a:endParaRPr lang="en-US" sz="2200" dirty="0"/>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13</a:t>
            </a:fld>
            <a:endParaRPr lang="en-US" dirty="0"/>
          </a:p>
        </p:txBody>
      </p:sp>
      <p:sp>
        <p:nvSpPr>
          <p:cNvPr id="8" name="Rectangle 7"/>
          <p:cNvSpPr/>
          <p:nvPr/>
        </p:nvSpPr>
        <p:spPr>
          <a:xfrm>
            <a:off x="367129" y="1218165"/>
            <a:ext cx="10654974" cy="690638"/>
          </a:xfrm>
          <a:prstGeom prst="rect">
            <a:avLst/>
          </a:prstGeom>
        </p:spPr>
        <p:txBody>
          <a:bodyPr wrap="square">
            <a:spAutoFit/>
          </a:bodyPr>
          <a:lstStyle/>
          <a:p>
            <a:pPr lvl="0" algn="just" defTabSz="685800">
              <a:lnSpc>
                <a:spcPct val="80000"/>
              </a:lnSpc>
              <a:spcBef>
                <a:spcPts val="750"/>
              </a:spcBef>
              <a:defRPr/>
            </a:pPr>
            <a:r>
              <a:rPr lang="en-GB" sz="2400" i="1" dirty="0" err="1">
                <a:solidFill>
                  <a:srgbClr val="FF0000"/>
                </a:solidFill>
                <a:latin typeface="Calibri" panose="020F0502020204030204"/>
              </a:rPr>
              <a:t>Critères</a:t>
            </a:r>
            <a:r>
              <a:rPr lang="en-GB" sz="2400" i="1" dirty="0">
                <a:solidFill>
                  <a:srgbClr val="FF0000"/>
                </a:solidFill>
                <a:latin typeface="Calibri" panose="020F0502020204030204"/>
              </a:rPr>
              <a:t> de selection des </a:t>
            </a:r>
            <a:r>
              <a:rPr lang="en-GB" sz="2400" i="1" dirty="0" err="1">
                <a:solidFill>
                  <a:srgbClr val="FF0000"/>
                </a:solidFill>
                <a:latin typeface="Calibri" panose="020F0502020204030204"/>
              </a:rPr>
              <a:t>soumissionnaires</a:t>
            </a:r>
            <a:r>
              <a:rPr lang="en-GB" sz="2400" i="1" dirty="0">
                <a:solidFill>
                  <a:srgbClr val="FF0000"/>
                </a:solidFill>
                <a:latin typeface="Calibri" panose="020F0502020204030204"/>
              </a:rPr>
              <a:t> et </a:t>
            </a:r>
            <a:r>
              <a:rPr lang="en-GB" sz="2400" i="1" dirty="0" err="1">
                <a:solidFill>
                  <a:srgbClr val="FF0000"/>
                </a:solidFill>
                <a:latin typeface="Calibri" panose="020F0502020204030204"/>
              </a:rPr>
              <a:t>d’attribution</a:t>
            </a:r>
            <a:r>
              <a:rPr lang="en-GB" sz="2400" i="1" dirty="0">
                <a:solidFill>
                  <a:srgbClr val="FF0000"/>
                </a:solidFill>
                <a:latin typeface="Calibri" panose="020F0502020204030204"/>
              </a:rPr>
              <a:t> des </a:t>
            </a:r>
            <a:r>
              <a:rPr lang="en-GB" sz="2400" i="1" dirty="0" err="1">
                <a:solidFill>
                  <a:srgbClr val="FF0000"/>
                </a:solidFill>
                <a:latin typeface="Calibri" panose="020F0502020204030204"/>
              </a:rPr>
              <a:t>contrats</a:t>
            </a:r>
            <a:r>
              <a:rPr lang="en-GB" sz="2400" i="1" dirty="0">
                <a:solidFill>
                  <a:srgbClr val="FF0000"/>
                </a:solidFill>
                <a:latin typeface="Calibri" panose="020F0502020204030204"/>
              </a:rPr>
              <a:t> de </a:t>
            </a:r>
            <a:r>
              <a:rPr lang="en-GB" sz="2400" i="1" dirty="0" err="1">
                <a:solidFill>
                  <a:srgbClr val="FF0000"/>
                </a:solidFill>
                <a:latin typeface="Calibri" panose="020F0502020204030204"/>
              </a:rPr>
              <a:t>génie</a:t>
            </a:r>
            <a:r>
              <a:rPr lang="en-GB" sz="2400" i="1" dirty="0">
                <a:solidFill>
                  <a:srgbClr val="FF0000"/>
                </a:solidFill>
                <a:latin typeface="Calibri" panose="020F0502020204030204"/>
              </a:rPr>
              <a:t> civil (Mars 2022)</a:t>
            </a:r>
          </a:p>
        </p:txBody>
      </p:sp>
      <p:sp>
        <p:nvSpPr>
          <p:cNvPr id="9" name="Rectangle 8"/>
          <p:cNvSpPr/>
          <p:nvPr/>
        </p:nvSpPr>
        <p:spPr>
          <a:xfrm>
            <a:off x="457875" y="2367170"/>
            <a:ext cx="10800000" cy="2677656"/>
          </a:xfrm>
          <a:prstGeom prst="rect">
            <a:avLst/>
          </a:prstGeom>
        </p:spPr>
        <p:txBody>
          <a:bodyPr wrap="square">
            <a:spAutoFit/>
          </a:bodyPr>
          <a:lstStyle/>
          <a:p>
            <a:pPr algn="just"/>
            <a:r>
              <a:rPr lang="en-GB" sz="2400" dirty="0"/>
              <a:t>Pour </a:t>
            </a:r>
            <a:r>
              <a:rPr lang="en-GB" sz="2400" dirty="0" err="1"/>
              <a:t>cet</a:t>
            </a:r>
            <a:r>
              <a:rPr lang="en-GB" sz="2400" dirty="0"/>
              <a:t> Appel </a:t>
            </a:r>
            <a:r>
              <a:rPr lang="en-GB" sz="2400" dirty="0" err="1"/>
              <a:t>d’Offres</a:t>
            </a:r>
            <a:r>
              <a:rPr lang="en-GB" sz="2400" dirty="0"/>
              <a:t>, les </a:t>
            </a:r>
            <a:r>
              <a:rPr lang="en-GB" sz="2400" dirty="0" err="1"/>
              <a:t>Etats</a:t>
            </a:r>
            <a:r>
              <a:rPr lang="en-GB" sz="2400" dirty="0"/>
              <a:t> </a:t>
            </a:r>
            <a:r>
              <a:rPr lang="en-GB" sz="2400" dirty="0" err="1"/>
              <a:t>Membres</a:t>
            </a:r>
            <a:r>
              <a:rPr lang="en-GB" sz="2400" dirty="0"/>
              <a:t> </a:t>
            </a:r>
            <a:r>
              <a:rPr lang="en-GB" sz="2400" dirty="0" err="1"/>
              <a:t>suivants</a:t>
            </a:r>
            <a:r>
              <a:rPr lang="en-GB" sz="2400" dirty="0"/>
              <a:t> </a:t>
            </a:r>
            <a:r>
              <a:rPr lang="en-GB" sz="2400" dirty="0" err="1"/>
              <a:t>sont</a:t>
            </a:r>
            <a:r>
              <a:rPr lang="en-GB" sz="2400" dirty="0"/>
              <a:t> </a:t>
            </a:r>
            <a:r>
              <a:rPr lang="en-GB" sz="2400" dirty="0" err="1"/>
              <a:t>en</a:t>
            </a:r>
            <a:r>
              <a:rPr lang="en-GB" sz="2400" dirty="0"/>
              <a:t> situation </a:t>
            </a:r>
            <a:r>
              <a:rPr lang="en-GB" sz="2400" dirty="0" err="1"/>
              <a:t>équilibrée</a:t>
            </a:r>
            <a:r>
              <a:rPr lang="en-GB" sz="2400" dirty="0"/>
              <a:t>:</a:t>
            </a:r>
          </a:p>
          <a:p>
            <a:pPr algn="just"/>
            <a:endParaRPr lang="en-US" sz="2400" dirty="0"/>
          </a:p>
          <a:p>
            <a:pPr algn="just"/>
            <a:r>
              <a:rPr lang="en-US" sz="2400" dirty="0" err="1"/>
              <a:t>Autriche</a:t>
            </a:r>
            <a:r>
              <a:rPr lang="en-US" sz="2400" dirty="0"/>
              <a:t>			</a:t>
            </a:r>
            <a:r>
              <a:rPr lang="en-US" sz="2400" dirty="0" err="1"/>
              <a:t>Hongrie</a:t>
            </a:r>
            <a:endParaRPr lang="en-US" sz="2400" dirty="0"/>
          </a:p>
          <a:p>
            <a:pPr algn="just"/>
            <a:r>
              <a:rPr lang="fr-CH" sz="2400" dirty="0"/>
              <a:t>France			Italie</a:t>
            </a:r>
            <a:endParaRPr lang="en-US" sz="2400" dirty="0"/>
          </a:p>
          <a:p>
            <a:pPr algn="just"/>
            <a:r>
              <a:rPr lang="en-US" sz="2400" dirty="0" err="1"/>
              <a:t>Republique</a:t>
            </a:r>
            <a:r>
              <a:rPr lang="en-US" sz="2400" dirty="0"/>
              <a:t> </a:t>
            </a:r>
            <a:r>
              <a:rPr lang="en-US" sz="2400" dirty="0" err="1"/>
              <a:t>Tchèque</a:t>
            </a:r>
            <a:r>
              <a:rPr lang="en-US" sz="2400" dirty="0"/>
              <a:t>	</a:t>
            </a:r>
            <a:r>
              <a:rPr lang="en-US" sz="2400" dirty="0" err="1"/>
              <a:t>République</a:t>
            </a:r>
            <a:r>
              <a:rPr lang="en-US" sz="2400" dirty="0"/>
              <a:t> </a:t>
            </a:r>
            <a:r>
              <a:rPr lang="en-US" sz="2400" dirty="0" err="1"/>
              <a:t>Slovaque</a:t>
            </a:r>
            <a:endParaRPr lang="en-US" sz="2400" dirty="0"/>
          </a:p>
          <a:p>
            <a:pPr algn="just"/>
            <a:r>
              <a:rPr lang="en-US" sz="2400" dirty="0"/>
              <a:t>Suisse</a:t>
            </a:r>
          </a:p>
        </p:txBody>
      </p:sp>
      <p:pic>
        <p:nvPicPr>
          <p:cNvPr id="10" name="Picture 9"/>
          <p:cNvPicPr>
            <a:picLocks noChangeAspect="1"/>
          </p:cNvPicPr>
          <p:nvPr/>
        </p:nvPicPr>
        <p:blipFill>
          <a:blip r:embed="rId3"/>
          <a:stretch>
            <a:fillRect/>
          </a:stretch>
        </p:blipFill>
        <p:spPr>
          <a:xfrm>
            <a:off x="9465845" y="3465421"/>
            <a:ext cx="1902117" cy="1902117"/>
          </a:xfrm>
          <a:prstGeom prst="rect">
            <a:avLst/>
          </a:prstGeom>
        </p:spPr>
      </p:pic>
    </p:spTree>
    <p:extLst>
      <p:ext uri="{BB962C8B-B14F-4D97-AF65-F5344CB8AC3E}">
        <p14:creationId xmlns:p14="http://schemas.microsoft.com/office/powerpoint/2010/main" val="3243608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fr-CH" dirty="0"/>
              <a:t>Pays d’origine des offres 3/3 </a:t>
            </a:r>
            <a:r>
              <a:rPr lang="fr-CH" sz="2200" dirty="0"/>
              <a:t>(tableau 2 du formulaire de soumission)</a:t>
            </a:r>
            <a:endParaRPr lang="en-US" sz="2200" dirty="0"/>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91200"/>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14</a:t>
            </a:fld>
            <a:endParaRPr lang="en-US" dirty="0"/>
          </a:p>
        </p:txBody>
      </p:sp>
      <p:pic>
        <p:nvPicPr>
          <p:cNvPr id="2" name="Picture 1"/>
          <p:cNvPicPr>
            <a:picLocks noChangeAspect="1"/>
          </p:cNvPicPr>
          <p:nvPr/>
        </p:nvPicPr>
        <p:blipFill>
          <a:blip r:embed="rId3"/>
          <a:stretch>
            <a:fillRect/>
          </a:stretch>
        </p:blipFill>
        <p:spPr>
          <a:xfrm>
            <a:off x="84828" y="2090812"/>
            <a:ext cx="1794090" cy="3214718"/>
          </a:xfrm>
          <a:prstGeom prst="rect">
            <a:avLst/>
          </a:prstGeom>
        </p:spPr>
      </p:pic>
      <p:sp>
        <p:nvSpPr>
          <p:cNvPr id="4" name="Rectangle 3"/>
          <p:cNvSpPr/>
          <p:nvPr/>
        </p:nvSpPr>
        <p:spPr>
          <a:xfrm>
            <a:off x="2652764" y="2190541"/>
            <a:ext cx="9053565" cy="2391424"/>
          </a:xfrm>
          <a:prstGeom prst="rect">
            <a:avLst/>
          </a:prstGeom>
        </p:spPr>
        <p:txBody>
          <a:bodyPr wrap="square">
            <a:spAutoFit/>
          </a:bodyPr>
          <a:lstStyle/>
          <a:p>
            <a:pPr algn="just">
              <a:lnSpc>
                <a:spcPct val="90000"/>
              </a:lnSpc>
              <a:buClr>
                <a:schemeClr val="tx1"/>
              </a:buClr>
            </a:pPr>
            <a:endParaRPr lang="en-GB" dirty="0"/>
          </a:p>
          <a:p>
            <a:pPr algn="just">
              <a:lnSpc>
                <a:spcPct val="90000"/>
              </a:lnSpc>
              <a:buClr>
                <a:schemeClr val="tx1"/>
              </a:buClr>
            </a:pPr>
            <a:endParaRPr lang="en-GB" dirty="0"/>
          </a:p>
          <a:p>
            <a:pPr algn="just">
              <a:lnSpc>
                <a:spcPct val="90000"/>
              </a:lnSpc>
              <a:buClr>
                <a:schemeClr val="tx1"/>
              </a:buClr>
            </a:pPr>
            <a:endParaRPr lang="en-GB" dirty="0"/>
          </a:p>
          <a:p>
            <a:pPr algn="just">
              <a:lnSpc>
                <a:spcPct val="90000"/>
              </a:lnSpc>
              <a:buClr>
                <a:schemeClr val="tx1"/>
              </a:buClr>
            </a:pPr>
            <a:r>
              <a:rPr lang="en-GB" sz="2800" dirty="0"/>
              <a:t>Si au </a:t>
            </a:r>
            <a:r>
              <a:rPr lang="en-GB" sz="2800" dirty="0" err="1"/>
              <a:t>moins</a:t>
            </a:r>
            <a:r>
              <a:rPr lang="en-GB" sz="2800" dirty="0"/>
              <a:t> </a:t>
            </a:r>
            <a:r>
              <a:rPr lang="en-GB" sz="2800" b="1" dirty="0"/>
              <a:t>60%</a:t>
            </a:r>
            <a:r>
              <a:rPr lang="en-GB" sz="2800" dirty="0"/>
              <a:t> du </a:t>
            </a:r>
            <a:r>
              <a:rPr lang="en-GB" sz="2800" dirty="0" err="1"/>
              <a:t>montant</a:t>
            </a:r>
            <a:r>
              <a:rPr lang="en-GB" sz="2800" dirty="0"/>
              <a:t> total de </a:t>
            </a:r>
            <a:r>
              <a:rPr lang="en-GB" sz="2800" dirty="0" err="1"/>
              <a:t>l’offre</a:t>
            </a:r>
            <a:r>
              <a:rPr lang="en-GB" sz="2800" dirty="0"/>
              <a:t> </a:t>
            </a:r>
            <a:r>
              <a:rPr lang="en-GB" sz="2800" dirty="0" err="1"/>
              <a:t>vient</a:t>
            </a:r>
            <a:r>
              <a:rPr lang="en-GB" sz="2800" dirty="0"/>
              <a:t> d’un pays </a:t>
            </a:r>
            <a:r>
              <a:rPr lang="en-GB" sz="2800" dirty="0" err="1"/>
              <a:t>en</a:t>
            </a:r>
            <a:r>
              <a:rPr lang="en-GB" sz="2800" dirty="0"/>
              <a:t> situation </a:t>
            </a:r>
            <a:r>
              <a:rPr lang="en-GB" sz="2800" dirty="0" err="1"/>
              <a:t>déséquilibrée</a:t>
            </a:r>
            <a:r>
              <a:rPr lang="en-GB" sz="2800" dirty="0"/>
              <a:t>, </a:t>
            </a:r>
            <a:r>
              <a:rPr lang="en-GB" sz="2800" dirty="0" err="1"/>
              <a:t>alors</a:t>
            </a:r>
            <a:r>
              <a:rPr lang="en-GB" sz="2800" dirty="0"/>
              <a:t> </a:t>
            </a:r>
            <a:r>
              <a:rPr lang="en-GB" sz="2800" b="1" dirty="0" err="1"/>
              <a:t>l’offre</a:t>
            </a:r>
            <a:r>
              <a:rPr lang="en-GB" sz="2800" b="1" dirty="0"/>
              <a:t> </a:t>
            </a:r>
            <a:r>
              <a:rPr lang="en-GB" sz="2800" b="1" dirty="0" err="1"/>
              <a:t>complète</a:t>
            </a:r>
            <a:r>
              <a:rPr lang="en-GB" sz="2800" b="1" dirty="0"/>
              <a:t> </a:t>
            </a:r>
            <a:r>
              <a:rPr lang="en-GB" sz="2800" dirty="0"/>
              <a:t>sera </a:t>
            </a:r>
            <a:r>
              <a:rPr lang="en-GB" sz="2800" dirty="0" err="1"/>
              <a:t>traitée</a:t>
            </a:r>
            <a:r>
              <a:rPr lang="en-GB" sz="2800" dirty="0"/>
              <a:t> </a:t>
            </a:r>
            <a:r>
              <a:rPr lang="en-GB" sz="2800" dirty="0" err="1"/>
              <a:t>comme</a:t>
            </a:r>
            <a:r>
              <a:rPr lang="en-GB" sz="2800" dirty="0"/>
              <a:t> </a:t>
            </a:r>
            <a:r>
              <a:rPr lang="en-GB" sz="2800" dirty="0" err="1"/>
              <a:t>originaire</a:t>
            </a:r>
            <a:r>
              <a:rPr lang="en-GB" sz="2800" dirty="0"/>
              <a:t> d’un pays </a:t>
            </a:r>
            <a:r>
              <a:rPr lang="en-GB" sz="2800" dirty="0" err="1"/>
              <a:t>en</a:t>
            </a:r>
            <a:r>
              <a:rPr lang="en-GB" sz="2800" dirty="0"/>
              <a:t> </a:t>
            </a:r>
            <a:r>
              <a:rPr lang="en-GB" sz="2800" b="1" dirty="0"/>
              <a:t>situation </a:t>
            </a:r>
            <a:r>
              <a:rPr lang="en-GB" sz="2800" b="1" dirty="0" err="1"/>
              <a:t>déséquilibrée</a:t>
            </a:r>
            <a:r>
              <a:rPr lang="en-GB" sz="2800" b="1" dirty="0"/>
              <a:t> </a:t>
            </a:r>
          </a:p>
        </p:txBody>
      </p:sp>
      <p:pic>
        <p:nvPicPr>
          <p:cNvPr id="5" name="Picture 4"/>
          <p:cNvPicPr>
            <a:picLocks noChangeAspect="1"/>
          </p:cNvPicPr>
          <p:nvPr/>
        </p:nvPicPr>
        <p:blipFill>
          <a:blip r:embed="rId4"/>
          <a:stretch>
            <a:fillRect/>
          </a:stretch>
        </p:blipFill>
        <p:spPr>
          <a:xfrm>
            <a:off x="1931471" y="2479656"/>
            <a:ext cx="571248" cy="580768"/>
          </a:xfrm>
          <a:prstGeom prst="rect">
            <a:avLst/>
          </a:prstGeom>
        </p:spPr>
      </p:pic>
    </p:spTree>
    <p:extLst>
      <p:ext uri="{BB962C8B-B14F-4D97-AF65-F5344CB8AC3E}">
        <p14:creationId xmlns:p14="http://schemas.microsoft.com/office/powerpoint/2010/main" val="2260991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Base </a:t>
            </a:r>
            <a:r>
              <a:rPr lang="en-US" dirty="0" err="1"/>
              <a:t>d’adjudication</a:t>
            </a:r>
            <a:r>
              <a:rPr lang="en-US" dirty="0"/>
              <a:t> – </a:t>
            </a:r>
            <a:r>
              <a:rPr lang="en-US" dirty="0" err="1"/>
              <a:t>Offre</a:t>
            </a:r>
            <a:r>
              <a:rPr lang="en-US" dirty="0"/>
              <a:t> </a:t>
            </a:r>
            <a:r>
              <a:rPr lang="en-US" dirty="0" err="1"/>
              <a:t>moins</a:t>
            </a:r>
            <a:r>
              <a:rPr lang="en-US" dirty="0"/>
              <a:t> </a:t>
            </a:r>
            <a:r>
              <a:rPr lang="en-US" dirty="0" err="1"/>
              <a:t>disante</a:t>
            </a:r>
            <a:r>
              <a:rPr lang="en-US" dirty="0"/>
              <a:t> </a:t>
            </a:r>
            <a:r>
              <a:rPr lang="en-US" dirty="0" err="1"/>
              <a:t>conforme</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15</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endParaRPr lang="fr-CH" altLang="en-US" sz="2400" dirty="0">
              <a:solidFill>
                <a:schemeClr val="accent2"/>
              </a:solidFill>
            </a:endParaRPr>
          </a:p>
        </p:txBody>
      </p:sp>
      <p:grpSp>
        <p:nvGrpSpPr>
          <p:cNvPr id="20" name="Group 19">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1" name="Rectangle 20">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2"/>
          <a:stretch>
            <a:fillRect/>
          </a:stretch>
        </p:blipFill>
        <p:spPr>
          <a:xfrm>
            <a:off x="548994" y="1200734"/>
            <a:ext cx="1060796" cy="1066892"/>
          </a:xfrm>
          <a:prstGeom prst="rect">
            <a:avLst/>
          </a:prstGeom>
        </p:spPr>
      </p:pic>
      <p:pic>
        <p:nvPicPr>
          <p:cNvPr id="4" name="Picture 3"/>
          <p:cNvPicPr>
            <a:picLocks noChangeAspect="1"/>
          </p:cNvPicPr>
          <p:nvPr/>
        </p:nvPicPr>
        <p:blipFill>
          <a:blip r:embed="rId3"/>
          <a:stretch>
            <a:fillRect/>
          </a:stretch>
        </p:blipFill>
        <p:spPr>
          <a:xfrm>
            <a:off x="1252649" y="2260600"/>
            <a:ext cx="4674163" cy="2968264"/>
          </a:xfrm>
          <a:prstGeom prst="rect">
            <a:avLst/>
          </a:prstGeom>
        </p:spPr>
      </p:pic>
      <p:pic>
        <p:nvPicPr>
          <p:cNvPr id="5" name="Picture 4"/>
          <p:cNvPicPr>
            <a:picLocks noChangeAspect="1"/>
          </p:cNvPicPr>
          <p:nvPr/>
        </p:nvPicPr>
        <p:blipFill>
          <a:blip r:embed="rId4"/>
          <a:stretch>
            <a:fillRect/>
          </a:stretch>
        </p:blipFill>
        <p:spPr>
          <a:xfrm>
            <a:off x="5394493" y="2027239"/>
            <a:ext cx="463336" cy="3188484"/>
          </a:xfrm>
          <a:prstGeom prst="rect">
            <a:avLst/>
          </a:prstGeom>
        </p:spPr>
      </p:pic>
      <p:pic>
        <p:nvPicPr>
          <p:cNvPr id="8" name="Picture 7"/>
          <p:cNvPicPr>
            <a:picLocks noChangeAspect="1"/>
          </p:cNvPicPr>
          <p:nvPr/>
        </p:nvPicPr>
        <p:blipFill>
          <a:blip r:embed="rId5"/>
          <a:stretch>
            <a:fillRect/>
          </a:stretch>
        </p:blipFill>
        <p:spPr>
          <a:xfrm>
            <a:off x="7427342" y="2027239"/>
            <a:ext cx="4956889" cy="3092301"/>
          </a:xfrm>
          <a:prstGeom prst="rect">
            <a:avLst/>
          </a:prstGeom>
        </p:spPr>
      </p:pic>
    </p:spTree>
    <p:extLst>
      <p:ext uri="{BB962C8B-B14F-4D97-AF65-F5344CB8AC3E}">
        <p14:creationId xmlns:p14="http://schemas.microsoft.com/office/powerpoint/2010/main" val="3598133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Base </a:t>
            </a:r>
            <a:r>
              <a:rPr lang="en-US" dirty="0" err="1"/>
              <a:t>d’adjudication</a:t>
            </a:r>
            <a:r>
              <a:rPr lang="en-US" dirty="0"/>
              <a:t> – </a:t>
            </a:r>
            <a:r>
              <a:rPr lang="en-US" dirty="0" err="1"/>
              <a:t>règle</a:t>
            </a:r>
            <a:r>
              <a:rPr lang="en-US" dirty="0"/>
              <a:t> </a:t>
            </a:r>
            <a:r>
              <a:rPr lang="en-US" dirty="0" err="1"/>
              <a:t>d’alignement</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16</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endParaRPr lang="fr-CH" altLang="en-US" sz="2400" dirty="0">
              <a:solidFill>
                <a:schemeClr val="accent2"/>
              </a:solidFill>
            </a:endParaRPr>
          </a:p>
        </p:txBody>
      </p:sp>
      <p:grpSp>
        <p:nvGrpSpPr>
          <p:cNvPr id="20" name="Group 19">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1" name="Rectangle 20">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Rectangle 6"/>
          <p:cNvSpPr/>
          <p:nvPr/>
        </p:nvSpPr>
        <p:spPr>
          <a:xfrm>
            <a:off x="33246" y="916517"/>
            <a:ext cx="11414927" cy="5262979"/>
          </a:xfrm>
          <a:prstGeom prst="rect">
            <a:avLst/>
          </a:prstGeom>
        </p:spPr>
        <p:txBody>
          <a:bodyPr wrap="square">
            <a:spAutoFit/>
          </a:bodyPr>
          <a:lstStyle/>
          <a:p>
            <a:pPr lvl="1"/>
            <a:endParaRPr lang="fr-CH" sz="2800" u="sng" dirty="0"/>
          </a:p>
          <a:p>
            <a:pPr lvl="1" algn="just"/>
            <a:r>
              <a:rPr lang="fr-CH" sz="2800" u="sng" dirty="0"/>
              <a:t>Scénario 1</a:t>
            </a:r>
            <a:r>
              <a:rPr lang="fr-CH" sz="2800" dirty="0"/>
              <a:t>:</a:t>
            </a:r>
          </a:p>
          <a:p>
            <a:pPr lvl="1" algn="just"/>
            <a:r>
              <a:rPr lang="fr-CH" sz="2800" dirty="0"/>
              <a:t>Offre moins-</a:t>
            </a:r>
            <a:r>
              <a:rPr lang="fr-CH" sz="2800" dirty="0" err="1"/>
              <a:t>disante</a:t>
            </a:r>
            <a:r>
              <a:rPr lang="fr-CH" sz="2800" dirty="0"/>
              <a:t> PM situation défavorisée </a:t>
            </a:r>
          </a:p>
          <a:p>
            <a:pPr lvl="1" algn="just"/>
            <a:r>
              <a:rPr lang="fr-CH" sz="2800" dirty="0"/>
              <a:t>		</a:t>
            </a:r>
            <a:r>
              <a:rPr lang="fr-CH" sz="2800" b="1" dirty="0"/>
              <a:t>Contrat attribué</a:t>
            </a:r>
          </a:p>
          <a:p>
            <a:pPr lvl="1" algn="just"/>
            <a:r>
              <a:rPr lang="fr-CH" sz="2800" u="sng" dirty="0"/>
              <a:t>Scénario 2</a:t>
            </a:r>
            <a:r>
              <a:rPr lang="fr-CH" sz="2800" dirty="0"/>
              <a:t>:</a:t>
            </a:r>
            <a:endParaRPr lang="en-US" sz="2800" dirty="0"/>
          </a:p>
          <a:p>
            <a:pPr lvl="1" algn="just"/>
            <a:r>
              <a:rPr lang="fr-CH" sz="2800" dirty="0"/>
              <a:t>Offres moins-</a:t>
            </a:r>
            <a:r>
              <a:rPr lang="fr-CH" sz="2800" dirty="0" err="1"/>
              <a:t>disante</a:t>
            </a:r>
            <a:r>
              <a:rPr lang="fr-CH" sz="2800" dirty="0"/>
              <a:t> PM situation favorisée:</a:t>
            </a:r>
          </a:p>
          <a:p>
            <a:pPr lvl="1" algn="just"/>
            <a:r>
              <a:rPr lang="fr-CH" sz="2800" dirty="0"/>
              <a:t>(a)  1</a:t>
            </a:r>
            <a:r>
              <a:rPr lang="fr-CH" sz="2800" baseline="30000" dirty="0"/>
              <a:t>er</a:t>
            </a:r>
            <a:r>
              <a:rPr lang="fr-CH" sz="2800" dirty="0"/>
              <a:t> soumissionnaire (dans 20%) PM défavorisé aligne son offre 	     	</a:t>
            </a:r>
            <a:r>
              <a:rPr lang="fr-CH" sz="2800" b="1" dirty="0"/>
              <a:t>Contrat attribué</a:t>
            </a:r>
          </a:p>
          <a:p>
            <a:pPr lvl="1" algn="just"/>
            <a:r>
              <a:rPr lang="fr-CH" sz="2800" dirty="0"/>
              <a:t>(b) si non, 2</a:t>
            </a:r>
            <a:r>
              <a:rPr lang="fr-CH" sz="2800" baseline="30000" dirty="0"/>
              <a:t>ème</a:t>
            </a:r>
            <a:r>
              <a:rPr lang="fr-CH" sz="2800" dirty="0"/>
              <a:t> </a:t>
            </a:r>
            <a:r>
              <a:rPr lang="fr-CH" sz="2800" dirty="0" err="1"/>
              <a:t>soumissionaire</a:t>
            </a:r>
            <a:r>
              <a:rPr lang="fr-CH" sz="2800" dirty="0"/>
              <a:t> (dans 20%) PM défavorisé aligne son offre</a:t>
            </a:r>
            <a:r>
              <a:rPr lang="fr-CH" sz="2800" b="1" dirty="0"/>
              <a:t> 	      Contrat attribué</a:t>
            </a:r>
          </a:p>
          <a:p>
            <a:pPr lvl="1" algn="just"/>
            <a:r>
              <a:rPr lang="fr-CH" sz="2800" dirty="0"/>
              <a:t>(c) si pas d’alignement</a:t>
            </a:r>
            <a:r>
              <a:rPr lang="fr-CH" sz="2800" b="1" dirty="0"/>
              <a:t>, Contrat attribué au moins-disant du PM favorisé</a:t>
            </a:r>
          </a:p>
        </p:txBody>
      </p:sp>
      <p:pic>
        <p:nvPicPr>
          <p:cNvPr id="9" name="Picture 8"/>
          <p:cNvPicPr>
            <a:picLocks noChangeAspect="1"/>
          </p:cNvPicPr>
          <p:nvPr/>
        </p:nvPicPr>
        <p:blipFill>
          <a:blip r:embed="rId2"/>
          <a:stretch>
            <a:fillRect/>
          </a:stretch>
        </p:blipFill>
        <p:spPr>
          <a:xfrm>
            <a:off x="922087" y="2267051"/>
            <a:ext cx="796930" cy="447256"/>
          </a:xfrm>
          <a:prstGeom prst="rect">
            <a:avLst/>
          </a:prstGeom>
        </p:spPr>
      </p:pic>
      <p:pic>
        <p:nvPicPr>
          <p:cNvPr id="10" name="Picture 9"/>
          <p:cNvPicPr>
            <a:picLocks noChangeAspect="1"/>
          </p:cNvPicPr>
          <p:nvPr/>
        </p:nvPicPr>
        <p:blipFill>
          <a:blip r:embed="rId3"/>
          <a:stretch>
            <a:fillRect/>
          </a:stretch>
        </p:blipFill>
        <p:spPr>
          <a:xfrm>
            <a:off x="922087" y="4001854"/>
            <a:ext cx="798645" cy="445047"/>
          </a:xfrm>
          <a:prstGeom prst="rect">
            <a:avLst/>
          </a:prstGeom>
        </p:spPr>
      </p:pic>
      <p:pic>
        <p:nvPicPr>
          <p:cNvPr id="11" name="Picture 10"/>
          <p:cNvPicPr>
            <a:picLocks noChangeAspect="1"/>
          </p:cNvPicPr>
          <p:nvPr/>
        </p:nvPicPr>
        <p:blipFill>
          <a:blip r:embed="rId4"/>
          <a:stretch>
            <a:fillRect/>
          </a:stretch>
        </p:blipFill>
        <p:spPr>
          <a:xfrm>
            <a:off x="2277976" y="4804164"/>
            <a:ext cx="798645" cy="445047"/>
          </a:xfrm>
          <a:prstGeom prst="rect">
            <a:avLst/>
          </a:prstGeom>
        </p:spPr>
      </p:pic>
    </p:spTree>
    <p:extLst>
      <p:ext uri="{BB962C8B-B14F-4D97-AF65-F5344CB8AC3E}">
        <p14:creationId xmlns:p14="http://schemas.microsoft.com/office/powerpoint/2010/main" val="596222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17</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95825" y="2723848"/>
            <a:ext cx="3819972" cy="954107"/>
          </a:xfrm>
          <a:prstGeom prst="rect">
            <a:avLst/>
          </a:prstGeom>
          <a:noFill/>
        </p:spPr>
        <p:txBody>
          <a:bodyPr wrap="square" rtlCol="0">
            <a:spAutoFit/>
          </a:bodyPr>
          <a:lstStyle/>
          <a:p>
            <a:pPr algn="ctr"/>
            <a:r>
              <a:rPr lang="fr-CH" sz="2800" dirty="0">
                <a:solidFill>
                  <a:schemeClr val="bg1"/>
                </a:solidFill>
                <a:latin typeface="Arial" charset="0"/>
                <a:ea typeface="Arial" charset="0"/>
                <a:cs typeface="Arial" charset="0"/>
              </a:rPr>
              <a:t>FORMULAIRE DE SOUMISSION</a:t>
            </a:r>
            <a:endParaRPr lang="en-US" sz="28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56948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Base de Prix &amp; </a:t>
            </a:r>
            <a:r>
              <a:rPr lang="en-US" dirty="0" err="1"/>
              <a:t>Monnaie</a:t>
            </a:r>
            <a:endParaRPr lang="en-US" dirty="0"/>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571759" y="1245997"/>
            <a:ext cx="6170235" cy="4616996"/>
          </a:xfrm>
        </p:spPr>
        <p:txBody>
          <a:bodyPr/>
          <a:lstStyle/>
          <a:p>
            <a:pPr algn="just"/>
            <a:r>
              <a:rPr lang="en-US" b="0" dirty="0" err="1">
                <a:solidFill>
                  <a:schemeClr val="accent1"/>
                </a:solidFill>
              </a:rPr>
              <a:t>Tous</a:t>
            </a:r>
            <a:r>
              <a:rPr lang="en-US" b="0" dirty="0">
                <a:solidFill>
                  <a:schemeClr val="accent1"/>
                </a:solidFill>
              </a:rPr>
              <a:t> les prix </a:t>
            </a:r>
            <a:r>
              <a:rPr lang="en-US" b="0" dirty="0" err="1">
                <a:solidFill>
                  <a:schemeClr val="accent1"/>
                </a:solidFill>
              </a:rPr>
              <a:t>doivent</a:t>
            </a:r>
            <a:r>
              <a:rPr lang="en-US" b="0" dirty="0">
                <a:solidFill>
                  <a:schemeClr val="accent1"/>
                </a:solidFill>
              </a:rPr>
              <a:t> </a:t>
            </a:r>
            <a:r>
              <a:rPr lang="en-US" b="0" dirty="0" err="1">
                <a:solidFill>
                  <a:schemeClr val="accent1"/>
                </a:solidFill>
              </a:rPr>
              <a:t>être</a:t>
            </a:r>
            <a:r>
              <a:rPr lang="en-US" b="0" dirty="0">
                <a:solidFill>
                  <a:schemeClr val="accent1"/>
                </a:solidFill>
              </a:rPr>
              <a:t> </a:t>
            </a:r>
            <a:r>
              <a:rPr lang="en-US" b="0" dirty="0" err="1">
                <a:solidFill>
                  <a:schemeClr val="accent1"/>
                </a:solidFill>
              </a:rPr>
              <a:t>donnés</a:t>
            </a:r>
            <a:r>
              <a:rPr lang="en-US" b="0" dirty="0">
                <a:solidFill>
                  <a:schemeClr val="accent1"/>
                </a:solidFill>
              </a:rPr>
              <a:t> </a:t>
            </a:r>
            <a:r>
              <a:rPr lang="en-US" b="0" dirty="0" err="1">
                <a:solidFill>
                  <a:schemeClr val="accent1"/>
                </a:solidFill>
              </a:rPr>
              <a:t>dans</a:t>
            </a:r>
            <a:r>
              <a:rPr lang="en-US" b="0" dirty="0">
                <a:solidFill>
                  <a:schemeClr val="accent1"/>
                </a:solidFill>
              </a:rPr>
              <a:t> la </a:t>
            </a:r>
            <a:r>
              <a:rPr lang="en-US" b="0" dirty="0" err="1">
                <a:solidFill>
                  <a:schemeClr val="accent1"/>
                </a:solidFill>
              </a:rPr>
              <a:t>monnaie</a:t>
            </a:r>
            <a:r>
              <a:rPr lang="en-US" b="0" dirty="0">
                <a:solidFill>
                  <a:schemeClr val="accent1"/>
                </a:solidFill>
              </a:rPr>
              <a:t> </a:t>
            </a:r>
            <a:r>
              <a:rPr lang="en-US" b="0" dirty="0" err="1">
                <a:solidFill>
                  <a:schemeClr val="accent1"/>
                </a:solidFill>
              </a:rPr>
              <a:t>définie</a:t>
            </a:r>
            <a:r>
              <a:rPr lang="en-US" b="0" dirty="0">
                <a:solidFill>
                  <a:schemeClr val="accent1"/>
                </a:solidFill>
              </a:rPr>
              <a:t> </a:t>
            </a:r>
            <a:r>
              <a:rPr lang="en-US" b="0" dirty="0" err="1">
                <a:solidFill>
                  <a:schemeClr val="accent1"/>
                </a:solidFill>
              </a:rPr>
              <a:t>dans</a:t>
            </a:r>
            <a:r>
              <a:rPr lang="en-US" b="0" dirty="0">
                <a:solidFill>
                  <a:schemeClr val="accent1"/>
                </a:solidFill>
              </a:rPr>
              <a:t> le </a:t>
            </a:r>
            <a:r>
              <a:rPr lang="en-US" b="0" dirty="0" err="1">
                <a:solidFill>
                  <a:schemeClr val="accent1"/>
                </a:solidFill>
              </a:rPr>
              <a:t>formulaire</a:t>
            </a:r>
            <a:r>
              <a:rPr lang="en-US" b="0" dirty="0">
                <a:solidFill>
                  <a:schemeClr val="accent1"/>
                </a:solidFill>
              </a:rPr>
              <a:t> de Soumission, hors taxes et non </a:t>
            </a:r>
            <a:r>
              <a:rPr lang="en-US" b="0" dirty="0" err="1">
                <a:solidFill>
                  <a:schemeClr val="accent1"/>
                </a:solidFill>
              </a:rPr>
              <a:t>révisables</a:t>
            </a:r>
            <a:r>
              <a:rPr lang="en-US" b="0" dirty="0">
                <a:solidFill>
                  <a:schemeClr val="accent1"/>
                </a:solidFill>
              </a:rPr>
              <a:t>. </a:t>
            </a:r>
            <a:r>
              <a:rPr lang="en-US" sz="1800" b="0" dirty="0">
                <a:solidFill>
                  <a:schemeClr val="accent1"/>
                </a:solidFill>
              </a:rPr>
              <a:t>(Hors </a:t>
            </a:r>
            <a:r>
              <a:rPr lang="en-US" sz="1800" b="0" dirty="0" err="1">
                <a:solidFill>
                  <a:schemeClr val="accent1"/>
                </a:solidFill>
              </a:rPr>
              <a:t>actualisation</a:t>
            </a:r>
            <a:r>
              <a:rPr lang="en-US" sz="1800" b="0" dirty="0">
                <a:solidFill>
                  <a:schemeClr val="accent1"/>
                </a:solidFill>
              </a:rPr>
              <a:t> possible </a:t>
            </a:r>
            <a:r>
              <a:rPr lang="en-US" sz="1800" b="0" dirty="0" err="1">
                <a:solidFill>
                  <a:schemeClr val="accent1"/>
                </a:solidFill>
              </a:rPr>
              <a:t>selon</a:t>
            </a:r>
            <a:r>
              <a:rPr lang="en-US" sz="1800" b="0" dirty="0">
                <a:solidFill>
                  <a:schemeClr val="accent1"/>
                </a:solidFill>
              </a:rPr>
              <a:t> §8 FS)</a:t>
            </a:r>
          </a:p>
          <a:p>
            <a:pPr algn="just"/>
            <a:r>
              <a:rPr lang="en-US" b="0" dirty="0">
                <a:solidFill>
                  <a:schemeClr val="accent1"/>
                </a:solidFill>
              </a:rPr>
              <a:t>La </a:t>
            </a:r>
            <a:r>
              <a:rPr lang="en-US" b="0" dirty="0" err="1">
                <a:solidFill>
                  <a:schemeClr val="accent1"/>
                </a:solidFill>
              </a:rPr>
              <a:t>monnaie</a:t>
            </a:r>
            <a:r>
              <a:rPr lang="en-US" b="0" dirty="0">
                <a:solidFill>
                  <a:schemeClr val="accent1"/>
                </a:solidFill>
              </a:rPr>
              <a:t> </a:t>
            </a:r>
            <a:r>
              <a:rPr lang="en-US" b="0" dirty="0" err="1">
                <a:solidFill>
                  <a:schemeClr val="accent1"/>
                </a:solidFill>
              </a:rPr>
              <a:t>choisie</a:t>
            </a:r>
            <a:r>
              <a:rPr lang="en-US" b="0" dirty="0">
                <a:solidFill>
                  <a:schemeClr val="accent1"/>
                </a:solidFill>
              </a:rPr>
              <a:t> pour </a:t>
            </a:r>
            <a:r>
              <a:rPr lang="en-US" b="0" dirty="0" err="1">
                <a:solidFill>
                  <a:schemeClr val="accent1"/>
                </a:solidFill>
              </a:rPr>
              <a:t>compléter</a:t>
            </a:r>
            <a:r>
              <a:rPr lang="en-US" b="0" dirty="0">
                <a:solidFill>
                  <a:schemeClr val="accent1"/>
                </a:solidFill>
              </a:rPr>
              <a:t> le tableau 3 du </a:t>
            </a:r>
            <a:r>
              <a:rPr lang="en-US" b="0" dirty="0" err="1">
                <a:solidFill>
                  <a:schemeClr val="accent1"/>
                </a:solidFill>
              </a:rPr>
              <a:t>formulaire</a:t>
            </a:r>
            <a:r>
              <a:rPr lang="en-US" b="0" dirty="0">
                <a:solidFill>
                  <a:schemeClr val="accent1"/>
                </a:solidFill>
              </a:rPr>
              <a:t> de Soumission </a:t>
            </a:r>
            <a:r>
              <a:rPr lang="en-US" b="0" dirty="0" err="1">
                <a:solidFill>
                  <a:schemeClr val="accent1"/>
                </a:solidFill>
              </a:rPr>
              <a:t>doit</a:t>
            </a:r>
            <a:r>
              <a:rPr lang="en-US" b="0" dirty="0">
                <a:solidFill>
                  <a:schemeClr val="accent1"/>
                </a:solidFill>
              </a:rPr>
              <a:t> </a:t>
            </a:r>
            <a:r>
              <a:rPr lang="en-US" b="0" dirty="0" err="1">
                <a:solidFill>
                  <a:schemeClr val="accent1"/>
                </a:solidFill>
              </a:rPr>
              <a:t>être</a:t>
            </a:r>
            <a:r>
              <a:rPr lang="en-US" b="0" dirty="0">
                <a:solidFill>
                  <a:schemeClr val="accent1"/>
                </a:solidFill>
              </a:rPr>
              <a:t> la </a:t>
            </a:r>
            <a:r>
              <a:rPr lang="en-US" dirty="0" err="1">
                <a:solidFill>
                  <a:schemeClr val="accent1"/>
                </a:solidFill>
              </a:rPr>
              <a:t>monnaie</a:t>
            </a:r>
            <a:r>
              <a:rPr lang="en-US" dirty="0">
                <a:solidFill>
                  <a:schemeClr val="accent1"/>
                </a:solidFill>
              </a:rPr>
              <a:t> </a:t>
            </a:r>
            <a:r>
              <a:rPr lang="en-US" dirty="0" err="1">
                <a:solidFill>
                  <a:schemeClr val="accent1"/>
                </a:solidFill>
              </a:rPr>
              <a:t>nationnale</a:t>
            </a:r>
            <a:r>
              <a:rPr lang="en-US" dirty="0">
                <a:solidFill>
                  <a:schemeClr val="accent1"/>
                </a:solidFill>
              </a:rPr>
              <a:t> </a:t>
            </a:r>
            <a:r>
              <a:rPr lang="en-US" b="0" dirty="0">
                <a:solidFill>
                  <a:schemeClr val="accent1"/>
                </a:solidFill>
              </a:rPr>
              <a:t>du </a:t>
            </a:r>
            <a:r>
              <a:rPr lang="en-US" b="0" dirty="0" err="1">
                <a:solidFill>
                  <a:schemeClr val="accent1"/>
                </a:solidFill>
              </a:rPr>
              <a:t>soummissionaire</a:t>
            </a:r>
            <a:r>
              <a:rPr lang="en-US" b="0" dirty="0">
                <a:solidFill>
                  <a:schemeClr val="accent1"/>
                </a:solidFill>
              </a:rPr>
              <a:t> </a:t>
            </a:r>
            <a:r>
              <a:rPr lang="en-US" b="0" dirty="0" err="1">
                <a:solidFill>
                  <a:schemeClr val="accent1"/>
                </a:solidFill>
              </a:rPr>
              <a:t>ou</a:t>
            </a:r>
            <a:r>
              <a:rPr lang="en-US" b="0" dirty="0">
                <a:solidFill>
                  <a:schemeClr val="accent1"/>
                </a:solidFill>
              </a:rPr>
              <a:t> </a:t>
            </a:r>
            <a:r>
              <a:rPr lang="en-US" b="0" dirty="0" err="1">
                <a:solidFill>
                  <a:schemeClr val="accent1"/>
                </a:solidFill>
              </a:rPr>
              <a:t>celle</a:t>
            </a:r>
            <a:r>
              <a:rPr lang="en-US" b="0" dirty="0">
                <a:solidFill>
                  <a:schemeClr val="accent1"/>
                </a:solidFill>
              </a:rPr>
              <a:t> </a:t>
            </a:r>
            <a:r>
              <a:rPr lang="en-US" b="0" dirty="0" err="1">
                <a:solidFill>
                  <a:schemeClr val="accent1"/>
                </a:solidFill>
              </a:rPr>
              <a:t>dans</a:t>
            </a:r>
            <a:r>
              <a:rPr lang="en-US" b="0" dirty="0">
                <a:solidFill>
                  <a:schemeClr val="accent1"/>
                </a:solidFill>
              </a:rPr>
              <a:t> </a:t>
            </a:r>
            <a:r>
              <a:rPr lang="en-US" b="0" dirty="0" err="1">
                <a:solidFill>
                  <a:schemeClr val="accent1"/>
                </a:solidFill>
              </a:rPr>
              <a:t>laquelle</a:t>
            </a:r>
            <a:r>
              <a:rPr lang="en-US" b="0" dirty="0">
                <a:solidFill>
                  <a:schemeClr val="accent1"/>
                </a:solidFill>
              </a:rPr>
              <a:t> </a:t>
            </a:r>
            <a:r>
              <a:rPr lang="en-US" b="0" dirty="0" err="1">
                <a:solidFill>
                  <a:schemeClr val="accent1"/>
                </a:solidFill>
              </a:rPr>
              <a:t>il</a:t>
            </a:r>
            <a:r>
              <a:rPr lang="en-US" b="0" dirty="0">
                <a:solidFill>
                  <a:schemeClr val="accent1"/>
                </a:solidFill>
              </a:rPr>
              <a:t> </a:t>
            </a:r>
            <a:r>
              <a:rPr lang="en-US" b="0" dirty="0" err="1">
                <a:solidFill>
                  <a:schemeClr val="accent1"/>
                </a:solidFill>
              </a:rPr>
              <a:t>réalise</a:t>
            </a:r>
            <a:r>
              <a:rPr lang="en-US" b="0" dirty="0">
                <a:solidFill>
                  <a:schemeClr val="accent1"/>
                </a:solidFill>
              </a:rPr>
              <a:t> la </a:t>
            </a:r>
            <a:r>
              <a:rPr lang="en-US" dirty="0">
                <a:solidFill>
                  <a:schemeClr val="accent1"/>
                </a:solidFill>
              </a:rPr>
              <a:t>majeure </a:t>
            </a:r>
            <a:r>
              <a:rPr lang="en-US" dirty="0" err="1">
                <a:solidFill>
                  <a:schemeClr val="accent1"/>
                </a:solidFill>
              </a:rPr>
              <a:t>partie</a:t>
            </a:r>
            <a:r>
              <a:rPr lang="en-US" dirty="0">
                <a:solidFill>
                  <a:schemeClr val="accent1"/>
                </a:solidFill>
              </a:rPr>
              <a:t> des </a:t>
            </a:r>
            <a:r>
              <a:rPr lang="en-US" dirty="0" err="1">
                <a:solidFill>
                  <a:schemeClr val="accent1"/>
                </a:solidFill>
              </a:rPr>
              <a:t>dépenses</a:t>
            </a:r>
            <a:r>
              <a:rPr lang="en-US" dirty="0">
                <a:solidFill>
                  <a:schemeClr val="accent1"/>
                </a:solidFill>
              </a:rPr>
              <a:t> sous le </a:t>
            </a:r>
            <a:r>
              <a:rPr lang="en-US" dirty="0" err="1">
                <a:solidFill>
                  <a:schemeClr val="accent1"/>
                </a:solidFill>
              </a:rPr>
              <a:t>Contrat</a:t>
            </a:r>
            <a:r>
              <a:rPr lang="en-US" b="0" dirty="0">
                <a:solidFill>
                  <a:schemeClr val="accent1"/>
                </a:solidFill>
              </a:rPr>
              <a:t>. </a:t>
            </a:r>
          </a:p>
          <a:p>
            <a:pPr algn="just"/>
            <a:r>
              <a:rPr lang="en-US" b="0" dirty="0">
                <a:solidFill>
                  <a:schemeClr val="accent1"/>
                </a:solidFill>
              </a:rPr>
              <a:t>Pour </a:t>
            </a:r>
            <a:r>
              <a:rPr lang="en-US" b="0" dirty="0" err="1">
                <a:solidFill>
                  <a:schemeClr val="accent1"/>
                </a:solidFill>
              </a:rPr>
              <a:t>l’adjudication</a:t>
            </a:r>
            <a:r>
              <a:rPr lang="en-US" b="0" dirty="0">
                <a:solidFill>
                  <a:schemeClr val="accent1"/>
                </a:solidFill>
              </a:rPr>
              <a:t>, les prix </a:t>
            </a:r>
            <a:r>
              <a:rPr lang="en-US" b="0" dirty="0" err="1">
                <a:solidFill>
                  <a:schemeClr val="accent1"/>
                </a:solidFill>
              </a:rPr>
              <a:t>côtés</a:t>
            </a:r>
            <a:r>
              <a:rPr lang="en-US" b="0" dirty="0">
                <a:solidFill>
                  <a:schemeClr val="accent1"/>
                </a:solidFill>
              </a:rPr>
              <a:t> </a:t>
            </a:r>
            <a:r>
              <a:rPr lang="en-US" b="0" dirty="0" err="1">
                <a:solidFill>
                  <a:schemeClr val="accent1"/>
                </a:solidFill>
              </a:rPr>
              <a:t>dans</a:t>
            </a:r>
            <a:r>
              <a:rPr lang="en-US" b="0" dirty="0">
                <a:solidFill>
                  <a:schemeClr val="accent1"/>
                </a:solidFill>
              </a:rPr>
              <a:t> </a:t>
            </a:r>
            <a:r>
              <a:rPr lang="en-US" b="0" dirty="0" err="1">
                <a:solidFill>
                  <a:schemeClr val="accent1"/>
                </a:solidFill>
              </a:rPr>
              <a:t>une</a:t>
            </a:r>
            <a:r>
              <a:rPr lang="en-US" b="0" dirty="0">
                <a:solidFill>
                  <a:schemeClr val="accent1"/>
                </a:solidFill>
              </a:rPr>
              <a:t> </a:t>
            </a:r>
            <a:r>
              <a:rPr lang="en-US" b="0" dirty="0" err="1">
                <a:solidFill>
                  <a:schemeClr val="accent1"/>
                </a:solidFill>
              </a:rPr>
              <a:t>autre</a:t>
            </a:r>
            <a:r>
              <a:rPr lang="en-US" b="0" dirty="0">
                <a:solidFill>
                  <a:schemeClr val="accent1"/>
                </a:solidFill>
              </a:rPr>
              <a:t> </a:t>
            </a:r>
            <a:r>
              <a:rPr lang="en-US" b="0" dirty="0" err="1">
                <a:solidFill>
                  <a:schemeClr val="accent1"/>
                </a:solidFill>
              </a:rPr>
              <a:t>monnaie</a:t>
            </a:r>
            <a:r>
              <a:rPr lang="en-US" b="0" dirty="0">
                <a:solidFill>
                  <a:schemeClr val="accent1"/>
                </a:solidFill>
              </a:rPr>
              <a:t> que le CHF </a:t>
            </a:r>
            <a:r>
              <a:rPr lang="en-US" b="0" dirty="0" err="1">
                <a:solidFill>
                  <a:schemeClr val="accent1"/>
                </a:solidFill>
              </a:rPr>
              <a:t>seront</a:t>
            </a:r>
            <a:r>
              <a:rPr lang="en-US" b="0" dirty="0">
                <a:solidFill>
                  <a:schemeClr val="accent1"/>
                </a:solidFill>
              </a:rPr>
              <a:t> </a:t>
            </a:r>
            <a:r>
              <a:rPr lang="en-US" b="0" dirty="0" err="1">
                <a:solidFill>
                  <a:schemeClr val="accent1"/>
                </a:solidFill>
              </a:rPr>
              <a:t>convertis</a:t>
            </a:r>
            <a:r>
              <a:rPr lang="en-US" b="0" dirty="0">
                <a:solidFill>
                  <a:schemeClr val="accent1"/>
                </a:solidFill>
              </a:rPr>
              <a:t> par le CERN </a:t>
            </a:r>
            <a:r>
              <a:rPr lang="en-US" b="0" dirty="0" err="1">
                <a:solidFill>
                  <a:schemeClr val="accent1"/>
                </a:solidFill>
              </a:rPr>
              <a:t>en</a:t>
            </a:r>
            <a:r>
              <a:rPr lang="en-US" b="0" dirty="0">
                <a:solidFill>
                  <a:schemeClr val="accent1"/>
                </a:solidFill>
              </a:rPr>
              <a:t> </a:t>
            </a:r>
            <a:r>
              <a:rPr lang="en-US" b="0" dirty="0" err="1">
                <a:solidFill>
                  <a:schemeClr val="accent1"/>
                </a:solidFill>
              </a:rPr>
              <a:t>utilisant</a:t>
            </a:r>
            <a:r>
              <a:rPr lang="en-US" b="0" dirty="0">
                <a:solidFill>
                  <a:schemeClr val="accent1"/>
                </a:solidFill>
              </a:rPr>
              <a:t> le </a:t>
            </a:r>
            <a:r>
              <a:rPr lang="en-US" b="0" dirty="0" err="1">
                <a:solidFill>
                  <a:schemeClr val="accent1"/>
                </a:solidFill>
              </a:rPr>
              <a:t>taux</a:t>
            </a:r>
            <a:r>
              <a:rPr lang="en-US" b="0" dirty="0">
                <a:solidFill>
                  <a:schemeClr val="accent1"/>
                </a:solidFill>
              </a:rPr>
              <a:t> de change de la BCE de la date de </a:t>
            </a:r>
            <a:r>
              <a:rPr lang="en-US" b="0" dirty="0" err="1">
                <a:solidFill>
                  <a:schemeClr val="accent1"/>
                </a:solidFill>
              </a:rPr>
              <a:t>clôture</a:t>
            </a:r>
            <a:r>
              <a:rPr lang="en-US" b="0" dirty="0">
                <a:solidFill>
                  <a:schemeClr val="accent1"/>
                </a:solidFill>
              </a:rPr>
              <a:t> de </a:t>
            </a:r>
            <a:r>
              <a:rPr lang="en-US" b="0" dirty="0" err="1">
                <a:solidFill>
                  <a:schemeClr val="accent1"/>
                </a:solidFill>
              </a:rPr>
              <a:t>l’IT</a:t>
            </a:r>
            <a:r>
              <a:rPr lang="en-US" b="0" dirty="0">
                <a:solidFill>
                  <a:schemeClr val="accent1"/>
                </a:solidFill>
              </a:rPr>
              <a:t>.</a:t>
            </a:r>
            <a:endParaRPr lang="en-US" b="0" dirty="0"/>
          </a:p>
          <a:p>
            <a:pPr lvl="2" algn="just"/>
            <a:endParaRPr lang="en-US" dirty="0"/>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18</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2" name="Picture 21"/>
          <p:cNvPicPr>
            <a:picLocks noChangeAspect="1"/>
          </p:cNvPicPr>
          <p:nvPr/>
        </p:nvPicPr>
        <p:blipFill>
          <a:blip r:embed="rId2"/>
          <a:stretch>
            <a:fillRect/>
          </a:stretch>
        </p:blipFill>
        <p:spPr>
          <a:xfrm>
            <a:off x="7041185" y="1548517"/>
            <a:ext cx="4590686" cy="3042168"/>
          </a:xfrm>
          <a:prstGeom prst="rect">
            <a:avLst/>
          </a:prstGeom>
        </p:spPr>
      </p:pic>
    </p:spTree>
    <p:extLst>
      <p:ext uri="{BB962C8B-B14F-4D97-AF65-F5344CB8AC3E}">
        <p14:creationId xmlns:p14="http://schemas.microsoft.com/office/powerpoint/2010/main" val="3363448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pPr algn="ctr"/>
            <a:r>
              <a:rPr lang="en-US" dirty="0" err="1"/>
              <a:t>Mesurage</a:t>
            </a:r>
            <a:r>
              <a:rPr lang="en-US" dirty="0"/>
              <a:t> avec bordereau de prix</a:t>
            </a:r>
            <a:br>
              <a:rPr lang="en-US" dirty="0"/>
            </a:br>
            <a:r>
              <a:rPr lang="en-US" sz="2400" dirty="0" err="1"/>
              <a:t>Selon</a:t>
            </a:r>
            <a:r>
              <a:rPr lang="en-US" sz="2400" dirty="0"/>
              <a:t> option D des CCAP (Livre Vert)</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606307" y="1689969"/>
            <a:ext cx="10808620" cy="4429477"/>
          </a:xfrm>
        </p:spPr>
        <p:txBody>
          <a:bodyPr/>
          <a:lstStyle/>
          <a:p>
            <a:pPr algn="just"/>
            <a:endParaRPr lang="en-US" b="0" dirty="0">
              <a:solidFill>
                <a:schemeClr val="accent1"/>
              </a:solidFill>
            </a:endParaRPr>
          </a:p>
          <a:p>
            <a:pPr algn="just"/>
            <a:r>
              <a:rPr lang="en-US" b="0" dirty="0">
                <a:solidFill>
                  <a:schemeClr val="accent1"/>
                </a:solidFill>
              </a:rPr>
              <a:t>Les </a:t>
            </a:r>
            <a:r>
              <a:rPr lang="en-US" dirty="0">
                <a:solidFill>
                  <a:schemeClr val="accent1"/>
                </a:solidFill>
              </a:rPr>
              <a:t>Bordereaux</a:t>
            </a:r>
            <a:r>
              <a:rPr lang="en-US" b="0" dirty="0">
                <a:solidFill>
                  <a:schemeClr val="accent1"/>
                </a:solidFill>
              </a:rPr>
              <a:t> </a:t>
            </a:r>
            <a:r>
              <a:rPr lang="en-US" b="0" dirty="0" err="1">
                <a:solidFill>
                  <a:schemeClr val="accent1"/>
                </a:solidFill>
              </a:rPr>
              <a:t>en</a:t>
            </a:r>
            <a:r>
              <a:rPr lang="en-US" b="0" dirty="0">
                <a:solidFill>
                  <a:schemeClr val="accent1"/>
                </a:solidFill>
              </a:rPr>
              <a:t> </a:t>
            </a:r>
            <a:r>
              <a:rPr lang="en-US" dirty="0" err="1">
                <a:solidFill>
                  <a:schemeClr val="accent1"/>
                </a:solidFill>
              </a:rPr>
              <a:t>annexe</a:t>
            </a:r>
            <a:r>
              <a:rPr lang="en-US" dirty="0">
                <a:solidFill>
                  <a:schemeClr val="accent1"/>
                </a:solidFill>
              </a:rPr>
              <a:t> (h)</a:t>
            </a:r>
            <a:r>
              <a:rPr lang="en-US" b="0" dirty="0">
                <a:solidFill>
                  <a:schemeClr val="accent1"/>
                </a:solidFill>
              </a:rPr>
              <a:t> </a:t>
            </a:r>
            <a:r>
              <a:rPr lang="en-US" b="0" dirty="0" err="1">
                <a:solidFill>
                  <a:schemeClr val="accent1"/>
                </a:solidFill>
              </a:rPr>
              <a:t>doivent</a:t>
            </a:r>
            <a:r>
              <a:rPr lang="en-US" b="0" dirty="0">
                <a:solidFill>
                  <a:schemeClr val="accent1"/>
                </a:solidFill>
              </a:rPr>
              <a:t> </a:t>
            </a:r>
            <a:r>
              <a:rPr lang="en-US" b="0" dirty="0" err="1">
                <a:solidFill>
                  <a:schemeClr val="accent1"/>
                </a:solidFill>
              </a:rPr>
              <a:t>être</a:t>
            </a:r>
            <a:r>
              <a:rPr lang="en-US" b="0" dirty="0">
                <a:solidFill>
                  <a:schemeClr val="accent1"/>
                </a:solidFill>
              </a:rPr>
              <a:t> </a:t>
            </a:r>
            <a:r>
              <a:rPr lang="en-US" b="0" dirty="0" err="1">
                <a:solidFill>
                  <a:schemeClr val="accent1"/>
                </a:solidFill>
              </a:rPr>
              <a:t>complétés</a:t>
            </a:r>
            <a:r>
              <a:rPr lang="en-US" b="0" dirty="0">
                <a:solidFill>
                  <a:schemeClr val="accent1"/>
                </a:solidFill>
              </a:rPr>
              <a:t> </a:t>
            </a:r>
            <a:r>
              <a:rPr lang="en-US" b="0" dirty="0" err="1">
                <a:solidFill>
                  <a:schemeClr val="accent1"/>
                </a:solidFill>
              </a:rPr>
              <a:t>dans</a:t>
            </a:r>
            <a:r>
              <a:rPr lang="en-US" b="0" dirty="0">
                <a:solidFill>
                  <a:schemeClr val="accent1"/>
                </a:solidFill>
              </a:rPr>
              <a:t> </a:t>
            </a:r>
            <a:r>
              <a:rPr lang="en-US" b="0" dirty="0" err="1">
                <a:solidFill>
                  <a:schemeClr val="accent1"/>
                </a:solidFill>
              </a:rPr>
              <a:t>leur</a:t>
            </a:r>
            <a:r>
              <a:rPr lang="en-US" b="0" dirty="0">
                <a:solidFill>
                  <a:schemeClr val="accent1"/>
                </a:solidFill>
              </a:rPr>
              <a:t> </a:t>
            </a:r>
            <a:r>
              <a:rPr lang="en-US" b="0" dirty="0" err="1">
                <a:solidFill>
                  <a:schemeClr val="accent1"/>
                </a:solidFill>
              </a:rPr>
              <a:t>intégralité</a:t>
            </a:r>
            <a:r>
              <a:rPr lang="en-US" b="0" dirty="0">
                <a:solidFill>
                  <a:schemeClr val="accent1"/>
                </a:solidFill>
              </a:rPr>
              <a:t> </a:t>
            </a:r>
            <a:r>
              <a:rPr lang="en-GB" b="0" dirty="0">
                <a:solidFill>
                  <a:schemeClr val="accent1"/>
                </a:solidFill>
              </a:rPr>
              <a:t>sans modification des </a:t>
            </a:r>
            <a:r>
              <a:rPr lang="en-GB" b="0" dirty="0" err="1">
                <a:solidFill>
                  <a:schemeClr val="accent1"/>
                </a:solidFill>
              </a:rPr>
              <a:t>libellés</a:t>
            </a:r>
            <a:r>
              <a:rPr lang="en-GB" b="0" dirty="0">
                <a:solidFill>
                  <a:schemeClr val="accent1"/>
                </a:solidFill>
              </a:rPr>
              <a:t>. </a:t>
            </a:r>
          </a:p>
          <a:p>
            <a:pPr algn="just"/>
            <a:r>
              <a:rPr lang="fr-FR" b="0" dirty="0">
                <a:solidFill>
                  <a:schemeClr val="accent1"/>
                </a:solidFill>
              </a:rPr>
              <a:t>Toute modification ou réserve </a:t>
            </a:r>
            <a:r>
              <a:rPr lang="fr-CH" b="0" dirty="0">
                <a:solidFill>
                  <a:schemeClr val="accent1"/>
                </a:solidFill>
              </a:rPr>
              <a:t>concernant le mode d’exécution prescrit, les matériaux, les délais, les métrés ou les décomptes </a:t>
            </a:r>
            <a:r>
              <a:rPr lang="fr-FR" b="0" dirty="0">
                <a:solidFill>
                  <a:schemeClr val="accent1"/>
                </a:solidFill>
              </a:rPr>
              <a:t>devront être explicitement indiquées à la section 12 du formulaire de soumission.</a:t>
            </a:r>
          </a:p>
          <a:p>
            <a:pPr algn="just"/>
            <a:r>
              <a:rPr lang="fr-FR" b="0" dirty="0">
                <a:solidFill>
                  <a:schemeClr val="accent1"/>
                </a:solidFill>
              </a:rPr>
              <a:t>Le </a:t>
            </a:r>
            <a:r>
              <a:rPr lang="fr-FR" dirty="0">
                <a:solidFill>
                  <a:schemeClr val="accent1"/>
                </a:solidFill>
              </a:rPr>
              <a:t>tableau 3 du formulaire de soumission </a:t>
            </a:r>
            <a:r>
              <a:rPr lang="fr-FR" b="0" dirty="0">
                <a:solidFill>
                  <a:schemeClr val="accent1"/>
                </a:solidFill>
              </a:rPr>
              <a:t>doit faire apparaitre le prix total estimé pour les Travaux. </a:t>
            </a:r>
            <a:endParaRPr lang="en-GB" b="0" dirty="0">
              <a:solidFill>
                <a:schemeClr val="accent1"/>
              </a:solidFill>
            </a:endParaRPr>
          </a:p>
          <a:p>
            <a:endParaRPr lang="en-US" b="0" dirty="0">
              <a:solidFill>
                <a:schemeClr val="accent1"/>
              </a:solidFill>
            </a:endParaRPr>
          </a:p>
          <a:p>
            <a:endParaRPr lang="en-US" b="0" dirty="0">
              <a:solidFill>
                <a:schemeClr val="accent1"/>
              </a:solidFill>
            </a:endParaRPr>
          </a:p>
          <a:p>
            <a:endParaRPr lang="en-US" b="0" dirty="0">
              <a:solidFill>
                <a:schemeClr val="accent1"/>
              </a:solidFill>
            </a:endParaRPr>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19</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83385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80400" y="854110"/>
            <a:ext cx="3708400" cy="5627077"/>
          </a:xfrm>
        </p:spPr>
        <p:txBody>
          <a:bodyPr/>
          <a:lstStyle/>
          <a:p>
            <a:pPr>
              <a:lnSpc>
                <a:spcPct val="150000"/>
              </a:lnSpc>
            </a:pPr>
            <a:r>
              <a:rPr lang="en-US" dirty="0" err="1"/>
              <a:t>Procédure</a:t>
            </a:r>
            <a:r>
              <a:rPr lang="en-US" dirty="0"/>
              <a:t> </a:t>
            </a:r>
            <a:r>
              <a:rPr lang="en-US" dirty="0" err="1"/>
              <a:t>d’appel</a:t>
            </a:r>
            <a:r>
              <a:rPr lang="en-US" dirty="0"/>
              <a:t> </a:t>
            </a:r>
            <a:r>
              <a:rPr lang="en-US" dirty="0" err="1"/>
              <a:t>d’offres</a:t>
            </a:r>
            <a:endParaRPr lang="en-US" dirty="0"/>
          </a:p>
          <a:p>
            <a:pPr>
              <a:lnSpc>
                <a:spcPct val="150000"/>
              </a:lnSpc>
            </a:pPr>
            <a:r>
              <a:rPr lang="en-US" dirty="0" err="1"/>
              <a:t>Critères</a:t>
            </a:r>
            <a:r>
              <a:rPr lang="en-US" dirty="0"/>
              <a:t> de </a:t>
            </a:r>
            <a:r>
              <a:rPr lang="en-US" dirty="0" err="1"/>
              <a:t>Sélection</a:t>
            </a:r>
            <a:r>
              <a:rPr lang="en-US" dirty="0"/>
              <a:t> et </a:t>
            </a:r>
            <a:r>
              <a:rPr lang="en-US" dirty="0" err="1"/>
              <a:t>d’Adjudication</a:t>
            </a:r>
            <a:endParaRPr lang="en-US" dirty="0"/>
          </a:p>
          <a:p>
            <a:pPr>
              <a:lnSpc>
                <a:spcPct val="150000"/>
              </a:lnSpc>
            </a:pPr>
            <a:r>
              <a:rPr lang="en-US" dirty="0" err="1"/>
              <a:t>Formulaire</a:t>
            </a:r>
            <a:r>
              <a:rPr lang="en-US" dirty="0"/>
              <a:t> de </a:t>
            </a:r>
            <a:r>
              <a:rPr lang="en-US" dirty="0" err="1"/>
              <a:t>soumission</a:t>
            </a:r>
            <a:r>
              <a:rPr lang="en-US" dirty="0"/>
              <a:t> </a:t>
            </a:r>
          </a:p>
          <a:p>
            <a:pPr>
              <a:lnSpc>
                <a:spcPct val="150000"/>
              </a:lnSpc>
            </a:pPr>
            <a:r>
              <a:rPr lang="fr-CH" dirty="0"/>
              <a:t>Contrat / Livre vert FIDIC</a:t>
            </a:r>
            <a:endParaRPr lang="en-US" dirty="0"/>
          </a:p>
          <a:p>
            <a:r>
              <a:rPr lang="fr-CH" dirty="0"/>
              <a:t>Soumission de l’offre</a:t>
            </a:r>
            <a:endParaRPr lang="en-US"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err="1"/>
              <a:t>Offre</a:t>
            </a:r>
            <a:r>
              <a:rPr lang="en-US" dirty="0"/>
              <a:t> </a:t>
            </a:r>
            <a:r>
              <a:rPr lang="en-US" dirty="0" err="1"/>
              <a:t>anormalement</a:t>
            </a:r>
            <a:r>
              <a:rPr lang="en-US" dirty="0"/>
              <a:t> </a:t>
            </a:r>
            <a:r>
              <a:rPr lang="en-US" dirty="0" err="1"/>
              <a:t>basse</a:t>
            </a:r>
            <a:endParaRPr lang="en-US" dirty="0"/>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120581" y="1125415"/>
            <a:ext cx="6457644" cy="5124660"/>
          </a:xfrm>
        </p:spPr>
        <p:txBody>
          <a:bodyPr/>
          <a:lstStyle/>
          <a:p>
            <a:r>
              <a:rPr lang="en-GB" b="0" dirty="0" err="1">
                <a:solidFill>
                  <a:schemeClr val="accent1"/>
                </a:solidFill>
              </a:rPr>
              <a:t>Selon</a:t>
            </a:r>
            <a:r>
              <a:rPr lang="en-GB" b="0" dirty="0">
                <a:solidFill>
                  <a:schemeClr val="accent1"/>
                </a:solidFill>
              </a:rPr>
              <a:t> le §</a:t>
            </a:r>
            <a:r>
              <a:rPr lang="en-US" b="0" u="sng" dirty="0">
                <a:solidFill>
                  <a:schemeClr val="accent1"/>
                </a:solidFill>
              </a:rPr>
              <a:t>4.3 des Conditions </a:t>
            </a:r>
            <a:r>
              <a:rPr lang="en-US" b="0" u="sng" dirty="0" err="1">
                <a:solidFill>
                  <a:schemeClr val="accent1"/>
                </a:solidFill>
              </a:rPr>
              <a:t>Générales</a:t>
            </a:r>
            <a:r>
              <a:rPr lang="en-US" b="0" u="sng" dirty="0">
                <a:solidFill>
                  <a:schemeClr val="accent1"/>
                </a:solidFill>
              </a:rPr>
              <a:t> des Appels </a:t>
            </a:r>
            <a:r>
              <a:rPr lang="en-US" b="0" u="sng" dirty="0" err="1">
                <a:solidFill>
                  <a:schemeClr val="accent1"/>
                </a:solidFill>
              </a:rPr>
              <a:t>d’offres</a:t>
            </a:r>
            <a:r>
              <a:rPr lang="en-US" b="0" u="sng" dirty="0">
                <a:solidFill>
                  <a:schemeClr val="accent1"/>
                </a:solidFill>
              </a:rPr>
              <a:t> du CERN, </a:t>
            </a:r>
            <a:r>
              <a:rPr lang="en-GB" b="0" dirty="0">
                <a:solidFill>
                  <a:schemeClr val="accent1"/>
                </a:solidFill>
              </a:rPr>
              <a:t>CERN se reserve le droit de </a:t>
            </a:r>
            <a:r>
              <a:rPr lang="en-GB" b="0" dirty="0" err="1">
                <a:solidFill>
                  <a:schemeClr val="accent1"/>
                </a:solidFill>
              </a:rPr>
              <a:t>rejeter</a:t>
            </a:r>
            <a:r>
              <a:rPr lang="en-GB" b="0" dirty="0">
                <a:solidFill>
                  <a:schemeClr val="accent1"/>
                </a:solidFill>
              </a:rPr>
              <a:t> les </a:t>
            </a:r>
            <a:r>
              <a:rPr lang="en-GB" b="0" dirty="0" err="1">
                <a:solidFill>
                  <a:schemeClr val="accent1"/>
                </a:solidFill>
              </a:rPr>
              <a:t>offres</a:t>
            </a:r>
            <a:r>
              <a:rPr lang="en-GB" b="0" dirty="0">
                <a:solidFill>
                  <a:schemeClr val="accent1"/>
                </a:solidFill>
              </a:rPr>
              <a:t> </a:t>
            </a:r>
            <a:r>
              <a:rPr lang="en-GB" b="0" dirty="0" err="1">
                <a:solidFill>
                  <a:schemeClr val="accent1"/>
                </a:solidFill>
              </a:rPr>
              <a:t>anormalement</a:t>
            </a:r>
            <a:r>
              <a:rPr lang="en-GB" b="0" dirty="0">
                <a:solidFill>
                  <a:schemeClr val="accent1"/>
                </a:solidFill>
              </a:rPr>
              <a:t> basses après </a:t>
            </a:r>
            <a:r>
              <a:rPr lang="en-GB" b="0" dirty="0" err="1">
                <a:solidFill>
                  <a:schemeClr val="accent1"/>
                </a:solidFill>
              </a:rPr>
              <a:t>avoir</a:t>
            </a:r>
            <a:r>
              <a:rPr lang="en-GB" b="0" dirty="0">
                <a:solidFill>
                  <a:schemeClr val="accent1"/>
                </a:solidFill>
              </a:rPr>
              <a:t> </a:t>
            </a:r>
            <a:r>
              <a:rPr lang="en-GB" b="0" dirty="0" err="1">
                <a:solidFill>
                  <a:schemeClr val="accent1"/>
                </a:solidFill>
              </a:rPr>
              <a:t>donné</a:t>
            </a:r>
            <a:r>
              <a:rPr lang="en-GB" b="0" dirty="0">
                <a:solidFill>
                  <a:schemeClr val="accent1"/>
                </a:solidFill>
              </a:rPr>
              <a:t> </a:t>
            </a:r>
            <a:r>
              <a:rPr lang="en-GB" b="0" dirty="0" err="1">
                <a:solidFill>
                  <a:schemeClr val="accent1"/>
                </a:solidFill>
              </a:rPr>
              <a:t>l’opportunité</a:t>
            </a:r>
            <a:r>
              <a:rPr lang="en-GB" b="0" dirty="0">
                <a:solidFill>
                  <a:schemeClr val="accent1"/>
                </a:solidFill>
              </a:rPr>
              <a:t> au </a:t>
            </a:r>
            <a:r>
              <a:rPr lang="en-GB" b="0" dirty="0" err="1">
                <a:solidFill>
                  <a:schemeClr val="accent1"/>
                </a:solidFill>
              </a:rPr>
              <a:t>soumissionnaire</a:t>
            </a:r>
            <a:r>
              <a:rPr lang="en-GB" b="0" dirty="0">
                <a:solidFill>
                  <a:schemeClr val="accent1"/>
                </a:solidFill>
              </a:rPr>
              <a:t> </a:t>
            </a:r>
            <a:r>
              <a:rPr lang="en-GB" b="0" dirty="0" err="1">
                <a:solidFill>
                  <a:schemeClr val="accent1"/>
                </a:solidFill>
              </a:rPr>
              <a:t>d’expliquer</a:t>
            </a:r>
            <a:r>
              <a:rPr lang="en-GB" b="0" dirty="0">
                <a:solidFill>
                  <a:schemeClr val="accent1"/>
                </a:solidFill>
              </a:rPr>
              <a:t> sur </a:t>
            </a:r>
            <a:r>
              <a:rPr lang="en-GB" b="0" dirty="0" err="1">
                <a:solidFill>
                  <a:schemeClr val="accent1"/>
                </a:solidFill>
              </a:rPr>
              <a:t>quelle</a:t>
            </a:r>
            <a:r>
              <a:rPr lang="en-GB" b="0" dirty="0">
                <a:solidFill>
                  <a:schemeClr val="accent1"/>
                </a:solidFill>
              </a:rPr>
              <a:t> base le </a:t>
            </a:r>
            <a:r>
              <a:rPr lang="en-GB" b="0" dirty="0" err="1">
                <a:solidFill>
                  <a:schemeClr val="accent1"/>
                </a:solidFill>
              </a:rPr>
              <a:t>montant</a:t>
            </a:r>
            <a:r>
              <a:rPr lang="en-GB" b="0" dirty="0">
                <a:solidFill>
                  <a:schemeClr val="accent1"/>
                </a:solidFill>
              </a:rPr>
              <a:t> de son </a:t>
            </a:r>
            <a:r>
              <a:rPr lang="en-GB" b="0" dirty="0" err="1">
                <a:solidFill>
                  <a:schemeClr val="accent1"/>
                </a:solidFill>
              </a:rPr>
              <a:t>offre</a:t>
            </a:r>
            <a:r>
              <a:rPr lang="en-GB" b="0" dirty="0">
                <a:solidFill>
                  <a:schemeClr val="accent1"/>
                </a:solidFill>
              </a:rPr>
              <a:t> a </a:t>
            </a:r>
            <a:r>
              <a:rPr lang="en-GB" b="0" dirty="0" err="1">
                <a:solidFill>
                  <a:schemeClr val="accent1"/>
                </a:solidFill>
              </a:rPr>
              <a:t>été</a:t>
            </a:r>
            <a:r>
              <a:rPr lang="en-GB" b="0" dirty="0">
                <a:solidFill>
                  <a:schemeClr val="accent1"/>
                </a:solidFill>
              </a:rPr>
              <a:t> </a:t>
            </a:r>
            <a:r>
              <a:rPr lang="en-GB" b="0" dirty="0" err="1">
                <a:solidFill>
                  <a:schemeClr val="accent1"/>
                </a:solidFill>
              </a:rPr>
              <a:t>calculé</a:t>
            </a:r>
            <a:r>
              <a:rPr lang="en-GB" b="0" dirty="0">
                <a:solidFill>
                  <a:schemeClr val="accent1"/>
                </a:solidFill>
              </a:rPr>
              <a:t>. </a:t>
            </a:r>
          </a:p>
          <a:p>
            <a:r>
              <a:rPr lang="en-GB" b="0" dirty="0">
                <a:solidFill>
                  <a:schemeClr val="accent1"/>
                </a:solidFill>
              </a:rPr>
              <a:t>Le </a:t>
            </a:r>
            <a:r>
              <a:rPr lang="en-GB" b="0" dirty="0" err="1">
                <a:solidFill>
                  <a:schemeClr val="accent1"/>
                </a:solidFill>
              </a:rPr>
              <a:t>Soumissionnaire</a:t>
            </a:r>
            <a:r>
              <a:rPr lang="en-GB" b="0" dirty="0">
                <a:solidFill>
                  <a:schemeClr val="accent1"/>
                </a:solidFill>
              </a:rPr>
              <a:t> </a:t>
            </a:r>
            <a:r>
              <a:rPr lang="en-GB" b="0" dirty="0" err="1">
                <a:solidFill>
                  <a:schemeClr val="accent1"/>
                </a:solidFill>
              </a:rPr>
              <a:t>doit</a:t>
            </a:r>
            <a:r>
              <a:rPr lang="en-GB" b="0" dirty="0">
                <a:solidFill>
                  <a:schemeClr val="accent1"/>
                </a:solidFill>
              </a:rPr>
              <a:t> </a:t>
            </a:r>
            <a:r>
              <a:rPr lang="en-GB" b="0" dirty="0" err="1">
                <a:solidFill>
                  <a:schemeClr val="accent1"/>
                </a:solidFill>
              </a:rPr>
              <a:t>prouver</a:t>
            </a:r>
            <a:r>
              <a:rPr lang="en-GB" b="0" dirty="0">
                <a:solidFill>
                  <a:schemeClr val="accent1"/>
                </a:solidFill>
              </a:rPr>
              <a:t> que son </a:t>
            </a:r>
            <a:r>
              <a:rPr lang="en-GB" b="0" dirty="0" err="1">
                <a:solidFill>
                  <a:schemeClr val="accent1"/>
                </a:solidFill>
              </a:rPr>
              <a:t>offre</a:t>
            </a:r>
            <a:r>
              <a:rPr lang="en-GB" b="0" dirty="0">
                <a:solidFill>
                  <a:schemeClr val="accent1"/>
                </a:solidFill>
              </a:rPr>
              <a:t>: </a:t>
            </a:r>
          </a:p>
          <a:p>
            <a:pPr marL="342900" indent="-342900">
              <a:buFont typeface="Arial" panose="020B0604020202020204" pitchFamily="34" charset="0"/>
              <a:buChar char="•"/>
            </a:pPr>
            <a:r>
              <a:rPr lang="en-GB" b="0" dirty="0">
                <a:solidFill>
                  <a:schemeClr val="accent1"/>
                </a:solidFill>
              </a:rPr>
              <a:t>Est </a:t>
            </a:r>
            <a:r>
              <a:rPr lang="en-GB" b="0" dirty="0" err="1">
                <a:solidFill>
                  <a:schemeClr val="accent1"/>
                </a:solidFill>
              </a:rPr>
              <a:t>conforme</a:t>
            </a:r>
            <a:r>
              <a:rPr lang="en-GB" b="0" dirty="0">
                <a:solidFill>
                  <a:schemeClr val="accent1"/>
                </a:solidFill>
              </a:rPr>
              <a:t> </a:t>
            </a:r>
            <a:r>
              <a:rPr lang="en-GB" b="0" dirty="0" err="1">
                <a:solidFill>
                  <a:schemeClr val="accent1"/>
                </a:solidFill>
              </a:rPr>
              <a:t>en</a:t>
            </a:r>
            <a:r>
              <a:rPr lang="en-GB" b="0" dirty="0">
                <a:solidFill>
                  <a:schemeClr val="accent1"/>
                </a:solidFill>
              </a:rPr>
              <a:t> tout point aux documents </a:t>
            </a:r>
            <a:r>
              <a:rPr lang="en-GB" b="0" dirty="0" err="1">
                <a:solidFill>
                  <a:schemeClr val="accent1"/>
                </a:solidFill>
              </a:rPr>
              <a:t>d’appel</a:t>
            </a:r>
            <a:r>
              <a:rPr lang="en-GB" b="0" dirty="0">
                <a:solidFill>
                  <a:schemeClr val="accent1"/>
                </a:solidFill>
              </a:rPr>
              <a:t> </a:t>
            </a:r>
            <a:r>
              <a:rPr lang="en-GB" b="0" dirty="0" err="1">
                <a:solidFill>
                  <a:schemeClr val="accent1"/>
                </a:solidFill>
              </a:rPr>
              <a:t>d’offres</a:t>
            </a:r>
            <a:endParaRPr lang="en-GB" b="0" dirty="0">
              <a:solidFill>
                <a:schemeClr val="accent1"/>
              </a:solidFill>
            </a:endParaRPr>
          </a:p>
          <a:p>
            <a:pPr marL="342900" indent="-342900">
              <a:buFont typeface="Arial" panose="020B0604020202020204" pitchFamily="34" charset="0"/>
              <a:buChar char="•"/>
            </a:pPr>
            <a:r>
              <a:rPr lang="en-GB" b="0" dirty="0">
                <a:solidFill>
                  <a:schemeClr val="accent1"/>
                </a:solidFill>
              </a:rPr>
              <a:t>Est </a:t>
            </a:r>
            <a:r>
              <a:rPr lang="en-GB" b="0" dirty="0" err="1">
                <a:solidFill>
                  <a:schemeClr val="accent1"/>
                </a:solidFill>
              </a:rPr>
              <a:t>économiquement</a:t>
            </a:r>
            <a:r>
              <a:rPr lang="en-GB" b="0" dirty="0">
                <a:solidFill>
                  <a:schemeClr val="accent1"/>
                </a:solidFill>
              </a:rPr>
              <a:t> viable, et</a:t>
            </a:r>
          </a:p>
          <a:p>
            <a:pPr marL="342900" indent="-342900">
              <a:buFont typeface="Arial" panose="020B0604020202020204" pitchFamily="34" charset="0"/>
              <a:buChar char="•"/>
            </a:pPr>
            <a:r>
              <a:rPr lang="en-GB" b="0" dirty="0">
                <a:solidFill>
                  <a:schemeClr val="accent1"/>
                </a:solidFill>
              </a:rPr>
              <a:t>Que tout </a:t>
            </a:r>
            <a:r>
              <a:rPr lang="en-GB" b="0" dirty="0" err="1">
                <a:solidFill>
                  <a:schemeClr val="accent1"/>
                </a:solidFill>
              </a:rPr>
              <a:t>risque</a:t>
            </a:r>
            <a:r>
              <a:rPr lang="en-GB" b="0" dirty="0">
                <a:solidFill>
                  <a:schemeClr val="accent1"/>
                </a:solidFill>
              </a:rPr>
              <a:t> a </a:t>
            </a:r>
            <a:r>
              <a:rPr lang="en-GB" b="0" dirty="0" err="1">
                <a:solidFill>
                  <a:schemeClr val="accent1"/>
                </a:solidFill>
              </a:rPr>
              <a:t>été</a:t>
            </a:r>
            <a:r>
              <a:rPr lang="en-GB" b="0" dirty="0">
                <a:solidFill>
                  <a:schemeClr val="accent1"/>
                </a:solidFill>
              </a:rPr>
              <a:t> </a:t>
            </a:r>
            <a:r>
              <a:rPr lang="en-GB" b="0" dirty="0" err="1">
                <a:solidFill>
                  <a:schemeClr val="accent1"/>
                </a:solidFill>
              </a:rPr>
              <a:t>pris</a:t>
            </a:r>
            <a:r>
              <a:rPr lang="en-GB" b="0" dirty="0">
                <a:solidFill>
                  <a:schemeClr val="accent1"/>
                </a:solidFill>
              </a:rPr>
              <a:t> </a:t>
            </a:r>
            <a:r>
              <a:rPr lang="en-GB" b="0" dirty="0" err="1">
                <a:solidFill>
                  <a:schemeClr val="accent1"/>
                </a:solidFill>
              </a:rPr>
              <a:t>en</a:t>
            </a:r>
            <a:r>
              <a:rPr lang="en-GB" b="0" dirty="0">
                <a:solidFill>
                  <a:schemeClr val="accent1"/>
                </a:solidFill>
              </a:rPr>
              <a:t> </a:t>
            </a:r>
            <a:r>
              <a:rPr lang="en-GB" b="0" dirty="0" err="1">
                <a:solidFill>
                  <a:schemeClr val="accent1"/>
                </a:solidFill>
              </a:rPr>
              <a:t>compte</a:t>
            </a:r>
            <a:r>
              <a:rPr lang="en-GB" b="0" dirty="0">
                <a:solidFill>
                  <a:schemeClr val="accent1"/>
                </a:solidFill>
              </a:rPr>
              <a:t>.</a:t>
            </a:r>
          </a:p>
          <a:p>
            <a:r>
              <a:rPr lang="en-GB" b="0" dirty="0">
                <a:solidFill>
                  <a:schemeClr val="accent1"/>
                </a:solidFill>
              </a:rPr>
              <a:t>- Si les explication </a:t>
            </a:r>
            <a:r>
              <a:rPr lang="en-GB" b="0" dirty="0" err="1">
                <a:solidFill>
                  <a:schemeClr val="accent1"/>
                </a:solidFill>
              </a:rPr>
              <a:t>fournies</a:t>
            </a:r>
            <a:r>
              <a:rPr lang="en-GB" b="0" dirty="0">
                <a:solidFill>
                  <a:schemeClr val="accent1"/>
                </a:solidFill>
              </a:rPr>
              <a:t> </a:t>
            </a:r>
            <a:r>
              <a:rPr lang="en-GB" b="0" dirty="0" err="1">
                <a:solidFill>
                  <a:schemeClr val="accent1"/>
                </a:solidFill>
              </a:rPr>
              <a:t>sont</a:t>
            </a:r>
            <a:r>
              <a:rPr lang="en-GB" b="0" dirty="0">
                <a:solidFill>
                  <a:schemeClr val="accent1"/>
                </a:solidFill>
              </a:rPr>
              <a:t> </a:t>
            </a:r>
            <a:r>
              <a:rPr lang="en-GB" b="0" dirty="0" err="1">
                <a:solidFill>
                  <a:schemeClr val="accent1"/>
                </a:solidFill>
              </a:rPr>
              <a:t>insuffisantes</a:t>
            </a:r>
            <a:r>
              <a:rPr lang="en-GB" b="0" dirty="0">
                <a:solidFill>
                  <a:schemeClr val="accent1"/>
                </a:solidFill>
              </a:rPr>
              <a:t> </a:t>
            </a:r>
            <a:r>
              <a:rPr lang="en-GB" b="0" dirty="0" err="1">
                <a:solidFill>
                  <a:schemeClr val="accent1"/>
                </a:solidFill>
              </a:rPr>
              <a:t>ou</a:t>
            </a:r>
            <a:r>
              <a:rPr lang="en-GB" b="0" dirty="0">
                <a:solidFill>
                  <a:schemeClr val="accent1"/>
                </a:solidFill>
              </a:rPr>
              <a:t> </a:t>
            </a:r>
            <a:r>
              <a:rPr lang="en-GB" b="0" dirty="0" err="1">
                <a:solidFill>
                  <a:schemeClr val="accent1"/>
                </a:solidFill>
              </a:rPr>
              <a:t>données</a:t>
            </a:r>
            <a:r>
              <a:rPr lang="en-GB" b="0" dirty="0">
                <a:solidFill>
                  <a:schemeClr val="accent1"/>
                </a:solidFill>
              </a:rPr>
              <a:t> hors des </a:t>
            </a:r>
            <a:r>
              <a:rPr lang="en-GB" b="0" dirty="0" err="1">
                <a:solidFill>
                  <a:schemeClr val="accent1"/>
                </a:solidFill>
              </a:rPr>
              <a:t>délais</a:t>
            </a:r>
            <a:r>
              <a:rPr lang="en-GB" b="0" dirty="0">
                <a:solidFill>
                  <a:schemeClr val="accent1"/>
                </a:solidFill>
              </a:rPr>
              <a:t> </a:t>
            </a:r>
            <a:r>
              <a:rPr lang="en-GB" b="0" dirty="0" err="1">
                <a:solidFill>
                  <a:schemeClr val="accent1"/>
                </a:solidFill>
              </a:rPr>
              <a:t>impartis</a:t>
            </a:r>
            <a:r>
              <a:rPr lang="en-GB" b="0" dirty="0">
                <a:solidFill>
                  <a:schemeClr val="accent1"/>
                </a:solidFill>
              </a:rPr>
              <a:t>, le CERN se reserve le droit de </a:t>
            </a:r>
            <a:r>
              <a:rPr lang="en-GB" b="0" dirty="0" err="1">
                <a:solidFill>
                  <a:schemeClr val="accent1"/>
                </a:solidFill>
              </a:rPr>
              <a:t>rejeter</a:t>
            </a:r>
            <a:r>
              <a:rPr lang="en-GB" b="0" dirty="0">
                <a:solidFill>
                  <a:schemeClr val="accent1"/>
                </a:solidFill>
              </a:rPr>
              <a:t> </a:t>
            </a:r>
            <a:r>
              <a:rPr lang="en-GB" b="0" dirty="0" err="1">
                <a:solidFill>
                  <a:schemeClr val="accent1"/>
                </a:solidFill>
              </a:rPr>
              <a:t>l’offre</a:t>
            </a:r>
            <a:r>
              <a:rPr lang="en-GB" b="0" dirty="0">
                <a:solidFill>
                  <a:schemeClr val="accent1"/>
                </a:solidFill>
              </a:rPr>
              <a:t>.</a:t>
            </a:r>
          </a:p>
          <a:p>
            <a:pPr lvl="2"/>
            <a:endParaRPr lang="en-US" dirty="0"/>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20</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074" name="Picture 2" descr="Google Sheets Vs Excel: Which One Should You U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5489" y="2514600"/>
            <a:ext cx="5031259" cy="2156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001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110533" y="373593"/>
            <a:ext cx="11673480" cy="1065742"/>
          </a:xfrm>
        </p:spPr>
        <p:txBody>
          <a:bodyPr/>
          <a:lstStyle/>
          <a:p>
            <a:r>
              <a:rPr lang="en-US" dirty="0"/>
              <a:t>Conditions de </a:t>
            </a:r>
            <a:r>
              <a:rPr lang="en-US" dirty="0" err="1"/>
              <a:t>paiement</a:t>
            </a:r>
            <a:r>
              <a:rPr lang="en-US" dirty="0"/>
              <a:t> 1/2 </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110533" y="1139483"/>
            <a:ext cx="7767376" cy="5060350"/>
          </a:xfrm>
        </p:spPr>
        <p:txBody>
          <a:bodyPr/>
          <a:lstStyle/>
          <a:p>
            <a:r>
              <a:rPr lang="en-AU" b="0" dirty="0">
                <a:solidFill>
                  <a:srgbClr val="0033A0"/>
                </a:solidFill>
              </a:rPr>
              <a:t>Le conditions de </a:t>
            </a:r>
            <a:r>
              <a:rPr lang="en-AU" b="0" dirty="0" err="1">
                <a:solidFill>
                  <a:srgbClr val="0033A0"/>
                </a:solidFill>
              </a:rPr>
              <a:t>paiement</a:t>
            </a:r>
            <a:r>
              <a:rPr lang="en-AU" b="0" dirty="0">
                <a:solidFill>
                  <a:srgbClr val="0033A0"/>
                </a:solidFill>
              </a:rPr>
              <a:t> </a:t>
            </a:r>
            <a:r>
              <a:rPr lang="en-AU" b="0" dirty="0" err="1">
                <a:solidFill>
                  <a:srgbClr val="0033A0"/>
                </a:solidFill>
              </a:rPr>
              <a:t>sont</a:t>
            </a:r>
            <a:r>
              <a:rPr lang="en-AU" b="0" dirty="0">
                <a:solidFill>
                  <a:srgbClr val="0033A0"/>
                </a:solidFill>
              </a:rPr>
              <a:t> </a:t>
            </a:r>
            <a:r>
              <a:rPr lang="en-AU" b="0" dirty="0" err="1">
                <a:solidFill>
                  <a:srgbClr val="0033A0"/>
                </a:solidFill>
              </a:rPr>
              <a:t>définies</a:t>
            </a:r>
            <a:r>
              <a:rPr lang="en-AU" b="0" dirty="0">
                <a:solidFill>
                  <a:srgbClr val="0033A0"/>
                </a:solidFill>
              </a:rPr>
              <a:t> </a:t>
            </a:r>
            <a:r>
              <a:rPr lang="en-AU" b="0" dirty="0" err="1">
                <a:solidFill>
                  <a:srgbClr val="0033A0"/>
                </a:solidFill>
              </a:rPr>
              <a:t>dans</a:t>
            </a:r>
            <a:r>
              <a:rPr lang="en-AU" b="0" dirty="0">
                <a:solidFill>
                  <a:srgbClr val="0033A0"/>
                </a:solidFill>
              </a:rPr>
              <a:t> la </a:t>
            </a:r>
            <a:r>
              <a:rPr lang="en-AU" b="0" dirty="0">
                <a:solidFill>
                  <a:srgbClr val="FF0000"/>
                </a:solidFill>
              </a:rPr>
              <a:t>clause 8 du CCAG</a:t>
            </a:r>
            <a:r>
              <a:rPr lang="en-AU" b="0" dirty="0">
                <a:solidFill>
                  <a:srgbClr val="0033A0"/>
                </a:solidFill>
              </a:rPr>
              <a:t> et </a:t>
            </a:r>
            <a:r>
              <a:rPr lang="en-AU" b="0" dirty="0" err="1">
                <a:solidFill>
                  <a:srgbClr val="0033A0"/>
                </a:solidFill>
              </a:rPr>
              <a:t>dans</a:t>
            </a:r>
            <a:r>
              <a:rPr lang="en-AU" b="0" dirty="0">
                <a:solidFill>
                  <a:srgbClr val="0033A0"/>
                </a:solidFill>
              </a:rPr>
              <a:t> le </a:t>
            </a:r>
            <a:r>
              <a:rPr lang="en-AU" b="0" dirty="0">
                <a:solidFill>
                  <a:srgbClr val="FF0000"/>
                </a:solidFill>
              </a:rPr>
              <a:t>CCAP</a:t>
            </a:r>
            <a:r>
              <a:rPr lang="en-AU" b="0" dirty="0">
                <a:solidFill>
                  <a:srgbClr val="0033A0"/>
                </a:solidFill>
              </a:rPr>
              <a:t>.</a:t>
            </a:r>
            <a:endParaRPr lang="en-AU" dirty="0">
              <a:solidFill>
                <a:srgbClr val="0033A0"/>
              </a:solidFill>
            </a:endParaRPr>
          </a:p>
          <a:p>
            <a:pPr algn="just"/>
            <a:r>
              <a:rPr lang="en-US" sz="2000" b="0" dirty="0">
                <a:solidFill>
                  <a:srgbClr val="0033A0"/>
                </a:solidFill>
              </a:rPr>
              <a:t>Avant tout </a:t>
            </a:r>
            <a:r>
              <a:rPr lang="en-US" sz="2000" b="0" dirty="0" err="1">
                <a:solidFill>
                  <a:srgbClr val="0033A0"/>
                </a:solidFill>
              </a:rPr>
              <a:t>paiement</a:t>
            </a:r>
            <a:r>
              <a:rPr lang="en-US" sz="2000" b="0" dirty="0">
                <a:solidFill>
                  <a:srgbClr val="0033A0"/>
                </a:solidFill>
              </a:rPr>
              <a:t> le </a:t>
            </a:r>
            <a:r>
              <a:rPr lang="en-US" sz="2000" b="0" dirty="0" err="1">
                <a:solidFill>
                  <a:srgbClr val="0033A0"/>
                </a:solidFill>
              </a:rPr>
              <a:t>contractant</a:t>
            </a:r>
            <a:r>
              <a:rPr lang="en-US" sz="2000" b="0" dirty="0">
                <a:solidFill>
                  <a:srgbClr val="0033A0"/>
                </a:solidFill>
              </a:rPr>
              <a:t> </a:t>
            </a:r>
            <a:r>
              <a:rPr lang="en-US" sz="2000" b="0" dirty="0" err="1">
                <a:solidFill>
                  <a:srgbClr val="0033A0"/>
                </a:solidFill>
              </a:rPr>
              <a:t>devra</a:t>
            </a:r>
            <a:r>
              <a:rPr lang="en-US" sz="2000" b="0" dirty="0">
                <a:solidFill>
                  <a:srgbClr val="0033A0"/>
                </a:solidFill>
              </a:rPr>
              <a:t> </a:t>
            </a:r>
            <a:r>
              <a:rPr lang="en-US" sz="2000" b="0" dirty="0" err="1">
                <a:solidFill>
                  <a:srgbClr val="0033A0"/>
                </a:solidFill>
              </a:rPr>
              <a:t>fournir</a:t>
            </a:r>
            <a:r>
              <a:rPr lang="en-US" sz="2000" b="0" dirty="0">
                <a:solidFill>
                  <a:srgbClr val="0033A0"/>
                </a:solidFill>
              </a:rPr>
              <a:t> </a:t>
            </a:r>
            <a:r>
              <a:rPr lang="en-US" sz="2000" b="0" dirty="0" err="1">
                <a:solidFill>
                  <a:srgbClr val="0033A0"/>
                </a:solidFill>
              </a:rPr>
              <a:t>une</a:t>
            </a:r>
            <a:r>
              <a:rPr lang="en-US" sz="2000" b="0" dirty="0">
                <a:solidFill>
                  <a:srgbClr val="0033A0"/>
                </a:solidFill>
              </a:rPr>
              <a:t> </a:t>
            </a:r>
            <a:r>
              <a:rPr lang="en-US" sz="2000" b="0" dirty="0" err="1">
                <a:solidFill>
                  <a:srgbClr val="0033A0"/>
                </a:solidFill>
              </a:rPr>
              <a:t>garantie</a:t>
            </a:r>
            <a:r>
              <a:rPr lang="en-US" sz="2000" b="0" dirty="0">
                <a:solidFill>
                  <a:srgbClr val="0033A0"/>
                </a:solidFill>
              </a:rPr>
              <a:t> de bonne execution (clause 4.5 des CCAG) </a:t>
            </a:r>
            <a:r>
              <a:rPr lang="en-US" sz="2000" b="0" dirty="0" err="1">
                <a:solidFill>
                  <a:srgbClr val="0033A0"/>
                </a:solidFill>
              </a:rPr>
              <a:t>couvrant</a:t>
            </a:r>
            <a:r>
              <a:rPr lang="en-US" sz="2000" b="0" dirty="0">
                <a:solidFill>
                  <a:srgbClr val="0033A0"/>
                </a:solidFill>
              </a:rPr>
              <a:t> </a:t>
            </a:r>
            <a:r>
              <a:rPr lang="en-US" sz="2000" b="0" dirty="0" err="1">
                <a:solidFill>
                  <a:srgbClr val="0033A0"/>
                </a:solidFill>
              </a:rPr>
              <a:t>ses</a:t>
            </a:r>
            <a:r>
              <a:rPr lang="en-US" sz="2000" b="0" dirty="0">
                <a:solidFill>
                  <a:srgbClr val="0033A0"/>
                </a:solidFill>
              </a:rPr>
              <a:t> obligations sous le </a:t>
            </a:r>
            <a:r>
              <a:rPr lang="en-US" sz="2000" b="0" dirty="0" err="1">
                <a:solidFill>
                  <a:srgbClr val="0033A0"/>
                </a:solidFill>
              </a:rPr>
              <a:t>Contrat</a:t>
            </a:r>
            <a:r>
              <a:rPr lang="en-US" sz="2000" b="0" dirty="0">
                <a:solidFill>
                  <a:srgbClr val="0033A0"/>
                </a:solidFill>
              </a:rPr>
              <a:t>. La </a:t>
            </a:r>
            <a:r>
              <a:rPr lang="en-US" sz="2000" b="0" dirty="0" err="1">
                <a:solidFill>
                  <a:srgbClr val="0033A0"/>
                </a:solidFill>
              </a:rPr>
              <a:t>garantie</a:t>
            </a:r>
            <a:r>
              <a:rPr lang="en-US" sz="2000" b="0" dirty="0">
                <a:solidFill>
                  <a:srgbClr val="0033A0"/>
                </a:solidFill>
              </a:rPr>
              <a:t> </a:t>
            </a:r>
            <a:r>
              <a:rPr lang="en-US" sz="2000" b="0" dirty="0" err="1">
                <a:solidFill>
                  <a:srgbClr val="0033A0"/>
                </a:solidFill>
              </a:rPr>
              <a:t>devra</a:t>
            </a:r>
            <a:r>
              <a:rPr lang="en-US" sz="2000" b="0" dirty="0">
                <a:solidFill>
                  <a:srgbClr val="0033A0"/>
                </a:solidFill>
              </a:rPr>
              <a:t> </a:t>
            </a:r>
            <a:r>
              <a:rPr lang="en-US" sz="2000" b="0" dirty="0" err="1">
                <a:solidFill>
                  <a:srgbClr val="0033A0"/>
                </a:solidFill>
              </a:rPr>
              <a:t>être</a:t>
            </a:r>
            <a:r>
              <a:rPr lang="en-US" sz="2000" b="0" dirty="0">
                <a:solidFill>
                  <a:srgbClr val="0033A0"/>
                </a:solidFill>
              </a:rPr>
              <a:t> </a:t>
            </a:r>
            <a:r>
              <a:rPr lang="en-US" sz="2000" b="0" dirty="0" err="1">
                <a:solidFill>
                  <a:srgbClr val="0033A0"/>
                </a:solidFill>
              </a:rPr>
              <a:t>émise</a:t>
            </a:r>
            <a:r>
              <a:rPr lang="en-US" sz="2000" b="0" dirty="0">
                <a:solidFill>
                  <a:srgbClr val="0033A0"/>
                </a:solidFill>
              </a:rPr>
              <a:t> par </a:t>
            </a:r>
            <a:r>
              <a:rPr lang="en-US" sz="2000" b="0" dirty="0" err="1">
                <a:solidFill>
                  <a:srgbClr val="0033A0"/>
                </a:solidFill>
              </a:rPr>
              <a:t>une</a:t>
            </a:r>
            <a:r>
              <a:rPr lang="en-US" sz="2000" b="0" dirty="0">
                <a:solidFill>
                  <a:srgbClr val="0033A0"/>
                </a:solidFill>
              </a:rPr>
              <a:t> </a:t>
            </a:r>
            <a:r>
              <a:rPr lang="en-US" sz="2000" b="0" dirty="0" err="1">
                <a:solidFill>
                  <a:srgbClr val="0033A0"/>
                </a:solidFill>
              </a:rPr>
              <a:t>banque</a:t>
            </a:r>
            <a:r>
              <a:rPr lang="en-US" sz="2000" b="0" dirty="0">
                <a:solidFill>
                  <a:srgbClr val="0033A0"/>
                </a:solidFill>
              </a:rPr>
              <a:t> </a:t>
            </a:r>
            <a:r>
              <a:rPr lang="en-US" sz="2000" b="0" dirty="0" err="1">
                <a:solidFill>
                  <a:srgbClr val="0033A0"/>
                </a:solidFill>
              </a:rPr>
              <a:t>approuvée</a:t>
            </a:r>
            <a:r>
              <a:rPr lang="en-US" sz="2000" b="0" dirty="0">
                <a:solidFill>
                  <a:srgbClr val="0033A0"/>
                </a:solidFill>
              </a:rPr>
              <a:t> par le CERN  (Rating BBB+ </a:t>
            </a:r>
            <a:r>
              <a:rPr lang="en-US" sz="2000" b="0" dirty="0" err="1">
                <a:solidFill>
                  <a:srgbClr val="0033A0"/>
                </a:solidFill>
              </a:rPr>
              <a:t>ou</a:t>
            </a:r>
            <a:r>
              <a:rPr lang="en-US" sz="2000" b="0" dirty="0">
                <a:solidFill>
                  <a:srgbClr val="0033A0"/>
                </a:solidFill>
              </a:rPr>
              <a:t> equivalent, avec prevue de rating) </a:t>
            </a:r>
            <a:r>
              <a:rPr lang="en-US" sz="2000" b="0" dirty="0" err="1">
                <a:solidFill>
                  <a:srgbClr val="0033A0"/>
                </a:solidFill>
              </a:rPr>
              <a:t>valable</a:t>
            </a:r>
            <a:r>
              <a:rPr lang="en-US" sz="2000" b="0" dirty="0">
                <a:solidFill>
                  <a:srgbClr val="0033A0"/>
                </a:solidFill>
              </a:rPr>
              <a:t> pour </a:t>
            </a:r>
            <a:r>
              <a:rPr lang="en-US" sz="2000" b="0" dirty="0" err="1">
                <a:solidFill>
                  <a:srgbClr val="0033A0"/>
                </a:solidFill>
              </a:rPr>
              <a:t>une</a:t>
            </a:r>
            <a:r>
              <a:rPr lang="en-US" sz="2000" b="0" dirty="0">
                <a:solidFill>
                  <a:srgbClr val="0033A0"/>
                </a:solidFill>
              </a:rPr>
              <a:t> </a:t>
            </a:r>
            <a:r>
              <a:rPr lang="en-US" sz="2000" b="0" dirty="0" err="1">
                <a:solidFill>
                  <a:srgbClr val="0033A0"/>
                </a:solidFill>
              </a:rPr>
              <a:t>période</a:t>
            </a:r>
            <a:r>
              <a:rPr lang="en-US" sz="2000" b="0" dirty="0">
                <a:solidFill>
                  <a:srgbClr val="0033A0"/>
                </a:solidFill>
              </a:rPr>
              <a:t> </a:t>
            </a:r>
            <a:r>
              <a:rPr lang="en-US" sz="2000" b="0" dirty="0" err="1">
                <a:solidFill>
                  <a:srgbClr val="0033A0"/>
                </a:solidFill>
              </a:rPr>
              <a:t>totale</a:t>
            </a:r>
            <a:r>
              <a:rPr lang="en-US" sz="2000" b="0" dirty="0">
                <a:solidFill>
                  <a:srgbClr val="0033A0"/>
                </a:solidFill>
              </a:rPr>
              <a:t> de 10 </a:t>
            </a:r>
            <a:r>
              <a:rPr lang="en-US" sz="2000" b="0" dirty="0" err="1">
                <a:solidFill>
                  <a:srgbClr val="0033A0"/>
                </a:solidFill>
              </a:rPr>
              <a:t>ans</a:t>
            </a:r>
            <a:r>
              <a:rPr lang="en-US" sz="2000" b="0" dirty="0">
                <a:solidFill>
                  <a:srgbClr val="0033A0"/>
                </a:solidFill>
              </a:rPr>
              <a:t> après reception des </a:t>
            </a:r>
            <a:r>
              <a:rPr lang="en-US" sz="2000" b="0" dirty="0" err="1">
                <a:solidFill>
                  <a:srgbClr val="0033A0"/>
                </a:solidFill>
              </a:rPr>
              <a:t>travaux</a:t>
            </a:r>
            <a:r>
              <a:rPr lang="en-US" sz="2000" b="0" dirty="0">
                <a:solidFill>
                  <a:srgbClr val="0033A0"/>
                </a:solidFill>
              </a:rPr>
              <a:t> et d’un </a:t>
            </a:r>
            <a:r>
              <a:rPr lang="en-US" sz="2000" b="0" dirty="0" err="1">
                <a:solidFill>
                  <a:srgbClr val="0033A0"/>
                </a:solidFill>
              </a:rPr>
              <a:t>montant</a:t>
            </a:r>
            <a:r>
              <a:rPr lang="en-US" sz="2000" b="0" dirty="0">
                <a:solidFill>
                  <a:srgbClr val="0033A0"/>
                </a:solidFill>
              </a:rPr>
              <a:t> de : </a:t>
            </a:r>
          </a:p>
          <a:p>
            <a:pPr lvl="1" algn="just"/>
            <a:r>
              <a:rPr lang="fr-CH" sz="2000" dirty="0">
                <a:solidFill>
                  <a:srgbClr val="0033A0"/>
                </a:solidFill>
              </a:rPr>
              <a:t>10% (dix pourcent) du montant total estimatif des travaux pendant une période de deux ans après la réception des travaux ;</a:t>
            </a:r>
            <a:endParaRPr lang="en-GB" sz="2000" dirty="0">
              <a:solidFill>
                <a:srgbClr val="0033A0"/>
              </a:solidFill>
            </a:endParaRPr>
          </a:p>
          <a:p>
            <a:pPr lvl="1" algn="just"/>
            <a:r>
              <a:rPr lang="fr-CH" sz="2000" dirty="0">
                <a:solidFill>
                  <a:srgbClr val="0033A0"/>
                </a:solidFill>
              </a:rPr>
              <a:t> 2% (deux pourcent) du montant total estimatif des travaux pendant une période supplémentaire de huit ans ;</a:t>
            </a:r>
          </a:p>
          <a:p>
            <a:r>
              <a:rPr lang="fr-CH" sz="2000" b="0" dirty="0">
                <a:solidFill>
                  <a:srgbClr val="0033A0"/>
                </a:solidFill>
              </a:rPr>
              <a:t>La Garantie de Bonne Exécution sera rédigée sur la base du modèle joint en </a:t>
            </a:r>
            <a:r>
              <a:rPr lang="fr-CH" sz="2000" b="0" dirty="0">
                <a:solidFill>
                  <a:srgbClr val="FF0000"/>
                </a:solidFill>
              </a:rPr>
              <a:t>Annexe B des CCAP</a:t>
            </a:r>
            <a:endParaRPr lang="en-US" sz="2000" b="0" dirty="0">
              <a:solidFill>
                <a:srgbClr val="FF0000"/>
              </a:solidFill>
            </a:endParaRPr>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21</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 name="Picture 3"/>
          <p:cNvPicPr>
            <a:picLocks noChangeAspect="1"/>
          </p:cNvPicPr>
          <p:nvPr/>
        </p:nvPicPr>
        <p:blipFill>
          <a:blip r:embed="rId2"/>
          <a:stretch>
            <a:fillRect/>
          </a:stretch>
        </p:blipFill>
        <p:spPr>
          <a:xfrm>
            <a:off x="7984613" y="1439335"/>
            <a:ext cx="4192463" cy="4067048"/>
          </a:xfrm>
          <a:prstGeom prst="rect">
            <a:avLst/>
          </a:prstGeom>
        </p:spPr>
      </p:pic>
    </p:spTree>
    <p:extLst>
      <p:ext uri="{BB962C8B-B14F-4D97-AF65-F5344CB8AC3E}">
        <p14:creationId xmlns:p14="http://schemas.microsoft.com/office/powerpoint/2010/main" val="1349592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110533" y="373593"/>
            <a:ext cx="11673480" cy="1065742"/>
          </a:xfrm>
        </p:spPr>
        <p:txBody>
          <a:bodyPr/>
          <a:lstStyle/>
          <a:p>
            <a:r>
              <a:rPr lang="en-US" dirty="0"/>
              <a:t>Conditions de </a:t>
            </a:r>
            <a:r>
              <a:rPr lang="en-US" dirty="0" err="1"/>
              <a:t>paiement</a:t>
            </a:r>
            <a:r>
              <a:rPr lang="en-US" dirty="0"/>
              <a:t> 2/2 </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110533" y="948821"/>
            <a:ext cx="7767376" cy="5251012"/>
          </a:xfrm>
        </p:spPr>
        <p:txBody>
          <a:bodyPr/>
          <a:lstStyle/>
          <a:p>
            <a:r>
              <a:rPr lang="en-AU" b="0" dirty="0">
                <a:solidFill>
                  <a:srgbClr val="0033A0"/>
                </a:solidFill>
              </a:rPr>
              <a:t>Le conditions de </a:t>
            </a:r>
            <a:r>
              <a:rPr lang="en-AU" b="0" dirty="0" err="1">
                <a:solidFill>
                  <a:srgbClr val="0033A0"/>
                </a:solidFill>
              </a:rPr>
              <a:t>paiement</a:t>
            </a:r>
            <a:r>
              <a:rPr lang="en-AU" b="0" dirty="0">
                <a:solidFill>
                  <a:srgbClr val="0033A0"/>
                </a:solidFill>
              </a:rPr>
              <a:t> </a:t>
            </a:r>
            <a:r>
              <a:rPr lang="en-AU" b="0" dirty="0" err="1">
                <a:solidFill>
                  <a:srgbClr val="0033A0"/>
                </a:solidFill>
              </a:rPr>
              <a:t>sont</a:t>
            </a:r>
            <a:r>
              <a:rPr lang="en-AU" b="0" dirty="0">
                <a:solidFill>
                  <a:srgbClr val="0033A0"/>
                </a:solidFill>
              </a:rPr>
              <a:t> </a:t>
            </a:r>
            <a:r>
              <a:rPr lang="en-AU" b="0" dirty="0" err="1">
                <a:solidFill>
                  <a:srgbClr val="0033A0"/>
                </a:solidFill>
              </a:rPr>
              <a:t>définies</a:t>
            </a:r>
            <a:r>
              <a:rPr lang="en-AU" b="0" dirty="0">
                <a:solidFill>
                  <a:srgbClr val="0033A0"/>
                </a:solidFill>
              </a:rPr>
              <a:t> </a:t>
            </a:r>
            <a:r>
              <a:rPr lang="en-AU" b="0" dirty="0" err="1">
                <a:solidFill>
                  <a:srgbClr val="0033A0"/>
                </a:solidFill>
              </a:rPr>
              <a:t>dans</a:t>
            </a:r>
            <a:r>
              <a:rPr lang="en-AU" b="0" dirty="0">
                <a:solidFill>
                  <a:srgbClr val="0033A0"/>
                </a:solidFill>
              </a:rPr>
              <a:t> la </a:t>
            </a:r>
            <a:r>
              <a:rPr lang="en-AU" b="0" dirty="0">
                <a:solidFill>
                  <a:srgbClr val="FF0000"/>
                </a:solidFill>
              </a:rPr>
              <a:t>clause 8 du CCAG</a:t>
            </a:r>
            <a:r>
              <a:rPr lang="en-AU" b="0" dirty="0">
                <a:solidFill>
                  <a:srgbClr val="0033A0"/>
                </a:solidFill>
              </a:rPr>
              <a:t> et </a:t>
            </a:r>
            <a:r>
              <a:rPr lang="en-AU" b="0" dirty="0" err="1">
                <a:solidFill>
                  <a:srgbClr val="0033A0"/>
                </a:solidFill>
              </a:rPr>
              <a:t>dans</a:t>
            </a:r>
            <a:r>
              <a:rPr lang="en-AU" b="0" dirty="0">
                <a:solidFill>
                  <a:srgbClr val="0033A0"/>
                </a:solidFill>
              </a:rPr>
              <a:t> le </a:t>
            </a:r>
            <a:r>
              <a:rPr lang="en-AU" b="0" dirty="0">
                <a:solidFill>
                  <a:srgbClr val="FF0000"/>
                </a:solidFill>
              </a:rPr>
              <a:t>CCAP</a:t>
            </a:r>
            <a:r>
              <a:rPr lang="en-AU" b="0" dirty="0">
                <a:solidFill>
                  <a:srgbClr val="0033A0"/>
                </a:solidFill>
              </a:rPr>
              <a:t>.</a:t>
            </a:r>
            <a:endParaRPr lang="en-AU" dirty="0">
              <a:solidFill>
                <a:srgbClr val="0033A0"/>
              </a:solidFill>
            </a:endParaRPr>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22</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5" name="Rectangle 4"/>
          <p:cNvSpPr/>
          <p:nvPr/>
        </p:nvSpPr>
        <p:spPr>
          <a:xfrm>
            <a:off x="110533" y="169646"/>
            <a:ext cx="11949387" cy="5549211"/>
          </a:xfrm>
          <a:prstGeom prst="rect">
            <a:avLst/>
          </a:prstGeom>
        </p:spPr>
        <p:txBody>
          <a:bodyPr wrap="square">
            <a:spAutoFit/>
          </a:bodyPr>
          <a:lstStyle/>
          <a:p>
            <a:pPr marL="36513" indent="0" algn="just">
              <a:buNone/>
            </a:pPr>
            <a:endParaRPr lang="fr-CH" b="1" dirty="0"/>
          </a:p>
          <a:p>
            <a:pPr marL="36513" indent="0" algn="just">
              <a:buNone/>
            </a:pPr>
            <a:endParaRPr lang="fr-CH" b="1" dirty="0"/>
          </a:p>
          <a:p>
            <a:pPr marL="36513" indent="0" algn="just">
              <a:buNone/>
            </a:pPr>
            <a:endParaRPr lang="fr-CH" b="1" dirty="0"/>
          </a:p>
          <a:p>
            <a:pPr marL="36513" indent="0" algn="just">
              <a:buNone/>
            </a:pPr>
            <a:endParaRPr lang="fr-CH" b="1" dirty="0"/>
          </a:p>
          <a:p>
            <a:pPr marL="36513" indent="0" algn="just">
              <a:buNone/>
            </a:pPr>
            <a:endParaRPr lang="fr-CH" b="1" dirty="0"/>
          </a:p>
          <a:p>
            <a:pPr marL="36513" indent="0" algn="just">
              <a:buNone/>
            </a:pPr>
            <a:endParaRPr lang="fr-CH" b="1" dirty="0"/>
          </a:p>
          <a:p>
            <a:pPr marL="36513" indent="0" algn="just">
              <a:buNone/>
            </a:pPr>
            <a:r>
              <a:rPr lang="fr-CH" b="1" dirty="0"/>
              <a:t>Un paiement d’avance, correspondant à 10% </a:t>
            </a:r>
            <a:r>
              <a:rPr lang="fr-CH" dirty="0"/>
              <a:t>(dix pourcent) du montant total forfaitaire indiqué dans le Tableau 3 du formulaire de soumission, sera payé au contractant dans les 30 (trente) jours suivant la signature du contrat sous réserve de la réception et validation par le CERN de la facture correspondante, accompagnée de la garantie de bonne exécution établie selon annexe B.</a:t>
            </a:r>
          </a:p>
          <a:p>
            <a:pPr marL="36513" indent="0" algn="just">
              <a:buNone/>
            </a:pPr>
            <a:endParaRPr lang="en-GB" dirty="0"/>
          </a:p>
          <a:p>
            <a:pPr marL="36513" indent="0" algn="just">
              <a:buNone/>
            </a:pPr>
            <a:r>
              <a:rPr lang="fr-CH" dirty="0"/>
              <a:t>Le</a:t>
            </a:r>
            <a:r>
              <a:rPr lang="fr-CH" b="1" dirty="0"/>
              <a:t>s travaux exécutés chaque mois </a:t>
            </a:r>
            <a:r>
              <a:rPr lang="fr-CH" dirty="0"/>
              <a:t>seront facturés au terme du mois. L’avancement intermédiaire à prendre en compte pour l’établissement des factures seront établies d’un commun accord entre le CERN et le Contractant. A la fin de chaque mois, le Contractant enverra la facture correspondant à 75</a:t>
            </a:r>
            <a:r>
              <a:rPr lang="fr-CH" b="1" dirty="0"/>
              <a:t>% </a:t>
            </a:r>
            <a:r>
              <a:rPr lang="fr-CH" dirty="0"/>
              <a:t>(soixante quinze pourcent) </a:t>
            </a:r>
            <a:r>
              <a:rPr lang="fr-CH" b="1" dirty="0"/>
              <a:t>du montant mensuel vérifié</a:t>
            </a:r>
            <a:r>
              <a:rPr lang="fr-CH" dirty="0"/>
              <a:t> et ce jusqu’au remboursement de l’avance. Puis  Une fois les 10% d’avance remboursée le CERN payera 90% (quatre-vingt dix pourcent) de l’avancement. </a:t>
            </a:r>
            <a:endParaRPr lang="en-US" dirty="0"/>
          </a:p>
          <a:p>
            <a:pPr algn="just"/>
            <a:endParaRPr lang="en-GB" dirty="0"/>
          </a:p>
          <a:p>
            <a:pPr defTabSz="685800">
              <a:lnSpc>
                <a:spcPct val="90000"/>
              </a:lnSpc>
            </a:pPr>
            <a:r>
              <a:rPr lang="fr-CH" b="1" dirty="0"/>
              <a:t>Le solde du contrat</a:t>
            </a:r>
            <a:r>
              <a:rPr lang="fr-CH" dirty="0"/>
              <a:t>, défini comme la différence entre le montant total final du contrat et les montants déjà payés par le CERN, sera payé 30 (trente) jours </a:t>
            </a:r>
            <a:r>
              <a:rPr lang="fr-CH" b="1" dirty="0"/>
              <a:t>après acceptation des travaux concernés et réception et validation par le CERN de la facture</a:t>
            </a:r>
            <a:r>
              <a:rPr lang="fr-CH" dirty="0"/>
              <a:t>. Les vérifications seront faites conjointement par le contractant et le CERN.</a:t>
            </a:r>
            <a:endParaRPr lang="en-US" dirty="0"/>
          </a:p>
        </p:txBody>
      </p:sp>
    </p:spTree>
    <p:extLst>
      <p:ext uri="{BB962C8B-B14F-4D97-AF65-F5344CB8AC3E}">
        <p14:creationId xmlns:p14="http://schemas.microsoft.com/office/powerpoint/2010/main" val="232732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211041" y="373593"/>
            <a:ext cx="11376024" cy="1065742"/>
          </a:xfrm>
        </p:spPr>
        <p:txBody>
          <a:bodyPr/>
          <a:lstStyle/>
          <a:p>
            <a:r>
              <a:rPr lang="en-US" dirty="0"/>
              <a:t>TVA</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778982" y="1420143"/>
            <a:ext cx="6811680" cy="4147049"/>
          </a:xfrm>
        </p:spPr>
        <p:txBody>
          <a:bodyPr/>
          <a:lstStyle/>
          <a:p>
            <a:pPr marL="0" marR="0" lvl="0" indent="0" algn="just" defTabSz="914400" rtl="0" eaLnBrk="1" fontAlgn="base" latinLnBrk="0" hangingPunct="1">
              <a:lnSpc>
                <a:spcPct val="100000"/>
              </a:lnSpc>
              <a:spcBef>
                <a:spcPct val="20000"/>
              </a:spcBef>
              <a:spcAft>
                <a:spcPct val="0"/>
              </a:spcAft>
              <a:buClr>
                <a:srgbClr val="0C377B"/>
              </a:buClr>
              <a:buSzPct val="80000"/>
              <a:buFont typeface="Arial" charset="0"/>
              <a:buNone/>
              <a:tabLst/>
              <a:defRPr/>
            </a:pPr>
            <a:r>
              <a:rPr kumimoji="0" lang="fr-CH" sz="2400" b="0" i="0" u="none" strike="noStrike" kern="1200" cap="none" spc="0" normalizeH="0" baseline="0" noProof="0" dirty="0">
                <a:ln>
                  <a:noFill/>
                </a:ln>
                <a:solidFill>
                  <a:srgbClr val="0C377B"/>
                </a:solidFill>
                <a:effectLst/>
                <a:uLnTx/>
                <a:uFillTx/>
                <a:latin typeface="Arial"/>
                <a:ea typeface="+mn-ea"/>
                <a:cs typeface="+mn-cs"/>
              </a:rPr>
              <a:t>Les prix doivent tenir compte de l’exonération de TVA et des droits de douanes dont bénéficie le CERN</a:t>
            </a:r>
            <a:r>
              <a:rPr kumimoji="0" lang="en-AU" sz="2400" b="0" i="0" u="none" strike="noStrike" kern="1200" cap="none" spc="0" normalizeH="0" baseline="0" noProof="0" dirty="0">
                <a:ln>
                  <a:noFill/>
                </a:ln>
                <a:solidFill>
                  <a:srgbClr val="0C377B"/>
                </a:solidFill>
                <a:effectLst/>
                <a:uLnTx/>
                <a:uFillTx/>
                <a:latin typeface="Arial"/>
                <a:ea typeface="+mn-ea"/>
                <a:cs typeface="+mn-cs"/>
              </a:rPr>
              <a:t> </a:t>
            </a:r>
            <a:r>
              <a:rPr kumimoji="0" lang="en-AU" sz="2400" b="0" i="0" u="none" strike="noStrike" kern="1200" cap="none" spc="0" normalizeH="0" baseline="0" noProof="0" dirty="0">
                <a:ln>
                  <a:noFill/>
                </a:ln>
                <a:solidFill>
                  <a:srgbClr val="0070C0"/>
                </a:solidFill>
                <a:effectLst/>
                <a:uLnTx/>
                <a:uFillTx/>
                <a:latin typeface="Arial"/>
                <a:ea typeface="+mn-ea"/>
                <a:cs typeface="+mn-cs"/>
              </a:rPr>
              <a:t>(</a:t>
            </a:r>
            <a:r>
              <a:rPr kumimoji="0" lang="en-AU" sz="2400" b="0" i="0" u="none" strike="noStrike" kern="1200" cap="none" spc="0" normalizeH="0" baseline="0" noProof="0" dirty="0" err="1">
                <a:ln>
                  <a:noFill/>
                </a:ln>
                <a:solidFill>
                  <a:srgbClr val="0070C0"/>
                </a:solidFill>
                <a:effectLst/>
                <a:uLnTx/>
                <a:uFillTx/>
                <a:latin typeface="Arial"/>
                <a:ea typeface="+mn-ea"/>
                <a:cs typeface="+mn-cs"/>
              </a:rPr>
              <a:t>cette</a:t>
            </a:r>
            <a:r>
              <a:rPr kumimoji="0" lang="en-AU" sz="2400" b="0" i="0" u="none" strike="noStrike" kern="1200" cap="none" spc="0" normalizeH="0" baseline="0" noProof="0" dirty="0">
                <a:ln>
                  <a:noFill/>
                </a:ln>
                <a:solidFill>
                  <a:srgbClr val="0070C0"/>
                </a:solidFill>
                <a:effectLst/>
                <a:uLnTx/>
                <a:uFillTx/>
                <a:latin typeface="Arial"/>
                <a:ea typeface="+mn-ea"/>
                <a:cs typeface="+mn-cs"/>
              </a:rPr>
              <a:t> exoneration ne </a:t>
            </a:r>
            <a:r>
              <a:rPr kumimoji="0" lang="en-AU" sz="2400" b="0" i="0" u="none" strike="noStrike" kern="1200" cap="none" spc="0" normalizeH="0" baseline="0" noProof="0" dirty="0" err="1">
                <a:ln>
                  <a:noFill/>
                </a:ln>
                <a:solidFill>
                  <a:srgbClr val="0070C0"/>
                </a:solidFill>
                <a:effectLst/>
                <a:uLnTx/>
                <a:uFillTx/>
                <a:latin typeface="Arial"/>
                <a:ea typeface="+mn-ea"/>
                <a:cs typeface="+mn-cs"/>
              </a:rPr>
              <a:t>s’applique</a:t>
            </a:r>
            <a:r>
              <a:rPr kumimoji="0" lang="en-AU" sz="2400" b="0" i="0" u="none" strike="noStrike" kern="1200" cap="none" spc="0" normalizeH="0" baseline="0" noProof="0" dirty="0">
                <a:ln>
                  <a:noFill/>
                </a:ln>
                <a:solidFill>
                  <a:srgbClr val="0070C0"/>
                </a:solidFill>
                <a:effectLst/>
                <a:uLnTx/>
                <a:uFillTx/>
                <a:latin typeface="Arial"/>
                <a:ea typeface="+mn-ea"/>
                <a:cs typeface="+mn-cs"/>
              </a:rPr>
              <a:t> pas aux </a:t>
            </a:r>
            <a:r>
              <a:rPr kumimoji="0" lang="en-AU" sz="2400" b="0" i="0" u="none" strike="noStrike" kern="1200" cap="none" spc="0" normalizeH="0" baseline="0" noProof="0" dirty="0" err="1">
                <a:ln>
                  <a:noFill/>
                </a:ln>
                <a:solidFill>
                  <a:srgbClr val="0070C0"/>
                </a:solidFill>
                <a:effectLst/>
                <a:uLnTx/>
                <a:uFillTx/>
                <a:latin typeface="Arial"/>
                <a:ea typeface="+mn-ea"/>
                <a:cs typeface="+mn-cs"/>
              </a:rPr>
              <a:t>outils</a:t>
            </a:r>
            <a:r>
              <a:rPr kumimoji="0" lang="en-AU" sz="2400" b="0" i="0" u="none" strike="noStrike" kern="1200" cap="none" spc="0" normalizeH="0" baseline="0" noProof="0" dirty="0">
                <a:ln>
                  <a:noFill/>
                </a:ln>
                <a:solidFill>
                  <a:srgbClr val="0070C0"/>
                </a:solidFill>
                <a:effectLst/>
                <a:uLnTx/>
                <a:uFillTx/>
                <a:latin typeface="Arial"/>
                <a:ea typeface="+mn-ea"/>
                <a:cs typeface="+mn-cs"/>
              </a:rPr>
              <a:t> </a:t>
            </a:r>
            <a:r>
              <a:rPr kumimoji="0" lang="en-AU" sz="2400" b="0" i="0" u="none" strike="noStrike" kern="1200" cap="none" spc="0" normalizeH="0" baseline="0" noProof="0" dirty="0" err="1">
                <a:ln>
                  <a:noFill/>
                </a:ln>
                <a:solidFill>
                  <a:srgbClr val="0070C0"/>
                </a:solidFill>
                <a:effectLst/>
                <a:uLnTx/>
                <a:uFillTx/>
                <a:latin typeface="Arial"/>
                <a:ea typeface="+mn-ea"/>
                <a:cs typeface="+mn-cs"/>
              </a:rPr>
              <a:t>ou</a:t>
            </a:r>
            <a:r>
              <a:rPr kumimoji="0" lang="en-AU" sz="2400" b="0" i="0" u="none" strike="noStrike" kern="1200" cap="none" spc="0" normalizeH="0" baseline="0" noProof="0" dirty="0">
                <a:ln>
                  <a:noFill/>
                </a:ln>
                <a:solidFill>
                  <a:srgbClr val="0070C0"/>
                </a:solidFill>
                <a:effectLst/>
                <a:uLnTx/>
                <a:uFillTx/>
                <a:latin typeface="Arial"/>
                <a:ea typeface="+mn-ea"/>
                <a:cs typeface="+mn-cs"/>
              </a:rPr>
              <a:t> </a:t>
            </a:r>
            <a:r>
              <a:rPr kumimoji="0" lang="en-AU" sz="2400" b="0" i="0" u="none" strike="noStrike" kern="1200" cap="none" spc="0" normalizeH="0" baseline="0" noProof="0" dirty="0" err="1">
                <a:ln>
                  <a:noFill/>
                </a:ln>
                <a:solidFill>
                  <a:srgbClr val="0070C0"/>
                </a:solidFill>
                <a:effectLst/>
                <a:uLnTx/>
                <a:uFillTx/>
                <a:latin typeface="Arial"/>
                <a:ea typeface="+mn-ea"/>
                <a:cs typeface="+mn-cs"/>
              </a:rPr>
              <a:t>équipements</a:t>
            </a:r>
            <a:r>
              <a:rPr kumimoji="0" lang="en-AU" sz="2400" b="0" i="0" u="none" strike="noStrike" kern="1200" cap="none" spc="0" normalizeH="0" baseline="0" noProof="0" dirty="0">
                <a:ln>
                  <a:noFill/>
                </a:ln>
                <a:solidFill>
                  <a:srgbClr val="0070C0"/>
                </a:solidFill>
                <a:effectLst/>
                <a:uLnTx/>
                <a:uFillTx/>
                <a:latin typeface="Arial"/>
                <a:ea typeface="+mn-ea"/>
                <a:cs typeface="+mn-cs"/>
              </a:rPr>
              <a:t> qui </a:t>
            </a:r>
            <a:r>
              <a:rPr kumimoji="0" lang="en-AU" sz="2400" b="0" i="0" u="none" strike="noStrike" kern="1200" cap="none" spc="0" normalizeH="0" baseline="0" noProof="0" dirty="0" err="1">
                <a:ln>
                  <a:noFill/>
                </a:ln>
                <a:solidFill>
                  <a:srgbClr val="0070C0"/>
                </a:solidFill>
                <a:effectLst/>
                <a:uLnTx/>
                <a:uFillTx/>
                <a:latin typeface="Arial"/>
                <a:ea typeface="+mn-ea"/>
                <a:cs typeface="+mn-cs"/>
              </a:rPr>
              <a:t>restent</a:t>
            </a:r>
            <a:r>
              <a:rPr kumimoji="0" lang="en-AU" sz="2400" b="0" i="0" u="none" strike="noStrike" kern="1200" cap="none" spc="0" normalizeH="0" baseline="0" noProof="0" dirty="0">
                <a:ln>
                  <a:noFill/>
                </a:ln>
                <a:solidFill>
                  <a:srgbClr val="0070C0"/>
                </a:solidFill>
                <a:effectLst/>
                <a:uLnTx/>
                <a:uFillTx/>
                <a:latin typeface="Arial"/>
                <a:ea typeface="+mn-ea"/>
                <a:cs typeface="+mn-cs"/>
              </a:rPr>
              <a:t> la </a:t>
            </a:r>
            <a:r>
              <a:rPr kumimoji="0" lang="en-AU" sz="2400" b="0" i="0" u="none" strike="noStrike" kern="1200" cap="none" spc="0" normalizeH="0" baseline="0" noProof="0" dirty="0" err="1">
                <a:ln>
                  <a:noFill/>
                </a:ln>
                <a:solidFill>
                  <a:srgbClr val="0070C0"/>
                </a:solidFill>
                <a:effectLst/>
                <a:uLnTx/>
                <a:uFillTx/>
                <a:latin typeface="Arial"/>
                <a:ea typeface="+mn-ea"/>
                <a:cs typeface="+mn-cs"/>
              </a:rPr>
              <a:t>propriété</a:t>
            </a:r>
            <a:r>
              <a:rPr kumimoji="0" lang="en-AU" sz="2400" b="0" i="0" u="none" strike="noStrike" kern="1200" cap="none" spc="0" normalizeH="0" baseline="0" noProof="0" dirty="0">
                <a:ln>
                  <a:noFill/>
                </a:ln>
                <a:solidFill>
                  <a:srgbClr val="0070C0"/>
                </a:solidFill>
                <a:effectLst/>
                <a:uLnTx/>
                <a:uFillTx/>
                <a:latin typeface="Arial"/>
                <a:ea typeface="+mn-ea"/>
                <a:cs typeface="+mn-cs"/>
              </a:rPr>
              <a:t> du </a:t>
            </a:r>
            <a:r>
              <a:rPr kumimoji="0" lang="en-AU" sz="2400" b="0" i="0" u="none" strike="noStrike" kern="1200" cap="none" spc="0" normalizeH="0" baseline="0" noProof="0" dirty="0" err="1">
                <a:ln>
                  <a:noFill/>
                </a:ln>
                <a:solidFill>
                  <a:srgbClr val="0070C0"/>
                </a:solidFill>
                <a:effectLst/>
                <a:uLnTx/>
                <a:uFillTx/>
                <a:latin typeface="Arial"/>
                <a:ea typeface="+mn-ea"/>
                <a:cs typeface="+mn-cs"/>
              </a:rPr>
              <a:t>contractant</a:t>
            </a:r>
            <a:r>
              <a:rPr kumimoji="0" lang="en-AU" sz="2400" b="0" i="0" u="none" strike="noStrike" kern="1200" cap="none" spc="0" normalizeH="0" baseline="0" noProof="0" dirty="0">
                <a:ln>
                  <a:noFill/>
                </a:ln>
                <a:solidFill>
                  <a:srgbClr val="0070C0"/>
                </a:solidFill>
                <a:effectLst/>
                <a:uLnTx/>
                <a:uFillTx/>
                <a:latin typeface="Arial"/>
                <a:ea typeface="+mn-ea"/>
                <a:cs typeface="+mn-cs"/>
              </a:rPr>
              <a:t>)</a:t>
            </a:r>
          </a:p>
          <a:p>
            <a:pPr marL="0" marR="0" lvl="0" indent="0" algn="just" defTabSz="914400" rtl="0" eaLnBrk="1" fontAlgn="base" latinLnBrk="0" hangingPunct="1">
              <a:lnSpc>
                <a:spcPct val="100000"/>
              </a:lnSpc>
              <a:spcBef>
                <a:spcPct val="20000"/>
              </a:spcBef>
              <a:spcAft>
                <a:spcPct val="0"/>
              </a:spcAft>
              <a:buClr>
                <a:srgbClr val="0C377B"/>
              </a:buClr>
              <a:buSzPct val="80000"/>
              <a:buFont typeface="Arial" charset="0"/>
              <a:buNone/>
              <a:tabLst/>
              <a:defRPr/>
            </a:pPr>
            <a:endParaRPr kumimoji="0" lang="en-AU" sz="2400" b="0" i="0" u="none" strike="noStrike" kern="1200" cap="none" spc="0" normalizeH="0" baseline="0" noProof="0" dirty="0">
              <a:ln>
                <a:noFill/>
              </a:ln>
              <a:solidFill>
                <a:srgbClr val="0070C0"/>
              </a:solidFill>
              <a:effectLst/>
              <a:uLnTx/>
              <a:uFillTx/>
              <a:latin typeface="Arial"/>
              <a:ea typeface="+mn-ea"/>
              <a:cs typeface="+mn-cs"/>
            </a:endParaRPr>
          </a:p>
          <a:p>
            <a:pPr marL="0" marR="0" lvl="0" indent="0" algn="just" defTabSz="914400" rtl="0" eaLnBrk="1" fontAlgn="base" latinLnBrk="0" hangingPunct="1">
              <a:lnSpc>
                <a:spcPct val="100000"/>
              </a:lnSpc>
              <a:spcBef>
                <a:spcPct val="20000"/>
              </a:spcBef>
              <a:spcAft>
                <a:spcPct val="0"/>
              </a:spcAft>
              <a:buClr>
                <a:srgbClr val="0C377B"/>
              </a:buClr>
              <a:buSzPct val="80000"/>
              <a:buFont typeface="Arial" charset="0"/>
              <a:buNone/>
              <a:tabLst/>
              <a:defRPr/>
            </a:pPr>
            <a:r>
              <a:rPr kumimoji="0" lang="en-AU" sz="2400" b="0" i="0" u="none" strike="noStrike" kern="1200" cap="none" spc="0" normalizeH="0" baseline="0" noProof="0" dirty="0">
                <a:ln>
                  <a:noFill/>
                </a:ln>
                <a:solidFill>
                  <a:srgbClr val="0070C0"/>
                </a:solidFill>
                <a:effectLst/>
                <a:uLnTx/>
                <a:uFillTx/>
                <a:latin typeface="Arial"/>
                <a:ea typeface="+mn-ea"/>
                <a:cs typeface="+mn-cs"/>
              </a:rPr>
              <a:t>TVA </a:t>
            </a:r>
            <a:r>
              <a:rPr kumimoji="0" lang="en-AU" sz="2400" b="0" i="0" u="none" strike="noStrike" kern="1200" cap="none" spc="0" normalizeH="0" baseline="0" noProof="0" dirty="0" err="1">
                <a:ln>
                  <a:noFill/>
                </a:ln>
                <a:solidFill>
                  <a:srgbClr val="0070C0"/>
                </a:solidFill>
                <a:effectLst/>
                <a:uLnTx/>
                <a:uFillTx/>
                <a:latin typeface="Arial"/>
                <a:ea typeface="+mn-ea"/>
                <a:cs typeface="+mn-cs"/>
              </a:rPr>
              <a:t>est</a:t>
            </a:r>
            <a:r>
              <a:rPr kumimoji="0" lang="en-AU" sz="2400" b="0" i="0" u="none" strike="noStrike" kern="1200" cap="none" spc="0" normalizeH="0" baseline="0" noProof="0" dirty="0">
                <a:ln>
                  <a:noFill/>
                </a:ln>
                <a:solidFill>
                  <a:srgbClr val="0070C0"/>
                </a:solidFill>
                <a:effectLst/>
                <a:uLnTx/>
                <a:uFillTx/>
                <a:latin typeface="Arial"/>
                <a:ea typeface="+mn-ea"/>
                <a:cs typeface="+mn-cs"/>
              </a:rPr>
              <a:t> </a:t>
            </a:r>
            <a:r>
              <a:rPr kumimoji="0" lang="en-AU" sz="2400" b="0" i="0" u="none" strike="noStrike" kern="1200" cap="none" spc="0" normalizeH="0" baseline="0" noProof="0" dirty="0" err="1">
                <a:ln>
                  <a:noFill/>
                </a:ln>
                <a:solidFill>
                  <a:srgbClr val="0070C0"/>
                </a:solidFill>
                <a:effectLst/>
                <a:uLnTx/>
                <a:uFillTx/>
                <a:latin typeface="Arial"/>
                <a:ea typeface="+mn-ea"/>
                <a:cs typeface="+mn-cs"/>
              </a:rPr>
              <a:t>soumise</a:t>
            </a:r>
            <a:r>
              <a:rPr kumimoji="0" lang="en-AU" sz="2400" b="0" i="0" u="none" strike="noStrike" kern="1200" cap="none" spc="0" normalizeH="0" baseline="0" noProof="0" dirty="0">
                <a:ln>
                  <a:noFill/>
                </a:ln>
                <a:solidFill>
                  <a:srgbClr val="0070C0"/>
                </a:solidFill>
                <a:effectLst/>
                <a:uLnTx/>
                <a:uFillTx/>
                <a:latin typeface="Arial"/>
                <a:ea typeface="+mn-ea"/>
                <a:cs typeface="+mn-cs"/>
              </a:rPr>
              <a:t> aux </a:t>
            </a:r>
            <a:r>
              <a:rPr kumimoji="0" lang="en-AU" sz="2400" b="0" i="0" u="none" strike="noStrike" kern="1200" cap="none" spc="0" normalizeH="0" baseline="0" noProof="0" dirty="0" err="1">
                <a:ln>
                  <a:noFill/>
                </a:ln>
                <a:solidFill>
                  <a:srgbClr val="0070C0"/>
                </a:solidFill>
                <a:effectLst/>
                <a:uLnTx/>
                <a:uFillTx/>
                <a:latin typeface="Arial"/>
                <a:ea typeface="+mn-ea"/>
                <a:cs typeface="+mn-cs"/>
              </a:rPr>
              <a:t>règles</a:t>
            </a:r>
            <a:r>
              <a:rPr kumimoji="0" lang="en-AU" sz="2400" b="0" i="0" u="none" strike="noStrike" kern="1200" cap="none" spc="0" normalizeH="0" baseline="0" noProof="0" dirty="0">
                <a:ln>
                  <a:noFill/>
                </a:ln>
                <a:solidFill>
                  <a:srgbClr val="0070C0"/>
                </a:solidFill>
                <a:effectLst/>
                <a:uLnTx/>
                <a:uFillTx/>
                <a:latin typeface="Arial"/>
                <a:ea typeface="+mn-ea"/>
                <a:cs typeface="+mn-cs"/>
              </a:rPr>
              <a:t> et instructions de </a:t>
            </a:r>
            <a:r>
              <a:rPr kumimoji="0" lang="en-AU" sz="2400" b="0" i="0" u="none" strike="noStrike" kern="1200" cap="none" spc="0" normalizeH="0" baseline="0" noProof="0" dirty="0" err="1">
                <a:ln>
                  <a:noFill/>
                </a:ln>
                <a:solidFill>
                  <a:srgbClr val="0070C0"/>
                </a:solidFill>
                <a:effectLst/>
                <a:uLnTx/>
                <a:uFillTx/>
                <a:latin typeface="Arial"/>
                <a:ea typeface="+mn-ea"/>
                <a:cs typeface="+mn-cs"/>
              </a:rPr>
              <a:t>facturation</a:t>
            </a:r>
            <a:r>
              <a:rPr kumimoji="0" lang="en-AU" sz="2400" b="0" i="0" u="none" strike="noStrike" kern="1200" cap="none" spc="0" normalizeH="0" baseline="0" noProof="0" dirty="0">
                <a:ln>
                  <a:noFill/>
                </a:ln>
                <a:solidFill>
                  <a:srgbClr val="0070C0"/>
                </a:solidFill>
                <a:effectLst/>
                <a:uLnTx/>
                <a:uFillTx/>
                <a:latin typeface="Arial"/>
                <a:ea typeface="+mn-ea"/>
                <a:cs typeface="+mn-cs"/>
              </a:rPr>
              <a:t>:</a:t>
            </a:r>
          </a:p>
          <a:p>
            <a:pPr marL="0" marR="0" lvl="0" indent="0" algn="ctr" defTabSz="914400" rtl="0" eaLnBrk="1" fontAlgn="base" latinLnBrk="0" hangingPunct="1">
              <a:lnSpc>
                <a:spcPct val="100000"/>
              </a:lnSpc>
              <a:spcBef>
                <a:spcPct val="20000"/>
              </a:spcBef>
              <a:spcAft>
                <a:spcPct val="0"/>
              </a:spcAft>
              <a:buClr>
                <a:srgbClr val="DDDDDD"/>
              </a:buClr>
              <a:buSzPct val="80000"/>
              <a:buFont typeface="Arial" charset="0"/>
              <a:buNone/>
              <a:tabLst/>
              <a:defRPr/>
            </a:pPr>
            <a:r>
              <a:rPr kumimoji="0" lang="fr-FR" sz="2400" b="0" i="0" u="none" strike="noStrike" kern="1200" cap="none" spc="0" normalizeH="0" baseline="0" noProof="0" dirty="0">
                <a:ln>
                  <a:noFill/>
                </a:ln>
                <a:solidFill>
                  <a:srgbClr val="FFFFFF">
                    <a:lumMod val="50000"/>
                  </a:srgbClr>
                </a:solidFill>
                <a:effectLst/>
                <a:uLnTx/>
                <a:uFillTx/>
                <a:latin typeface="Arial"/>
                <a:ea typeface="+mn-ea"/>
                <a:cs typeface="+mn-cs"/>
                <a:hlinkClick r:id="rId2"/>
              </a:rPr>
              <a:t>https://procurement.web.cern.ch/system/files/document/guide-de-tva-et-facturation-fr_0.pdf</a:t>
            </a:r>
            <a:endParaRPr kumimoji="0" lang="fr-FR" sz="2400" b="0" i="0" u="none" strike="noStrike" kern="1200" cap="none" spc="0" normalizeH="0" baseline="0" noProof="0" dirty="0">
              <a:ln>
                <a:noFill/>
              </a:ln>
              <a:solidFill>
                <a:srgbClr val="FFFFFF">
                  <a:lumMod val="50000"/>
                </a:srgbClr>
              </a:solidFill>
              <a:effectLst/>
              <a:uLnTx/>
              <a:uFillTx/>
              <a:latin typeface="Arial"/>
              <a:ea typeface="+mn-ea"/>
              <a:cs typeface="+mn-cs"/>
            </a:endParaRPr>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23</a:t>
            </a:fld>
            <a:endParaRPr lang="en-US" dirty="0"/>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920842" y="2257368"/>
            <a:ext cx="2279637" cy="1987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6906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24</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048983" y="2364783"/>
            <a:ext cx="3819972" cy="954107"/>
          </a:xfrm>
          <a:prstGeom prst="rect">
            <a:avLst/>
          </a:prstGeom>
          <a:noFill/>
        </p:spPr>
        <p:txBody>
          <a:bodyPr wrap="square" rtlCol="0">
            <a:spAutoFit/>
          </a:bodyPr>
          <a:lstStyle/>
          <a:p>
            <a:pPr algn="ctr"/>
            <a:r>
              <a:rPr lang="en-US" sz="2800" dirty="0">
                <a:solidFill>
                  <a:schemeClr val="bg1"/>
                </a:solidFill>
              </a:rPr>
              <a:t>FORME DE CONTRAT / MARCHE</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026" y="1156398"/>
            <a:ext cx="7510256" cy="5199951"/>
          </a:xfrm>
        </p:spPr>
        <p:txBody>
          <a:bodyPr/>
          <a:lstStyle/>
          <a:p>
            <a:pPr marL="342900" indent="-342900" algn="just">
              <a:buFont typeface="Arial" panose="020B0604020202020204" pitchFamily="34" charset="0"/>
              <a:buChar char="•"/>
            </a:pPr>
            <a:r>
              <a:rPr lang="en-US" b="0" dirty="0">
                <a:solidFill>
                  <a:schemeClr val="tx1"/>
                </a:solidFill>
              </a:rPr>
              <a:t>Pour </a:t>
            </a:r>
            <a:r>
              <a:rPr lang="en-US" b="0" dirty="0" err="1">
                <a:solidFill>
                  <a:schemeClr val="tx1"/>
                </a:solidFill>
              </a:rPr>
              <a:t>atteindre</a:t>
            </a:r>
            <a:r>
              <a:rPr lang="en-US" b="0" dirty="0">
                <a:solidFill>
                  <a:schemeClr val="tx1"/>
                </a:solidFill>
              </a:rPr>
              <a:t> son </a:t>
            </a:r>
            <a:r>
              <a:rPr lang="en-US" b="0" dirty="0" err="1">
                <a:solidFill>
                  <a:schemeClr val="tx1"/>
                </a:solidFill>
              </a:rPr>
              <a:t>objectif</a:t>
            </a:r>
            <a:r>
              <a:rPr lang="en-US" b="0" dirty="0">
                <a:solidFill>
                  <a:schemeClr val="tx1"/>
                </a:solidFill>
              </a:rPr>
              <a:t> </a:t>
            </a:r>
            <a:r>
              <a:rPr lang="en-US" b="0" dirty="0" err="1">
                <a:solidFill>
                  <a:schemeClr val="tx1"/>
                </a:solidFill>
              </a:rPr>
              <a:t>d’équilibrer</a:t>
            </a:r>
            <a:r>
              <a:rPr lang="en-US" b="0" dirty="0">
                <a:solidFill>
                  <a:schemeClr val="tx1"/>
                </a:solidFill>
              </a:rPr>
              <a:t> les retours </a:t>
            </a:r>
            <a:r>
              <a:rPr lang="en-US" b="0" dirty="0" err="1">
                <a:solidFill>
                  <a:schemeClr val="tx1"/>
                </a:solidFill>
              </a:rPr>
              <a:t>industriels</a:t>
            </a:r>
            <a:r>
              <a:rPr lang="en-US" b="0" dirty="0">
                <a:solidFill>
                  <a:schemeClr val="tx1"/>
                </a:solidFill>
              </a:rPr>
              <a:t> pour </a:t>
            </a:r>
            <a:r>
              <a:rPr lang="en-US" b="0" dirty="0" err="1">
                <a:solidFill>
                  <a:schemeClr val="tx1"/>
                </a:solidFill>
              </a:rPr>
              <a:t>ses</a:t>
            </a:r>
            <a:r>
              <a:rPr lang="en-US" b="0" dirty="0">
                <a:solidFill>
                  <a:schemeClr val="tx1"/>
                </a:solidFill>
              </a:rPr>
              <a:t> </a:t>
            </a:r>
            <a:r>
              <a:rPr lang="en-US" b="0" dirty="0" err="1">
                <a:solidFill>
                  <a:schemeClr val="tx1"/>
                </a:solidFill>
              </a:rPr>
              <a:t>Etats</a:t>
            </a:r>
            <a:r>
              <a:rPr lang="en-US" b="0" dirty="0">
                <a:solidFill>
                  <a:schemeClr val="tx1"/>
                </a:solidFill>
              </a:rPr>
              <a:t> members et de </a:t>
            </a:r>
            <a:r>
              <a:rPr lang="en-US" b="0" dirty="0" err="1">
                <a:solidFill>
                  <a:schemeClr val="tx1"/>
                </a:solidFill>
              </a:rPr>
              <a:t>rendre</a:t>
            </a:r>
            <a:r>
              <a:rPr lang="en-US" b="0" dirty="0">
                <a:solidFill>
                  <a:schemeClr val="tx1"/>
                </a:solidFill>
              </a:rPr>
              <a:t> </a:t>
            </a:r>
            <a:r>
              <a:rPr lang="en-US" b="0" dirty="0" err="1">
                <a:solidFill>
                  <a:schemeClr val="tx1"/>
                </a:solidFill>
              </a:rPr>
              <a:t>ses</a:t>
            </a:r>
            <a:r>
              <a:rPr lang="en-US" b="0" dirty="0">
                <a:solidFill>
                  <a:schemeClr val="tx1"/>
                </a:solidFill>
              </a:rPr>
              <a:t> </a:t>
            </a:r>
            <a:r>
              <a:rPr lang="en-US" b="0" dirty="0" err="1">
                <a:solidFill>
                  <a:schemeClr val="tx1"/>
                </a:solidFill>
              </a:rPr>
              <a:t>appels</a:t>
            </a:r>
            <a:r>
              <a:rPr lang="en-US" b="0" dirty="0">
                <a:solidFill>
                  <a:schemeClr val="tx1"/>
                </a:solidFill>
              </a:rPr>
              <a:t> </a:t>
            </a:r>
            <a:r>
              <a:rPr lang="en-US" b="0" dirty="0" err="1">
                <a:solidFill>
                  <a:schemeClr val="tx1"/>
                </a:solidFill>
              </a:rPr>
              <a:t>d’offres</a:t>
            </a:r>
            <a:r>
              <a:rPr lang="en-US" b="0" dirty="0">
                <a:solidFill>
                  <a:schemeClr val="tx1"/>
                </a:solidFill>
              </a:rPr>
              <a:t> plus </a:t>
            </a:r>
            <a:r>
              <a:rPr lang="en-US" b="0" dirty="0" err="1">
                <a:solidFill>
                  <a:schemeClr val="tx1"/>
                </a:solidFill>
              </a:rPr>
              <a:t>attractifs</a:t>
            </a:r>
            <a:r>
              <a:rPr lang="en-US" b="0" dirty="0">
                <a:solidFill>
                  <a:schemeClr val="tx1"/>
                </a:solidFill>
              </a:rPr>
              <a:t>, le CERN </a:t>
            </a:r>
            <a:r>
              <a:rPr lang="en-US" b="0" dirty="0" err="1">
                <a:solidFill>
                  <a:schemeClr val="tx1"/>
                </a:solidFill>
              </a:rPr>
              <a:t>utilise</a:t>
            </a:r>
            <a:r>
              <a:rPr lang="en-US" b="0" dirty="0">
                <a:solidFill>
                  <a:schemeClr val="tx1"/>
                </a:solidFill>
              </a:rPr>
              <a:t> </a:t>
            </a:r>
            <a:r>
              <a:rPr lang="en-US" b="0" dirty="0" err="1">
                <a:solidFill>
                  <a:schemeClr val="tx1"/>
                </a:solidFill>
              </a:rPr>
              <a:t>régulièrement</a:t>
            </a:r>
            <a:r>
              <a:rPr lang="en-US" b="0" dirty="0">
                <a:solidFill>
                  <a:schemeClr val="tx1"/>
                </a:solidFill>
              </a:rPr>
              <a:t> la </a:t>
            </a:r>
            <a:r>
              <a:rPr lang="en-US" b="0" dirty="0" err="1">
                <a:solidFill>
                  <a:schemeClr val="tx1"/>
                </a:solidFill>
              </a:rPr>
              <a:t>série</a:t>
            </a:r>
            <a:r>
              <a:rPr lang="en-US" b="0" dirty="0">
                <a:solidFill>
                  <a:schemeClr val="tx1"/>
                </a:solidFill>
              </a:rPr>
              <a:t> des </a:t>
            </a:r>
            <a:r>
              <a:rPr lang="en-US" b="0" dirty="0" err="1">
                <a:solidFill>
                  <a:schemeClr val="tx1"/>
                </a:solidFill>
              </a:rPr>
              <a:t>contrat</a:t>
            </a:r>
            <a:r>
              <a:rPr lang="en-US" b="0" dirty="0">
                <a:solidFill>
                  <a:schemeClr val="tx1"/>
                </a:solidFill>
              </a:rPr>
              <a:t> FIDIC pour </a:t>
            </a:r>
            <a:r>
              <a:rPr lang="en-US" b="0" dirty="0" err="1">
                <a:solidFill>
                  <a:schemeClr val="tx1"/>
                </a:solidFill>
              </a:rPr>
              <a:t>ses</a:t>
            </a:r>
            <a:r>
              <a:rPr lang="en-US" b="0" dirty="0">
                <a:solidFill>
                  <a:schemeClr val="tx1"/>
                </a:solidFill>
              </a:rPr>
              <a:t> grands </a:t>
            </a:r>
            <a:r>
              <a:rPr lang="en-US" b="0" dirty="0" err="1">
                <a:solidFill>
                  <a:schemeClr val="tx1"/>
                </a:solidFill>
              </a:rPr>
              <a:t>projet</a:t>
            </a:r>
            <a:r>
              <a:rPr lang="en-US" b="0" dirty="0">
                <a:solidFill>
                  <a:schemeClr val="tx1"/>
                </a:solidFill>
              </a:rPr>
              <a:t> de construction. </a:t>
            </a:r>
          </a:p>
          <a:p>
            <a:pPr marL="342900" indent="-342900" algn="just">
              <a:buFont typeface="Arial" panose="020B0604020202020204" pitchFamily="34" charset="0"/>
              <a:buChar char="•"/>
            </a:pPr>
            <a:r>
              <a:rPr lang="en-US" b="0" dirty="0">
                <a:solidFill>
                  <a:schemeClr val="tx1"/>
                </a:solidFill>
              </a:rPr>
              <a:t>Le Livre vert </a:t>
            </a:r>
            <a:r>
              <a:rPr lang="en-US" b="0" dirty="0" err="1">
                <a:solidFill>
                  <a:schemeClr val="tx1"/>
                </a:solidFill>
              </a:rPr>
              <a:t>vient</a:t>
            </a:r>
            <a:r>
              <a:rPr lang="en-US" b="0" dirty="0">
                <a:solidFill>
                  <a:schemeClr val="tx1"/>
                </a:solidFill>
              </a:rPr>
              <a:t> </a:t>
            </a:r>
            <a:r>
              <a:rPr lang="en-US" b="0" dirty="0" err="1">
                <a:solidFill>
                  <a:schemeClr val="tx1"/>
                </a:solidFill>
              </a:rPr>
              <a:t>s’ajouter</a:t>
            </a:r>
            <a:r>
              <a:rPr lang="en-US" b="0" dirty="0">
                <a:solidFill>
                  <a:schemeClr val="tx1"/>
                </a:solidFill>
              </a:rPr>
              <a:t> à la </a:t>
            </a:r>
            <a:r>
              <a:rPr lang="en-US" b="0" dirty="0" err="1">
                <a:solidFill>
                  <a:schemeClr val="tx1"/>
                </a:solidFill>
              </a:rPr>
              <a:t>famille</a:t>
            </a:r>
            <a:r>
              <a:rPr lang="en-US" b="0" dirty="0">
                <a:solidFill>
                  <a:schemeClr val="tx1"/>
                </a:solidFill>
              </a:rPr>
              <a:t> des FIDIC pour les  </a:t>
            </a:r>
            <a:r>
              <a:rPr lang="en-US" b="0" dirty="0" err="1">
                <a:solidFill>
                  <a:schemeClr val="tx1"/>
                </a:solidFill>
              </a:rPr>
              <a:t>projets</a:t>
            </a:r>
            <a:r>
              <a:rPr lang="en-US" b="0" dirty="0">
                <a:solidFill>
                  <a:schemeClr val="tx1"/>
                </a:solidFill>
              </a:rPr>
              <a:t> courts. </a:t>
            </a:r>
          </a:p>
          <a:p>
            <a:pPr marL="342900" indent="-342900">
              <a:buFont typeface="Arial" panose="020B0604020202020204" pitchFamily="34" charset="0"/>
              <a:buChar char="•"/>
            </a:pPr>
            <a:r>
              <a:rPr lang="en-US" b="0" dirty="0" err="1">
                <a:solidFill>
                  <a:schemeClr val="tx1"/>
                </a:solidFill>
              </a:rPr>
              <a:t>Choisi</a:t>
            </a:r>
            <a:r>
              <a:rPr lang="en-US" b="0" dirty="0">
                <a:solidFill>
                  <a:schemeClr val="tx1"/>
                </a:solidFill>
              </a:rPr>
              <a:t> </a:t>
            </a:r>
            <a:r>
              <a:rPr lang="en-US" b="0" dirty="0" err="1">
                <a:solidFill>
                  <a:schemeClr val="tx1"/>
                </a:solidFill>
              </a:rPr>
              <a:t>en</a:t>
            </a:r>
            <a:r>
              <a:rPr lang="en-US" b="0" dirty="0">
                <a:solidFill>
                  <a:schemeClr val="tx1"/>
                </a:solidFill>
              </a:rPr>
              <a:t> raison de </a:t>
            </a:r>
            <a:r>
              <a:rPr lang="en-US" b="0" dirty="0" err="1">
                <a:solidFill>
                  <a:schemeClr val="tx1"/>
                </a:solidFill>
              </a:rPr>
              <a:t>ses</a:t>
            </a:r>
            <a:r>
              <a:rPr lang="en-US" b="0" dirty="0">
                <a:solidFill>
                  <a:schemeClr val="tx1"/>
                </a:solidFill>
              </a:rPr>
              <a:t> </a:t>
            </a:r>
            <a:r>
              <a:rPr lang="en-US" b="0" dirty="0" err="1">
                <a:solidFill>
                  <a:schemeClr val="tx1"/>
                </a:solidFill>
              </a:rPr>
              <a:t>principes</a:t>
            </a:r>
            <a:r>
              <a:rPr lang="en-US" b="0" dirty="0">
                <a:solidFill>
                  <a:schemeClr val="tx1"/>
                </a:solidFill>
              </a:rPr>
              <a:t> de </a:t>
            </a:r>
            <a:r>
              <a:rPr lang="en-US" dirty="0" err="1">
                <a:solidFill>
                  <a:schemeClr val="tx1"/>
                </a:solidFill>
              </a:rPr>
              <a:t>répartition</a:t>
            </a:r>
            <a:r>
              <a:rPr lang="en-US" dirty="0">
                <a:solidFill>
                  <a:schemeClr val="tx1"/>
                </a:solidFill>
              </a:rPr>
              <a:t> </a:t>
            </a:r>
            <a:r>
              <a:rPr lang="en-US" dirty="0" err="1">
                <a:solidFill>
                  <a:schemeClr val="tx1"/>
                </a:solidFill>
              </a:rPr>
              <a:t>équitable</a:t>
            </a:r>
            <a:r>
              <a:rPr lang="en-US" dirty="0">
                <a:solidFill>
                  <a:schemeClr val="tx1"/>
                </a:solidFill>
              </a:rPr>
              <a:t> des </a:t>
            </a:r>
            <a:r>
              <a:rPr lang="en-US" dirty="0" err="1">
                <a:solidFill>
                  <a:schemeClr val="tx1"/>
                </a:solidFill>
              </a:rPr>
              <a:t>risques</a:t>
            </a:r>
            <a:r>
              <a:rPr lang="en-US" dirty="0">
                <a:solidFill>
                  <a:schemeClr val="tx1"/>
                </a:solidFill>
              </a:rPr>
              <a:t>, </a:t>
            </a:r>
            <a:r>
              <a:rPr lang="en-US" b="0" dirty="0">
                <a:solidFill>
                  <a:schemeClr val="tx1"/>
                </a:solidFill>
              </a:rPr>
              <a:t>de </a:t>
            </a:r>
            <a:r>
              <a:rPr lang="en-US" b="0" dirty="0" err="1">
                <a:solidFill>
                  <a:schemeClr val="tx1"/>
                </a:solidFill>
              </a:rPr>
              <a:t>sa</a:t>
            </a:r>
            <a:r>
              <a:rPr lang="en-US" b="0" dirty="0">
                <a:solidFill>
                  <a:schemeClr val="tx1"/>
                </a:solidFill>
              </a:rPr>
              <a:t> </a:t>
            </a:r>
            <a:r>
              <a:rPr lang="en-US" dirty="0">
                <a:solidFill>
                  <a:schemeClr val="tx1"/>
                </a:solidFill>
              </a:rPr>
              <a:t>reconnaissance</a:t>
            </a:r>
            <a:r>
              <a:rPr lang="en-US" b="0" dirty="0">
                <a:solidFill>
                  <a:schemeClr val="tx1"/>
                </a:solidFill>
              </a:rPr>
              <a:t> </a:t>
            </a:r>
            <a:r>
              <a:rPr lang="en-US" dirty="0" err="1">
                <a:solidFill>
                  <a:schemeClr val="tx1"/>
                </a:solidFill>
              </a:rPr>
              <a:t>internationale</a:t>
            </a:r>
            <a:r>
              <a:rPr lang="en-US" dirty="0">
                <a:solidFill>
                  <a:schemeClr val="tx1"/>
                </a:solidFill>
              </a:rPr>
              <a:t> </a:t>
            </a:r>
            <a:r>
              <a:rPr lang="en-US" b="0" dirty="0">
                <a:solidFill>
                  <a:schemeClr val="tx1"/>
                </a:solidFill>
              </a:rPr>
              <a:t>et la </a:t>
            </a:r>
            <a:r>
              <a:rPr lang="en-US" dirty="0" err="1">
                <a:solidFill>
                  <a:schemeClr val="tx1"/>
                </a:solidFill>
              </a:rPr>
              <a:t>familiarité</a:t>
            </a:r>
            <a:r>
              <a:rPr lang="en-US" b="0" dirty="0">
                <a:solidFill>
                  <a:schemeClr val="tx1"/>
                </a:solidFill>
              </a:rPr>
              <a:t> des </a:t>
            </a:r>
            <a:r>
              <a:rPr lang="en-US" b="0" dirty="0" err="1">
                <a:solidFill>
                  <a:schemeClr val="tx1"/>
                </a:solidFill>
              </a:rPr>
              <a:t>utilisateurs</a:t>
            </a:r>
            <a:r>
              <a:rPr lang="en-US" b="0" dirty="0">
                <a:solidFill>
                  <a:schemeClr val="tx1"/>
                </a:solidFill>
              </a:rPr>
              <a:t> dans </a:t>
            </a:r>
            <a:r>
              <a:rPr lang="en-US" b="0" dirty="0" err="1">
                <a:solidFill>
                  <a:schemeClr val="tx1"/>
                </a:solidFill>
              </a:rPr>
              <a:t>l’industrie</a:t>
            </a:r>
            <a:r>
              <a:rPr lang="en-US" b="0" dirty="0">
                <a:solidFill>
                  <a:schemeClr val="tx1"/>
                </a:solidFill>
              </a:rPr>
              <a:t> avec les </a:t>
            </a:r>
            <a:r>
              <a:rPr lang="en-US" b="0" dirty="0" err="1">
                <a:solidFill>
                  <a:schemeClr val="tx1"/>
                </a:solidFill>
              </a:rPr>
              <a:t>contrats</a:t>
            </a:r>
            <a:r>
              <a:rPr lang="en-US" b="0" dirty="0">
                <a:solidFill>
                  <a:schemeClr val="tx1"/>
                </a:solidFill>
              </a:rPr>
              <a:t> FIDIC.</a:t>
            </a:r>
          </a:p>
          <a:p>
            <a:pPr marL="342900" indent="-342900">
              <a:buFont typeface="Arial" panose="020B0604020202020204" pitchFamily="34" charset="0"/>
              <a:buChar char="•"/>
            </a:pPr>
            <a:r>
              <a:rPr lang="en-US" b="0" dirty="0">
                <a:solidFill>
                  <a:schemeClr val="tx1"/>
                </a:solidFill>
              </a:rPr>
              <a:t>Pour le </a:t>
            </a:r>
            <a:r>
              <a:rPr lang="en-US" b="0" dirty="0" err="1">
                <a:solidFill>
                  <a:schemeClr val="tx1"/>
                </a:solidFill>
              </a:rPr>
              <a:t>bâtiment</a:t>
            </a:r>
            <a:r>
              <a:rPr lang="en-US" b="0" dirty="0">
                <a:solidFill>
                  <a:schemeClr val="tx1"/>
                </a:solidFill>
              </a:rPr>
              <a:t> 369, la nomination du </a:t>
            </a:r>
            <a:r>
              <a:rPr lang="en-US" b="0" dirty="0" err="1">
                <a:solidFill>
                  <a:schemeClr val="tx1"/>
                </a:solidFill>
              </a:rPr>
              <a:t>Contractant</a:t>
            </a:r>
            <a:r>
              <a:rPr lang="en-US" b="0" dirty="0">
                <a:solidFill>
                  <a:schemeClr val="tx1"/>
                </a:solidFill>
              </a:rPr>
              <a:t>/Entrepreneur pour les Travaux sera </a:t>
            </a:r>
            <a:r>
              <a:rPr lang="en-US" b="0" dirty="0" err="1">
                <a:solidFill>
                  <a:schemeClr val="tx1"/>
                </a:solidFill>
              </a:rPr>
              <a:t>effectuée</a:t>
            </a:r>
            <a:r>
              <a:rPr lang="en-US" b="0" dirty="0">
                <a:solidFill>
                  <a:schemeClr val="tx1"/>
                </a:solidFill>
              </a:rPr>
              <a:t> </a:t>
            </a:r>
            <a:r>
              <a:rPr lang="en-US" b="0" dirty="0" err="1">
                <a:solidFill>
                  <a:schemeClr val="tx1"/>
                </a:solidFill>
              </a:rPr>
              <a:t>conformément</a:t>
            </a:r>
            <a:r>
              <a:rPr lang="en-US" b="0" dirty="0">
                <a:solidFill>
                  <a:schemeClr val="tx1"/>
                </a:solidFill>
              </a:rPr>
              <a:t> au </a:t>
            </a:r>
            <a:r>
              <a:rPr lang="en-US" dirty="0">
                <a:solidFill>
                  <a:schemeClr val="tx1"/>
                </a:solidFill>
              </a:rPr>
              <a:t>Livre vert FIDIC 2021.</a:t>
            </a:r>
            <a:endParaRPr lang="en-US" b="0" dirty="0">
              <a:solidFill>
                <a:schemeClr val="tx1"/>
              </a:solidFill>
            </a:endParaRPr>
          </a:p>
          <a:p>
            <a:pPr marL="342900" indent="-342900">
              <a:buFont typeface="Arial" panose="020B0604020202020204" pitchFamily="34" charset="0"/>
              <a:buChar char="•"/>
            </a:pPr>
            <a:endParaRPr lang="en-US" b="0" dirty="0">
              <a:solidFill>
                <a:schemeClr val="tx1"/>
              </a:solidFill>
            </a:endParaRPr>
          </a:p>
        </p:txBody>
      </p:sp>
      <p:sp>
        <p:nvSpPr>
          <p:cNvPr id="3" name="Title 2"/>
          <p:cNvSpPr>
            <a:spLocks noGrp="1"/>
          </p:cNvSpPr>
          <p:nvPr>
            <p:ph type="title"/>
          </p:nvPr>
        </p:nvSpPr>
        <p:spPr>
          <a:xfrm>
            <a:off x="407988" y="373593"/>
            <a:ext cx="9677708" cy="1065742"/>
          </a:xfrm>
        </p:spPr>
        <p:txBody>
          <a:bodyPr/>
          <a:lstStyle/>
          <a:p>
            <a:r>
              <a:rPr lang="en-US" dirty="0" err="1"/>
              <a:t>Utilisation</a:t>
            </a:r>
            <a:r>
              <a:rPr lang="en-US" dirty="0"/>
              <a:t> des </a:t>
            </a:r>
            <a:r>
              <a:rPr lang="en-US" dirty="0" err="1"/>
              <a:t>contrats</a:t>
            </a:r>
            <a:r>
              <a:rPr lang="en-US" dirty="0"/>
              <a:t> FIDIC au CERN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25</a:t>
            </a:fld>
            <a:endParaRPr lang="en-US" dirty="0"/>
          </a:p>
        </p:txBody>
      </p:sp>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026" name="Picture 2" descr="We create a legislative foundation for the using of FIDIC contracts | ICEG">
            <a:extLst>
              <a:ext uri="{FF2B5EF4-FFF2-40B4-BE49-F238E27FC236}">
                <a16:creationId xmlns:a16="http://schemas.microsoft.com/office/drawing/2014/main" id="{0D42DC22-64E6-66CD-46A0-61C459A6BE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8979" y="1156397"/>
            <a:ext cx="3570347" cy="3570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4396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024" y="1988913"/>
            <a:ext cx="8071913" cy="3838363"/>
          </a:xfrm>
        </p:spPr>
        <p:txBody>
          <a:bodyPr/>
          <a:lstStyle/>
          <a:p>
            <a:pPr marL="342900" indent="-342900" algn="just">
              <a:buFont typeface="Arial" panose="020B0604020202020204" pitchFamily="34" charset="0"/>
              <a:buChar char="•"/>
            </a:pPr>
            <a:r>
              <a:rPr lang="en-US" dirty="0">
                <a:solidFill>
                  <a:schemeClr val="tx1"/>
                </a:solidFill>
              </a:rPr>
              <a:t>Version </a:t>
            </a:r>
            <a:r>
              <a:rPr lang="en-US" b="0" dirty="0">
                <a:solidFill>
                  <a:schemeClr val="tx1"/>
                </a:solidFill>
              </a:rPr>
              <a:t>du </a:t>
            </a:r>
            <a:r>
              <a:rPr lang="en-US" b="0" dirty="0" err="1">
                <a:solidFill>
                  <a:schemeClr val="tx1"/>
                </a:solidFill>
              </a:rPr>
              <a:t>contrat</a:t>
            </a:r>
            <a:r>
              <a:rPr lang="en-US" b="0" dirty="0">
                <a:solidFill>
                  <a:schemeClr val="tx1"/>
                </a:solidFill>
              </a:rPr>
              <a:t> </a:t>
            </a:r>
            <a:r>
              <a:rPr lang="en-US" dirty="0">
                <a:solidFill>
                  <a:schemeClr val="tx1"/>
                </a:solidFill>
              </a:rPr>
              <a:t>Livre Vert FIDIC </a:t>
            </a:r>
            <a:r>
              <a:rPr lang="en-US" b="0" dirty="0" err="1">
                <a:solidFill>
                  <a:schemeClr val="tx1"/>
                </a:solidFill>
              </a:rPr>
              <a:t>légèrement</a:t>
            </a:r>
            <a:r>
              <a:rPr lang="en-US" b="0" dirty="0">
                <a:solidFill>
                  <a:schemeClr val="tx1"/>
                </a:solidFill>
              </a:rPr>
              <a:t> </a:t>
            </a:r>
            <a:r>
              <a:rPr lang="en-US" b="0" dirty="0" err="1">
                <a:solidFill>
                  <a:schemeClr val="tx1"/>
                </a:solidFill>
              </a:rPr>
              <a:t>adapté</a:t>
            </a:r>
            <a:r>
              <a:rPr lang="en-US" b="0" dirty="0">
                <a:solidFill>
                  <a:schemeClr val="tx1"/>
                </a:solidFill>
              </a:rPr>
              <a:t> </a:t>
            </a:r>
            <a:r>
              <a:rPr lang="en-US" b="0" dirty="0" err="1">
                <a:solidFill>
                  <a:schemeClr val="tx1"/>
                </a:solidFill>
              </a:rPr>
              <a:t>en</a:t>
            </a:r>
            <a:r>
              <a:rPr lang="en-US" b="0" dirty="0">
                <a:solidFill>
                  <a:schemeClr val="tx1"/>
                </a:solidFill>
              </a:rPr>
              <a:t> tenant </a:t>
            </a:r>
            <a:r>
              <a:rPr lang="en-US" b="0" dirty="0" err="1">
                <a:solidFill>
                  <a:schemeClr val="tx1"/>
                </a:solidFill>
              </a:rPr>
              <a:t>compte</a:t>
            </a:r>
            <a:r>
              <a:rPr lang="en-US" b="0" dirty="0">
                <a:solidFill>
                  <a:schemeClr val="tx1"/>
                </a:solidFill>
              </a:rPr>
              <a:t> du </a:t>
            </a:r>
            <a:r>
              <a:rPr lang="en-US" b="0" dirty="0" err="1">
                <a:solidFill>
                  <a:schemeClr val="tx1"/>
                </a:solidFill>
              </a:rPr>
              <a:t>statut</a:t>
            </a:r>
            <a:r>
              <a:rPr lang="en-US" b="0" dirty="0">
                <a:solidFill>
                  <a:schemeClr val="tx1"/>
                </a:solidFill>
              </a:rPr>
              <a:t> du CERN </a:t>
            </a:r>
            <a:r>
              <a:rPr lang="en-US" b="0" dirty="0" err="1">
                <a:solidFill>
                  <a:schemeClr val="tx1"/>
                </a:solidFill>
              </a:rPr>
              <a:t>en</a:t>
            </a:r>
            <a:r>
              <a:rPr lang="en-US" b="0" dirty="0">
                <a:solidFill>
                  <a:schemeClr val="tx1"/>
                </a:solidFill>
              </a:rPr>
              <a:t> tant </a:t>
            </a:r>
            <a:r>
              <a:rPr lang="en-US" b="0" dirty="0" err="1">
                <a:solidFill>
                  <a:schemeClr val="tx1"/>
                </a:solidFill>
              </a:rPr>
              <a:t>qu’organisation</a:t>
            </a:r>
            <a:r>
              <a:rPr lang="en-US" b="0" dirty="0">
                <a:solidFill>
                  <a:schemeClr val="tx1"/>
                </a:solidFill>
              </a:rPr>
              <a:t> </a:t>
            </a:r>
            <a:r>
              <a:rPr lang="en-US" b="0" dirty="0" err="1">
                <a:solidFill>
                  <a:schemeClr val="tx1"/>
                </a:solidFill>
              </a:rPr>
              <a:t>intergouvernementale</a:t>
            </a:r>
            <a:r>
              <a:rPr lang="en-US" b="0" dirty="0">
                <a:solidFill>
                  <a:schemeClr val="tx1"/>
                </a:solidFill>
              </a:rPr>
              <a:t> </a:t>
            </a:r>
            <a:r>
              <a:rPr lang="en-US" b="0" dirty="0" err="1">
                <a:solidFill>
                  <a:schemeClr val="tx1"/>
                </a:solidFill>
              </a:rPr>
              <a:t>jouissant</a:t>
            </a:r>
            <a:r>
              <a:rPr lang="en-US" b="0" dirty="0">
                <a:solidFill>
                  <a:schemeClr val="tx1"/>
                </a:solidFill>
              </a:rPr>
              <a:t> de </a:t>
            </a:r>
            <a:r>
              <a:rPr lang="en-US" b="0" dirty="0" err="1">
                <a:solidFill>
                  <a:schemeClr val="tx1"/>
                </a:solidFill>
              </a:rPr>
              <a:t>privilèges</a:t>
            </a:r>
            <a:r>
              <a:rPr lang="en-US" b="0" dirty="0">
                <a:solidFill>
                  <a:schemeClr val="tx1"/>
                </a:solidFill>
              </a:rPr>
              <a:t> et </a:t>
            </a:r>
            <a:r>
              <a:rPr lang="en-US" b="0" dirty="0" err="1">
                <a:solidFill>
                  <a:schemeClr val="tx1"/>
                </a:solidFill>
              </a:rPr>
              <a:t>d’immunités</a:t>
            </a:r>
            <a:r>
              <a:rPr lang="en-US" b="0" dirty="0">
                <a:solidFill>
                  <a:schemeClr val="tx1"/>
                </a:solidFill>
              </a:rPr>
              <a:t>. </a:t>
            </a:r>
          </a:p>
          <a:p>
            <a:pPr marL="342900" indent="-342900" algn="just">
              <a:buFont typeface="Arial" panose="020B0604020202020204" pitchFamily="34" charset="0"/>
              <a:buChar char="•"/>
            </a:pPr>
            <a:r>
              <a:rPr lang="en-US" dirty="0">
                <a:solidFill>
                  <a:schemeClr val="tx1"/>
                </a:solidFill>
              </a:rPr>
              <a:t>Format:</a:t>
            </a:r>
          </a:p>
          <a:p>
            <a:pPr marL="666900" lvl="1" indent="-342900">
              <a:buFont typeface="Arial" panose="020B0604020202020204" pitchFamily="34" charset="0"/>
              <a:buChar char="•"/>
            </a:pPr>
            <a:r>
              <a:rPr lang="en-US" sz="2000" dirty="0" err="1">
                <a:solidFill>
                  <a:schemeClr val="tx1"/>
                </a:solidFill>
              </a:rPr>
              <a:t>Acte</a:t>
            </a:r>
            <a:r>
              <a:rPr lang="en-US" sz="2000" dirty="0">
                <a:solidFill>
                  <a:schemeClr val="tx1"/>
                </a:solidFill>
              </a:rPr>
              <a:t> </a:t>
            </a:r>
            <a:r>
              <a:rPr lang="en-US" sz="2000" dirty="0" err="1">
                <a:solidFill>
                  <a:schemeClr val="tx1"/>
                </a:solidFill>
              </a:rPr>
              <a:t>d’Engagement</a:t>
            </a:r>
            <a:endParaRPr lang="en-US" sz="2000" dirty="0">
              <a:solidFill>
                <a:schemeClr val="tx1"/>
              </a:solidFill>
            </a:endParaRPr>
          </a:p>
          <a:p>
            <a:pPr marL="666900" lvl="1" indent="-342900">
              <a:buFont typeface="Arial" panose="020B0604020202020204" pitchFamily="34" charset="0"/>
              <a:buChar char="•"/>
            </a:pPr>
            <a:r>
              <a:rPr lang="en-US" sz="2000" dirty="0">
                <a:solidFill>
                  <a:schemeClr val="tx1"/>
                </a:solidFill>
              </a:rPr>
              <a:t>Conditions </a:t>
            </a:r>
            <a:r>
              <a:rPr lang="en-US" sz="2000" dirty="0" err="1">
                <a:solidFill>
                  <a:schemeClr val="tx1"/>
                </a:solidFill>
              </a:rPr>
              <a:t>Générales</a:t>
            </a:r>
            <a:r>
              <a:rPr lang="en-US" sz="2000" dirty="0">
                <a:solidFill>
                  <a:schemeClr val="tx1"/>
                </a:solidFill>
              </a:rPr>
              <a:t> (CCGA – Cahier des Clauses </a:t>
            </a:r>
            <a:r>
              <a:rPr lang="en-US" sz="2000" dirty="0" err="1">
                <a:solidFill>
                  <a:schemeClr val="tx1"/>
                </a:solidFill>
              </a:rPr>
              <a:t>Administratives</a:t>
            </a:r>
            <a:r>
              <a:rPr lang="en-US" sz="2000" dirty="0">
                <a:solidFill>
                  <a:schemeClr val="tx1"/>
                </a:solidFill>
              </a:rPr>
              <a:t> </a:t>
            </a:r>
            <a:r>
              <a:rPr lang="en-US" sz="2000" dirty="0" err="1">
                <a:solidFill>
                  <a:schemeClr val="tx1"/>
                </a:solidFill>
              </a:rPr>
              <a:t>générales</a:t>
            </a:r>
            <a:r>
              <a:rPr lang="en-US" sz="2000" dirty="0">
                <a:solidFill>
                  <a:schemeClr val="tx1"/>
                </a:solidFill>
              </a:rPr>
              <a:t>)</a:t>
            </a:r>
          </a:p>
          <a:p>
            <a:pPr marL="666900" lvl="1" indent="-342900">
              <a:buFont typeface="Arial" panose="020B0604020202020204" pitchFamily="34" charset="0"/>
              <a:buChar char="•"/>
            </a:pPr>
            <a:r>
              <a:rPr lang="en-US" sz="2000" dirty="0">
                <a:solidFill>
                  <a:schemeClr val="tx1"/>
                </a:solidFill>
              </a:rPr>
              <a:t>Conditions </a:t>
            </a:r>
            <a:r>
              <a:rPr lang="en-US" sz="2000" dirty="0" err="1">
                <a:solidFill>
                  <a:schemeClr val="tx1"/>
                </a:solidFill>
              </a:rPr>
              <a:t>Particulières</a:t>
            </a:r>
            <a:r>
              <a:rPr lang="en-US" sz="2000" dirty="0">
                <a:solidFill>
                  <a:schemeClr val="tx1"/>
                </a:solidFill>
              </a:rPr>
              <a:t> (CCAP – Cahier des Clauses </a:t>
            </a:r>
            <a:r>
              <a:rPr lang="en-US" sz="2000" dirty="0" err="1">
                <a:solidFill>
                  <a:schemeClr val="tx1"/>
                </a:solidFill>
              </a:rPr>
              <a:t>Administratives</a:t>
            </a:r>
            <a:r>
              <a:rPr lang="en-US" sz="2000" dirty="0">
                <a:solidFill>
                  <a:schemeClr val="tx1"/>
                </a:solidFill>
              </a:rPr>
              <a:t> </a:t>
            </a:r>
            <a:r>
              <a:rPr lang="en-US" sz="2000" dirty="0" err="1">
                <a:solidFill>
                  <a:schemeClr val="tx1"/>
                </a:solidFill>
              </a:rPr>
              <a:t>particulières</a:t>
            </a:r>
            <a:r>
              <a:rPr lang="en-US" sz="2000" dirty="0">
                <a:solidFill>
                  <a:schemeClr val="tx1"/>
                </a:solidFill>
              </a:rPr>
              <a:t>)</a:t>
            </a:r>
          </a:p>
          <a:p>
            <a:pPr marL="342900" indent="-342900">
              <a:buFont typeface="Arial" panose="020B0604020202020204" pitchFamily="34" charset="0"/>
              <a:buChar char="•"/>
            </a:pPr>
            <a:r>
              <a:rPr lang="en-US" dirty="0">
                <a:solidFill>
                  <a:schemeClr val="tx1"/>
                </a:solidFill>
              </a:rPr>
              <a:t>Les modifications </a:t>
            </a:r>
            <a:r>
              <a:rPr lang="en-US" dirty="0" err="1">
                <a:solidFill>
                  <a:schemeClr val="tx1"/>
                </a:solidFill>
              </a:rPr>
              <a:t>ont</a:t>
            </a:r>
            <a:r>
              <a:rPr lang="en-US" dirty="0">
                <a:solidFill>
                  <a:schemeClr val="tx1"/>
                </a:solidFill>
              </a:rPr>
              <a:t> </a:t>
            </a:r>
            <a:r>
              <a:rPr lang="en-US" dirty="0" err="1">
                <a:solidFill>
                  <a:schemeClr val="tx1"/>
                </a:solidFill>
              </a:rPr>
              <a:t>été</a:t>
            </a:r>
            <a:r>
              <a:rPr lang="en-US" dirty="0">
                <a:solidFill>
                  <a:schemeClr val="tx1"/>
                </a:solidFill>
              </a:rPr>
              <a:t> </a:t>
            </a:r>
            <a:r>
              <a:rPr lang="en-US" dirty="0" err="1">
                <a:solidFill>
                  <a:schemeClr val="tx1"/>
                </a:solidFill>
              </a:rPr>
              <a:t>faites</a:t>
            </a:r>
            <a:r>
              <a:rPr lang="en-US" dirty="0">
                <a:solidFill>
                  <a:schemeClr val="tx1"/>
                </a:solidFill>
              </a:rPr>
              <a:t> dans le corps du </a:t>
            </a:r>
            <a:r>
              <a:rPr lang="en-US" dirty="0" err="1">
                <a:solidFill>
                  <a:schemeClr val="tx1"/>
                </a:solidFill>
              </a:rPr>
              <a:t>texte</a:t>
            </a:r>
            <a:r>
              <a:rPr lang="en-US" dirty="0">
                <a:solidFill>
                  <a:schemeClr val="tx1"/>
                </a:solidFill>
              </a:rPr>
              <a:t> </a:t>
            </a:r>
          </a:p>
        </p:txBody>
      </p:sp>
      <p:sp>
        <p:nvSpPr>
          <p:cNvPr id="3" name="Title 2"/>
          <p:cNvSpPr>
            <a:spLocks noGrp="1"/>
          </p:cNvSpPr>
          <p:nvPr>
            <p:ph type="title"/>
          </p:nvPr>
        </p:nvSpPr>
        <p:spPr>
          <a:xfrm>
            <a:off x="407987" y="373593"/>
            <a:ext cx="7891949" cy="1065742"/>
          </a:xfrm>
        </p:spPr>
        <p:txBody>
          <a:bodyPr/>
          <a:lstStyle/>
          <a:p>
            <a:r>
              <a:rPr lang="en-US" dirty="0"/>
              <a:t>Accord </a:t>
            </a:r>
            <a:r>
              <a:rPr lang="en-US" dirty="0" err="1"/>
              <a:t>basé</a:t>
            </a:r>
            <a:r>
              <a:rPr lang="en-US" dirty="0"/>
              <a:t> sur le Livre Vert FIDIC  </a:t>
            </a:r>
          </a:p>
        </p:txBody>
      </p:sp>
      <p:sp>
        <p:nvSpPr>
          <p:cNvPr id="6" name="Slide Number Placeholder 5"/>
          <p:cNvSpPr>
            <a:spLocks noGrp="1"/>
          </p:cNvSpPr>
          <p:nvPr>
            <p:ph type="sldNum" sz="quarter" idx="12"/>
          </p:nvPr>
        </p:nvSpPr>
        <p:spPr/>
        <p:txBody>
          <a:bodyPr/>
          <a:lstStyle/>
          <a:p>
            <a:fld id="{36B5EA5A-BC32-A742-B11B-8E7414D5B535}" type="slidenum">
              <a:rPr lang="en-US" smtClean="0"/>
              <a:pPr/>
              <a:t>26</a:t>
            </a:fld>
            <a:endParaRPr lang="en-US" dirty="0"/>
          </a:p>
        </p:txBody>
      </p:sp>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050" name="Picture 2">
            <a:extLst>
              <a:ext uri="{FF2B5EF4-FFF2-40B4-BE49-F238E27FC236}">
                <a16:creationId xmlns:a16="http://schemas.microsoft.com/office/drawing/2014/main" id="{2A9A5494-C181-8FA5-AEC4-DFEE20D4AD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8751" y="906464"/>
            <a:ext cx="3257027" cy="466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064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329BE1-F20A-043C-F5F9-9C41C6005089}"/>
              </a:ext>
            </a:extLst>
          </p:cNvPr>
          <p:cNvSpPr>
            <a:spLocks noGrp="1"/>
          </p:cNvSpPr>
          <p:nvPr>
            <p:ph type="title"/>
          </p:nvPr>
        </p:nvSpPr>
        <p:spPr>
          <a:xfrm>
            <a:off x="412775" y="281517"/>
            <a:ext cx="11376025" cy="1065742"/>
          </a:xfrm>
        </p:spPr>
        <p:txBody>
          <a:bodyPr anchor="t">
            <a:normAutofit/>
          </a:bodyPr>
          <a:lstStyle/>
          <a:p>
            <a:r>
              <a:rPr lang="fr-CH" dirty="0"/>
              <a:t>Règlement des différends sous le Marché</a:t>
            </a:r>
            <a:endParaRPr lang="en-CH" dirty="0"/>
          </a:p>
        </p:txBody>
      </p:sp>
      <p:pic>
        <p:nvPicPr>
          <p:cNvPr id="2050" name="Picture 2" descr="5 Legal Issues When Developing a New Website (And How to Avoid Them)">
            <a:extLst>
              <a:ext uri="{FF2B5EF4-FFF2-40B4-BE49-F238E27FC236}">
                <a16:creationId xmlns:a16="http://schemas.microsoft.com/office/drawing/2014/main" id="{3C716FF6-3F24-C1A7-6096-1223147697A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7988" y="1875791"/>
            <a:ext cx="4848799" cy="3226655"/>
          </a:xfrm>
          <a:prstGeom prst="rect">
            <a:avLst/>
          </a:prstGeom>
          <a:solidFill>
            <a:srgbClr val="FFFFFF"/>
          </a:solidFill>
        </p:spPr>
      </p:pic>
      <p:sp>
        <p:nvSpPr>
          <p:cNvPr id="2" name="Content Placeholder 1">
            <a:extLst>
              <a:ext uri="{FF2B5EF4-FFF2-40B4-BE49-F238E27FC236}">
                <a16:creationId xmlns:a16="http://schemas.microsoft.com/office/drawing/2014/main" id="{89B7D1D1-147C-9382-A64B-AE927BF62EA2}"/>
              </a:ext>
            </a:extLst>
          </p:cNvPr>
          <p:cNvSpPr>
            <a:spLocks noGrp="1"/>
          </p:cNvSpPr>
          <p:nvPr>
            <p:ph sz="half" idx="2"/>
          </p:nvPr>
        </p:nvSpPr>
        <p:spPr>
          <a:xfrm>
            <a:off x="5721930" y="938823"/>
            <a:ext cx="6133520" cy="5536463"/>
          </a:xfrm>
        </p:spPr>
        <p:txBody>
          <a:bodyPr>
            <a:normAutofit/>
          </a:bodyPr>
          <a:lstStyle/>
          <a:p>
            <a:pPr marL="342900" indent="-342900" algn="just">
              <a:buFont typeface="Wingdings" pitchFamily="2" charset="2"/>
              <a:buChar char="Ø"/>
            </a:pPr>
            <a:r>
              <a:rPr lang="fr-CH" dirty="0">
                <a:solidFill>
                  <a:srgbClr val="0033A0"/>
                </a:solidFill>
              </a:rPr>
              <a:t>Loi applicable</a:t>
            </a:r>
            <a:r>
              <a:rPr lang="en-CH" dirty="0">
                <a:solidFill>
                  <a:srgbClr val="0033A0"/>
                </a:solidFill>
              </a:rPr>
              <a:t>: </a:t>
            </a:r>
          </a:p>
          <a:p>
            <a:pPr marL="666750" lvl="1" indent="-342900" algn="just">
              <a:buFont typeface="Wingdings" pitchFamily="2" charset="2"/>
              <a:buChar char="Ø"/>
            </a:pPr>
            <a:r>
              <a:rPr lang="fr-CH" dirty="0">
                <a:solidFill>
                  <a:srgbClr val="0033A0"/>
                </a:solidFill>
              </a:rPr>
              <a:t>Les termes de l’accord font foi, la loi suisse est subsidiaire et applicable uniquement en cas d’ambiguïté ou de manque</a:t>
            </a:r>
            <a:endParaRPr lang="en-CH" dirty="0">
              <a:solidFill>
                <a:srgbClr val="0033A0"/>
              </a:solidFill>
            </a:endParaRPr>
          </a:p>
          <a:p>
            <a:pPr marL="342900" indent="-342900" algn="just">
              <a:buFont typeface="Wingdings" pitchFamily="2" charset="2"/>
              <a:buChar char="Ø"/>
            </a:pPr>
            <a:r>
              <a:rPr lang="fr-CH" dirty="0">
                <a:solidFill>
                  <a:srgbClr val="0033A0"/>
                </a:solidFill>
              </a:rPr>
              <a:t>Conciliation</a:t>
            </a:r>
            <a:r>
              <a:rPr lang="en-CH" dirty="0">
                <a:solidFill>
                  <a:srgbClr val="0033A0"/>
                </a:solidFill>
              </a:rPr>
              <a:t>: </a:t>
            </a:r>
          </a:p>
          <a:p>
            <a:pPr marL="666750" lvl="1" indent="-342900" algn="just">
              <a:buFont typeface="Wingdings" pitchFamily="2" charset="2"/>
              <a:buChar char="Ø"/>
            </a:pPr>
            <a:r>
              <a:rPr lang="fr-CH" dirty="0">
                <a:solidFill>
                  <a:srgbClr val="0033A0"/>
                </a:solidFill>
              </a:rPr>
              <a:t>Si besoin les parties désignent et concluent un accord avec un des conciliateurs listés dans les CCAP</a:t>
            </a:r>
            <a:endParaRPr lang="en-CH" dirty="0">
              <a:solidFill>
                <a:srgbClr val="0033A0"/>
              </a:solidFill>
            </a:endParaRPr>
          </a:p>
          <a:p>
            <a:pPr marL="666750" lvl="1" indent="-342900" algn="just">
              <a:buFont typeface="Wingdings" pitchFamily="2" charset="2"/>
              <a:buChar char="Ø"/>
            </a:pPr>
            <a:r>
              <a:rPr lang="en-GB" dirty="0" err="1">
                <a:solidFill>
                  <a:srgbClr val="0033A0"/>
                </a:solidFill>
              </a:rPr>
              <a:t>Mécanisme</a:t>
            </a:r>
            <a:r>
              <a:rPr lang="en-GB" dirty="0">
                <a:solidFill>
                  <a:srgbClr val="0033A0"/>
                </a:solidFill>
              </a:rPr>
              <a:t> </a:t>
            </a:r>
            <a:r>
              <a:rPr lang="en-GB" dirty="0" err="1">
                <a:solidFill>
                  <a:srgbClr val="0033A0"/>
                </a:solidFill>
              </a:rPr>
              <a:t>informel</a:t>
            </a:r>
            <a:r>
              <a:rPr lang="en-GB" dirty="0">
                <a:solidFill>
                  <a:srgbClr val="0033A0"/>
                </a:solidFill>
              </a:rPr>
              <a:t> de </a:t>
            </a:r>
            <a:r>
              <a:rPr lang="en-GB" dirty="0" err="1">
                <a:solidFill>
                  <a:srgbClr val="0033A0"/>
                </a:solidFill>
              </a:rPr>
              <a:t>résolution</a:t>
            </a:r>
            <a:r>
              <a:rPr lang="en-GB" dirty="0">
                <a:solidFill>
                  <a:srgbClr val="0033A0"/>
                </a:solidFill>
              </a:rPr>
              <a:t> des </a:t>
            </a:r>
            <a:r>
              <a:rPr lang="en-GB" dirty="0" err="1">
                <a:solidFill>
                  <a:srgbClr val="0033A0"/>
                </a:solidFill>
              </a:rPr>
              <a:t>conflits</a:t>
            </a:r>
            <a:r>
              <a:rPr lang="en-CH" dirty="0">
                <a:solidFill>
                  <a:srgbClr val="0033A0"/>
                </a:solidFill>
              </a:rPr>
              <a:t> </a:t>
            </a:r>
            <a:r>
              <a:rPr lang="fr-CH" dirty="0">
                <a:solidFill>
                  <a:srgbClr val="0033A0"/>
                </a:solidFill>
              </a:rPr>
              <a:t>reste possible</a:t>
            </a:r>
            <a:endParaRPr lang="en-CH" dirty="0">
              <a:solidFill>
                <a:srgbClr val="0033A0"/>
              </a:solidFill>
            </a:endParaRPr>
          </a:p>
          <a:p>
            <a:pPr marL="342900" indent="-342900" algn="just">
              <a:buFont typeface="Wingdings" pitchFamily="2" charset="2"/>
              <a:buChar char="Ø"/>
            </a:pPr>
            <a:r>
              <a:rPr lang="en-CH" dirty="0">
                <a:solidFill>
                  <a:srgbClr val="0033A0"/>
                </a:solidFill>
              </a:rPr>
              <a:t>Arbitra</a:t>
            </a:r>
            <a:r>
              <a:rPr lang="fr-CH" dirty="0" err="1">
                <a:solidFill>
                  <a:srgbClr val="0033A0"/>
                </a:solidFill>
              </a:rPr>
              <a:t>ge</a:t>
            </a:r>
            <a:r>
              <a:rPr lang="en-CH" dirty="0">
                <a:solidFill>
                  <a:srgbClr val="0033A0"/>
                </a:solidFill>
              </a:rPr>
              <a:t>:</a:t>
            </a:r>
          </a:p>
          <a:p>
            <a:pPr marL="666750" lvl="1" indent="-342900" algn="just">
              <a:buFont typeface="Wingdings" pitchFamily="2" charset="2"/>
              <a:buChar char="Ø"/>
            </a:pPr>
            <a:r>
              <a:rPr lang="en-GB" dirty="0">
                <a:solidFill>
                  <a:srgbClr val="0033A0"/>
                </a:solidFill>
              </a:rPr>
              <a:t>Arbitrage in</a:t>
            </a:r>
            <a:r>
              <a:rPr lang="en-CH" dirty="0">
                <a:solidFill>
                  <a:srgbClr val="0033A0"/>
                </a:solidFill>
              </a:rPr>
              <a:t>ternational (</a:t>
            </a:r>
            <a:r>
              <a:rPr lang="fr-CH" dirty="0">
                <a:solidFill>
                  <a:srgbClr val="0033A0"/>
                </a:solidFill>
              </a:rPr>
              <a:t>pas de tribunaux nationaux</a:t>
            </a:r>
            <a:r>
              <a:rPr lang="en-CH" dirty="0">
                <a:solidFill>
                  <a:srgbClr val="0033A0"/>
                </a:solidFill>
              </a:rPr>
              <a:t>)</a:t>
            </a:r>
          </a:p>
          <a:p>
            <a:pPr marL="666750" lvl="1" indent="-342900" algn="just">
              <a:buFont typeface="Wingdings" pitchFamily="2" charset="2"/>
              <a:buChar char="Ø"/>
            </a:pPr>
            <a:r>
              <a:rPr lang="fr-CH" dirty="0">
                <a:solidFill>
                  <a:srgbClr val="0033A0"/>
                </a:solidFill>
              </a:rPr>
              <a:t>Ne peut être engagé qu’après la réception du dernier certificat de réception. </a:t>
            </a:r>
            <a:endParaRPr lang="en-CH" dirty="0">
              <a:solidFill>
                <a:srgbClr val="0033A0"/>
              </a:solidFill>
              <a:highlight>
                <a:srgbClr val="FFFF00"/>
              </a:highlight>
            </a:endParaRPr>
          </a:p>
          <a:p>
            <a:pPr marL="342900" indent="-342900" algn="just">
              <a:buFont typeface="Wingdings" pitchFamily="2" charset="2"/>
              <a:buChar char="Ø"/>
            </a:pPr>
            <a:endParaRPr lang="en-CH" dirty="0"/>
          </a:p>
        </p:txBody>
      </p:sp>
      <p:sp>
        <p:nvSpPr>
          <p:cNvPr id="6" name="Slide Number Placeholder 5">
            <a:extLst>
              <a:ext uri="{FF2B5EF4-FFF2-40B4-BE49-F238E27FC236}">
                <a16:creationId xmlns:a16="http://schemas.microsoft.com/office/drawing/2014/main" id="{5F1597BB-712C-97AA-6ADC-6BF6485660B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27</a:t>
            </a:fld>
            <a:endParaRPr lang="en-US"/>
          </a:p>
        </p:txBody>
      </p:sp>
      <p:grpSp>
        <p:nvGrpSpPr>
          <p:cNvPr id="8" name="Group 7">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12026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286AE-BBB9-1016-D35B-6A14C2AC23DA}"/>
              </a:ext>
            </a:extLst>
          </p:cNvPr>
          <p:cNvSpPr>
            <a:spLocks noGrp="1"/>
          </p:cNvSpPr>
          <p:nvPr>
            <p:ph type="title"/>
          </p:nvPr>
        </p:nvSpPr>
        <p:spPr>
          <a:xfrm>
            <a:off x="407988" y="373593"/>
            <a:ext cx="11376025" cy="897995"/>
          </a:xfrm>
        </p:spPr>
        <p:txBody>
          <a:bodyPr anchor="t">
            <a:normAutofit/>
          </a:bodyPr>
          <a:lstStyle/>
          <a:p>
            <a:pPr algn="ctr"/>
            <a:r>
              <a:rPr lang="fr-CH" dirty="0"/>
              <a:t>Assurances</a:t>
            </a:r>
            <a:endParaRPr lang="en-CH" dirty="0"/>
          </a:p>
        </p:txBody>
      </p:sp>
      <p:sp>
        <p:nvSpPr>
          <p:cNvPr id="2" name="Content Placeholder 1">
            <a:extLst>
              <a:ext uri="{FF2B5EF4-FFF2-40B4-BE49-F238E27FC236}">
                <a16:creationId xmlns:a16="http://schemas.microsoft.com/office/drawing/2014/main" id="{21FBEE98-7C2B-496B-7E51-5EBEE0388425}"/>
              </a:ext>
            </a:extLst>
          </p:cNvPr>
          <p:cNvSpPr>
            <a:spLocks noGrp="1"/>
          </p:cNvSpPr>
          <p:nvPr>
            <p:ph sz="half" idx="1"/>
          </p:nvPr>
        </p:nvSpPr>
        <p:spPr>
          <a:xfrm>
            <a:off x="96916" y="838277"/>
            <a:ext cx="5922886" cy="5181445"/>
          </a:xfrm>
        </p:spPr>
        <p:txBody>
          <a:bodyPr>
            <a:normAutofit/>
          </a:bodyPr>
          <a:lstStyle/>
          <a:p>
            <a:endParaRPr lang="fr-CH" sz="1800" u="sng" dirty="0">
              <a:solidFill>
                <a:schemeClr val="tx1"/>
              </a:solidFill>
            </a:endParaRPr>
          </a:p>
          <a:p>
            <a:endParaRPr lang="en-CH" sz="1800" u="sng" dirty="0">
              <a:solidFill>
                <a:schemeClr val="tx1"/>
              </a:solidFill>
            </a:endParaRPr>
          </a:p>
          <a:p>
            <a:pPr marL="342900" indent="-342900" algn="just">
              <a:buFont typeface="Arial" panose="020B0604020202020204" pitchFamily="34" charset="0"/>
              <a:buChar char="•"/>
            </a:pPr>
            <a:r>
              <a:rPr lang="en-CH" sz="2000" b="0" dirty="0">
                <a:solidFill>
                  <a:schemeClr val="tx1"/>
                </a:solidFill>
              </a:rPr>
              <a:t>Con</a:t>
            </a:r>
            <a:r>
              <a:rPr lang="fr-CH" sz="2000" b="0" dirty="0">
                <a:solidFill>
                  <a:schemeClr val="tx1"/>
                </a:solidFill>
              </a:rPr>
              <a:t>tractant / Entrepreneur doit souscrire les assurances nécessaires et obligatoires (clause 12 des CCAG et tableau CCAP)</a:t>
            </a:r>
            <a:endParaRPr lang="en-CH" sz="2000" b="0" dirty="0">
              <a:solidFill>
                <a:schemeClr val="tx1"/>
              </a:solidFill>
            </a:endParaRPr>
          </a:p>
          <a:p>
            <a:pPr marL="342900" indent="-342900" algn="just">
              <a:buFont typeface="Arial" panose="020B0604020202020204" pitchFamily="34" charset="0"/>
              <a:buChar char="•"/>
            </a:pPr>
            <a:r>
              <a:rPr lang="en-GB" sz="2000" dirty="0" err="1">
                <a:solidFill>
                  <a:schemeClr val="tx1"/>
                </a:solidFill>
              </a:rPr>
              <a:t>Doivent</a:t>
            </a:r>
            <a:r>
              <a:rPr lang="en-GB" sz="2000" dirty="0">
                <a:solidFill>
                  <a:schemeClr val="tx1"/>
                </a:solidFill>
              </a:rPr>
              <a:t> </a:t>
            </a:r>
            <a:r>
              <a:rPr lang="en-GB" sz="2000" dirty="0" err="1">
                <a:solidFill>
                  <a:schemeClr val="tx1"/>
                </a:solidFill>
              </a:rPr>
              <a:t>être</a:t>
            </a:r>
            <a:r>
              <a:rPr lang="en-GB" sz="2000" dirty="0">
                <a:solidFill>
                  <a:schemeClr val="tx1"/>
                </a:solidFill>
              </a:rPr>
              <a:t> </a:t>
            </a:r>
            <a:r>
              <a:rPr lang="en-GB" sz="2000" dirty="0" err="1">
                <a:solidFill>
                  <a:schemeClr val="tx1"/>
                </a:solidFill>
              </a:rPr>
              <a:t>souscrites</a:t>
            </a:r>
            <a:r>
              <a:rPr lang="en-GB" sz="2000" dirty="0">
                <a:solidFill>
                  <a:schemeClr val="tx1"/>
                </a:solidFill>
              </a:rPr>
              <a:t> par le </a:t>
            </a:r>
            <a:r>
              <a:rPr lang="en-GB" sz="2000" dirty="0" err="1">
                <a:solidFill>
                  <a:schemeClr val="tx1"/>
                </a:solidFill>
              </a:rPr>
              <a:t>Contractant</a:t>
            </a:r>
            <a:r>
              <a:rPr lang="en-GB" sz="2000" dirty="0">
                <a:solidFill>
                  <a:schemeClr val="tx1"/>
                </a:solidFill>
              </a:rPr>
              <a:t>, </a:t>
            </a:r>
            <a:r>
              <a:rPr lang="en-GB" sz="2000" dirty="0" err="1">
                <a:solidFill>
                  <a:schemeClr val="tx1"/>
                </a:solidFill>
              </a:rPr>
              <a:t>même</a:t>
            </a:r>
            <a:r>
              <a:rPr lang="en-GB" sz="2000" dirty="0">
                <a:solidFill>
                  <a:schemeClr val="tx1"/>
                </a:solidFill>
              </a:rPr>
              <a:t> </a:t>
            </a:r>
            <a:r>
              <a:rPr lang="en-GB" sz="2000" dirty="0" err="1">
                <a:solidFill>
                  <a:schemeClr val="tx1"/>
                </a:solidFill>
              </a:rPr>
              <a:t>si</a:t>
            </a:r>
            <a:r>
              <a:rPr lang="en-GB" sz="2000" dirty="0">
                <a:solidFill>
                  <a:schemeClr val="tx1"/>
                </a:solidFill>
              </a:rPr>
              <a:t> les Travaux </a:t>
            </a:r>
            <a:r>
              <a:rPr lang="en-GB" sz="2000" dirty="0" err="1">
                <a:solidFill>
                  <a:schemeClr val="tx1"/>
                </a:solidFill>
              </a:rPr>
              <a:t>sont</a:t>
            </a:r>
            <a:r>
              <a:rPr lang="en-GB" sz="2000" dirty="0">
                <a:solidFill>
                  <a:schemeClr val="tx1"/>
                </a:solidFill>
              </a:rPr>
              <a:t> sous-</a:t>
            </a:r>
            <a:r>
              <a:rPr lang="en-GB" sz="2000" dirty="0" err="1">
                <a:solidFill>
                  <a:schemeClr val="tx1"/>
                </a:solidFill>
              </a:rPr>
              <a:t>traités</a:t>
            </a:r>
            <a:r>
              <a:rPr lang="en-GB" sz="2000" dirty="0">
                <a:solidFill>
                  <a:schemeClr val="tx1"/>
                </a:solidFill>
              </a:rPr>
              <a:t>.</a:t>
            </a:r>
            <a:endParaRPr lang="en-GB" sz="2000" b="0" dirty="0">
              <a:solidFill>
                <a:schemeClr val="tx1"/>
              </a:solidFill>
            </a:endParaRPr>
          </a:p>
        </p:txBody>
      </p:sp>
      <p:pic>
        <p:nvPicPr>
          <p:cNvPr id="3078" name="Picture 6" descr="Business Disaster or Crisis, Too Many Problems and Failure, April Fool or  Depression and Mental Health Concept, Soak Businessman Stock Vector -  Illustration of mental, cloak: 225842028">
            <a:extLst>
              <a:ext uri="{FF2B5EF4-FFF2-40B4-BE49-F238E27FC236}">
                <a16:creationId xmlns:a16="http://schemas.microsoft.com/office/drawing/2014/main" id="{F4AE8C10-7BEF-988B-39E5-DD660AB8519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72199" y="2023577"/>
            <a:ext cx="5611813" cy="3745885"/>
          </a:xfrm>
          <a:prstGeom prst="rect">
            <a:avLst/>
          </a:prstGeom>
          <a:solidFill>
            <a:srgbClr val="FFFFFF"/>
          </a:solidFill>
        </p:spPr>
      </p:pic>
      <p:sp>
        <p:nvSpPr>
          <p:cNvPr id="6" name="Slide Number Placeholder 5">
            <a:extLst>
              <a:ext uri="{FF2B5EF4-FFF2-40B4-BE49-F238E27FC236}">
                <a16:creationId xmlns:a16="http://schemas.microsoft.com/office/drawing/2014/main" id="{1BF82E18-0B8D-12C5-8783-01D1990DECCD}"/>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28</a:t>
            </a:fld>
            <a:endParaRPr lang="en-US"/>
          </a:p>
        </p:txBody>
      </p:sp>
      <p:grpSp>
        <p:nvGrpSpPr>
          <p:cNvPr id="8" name="Group 7">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8312465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C5819D-BD7A-C1D0-6F17-44E5F170E06D}"/>
              </a:ext>
            </a:extLst>
          </p:cNvPr>
          <p:cNvSpPr>
            <a:spLocks noGrp="1"/>
          </p:cNvSpPr>
          <p:nvPr>
            <p:ph type="title"/>
          </p:nvPr>
        </p:nvSpPr>
        <p:spPr>
          <a:xfrm>
            <a:off x="407988" y="373593"/>
            <a:ext cx="11376025" cy="1065742"/>
          </a:xfrm>
        </p:spPr>
        <p:txBody>
          <a:bodyPr anchor="t">
            <a:normAutofit/>
          </a:bodyPr>
          <a:lstStyle/>
          <a:p>
            <a:pPr algn="ctr"/>
            <a:r>
              <a:rPr lang="en-CH" dirty="0"/>
              <a:t>S</a:t>
            </a:r>
            <a:r>
              <a:rPr lang="fr-CH" dirty="0" err="1"/>
              <a:t>ous-traitance</a:t>
            </a:r>
            <a:endParaRPr lang="en-CH" dirty="0"/>
          </a:p>
        </p:txBody>
      </p:sp>
      <p:pic>
        <p:nvPicPr>
          <p:cNvPr id="4098" name="Picture 2" descr="Subcontract Subcontracting Stock Illustrations – 61 Subcontract  Subcontracting Stock Illustrations, Vectors &amp; Clipart - Dreamstime">
            <a:extLst>
              <a:ext uri="{FF2B5EF4-FFF2-40B4-BE49-F238E27FC236}">
                <a16:creationId xmlns:a16="http://schemas.microsoft.com/office/drawing/2014/main" id="{A5AFE343-1CBC-CDC7-E1A2-833272AF7EFF}"/>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527910" y="1592264"/>
            <a:ext cx="4249938" cy="3399950"/>
          </a:xfrm>
          <a:prstGeom prst="rect">
            <a:avLst/>
          </a:prstGeom>
          <a:solidFill>
            <a:srgbClr val="FFFFFF"/>
          </a:solidFill>
        </p:spPr>
      </p:pic>
      <p:sp>
        <p:nvSpPr>
          <p:cNvPr id="4103" name="Content Placeholder 3">
            <a:extLst>
              <a:ext uri="{FF2B5EF4-FFF2-40B4-BE49-F238E27FC236}">
                <a16:creationId xmlns:a16="http://schemas.microsoft.com/office/drawing/2014/main" id="{D2DA2A6B-A269-EA63-36CD-2AC88B95B666}"/>
              </a:ext>
            </a:extLst>
          </p:cNvPr>
          <p:cNvSpPr>
            <a:spLocks noGrp="1"/>
          </p:cNvSpPr>
          <p:nvPr>
            <p:ph sz="half" idx="2"/>
          </p:nvPr>
        </p:nvSpPr>
        <p:spPr>
          <a:xfrm>
            <a:off x="5117864" y="1077137"/>
            <a:ext cx="6330547" cy="5038246"/>
          </a:xfrm>
        </p:spPr>
        <p:txBody>
          <a:bodyPr/>
          <a:lstStyle/>
          <a:p>
            <a:pPr algn="just"/>
            <a:endParaRPr lang="en-GB" sz="2000" i="1" dirty="0">
              <a:solidFill>
                <a:schemeClr val="tx1"/>
              </a:solidFill>
              <a:effectLst/>
              <a:latin typeface="Arial" panose="020B0604020202020204" pitchFamily="34" charset="0"/>
              <a:ea typeface="Calibri" panose="020F0502020204030204" pitchFamily="34" charset="0"/>
            </a:endParaRPr>
          </a:p>
          <a:p>
            <a:pPr algn="just"/>
            <a:r>
              <a:rPr lang="en-GB" sz="2000" i="1" dirty="0">
                <a:solidFill>
                  <a:schemeClr val="tx1"/>
                </a:solidFill>
                <a:effectLst/>
                <a:latin typeface="Arial" panose="020B0604020202020204" pitchFamily="34" charset="0"/>
                <a:ea typeface="Calibri" panose="020F0502020204030204" pitchFamily="34" charset="0"/>
              </a:rPr>
              <a:t>“</a:t>
            </a:r>
            <a:r>
              <a:rPr lang="en-GB" sz="2000" i="1" dirty="0" err="1">
                <a:solidFill>
                  <a:schemeClr val="tx1"/>
                </a:solidFill>
                <a:effectLst/>
                <a:latin typeface="Arial" panose="020B0604020202020204" pitchFamily="34" charset="0"/>
                <a:ea typeface="Calibri" panose="020F0502020204030204" pitchFamily="34" charset="0"/>
              </a:rPr>
              <a:t>L’Entrepreneur</a:t>
            </a:r>
            <a:r>
              <a:rPr lang="en-GB" sz="2000" i="1" dirty="0">
                <a:solidFill>
                  <a:schemeClr val="tx1"/>
                </a:solidFill>
                <a:effectLst/>
                <a:latin typeface="Arial" panose="020B0604020202020204" pitchFamily="34" charset="0"/>
                <a:ea typeface="Calibri" panose="020F0502020204030204" pitchFamily="34" charset="0"/>
              </a:rPr>
              <a:t> ne doit pas sous-</a:t>
            </a:r>
            <a:r>
              <a:rPr lang="en-GB" sz="2000" i="1" dirty="0" err="1">
                <a:solidFill>
                  <a:schemeClr val="tx1"/>
                </a:solidFill>
                <a:effectLst/>
                <a:latin typeface="Arial" panose="020B0604020202020204" pitchFamily="34" charset="0"/>
                <a:ea typeface="Calibri" panose="020F0502020204030204" pitchFamily="34" charset="0"/>
              </a:rPr>
              <a:t>traiter</a:t>
            </a:r>
            <a:r>
              <a:rPr lang="en-GB" sz="2000" i="1" dirty="0">
                <a:solidFill>
                  <a:schemeClr val="tx1"/>
                </a:solidFill>
                <a:effectLst/>
                <a:latin typeface="Arial" panose="020B0604020202020204" pitchFamily="34" charset="0"/>
                <a:ea typeface="Calibri" panose="020F0502020204030204" pitchFamily="34" charset="0"/>
              </a:rPr>
              <a:t> </a:t>
            </a:r>
            <a:r>
              <a:rPr lang="en-GB" sz="2000" i="1" dirty="0" err="1">
                <a:solidFill>
                  <a:schemeClr val="tx1"/>
                </a:solidFill>
                <a:effectLst/>
                <a:latin typeface="Arial" panose="020B0604020202020204" pitchFamily="34" charset="0"/>
                <a:ea typeface="Calibri" panose="020F0502020204030204" pitchFamily="34" charset="0"/>
              </a:rPr>
              <a:t>une</a:t>
            </a:r>
            <a:r>
              <a:rPr lang="en-GB" sz="2000" i="1" dirty="0">
                <a:solidFill>
                  <a:schemeClr val="tx1"/>
                </a:solidFill>
                <a:effectLst/>
                <a:latin typeface="Arial" panose="020B0604020202020204" pitchFamily="34" charset="0"/>
                <a:ea typeface="Calibri" panose="020F0502020204030204" pitchFamily="34" charset="0"/>
              </a:rPr>
              <a:t> </a:t>
            </a:r>
            <a:r>
              <a:rPr lang="en-GB" sz="2000" i="1" dirty="0" err="1">
                <a:solidFill>
                  <a:schemeClr val="tx1"/>
                </a:solidFill>
                <a:effectLst/>
                <a:latin typeface="Arial" panose="020B0604020202020204" pitchFamily="34" charset="0"/>
                <a:ea typeface="Calibri" panose="020F0502020204030204" pitchFamily="34" charset="0"/>
              </a:rPr>
              <a:t>partie</a:t>
            </a:r>
            <a:r>
              <a:rPr lang="en-GB" sz="2000" i="1" dirty="0">
                <a:solidFill>
                  <a:schemeClr val="tx1"/>
                </a:solidFill>
                <a:effectLst/>
                <a:latin typeface="Arial" panose="020B0604020202020204" pitchFamily="34" charset="0"/>
                <a:ea typeface="Calibri" panose="020F0502020204030204" pitchFamily="34" charset="0"/>
              </a:rPr>
              <a:t> </a:t>
            </a:r>
            <a:r>
              <a:rPr lang="en-GB" sz="2000" i="1" dirty="0" err="1">
                <a:solidFill>
                  <a:schemeClr val="tx1"/>
                </a:solidFill>
                <a:effectLst/>
                <a:latin typeface="Arial" panose="020B0604020202020204" pitchFamily="34" charset="0"/>
                <a:ea typeface="Calibri" panose="020F0502020204030204" pitchFamily="34" charset="0"/>
              </a:rPr>
              <a:t>quelconque</a:t>
            </a:r>
            <a:r>
              <a:rPr lang="en-GB" sz="2000" i="1" dirty="0">
                <a:solidFill>
                  <a:schemeClr val="tx1"/>
                </a:solidFill>
                <a:effectLst/>
                <a:latin typeface="Arial" panose="020B0604020202020204" pitchFamily="34" charset="0"/>
                <a:ea typeface="Calibri" panose="020F0502020204030204" pitchFamily="34" charset="0"/>
              </a:rPr>
              <a:t> des </a:t>
            </a:r>
            <a:r>
              <a:rPr lang="en-GB" sz="2000" i="1" dirty="0" err="1">
                <a:solidFill>
                  <a:schemeClr val="tx1"/>
                </a:solidFill>
                <a:effectLst/>
                <a:latin typeface="Arial" panose="020B0604020202020204" pitchFamily="34" charset="0"/>
                <a:ea typeface="Calibri" panose="020F0502020204030204" pitchFamily="34" charset="0"/>
              </a:rPr>
              <a:t>Ouvrages</a:t>
            </a:r>
            <a:r>
              <a:rPr lang="en-GB" sz="2000" i="1" dirty="0">
                <a:solidFill>
                  <a:schemeClr val="tx1"/>
                </a:solidFill>
                <a:effectLst/>
                <a:latin typeface="Arial" panose="020B0604020202020204" pitchFamily="34" charset="0"/>
                <a:ea typeface="Calibri" panose="020F0502020204030204" pitchFamily="34" charset="0"/>
              </a:rPr>
              <a:t> sans le </a:t>
            </a:r>
            <a:r>
              <a:rPr lang="en-GB" sz="2000" i="1" dirty="0" err="1">
                <a:solidFill>
                  <a:schemeClr val="tx1"/>
                </a:solidFill>
                <a:effectLst/>
                <a:latin typeface="Arial" panose="020B0604020202020204" pitchFamily="34" charset="0"/>
                <a:ea typeface="Calibri" panose="020F0502020204030204" pitchFamily="34" charset="0"/>
              </a:rPr>
              <a:t>consentement</a:t>
            </a:r>
            <a:r>
              <a:rPr lang="en-GB" sz="2000" i="1" dirty="0">
                <a:solidFill>
                  <a:schemeClr val="tx1"/>
                </a:solidFill>
                <a:effectLst/>
                <a:latin typeface="Arial" panose="020B0604020202020204" pitchFamily="34" charset="0"/>
                <a:ea typeface="Calibri" panose="020F0502020204030204" pitchFamily="34" charset="0"/>
              </a:rPr>
              <a:t> </a:t>
            </a:r>
            <a:r>
              <a:rPr lang="en-GB" sz="2000" i="1" dirty="0" err="1">
                <a:solidFill>
                  <a:schemeClr val="tx1"/>
                </a:solidFill>
                <a:effectLst/>
                <a:latin typeface="Arial" panose="020B0604020202020204" pitchFamily="34" charset="0"/>
                <a:ea typeface="Calibri" panose="020F0502020204030204" pitchFamily="34" charset="0"/>
              </a:rPr>
              <a:t>préalable</a:t>
            </a:r>
            <a:r>
              <a:rPr lang="en-GB" sz="2000" i="1" dirty="0">
                <a:solidFill>
                  <a:schemeClr val="tx1"/>
                </a:solidFill>
                <a:effectLst/>
                <a:latin typeface="Arial" panose="020B0604020202020204" pitchFamily="34" charset="0"/>
                <a:ea typeface="Calibri" panose="020F0502020204030204" pitchFamily="34" charset="0"/>
              </a:rPr>
              <a:t> du Maître </a:t>
            </a:r>
            <a:r>
              <a:rPr lang="en-GB" sz="2000" i="1" dirty="0" err="1">
                <a:solidFill>
                  <a:schemeClr val="tx1"/>
                </a:solidFill>
                <a:effectLst/>
                <a:latin typeface="Arial" panose="020B0604020202020204" pitchFamily="34" charset="0"/>
                <a:ea typeface="Calibri" panose="020F0502020204030204" pitchFamily="34" charset="0"/>
              </a:rPr>
              <a:t>d’Oeuvre</a:t>
            </a:r>
            <a:r>
              <a:rPr lang="en-GB" sz="2000" i="1" dirty="0">
                <a:solidFill>
                  <a:schemeClr val="tx1"/>
                </a:solidFill>
                <a:latin typeface="Arial" panose="020B0604020202020204" pitchFamily="34" charset="0"/>
                <a:ea typeface="Calibri" panose="020F0502020204030204" pitchFamily="34" charset="0"/>
              </a:rPr>
              <a:t>”</a:t>
            </a:r>
            <a:endParaRPr lang="en-GB" sz="2000" i="1" dirty="0">
              <a:solidFill>
                <a:schemeClr val="tx1"/>
              </a:solidFill>
              <a:effectLst/>
              <a:latin typeface="Arial" panose="020B0604020202020204" pitchFamily="34" charset="0"/>
            </a:endParaRPr>
          </a:p>
          <a:p>
            <a:pPr algn="just"/>
            <a:r>
              <a:rPr lang="en-GB" sz="2000" b="0" i="1" dirty="0">
                <a:solidFill>
                  <a:schemeClr val="tx1"/>
                </a:solidFill>
                <a:latin typeface="Arial" panose="020B0604020202020204" pitchFamily="34" charset="0"/>
              </a:rPr>
              <a:t>“</a:t>
            </a:r>
            <a:r>
              <a:rPr lang="fr-FR" sz="2000" i="1" dirty="0">
                <a:solidFill>
                  <a:schemeClr val="tx1"/>
                </a:solidFill>
                <a:latin typeface="Arial" panose="020B0604020202020204" pitchFamily="34" charset="0"/>
              </a:rPr>
              <a:t>L'Entrepreneur doit informer</a:t>
            </a:r>
            <a:r>
              <a:rPr lang="fr-FR" sz="2000" b="0" i="1" dirty="0">
                <a:solidFill>
                  <a:schemeClr val="tx1"/>
                </a:solidFill>
                <a:latin typeface="Arial" panose="020B0604020202020204" pitchFamily="34" charset="0"/>
              </a:rPr>
              <a:t> son (ses) sous-traitant(s) du </a:t>
            </a:r>
            <a:r>
              <a:rPr lang="fr-FR" sz="2000" i="1" dirty="0">
                <a:solidFill>
                  <a:schemeClr val="tx1"/>
                </a:solidFill>
                <a:latin typeface="Arial" panose="020B0604020202020204" pitchFamily="34" charset="0"/>
              </a:rPr>
              <a:t>statut du Maître d'Ouvrage </a:t>
            </a:r>
            <a:r>
              <a:rPr lang="fr-FR" sz="2000" b="0" i="1" dirty="0">
                <a:solidFill>
                  <a:schemeClr val="tx1"/>
                </a:solidFill>
                <a:latin typeface="Arial" panose="020B0604020202020204" pitchFamily="34" charset="0"/>
              </a:rPr>
              <a:t>en tant </a:t>
            </a:r>
            <a:r>
              <a:rPr lang="fr-FR" sz="2000" i="1" dirty="0">
                <a:solidFill>
                  <a:schemeClr val="tx1"/>
                </a:solidFill>
                <a:latin typeface="Arial" panose="020B0604020202020204" pitchFamily="34" charset="0"/>
              </a:rPr>
              <a:t>qu'organisation intergouvernementale</a:t>
            </a:r>
            <a:r>
              <a:rPr lang="fr-FR" sz="2000" b="0" i="1" dirty="0">
                <a:solidFill>
                  <a:schemeClr val="tx1"/>
                </a:solidFill>
                <a:latin typeface="Arial" panose="020B0604020202020204" pitchFamily="34" charset="0"/>
              </a:rPr>
              <a:t>, dont le siège est à Genève, en Suisse, d'où il résulte notamment que tout litige de nature commerciale impliquant le Maître d'Ouvrage n'est pas soumis à la juridiction nationale mais est tranché par </a:t>
            </a:r>
            <a:r>
              <a:rPr lang="fr-FR" sz="2000" i="1" dirty="0">
                <a:solidFill>
                  <a:schemeClr val="tx1"/>
                </a:solidFill>
                <a:latin typeface="Arial" panose="020B0604020202020204" pitchFamily="34" charset="0"/>
              </a:rPr>
              <a:t>arbitrage</a:t>
            </a:r>
            <a:r>
              <a:rPr lang="fr-FR" sz="2000" b="0" i="1" dirty="0">
                <a:solidFill>
                  <a:schemeClr val="tx1"/>
                </a:solidFill>
                <a:latin typeface="Arial" panose="020B0604020202020204" pitchFamily="34" charset="0"/>
              </a:rPr>
              <a:t>.</a:t>
            </a:r>
            <a:r>
              <a:rPr lang="en-GB" sz="2000" b="0" i="1" dirty="0">
                <a:solidFill>
                  <a:schemeClr val="tx1"/>
                </a:solidFill>
                <a:latin typeface="Arial" panose="020B0604020202020204" pitchFamily="34" charset="0"/>
                <a:ea typeface="Calibri" panose="020F0502020204030204" pitchFamily="34" charset="0"/>
              </a:rPr>
              <a:t>” </a:t>
            </a:r>
            <a:r>
              <a:rPr lang="fr-FR" sz="2000" b="0" i="1" dirty="0">
                <a:solidFill>
                  <a:schemeClr val="tx1"/>
                </a:solidFill>
                <a:latin typeface="Arial" panose="020B0604020202020204" pitchFamily="34" charset="0"/>
              </a:rPr>
              <a:t> </a:t>
            </a:r>
            <a:endParaRPr lang="en-GB" sz="2000" b="0" dirty="0">
              <a:solidFill>
                <a:schemeClr val="tx1"/>
              </a:solidFill>
              <a:effectLst/>
              <a:latin typeface="Arial" panose="020B0604020202020204" pitchFamily="34" charset="0"/>
            </a:endParaRPr>
          </a:p>
          <a:p>
            <a:pPr algn="just"/>
            <a:r>
              <a:rPr lang="en-GB" sz="2000" dirty="0" err="1">
                <a:solidFill>
                  <a:schemeClr val="tx1"/>
                </a:solidFill>
                <a:effectLst/>
                <a:latin typeface="Arial" panose="020B0604020202020204" pitchFamily="34" charset="0"/>
              </a:rPr>
              <a:t>L’Entrepreneur</a:t>
            </a:r>
            <a:r>
              <a:rPr lang="en-GB" sz="2000" dirty="0">
                <a:solidFill>
                  <a:schemeClr val="tx1"/>
                </a:solidFill>
                <a:effectLst/>
                <a:latin typeface="Arial" panose="020B0604020202020204" pitchFamily="34" charset="0"/>
              </a:rPr>
              <a:t> </a:t>
            </a:r>
            <a:r>
              <a:rPr lang="en-GB" sz="2000" dirty="0" err="1">
                <a:solidFill>
                  <a:schemeClr val="tx1"/>
                </a:solidFill>
                <a:effectLst/>
                <a:latin typeface="Arial" panose="020B0604020202020204" pitchFamily="34" charset="0"/>
              </a:rPr>
              <a:t>reste</a:t>
            </a:r>
            <a:r>
              <a:rPr lang="en-GB" sz="2000" dirty="0">
                <a:solidFill>
                  <a:schemeClr val="tx1"/>
                </a:solidFill>
                <a:effectLst/>
                <a:latin typeface="Arial" panose="020B0604020202020204" pitchFamily="34" charset="0"/>
              </a:rPr>
              <a:t> </a:t>
            </a:r>
            <a:r>
              <a:rPr lang="en-GB" sz="2000" dirty="0" err="1">
                <a:solidFill>
                  <a:schemeClr val="tx1"/>
                </a:solidFill>
                <a:effectLst/>
                <a:latin typeface="Arial" panose="020B0604020202020204" pitchFamily="34" charset="0"/>
              </a:rPr>
              <a:t>responsable</a:t>
            </a:r>
            <a:r>
              <a:rPr lang="en-GB" sz="2000" dirty="0">
                <a:solidFill>
                  <a:schemeClr val="tx1"/>
                </a:solidFill>
                <a:effectLst/>
                <a:latin typeface="Arial" panose="020B0604020202020204" pitchFamily="34" charset="0"/>
              </a:rPr>
              <a:t> du travail de </a:t>
            </a:r>
            <a:r>
              <a:rPr lang="en-GB" sz="2000" dirty="0" err="1">
                <a:solidFill>
                  <a:schemeClr val="tx1"/>
                </a:solidFill>
                <a:effectLst/>
                <a:latin typeface="Arial" panose="020B0604020202020204" pitchFamily="34" charset="0"/>
              </a:rPr>
              <a:t>ses</a:t>
            </a:r>
            <a:r>
              <a:rPr lang="en-GB" sz="2000" dirty="0">
                <a:solidFill>
                  <a:schemeClr val="tx1"/>
                </a:solidFill>
                <a:effectLst/>
                <a:latin typeface="Arial" panose="020B0604020202020204" pitchFamily="34" charset="0"/>
              </a:rPr>
              <a:t> sous-</a:t>
            </a:r>
            <a:r>
              <a:rPr lang="en-GB" sz="2000" dirty="0" err="1">
                <a:solidFill>
                  <a:schemeClr val="tx1"/>
                </a:solidFill>
                <a:effectLst/>
                <a:latin typeface="Arial" panose="020B0604020202020204" pitchFamily="34" charset="0"/>
              </a:rPr>
              <a:t>traitant</a:t>
            </a:r>
            <a:r>
              <a:rPr lang="en-GB" sz="2000" dirty="0">
                <a:solidFill>
                  <a:schemeClr val="tx1"/>
                </a:solidFill>
                <a:effectLst/>
                <a:latin typeface="Arial" panose="020B0604020202020204" pitchFamily="34" charset="0"/>
              </a:rPr>
              <a:t> pour </a:t>
            </a:r>
            <a:r>
              <a:rPr lang="en-GB" sz="2000" dirty="0" err="1">
                <a:solidFill>
                  <a:schemeClr val="tx1"/>
                </a:solidFill>
                <a:effectLst/>
                <a:latin typeface="Arial" panose="020B0604020202020204" pitchFamily="34" charset="0"/>
              </a:rPr>
              <a:t>toutes</a:t>
            </a:r>
            <a:r>
              <a:rPr lang="en-GB" sz="2000" dirty="0">
                <a:solidFill>
                  <a:schemeClr val="tx1"/>
                </a:solidFill>
                <a:effectLst/>
                <a:latin typeface="Arial" panose="020B0604020202020204" pitchFamily="34" charset="0"/>
              </a:rPr>
              <a:t> les obligations sous-</a:t>
            </a:r>
            <a:r>
              <a:rPr lang="en-GB" sz="2000" dirty="0" err="1">
                <a:solidFill>
                  <a:schemeClr val="tx1"/>
                </a:solidFill>
                <a:effectLst/>
                <a:latin typeface="Arial" panose="020B0604020202020204" pitchFamily="34" charset="0"/>
              </a:rPr>
              <a:t>traité</a:t>
            </a:r>
            <a:r>
              <a:rPr lang="en-GB" sz="2000" dirty="0">
                <a:solidFill>
                  <a:schemeClr val="tx1"/>
                </a:solidFill>
                <a:effectLst/>
                <a:latin typeface="Arial" panose="020B0604020202020204" pitchFamily="34" charset="0"/>
              </a:rPr>
              <a:t>.</a:t>
            </a:r>
            <a:endParaRPr lang="en-GB" sz="2000" dirty="0">
              <a:solidFill>
                <a:schemeClr val="tx1"/>
              </a:solidFill>
              <a:latin typeface="Arial" panose="020B0604020202020204" pitchFamily="34" charset="0"/>
            </a:endParaRPr>
          </a:p>
          <a:p>
            <a:pPr algn="just"/>
            <a:endParaRPr lang="en-GB" sz="1800" i="1" dirty="0">
              <a:solidFill>
                <a:schemeClr val="tx1"/>
              </a:solidFill>
              <a:effectLst/>
              <a:latin typeface="Arial" panose="020B0604020202020204" pitchFamily="34" charset="0"/>
            </a:endParaRPr>
          </a:p>
          <a:p>
            <a:pPr algn="just"/>
            <a:r>
              <a:rPr lang="en-CH" sz="1800" i="1" dirty="0">
                <a:solidFill>
                  <a:schemeClr val="tx1"/>
                </a:solidFill>
                <a:effectLst/>
              </a:rPr>
              <a:t> </a:t>
            </a:r>
            <a:r>
              <a:rPr lang="fr-CH" sz="1800" i="1" dirty="0">
                <a:solidFill>
                  <a:schemeClr val="tx1"/>
                </a:solidFill>
                <a:effectLst/>
              </a:rPr>
              <a:t>Le </a:t>
            </a:r>
            <a:endParaRPr lang="en-US" sz="1800" i="1" dirty="0">
              <a:solidFill>
                <a:schemeClr val="tx1"/>
              </a:solidFill>
            </a:endParaRPr>
          </a:p>
        </p:txBody>
      </p:sp>
      <p:sp>
        <p:nvSpPr>
          <p:cNvPr id="6" name="Slide Number Placeholder 5">
            <a:extLst>
              <a:ext uri="{FF2B5EF4-FFF2-40B4-BE49-F238E27FC236}">
                <a16:creationId xmlns:a16="http://schemas.microsoft.com/office/drawing/2014/main" id="{8DF626A6-C2D0-F527-BBCA-E17C212776E2}"/>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29</a:t>
            </a:fld>
            <a:endParaRPr lang="en-US"/>
          </a:p>
        </p:txBody>
      </p:sp>
      <p:grpSp>
        <p:nvGrpSpPr>
          <p:cNvPr id="8" name="Group 7">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621309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0" y="2425064"/>
            <a:ext cx="4010339" cy="954107"/>
          </a:xfrm>
          <a:prstGeom prst="rect">
            <a:avLst/>
          </a:prstGeom>
          <a:noFill/>
        </p:spPr>
        <p:txBody>
          <a:bodyPr wrap="square" rtlCol="0">
            <a:spAutoFit/>
          </a:bodyPr>
          <a:lstStyle/>
          <a:p>
            <a:pPr algn="ctr"/>
            <a:r>
              <a:rPr lang="fr-CH" sz="2800" dirty="0">
                <a:solidFill>
                  <a:schemeClr val="bg1"/>
                </a:solidFill>
                <a:latin typeface="Arial" charset="0"/>
                <a:ea typeface="Arial" charset="0"/>
                <a:cs typeface="Arial" charset="0"/>
              </a:rPr>
              <a:t>PROCEDURE D’APPEL D’OFFRES</a:t>
            </a:r>
            <a:endParaRPr lang="fr-FR" sz="28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39648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7864" y="457200"/>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27459" y="2702063"/>
            <a:ext cx="3372146" cy="954107"/>
          </a:xfrm>
          <a:prstGeom prst="rect">
            <a:avLst/>
          </a:prstGeom>
          <a:noFill/>
        </p:spPr>
        <p:txBody>
          <a:bodyPr wrap="square" rtlCol="0">
            <a:spAutoFit/>
          </a:bodyPr>
          <a:lstStyle/>
          <a:p>
            <a:pPr algn="ctr"/>
            <a:r>
              <a:rPr lang="en-US" sz="2800" dirty="0">
                <a:solidFill>
                  <a:schemeClr val="bg1"/>
                </a:solidFill>
                <a:latin typeface="Arial" charset="0"/>
                <a:ea typeface="Arial" charset="0"/>
                <a:cs typeface="Arial" charset="0"/>
              </a:rPr>
              <a:t>SOUMISSION DE L’OFFRE</a:t>
            </a:r>
            <a:endParaRPr lang="fr-FR" sz="28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540371" y="869997"/>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3" y="1043959"/>
            <a:ext cx="10522229" cy="4608512"/>
          </a:xfrm>
        </p:spPr>
        <p:txBody>
          <a:bodyPr/>
          <a:lstStyle/>
          <a:p>
            <a:r>
              <a:rPr lang="fr-FR" sz="2400" dirty="0">
                <a:solidFill>
                  <a:srgbClr val="0033A0"/>
                </a:solidFill>
              </a:rPr>
              <a:t>	• Une lettre de couverture </a:t>
            </a:r>
            <a:r>
              <a:rPr lang="fr-FR" sz="2400" b="0" dirty="0">
                <a:solidFill>
                  <a:srgbClr val="0033A0"/>
                </a:solidFill>
              </a:rPr>
              <a:t>dans laquelle le soumissionnaire déclare 	expressément avoir lu et accepté le contenu du dossier d’Appel 	d’Offres ; </a:t>
            </a:r>
          </a:p>
          <a:p>
            <a:r>
              <a:rPr lang="fr-FR" sz="2400" dirty="0">
                <a:solidFill>
                  <a:srgbClr val="0033A0"/>
                </a:solidFill>
              </a:rPr>
              <a:t>	• L’Acte d’engagement (AE) </a:t>
            </a:r>
            <a:r>
              <a:rPr lang="fr-FR" sz="2400" b="0" dirty="0">
                <a:solidFill>
                  <a:srgbClr val="0033A0"/>
                </a:solidFill>
              </a:rPr>
              <a:t>et</a:t>
            </a:r>
            <a:r>
              <a:rPr lang="fr-FR" sz="2400" dirty="0">
                <a:solidFill>
                  <a:srgbClr val="0033A0"/>
                </a:solidFill>
              </a:rPr>
              <a:t> le Cahier des Clauses 	Administratives Générales (CCAG) </a:t>
            </a:r>
            <a:r>
              <a:rPr lang="fr-FR" sz="2400" b="0" dirty="0">
                <a:solidFill>
                  <a:srgbClr val="0033A0"/>
                </a:solidFill>
              </a:rPr>
              <a:t>dûment paraphés et </a:t>
            </a:r>
            <a:r>
              <a:rPr lang="fr-FR" sz="2400" dirty="0">
                <a:solidFill>
                  <a:srgbClr val="0033A0"/>
                </a:solidFill>
              </a:rPr>
              <a:t>le Cahier 	des Clauses Administratives Particulières (CCAP) </a:t>
            </a:r>
            <a:r>
              <a:rPr lang="fr-FR" sz="2400" b="0" dirty="0">
                <a:solidFill>
                  <a:srgbClr val="0033A0"/>
                </a:solidFill>
              </a:rPr>
              <a:t>dûment 	complété et paraphé ; </a:t>
            </a:r>
          </a:p>
          <a:p>
            <a:r>
              <a:rPr lang="fr-FR" sz="2400" dirty="0">
                <a:solidFill>
                  <a:srgbClr val="0033A0"/>
                </a:solidFill>
              </a:rPr>
              <a:t>	• Le formulaire de soumission </a:t>
            </a:r>
            <a:r>
              <a:rPr lang="fr-FR" sz="2400" b="0" dirty="0">
                <a:solidFill>
                  <a:srgbClr val="0033A0"/>
                </a:solidFill>
              </a:rPr>
              <a:t>et son Annexe </a:t>
            </a:r>
            <a:r>
              <a:rPr lang="fr-FR" sz="2400" dirty="0">
                <a:solidFill>
                  <a:srgbClr val="0033A0"/>
                </a:solidFill>
              </a:rPr>
              <a:t>Questionnaire 	Technique </a:t>
            </a:r>
            <a:r>
              <a:rPr lang="fr-FR" sz="2400" b="0" dirty="0">
                <a:solidFill>
                  <a:srgbClr val="0033A0"/>
                </a:solidFill>
              </a:rPr>
              <a:t>dûment complétés, paraphés et signés ;</a:t>
            </a:r>
          </a:p>
          <a:p>
            <a:r>
              <a:rPr lang="fr-FR" sz="2400" dirty="0">
                <a:solidFill>
                  <a:srgbClr val="0033A0"/>
                </a:solidFill>
              </a:rPr>
              <a:t>	• </a:t>
            </a:r>
            <a:r>
              <a:rPr lang="fr-FR" sz="2400" b="0" dirty="0">
                <a:solidFill>
                  <a:srgbClr val="0033A0"/>
                </a:solidFill>
              </a:rPr>
              <a:t>Les</a:t>
            </a:r>
            <a:r>
              <a:rPr lang="fr-FR" sz="2400" dirty="0">
                <a:solidFill>
                  <a:srgbClr val="0033A0"/>
                </a:solidFill>
              </a:rPr>
              <a:t> Bordereaux </a:t>
            </a:r>
            <a:r>
              <a:rPr lang="fr-FR" sz="2400" b="0" dirty="0">
                <a:solidFill>
                  <a:srgbClr val="0033A0"/>
                </a:solidFill>
              </a:rPr>
              <a:t>dûment complétés, paraphés et signés, en format 	PDF et Excel. </a:t>
            </a:r>
          </a:p>
          <a:p>
            <a:endParaRPr lang="en-US" sz="2400" dirty="0">
              <a:solidFill>
                <a:srgbClr val="0033A0"/>
              </a:solidFill>
            </a:endParaRPr>
          </a:p>
        </p:txBody>
      </p:sp>
      <p:sp>
        <p:nvSpPr>
          <p:cNvPr id="3" name="Title 2"/>
          <p:cNvSpPr>
            <a:spLocks noGrp="1"/>
          </p:cNvSpPr>
          <p:nvPr>
            <p:ph type="title"/>
          </p:nvPr>
        </p:nvSpPr>
        <p:spPr>
          <a:xfrm>
            <a:off x="407988" y="373593"/>
            <a:ext cx="11376025" cy="670366"/>
          </a:xfrm>
        </p:spPr>
        <p:txBody>
          <a:bodyPr/>
          <a:lstStyle/>
          <a:p>
            <a:r>
              <a:rPr lang="en-US" altLang="en-US" dirty="0">
                <a:ea typeface="Calibri" charset="0"/>
                <a:cs typeface="Calibri" charset="0"/>
              </a:rPr>
              <a:t>Documents à </a:t>
            </a:r>
            <a:r>
              <a:rPr lang="en-US" altLang="en-US" dirty="0" err="1">
                <a:ea typeface="Calibri" charset="0"/>
                <a:cs typeface="Calibri" charset="0"/>
              </a:rPr>
              <a:t>fournir</a:t>
            </a:r>
            <a:r>
              <a:rPr lang="en-US" altLang="en-US" dirty="0">
                <a:ea typeface="Calibri" charset="0"/>
                <a:cs typeface="Calibri" charset="0"/>
              </a:rPr>
              <a:t> avec </a:t>
            </a:r>
            <a:r>
              <a:rPr lang="en-US" altLang="en-US" dirty="0" err="1">
                <a:ea typeface="Calibri" charset="0"/>
                <a:cs typeface="Calibri" charset="0"/>
              </a:rPr>
              <a:t>l’offre</a:t>
            </a:r>
            <a:r>
              <a:rPr lang="en-US" altLang="en-US" dirty="0">
                <a:ea typeface="Calibri" charset="0"/>
                <a:cs typeface="Calibri" charset="0"/>
              </a:rPr>
              <a:t> </a:t>
            </a:r>
            <a:r>
              <a:rPr lang="en-US" altLang="en-US" sz="2000" dirty="0">
                <a:solidFill>
                  <a:srgbClr val="FF0000"/>
                </a:solidFill>
                <a:ea typeface="Calibri" charset="0"/>
                <a:cs typeface="Calibri" charset="0"/>
              </a:rPr>
              <a:t>(§13 du </a:t>
            </a:r>
            <a:r>
              <a:rPr lang="en-US" altLang="en-US" sz="2000" dirty="0" err="1">
                <a:solidFill>
                  <a:srgbClr val="FF0000"/>
                </a:solidFill>
                <a:ea typeface="Calibri" charset="0"/>
                <a:cs typeface="Calibri" charset="0"/>
              </a:rPr>
              <a:t>formulaire</a:t>
            </a:r>
            <a:r>
              <a:rPr lang="en-US" altLang="en-US" sz="2000" dirty="0">
                <a:solidFill>
                  <a:srgbClr val="FF0000"/>
                </a:solidFill>
                <a:ea typeface="Calibri" charset="0"/>
                <a:cs typeface="Calibri" charset="0"/>
              </a:rPr>
              <a:t> de Soumission)</a:t>
            </a:r>
            <a:endParaRPr lang="en-US" sz="2000" dirty="0">
              <a:solidFill>
                <a:srgbClr val="FF0000"/>
              </a:solidFill>
            </a:endParaRPr>
          </a:p>
        </p:txBody>
      </p:sp>
      <p:sp>
        <p:nvSpPr>
          <p:cNvPr id="6" name="Slide Number Placeholder 5"/>
          <p:cNvSpPr>
            <a:spLocks noGrp="1"/>
          </p:cNvSpPr>
          <p:nvPr>
            <p:ph type="sldNum" sz="quarter" idx="12"/>
          </p:nvPr>
        </p:nvSpPr>
        <p:spPr/>
        <p:txBody>
          <a:bodyPr/>
          <a:lstStyle/>
          <a:p>
            <a:fld id="{36B5EA5A-BC32-A742-B11B-8E7414D5B535}" type="slidenum">
              <a:rPr lang="en-US" smtClean="0"/>
              <a:pPr/>
              <a:t>31</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412206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7129" y="978135"/>
            <a:ext cx="10522229" cy="2351919"/>
          </a:xfrm>
        </p:spPr>
        <p:txBody>
          <a:bodyPr/>
          <a:lstStyle/>
          <a:p>
            <a:pPr marL="355600" marR="0" lvl="0" indent="-355600" algn="just" defTabSz="914400" rtl="0" eaLnBrk="1" fontAlgn="base" latinLnBrk="0" hangingPunct="1">
              <a:lnSpc>
                <a:spcPct val="100000"/>
              </a:lnSpc>
              <a:spcBef>
                <a:spcPct val="20000"/>
              </a:spcBef>
              <a:spcAft>
                <a:spcPct val="0"/>
              </a:spcAft>
              <a:buClr>
                <a:srgbClr val="0C377B"/>
              </a:buClr>
              <a:buSzPct val="80000"/>
              <a:buFont typeface="Wingdings" charset="2"/>
              <a:buChar char="§"/>
              <a:tabLst/>
              <a:defRPr/>
            </a:pPr>
            <a:r>
              <a:rPr kumimoji="0" lang="en-AU" b="0" i="0" u="none" strike="noStrike" kern="1200" cap="none" spc="0" normalizeH="0" baseline="0" noProof="0" dirty="0">
                <a:ln>
                  <a:noFill/>
                </a:ln>
                <a:solidFill>
                  <a:schemeClr val="accent1"/>
                </a:solidFill>
                <a:effectLst/>
                <a:uLnTx/>
                <a:uFillTx/>
                <a:latin typeface="Arial"/>
                <a:ea typeface="+mn-ea"/>
                <a:cs typeface="+mn-cs"/>
              </a:rPr>
              <a:t>Les </a:t>
            </a:r>
            <a:r>
              <a:rPr kumimoji="0" lang="en-AU" b="0" i="0" u="none" strike="noStrike" kern="1200" cap="none" spc="0" normalizeH="0" baseline="0" noProof="0" dirty="0" err="1">
                <a:ln>
                  <a:noFill/>
                </a:ln>
                <a:solidFill>
                  <a:schemeClr val="accent1"/>
                </a:solidFill>
                <a:effectLst/>
                <a:uLnTx/>
                <a:uFillTx/>
                <a:latin typeface="Arial"/>
                <a:ea typeface="+mn-ea"/>
                <a:cs typeface="+mn-cs"/>
              </a:rPr>
              <a:t>offres</a:t>
            </a:r>
            <a:r>
              <a:rPr kumimoji="0" lang="en-AU" b="0" i="0" u="none" strike="noStrike" kern="1200" cap="none" spc="0" normalizeH="0" baseline="0" noProof="0" dirty="0">
                <a:ln>
                  <a:noFill/>
                </a:ln>
                <a:solidFill>
                  <a:schemeClr val="accent1"/>
                </a:solidFill>
                <a:effectLst/>
                <a:uLnTx/>
                <a:uFillTx/>
                <a:latin typeface="Arial"/>
                <a:ea typeface="+mn-ea"/>
                <a:cs typeface="+mn-cs"/>
              </a:rPr>
              <a:t> ne </a:t>
            </a:r>
            <a:r>
              <a:rPr kumimoji="0" lang="en-AU" b="0" i="0" u="none" strike="noStrike" kern="1200" cap="none" spc="0" normalizeH="0" baseline="0" noProof="0" dirty="0" err="1">
                <a:ln>
                  <a:noFill/>
                </a:ln>
                <a:solidFill>
                  <a:schemeClr val="accent1"/>
                </a:solidFill>
                <a:effectLst/>
                <a:uLnTx/>
                <a:uFillTx/>
                <a:latin typeface="Arial"/>
                <a:ea typeface="+mn-ea"/>
                <a:cs typeface="+mn-cs"/>
              </a:rPr>
              <a:t>doivent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en</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aucun</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cas</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être</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envoyées</a:t>
            </a:r>
            <a:r>
              <a:rPr kumimoji="0" lang="en-AU" b="0" i="0" u="none" strike="noStrike" kern="1200" cap="none" spc="0" normalizeH="0" baseline="0" noProof="0" dirty="0">
                <a:ln>
                  <a:noFill/>
                </a:ln>
                <a:solidFill>
                  <a:schemeClr val="accent1"/>
                </a:solidFill>
                <a:effectLst/>
                <a:uLnTx/>
                <a:uFillTx/>
                <a:latin typeface="Arial"/>
                <a:ea typeface="+mn-ea"/>
                <a:cs typeface="+mn-cs"/>
              </a:rPr>
              <a:t> par </a:t>
            </a:r>
            <a:r>
              <a:rPr kumimoji="0" lang="en-AU" b="0" i="0" u="none" strike="noStrike" kern="1200" cap="none" spc="0" normalizeH="0" baseline="0" noProof="0" dirty="0" err="1">
                <a:ln>
                  <a:noFill/>
                </a:ln>
                <a:solidFill>
                  <a:schemeClr val="accent1"/>
                </a:solidFill>
                <a:effectLst/>
                <a:uLnTx/>
                <a:uFillTx/>
                <a:latin typeface="Arial"/>
                <a:ea typeface="+mn-ea"/>
                <a:cs typeface="+mn-cs"/>
              </a:rPr>
              <a:t>courrier</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électronique</a:t>
            </a:r>
            <a:r>
              <a:rPr kumimoji="0" lang="en-AU" b="0" i="0" u="none" strike="noStrike" kern="1200" cap="none" spc="0" normalizeH="0" baseline="0" noProof="0" dirty="0">
                <a:ln>
                  <a:noFill/>
                </a:ln>
                <a:solidFill>
                  <a:schemeClr val="accent1"/>
                </a:solidFill>
                <a:effectLst/>
                <a:uLnTx/>
                <a:uFillTx/>
                <a:latin typeface="Arial"/>
                <a:ea typeface="+mn-ea"/>
                <a:cs typeface="+mn-cs"/>
              </a:rPr>
              <a:t>, postal </a:t>
            </a:r>
            <a:r>
              <a:rPr kumimoji="0" lang="en-AU" b="0" i="0" u="none" strike="noStrike" kern="1200" cap="none" spc="0" normalizeH="0" baseline="0" noProof="0" dirty="0" err="1">
                <a:ln>
                  <a:noFill/>
                </a:ln>
                <a:solidFill>
                  <a:schemeClr val="accent1"/>
                </a:solidFill>
                <a:effectLst/>
                <a:uLnTx/>
                <a:uFillTx/>
                <a:latin typeface="Arial"/>
                <a:ea typeface="+mn-ea"/>
                <a:cs typeface="+mn-cs"/>
              </a:rPr>
              <a:t>ou</a:t>
            </a:r>
            <a:r>
              <a:rPr kumimoji="0" lang="en-AU" b="0" i="0" u="none" strike="noStrike" kern="1200" cap="none" spc="0" normalizeH="0" baseline="0" noProof="0" dirty="0">
                <a:ln>
                  <a:noFill/>
                </a:ln>
                <a:solidFill>
                  <a:schemeClr val="accent1"/>
                </a:solidFill>
                <a:effectLst/>
                <a:uLnTx/>
                <a:uFillTx/>
                <a:latin typeface="Arial"/>
                <a:ea typeface="+mn-ea"/>
                <a:cs typeface="+mn-cs"/>
              </a:rPr>
              <a:t> fax</a:t>
            </a:r>
          </a:p>
          <a:p>
            <a:pPr marL="355600" marR="0" lvl="0" indent="-355600" algn="just" defTabSz="914400" rtl="0" eaLnBrk="1" fontAlgn="base" latinLnBrk="0" hangingPunct="1">
              <a:lnSpc>
                <a:spcPct val="100000"/>
              </a:lnSpc>
              <a:spcBef>
                <a:spcPct val="20000"/>
              </a:spcBef>
              <a:spcAft>
                <a:spcPct val="0"/>
              </a:spcAft>
              <a:buClr>
                <a:srgbClr val="0C377B"/>
              </a:buClr>
              <a:buSzPct val="80000"/>
              <a:buFont typeface="Wingdings" charset="2"/>
              <a:buChar char="§"/>
              <a:tabLst/>
              <a:defRPr/>
            </a:pPr>
            <a:r>
              <a:rPr kumimoji="0" lang="en-AU" b="0" i="0" u="none" strike="noStrike" kern="1200" cap="none" spc="0" normalizeH="0" baseline="0" noProof="0" dirty="0" err="1">
                <a:ln>
                  <a:noFill/>
                </a:ln>
                <a:solidFill>
                  <a:schemeClr val="accent1"/>
                </a:solidFill>
                <a:effectLst/>
                <a:uLnTx/>
                <a:uFillTx/>
                <a:latin typeface="Arial"/>
                <a:ea typeface="+mn-ea"/>
                <a:cs typeface="+mn-cs"/>
              </a:rPr>
              <a:t>Tous</a:t>
            </a:r>
            <a:r>
              <a:rPr kumimoji="0" lang="en-AU" b="0" i="0" u="none" strike="noStrike" kern="1200" cap="none" spc="0" normalizeH="0" baseline="0" noProof="0" dirty="0">
                <a:ln>
                  <a:noFill/>
                </a:ln>
                <a:solidFill>
                  <a:schemeClr val="accent1"/>
                </a:solidFill>
                <a:effectLst/>
                <a:uLnTx/>
                <a:uFillTx/>
                <a:latin typeface="Arial"/>
                <a:ea typeface="+mn-ea"/>
                <a:cs typeface="+mn-cs"/>
              </a:rPr>
              <a:t> les documents </a:t>
            </a:r>
            <a:r>
              <a:rPr kumimoji="0" lang="en-AU" b="0" i="0" u="none" strike="noStrike" kern="1200" cap="none" spc="0" normalizeH="0" baseline="0" noProof="0" dirty="0" err="1">
                <a:ln>
                  <a:noFill/>
                </a:ln>
                <a:solidFill>
                  <a:schemeClr val="accent1"/>
                </a:solidFill>
                <a:effectLst/>
                <a:uLnTx/>
                <a:uFillTx/>
                <a:latin typeface="Arial"/>
                <a:ea typeface="+mn-ea"/>
                <a:cs typeface="+mn-cs"/>
              </a:rPr>
              <a:t>faisant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partie</a:t>
            </a:r>
            <a:r>
              <a:rPr kumimoji="0" lang="en-AU" b="0" i="0" u="none" strike="noStrike" kern="1200" cap="none" spc="0" normalizeH="0" baseline="0" noProof="0" dirty="0">
                <a:ln>
                  <a:noFill/>
                </a:ln>
                <a:solidFill>
                  <a:schemeClr val="accent1"/>
                </a:solidFill>
                <a:effectLst/>
                <a:uLnTx/>
                <a:uFillTx/>
                <a:latin typeface="Arial"/>
                <a:ea typeface="+mn-ea"/>
                <a:cs typeface="+mn-cs"/>
              </a:rPr>
              <a:t> de </a:t>
            </a:r>
            <a:r>
              <a:rPr kumimoji="0" lang="en-AU" b="0" i="0" u="none" strike="noStrike" kern="1200" cap="none" spc="0" normalizeH="0" baseline="0" noProof="0" dirty="0" err="1">
                <a:ln>
                  <a:noFill/>
                </a:ln>
                <a:solidFill>
                  <a:schemeClr val="accent1"/>
                </a:solidFill>
                <a:effectLst/>
                <a:uLnTx/>
                <a:uFillTx/>
                <a:latin typeface="Arial"/>
                <a:ea typeface="+mn-ea"/>
                <a:cs typeface="+mn-cs"/>
              </a:rPr>
              <a:t>l’offre</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doivent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être</a:t>
            </a:r>
            <a:r>
              <a:rPr kumimoji="0" lang="en-AU" b="0" i="0" u="none" strike="noStrike" kern="1200" cap="none" spc="0" normalizeH="0" baseline="0" noProof="0" dirty="0">
                <a:ln>
                  <a:noFill/>
                </a:ln>
                <a:solidFill>
                  <a:schemeClr val="accent1"/>
                </a:solidFill>
                <a:effectLst/>
                <a:uLnTx/>
                <a:uFillTx/>
                <a:latin typeface="Arial"/>
                <a:ea typeface="+mn-ea"/>
                <a:cs typeface="+mn-cs"/>
              </a:rPr>
              <a:t> chargés sur </a:t>
            </a:r>
            <a:r>
              <a:rPr kumimoji="0" lang="en-AU" b="0" i="0" u="none" strike="noStrike" kern="1200" cap="none" spc="0" normalizeH="0" baseline="0" noProof="0" dirty="0" err="1">
                <a:ln>
                  <a:noFill/>
                </a:ln>
                <a:solidFill>
                  <a:schemeClr val="accent1"/>
                </a:solidFill>
                <a:effectLst/>
                <a:uLnTx/>
                <a:uFillTx/>
                <a:latin typeface="Arial"/>
                <a:ea typeface="+mn-ea"/>
                <a:cs typeface="+mn-cs"/>
              </a:rPr>
              <a:t>notre</a:t>
            </a:r>
            <a:r>
              <a:rPr kumimoji="0" lang="en-AU" b="0" i="0" u="none" strike="noStrike" kern="1200" cap="none" spc="0" normalizeH="0" baseline="0" noProof="0" dirty="0">
                <a:ln>
                  <a:noFill/>
                </a:ln>
                <a:solidFill>
                  <a:schemeClr val="accent1"/>
                </a:solidFill>
                <a:effectLst/>
                <a:uLnTx/>
                <a:uFillTx/>
                <a:latin typeface="Arial"/>
                <a:ea typeface="+mn-ea"/>
                <a:cs typeface="+mn-cs"/>
              </a:rPr>
              <a:t> application </a:t>
            </a:r>
            <a:r>
              <a:rPr kumimoji="0" lang="en-AU" i="0" u="none" strike="noStrike" kern="1200" cap="none" spc="0" normalizeH="0" baseline="0" noProof="0" dirty="0">
                <a:ln>
                  <a:noFill/>
                </a:ln>
                <a:solidFill>
                  <a:schemeClr val="accent1"/>
                </a:solidFill>
                <a:effectLst/>
                <a:uLnTx/>
                <a:uFillTx/>
                <a:latin typeface="Arial"/>
                <a:ea typeface="+mn-ea"/>
                <a:cs typeface="+mn-cs"/>
              </a:rPr>
              <a:t>CERN e-tendering </a:t>
            </a:r>
            <a:r>
              <a:rPr kumimoji="0" lang="en-AU" b="0" i="0" u="none" strike="noStrike" kern="1200" cap="none" spc="0" normalizeH="0" baseline="0" noProof="0" dirty="0" err="1">
                <a:ln>
                  <a:noFill/>
                </a:ln>
                <a:solidFill>
                  <a:schemeClr val="accent1"/>
                </a:solidFill>
                <a:effectLst/>
                <a:uLnTx/>
                <a:uFillTx/>
                <a:latin typeface="Arial"/>
                <a:ea typeface="+mn-ea"/>
                <a:cs typeface="+mn-cs"/>
              </a:rPr>
              <a:t>en</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utilisant</a:t>
            </a:r>
            <a:r>
              <a:rPr kumimoji="0" lang="en-AU" b="0" i="0" u="none" strike="noStrike" kern="1200" cap="none" spc="0" normalizeH="0" baseline="0" noProof="0" dirty="0">
                <a:ln>
                  <a:noFill/>
                </a:ln>
                <a:solidFill>
                  <a:schemeClr val="accent1"/>
                </a:solidFill>
                <a:effectLst/>
                <a:uLnTx/>
                <a:uFillTx/>
                <a:latin typeface="Arial"/>
                <a:ea typeface="+mn-ea"/>
                <a:cs typeface="+mn-cs"/>
              </a:rPr>
              <a:t> le bouton </a:t>
            </a:r>
            <a:r>
              <a:rPr kumimoji="0" lang="en-GB" i="0" u="none" strike="noStrike" kern="1200" cap="none" spc="0" normalizeH="0" baseline="0" noProof="0" dirty="0">
                <a:ln>
                  <a:noFill/>
                </a:ln>
                <a:solidFill>
                  <a:schemeClr val="accent1"/>
                </a:solidFill>
                <a:effectLst/>
                <a:uLnTx/>
                <a:uFillTx/>
                <a:latin typeface="Arial"/>
                <a:ea typeface="+mn-ea"/>
                <a:cs typeface="+mn-cs"/>
              </a:rPr>
              <a:t>[Submit Bid]</a:t>
            </a:r>
          </a:p>
          <a:p>
            <a:pPr marL="355600" marR="0" lvl="0" indent="-355600" algn="just" defTabSz="914400" rtl="0" eaLnBrk="1" fontAlgn="base" latinLnBrk="0" hangingPunct="1">
              <a:lnSpc>
                <a:spcPct val="100000"/>
              </a:lnSpc>
              <a:spcBef>
                <a:spcPct val="20000"/>
              </a:spcBef>
              <a:spcAft>
                <a:spcPct val="0"/>
              </a:spcAft>
              <a:buClr>
                <a:srgbClr val="0C377B"/>
              </a:buClr>
              <a:buSzPct val="80000"/>
              <a:buFont typeface="Wingdings" charset="2"/>
              <a:buChar char="§"/>
              <a:tabLst/>
              <a:defRPr/>
            </a:pPr>
            <a:r>
              <a:rPr kumimoji="0" lang="en-AU" b="0" i="0" u="none" strike="noStrike" kern="1200" cap="none" spc="0" normalizeH="0" baseline="0" noProof="0" dirty="0">
                <a:ln>
                  <a:noFill/>
                </a:ln>
                <a:solidFill>
                  <a:schemeClr val="accent1"/>
                </a:solidFill>
                <a:effectLst/>
                <a:uLnTx/>
                <a:uFillTx/>
                <a:latin typeface="Arial"/>
                <a:ea typeface="+mn-ea"/>
                <a:cs typeface="+mn-cs"/>
              </a:rPr>
              <a:t>Le </a:t>
            </a:r>
            <a:r>
              <a:rPr kumimoji="0" lang="en-AU" b="0" i="0" u="none" strike="noStrike" kern="1200" cap="none" spc="0" normalizeH="0" baseline="0" noProof="0" dirty="0" err="1">
                <a:ln>
                  <a:noFill/>
                </a:ln>
                <a:solidFill>
                  <a:schemeClr val="accent1"/>
                </a:solidFill>
                <a:effectLst/>
                <a:uLnTx/>
                <a:uFillTx/>
                <a:latin typeface="Arial"/>
                <a:ea typeface="+mn-ea"/>
                <a:cs typeface="+mn-cs"/>
              </a:rPr>
              <a:t>chargement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peut</a:t>
            </a:r>
            <a:r>
              <a:rPr kumimoji="0" lang="en-AU" b="0" i="0" u="none" strike="noStrike" kern="1200" cap="none" spc="0" normalizeH="0" baseline="0" noProof="0" dirty="0">
                <a:ln>
                  <a:noFill/>
                </a:ln>
                <a:solidFill>
                  <a:schemeClr val="accent1"/>
                </a:solidFill>
                <a:effectLst/>
                <a:uLnTx/>
                <a:uFillTx/>
                <a:latin typeface="Arial"/>
                <a:ea typeface="+mn-ea"/>
                <a:cs typeface="+mn-cs"/>
              </a:rPr>
              <a:t> prendre </a:t>
            </a:r>
            <a:r>
              <a:rPr kumimoji="0" lang="en-AU" b="0" i="0" u="none" strike="noStrike" kern="1200" cap="none" spc="0" normalizeH="0" baseline="0" noProof="0" dirty="0" err="1">
                <a:ln>
                  <a:noFill/>
                </a:ln>
                <a:solidFill>
                  <a:schemeClr val="accent1"/>
                </a:solidFill>
                <a:effectLst/>
                <a:uLnTx/>
                <a:uFillTx/>
                <a:latin typeface="Arial"/>
                <a:ea typeface="+mn-ea"/>
                <a:cs typeface="+mn-cs"/>
              </a:rPr>
              <a:t>quelques</a:t>
            </a:r>
            <a:r>
              <a:rPr kumimoji="0" lang="en-AU" b="0" i="0" u="none" strike="noStrike" kern="1200" cap="none" spc="0" normalizeH="0" baseline="0" noProof="0" dirty="0">
                <a:ln>
                  <a:noFill/>
                </a:ln>
                <a:solidFill>
                  <a:schemeClr val="accent1"/>
                </a:solidFill>
                <a:effectLst/>
                <a:uLnTx/>
                <a:uFillTx/>
                <a:latin typeface="Arial"/>
                <a:ea typeface="+mn-ea"/>
                <a:cs typeface="+mn-cs"/>
              </a:rPr>
              <a:t> temps, Il </a:t>
            </a:r>
            <a:r>
              <a:rPr kumimoji="0" lang="en-AU" b="0" i="0" u="none" strike="noStrike" kern="1200" cap="none" spc="0" normalizeH="0" baseline="0" noProof="0" dirty="0" err="1">
                <a:ln>
                  <a:noFill/>
                </a:ln>
                <a:solidFill>
                  <a:schemeClr val="accent1"/>
                </a:solidFill>
                <a:effectLst/>
                <a:uLnTx/>
                <a:uFillTx/>
                <a:latin typeface="Arial"/>
                <a:ea typeface="+mn-ea"/>
                <a:cs typeface="+mn-cs"/>
              </a:rPr>
              <a:t>est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donc</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conseillé</a:t>
            </a:r>
            <a:r>
              <a:rPr kumimoji="0" lang="en-AU" b="0" i="0" u="none" strike="noStrike" kern="1200" cap="none" spc="0" normalizeH="0" baseline="0" noProof="0" dirty="0">
                <a:ln>
                  <a:noFill/>
                </a:ln>
                <a:solidFill>
                  <a:schemeClr val="accent1"/>
                </a:solidFill>
                <a:effectLst/>
                <a:uLnTx/>
                <a:uFillTx/>
                <a:latin typeface="Arial"/>
                <a:ea typeface="+mn-ea"/>
                <a:cs typeface="+mn-cs"/>
              </a:rPr>
              <a:t> de commencer un </a:t>
            </a:r>
            <a:r>
              <a:rPr kumimoji="0" lang="en-AU" b="0" i="0" u="none" strike="noStrike" kern="1200" cap="none" spc="0" normalizeH="0" baseline="0" noProof="0" dirty="0" err="1">
                <a:ln>
                  <a:noFill/>
                </a:ln>
                <a:solidFill>
                  <a:schemeClr val="accent1"/>
                </a:solidFill>
                <a:effectLst/>
                <a:uLnTx/>
                <a:uFillTx/>
                <a:latin typeface="Arial"/>
                <a:ea typeface="+mn-ea"/>
                <a:cs typeface="+mn-cs"/>
              </a:rPr>
              <a:t>heure</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avant</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l’heure</a:t>
            </a:r>
            <a:r>
              <a:rPr kumimoji="0" lang="en-AU" b="0" i="0" u="none" strike="noStrike" kern="1200" cap="none" spc="0" normalizeH="0" baseline="0" noProof="0" dirty="0">
                <a:ln>
                  <a:noFill/>
                </a:ln>
                <a:solidFill>
                  <a:schemeClr val="accent1"/>
                </a:solidFill>
                <a:effectLst/>
                <a:uLnTx/>
                <a:uFillTx/>
                <a:latin typeface="Arial"/>
                <a:ea typeface="+mn-ea"/>
                <a:cs typeface="+mn-cs"/>
              </a:rPr>
              <a:t> </a:t>
            </a:r>
            <a:r>
              <a:rPr kumimoji="0" lang="en-AU" b="0" i="0" u="none" strike="noStrike" kern="1200" cap="none" spc="0" normalizeH="0" baseline="0" noProof="0" dirty="0" err="1">
                <a:ln>
                  <a:noFill/>
                </a:ln>
                <a:solidFill>
                  <a:schemeClr val="accent1"/>
                </a:solidFill>
                <a:effectLst/>
                <a:uLnTx/>
                <a:uFillTx/>
                <a:latin typeface="Arial"/>
                <a:ea typeface="+mn-ea"/>
                <a:cs typeface="+mn-cs"/>
              </a:rPr>
              <a:t>limite</a:t>
            </a:r>
            <a:r>
              <a:rPr kumimoji="0" lang="en-AU" b="0" i="0" u="none" strike="noStrike" kern="1200" cap="none" spc="0" normalizeH="0" baseline="0" noProof="0" dirty="0">
                <a:ln>
                  <a:noFill/>
                </a:ln>
                <a:solidFill>
                  <a:schemeClr val="accent1"/>
                </a:solidFill>
                <a:effectLst/>
                <a:uLnTx/>
                <a:uFillTx/>
                <a:latin typeface="Arial"/>
                <a:ea typeface="+mn-ea"/>
                <a:cs typeface="+mn-cs"/>
              </a:rPr>
              <a:t>. </a:t>
            </a:r>
          </a:p>
          <a:p>
            <a:pPr algn="just">
              <a:defRPr/>
            </a:pPr>
            <a:endParaRPr lang="en-AU" sz="2000" dirty="0"/>
          </a:p>
        </p:txBody>
      </p:sp>
      <p:sp>
        <p:nvSpPr>
          <p:cNvPr id="3" name="Title 2"/>
          <p:cNvSpPr>
            <a:spLocks noGrp="1"/>
          </p:cNvSpPr>
          <p:nvPr>
            <p:ph type="title"/>
          </p:nvPr>
        </p:nvSpPr>
        <p:spPr>
          <a:xfrm>
            <a:off x="407988" y="373593"/>
            <a:ext cx="11376025" cy="604542"/>
          </a:xfrm>
        </p:spPr>
        <p:txBody>
          <a:bodyPr/>
          <a:lstStyle/>
          <a:p>
            <a:r>
              <a:rPr lang="en-US" altLang="en-US" dirty="0" err="1">
                <a:ea typeface="Calibri" charset="0"/>
                <a:cs typeface="Calibri" charset="0"/>
              </a:rPr>
              <a:t>Procédure</a:t>
            </a:r>
            <a:r>
              <a:rPr lang="en-US" altLang="en-US" dirty="0">
                <a:ea typeface="Calibri" charset="0"/>
                <a:cs typeface="Calibri" charset="0"/>
              </a:rPr>
              <a:t> E-tendering </a:t>
            </a:r>
            <a:br>
              <a:rPr lang="en-US" altLang="en-US" dirty="0">
                <a:ea typeface="Calibri" charset="0"/>
                <a:cs typeface="Calibri" charset="0"/>
              </a:rPr>
            </a:b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32</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5" name="TextBox 14"/>
          <p:cNvSpPr txBox="1"/>
          <p:nvPr/>
        </p:nvSpPr>
        <p:spPr>
          <a:xfrm>
            <a:off x="276960" y="3347744"/>
            <a:ext cx="7161070" cy="2508379"/>
          </a:xfrm>
          <a:prstGeom prst="rect">
            <a:avLst/>
          </a:prstGeom>
          <a:noFill/>
        </p:spPr>
        <p:txBody>
          <a:bodyPr wrap="square" rtlCol="0">
            <a:spAutoFit/>
          </a:bodyPr>
          <a:lstStyle/>
          <a:p>
            <a:pPr marL="355600" indent="-355600" algn="just">
              <a:spcBef>
                <a:spcPts val="600"/>
              </a:spcBef>
              <a:buClr>
                <a:srgbClr val="0C377B"/>
              </a:buClr>
              <a:buSzPct val="80000"/>
              <a:buFont typeface="Wingdings" charset="2"/>
              <a:buChar char="§"/>
              <a:defRPr/>
            </a:pPr>
            <a:r>
              <a:rPr lang="en-GB" sz="2100" dirty="0">
                <a:solidFill>
                  <a:schemeClr val="accent1"/>
                </a:solidFill>
              </a:rPr>
              <a:t>Si </a:t>
            </a:r>
            <a:r>
              <a:rPr lang="en-GB" sz="2100" dirty="0" err="1">
                <a:solidFill>
                  <a:schemeClr val="accent1"/>
                </a:solidFill>
              </a:rPr>
              <a:t>vous</a:t>
            </a:r>
            <a:r>
              <a:rPr lang="en-GB" sz="2100" dirty="0">
                <a:solidFill>
                  <a:schemeClr val="accent1"/>
                </a:solidFill>
              </a:rPr>
              <a:t> ne </a:t>
            </a:r>
            <a:r>
              <a:rPr lang="en-GB" sz="2100" dirty="0" err="1">
                <a:solidFill>
                  <a:schemeClr val="accent1"/>
                </a:solidFill>
              </a:rPr>
              <a:t>souhaitez</a:t>
            </a:r>
            <a:r>
              <a:rPr lang="en-GB" sz="2100" dirty="0">
                <a:solidFill>
                  <a:schemeClr val="accent1"/>
                </a:solidFill>
              </a:rPr>
              <a:t> pas </a:t>
            </a:r>
            <a:r>
              <a:rPr lang="en-GB" sz="2100" dirty="0" err="1">
                <a:solidFill>
                  <a:schemeClr val="accent1"/>
                </a:solidFill>
              </a:rPr>
              <a:t>remettre</a:t>
            </a:r>
            <a:r>
              <a:rPr lang="en-GB" sz="2100" dirty="0">
                <a:solidFill>
                  <a:schemeClr val="accent1"/>
                </a:solidFill>
              </a:rPr>
              <a:t> un </a:t>
            </a:r>
            <a:r>
              <a:rPr lang="en-GB" sz="2100" dirty="0" err="1">
                <a:solidFill>
                  <a:schemeClr val="accent1"/>
                </a:solidFill>
              </a:rPr>
              <a:t>offre</a:t>
            </a:r>
            <a:r>
              <a:rPr lang="en-GB" sz="2100" dirty="0">
                <a:solidFill>
                  <a:schemeClr val="accent1"/>
                </a:solidFill>
              </a:rPr>
              <a:t> merci de nous </a:t>
            </a:r>
            <a:r>
              <a:rPr lang="en-GB" sz="2100" dirty="0" err="1">
                <a:solidFill>
                  <a:schemeClr val="accent1"/>
                </a:solidFill>
              </a:rPr>
              <a:t>en</a:t>
            </a:r>
            <a:r>
              <a:rPr lang="en-GB" sz="2100" dirty="0">
                <a:solidFill>
                  <a:schemeClr val="accent1"/>
                </a:solidFill>
              </a:rPr>
              <a:t> informer </a:t>
            </a:r>
            <a:r>
              <a:rPr lang="en-GB" sz="2100" dirty="0" err="1">
                <a:solidFill>
                  <a:schemeClr val="accent1"/>
                </a:solidFill>
              </a:rPr>
              <a:t>en</a:t>
            </a:r>
            <a:r>
              <a:rPr lang="en-GB" sz="2100" dirty="0">
                <a:solidFill>
                  <a:schemeClr val="accent1"/>
                </a:solidFill>
              </a:rPr>
              <a:t> </a:t>
            </a:r>
            <a:r>
              <a:rPr lang="en-GB" sz="2100" dirty="0" err="1">
                <a:solidFill>
                  <a:schemeClr val="accent1"/>
                </a:solidFill>
              </a:rPr>
              <a:t>utilisant</a:t>
            </a:r>
            <a:r>
              <a:rPr lang="en-GB" sz="2100" dirty="0">
                <a:solidFill>
                  <a:schemeClr val="accent1"/>
                </a:solidFill>
              </a:rPr>
              <a:t> le bouton </a:t>
            </a:r>
            <a:r>
              <a:rPr lang="en-GB" sz="2100" b="1" dirty="0">
                <a:solidFill>
                  <a:schemeClr val="accent1"/>
                </a:solidFill>
              </a:rPr>
              <a:t>[Decline] </a:t>
            </a:r>
          </a:p>
          <a:p>
            <a:pPr marL="355600" indent="-355600" algn="just">
              <a:spcBef>
                <a:spcPts val="600"/>
              </a:spcBef>
              <a:buClr>
                <a:srgbClr val="0C377B"/>
              </a:buClr>
              <a:buSzPct val="80000"/>
              <a:buFont typeface="Wingdings" charset="2"/>
              <a:buChar char="§"/>
              <a:defRPr/>
            </a:pPr>
            <a:r>
              <a:rPr lang="en-GB" sz="2100" dirty="0">
                <a:solidFill>
                  <a:schemeClr val="accent1"/>
                </a:solidFill>
              </a:rPr>
              <a:t>Si </a:t>
            </a:r>
            <a:r>
              <a:rPr lang="en-GB" sz="2100" dirty="0" err="1">
                <a:solidFill>
                  <a:schemeClr val="accent1"/>
                </a:solidFill>
              </a:rPr>
              <a:t>vous</a:t>
            </a:r>
            <a:r>
              <a:rPr lang="en-GB" sz="2100" dirty="0">
                <a:solidFill>
                  <a:schemeClr val="accent1"/>
                </a:solidFill>
              </a:rPr>
              <a:t> </a:t>
            </a:r>
            <a:r>
              <a:rPr lang="en-GB" sz="2100" dirty="0" err="1">
                <a:solidFill>
                  <a:schemeClr val="accent1"/>
                </a:solidFill>
              </a:rPr>
              <a:t>avez</a:t>
            </a:r>
            <a:r>
              <a:rPr lang="en-GB" sz="2100" dirty="0">
                <a:solidFill>
                  <a:schemeClr val="accent1"/>
                </a:solidFill>
              </a:rPr>
              <a:t> le </a:t>
            </a:r>
            <a:r>
              <a:rPr lang="en-GB" sz="2100" dirty="0" err="1">
                <a:solidFill>
                  <a:schemeClr val="accent1"/>
                </a:solidFill>
              </a:rPr>
              <a:t>moindre</a:t>
            </a:r>
            <a:r>
              <a:rPr lang="en-GB" sz="2100" dirty="0">
                <a:solidFill>
                  <a:schemeClr val="accent1"/>
                </a:solidFill>
              </a:rPr>
              <a:t> </a:t>
            </a:r>
            <a:r>
              <a:rPr lang="en-GB" sz="2100" dirty="0" err="1">
                <a:solidFill>
                  <a:schemeClr val="accent1"/>
                </a:solidFill>
              </a:rPr>
              <a:t>problème</a:t>
            </a:r>
            <a:r>
              <a:rPr lang="en-GB" sz="2100" dirty="0">
                <a:solidFill>
                  <a:schemeClr val="accent1"/>
                </a:solidFill>
              </a:rPr>
              <a:t> </a:t>
            </a:r>
            <a:r>
              <a:rPr lang="en-GB" sz="2100" dirty="0" err="1">
                <a:solidFill>
                  <a:schemeClr val="accent1"/>
                </a:solidFill>
              </a:rPr>
              <a:t>ou</a:t>
            </a:r>
            <a:r>
              <a:rPr lang="en-GB" sz="2100" dirty="0">
                <a:solidFill>
                  <a:schemeClr val="accent1"/>
                </a:solidFill>
              </a:rPr>
              <a:t> des questions </a:t>
            </a:r>
            <a:r>
              <a:rPr lang="en-GB" sz="2100" dirty="0" err="1">
                <a:solidFill>
                  <a:schemeClr val="accent1"/>
                </a:solidFill>
              </a:rPr>
              <a:t>concernant</a:t>
            </a:r>
            <a:r>
              <a:rPr lang="en-GB" sz="2100" dirty="0">
                <a:solidFill>
                  <a:schemeClr val="accent1"/>
                </a:solidFill>
              </a:rPr>
              <a:t> </a:t>
            </a:r>
            <a:r>
              <a:rPr lang="en-GB" sz="2100" dirty="0" err="1">
                <a:solidFill>
                  <a:schemeClr val="accent1"/>
                </a:solidFill>
              </a:rPr>
              <a:t>l’enregistrement</a:t>
            </a:r>
            <a:r>
              <a:rPr lang="en-GB" sz="2100" dirty="0">
                <a:solidFill>
                  <a:schemeClr val="accent1"/>
                </a:solidFill>
              </a:rPr>
              <a:t> de </a:t>
            </a:r>
            <a:r>
              <a:rPr lang="en-GB" sz="2100" dirty="0" err="1">
                <a:solidFill>
                  <a:schemeClr val="accent1"/>
                </a:solidFill>
              </a:rPr>
              <a:t>votre</a:t>
            </a:r>
            <a:r>
              <a:rPr lang="en-GB" sz="2100" dirty="0">
                <a:solidFill>
                  <a:schemeClr val="accent1"/>
                </a:solidFill>
              </a:rPr>
              <a:t> </a:t>
            </a:r>
            <a:r>
              <a:rPr lang="en-GB" sz="2100" dirty="0" err="1">
                <a:solidFill>
                  <a:schemeClr val="accent1"/>
                </a:solidFill>
              </a:rPr>
              <a:t>entreprise</a:t>
            </a:r>
            <a:r>
              <a:rPr lang="en-GB" sz="2100" dirty="0">
                <a:solidFill>
                  <a:schemeClr val="accent1"/>
                </a:solidFill>
              </a:rPr>
              <a:t>, </a:t>
            </a:r>
            <a:r>
              <a:rPr lang="en-GB" sz="2100" dirty="0" err="1">
                <a:solidFill>
                  <a:schemeClr val="accent1"/>
                </a:solidFill>
              </a:rPr>
              <a:t>ou</a:t>
            </a:r>
            <a:r>
              <a:rPr lang="en-GB" sz="2100" dirty="0">
                <a:solidFill>
                  <a:schemeClr val="accent1"/>
                </a:solidFill>
              </a:rPr>
              <a:t> le </a:t>
            </a:r>
            <a:r>
              <a:rPr lang="en-GB" sz="2100" dirty="0" err="1">
                <a:solidFill>
                  <a:schemeClr val="accent1"/>
                </a:solidFill>
              </a:rPr>
              <a:t>chargement</a:t>
            </a:r>
            <a:r>
              <a:rPr lang="en-GB" sz="2100" dirty="0">
                <a:solidFill>
                  <a:schemeClr val="accent1"/>
                </a:solidFill>
              </a:rPr>
              <a:t> de </a:t>
            </a:r>
            <a:r>
              <a:rPr lang="en-GB" sz="2100" dirty="0" err="1">
                <a:solidFill>
                  <a:schemeClr val="accent1"/>
                </a:solidFill>
              </a:rPr>
              <a:t>votre</a:t>
            </a:r>
            <a:r>
              <a:rPr lang="en-GB" sz="2100" dirty="0">
                <a:solidFill>
                  <a:schemeClr val="accent1"/>
                </a:solidFill>
              </a:rPr>
              <a:t> </a:t>
            </a:r>
            <a:r>
              <a:rPr lang="en-GB" sz="2100" dirty="0" err="1">
                <a:solidFill>
                  <a:schemeClr val="accent1"/>
                </a:solidFill>
              </a:rPr>
              <a:t>offre</a:t>
            </a:r>
            <a:r>
              <a:rPr lang="en-GB" sz="2100" dirty="0">
                <a:solidFill>
                  <a:schemeClr val="accent1"/>
                </a:solidFill>
              </a:rPr>
              <a:t>, merci de consulter les [FAQ] </a:t>
            </a:r>
            <a:r>
              <a:rPr lang="en-GB" sz="2100" dirty="0" err="1">
                <a:solidFill>
                  <a:schemeClr val="accent1"/>
                </a:solidFill>
              </a:rPr>
              <a:t>ou</a:t>
            </a:r>
            <a:r>
              <a:rPr lang="en-GB" sz="2100" dirty="0">
                <a:solidFill>
                  <a:schemeClr val="accent1"/>
                </a:solidFill>
              </a:rPr>
              <a:t>  </a:t>
            </a:r>
            <a:r>
              <a:rPr lang="en-GB" sz="2100" dirty="0" err="1">
                <a:solidFill>
                  <a:schemeClr val="accent1"/>
                </a:solidFill>
              </a:rPr>
              <a:t>contacter</a:t>
            </a:r>
            <a:r>
              <a:rPr lang="en-GB" sz="2100" dirty="0">
                <a:solidFill>
                  <a:schemeClr val="accent1"/>
                </a:solidFill>
              </a:rPr>
              <a:t> </a:t>
            </a:r>
            <a:r>
              <a:rPr lang="en-GB" sz="2100" dirty="0">
                <a:solidFill>
                  <a:schemeClr val="accent6"/>
                </a:solidFill>
                <a:hlinkClick r:id="rId2">
                  <a:extLst>
                    <a:ext uri="{A12FA001-AC4F-418D-AE19-62706E023703}">
                      <ahyp:hlinkClr xmlns:ahyp="http://schemas.microsoft.com/office/drawing/2018/hyperlinkcolor" val="tx"/>
                    </a:ext>
                  </a:extLst>
                </a:hlinkClick>
              </a:rPr>
              <a:t>procurement.service@cern.ch</a:t>
            </a:r>
            <a:endParaRPr lang="en-GB" sz="2100" dirty="0">
              <a:solidFill>
                <a:schemeClr val="accent6"/>
              </a:solidFill>
            </a:endParaRPr>
          </a:p>
          <a:p>
            <a:pPr marL="355600" indent="-355600" algn="just">
              <a:spcBef>
                <a:spcPts val="600"/>
              </a:spcBef>
              <a:buClr>
                <a:srgbClr val="0C377B"/>
              </a:buClr>
              <a:buSzPct val="80000"/>
              <a:buFont typeface="Wingdings" charset="2"/>
              <a:buChar char="§"/>
              <a:defRPr/>
            </a:pPr>
            <a:endParaRPr lang="en-GB" sz="2100" dirty="0">
              <a:solidFill>
                <a:srgbClr val="0055A0"/>
              </a:solidFill>
            </a:endParaRPr>
          </a:p>
        </p:txBody>
      </p:sp>
      <p:pic>
        <p:nvPicPr>
          <p:cNvPr id="1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25826" y="3234948"/>
            <a:ext cx="2881720" cy="28263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800134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914" y="1421183"/>
            <a:ext cx="11206172" cy="1581324"/>
          </a:xfrm>
        </p:spPr>
        <p:txBody>
          <a:bodyPr/>
          <a:lstStyle/>
          <a:p>
            <a:pPr algn="ctr">
              <a:buClr>
                <a:schemeClr val="tx1"/>
              </a:buClr>
              <a:defRPr/>
            </a:pPr>
            <a:r>
              <a:rPr lang="en-US" sz="3200" b="0" dirty="0">
                <a:solidFill>
                  <a:srgbClr val="0033A0"/>
                </a:solidFill>
              </a:rPr>
              <a:t>Les </a:t>
            </a:r>
            <a:r>
              <a:rPr lang="en-US" sz="3200" b="0" dirty="0" err="1">
                <a:solidFill>
                  <a:srgbClr val="0033A0"/>
                </a:solidFill>
              </a:rPr>
              <a:t>offres</a:t>
            </a:r>
            <a:r>
              <a:rPr lang="en-US" sz="3200" b="0" dirty="0">
                <a:solidFill>
                  <a:srgbClr val="0033A0"/>
                </a:solidFill>
              </a:rPr>
              <a:t> </a:t>
            </a:r>
            <a:r>
              <a:rPr lang="en-US" sz="3200" b="0" dirty="0" err="1">
                <a:solidFill>
                  <a:srgbClr val="0033A0"/>
                </a:solidFill>
              </a:rPr>
              <a:t>doivent</a:t>
            </a:r>
            <a:r>
              <a:rPr lang="en-US" sz="3200" b="0" dirty="0">
                <a:solidFill>
                  <a:srgbClr val="0033A0"/>
                </a:solidFill>
              </a:rPr>
              <a:t> </a:t>
            </a:r>
            <a:r>
              <a:rPr lang="en-US" sz="3200" b="0" dirty="0" err="1">
                <a:solidFill>
                  <a:srgbClr val="0033A0"/>
                </a:solidFill>
              </a:rPr>
              <a:t>être</a:t>
            </a:r>
            <a:r>
              <a:rPr lang="en-US" sz="3200" b="0" dirty="0">
                <a:solidFill>
                  <a:srgbClr val="0033A0"/>
                </a:solidFill>
              </a:rPr>
              <a:t> reçues par le CERN </a:t>
            </a:r>
          </a:p>
          <a:p>
            <a:pPr algn="ctr">
              <a:buClr>
                <a:schemeClr val="tx1"/>
              </a:buClr>
              <a:defRPr/>
            </a:pPr>
            <a:r>
              <a:rPr lang="en-US" sz="3200" u="sng" dirty="0">
                <a:solidFill>
                  <a:srgbClr val="0033A0"/>
                </a:solidFill>
              </a:rPr>
              <a:t>Au plus tard le </a:t>
            </a:r>
            <a:r>
              <a:rPr lang="en-US" sz="3200" u="sng" dirty="0">
                <a:solidFill>
                  <a:schemeClr val="accent3"/>
                </a:solidFill>
              </a:rPr>
              <a:t> 18</a:t>
            </a:r>
            <a:r>
              <a:rPr lang="en-US" sz="3200" u="sng" baseline="30000" dirty="0">
                <a:solidFill>
                  <a:schemeClr val="accent3"/>
                </a:solidFill>
              </a:rPr>
              <a:t> </a:t>
            </a:r>
            <a:r>
              <a:rPr lang="en-US" sz="3200" u="sng" dirty="0" err="1">
                <a:solidFill>
                  <a:schemeClr val="accent3"/>
                </a:solidFill>
              </a:rPr>
              <a:t>janvier</a:t>
            </a:r>
            <a:r>
              <a:rPr lang="en-US" sz="3200" u="sng" dirty="0">
                <a:solidFill>
                  <a:schemeClr val="accent3"/>
                </a:solidFill>
              </a:rPr>
              <a:t> 2023 </a:t>
            </a:r>
            <a:r>
              <a:rPr lang="en-US" sz="3200" u="sng" dirty="0" err="1">
                <a:solidFill>
                  <a:schemeClr val="accent3"/>
                </a:solidFill>
              </a:rPr>
              <a:t>avant</a:t>
            </a:r>
            <a:r>
              <a:rPr lang="en-US" sz="3200" u="sng" dirty="0">
                <a:solidFill>
                  <a:schemeClr val="accent3"/>
                </a:solidFill>
              </a:rPr>
              <a:t> 16h </a:t>
            </a:r>
          </a:p>
          <a:p>
            <a:pPr algn="ctr">
              <a:buClr>
                <a:schemeClr val="tx1"/>
              </a:buClr>
              <a:defRPr/>
            </a:pPr>
            <a:endParaRPr lang="en-US" sz="3200" u="sng" dirty="0">
              <a:solidFill>
                <a:srgbClr val="0033A0"/>
              </a:solidFill>
            </a:endParaRPr>
          </a:p>
          <a:p>
            <a:pPr algn="ctr">
              <a:buClr>
                <a:schemeClr val="tx1"/>
              </a:buClr>
              <a:defRPr/>
            </a:pPr>
            <a:endParaRPr lang="en-AU" sz="3200" u="sng" dirty="0">
              <a:solidFill>
                <a:srgbClr val="0033A0"/>
              </a:solidFill>
            </a:endParaRPr>
          </a:p>
          <a:p>
            <a:pPr algn="just"/>
            <a:endParaRPr lang="en-GB" sz="2000" dirty="0"/>
          </a:p>
          <a:p>
            <a:pPr algn="just">
              <a:defRPr/>
            </a:pPr>
            <a:endParaRPr lang="en-AU" sz="2000" dirty="0"/>
          </a:p>
        </p:txBody>
      </p:sp>
      <p:sp>
        <p:nvSpPr>
          <p:cNvPr id="3" name="Title 2"/>
          <p:cNvSpPr>
            <a:spLocks noGrp="1"/>
          </p:cNvSpPr>
          <p:nvPr>
            <p:ph type="title"/>
          </p:nvPr>
        </p:nvSpPr>
        <p:spPr/>
        <p:txBody>
          <a:bodyPr/>
          <a:lstStyle/>
          <a:p>
            <a:r>
              <a:rPr lang="en-US" altLang="en-US" dirty="0">
                <a:ea typeface="Calibri" charset="0"/>
                <a:cs typeface="Calibri" charset="0"/>
              </a:rPr>
              <a:t>Date de retour des </a:t>
            </a:r>
            <a:r>
              <a:rPr lang="en-US" altLang="en-US" dirty="0" err="1">
                <a:ea typeface="Calibri" charset="0"/>
                <a:cs typeface="Calibri" charset="0"/>
              </a:rPr>
              <a:t>offres</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33</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6" name="Title 2"/>
          <p:cNvSpPr txBox="1">
            <a:spLocks/>
          </p:cNvSpPr>
          <p:nvPr/>
        </p:nvSpPr>
        <p:spPr>
          <a:xfrm>
            <a:off x="399749" y="3345054"/>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ltLang="en-US" dirty="0">
                <a:ea typeface="Calibri" charset="0"/>
                <a:cs typeface="Calibri" charset="0"/>
              </a:rPr>
              <a:t>Information Contact</a:t>
            </a:r>
          </a:p>
          <a:p>
            <a:endParaRPr lang="en-US" dirty="0">
              <a:cs typeface="Calibri" charset="0"/>
            </a:endParaRPr>
          </a:p>
          <a:p>
            <a:pPr algn="ctr"/>
            <a:r>
              <a:rPr lang="en-US" b="0" dirty="0">
                <a:cs typeface="Calibri" charset="0"/>
                <a:hlinkClick r:id="rId2"/>
              </a:rPr>
              <a:t>Procurement.service@cern.ch</a:t>
            </a:r>
            <a:r>
              <a:rPr lang="en-US" b="0" dirty="0">
                <a:cs typeface="Calibri" charset="0"/>
              </a:rPr>
              <a:t> </a:t>
            </a:r>
            <a:endParaRPr lang="en-US" b="0" dirty="0"/>
          </a:p>
        </p:txBody>
      </p:sp>
      <p:pic>
        <p:nvPicPr>
          <p:cNvPr id="17" name="Picture 16"/>
          <p:cNvPicPr>
            <a:picLocks noChangeAspect="1"/>
          </p:cNvPicPr>
          <p:nvPr/>
        </p:nvPicPr>
        <p:blipFill>
          <a:blip r:embed="rId3"/>
          <a:stretch>
            <a:fillRect/>
          </a:stretch>
        </p:blipFill>
        <p:spPr>
          <a:xfrm>
            <a:off x="10643996" y="4948061"/>
            <a:ext cx="927100" cy="927100"/>
          </a:xfrm>
          <a:prstGeom prst="rect">
            <a:avLst/>
          </a:prstGeom>
        </p:spPr>
      </p:pic>
    </p:spTree>
    <p:extLst>
      <p:ext uri="{BB962C8B-B14F-4D97-AF65-F5344CB8AC3E}">
        <p14:creationId xmlns:p14="http://schemas.microsoft.com/office/powerpoint/2010/main" val="457951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ea typeface="Calibri" charset="0"/>
                <a:cs typeface="Calibri" charset="0"/>
              </a:rPr>
              <a:t>Questions &amp; </a:t>
            </a:r>
            <a:r>
              <a:rPr lang="en-US" altLang="en-US" dirty="0" err="1">
                <a:ea typeface="Calibri" charset="0"/>
                <a:cs typeface="Calibri" charset="0"/>
              </a:rPr>
              <a:t>Réponses</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34</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5" name="Content Placeholder 8"/>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2924013" y="1129973"/>
            <a:ext cx="6846665" cy="4985776"/>
          </a:xfrm>
          <a:prstGeom prst="rect">
            <a:avLst/>
          </a:prstGeom>
        </p:spPr>
      </p:pic>
    </p:spTree>
    <p:extLst>
      <p:ext uri="{BB962C8B-B14F-4D97-AF65-F5344CB8AC3E}">
        <p14:creationId xmlns:p14="http://schemas.microsoft.com/office/powerpoint/2010/main" val="1446885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US" dirty="0" err="1"/>
              <a:t>Procédure</a:t>
            </a:r>
            <a:r>
              <a:rPr lang="en-US" dirty="0"/>
              <a:t> </a:t>
            </a:r>
            <a:r>
              <a:rPr lang="en-US" dirty="0" err="1"/>
              <a:t>d’Appel</a:t>
            </a:r>
            <a:r>
              <a:rPr lang="en-US" dirty="0"/>
              <a:t> </a:t>
            </a:r>
            <a:r>
              <a:rPr lang="en-US" dirty="0" err="1"/>
              <a:t>d’Offres</a:t>
            </a:r>
            <a:r>
              <a:rPr lang="en-US" dirty="0"/>
              <a:t>- Dates </a:t>
            </a:r>
            <a:r>
              <a:rPr lang="en-US" dirty="0" err="1"/>
              <a:t>clés</a:t>
            </a:r>
            <a:br>
              <a:rPr lang="en-US" dirty="0">
                <a:latin typeface="Calibri" panose="020F0502020204030204" pitchFamily="34" charset="0"/>
                <a:cs typeface="Calibri" panose="020F0502020204030204" pitchFamily="34" charset="0"/>
              </a:rPr>
            </a:b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4</a:t>
            </a:fld>
            <a:endParaRPr lang="en-US" dirty="0"/>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1" name="TextBox 10"/>
          <p:cNvSpPr txBox="1"/>
          <p:nvPr/>
        </p:nvSpPr>
        <p:spPr>
          <a:xfrm>
            <a:off x="714541" y="1214651"/>
            <a:ext cx="10713492" cy="4378122"/>
          </a:xfrm>
          <a:prstGeom prst="rect">
            <a:avLst/>
          </a:prstGeom>
          <a:noFill/>
        </p:spPr>
        <p:txBody>
          <a:bodyPr wrap="square" rtlCol="0">
            <a:spAutoFit/>
          </a:bodyPr>
          <a:lstStyle/>
          <a:p>
            <a:pPr marL="342900" lvl="0" indent="-342900" algn="just" fontAlgn="auto">
              <a:lnSpc>
                <a:spcPct val="150000"/>
              </a:lnSpc>
              <a:spcBef>
                <a:spcPts val="1500"/>
              </a:spcBef>
              <a:spcAft>
                <a:spcPts val="0"/>
              </a:spcAft>
              <a:buClr>
                <a:prstClr val="black"/>
              </a:buClr>
              <a:buSzTx/>
              <a:buFont typeface="Wingdings" charset="2"/>
              <a:buChar char="§"/>
            </a:pPr>
            <a:r>
              <a:rPr lang="en-US" sz="2400" dirty="0">
                <a:latin typeface="+mj-lt"/>
              </a:rPr>
              <a:t>Envoi de </a:t>
            </a:r>
            <a:r>
              <a:rPr lang="en-US" sz="2400" dirty="0" err="1">
                <a:latin typeface="+mj-lt"/>
              </a:rPr>
              <a:t>l’appel</a:t>
            </a:r>
            <a:r>
              <a:rPr lang="en-US" sz="2400" dirty="0">
                <a:latin typeface="+mj-lt"/>
              </a:rPr>
              <a:t> </a:t>
            </a:r>
            <a:r>
              <a:rPr lang="en-US" sz="2400" dirty="0" err="1">
                <a:latin typeface="+mj-lt"/>
              </a:rPr>
              <a:t>d’offres</a:t>
            </a:r>
            <a:r>
              <a:rPr lang="en-US" sz="2400" dirty="0">
                <a:latin typeface="+mj-lt"/>
              </a:rPr>
              <a:t>:</a:t>
            </a:r>
            <a:r>
              <a:rPr lang="en-US" sz="2400" b="1" dirty="0">
                <a:latin typeface="+mj-lt"/>
              </a:rPr>
              <a:t>  25 </a:t>
            </a:r>
            <a:r>
              <a:rPr lang="en-US" sz="2400" b="1" dirty="0" err="1">
                <a:latin typeface="+mj-lt"/>
              </a:rPr>
              <a:t>novembre</a:t>
            </a:r>
            <a:r>
              <a:rPr lang="en-US" sz="2400" b="1" dirty="0">
                <a:latin typeface="+mj-lt"/>
              </a:rPr>
              <a:t> 2022</a:t>
            </a:r>
          </a:p>
          <a:p>
            <a:pPr marL="342900" lvl="0" indent="-342900" algn="just" fontAlgn="auto">
              <a:lnSpc>
                <a:spcPct val="150000"/>
              </a:lnSpc>
              <a:spcBef>
                <a:spcPts val="1500"/>
              </a:spcBef>
              <a:spcAft>
                <a:spcPts val="0"/>
              </a:spcAft>
              <a:buClr>
                <a:prstClr val="black"/>
              </a:buClr>
              <a:buSzTx/>
              <a:buFont typeface="Wingdings" charset="2"/>
              <a:buChar char="§"/>
            </a:pPr>
            <a:r>
              <a:rPr lang="en-US" sz="2400" i="1" dirty="0" err="1">
                <a:latin typeface="+mj-lt"/>
              </a:rPr>
              <a:t>Conférence</a:t>
            </a:r>
            <a:r>
              <a:rPr lang="en-US" sz="2400" i="1" dirty="0">
                <a:latin typeface="+mj-lt"/>
              </a:rPr>
              <a:t> aux </a:t>
            </a:r>
            <a:r>
              <a:rPr lang="en-US" sz="2400" i="1" dirty="0" err="1">
                <a:latin typeface="+mj-lt"/>
              </a:rPr>
              <a:t>soumissionnaires</a:t>
            </a:r>
            <a:r>
              <a:rPr lang="en-US" sz="2400" i="1" dirty="0">
                <a:latin typeface="+mj-lt"/>
              </a:rPr>
              <a:t> (</a:t>
            </a:r>
            <a:r>
              <a:rPr lang="en-US" sz="2400" i="1" dirty="0" err="1">
                <a:latin typeface="+mj-lt"/>
              </a:rPr>
              <a:t>obligatoire</a:t>
            </a:r>
            <a:r>
              <a:rPr lang="en-US" sz="2400" i="1" dirty="0">
                <a:latin typeface="+mj-lt"/>
              </a:rPr>
              <a:t>): </a:t>
            </a:r>
            <a:r>
              <a:rPr lang="en-US" sz="2400" b="1" i="1" dirty="0">
                <a:latin typeface="+mj-lt"/>
              </a:rPr>
              <a:t>12 </a:t>
            </a:r>
            <a:r>
              <a:rPr lang="en-US" sz="2400" b="1" i="1" dirty="0" err="1">
                <a:latin typeface="+mj-lt"/>
              </a:rPr>
              <a:t>décembre</a:t>
            </a:r>
            <a:r>
              <a:rPr lang="en-US" sz="2400" b="1" i="1" dirty="0">
                <a:latin typeface="+mj-lt"/>
              </a:rPr>
              <a:t> 2022</a:t>
            </a:r>
          </a:p>
          <a:p>
            <a:pPr marL="342900" lvl="0" indent="-342900" algn="just" fontAlgn="auto">
              <a:lnSpc>
                <a:spcPct val="150000"/>
              </a:lnSpc>
              <a:spcBef>
                <a:spcPts val="1500"/>
              </a:spcBef>
              <a:spcAft>
                <a:spcPts val="0"/>
              </a:spcAft>
              <a:buClr>
                <a:prstClr val="black"/>
              </a:buClr>
              <a:buSzTx/>
              <a:buFont typeface="Wingdings" charset="2"/>
              <a:buChar char="§"/>
            </a:pPr>
            <a:r>
              <a:rPr lang="en-US" sz="2400" dirty="0">
                <a:latin typeface="+mj-lt"/>
              </a:rPr>
              <a:t>Date </a:t>
            </a:r>
            <a:r>
              <a:rPr lang="en-US" sz="2400" dirty="0" err="1">
                <a:latin typeface="+mj-lt"/>
              </a:rPr>
              <a:t>limite</a:t>
            </a:r>
            <a:r>
              <a:rPr lang="en-US" sz="2400" dirty="0">
                <a:latin typeface="+mj-lt"/>
              </a:rPr>
              <a:t> de </a:t>
            </a:r>
            <a:r>
              <a:rPr lang="en-US" sz="2400" dirty="0" err="1">
                <a:latin typeface="+mj-lt"/>
              </a:rPr>
              <a:t>dépôt</a:t>
            </a:r>
            <a:r>
              <a:rPr lang="en-US" sz="2400" dirty="0">
                <a:latin typeface="+mj-lt"/>
              </a:rPr>
              <a:t> des </a:t>
            </a:r>
            <a:r>
              <a:rPr lang="en-US" sz="2400" dirty="0" err="1">
                <a:latin typeface="+mj-lt"/>
              </a:rPr>
              <a:t>offres</a:t>
            </a:r>
            <a:r>
              <a:rPr lang="en-US" sz="2400" dirty="0">
                <a:latin typeface="+mj-lt"/>
              </a:rPr>
              <a:t> : </a:t>
            </a:r>
            <a:r>
              <a:rPr lang="en-US" sz="2400" b="1" dirty="0">
                <a:solidFill>
                  <a:srgbClr val="FF0000"/>
                </a:solidFill>
                <a:latin typeface="+mj-lt"/>
              </a:rPr>
              <a:t>18 </a:t>
            </a:r>
            <a:r>
              <a:rPr lang="en-US" sz="2400" b="1" dirty="0" err="1">
                <a:solidFill>
                  <a:srgbClr val="FF0000"/>
                </a:solidFill>
                <a:latin typeface="+mj-lt"/>
              </a:rPr>
              <a:t>janvier</a:t>
            </a:r>
            <a:r>
              <a:rPr lang="en-US" sz="2400" b="1" dirty="0">
                <a:solidFill>
                  <a:srgbClr val="FF0000"/>
                </a:solidFill>
                <a:latin typeface="+mj-lt"/>
              </a:rPr>
              <a:t> 2023 16h</a:t>
            </a:r>
          </a:p>
          <a:p>
            <a:pPr marL="342900" lvl="0" indent="-342900" algn="just" fontAlgn="auto">
              <a:lnSpc>
                <a:spcPct val="150000"/>
              </a:lnSpc>
              <a:spcBef>
                <a:spcPts val="1500"/>
              </a:spcBef>
              <a:spcAft>
                <a:spcPts val="0"/>
              </a:spcAft>
              <a:buClr>
                <a:prstClr val="black"/>
              </a:buClr>
              <a:buSzTx/>
              <a:buFont typeface="Wingdings" charset="2"/>
              <a:buChar char="§"/>
            </a:pPr>
            <a:r>
              <a:rPr lang="en-US" sz="2400" dirty="0">
                <a:latin typeface="+mj-lt"/>
              </a:rPr>
              <a:t>Evaluation des </a:t>
            </a:r>
            <a:r>
              <a:rPr lang="en-US" sz="2400" dirty="0" err="1">
                <a:latin typeface="+mj-lt"/>
              </a:rPr>
              <a:t>offres</a:t>
            </a:r>
            <a:r>
              <a:rPr lang="en-US" sz="2400" dirty="0">
                <a:latin typeface="+mj-lt"/>
              </a:rPr>
              <a:t> et clarifications : </a:t>
            </a:r>
            <a:r>
              <a:rPr lang="en-US" sz="2400" b="1" dirty="0">
                <a:latin typeface="+mj-lt"/>
              </a:rPr>
              <a:t>Janvier 2023          </a:t>
            </a:r>
          </a:p>
          <a:p>
            <a:pPr marL="342900" indent="-342900" algn="just" fontAlgn="auto">
              <a:lnSpc>
                <a:spcPct val="150000"/>
              </a:lnSpc>
              <a:spcBef>
                <a:spcPts val="1500"/>
              </a:spcBef>
              <a:spcAft>
                <a:spcPts val="0"/>
              </a:spcAft>
              <a:buClr>
                <a:prstClr val="black"/>
              </a:buClr>
              <a:buSzTx/>
              <a:buFont typeface="Wingdings" charset="2"/>
              <a:buChar char="§"/>
            </a:pPr>
            <a:r>
              <a:rPr lang="en-US" sz="2400" dirty="0" err="1">
                <a:latin typeface="+mj-lt"/>
              </a:rPr>
              <a:t>Comité</a:t>
            </a:r>
            <a:r>
              <a:rPr lang="en-US" sz="2400" dirty="0">
                <a:latin typeface="+mj-lt"/>
              </a:rPr>
              <a:t> des Finances : </a:t>
            </a:r>
            <a:r>
              <a:rPr lang="en-US" sz="2400" b="1" dirty="0">
                <a:latin typeface="+mj-lt"/>
              </a:rPr>
              <a:t>Fin mars 2023</a:t>
            </a:r>
          </a:p>
          <a:p>
            <a:pPr marL="342900" indent="-342900" algn="just" fontAlgn="auto">
              <a:lnSpc>
                <a:spcPct val="150000"/>
              </a:lnSpc>
              <a:spcBef>
                <a:spcPts val="1500"/>
              </a:spcBef>
              <a:spcAft>
                <a:spcPts val="0"/>
              </a:spcAft>
              <a:buClr>
                <a:prstClr val="black"/>
              </a:buClr>
              <a:buSzTx/>
              <a:buFont typeface="Wingdings" charset="2"/>
              <a:buChar char="§"/>
            </a:pPr>
            <a:r>
              <a:rPr lang="fr-CH" sz="2400" b="1" dirty="0">
                <a:latin typeface="+mj-lt"/>
              </a:rPr>
              <a:t>Négociation du Contrat et notification fin Mars 2023</a:t>
            </a:r>
            <a:endParaRPr lang="en-US" sz="2400" b="1" dirty="0">
              <a:latin typeface="+mj-lt"/>
            </a:endParaRPr>
          </a:p>
        </p:txBody>
      </p:sp>
    </p:spTree>
    <p:extLst>
      <p:ext uri="{BB962C8B-B14F-4D97-AF65-F5344CB8AC3E}">
        <p14:creationId xmlns:p14="http://schemas.microsoft.com/office/powerpoint/2010/main" val="884066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US" dirty="0" err="1"/>
              <a:t>Procédure</a:t>
            </a:r>
            <a:r>
              <a:rPr lang="en-US" dirty="0"/>
              <a:t> </a:t>
            </a:r>
            <a:r>
              <a:rPr lang="en-US" dirty="0" err="1"/>
              <a:t>d’Appel</a:t>
            </a:r>
            <a:r>
              <a:rPr lang="en-US" dirty="0"/>
              <a:t> </a:t>
            </a:r>
            <a:r>
              <a:rPr lang="en-US" dirty="0" err="1"/>
              <a:t>d’Offres</a:t>
            </a:r>
            <a:r>
              <a:rPr lang="en-US" dirty="0"/>
              <a:t>– Documents de </a:t>
            </a:r>
            <a:r>
              <a:rPr lang="en-US" dirty="0" err="1"/>
              <a:t>l’IT</a:t>
            </a:r>
            <a:br>
              <a:rPr lang="en-US" dirty="0">
                <a:latin typeface="Calibri" panose="020F0502020204030204" pitchFamily="34" charset="0"/>
                <a:cs typeface="Calibri" panose="020F0502020204030204" pitchFamily="34" charset="0"/>
              </a:rPr>
            </a:b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5</a:t>
            </a:fld>
            <a:endParaRPr lang="en-US" dirty="0"/>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1" name="TextBox 10"/>
          <p:cNvSpPr txBox="1"/>
          <p:nvPr/>
        </p:nvSpPr>
        <p:spPr>
          <a:xfrm>
            <a:off x="286517" y="979582"/>
            <a:ext cx="10435074" cy="6009337"/>
          </a:xfrm>
          <a:prstGeom prst="rect">
            <a:avLst/>
          </a:prstGeom>
          <a:noFill/>
        </p:spPr>
        <p:txBody>
          <a:bodyPr wrap="square" rtlCol="0">
            <a:spAutoFit/>
          </a:bodyPr>
          <a:lstStyle/>
          <a:p>
            <a:r>
              <a:rPr lang="fr-CH" sz="2400" b="1" dirty="0"/>
              <a:t>Documents commerciaux</a:t>
            </a:r>
            <a:r>
              <a:rPr lang="fr-CH" sz="2400" dirty="0"/>
              <a:t> : </a:t>
            </a:r>
          </a:p>
          <a:p>
            <a:pPr marL="285750" lvl="0" indent="-285750">
              <a:buFont typeface="Arial" panose="020B0604020202020204" pitchFamily="34" charset="0"/>
              <a:buChar char="•"/>
            </a:pPr>
            <a:r>
              <a:rPr lang="fr-FR" dirty="0"/>
              <a:t>Formulaire de soumission et son Annexe : </a:t>
            </a:r>
            <a:r>
              <a:rPr lang="fr-FR" i="1" dirty="0"/>
              <a:t>Questionnaire Technique</a:t>
            </a:r>
            <a:r>
              <a:rPr lang="fr-FR" dirty="0"/>
              <a:t> </a:t>
            </a:r>
            <a:endParaRPr lang="en-US" dirty="0"/>
          </a:p>
          <a:p>
            <a:pPr marL="285750" lvl="0" indent="-285750">
              <a:buFont typeface="Arial" panose="020B0604020202020204" pitchFamily="34" charset="0"/>
              <a:buChar char="•"/>
            </a:pPr>
            <a:r>
              <a:rPr lang="fr-CH" dirty="0"/>
              <a:t>« Critères de sélection des soumissionnaires et d’attribution des contrats de Génie Civil », Mars 2022 ;</a:t>
            </a:r>
            <a:endParaRPr lang="en-US" dirty="0"/>
          </a:p>
          <a:p>
            <a:pPr marL="285750" lvl="0" indent="-285750">
              <a:buFont typeface="Arial" panose="020B0604020202020204" pitchFamily="34" charset="0"/>
              <a:buChar char="•"/>
            </a:pPr>
            <a:r>
              <a:rPr lang="fr-FR" u="sng" dirty="0">
                <a:hlinkClick r:id="rId3"/>
              </a:rPr>
              <a:t>Les Conditions Générales des Appels d’offres du CERN</a:t>
            </a:r>
            <a:r>
              <a:rPr lang="fr-CH" u="sng" dirty="0">
                <a:hlinkClick r:id="rId3"/>
              </a:rPr>
              <a:t> </a:t>
            </a:r>
            <a:r>
              <a:rPr lang="fr-FR" dirty="0"/>
              <a:t>;</a:t>
            </a:r>
            <a:endParaRPr lang="en-US" dirty="0"/>
          </a:p>
          <a:p>
            <a:pPr marL="285750" lvl="0" indent="-285750">
              <a:buFont typeface="Arial" panose="020B0604020202020204" pitchFamily="34" charset="0"/>
              <a:buChar char="•"/>
            </a:pPr>
            <a:r>
              <a:rPr lang="fr-FR" dirty="0"/>
              <a:t>Agenda de la Conférence aux Soumissionnaires</a:t>
            </a:r>
            <a:endParaRPr lang="en-US" dirty="0"/>
          </a:p>
          <a:p>
            <a:pPr marL="285750" lvl="0" indent="-285750">
              <a:buFont typeface="Arial" panose="020B0604020202020204" pitchFamily="34" charset="0"/>
              <a:buChar char="•"/>
            </a:pPr>
            <a:r>
              <a:rPr lang="fr-FR" dirty="0"/>
              <a:t>Projet de Marché</a:t>
            </a:r>
            <a:endParaRPr lang="en-US" dirty="0"/>
          </a:p>
          <a:p>
            <a:pPr lvl="1"/>
            <a:r>
              <a:rPr lang="fr-FR" dirty="0"/>
              <a:t>(a) Acte d'engagement</a:t>
            </a:r>
            <a:endParaRPr lang="en-US" dirty="0"/>
          </a:p>
          <a:p>
            <a:pPr lvl="1"/>
            <a:r>
              <a:rPr lang="fr-FR" dirty="0"/>
              <a:t>(b) Conditions générales (CCAG - Cahier de Clauses Administratives générales)</a:t>
            </a:r>
            <a:endParaRPr lang="en-US" dirty="0"/>
          </a:p>
          <a:p>
            <a:pPr lvl="2"/>
            <a:r>
              <a:rPr lang="fr-FR" dirty="0"/>
              <a:t>Annexes </a:t>
            </a:r>
            <a:endParaRPr lang="en-US" dirty="0"/>
          </a:p>
          <a:p>
            <a:pPr lvl="3"/>
            <a:r>
              <a:rPr lang="fr-FR" dirty="0"/>
              <a:t>Règles de conciliation</a:t>
            </a:r>
            <a:endParaRPr lang="en-US" dirty="0"/>
          </a:p>
          <a:p>
            <a:pPr lvl="3"/>
            <a:r>
              <a:rPr lang="fr-FR" dirty="0"/>
              <a:t>Formulaire d’accord du conciliateur</a:t>
            </a:r>
            <a:endParaRPr lang="en-US" dirty="0"/>
          </a:p>
          <a:p>
            <a:pPr lvl="1"/>
            <a:r>
              <a:rPr lang="fr-FR" dirty="0"/>
              <a:t>(d) Conditions Particulières (CCAP - Cahier de Clauses Administratives particulières) - Données du Marché</a:t>
            </a:r>
            <a:endParaRPr lang="en-US" dirty="0"/>
          </a:p>
          <a:p>
            <a:pPr lvl="2"/>
            <a:r>
              <a:rPr lang="fr-FR" dirty="0"/>
              <a:t>Annexes </a:t>
            </a:r>
            <a:endParaRPr lang="en-US" dirty="0"/>
          </a:p>
          <a:p>
            <a:pPr lvl="3"/>
            <a:r>
              <a:rPr lang="fr-FR" dirty="0"/>
              <a:t>Annexe A : Approbation par le Maître d’Ouvrage </a:t>
            </a:r>
            <a:endParaRPr lang="en-US" dirty="0"/>
          </a:p>
          <a:p>
            <a:pPr lvl="3"/>
            <a:r>
              <a:rPr lang="fr-FR" dirty="0"/>
              <a:t>Annexe B : Garantie de bonne exécution </a:t>
            </a:r>
            <a:endParaRPr lang="en-US" dirty="0"/>
          </a:p>
          <a:p>
            <a:pPr lvl="3"/>
            <a:r>
              <a:rPr lang="fr-FR" dirty="0"/>
              <a:t>Annexe C : Certificat d’assurance </a:t>
            </a:r>
            <a:endParaRPr lang="en-US" dirty="0"/>
          </a:p>
          <a:p>
            <a:pPr lvl="1"/>
            <a:r>
              <a:rPr lang="fr-FR" dirty="0"/>
              <a:t>(h) Bordereaux </a:t>
            </a:r>
            <a:endParaRPr lang="en-US" dirty="0"/>
          </a:p>
          <a:p>
            <a:pPr marL="342900" lvl="0" indent="-342900" algn="just" fontAlgn="auto">
              <a:spcBef>
                <a:spcPts val="1500"/>
              </a:spcBef>
              <a:spcAft>
                <a:spcPts val="0"/>
              </a:spcAft>
              <a:buClr>
                <a:prstClr val="black"/>
              </a:buClr>
              <a:buSzTx/>
              <a:buFont typeface="Wingdings" charset="2"/>
              <a:buChar char="§"/>
            </a:pPr>
            <a:endParaRPr lang="en-GB" sz="2400" dirty="0">
              <a:latin typeface="+mj-lt"/>
            </a:endParaRPr>
          </a:p>
        </p:txBody>
      </p:sp>
      <p:pic>
        <p:nvPicPr>
          <p:cNvPr id="12" name="Picture 11" descr="HiRes.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9777046" y="960284"/>
            <a:ext cx="2410622" cy="2207121"/>
          </a:xfrm>
          <a:prstGeom prst="rect">
            <a:avLst/>
          </a:prstGeom>
        </p:spPr>
      </p:pic>
    </p:spTree>
    <p:extLst>
      <p:ext uri="{BB962C8B-B14F-4D97-AF65-F5344CB8AC3E}">
        <p14:creationId xmlns:p14="http://schemas.microsoft.com/office/powerpoint/2010/main" val="1115708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a:xfrm>
            <a:off x="407988" y="294787"/>
            <a:ext cx="11380812" cy="1084263"/>
          </a:xfrm>
        </p:spPr>
        <p:txBody>
          <a:bodyPr/>
          <a:lstStyle/>
          <a:p>
            <a:r>
              <a:rPr lang="en-US" dirty="0" err="1"/>
              <a:t>Procédure</a:t>
            </a:r>
            <a:r>
              <a:rPr lang="en-US" dirty="0"/>
              <a:t> </a:t>
            </a:r>
            <a:r>
              <a:rPr lang="en-US" dirty="0" err="1"/>
              <a:t>d’Appel</a:t>
            </a:r>
            <a:r>
              <a:rPr lang="en-US" dirty="0"/>
              <a:t> </a:t>
            </a:r>
            <a:r>
              <a:rPr lang="en-US" dirty="0" err="1"/>
              <a:t>d’Offres</a:t>
            </a:r>
            <a:r>
              <a:rPr lang="en-US" dirty="0"/>
              <a:t>– Documents de </a:t>
            </a:r>
            <a:r>
              <a:rPr lang="en-US" dirty="0" err="1"/>
              <a:t>l’IT</a:t>
            </a:r>
            <a:br>
              <a:rPr lang="en-US" dirty="0">
                <a:latin typeface="Calibri" panose="020F0502020204030204" pitchFamily="34" charset="0"/>
                <a:cs typeface="Calibri" panose="020F0502020204030204" pitchFamily="34" charset="0"/>
              </a:rPr>
            </a:b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6</a:t>
            </a:fld>
            <a:endParaRPr lang="en-US" dirty="0"/>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1" name="TextBox 10"/>
          <p:cNvSpPr txBox="1"/>
          <p:nvPr/>
        </p:nvSpPr>
        <p:spPr>
          <a:xfrm>
            <a:off x="385287" y="2009245"/>
            <a:ext cx="10435074" cy="4247317"/>
          </a:xfrm>
          <a:prstGeom prst="rect">
            <a:avLst/>
          </a:prstGeom>
          <a:noFill/>
        </p:spPr>
        <p:txBody>
          <a:bodyPr wrap="square" rtlCol="0">
            <a:spAutoFit/>
          </a:bodyPr>
          <a:lstStyle/>
          <a:p>
            <a:r>
              <a:rPr lang="fr-FR" sz="2400" b="1" dirty="0"/>
              <a:t>Documents techniques</a:t>
            </a:r>
            <a:r>
              <a:rPr lang="fr-FR" sz="2400" dirty="0"/>
              <a:t> :</a:t>
            </a:r>
          </a:p>
          <a:p>
            <a:endParaRPr lang="en-US" dirty="0"/>
          </a:p>
          <a:p>
            <a:pPr marL="742950" lvl="1" indent="-285750">
              <a:buFont typeface="Arial" panose="020B0604020202020204" pitchFamily="34" charset="0"/>
              <a:buChar char="•"/>
            </a:pPr>
            <a:r>
              <a:rPr lang="fr-FR" dirty="0"/>
              <a:t>(f) Spécifications  et ses Annexes, y compris </a:t>
            </a:r>
            <a:r>
              <a:rPr lang="fr-FR" u="sng" dirty="0">
                <a:hlinkClick r:id="rId3"/>
              </a:rPr>
              <a:t>Prestations sur le site du CERN</a:t>
            </a:r>
            <a:endParaRPr lang="en-US" dirty="0"/>
          </a:p>
          <a:p>
            <a:pPr marL="742950" lvl="1" indent="-285750">
              <a:buFont typeface="Arial" panose="020B0604020202020204" pitchFamily="34" charset="0"/>
              <a:buChar char="•"/>
            </a:pPr>
            <a:r>
              <a:rPr lang="fr-FR" dirty="0"/>
              <a:t>(g) Plans</a:t>
            </a:r>
            <a:endParaRPr lang="en-US" dirty="0"/>
          </a:p>
          <a:p>
            <a:pPr marL="742950" lvl="1" indent="-285750">
              <a:buFont typeface="Arial" panose="020B0604020202020204" pitchFamily="34" charset="0"/>
              <a:buChar char="•"/>
            </a:pPr>
            <a:r>
              <a:rPr lang="fr-FR" dirty="0"/>
              <a:t> (j) Données du chantier</a:t>
            </a:r>
            <a:endParaRPr lang="en-US" dirty="0"/>
          </a:p>
          <a:p>
            <a:pPr lvl="2"/>
            <a:r>
              <a:rPr lang="fr-FR" dirty="0"/>
              <a:t>Plans existants (bâtiments et réseaux)</a:t>
            </a:r>
            <a:r>
              <a:rPr lang="fr-FR" u="sng" dirty="0">
                <a:hlinkClick r:id="rId4"/>
              </a:rPr>
              <a:t> </a:t>
            </a:r>
            <a:endParaRPr lang="fr-FR" u="sng" dirty="0"/>
          </a:p>
          <a:p>
            <a:pPr lvl="2"/>
            <a:r>
              <a:rPr lang="fr-FR" dirty="0"/>
              <a:t>Rapport géotechnique et complément</a:t>
            </a:r>
          </a:p>
          <a:p>
            <a:pPr lvl="2"/>
            <a:r>
              <a:rPr lang="fr-FR" dirty="0"/>
              <a:t>Rapport pollution de sol</a:t>
            </a:r>
            <a:endParaRPr lang="en-US" dirty="0"/>
          </a:p>
          <a:p>
            <a:pPr lvl="2"/>
            <a:r>
              <a:rPr lang="fr-FR" dirty="0"/>
              <a:t>Diagnostic amiante, plomb, PCB, HAP avant travaux</a:t>
            </a:r>
            <a:endParaRPr lang="en-US" dirty="0"/>
          </a:p>
          <a:p>
            <a:pPr marL="742950" lvl="1" indent="-285750">
              <a:buFont typeface="Arial" panose="020B0604020202020204" pitchFamily="34" charset="0"/>
              <a:buChar char="•"/>
            </a:pPr>
            <a:r>
              <a:rPr lang="fr-FR" dirty="0"/>
              <a:t>(k) Plan de coordination de travaux et sécurité (PCTS)</a:t>
            </a:r>
          </a:p>
          <a:p>
            <a:pPr marL="742950" lvl="1" indent="-285750">
              <a:buFont typeface="Arial" panose="020B0604020202020204" pitchFamily="34" charset="0"/>
              <a:buChar char="•"/>
            </a:pPr>
            <a:r>
              <a:rPr lang="fr-FR" dirty="0"/>
              <a:t>(l) Planning prévisionnel</a:t>
            </a:r>
          </a:p>
          <a:p>
            <a:pPr marL="742950" lvl="1" indent="-285750">
              <a:buFont typeface="Arial" panose="020B0604020202020204" pitchFamily="34" charset="0"/>
              <a:buChar char="•"/>
            </a:pPr>
            <a:endParaRPr lang="en-US" dirty="0"/>
          </a:p>
          <a:p>
            <a:endParaRPr lang="en-GB" sz="4800" dirty="0">
              <a:latin typeface="+mj-lt"/>
            </a:endParaRPr>
          </a:p>
        </p:txBody>
      </p:sp>
      <p:pic>
        <p:nvPicPr>
          <p:cNvPr id="12" name="Picture 11" descr="HiRes.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9453054" y="960284"/>
            <a:ext cx="2734614" cy="2207121"/>
          </a:xfrm>
          <a:prstGeom prst="rect">
            <a:avLst/>
          </a:prstGeom>
        </p:spPr>
      </p:pic>
    </p:spTree>
    <p:extLst>
      <p:ext uri="{BB962C8B-B14F-4D97-AF65-F5344CB8AC3E}">
        <p14:creationId xmlns:p14="http://schemas.microsoft.com/office/powerpoint/2010/main" val="2249483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US" dirty="0" err="1"/>
              <a:t>Procédure</a:t>
            </a:r>
            <a:r>
              <a:rPr lang="en-US" dirty="0"/>
              <a:t> </a:t>
            </a:r>
            <a:r>
              <a:rPr lang="en-US" dirty="0" err="1"/>
              <a:t>d’Appel</a:t>
            </a:r>
            <a:r>
              <a:rPr lang="en-US" dirty="0"/>
              <a:t> </a:t>
            </a:r>
            <a:r>
              <a:rPr lang="en-US" dirty="0" err="1"/>
              <a:t>d’Offres</a:t>
            </a:r>
            <a:r>
              <a:rPr lang="en-US" dirty="0"/>
              <a:t>– Clarifications</a:t>
            </a:r>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7</a:t>
            </a:fld>
            <a:endParaRPr lang="en-US" dirty="0"/>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1" name="TextBox 10"/>
          <p:cNvSpPr txBox="1"/>
          <p:nvPr/>
        </p:nvSpPr>
        <p:spPr>
          <a:xfrm>
            <a:off x="367129" y="1162785"/>
            <a:ext cx="8599535" cy="4924425"/>
          </a:xfrm>
          <a:prstGeom prst="rect">
            <a:avLst/>
          </a:prstGeom>
          <a:noFill/>
        </p:spPr>
        <p:txBody>
          <a:bodyPr wrap="square" rtlCol="0">
            <a:spAutoFit/>
          </a:bodyPr>
          <a:lstStyle/>
          <a:p>
            <a:pPr marL="342900" lvl="0" indent="-342900" algn="just" fontAlgn="auto">
              <a:spcBef>
                <a:spcPts val="1500"/>
              </a:spcBef>
              <a:spcAft>
                <a:spcPts val="0"/>
              </a:spcAft>
              <a:buClr>
                <a:prstClr val="black"/>
              </a:buClr>
              <a:buSzTx/>
              <a:buFont typeface="Wingdings" charset="2"/>
              <a:buChar char="§"/>
            </a:pPr>
            <a:r>
              <a:rPr lang="en-US" sz="2400" dirty="0" err="1">
                <a:latin typeface="+mj-lt"/>
              </a:rPr>
              <a:t>Toute</a:t>
            </a:r>
            <a:r>
              <a:rPr lang="en-US" sz="2400" dirty="0">
                <a:latin typeface="+mj-lt"/>
              </a:rPr>
              <a:t> questions </a:t>
            </a:r>
            <a:r>
              <a:rPr lang="en-US" sz="2400" dirty="0" err="1">
                <a:latin typeface="+mj-lt"/>
              </a:rPr>
              <a:t>doit</a:t>
            </a:r>
            <a:r>
              <a:rPr lang="en-US" sz="2400" dirty="0">
                <a:latin typeface="+mj-lt"/>
              </a:rPr>
              <a:t> </a:t>
            </a:r>
            <a:r>
              <a:rPr lang="en-US" sz="2400" dirty="0" err="1">
                <a:latin typeface="+mj-lt"/>
              </a:rPr>
              <a:t>être</a:t>
            </a:r>
            <a:r>
              <a:rPr lang="en-US" sz="2400" dirty="0">
                <a:latin typeface="+mj-lt"/>
              </a:rPr>
              <a:t> </a:t>
            </a:r>
            <a:r>
              <a:rPr lang="en-US" sz="2400" dirty="0" err="1">
                <a:latin typeface="+mj-lt"/>
              </a:rPr>
              <a:t>envoyée</a:t>
            </a:r>
            <a:r>
              <a:rPr lang="en-US" sz="2400" dirty="0">
                <a:latin typeface="+mj-lt"/>
              </a:rPr>
              <a:t> par </a:t>
            </a:r>
            <a:r>
              <a:rPr lang="en-US" sz="2400" dirty="0" err="1">
                <a:latin typeface="+mj-lt"/>
              </a:rPr>
              <a:t>écrit</a:t>
            </a:r>
            <a:r>
              <a:rPr lang="en-US" sz="2400" dirty="0">
                <a:latin typeface="+mj-lt"/>
              </a:rPr>
              <a:t> à :  </a:t>
            </a:r>
            <a:r>
              <a:rPr lang="en-US" sz="2400" dirty="0">
                <a:latin typeface="+mj-lt"/>
                <a:hlinkClick r:id="rId3"/>
              </a:rPr>
              <a:t>Procurement.Service@cern.ch</a:t>
            </a:r>
            <a:r>
              <a:rPr lang="en-US" sz="2400" dirty="0">
                <a:latin typeface="+mj-lt"/>
              </a:rPr>
              <a:t> </a:t>
            </a:r>
            <a:endParaRPr lang="en-US" sz="2400" b="1" dirty="0">
              <a:latin typeface="+mj-lt"/>
            </a:endParaRPr>
          </a:p>
          <a:p>
            <a:pPr marL="342900" lvl="0" indent="-342900" algn="just" fontAlgn="auto">
              <a:spcBef>
                <a:spcPts val="1500"/>
              </a:spcBef>
              <a:spcAft>
                <a:spcPts val="0"/>
              </a:spcAft>
              <a:buClr>
                <a:prstClr val="black"/>
              </a:buClr>
              <a:buSzTx/>
              <a:buFont typeface="Wingdings" charset="2"/>
              <a:buChar char="§"/>
            </a:pPr>
            <a:r>
              <a:rPr lang="en-US" sz="2400" b="1" dirty="0">
                <a:latin typeface="+mj-lt"/>
              </a:rPr>
              <a:t>Au plus tard deux </a:t>
            </a:r>
            <a:r>
              <a:rPr lang="en-US" sz="2400" b="1" dirty="0" err="1">
                <a:latin typeface="+mj-lt"/>
              </a:rPr>
              <a:t>semaines</a:t>
            </a:r>
            <a:r>
              <a:rPr lang="en-US" sz="2400" b="1" dirty="0">
                <a:latin typeface="+mj-lt"/>
              </a:rPr>
              <a:t> </a:t>
            </a:r>
            <a:r>
              <a:rPr lang="en-US" sz="2400" b="1" dirty="0" err="1">
                <a:latin typeface="+mj-lt"/>
              </a:rPr>
              <a:t>avant</a:t>
            </a:r>
            <a:r>
              <a:rPr lang="en-US" sz="2400" b="1" dirty="0">
                <a:latin typeface="+mj-lt"/>
              </a:rPr>
              <a:t> </a:t>
            </a:r>
            <a:r>
              <a:rPr lang="en-US" sz="2400" dirty="0">
                <a:latin typeface="+mj-lt"/>
              </a:rPr>
              <a:t>le date de </a:t>
            </a:r>
            <a:r>
              <a:rPr lang="en-US" sz="2400" dirty="0" err="1">
                <a:latin typeface="+mj-lt"/>
              </a:rPr>
              <a:t>clôture</a:t>
            </a:r>
            <a:r>
              <a:rPr lang="en-US" sz="2400" dirty="0">
                <a:latin typeface="+mj-lt"/>
              </a:rPr>
              <a:t> i.e. </a:t>
            </a:r>
            <a:r>
              <a:rPr lang="en-US" sz="2400" dirty="0" err="1">
                <a:latin typeface="+mj-lt"/>
              </a:rPr>
              <a:t>avant</a:t>
            </a:r>
            <a:r>
              <a:rPr lang="en-US" sz="2400" dirty="0">
                <a:latin typeface="+mj-lt"/>
              </a:rPr>
              <a:t> le </a:t>
            </a:r>
            <a:r>
              <a:rPr lang="en-US" sz="2400" b="1" dirty="0">
                <a:solidFill>
                  <a:srgbClr val="FF0000"/>
                </a:solidFill>
                <a:latin typeface="+mj-lt"/>
              </a:rPr>
              <a:t>04 </a:t>
            </a:r>
            <a:r>
              <a:rPr lang="en-US" sz="2400" b="1" dirty="0" err="1">
                <a:solidFill>
                  <a:srgbClr val="FF0000"/>
                </a:solidFill>
                <a:latin typeface="+mj-lt"/>
              </a:rPr>
              <a:t>janvier</a:t>
            </a:r>
            <a:r>
              <a:rPr lang="en-US" sz="2400" b="1" dirty="0">
                <a:solidFill>
                  <a:srgbClr val="FF0000"/>
                </a:solidFill>
                <a:latin typeface="+mj-lt"/>
              </a:rPr>
              <a:t> 2023</a:t>
            </a:r>
          </a:p>
          <a:p>
            <a:pPr marL="342900" lvl="0" indent="-342900" algn="just" fontAlgn="auto">
              <a:spcBef>
                <a:spcPts val="1500"/>
              </a:spcBef>
              <a:spcAft>
                <a:spcPts val="0"/>
              </a:spcAft>
              <a:buClr>
                <a:prstClr val="black"/>
              </a:buClr>
              <a:buSzTx/>
              <a:buFont typeface="Wingdings" charset="2"/>
              <a:buChar char="§"/>
            </a:pPr>
            <a:r>
              <a:rPr lang="en-US" sz="2400" b="1" dirty="0">
                <a:latin typeface="+mj-lt"/>
              </a:rPr>
              <a:t>CERN </a:t>
            </a:r>
            <a:r>
              <a:rPr lang="en-US" sz="2400" b="1" dirty="0" err="1">
                <a:latin typeface="+mj-lt"/>
              </a:rPr>
              <a:t>répondra</a:t>
            </a:r>
            <a:r>
              <a:rPr lang="en-US" sz="2400" b="1" dirty="0">
                <a:latin typeface="+mj-lt"/>
              </a:rPr>
              <a:t> à </a:t>
            </a:r>
            <a:r>
              <a:rPr lang="en-US" sz="2400" b="1" dirty="0" err="1">
                <a:latin typeface="+mj-lt"/>
              </a:rPr>
              <a:t>tous</a:t>
            </a:r>
            <a:r>
              <a:rPr lang="en-US" sz="2400" b="1" dirty="0">
                <a:latin typeface="+mj-lt"/>
              </a:rPr>
              <a:t> les </a:t>
            </a:r>
            <a:r>
              <a:rPr lang="en-US" sz="2400" b="1" dirty="0" err="1">
                <a:latin typeface="+mj-lt"/>
              </a:rPr>
              <a:t>soumissionnaires</a:t>
            </a:r>
            <a:r>
              <a:rPr lang="en-US" sz="2400" b="1" dirty="0">
                <a:latin typeface="+mj-lt"/>
              </a:rPr>
              <a:t> </a:t>
            </a:r>
            <a:r>
              <a:rPr lang="en-US" sz="2400" dirty="0" err="1">
                <a:latin typeface="+mj-lt"/>
              </a:rPr>
              <a:t>en</a:t>
            </a:r>
            <a:r>
              <a:rPr lang="en-US" sz="2400" dirty="0">
                <a:latin typeface="+mj-lt"/>
              </a:rPr>
              <a:t> </a:t>
            </a:r>
            <a:r>
              <a:rPr lang="en-US" sz="2400" dirty="0" err="1">
                <a:latin typeface="+mj-lt"/>
              </a:rPr>
              <a:t>mentionnant</a:t>
            </a:r>
            <a:r>
              <a:rPr lang="en-US" sz="2400" dirty="0">
                <a:latin typeface="+mj-lt"/>
              </a:rPr>
              <a:t> la question </a:t>
            </a:r>
            <a:r>
              <a:rPr lang="en-US" sz="2400" dirty="0" err="1">
                <a:latin typeface="+mj-lt"/>
              </a:rPr>
              <a:t>posée</a:t>
            </a:r>
            <a:r>
              <a:rPr lang="en-US" sz="2400" dirty="0">
                <a:latin typeface="+mj-lt"/>
              </a:rPr>
              <a:t> sans </a:t>
            </a:r>
            <a:r>
              <a:rPr lang="en-US" sz="2400" dirty="0" err="1">
                <a:latin typeface="+mj-lt"/>
              </a:rPr>
              <a:t>en</a:t>
            </a:r>
            <a:r>
              <a:rPr lang="en-US" sz="2400" dirty="0">
                <a:latin typeface="+mj-lt"/>
              </a:rPr>
              <a:t> </a:t>
            </a:r>
            <a:r>
              <a:rPr lang="en-US" sz="2400" dirty="0" err="1">
                <a:latin typeface="+mj-lt"/>
              </a:rPr>
              <a:t>préciser</a:t>
            </a:r>
            <a:r>
              <a:rPr lang="en-US" sz="2400" dirty="0">
                <a:latin typeface="+mj-lt"/>
              </a:rPr>
              <a:t> la source.</a:t>
            </a:r>
          </a:p>
          <a:p>
            <a:pPr marL="342900" lvl="0" indent="-342900" algn="just" fontAlgn="auto">
              <a:spcBef>
                <a:spcPts val="1500"/>
              </a:spcBef>
              <a:spcAft>
                <a:spcPts val="0"/>
              </a:spcAft>
              <a:buClr>
                <a:prstClr val="black"/>
              </a:buClr>
              <a:buSzTx/>
              <a:buFont typeface="Wingdings" charset="2"/>
              <a:buChar char="§"/>
            </a:pPr>
            <a:r>
              <a:rPr lang="en-US" sz="2400" dirty="0">
                <a:latin typeface="+mj-lt"/>
              </a:rPr>
              <a:t>Les </a:t>
            </a:r>
            <a:r>
              <a:rPr lang="en-US" sz="2400" dirty="0" err="1">
                <a:latin typeface="+mj-lt"/>
              </a:rPr>
              <a:t>soumissionnaires</a:t>
            </a:r>
            <a:r>
              <a:rPr lang="en-US" sz="2400" dirty="0">
                <a:latin typeface="+mj-lt"/>
              </a:rPr>
              <a:t> </a:t>
            </a:r>
            <a:r>
              <a:rPr lang="en-US" sz="2400" dirty="0" err="1">
                <a:latin typeface="+mj-lt"/>
              </a:rPr>
              <a:t>devront</a:t>
            </a:r>
            <a:r>
              <a:rPr lang="en-US" sz="2400" dirty="0">
                <a:latin typeface="+mj-lt"/>
              </a:rPr>
              <a:t> accuser reception de </a:t>
            </a:r>
            <a:r>
              <a:rPr lang="en-US" sz="2400" dirty="0" err="1">
                <a:latin typeface="+mj-lt"/>
              </a:rPr>
              <a:t>chaque</a:t>
            </a:r>
            <a:r>
              <a:rPr lang="en-US" sz="2400" dirty="0">
                <a:latin typeface="+mj-lt"/>
              </a:rPr>
              <a:t> email de </a:t>
            </a:r>
            <a:r>
              <a:rPr lang="en-US" sz="2400" dirty="0" err="1">
                <a:latin typeface="+mj-lt"/>
              </a:rPr>
              <a:t>clarificationl</a:t>
            </a:r>
            <a:endParaRPr lang="en-US" sz="2400" dirty="0">
              <a:latin typeface="+mj-lt"/>
            </a:endParaRPr>
          </a:p>
          <a:p>
            <a:pPr marL="342900" lvl="0" indent="-342900" algn="just" fontAlgn="auto">
              <a:spcBef>
                <a:spcPts val="1500"/>
              </a:spcBef>
              <a:spcAft>
                <a:spcPts val="0"/>
              </a:spcAft>
              <a:buClr>
                <a:prstClr val="black"/>
              </a:buClr>
              <a:buSzTx/>
              <a:buFont typeface="Wingdings" charset="2"/>
              <a:buChar char="§"/>
            </a:pPr>
            <a:r>
              <a:rPr lang="en-US" sz="2400" dirty="0">
                <a:latin typeface="+mj-lt"/>
              </a:rPr>
              <a:t>Le </a:t>
            </a:r>
            <a:r>
              <a:rPr lang="en-US" sz="2400" dirty="0" err="1">
                <a:latin typeface="+mj-lt"/>
              </a:rPr>
              <a:t>soumissionnaires</a:t>
            </a:r>
            <a:r>
              <a:rPr lang="en-US" sz="2400" dirty="0">
                <a:latin typeface="+mj-lt"/>
              </a:rPr>
              <a:t> </a:t>
            </a:r>
            <a:r>
              <a:rPr lang="en-US" sz="2400" dirty="0" err="1">
                <a:latin typeface="+mj-lt"/>
              </a:rPr>
              <a:t>devront</a:t>
            </a:r>
            <a:r>
              <a:rPr lang="en-US" sz="2400" dirty="0">
                <a:latin typeface="+mj-lt"/>
              </a:rPr>
              <a:t> </a:t>
            </a:r>
            <a:r>
              <a:rPr lang="en-US" sz="2400" dirty="0" err="1">
                <a:latin typeface="+mj-lt"/>
              </a:rPr>
              <a:t>inclure</a:t>
            </a:r>
            <a:r>
              <a:rPr lang="en-US" sz="2400" dirty="0">
                <a:latin typeface="+mj-lt"/>
              </a:rPr>
              <a:t> </a:t>
            </a:r>
            <a:r>
              <a:rPr lang="en-US" sz="2400" b="1" dirty="0" err="1">
                <a:latin typeface="+mj-lt"/>
              </a:rPr>
              <a:t>une</a:t>
            </a:r>
            <a:r>
              <a:rPr lang="en-US" sz="2400" b="1" dirty="0">
                <a:latin typeface="+mj-lt"/>
              </a:rPr>
              <a:t> </a:t>
            </a:r>
            <a:r>
              <a:rPr lang="en-US" sz="2400" b="1" dirty="0" err="1">
                <a:latin typeface="+mj-lt"/>
              </a:rPr>
              <a:t>lettre</a:t>
            </a:r>
            <a:r>
              <a:rPr lang="en-US" sz="2400" b="1" dirty="0">
                <a:latin typeface="+mj-lt"/>
              </a:rPr>
              <a:t> de couverture</a:t>
            </a:r>
            <a:r>
              <a:rPr lang="en-US" sz="2400" dirty="0">
                <a:latin typeface="+mj-lt"/>
              </a:rPr>
              <a:t> </a:t>
            </a:r>
            <a:r>
              <a:rPr lang="en-US" sz="2400" dirty="0" err="1">
                <a:latin typeface="+mj-lt"/>
              </a:rPr>
              <a:t>dans</a:t>
            </a:r>
            <a:r>
              <a:rPr lang="en-US" sz="2400" dirty="0">
                <a:latin typeface="+mj-lt"/>
              </a:rPr>
              <a:t> </a:t>
            </a:r>
            <a:r>
              <a:rPr lang="en-US" sz="2400" dirty="0" err="1">
                <a:latin typeface="+mj-lt"/>
              </a:rPr>
              <a:t>leur</a:t>
            </a:r>
            <a:r>
              <a:rPr lang="en-US" sz="2400" dirty="0">
                <a:latin typeface="+mj-lt"/>
              </a:rPr>
              <a:t> </a:t>
            </a:r>
            <a:r>
              <a:rPr lang="en-US" sz="2400" dirty="0" err="1">
                <a:latin typeface="+mj-lt"/>
              </a:rPr>
              <a:t>offre</a:t>
            </a:r>
            <a:r>
              <a:rPr lang="en-US" sz="2400" dirty="0">
                <a:latin typeface="+mj-lt"/>
              </a:rPr>
              <a:t> qui </a:t>
            </a:r>
            <a:r>
              <a:rPr lang="en-US" sz="2400" dirty="0" err="1">
                <a:latin typeface="+mj-lt"/>
              </a:rPr>
              <a:t>mentionnera</a:t>
            </a:r>
            <a:r>
              <a:rPr lang="en-US" sz="2400" dirty="0">
                <a:latin typeface="+mj-lt"/>
              </a:rPr>
              <a:t> </a:t>
            </a:r>
            <a:r>
              <a:rPr lang="en-US" sz="2400" dirty="0" err="1">
                <a:latin typeface="+mj-lt"/>
              </a:rPr>
              <a:t>chaque</a:t>
            </a:r>
            <a:r>
              <a:rPr lang="en-US" sz="2400" dirty="0">
                <a:latin typeface="+mj-lt"/>
              </a:rPr>
              <a:t> clarification </a:t>
            </a:r>
            <a:r>
              <a:rPr lang="en-US" sz="2400" dirty="0" err="1">
                <a:latin typeface="+mj-lt"/>
              </a:rPr>
              <a:t>reçue</a:t>
            </a:r>
            <a:endParaRPr lang="en-US" sz="2400" dirty="0">
              <a:latin typeface="+mj-lt"/>
            </a:endParaRPr>
          </a:p>
        </p:txBody>
      </p:sp>
      <p:pic>
        <p:nvPicPr>
          <p:cNvPr id="14" name="Picture 13"/>
          <p:cNvPicPr>
            <a:picLocks noChangeAspect="1"/>
          </p:cNvPicPr>
          <p:nvPr/>
        </p:nvPicPr>
        <p:blipFill>
          <a:blip r:embed="rId4"/>
          <a:stretch>
            <a:fillRect/>
          </a:stretch>
        </p:blipFill>
        <p:spPr>
          <a:xfrm>
            <a:off x="9763076" y="2559979"/>
            <a:ext cx="1707191" cy="1707191"/>
          </a:xfrm>
          <a:prstGeom prst="rect">
            <a:avLst/>
          </a:prstGeom>
        </p:spPr>
      </p:pic>
    </p:spTree>
    <p:extLst>
      <p:ext uri="{BB962C8B-B14F-4D97-AF65-F5344CB8AC3E}">
        <p14:creationId xmlns:p14="http://schemas.microsoft.com/office/powerpoint/2010/main" val="426059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4"/>
          </p:nvPr>
        </p:nvSpPr>
        <p:spPr>
          <a:xfrm>
            <a:off x="3485228" y="6350851"/>
            <a:ext cx="631160" cy="365125"/>
          </a:xfrm>
        </p:spPr>
        <p:txBody>
          <a:bodyPr/>
          <a:lstStyle/>
          <a:p>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5"/>
          </p:nvPr>
        </p:nvSpPr>
        <p:spPr>
          <a:xfrm>
            <a:off x="4259262" y="6356350"/>
            <a:ext cx="6572221" cy="365125"/>
          </a:xfrm>
        </p:spPr>
        <p:txBody>
          <a:bodyPr/>
          <a:lstStyle/>
          <a:p>
            <a:endParaRPr lang="en-US" dirty="0"/>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8</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236487" y="2148066"/>
            <a:ext cx="3372146" cy="1384995"/>
          </a:xfrm>
          <a:prstGeom prst="rect">
            <a:avLst/>
          </a:prstGeom>
          <a:noFill/>
        </p:spPr>
        <p:txBody>
          <a:bodyPr wrap="square" rtlCol="0">
            <a:spAutoFit/>
          </a:bodyPr>
          <a:lstStyle/>
          <a:p>
            <a:pPr algn="ctr"/>
            <a:r>
              <a:rPr lang="en-US" sz="2800" dirty="0">
                <a:solidFill>
                  <a:schemeClr val="bg1"/>
                </a:solidFill>
                <a:latin typeface="Arial" charset="0"/>
                <a:ea typeface="Arial" charset="0"/>
                <a:cs typeface="Arial" charset="0"/>
              </a:rPr>
              <a:t>CRITERES DE SELECTION ET D’ADJUDICATION</a:t>
            </a:r>
            <a:endParaRPr lang="fr-FR" sz="28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554644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38222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46167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Le plus grand </a:t>
            </a:r>
            <a:r>
              <a:rPr lang="en-US" sz="2300" dirty="0" err="1">
                <a:solidFill>
                  <a:schemeClr val="bg1"/>
                </a:solidFill>
                <a:latin typeface="+mj-lt"/>
                <a:ea typeface="Arial" charset="0"/>
                <a:cs typeface="Arial" charset="0"/>
              </a:rPr>
              <a:t>laboratoire</a:t>
            </a:r>
            <a:r>
              <a:rPr lang="en-US" sz="2300" dirty="0">
                <a:solidFill>
                  <a:schemeClr val="bg1"/>
                </a:solidFill>
                <a:latin typeface="+mj-lt"/>
                <a:ea typeface="Arial" charset="0"/>
                <a:cs typeface="Arial" charset="0"/>
              </a:rPr>
              <a:t> de physique des </a:t>
            </a:r>
            <a:r>
              <a:rPr lang="en-US" sz="2300" dirty="0" err="1">
                <a:solidFill>
                  <a:schemeClr val="bg1"/>
                </a:solidFill>
                <a:latin typeface="+mj-lt"/>
                <a:ea typeface="Arial" charset="0"/>
                <a:cs typeface="Arial" charset="0"/>
              </a:rPr>
              <a:t>particules</a:t>
            </a:r>
            <a:r>
              <a:rPr lang="en-US" sz="2300" dirty="0">
                <a:solidFill>
                  <a:schemeClr val="bg1"/>
                </a:solidFill>
                <a:latin typeface="+mj-lt"/>
                <a:ea typeface="Arial" charset="0"/>
                <a:cs typeface="Arial" charset="0"/>
              </a:rPr>
              <a:t> du monde</a:t>
            </a:r>
            <a:r>
              <a:rPr lang="fr-FR" sz="2300" dirty="0">
                <a:solidFill>
                  <a:schemeClr val="bg1"/>
                </a:solidFill>
                <a:latin typeface="+mj-lt"/>
              </a:rPr>
              <a:t>.</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325390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3321179"/>
            <a:ext cx="3588246" cy="800219"/>
          </a:xfrm>
          <a:prstGeom prst="rect">
            <a:avLst/>
          </a:prstGeom>
          <a:noFill/>
        </p:spPr>
        <p:txBody>
          <a:bodyPr wrap="square" rtlCol="0">
            <a:spAutoFit/>
          </a:bodyPr>
          <a:lstStyle/>
          <a:p>
            <a:pPr marL="379476" indent="-342900">
              <a:buClr>
                <a:srgbClr val="336699"/>
              </a:buClr>
              <a:defRPr/>
            </a:pPr>
            <a:r>
              <a:rPr lang="en-US" sz="2300" dirty="0" err="1">
                <a:solidFill>
                  <a:schemeClr val="bg1"/>
                </a:solidFill>
                <a:latin typeface="+mj-lt"/>
              </a:rPr>
              <a:t>Immunité</a:t>
            </a:r>
            <a:r>
              <a:rPr lang="en-US" sz="2300" dirty="0">
                <a:solidFill>
                  <a:schemeClr val="bg1"/>
                </a:solidFill>
                <a:latin typeface="+mj-lt"/>
              </a:rPr>
              <a:t> de jurisdiction et </a:t>
            </a:r>
            <a:r>
              <a:rPr lang="en-US" sz="2300" dirty="0" err="1">
                <a:solidFill>
                  <a:schemeClr val="bg1"/>
                </a:solidFill>
                <a:latin typeface="+mj-lt"/>
              </a:rPr>
              <a:t>d’exécution</a:t>
            </a:r>
            <a:r>
              <a:rPr lang="en-US" sz="2300" dirty="0">
                <a:solidFill>
                  <a:schemeClr val="bg1"/>
                </a:solidFill>
                <a:latin typeface="+mj-lt"/>
              </a:rPr>
              <a:t> </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181806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1837721"/>
            <a:ext cx="4125183" cy="1169551"/>
          </a:xfrm>
          <a:prstGeom prst="rect">
            <a:avLst/>
          </a:prstGeom>
          <a:noFill/>
        </p:spPr>
        <p:txBody>
          <a:bodyPr wrap="square" rtlCol="0">
            <a:spAutoFit/>
          </a:bodyPr>
          <a:lstStyle/>
          <a:p>
            <a:pPr marL="379476" indent="-342900">
              <a:buClr>
                <a:srgbClr val="336699"/>
              </a:buClr>
              <a:defRPr/>
            </a:pPr>
            <a:r>
              <a:rPr lang="en-US" sz="2300" dirty="0" err="1">
                <a:solidFill>
                  <a:schemeClr val="bg1"/>
                </a:solidFill>
                <a:latin typeface="+mj-lt"/>
              </a:rPr>
              <a:t>Organisation</a:t>
            </a:r>
            <a:r>
              <a:rPr lang="en-US" sz="2300" dirty="0">
                <a:solidFill>
                  <a:schemeClr val="bg1"/>
                </a:solidFill>
                <a:latin typeface="+mj-lt"/>
              </a:rPr>
              <a:t> </a:t>
            </a:r>
            <a:r>
              <a:rPr lang="en-US" sz="2300" dirty="0" err="1">
                <a:solidFill>
                  <a:schemeClr val="bg1"/>
                </a:solidFill>
                <a:latin typeface="+mj-lt"/>
              </a:rPr>
              <a:t>Internationale</a:t>
            </a:r>
            <a:r>
              <a:rPr lang="en-US" sz="2300" dirty="0">
                <a:solidFill>
                  <a:schemeClr val="bg1"/>
                </a:solidFill>
                <a:latin typeface="+mj-lt"/>
              </a:rPr>
              <a:t> </a:t>
            </a:r>
            <a:r>
              <a:rPr lang="en-US" sz="2300" dirty="0" err="1">
                <a:solidFill>
                  <a:schemeClr val="bg1"/>
                </a:solidFill>
                <a:latin typeface="+mj-lt"/>
              </a:rPr>
              <a:t>fondée</a:t>
            </a:r>
            <a:r>
              <a:rPr lang="en-US" sz="2300" dirty="0">
                <a:solidFill>
                  <a:schemeClr val="bg1"/>
                </a:solidFill>
                <a:latin typeface="+mj-lt"/>
              </a:rPr>
              <a:t> le 1 July 1953 -</a:t>
            </a:r>
          </a:p>
          <a:p>
            <a:pPr marL="379476" indent="-342900">
              <a:buClr>
                <a:srgbClr val="336699"/>
              </a:buClr>
              <a:defRPr/>
            </a:pPr>
            <a:r>
              <a:rPr lang="en-US" sz="2400" dirty="0">
                <a:solidFill>
                  <a:schemeClr val="bg1"/>
                </a:solidFill>
              </a:rPr>
              <a:t>“La Science pour la </a:t>
            </a:r>
            <a:r>
              <a:rPr lang="en-US" sz="2400" dirty="0" err="1">
                <a:solidFill>
                  <a:schemeClr val="bg1"/>
                </a:solidFill>
              </a:rPr>
              <a:t>Paix</a:t>
            </a:r>
            <a:r>
              <a:rPr lang="en-US" sz="2400" dirty="0">
                <a:solidFill>
                  <a:schemeClr val="bg1"/>
                </a:solidFill>
              </a:rPr>
              <a:t>”.</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15810</TotalTime>
  <Words>2650</Words>
  <Application>Microsoft Office PowerPoint</Application>
  <PresentationFormat>Widescreen</PresentationFormat>
  <Paragraphs>282</Paragraphs>
  <Slides>34</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Wingdings</vt:lpstr>
      <vt:lpstr>Office Theme</vt:lpstr>
      <vt:lpstr>IT-4815/SCE Présentation des documents commerciaux</vt:lpstr>
      <vt:lpstr>AGENDA</vt:lpstr>
      <vt:lpstr>PowerPoint Presentation</vt:lpstr>
      <vt:lpstr>Procédure d’Appel d’Offres- Dates clés </vt:lpstr>
      <vt:lpstr>Procédure d’Appel d’Offres– Documents de l’IT </vt:lpstr>
      <vt:lpstr>Procédure d’Appel d’Offres– Documents de l’IT </vt:lpstr>
      <vt:lpstr>Procédure d’Appel d’Offres– Clarifications</vt:lpstr>
      <vt:lpstr>PowerPoint Presentation</vt:lpstr>
      <vt:lpstr>PowerPoint Presentation</vt:lpstr>
      <vt:lpstr>CERN a le droit d’établir ses propres règles nécessaires à son bon fonctionnement, notamment: </vt:lpstr>
      <vt:lpstr>Les Etats Membres du CERN</vt:lpstr>
      <vt:lpstr>Pays d’origine des offres 1/3 (tableau 2 du formulaire de soumission)</vt:lpstr>
      <vt:lpstr>Pays d’origine des offres 2/3 (tableau 2 du formulaire de soumission)</vt:lpstr>
      <vt:lpstr>Pays d’origine des offres 3/3 (tableau 2 du formulaire de soumission)</vt:lpstr>
      <vt:lpstr>Base d’adjudication – Offre moins disante conforme</vt:lpstr>
      <vt:lpstr>Base d’adjudication – règle d’alignement</vt:lpstr>
      <vt:lpstr>PowerPoint Presentation</vt:lpstr>
      <vt:lpstr>Base de Prix &amp; Monnaie</vt:lpstr>
      <vt:lpstr>Mesurage avec bordereau de prix Selon option D des CCAP (Livre Vert)</vt:lpstr>
      <vt:lpstr>Offre anormalement basse</vt:lpstr>
      <vt:lpstr>Conditions de paiement 1/2 </vt:lpstr>
      <vt:lpstr>Conditions de paiement 2/2 </vt:lpstr>
      <vt:lpstr>TVA</vt:lpstr>
      <vt:lpstr>PowerPoint Presentation</vt:lpstr>
      <vt:lpstr>Utilisation des contrats FIDIC au CERN</vt:lpstr>
      <vt:lpstr>Accord basé sur le Livre Vert FIDIC  </vt:lpstr>
      <vt:lpstr>Règlement des différends sous le Marché</vt:lpstr>
      <vt:lpstr>Assurances</vt:lpstr>
      <vt:lpstr>Sous-traitance</vt:lpstr>
      <vt:lpstr>PowerPoint Presentation</vt:lpstr>
      <vt:lpstr>Documents à fournir avec l’offre (§13 du formulaire de Soumission)</vt:lpstr>
      <vt:lpstr>Procédure E-tendering  </vt:lpstr>
      <vt:lpstr>Date de retour des offres</vt:lpstr>
      <vt:lpstr>Questions &amp; Réponses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Sandrine Magnan</cp:lastModifiedBy>
  <cp:revision>724</cp:revision>
  <cp:lastPrinted>2019-04-30T10:39:04Z</cp:lastPrinted>
  <dcterms:created xsi:type="dcterms:W3CDTF">2019-03-14T08:20:25Z</dcterms:created>
  <dcterms:modified xsi:type="dcterms:W3CDTF">2022-12-09T16:56:03Z</dcterms:modified>
</cp:coreProperties>
</file>