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455" r:id="rId3"/>
    <p:sldId id="257" r:id="rId4"/>
    <p:sldId id="456" r:id="rId5"/>
    <p:sldId id="301" r:id="rId6"/>
    <p:sldId id="463" r:id="rId7"/>
    <p:sldId id="464" r:id="rId8"/>
    <p:sldId id="458" r:id="rId9"/>
    <p:sldId id="465" r:id="rId10"/>
    <p:sldId id="474" r:id="rId11"/>
    <p:sldId id="461" r:id="rId12"/>
    <p:sldId id="467" r:id="rId13"/>
    <p:sldId id="294" r:id="rId14"/>
    <p:sldId id="295" r:id="rId15"/>
    <p:sldId id="296" r:id="rId16"/>
    <p:sldId id="468" r:id="rId17"/>
    <p:sldId id="473" r:id="rId18"/>
    <p:sldId id="470" r:id="rId19"/>
    <p:sldId id="471" r:id="rId20"/>
    <p:sldId id="4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191919"/>
    <a:srgbClr val="7F7F7F"/>
    <a:srgbClr val="008F00"/>
    <a:srgbClr val="FF7E79"/>
    <a:srgbClr val="531B4D"/>
    <a:srgbClr val="929292"/>
    <a:srgbClr val="73FEFF"/>
    <a:srgbClr val="FF85FF"/>
    <a:srgbClr val="8E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61"/>
    <p:restoredTop sz="68767" autoAdjust="0"/>
  </p:normalViewPr>
  <p:slideViewPr>
    <p:cSldViewPr snapToObjects="1">
      <p:cViewPr varScale="1">
        <p:scale>
          <a:sx n="85" d="100"/>
          <a:sy n="85" d="100"/>
        </p:scale>
        <p:origin x="1416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91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0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Footer Placeholder 4"/>
          <p:cNvSpPr txBox="1"/>
          <p:nvPr/>
        </p:nvSpPr>
        <p:spPr>
          <a:xfrm>
            <a:off x="4304981" y="6400413"/>
            <a:ext cx="6480782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Update on noise effects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3104969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DCBF6D-7387-CE49-A84B-718400857B89}" type="datetime1">
              <a:rPr lang="de-CH" smtClean="0"/>
              <a:t>12.12.22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I. </a:t>
            </a:r>
            <a:r>
              <a:rPr lang="en-US" dirty="0" err="1"/>
              <a:t>Efthymiopoulow</a:t>
            </a:r>
            <a:r>
              <a:rPr lang="en-US" dirty="0"/>
              <a:t> | Evian21 - Run 3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/>
              <a:t>24.11.2021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S.Kostoglou</a:t>
            </a:r>
            <a:r>
              <a:rPr lang="en-US" dirty="0"/>
              <a:t> | Evian21 - Run 3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te-france.com/en" TargetMode="External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4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39642/contributions/3947990/attachments/2079053/3491788/BB_lumi_17072020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35975"/>
            <a:ext cx="11376025" cy="2153265"/>
          </a:xfrm>
        </p:spPr>
        <p:txBody>
          <a:bodyPr/>
          <a:lstStyle/>
          <a:p>
            <a:pPr algn="ctr"/>
            <a:r>
              <a:rPr lang="en-GB" dirty="0"/>
              <a:t>Update on noise studies in the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352" y="4725144"/>
            <a:ext cx="11737304" cy="1944216"/>
          </a:xfrm>
        </p:spPr>
        <p:txBody>
          <a:bodyPr/>
          <a:lstStyle/>
          <a:p>
            <a:pPr algn="ctr">
              <a:spcBef>
                <a:spcPts val="400"/>
              </a:spcBef>
            </a:pPr>
            <a:r>
              <a:rPr lang="en-US" b="1" dirty="0"/>
              <a:t>S. </a:t>
            </a:r>
            <a:r>
              <a:rPr lang="en-US" b="1" dirty="0" err="1"/>
              <a:t>Kostoglou</a:t>
            </a:r>
            <a:r>
              <a:rPr lang="en-US" b="1" dirty="0"/>
              <a:t>, G. </a:t>
            </a:r>
            <a:r>
              <a:rPr lang="en-US" b="1" dirty="0" err="1"/>
              <a:t>Sterbini</a:t>
            </a:r>
            <a:r>
              <a:rPr lang="en-US" b="1" dirty="0"/>
              <a:t>, H. </a:t>
            </a:r>
            <a:r>
              <a:rPr lang="en-US" b="1" dirty="0" err="1"/>
              <a:t>Bartosik</a:t>
            </a:r>
            <a:r>
              <a:rPr lang="en-US" b="1" dirty="0"/>
              <a:t>, Y. </a:t>
            </a:r>
            <a:r>
              <a:rPr lang="en-US" b="1" dirty="0" err="1"/>
              <a:t>Papaphilippou</a:t>
            </a:r>
            <a:r>
              <a:rPr lang="en-US" b="1" dirty="0"/>
              <a:t>, </a:t>
            </a:r>
          </a:p>
          <a:p>
            <a:pPr algn="ctr">
              <a:spcBef>
                <a:spcPts val="400"/>
              </a:spcBef>
            </a:pPr>
            <a:r>
              <a:rPr lang="en-US" b="1" dirty="0"/>
              <a:t>J. H </a:t>
            </a:r>
            <a:r>
              <a:rPr lang="en-US" b="1" dirty="0" err="1"/>
              <a:t>Emonds</a:t>
            </a:r>
            <a:r>
              <a:rPr lang="en-US" b="1" dirty="0"/>
              <a:t>-Alt, D. </a:t>
            </a:r>
            <a:r>
              <a:rPr lang="en-US" b="1" dirty="0" err="1"/>
              <a:t>Ribiollet</a:t>
            </a:r>
            <a:r>
              <a:rPr lang="en-US" b="1" dirty="0"/>
              <a:t>, M. </a:t>
            </a:r>
            <a:r>
              <a:rPr lang="en-US" b="1" dirty="0" err="1"/>
              <a:t>Soderen</a:t>
            </a:r>
            <a:endParaRPr lang="en-GB" dirty="0">
              <a:effectLst/>
              <a:latin typeface="Helvetica Neue" panose="02000503000000020004" pitchFamily="2" charset="0"/>
            </a:endParaRPr>
          </a:p>
          <a:p>
            <a:pPr algn="ctr">
              <a:spcBef>
                <a:spcPts val="400"/>
              </a:spcBef>
            </a:pPr>
            <a:endParaRPr lang="en-GB" dirty="0">
              <a:effectLst/>
              <a:latin typeface="Helvetica Neue" panose="02000503000000020004" pitchFamily="2" charset="0"/>
            </a:endParaRPr>
          </a:p>
          <a:p>
            <a:pPr algn="ctr">
              <a:spcBef>
                <a:spcPts val="400"/>
              </a:spcBef>
            </a:pPr>
            <a:endParaRPr lang="en-GB" dirty="0">
              <a:effectLst/>
              <a:latin typeface="Helvetica Neue" panose="02000503000000020004" pitchFamily="2" charset="0"/>
            </a:endParaRPr>
          </a:p>
          <a:p>
            <a:pPr algn="ctr">
              <a:spcBef>
                <a:spcPts val="400"/>
              </a:spcBef>
            </a:pPr>
            <a:r>
              <a:rPr lang="en-US" b="1" dirty="0"/>
              <a:t>210</a:t>
            </a:r>
            <a:r>
              <a:rPr lang="en-US" b="1" baseline="30000" dirty="0"/>
              <a:t>th</a:t>
            </a:r>
            <a:r>
              <a:rPr lang="en-US" b="1" dirty="0"/>
              <a:t> WP2, 13/12/2022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Observations in Run 3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2C141F-BEB7-E167-317F-81AA238FC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5791" y="3490001"/>
            <a:ext cx="3702857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05A2C4-3EFD-0160-C261-AC449C85E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751" y="3490001"/>
            <a:ext cx="3702857" cy="28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C4C0741-F3C3-3B24-315E-22AC8CBF6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5791" y="764704"/>
            <a:ext cx="3702857" cy="28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A29975-3240-3B01-70F3-ABBFCCC04D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751" y="764704"/>
            <a:ext cx="3702857" cy="288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C94117-2A99-0AA5-994C-8C4A0A4FB37E}"/>
              </a:ext>
            </a:extLst>
          </p:cNvPr>
          <p:cNvSpPr txBox="1"/>
          <p:nvPr/>
        </p:nvSpPr>
        <p:spPr>
          <a:xfrm>
            <a:off x="5202225" y="1074407"/>
            <a:ext cx="461665" cy="276999"/>
          </a:xfrm>
          <a:prstGeom prst="rect">
            <a:avLst/>
          </a:prstGeom>
          <a:solidFill>
            <a:srgbClr val="0432F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B1H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F192A8-5238-4245-9E42-2B289CED3826}"/>
              </a:ext>
            </a:extLst>
          </p:cNvPr>
          <p:cNvSpPr txBox="1"/>
          <p:nvPr/>
        </p:nvSpPr>
        <p:spPr>
          <a:xfrm>
            <a:off x="5202224" y="3830186"/>
            <a:ext cx="461665" cy="276999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B2H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4D3225-E2F3-A353-270E-AA05BCDE834D}"/>
              </a:ext>
            </a:extLst>
          </p:cNvPr>
          <p:cNvSpPr txBox="1"/>
          <p:nvPr/>
        </p:nvSpPr>
        <p:spPr>
          <a:xfrm>
            <a:off x="8901384" y="1070813"/>
            <a:ext cx="448841" cy="276999"/>
          </a:xfrm>
          <a:prstGeom prst="rect">
            <a:avLst/>
          </a:prstGeom>
          <a:solidFill>
            <a:srgbClr val="0432F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B1V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CEFD1A-723A-C3B2-98BB-4C7DDF4E5BB7}"/>
              </a:ext>
            </a:extLst>
          </p:cNvPr>
          <p:cNvSpPr txBox="1"/>
          <p:nvPr/>
        </p:nvSpPr>
        <p:spPr>
          <a:xfrm>
            <a:off x="9011802" y="3830186"/>
            <a:ext cx="448841" cy="276999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B2V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EF4F887-67CE-235E-EEC6-D0E8F22DCEA9}"/>
              </a:ext>
            </a:extLst>
          </p:cNvPr>
          <p:cNvSpPr txBox="1"/>
          <p:nvPr/>
        </p:nvSpPr>
        <p:spPr>
          <a:xfrm>
            <a:off x="119336" y="4637613"/>
            <a:ext cx="47646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b="1" dirty="0"/>
              <a:t>Steps for calibration: </a:t>
            </a:r>
          </a:p>
          <a:p>
            <a:r>
              <a:rPr lang="en-CH" sz="1600" b="1" dirty="0"/>
              <a:t>https://codimd.web.cern.ch/s/V1pL7RIBp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44DF4B-3175-5835-3DED-6DA3D4572EFA}"/>
              </a:ext>
            </a:extLst>
          </p:cNvPr>
          <p:cNvSpPr txBox="1"/>
          <p:nvPr/>
        </p:nvSpPr>
        <p:spPr>
          <a:xfrm>
            <a:off x="263352" y="1471178"/>
            <a:ext cx="34563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2400" dirty="0"/>
              <a:t>Calibrated spectrum for fill 8496, 2390 bunches, Stable beams: similar to what was considered for Run 2.</a:t>
            </a:r>
          </a:p>
        </p:txBody>
      </p:sp>
    </p:spTree>
    <p:extLst>
      <p:ext uri="{BB962C8B-B14F-4D97-AF65-F5344CB8AC3E}">
        <p14:creationId xmlns:p14="http://schemas.microsoft.com/office/powerpoint/2010/main" val="22170922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MD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MD overview</a:t>
            </a:r>
          </a:p>
        </p:txBody>
      </p:sp>
      <p:sp>
        <p:nvSpPr>
          <p:cNvPr id="286" name="Double-click to edit"/>
          <p:cNvSpPr txBox="1">
            <a:spLocks noGrp="1"/>
          </p:cNvSpPr>
          <p:nvPr>
            <p:ph type="body" idx="1"/>
          </p:nvPr>
        </p:nvSpPr>
        <p:spPr>
          <a:xfrm>
            <a:off x="338919" y="908720"/>
            <a:ext cx="11376025" cy="563170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/>
              <a:t>2 MDs (July &amp; November)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/>
              <a:t>First MD: </a:t>
            </a:r>
          </a:p>
          <a:p>
            <a:pPr marL="720899" lvl="1" indent="-342900">
              <a:buFont typeface="Arial" panose="020B0604020202020204" pitchFamily="34" charset="0"/>
              <a:buChar char="•"/>
            </a:pPr>
            <a:r>
              <a:rPr lang="en-US" sz="2100" dirty="0"/>
              <a:t>at injection, with 6 pilots and then 4 nominals</a:t>
            </a:r>
          </a:p>
          <a:p>
            <a:pPr marL="720899" lvl="1" indent="-342900">
              <a:buFont typeface="Arial" panose="020B0604020202020204" pitchFamily="34" charset="0"/>
              <a:buChar char="•"/>
            </a:pPr>
            <a:r>
              <a:rPr lang="en-US" sz="2100" dirty="0"/>
              <a:t>UPS modifications from EN/EL: </a:t>
            </a:r>
          </a:p>
          <a:p>
            <a:pPr marL="1105200" lvl="2" indent="-457200">
              <a:buFont typeface="+mj-lt"/>
              <a:buAutoNum type="arabicPeriod"/>
            </a:pPr>
            <a:r>
              <a:rPr lang="en-US" sz="1900" b="0" dirty="0"/>
              <a:t>First, </a:t>
            </a:r>
            <a:r>
              <a:rPr lang="en-GB" sz="1900" b="0" dirty="0"/>
              <a:t>EZS1/45X and EZS11/45X (in cascade) in UX45 </a:t>
            </a:r>
            <a:r>
              <a:rPr lang="en-GB" sz="1900" b="0" dirty="0">
                <a:solidFill>
                  <a:srgbClr val="FF0000"/>
                </a:solidFill>
              </a:rPr>
              <a:t>(access needed) </a:t>
            </a:r>
            <a:r>
              <a:rPr lang="en-GB" sz="1900" b="0" dirty="0"/>
              <a:t>switched from </a:t>
            </a:r>
            <a:r>
              <a:rPr lang="en-GB" sz="1900" dirty="0"/>
              <a:t>“nominal” configuration to “manual bypass” </a:t>
            </a:r>
            <a:r>
              <a:rPr lang="en-GB" sz="1900" b="0" dirty="0"/>
              <a:t>and then back to “nominal”. </a:t>
            </a:r>
            <a:r>
              <a:rPr lang="en-GB" sz="1900" b="0" u="sng" dirty="0"/>
              <a:t>Not possible to switch to “battery mode” without remote control.</a:t>
            </a:r>
          </a:p>
          <a:p>
            <a:pPr marL="1314900" lvl="3" indent="-342900"/>
            <a:r>
              <a:rPr lang="en-GB" sz="1900" b="0" dirty="0"/>
              <a:t>UPS connected to (H. Timko): ADT, racks for klystrons, LLRF crates for cavity control and longitudinal diagnostics in UX45.</a:t>
            </a:r>
            <a:endParaRPr lang="en-GB" sz="1900" dirty="0"/>
          </a:p>
          <a:p>
            <a:pPr marL="1105200" lvl="2" indent="-457200">
              <a:buFont typeface="+mj-lt"/>
              <a:buAutoNum type="arabicPeriod"/>
            </a:pPr>
            <a:r>
              <a:rPr lang="en-GB" sz="1900" b="0" dirty="0"/>
              <a:t>Then, EBS11/4R in SR4 </a:t>
            </a:r>
            <a:r>
              <a:rPr lang="en-GB" sz="1900" b="0" dirty="0">
                <a:solidFill>
                  <a:srgbClr val="00B050"/>
                </a:solidFill>
              </a:rPr>
              <a:t>(no access needed) </a:t>
            </a:r>
            <a:r>
              <a:rPr lang="en-GB" sz="1900" b="0" dirty="0"/>
              <a:t>switched from “nominal” configuration to </a:t>
            </a:r>
            <a:r>
              <a:rPr lang="en-GB" sz="1900" dirty="0"/>
              <a:t>“battery”, “static bypass”, “manual bypass”</a:t>
            </a:r>
            <a:r>
              <a:rPr lang="en-GB" sz="1900" b="0" dirty="0"/>
              <a:t> and back to “nominal”. </a:t>
            </a:r>
          </a:p>
          <a:p>
            <a:pPr marL="1314900" lvl="3" indent="-342900"/>
            <a:r>
              <a:rPr lang="en-GB" sz="1900" b="0" dirty="0"/>
              <a:t>UPS connected to (H. Timko): ADT</a:t>
            </a:r>
            <a:r>
              <a:rPr lang="en-GB" sz="1900" dirty="0"/>
              <a:t>, </a:t>
            </a:r>
            <a:r>
              <a:rPr lang="en-GB" sz="1900" b="0" dirty="0"/>
              <a:t>LHC beam control (RF frequency generation, beam phase loop, synchronisation etc.), longitudinal diagnostics in SR4 (APWL, beam spectra, longitudinal </a:t>
            </a:r>
            <a:r>
              <a:rPr lang="en-GB" sz="1900" b="0" dirty="0" err="1"/>
              <a:t>ObsBox</a:t>
            </a:r>
            <a:r>
              <a:rPr lang="en-GB" sz="1900" b="0" dirty="0"/>
              <a:t>)</a:t>
            </a:r>
          </a:p>
          <a:p>
            <a:pPr marL="0" lvl="1" indent="0">
              <a:buNone/>
            </a:pPr>
            <a:endParaRPr lang="en-GB" sz="2400" b="0" dirty="0"/>
          </a:p>
          <a:p>
            <a:endParaRPr lang="en-GB" sz="2400" b="0" dirty="0"/>
          </a:p>
          <a:p>
            <a:endParaRPr lang="en-GB" sz="2400" b="0" dirty="0"/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0571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MD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MD overview</a:t>
            </a:r>
          </a:p>
        </p:txBody>
      </p:sp>
      <p:sp>
        <p:nvSpPr>
          <p:cNvPr id="286" name="Double-click to edit"/>
          <p:cNvSpPr txBox="1">
            <a:spLocks noGrp="1"/>
          </p:cNvSpPr>
          <p:nvPr>
            <p:ph type="body" idx="1"/>
          </p:nvPr>
        </p:nvSpPr>
        <p:spPr>
          <a:xfrm>
            <a:off x="338919" y="1844824"/>
            <a:ext cx="11376025" cy="35283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b="0" dirty="0"/>
              <a:t>Conclusions from 1</a:t>
            </a:r>
            <a:r>
              <a:rPr lang="en-US" sz="2800" b="0" baseline="30000" dirty="0"/>
              <a:t>st</a:t>
            </a:r>
            <a:r>
              <a:rPr lang="en-US" sz="2800" b="0" dirty="0"/>
              <a:t> MD: </a:t>
            </a:r>
          </a:p>
          <a:p>
            <a:pPr marL="720899" lvl="1" indent="-342900"/>
            <a:r>
              <a:rPr lang="en-GB" sz="2600" dirty="0"/>
              <a:t>8 kHz cluster not observed at injection with a few bunches.</a:t>
            </a:r>
          </a:p>
          <a:p>
            <a:pPr marL="720899" lvl="1" indent="-342900"/>
            <a:r>
              <a:rPr lang="en-GB" sz="2600" dirty="0"/>
              <a:t>No impact from UX45 UPSs.</a:t>
            </a:r>
          </a:p>
          <a:p>
            <a:pPr marL="720899" lvl="1" indent="-342900"/>
            <a:r>
              <a:rPr lang="en-GB" sz="2600" dirty="0"/>
              <a:t>Impact observed from UPS in SR4: loss of mains’ synchronization for some low-order harmonics on the beam when UPS switched to battery mode. Observed only on </a:t>
            </a:r>
            <a:r>
              <a:rPr lang="en-GB" sz="2600" dirty="0">
                <a:solidFill>
                  <a:srgbClr val="0432FF"/>
                </a:solidFill>
              </a:rPr>
              <a:t>B1</a:t>
            </a:r>
            <a:r>
              <a:rPr lang="en-GB" sz="2600" dirty="0"/>
              <a:t> and not in </a:t>
            </a:r>
            <a:r>
              <a:rPr lang="en-GB" sz="2600" dirty="0">
                <a:solidFill>
                  <a:srgbClr val="FF0000"/>
                </a:solidFill>
              </a:rPr>
              <a:t>B2</a:t>
            </a:r>
            <a:r>
              <a:rPr lang="en-GB" sz="2600" dirty="0"/>
              <a:t> (e.g. </a:t>
            </a:r>
            <a:r>
              <a:rPr lang="en-CH" sz="2600" dirty="0">
                <a:solidFill>
                  <a:srgbClr val="191919"/>
                </a:solidFill>
                <a:latin typeface="Arial"/>
                <a:ea typeface="Arial"/>
                <a:cs typeface="Arial"/>
              </a:rPr>
              <a:t>550, 750, 1150, 1950, 2950, 3150 Hz</a:t>
            </a:r>
            <a:r>
              <a:rPr lang="en-GB" sz="2600" dirty="0"/>
              <a:t>).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/>
          </a:p>
          <a:p>
            <a:pPr marL="720899" lvl="1" indent="-342900">
              <a:buFont typeface="Wingdings" pitchFamily="2" charset="2"/>
              <a:buChar char="§"/>
            </a:pPr>
            <a:endParaRPr lang="en-GB" sz="2100" b="0" dirty="0"/>
          </a:p>
          <a:p>
            <a:pPr marL="0" lvl="1" indent="0">
              <a:buNone/>
            </a:pPr>
            <a:endParaRPr lang="en-GB" sz="2400" b="0" dirty="0"/>
          </a:p>
          <a:p>
            <a:endParaRPr lang="en-GB" sz="2400" b="0" dirty="0"/>
          </a:p>
          <a:p>
            <a:endParaRPr lang="en-GB" sz="2400" b="0" dirty="0"/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205899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 in MD, UPS in SR4 tests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0" y="630606"/>
            <a:ext cx="4182164" cy="31366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2A2B60-5713-F3B4-6C92-075EBF682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4" y="630607"/>
            <a:ext cx="4182164" cy="31366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5CFC9-0059-A95E-D79C-999D227F0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0" y="603152"/>
            <a:ext cx="4182164" cy="31366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689DEB-33D8-36E2-7F40-48ECBC6470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5" y="3669689"/>
            <a:ext cx="4182163" cy="31366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7FB9B3-AD4E-6E7B-47AA-A67C9AB19C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1" y="3701749"/>
            <a:ext cx="4182163" cy="3136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5EF9F9-3EEE-C00B-872C-60DFA374AF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1" y="3696985"/>
            <a:ext cx="4182162" cy="313662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D76B398A-3A38-C072-B642-CFB9C4E6C15F}"/>
              </a:ext>
            </a:extLst>
          </p:cNvPr>
          <p:cNvSpPr/>
          <p:nvPr/>
        </p:nvSpPr>
        <p:spPr>
          <a:xfrm>
            <a:off x="5822731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9066F25-7304-9722-42AE-5095E59AB9FA}"/>
              </a:ext>
            </a:extLst>
          </p:cNvPr>
          <p:cNvSpPr/>
          <p:nvPr/>
        </p:nvSpPr>
        <p:spPr>
          <a:xfrm>
            <a:off x="1526387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EDE9CC-7F21-3285-376C-CE79EC154449}"/>
              </a:ext>
            </a:extLst>
          </p:cNvPr>
          <p:cNvSpPr/>
          <p:nvPr/>
        </p:nvSpPr>
        <p:spPr>
          <a:xfrm>
            <a:off x="9626215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777786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ADTObsBox spectra"/>
          <p:cNvSpPr txBox="1">
            <a:spLocks noGrp="1"/>
          </p:cNvSpPr>
          <p:nvPr>
            <p:ph type="title"/>
          </p:nvPr>
        </p:nvSpPr>
        <p:spPr>
          <a:xfrm>
            <a:off x="407987" y="46046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ADTObsBox</a:t>
            </a:r>
            <a:r>
              <a:rPr dirty="0"/>
              <a:t> spectra</a:t>
            </a:r>
            <a:r>
              <a:rPr lang="en-US" dirty="0"/>
              <a:t> in MD, UPS in SR4 tests</a:t>
            </a:r>
            <a:endParaRPr dirty="0"/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D3170D-1B73-B602-2BBE-4D3B6F36A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0" y="630606"/>
            <a:ext cx="4182164" cy="31366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2A2B60-5713-F3B4-6C92-075EBF682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4" y="630607"/>
            <a:ext cx="4182164" cy="31366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ED5CFC9-0059-A95E-D79C-999D227F0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0" y="603152"/>
            <a:ext cx="4182164" cy="31366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689DEB-33D8-36E2-7F40-48ECBC6470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75" y="3669689"/>
            <a:ext cx="4182162" cy="31366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7FB9B3-AD4E-6E7B-47AA-A67C9AB19C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9001" y="3701749"/>
            <a:ext cx="4182162" cy="313662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5EF9F9-3EEE-C00B-872C-60DFA374AF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3921" y="3696985"/>
            <a:ext cx="4182161" cy="3136621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A9CE949-F909-FB90-1FA3-4740A1BB2348}"/>
              </a:ext>
            </a:extLst>
          </p:cNvPr>
          <p:cNvCxnSpPr/>
          <p:nvPr/>
        </p:nvCxnSpPr>
        <p:spPr>
          <a:xfrm flipV="1">
            <a:off x="5346054" y="2853200"/>
            <a:ext cx="655092" cy="560273"/>
          </a:xfrm>
          <a:prstGeom prst="straightConnector1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D76B398A-3A38-C072-B642-CFB9C4E6C15F}"/>
              </a:ext>
            </a:extLst>
          </p:cNvPr>
          <p:cNvSpPr/>
          <p:nvPr/>
        </p:nvSpPr>
        <p:spPr>
          <a:xfrm>
            <a:off x="5822731" y="2530823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C1988-67F4-1356-8C7F-4FB053DC8AC2}"/>
              </a:ext>
            </a:extLst>
          </p:cNvPr>
          <p:cNvSpPr txBox="1"/>
          <p:nvPr/>
        </p:nvSpPr>
        <p:spPr>
          <a:xfrm>
            <a:off x="98225" y="1111790"/>
            <a:ext cx="2108315" cy="430887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accent6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algn="ctr"/>
            <a:r>
              <a:rPr lang="en-CH" sz="1400" b="1" dirty="0">
                <a:solidFill>
                  <a:srgbClr val="0041D1"/>
                </a:solidFill>
              </a:rPr>
              <a:t>Data from </a:t>
            </a:r>
            <a:r>
              <a:rPr lang="en-GB" sz="1400" b="1" dirty="0" err="1">
                <a:solidFill>
                  <a:srgbClr val="0041D1"/>
                </a:solidFill>
                <a:hlinkClick r:id="rId8"/>
              </a:rPr>
              <a:t>Réseau</a:t>
            </a:r>
            <a:r>
              <a:rPr lang="en-GB" sz="1400" b="1" dirty="0">
                <a:solidFill>
                  <a:srgbClr val="0041D1"/>
                </a:solidFill>
                <a:hlinkClick r:id="rId8"/>
              </a:rPr>
              <a:t> de Transport </a:t>
            </a:r>
            <a:r>
              <a:rPr lang="en-GB" sz="1400" b="1" dirty="0" err="1">
                <a:solidFill>
                  <a:srgbClr val="0041D1"/>
                </a:solidFill>
                <a:hlinkClick r:id="rId8"/>
              </a:rPr>
              <a:t>d'Électricité</a:t>
            </a:r>
            <a:endParaRPr lang="en-GB" sz="1400" b="1" dirty="0">
              <a:solidFill>
                <a:srgbClr val="0041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72701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B10ED0-E32C-B16C-4C27-6A3878964060}"/>
              </a:ext>
            </a:extLst>
          </p:cNvPr>
          <p:cNvSpPr txBox="1"/>
          <p:nvPr/>
        </p:nvSpPr>
        <p:spPr>
          <a:xfrm>
            <a:off x="10604310" y="5841242"/>
            <a:ext cx="65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2A2B60-5713-F3B4-6C92-075EBF682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7444" y="88592"/>
            <a:ext cx="4800000" cy="36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F86F8E0-F7F7-E58B-3B62-4B32E54C2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9381" y="88592"/>
            <a:ext cx="4800000" cy="360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D09C17C-D46B-4A20-871F-237668E3B3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7444" y="3429000"/>
            <a:ext cx="4800000" cy="36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1691540-5D22-C9BB-5063-09B1341363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9381" y="3429000"/>
            <a:ext cx="4800000" cy="360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CB740A-DCD3-5415-5DF5-70626F3DFD85}"/>
              </a:ext>
            </a:extLst>
          </p:cNvPr>
          <p:cNvSpPr txBox="1"/>
          <p:nvPr/>
        </p:nvSpPr>
        <p:spPr>
          <a:xfrm>
            <a:off x="2544417" y="291549"/>
            <a:ext cx="545624" cy="430886"/>
          </a:xfrm>
          <a:prstGeom prst="rect">
            <a:avLst/>
          </a:prstGeom>
          <a:solidFill>
            <a:srgbClr val="0041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47A2AA-D551-F4A8-0901-64A5EF4BAAA2}"/>
              </a:ext>
            </a:extLst>
          </p:cNvPr>
          <p:cNvSpPr txBox="1"/>
          <p:nvPr/>
        </p:nvSpPr>
        <p:spPr>
          <a:xfrm>
            <a:off x="6637413" y="291547"/>
            <a:ext cx="460062" cy="430887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B2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B1ABA26-CEA6-7BBB-B7C5-8B7650D255CB}"/>
              </a:ext>
            </a:extLst>
          </p:cNvPr>
          <p:cNvSpPr/>
          <p:nvPr/>
        </p:nvSpPr>
        <p:spPr>
          <a:xfrm>
            <a:off x="3889375" y="2239275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15EA391-250C-B3CF-406B-A1A97AC70B65}"/>
              </a:ext>
            </a:extLst>
          </p:cNvPr>
          <p:cNvSpPr/>
          <p:nvPr/>
        </p:nvSpPr>
        <p:spPr>
          <a:xfrm>
            <a:off x="3773836" y="5602985"/>
            <a:ext cx="1156138" cy="519348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 w="19050">
                <a:solidFill>
                  <a:schemeClr val="accent5"/>
                </a:solidFill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944419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MD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MD overview</a:t>
            </a:r>
          </a:p>
        </p:txBody>
      </p:sp>
      <p:sp>
        <p:nvSpPr>
          <p:cNvPr id="286" name="Double-click to edit"/>
          <p:cNvSpPr txBox="1">
            <a:spLocks noGrp="1"/>
          </p:cNvSpPr>
          <p:nvPr>
            <p:ph type="body" idx="1"/>
          </p:nvPr>
        </p:nvSpPr>
        <p:spPr>
          <a:xfrm>
            <a:off x="338919" y="908720"/>
            <a:ext cx="11376025" cy="563170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Second MD:</a:t>
            </a:r>
          </a:p>
          <a:p>
            <a:pPr marL="720899" lvl="1" indent="-342900">
              <a:buFont typeface="Wingdings" pitchFamily="2" charset="2"/>
              <a:buChar char="§"/>
            </a:pPr>
            <a:r>
              <a:rPr lang="en-US" sz="2100" dirty="0"/>
              <a:t>At top energy so that the 8 kHz cluster is clearly visible.</a:t>
            </a:r>
          </a:p>
          <a:p>
            <a:pPr marL="720899" lvl="1" indent="-342900">
              <a:buFont typeface="Wingdings" pitchFamily="2" charset="2"/>
              <a:buChar char="§"/>
            </a:pPr>
            <a:r>
              <a:rPr lang="en-US" sz="2100" dirty="0"/>
              <a:t>With 3 trains of 48 bunches to have a symmetrical filling scheme.</a:t>
            </a:r>
          </a:p>
          <a:p>
            <a:pPr marL="720899" lvl="1" indent="-342900">
              <a:buFont typeface="Wingdings" pitchFamily="2" charset="2"/>
              <a:buChar char="§"/>
            </a:pPr>
            <a:r>
              <a:rPr lang="en-US" sz="2000" b="0" dirty="0"/>
              <a:t>UPS in SR4 </a:t>
            </a:r>
            <a:r>
              <a:rPr lang="en-US" sz="2000" dirty="0"/>
              <a:t>switched twice to battery mode and back to nominal operation</a:t>
            </a:r>
            <a:endParaRPr lang="en-GB" sz="2000" b="0" dirty="0"/>
          </a:p>
          <a:p>
            <a:pPr marL="720899" lvl="1" indent="-342900">
              <a:buFont typeface="Wingdings" pitchFamily="2" charset="2"/>
              <a:buChar char="§"/>
            </a:pPr>
            <a:endParaRPr lang="en-US" sz="2100" dirty="0"/>
          </a:p>
          <a:p>
            <a:pPr marL="720899" lvl="1" indent="-342900">
              <a:buFont typeface="Wingdings" pitchFamily="2" charset="2"/>
              <a:buChar char="§"/>
            </a:pPr>
            <a:endParaRPr lang="en-GB" sz="2100" b="0" dirty="0"/>
          </a:p>
          <a:p>
            <a:endParaRPr lang="en-GB" sz="2400" b="0" dirty="0"/>
          </a:p>
          <a:p>
            <a:endParaRPr lang="en-GB" sz="2400" b="0" dirty="0"/>
          </a:p>
        </p:txBody>
      </p:sp>
      <p:sp>
        <p:nvSpPr>
          <p:cNvPr id="2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45EE90-E2AB-45F5-E788-C7C4591CB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203" y="2636912"/>
            <a:ext cx="3927273" cy="360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04C489-AC9C-09AA-9917-A2EFDE215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363" y="2636912"/>
            <a:ext cx="3927273" cy="360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C92C81-5377-4BC5-350F-04F710CD53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6523" y="2636912"/>
            <a:ext cx="3927273" cy="360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36C578-F1CB-17B2-661A-A15A43C8723E}"/>
              </a:ext>
            </a:extLst>
          </p:cNvPr>
          <p:cNvSpPr txBox="1"/>
          <p:nvPr/>
        </p:nvSpPr>
        <p:spPr>
          <a:xfrm>
            <a:off x="839416" y="2868297"/>
            <a:ext cx="504056" cy="307777"/>
          </a:xfrm>
          <a:prstGeom prst="rect">
            <a:avLst/>
          </a:prstGeom>
          <a:solidFill>
            <a:srgbClr val="0432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b="1" dirty="0">
                <a:solidFill>
                  <a:schemeClr val="bg1"/>
                </a:solidFill>
              </a:rPr>
              <a:t>B1</a:t>
            </a:r>
          </a:p>
        </p:txBody>
      </p:sp>
    </p:spTree>
    <p:extLst>
      <p:ext uri="{BB962C8B-B14F-4D97-AF65-F5344CB8AC3E}">
        <p14:creationId xmlns:p14="http://schemas.microsoft.com/office/powerpoint/2010/main" val="274716585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31B30B-4F25-B4AE-0700-C91F50DC0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699" y="2276872"/>
            <a:ext cx="3141819" cy="288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F4BEFB-933D-246E-25D9-2C5D5A13B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1120" y="2276872"/>
            <a:ext cx="3141819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444180-6DBE-C6B9-5BE3-164E359E4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76872"/>
            <a:ext cx="3141819" cy="28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649BE7-4A31-1E44-635C-181DB7A20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0181" y="2276872"/>
            <a:ext cx="3141819" cy="2880000"/>
          </a:xfrm>
          <a:prstGeom prst="rect">
            <a:avLst/>
          </a:prstGeom>
        </p:spPr>
      </p:pic>
      <p:sp>
        <p:nvSpPr>
          <p:cNvPr id="5" name="MD overview">
            <a:extLst>
              <a:ext uri="{FF2B5EF4-FFF2-40B4-BE49-F238E27FC236}">
                <a16:creationId xmlns:a16="http://schemas.microsoft.com/office/drawing/2014/main" id="{1237922E-DF9A-EDFF-7ACA-82DBF8D0C4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dirty="0"/>
              <a:t>MD overview</a:t>
            </a:r>
          </a:p>
        </p:txBody>
      </p:sp>
      <p:sp>
        <p:nvSpPr>
          <p:cNvPr id="7" name="Double-click to edit">
            <a:extLst>
              <a:ext uri="{FF2B5EF4-FFF2-40B4-BE49-F238E27FC236}">
                <a16:creationId xmlns:a16="http://schemas.microsoft.com/office/drawing/2014/main" id="{F792DB72-9BD0-DF5D-CF80-BD67C4F7404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38919" y="1181671"/>
            <a:ext cx="11376025" cy="563170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No loss of synchronization during tests</a:t>
            </a:r>
            <a:endParaRPr lang="en-US" sz="2100" dirty="0"/>
          </a:p>
          <a:p>
            <a:pPr marL="720899" lvl="1" indent="-342900">
              <a:buFont typeface="Wingdings" pitchFamily="2" charset="2"/>
              <a:buChar char="§"/>
            </a:pPr>
            <a:endParaRPr lang="en-GB" sz="2100" b="0" dirty="0"/>
          </a:p>
          <a:p>
            <a:endParaRPr lang="en-GB" sz="2400" b="0" dirty="0"/>
          </a:p>
          <a:p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377951726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ouble-click to edit">
            <a:extLst>
              <a:ext uri="{FF2B5EF4-FFF2-40B4-BE49-F238E27FC236}">
                <a16:creationId xmlns:a16="http://schemas.microsoft.com/office/drawing/2014/main" id="{3F3A44B7-C5A8-8691-C68B-826793E17E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9" y="1052734"/>
            <a:ext cx="11376025" cy="46085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463500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US" sz="2800" b="0" dirty="0"/>
              <a:t>Spectrum analysis in high-frequency range available in NXCALS thanks to M. </a:t>
            </a:r>
            <a:r>
              <a:rPr lang="en-US" sz="2800" b="0" dirty="0" err="1"/>
              <a:t>Soderen</a:t>
            </a:r>
            <a:r>
              <a:rPr lang="en-US" sz="2800" b="0" dirty="0"/>
              <a:t>:</a:t>
            </a:r>
          </a:p>
          <a:p>
            <a:pPr marL="727199" lvl="1" indent="-342900">
              <a:lnSpc>
                <a:spcPct val="95000"/>
              </a:lnSpc>
              <a:buClr>
                <a:srgbClr val="008F00"/>
              </a:buClr>
              <a:buFont typeface=".Apple Color Emoji UI"/>
              <a:buChar char="🤩"/>
            </a:pPr>
            <a:r>
              <a:rPr lang="en-US" sz="2500" dirty="0"/>
              <a:t>Allowed for the first time to perform a systematic fill-by-fill analysis of the transverse beam spectrum in the 2022 Run. </a:t>
            </a:r>
          </a:p>
          <a:p>
            <a:pPr marL="727199" lvl="1" indent="-342900">
              <a:lnSpc>
                <a:spcPct val="95000"/>
              </a:lnSpc>
              <a:buClr>
                <a:srgbClr val="191919"/>
              </a:buClr>
              <a:buFont typeface="Wingdings" pitchFamily="2" charset="2"/>
              <a:buChar char="Ø"/>
            </a:pPr>
            <a:r>
              <a:rPr lang="en-US" sz="2500" dirty="0"/>
              <a:t>Very promising tool for noise (&amp; other?) studies.</a:t>
            </a:r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2800" b="0" dirty="0"/>
              <a:t>Evolution of 8 kHz cluster is reproducible in all 2022 fills:</a:t>
            </a:r>
          </a:p>
          <a:p>
            <a:pPr marL="841499" lvl="1" indent="-457200">
              <a:lnSpc>
                <a:spcPct val="95000"/>
              </a:lnSpc>
              <a:buFont typeface=".Apple Color Emoji UI"/>
              <a:buChar char="🧐"/>
            </a:pPr>
            <a:r>
              <a:rPr lang="en-US" sz="2600" b="1" dirty="0"/>
              <a:t>8 kHz cluster is enhanced at the end of the ramp</a:t>
            </a:r>
            <a:r>
              <a:rPr lang="en-US" sz="2600" dirty="0"/>
              <a:t>: </a:t>
            </a:r>
          </a:p>
          <a:p>
            <a:pPr marL="997200" lvl="2" indent="-342900">
              <a:lnSpc>
                <a:spcPct val="95000"/>
              </a:lnSpc>
              <a:buFont typeface="System Font Regular"/>
              <a:buChar char="?"/>
            </a:pPr>
            <a:r>
              <a:rPr lang="en-US" sz="2400" dirty="0"/>
              <a:t>What changes at this point in the fill &amp; leads to amplitude increase?</a:t>
            </a:r>
          </a:p>
          <a:p>
            <a:pPr marL="997200" lvl="2" indent="-342900">
              <a:lnSpc>
                <a:spcPct val="95000"/>
              </a:lnSpc>
              <a:buFont typeface="System Font Regular"/>
              <a:buChar char="?"/>
            </a:pPr>
            <a:r>
              <a:rPr lang="en-US" sz="2400" dirty="0"/>
              <a:t>Could this be related to the “extra blowup” that we see during ramp?</a:t>
            </a:r>
          </a:p>
          <a:p>
            <a:pPr marL="841499" lvl="1" indent="-457200">
              <a:lnSpc>
                <a:spcPct val="95000"/>
              </a:lnSpc>
              <a:buFont typeface=".Apple Color Emoji UI"/>
              <a:buChar char="🤔"/>
            </a:pPr>
            <a:r>
              <a:rPr lang="en-US" sz="2600" b="0" dirty="0"/>
              <a:t>Did not observe</a:t>
            </a:r>
            <a:r>
              <a:rPr lang="en-US" sz="2600" dirty="0"/>
              <a:t> any “atypical” behavior that could pinpoint to the source.</a:t>
            </a:r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sz="2800" b="0" dirty="0"/>
          </a:p>
        </p:txBody>
      </p:sp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Conclusions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453303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Conclusions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17" name="Double-click to edit">
            <a:extLst>
              <a:ext uri="{FF2B5EF4-FFF2-40B4-BE49-F238E27FC236}">
                <a16:creationId xmlns:a16="http://schemas.microsoft.com/office/drawing/2014/main" id="{3F3A44B7-C5A8-8691-C68B-826793E17E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2702" y="1031738"/>
            <a:ext cx="10962376" cy="5439401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9200" indent="-342900">
              <a:lnSpc>
                <a:spcPct val="95000"/>
              </a:lnSpc>
              <a:buFont typeface="Wingdings" pitchFamily="2" charset="2"/>
              <a:buChar char="§"/>
            </a:pPr>
            <a:r>
              <a:rPr lang="en-US" sz="2800" dirty="0"/>
              <a:t>MD results: Investigated impact of some UPSs thanks to J. </a:t>
            </a:r>
            <a:r>
              <a:rPr lang="en-US" sz="2800" dirty="0" err="1"/>
              <a:t>Emonds</a:t>
            </a:r>
            <a:r>
              <a:rPr lang="en-US" sz="2800" dirty="0"/>
              <a:t> &amp; D. </a:t>
            </a:r>
            <a:r>
              <a:rPr lang="en-US" sz="2800" dirty="0" err="1"/>
              <a:t>Ribiollet</a:t>
            </a:r>
            <a:r>
              <a:rPr lang="en-US" sz="2800" dirty="0"/>
              <a:t>  </a:t>
            </a:r>
          </a:p>
          <a:p>
            <a:pPr marL="898649" lvl="1" indent="-514350">
              <a:lnSpc>
                <a:spcPct val="95000"/>
              </a:lnSpc>
              <a:buFont typeface="+mj-lt"/>
              <a:buAutoNum type="romanUcPeriod"/>
            </a:pPr>
            <a:r>
              <a:rPr lang="en-US" sz="2600" dirty="0"/>
              <a:t>At injection with 4-6 bunches:</a:t>
            </a:r>
          </a:p>
          <a:p>
            <a:pPr marL="997200" lvl="2" indent="-342900">
              <a:lnSpc>
                <a:spcPct val="95000"/>
              </a:lnSpc>
            </a:pPr>
            <a:r>
              <a:rPr lang="en-US" sz="2400" dirty="0"/>
              <a:t>8 kHz cluster could not be observed and studied and injection with a few bunches.</a:t>
            </a:r>
          </a:p>
          <a:p>
            <a:pPr marL="997200" lvl="2" indent="-342900">
              <a:lnSpc>
                <a:spcPct val="95000"/>
              </a:lnSpc>
            </a:pPr>
            <a:r>
              <a:rPr lang="en-US" sz="2400" dirty="0"/>
              <a:t>No impact from UX45 UPSs but impact on some low-order harmonics from UPS in SR4 when switched to battery mode→ focused on this UPS for next MD.</a:t>
            </a:r>
          </a:p>
          <a:p>
            <a:pPr marL="841499" lvl="1" indent="-457200">
              <a:lnSpc>
                <a:spcPct val="95000"/>
              </a:lnSpc>
              <a:buFont typeface="+mj-lt"/>
              <a:buAutoNum type="romanUcPeriod"/>
            </a:pPr>
            <a:r>
              <a:rPr lang="en-US" sz="2600" dirty="0"/>
              <a:t>At flat top with 3x48 bunches:</a:t>
            </a:r>
          </a:p>
          <a:p>
            <a:pPr marL="997200" lvl="2" indent="-342900">
              <a:lnSpc>
                <a:spcPct val="95000"/>
              </a:lnSpc>
            </a:pPr>
            <a:r>
              <a:rPr lang="en-US" sz="2400" dirty="0"/>
              <a:t>8 kHz cluster clearly visible after end of ramp.</a:t>
            </a:r>
          </a:p>
          <a:p>
            <a:pPr marL="997200" lvl="2" indent="-342900">
              <a:lnSpc>
                <a:spcPct val="95000"/>
              </a:lnSpc>
            </a:pPr>
            <a:r>
              <a:rPr lang="en-US" sz="2400" b="0" dirty="0"/>
              <a:t>No impact on the 8 kHz cluster </a:t>
            </a:r>
            <a:r>
              <a:rPr lang="en-US" sz="2400" dirty="0"/>
              <a:t>when SR4 </a:t>
            </a:r>
            <a:r>
              <a:rPr lang="en-US" sz="2400" b="0" dirty="0"/>
              <a:t>UPS switched to “battery” mode.</a:t>
            </a:r>
          </a:p>
        </p:txBody>
      </p:sp>
    </p:spTree>
    <p:extLst>
      <p:ext uri="{BB962C8B-B14F-4D97-AF65-F5344CB8AC3E}">
        <p14:creationId xmlns:p14="http://schemas.microsoft.com/office/powerpoint/2010/main" val="327526018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type="body" idx="1"/>
          </p:nvPr>
        </p:nvSpPr>
        <p:spPr>
          <a:xfrm>
            <a:off x="407989" y="1340768"/>
            <a:ext cx="11376025" cy="428501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ts val="100"/>
              </a:spcBef>
              <a:spcAft>
                <a:spcPts val="140"/>
              </a:spcAft>
              <a:buFont typeface="Wingdings" pitchFamily="2" charset="2"/>
              <a:buChar char="§"/>
            </a:pPr>
            <a:r>
              <a:rPr lang="en-US" sz="3500" b="0" dirty="0"/>
              <a:t>A recap on observations in Run 2 &amp; UPS noise measurements in SM18</a:t>
            </a:r>
          </a:p>
          <a:p>
            <a:pPr marL="457200" lvl="0" indent="-457200">
              <a:lnSpc>
                <a:spcPct val="150000"/>
              </a:lnSpc>
              <a:spcBef>
                <a:spcPts val="100"/>
              </a:spcBef>
              <a:spcAft>
                <a:spcPts val="140"/>
              </a:spcAft>
              <a:buFont typeface="Wingdings" pitchFamily="2" charset="2"/>
              <a:buChar char="§"/>
            </a:pPr>
            <a:r>
              <a:rPr lang="en-US" sz="3500" b="0" dirty="0" err="1">
                <a:solidFill>
                  <a:srgbClr val="2F2F2F">
                    <a:lumMod val="50000"/>
                  </a:srgbClr>
                </a:solidFill>
              </a:rPr>
              <a:t>ADTObsBox</a:t>
            </a:r>
            <a:r>
              <a:rPr lang="en-US" sz="3500" b="0" dirty="0">
                <a:solidFill>
                  <a:srgbClr val="2F2F2F">
                    <a:lumMod val="50000"/>
                  </a:srgbClr>
                </a:solidFill>
              </a:rPr>
              <a:t> spectrum analysis in NXCALS</a:t>
            </a:r>
          </a:p>
          <a:p>
            <a:pPr marL="457200" lvl="0" indent="-457200">
              <a:lnSpc>
                <a:spcPct val="150000"/>
              </a:lnSpc>
              <a:spcBef>
                <a:spcPts val="100"/>
              </a:spcBef>
              <a:spcAft>
                <a:spcPts val="140"/>
              </a:spcAft>
              <a:buFont typeface="Wingdings" pitchFamily="2" charset="2"/>
              <a:buChar char="§"/>
            </a:pPr>
            <a:r>
              <a:rPr lang="en-US" sz="3500" b="0" dirty="0">
                <a:solidFill>
                  <a:srgbClr val="2F2F2F">
                    <a:lumMod val="50000"/>
                  </a:srgbClr>
                </a:solidFill>
              </a:rPr>
              <a:t>Observations in 2022</a:t>
            </a:r>
          </a:p>
          <a:p>
            <a:pPr marL="457200" lvl="0" indent="-457200">
              <a:lnSpc>
                <a:spcPct val="150000"/>
              </a:lnSpc>
              <a:spcBef>
                <a:spcPts val="100"/>
              </a:spcBef>
              <a:spcAft>
                <a:spcPts val="140"/>
              </a:spcAft>
              <a:buFont typeface="Wingdings" pitchFamily="2" charset="2"/>
              <a:buChar char="§"/>
            </a:pPr>
            <a:r>
              <a:rPr lang="en-US" sz="3500" b="0" dirty="0">
                <a:solidFill>
                  <a:srgbClr val="2F2F2F">
                    <a:lumMod val="50000"/>
                  </a:srgbClr>
                </a:solidFill>
              </a:rPr>
              <a:t>MD results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40A60CB-6DFC-874E-AA97-F7657D0090D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8FC0AB63-055D-524E-0CAB-FD56AEA008CA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882650" cy="365125"/>
          </a:xfrm>
        </p:spPr>
        <p:txBody>
          <a:bodyPr/>
          <a:lstStyle/>
          <a:p>
            <a:r>
              <a:rPr lang="de-CH" sz="1200" dirty="0"/>
              <a:t>13.12.2022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6693308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Conclusions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17" name="Double-click to edit">
            <a:extLst>
              <a:ext uri="{FF2B5EF4-FFF2-40B4-BE49-F238E27FC236}">
                <a16:creationId xmlns:a16="http://schemas.microsoft.com/office/drawing/2014/main" id="{3F3A44B7-C5A8-8691-C68B-826793E17E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2702" y="1535794"/>
            <a:ext cx="10962376" cy="42694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9200" indent="-342900">
              <a:lnSpc>
                <a:spcPct val="95000"/>
              </a:lnSpc>
              <a:buFont typeface="Wingdings" pitchFamily="2" charset="2"/>
              <a:buChar char="§"/>
            </a:pPr>
            <a:r>
              <a:rPr lang="en-US" sz="2800" dirty="0"/>
              <a:t>Next steps are unclear:</a:t>
            </a:r>
          </a:p>
          <a:p>
            <a:pPr marL="727199" lvl="1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Only tested a few UPSs.</a:t>
            </a:r>
          </a:p>
          <a:p>
            <a:pPr marL="727199" lvl="1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Not having the possibility of remote UPS operation adds complexity:</a:t>
            </a:r>
          </a:p>
          <a:p>
            <a:pPr marL="997200" lvl="2" indent="-342900">
              <a:lnSpc>
                <a:spcPct val="95000"/>
              </a:lnSpc>
            </a:pPr>
            <a:r>
              <a:rPr lang="en-US" sz="2600" dirty="0"/>
              <a:t>Changing to “battery” mode (clearest signature to detect) not possible without remote control for UPSs that require access. </a:t>
            </a:r>
          </a:p>
          <a:p>
            <a:pPr marL="997200" lvl="2" indent="-342900">
              <a:lnSpc>
                <a:spcPct val="95000"/>
              </a:lnSpc>
            </a:pPr>
            <a:r>
              <a:rPr lang="en-US" sz="2600" dirty="0"/>
              <a:t>Changing to other modes of operation (more difficult to detect on beam spectrum) when access is needed: too much MD time to test at top energy. </a:t>
            </a:r>
          </a:p>
          <a:p>
            <a:pPr marL="727199" lvl="1" indent="-342900">
              <a:lnSpc>
                <a:spcPct val="95000"/>
              </a:lnSpc>
            </a:pPr>
            <a:r>
              <a:rPr lang="en-US" sz="2600" b="1" dirty="0"/>
              <a:t>Other sources?</a:t>
            </a:r>
          </a:p>
        </p:txBody>
      </p:sp>
    </p:spTree>
    <p:extLst>
      <p:ext uri="{BB962C8B-B14F-4D97-AF65-F5344CB8AC3E}">
        <p14:creationId xmlns:p14="http://schemas.microsoft.com/office/powerpoint/2010/main" val="139358046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Motiv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Observations in Run 2</a:t>
            </a:r>
            <a:endParaRPr dirty="0"/>
          </a:p>
        </p:txBody>
      </p:sp>
      <p:sp>
        <p:nvSpPr>
          <p:cNvPr id="2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270" name="MIM_Fill7256_SB.png" descr="MIM_Fill7256_S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040" y="2262807"/>
            <a:ext cx="5207095" cy="3340497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  <a:miter lim="400000"/>
          </a:ln>
        </p:spPr>
      </p:pic>
      <p:pic>
        <p:nvPicPr>
          <p:cNvPr id="271" name="Fill7334_B2H_SB_two_regimes.png" descr="Fill7334_B2H_SB_two_regi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028" y="2132856"/>
            <a:ext cx="5531324" cy="3600400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  <a:miter lim="400000"/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859CB25-7FFD-C0AB-025C-A8326ADED4A6}"/>
              </a:ext>
            </a:extLst>
          </p:cNvPr>
          <p:cNvSpPr/>
          <p:nvPr/>
        </p:nvSpPr>
        <p:spPr>
          <a:xfrm>
            <a:off x="3702368" y="2060848"/>
            <a:ext cx="2177608" cy="352839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046D45-F597-EF6F-B6C4-D93DC71D5690}"/>
              </a:ext>
            </a:extLst>
          </p:cNvPr>
          <p:cNvSpPr txBox="1"/>
          <p:nvPr/>
        </p:nvSpPr>
        <p:spPr>
          <a:xfrm>
            <a:off x="4151784" y="1196752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B9FB1D-5D1B-80BA-3AC3-C4E02F4B04AA}"/>
              </a:ext>
            </a:extLst>
          </p:cNvPr>
          <p:cNvSpPr txBox="1"/>
          <p:nvPr/>
        </p:nvSpPr>
        <p:spPr>
          <a:xfrm>
            <a:off x="1703512" y="1124744"/>
            <a:ext cx="476232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400" dirty="0"/>
              <a:t>Trying to understand the source of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BFF21D-9192-C900-DB74-F540E3CBED02}"/>
              </a:ext>
            </a:extLst>
          </p:cNvPr>
          <p:cNvSpPr txBox="1"/>
          <p:nvPr/>
        </p:nvSpPr>
        <p:spPr>
          <a:xfrm>
            <a:off x="7687261" y="1124744"/>
            <a:ext cx="374782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400" dirty="0"/>
              <a:t>..with this specific signature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5D5FC8A-AC9A-DA6C-A02B-F7563E2CE315}"/>
              </a:ext>
            </a:extLst>
          </p:cNvPr>
          <p:cNvCxnSpPr/>
          <p:nvPr/>
        </p:nvCxnSpPr>
        <p:spPr>
          <a:xfrm>
            <a:off x="3848836" y="1595917"/>
            <a:ext cx="665440" cy="3951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917A0BE-9513-0E01-6598-30781A3F0230}"/>
              </a:ext>
            </a:extLst>
          </p:cNvPr>
          <p:cNvCxnSpPr>
            <a:cxnSpLocks/>
          </p:cNvCxnSpPr>
          <p:nvPr/>
        </p:nvCxnSpPr>
        <p:spPr>
          <a:xfrm>
            <a:off x="9984432" y="1591815"/>
            <a:ext cx="52169" cy="7566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UPS voltage measurements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6" name="Picture 9" descr="A picture containing clock&#10;&#10;Description automatically generated">
            <a:extLst>
              <a:ext uri="{FF2B5EF4-FFF2-40B4-BE49-F238E27FC236}">
                <a16:creationId xmlns:a16="http://schemas.microsoft.com/office/drawing/2014/main" id="{59EB2DC7-C5A1-BAA2-212F-56C806430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84" y="2911034"/>
            <a:ext cx="4208913" cy="33705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D4E9B19-54DA-C49D-9EBF-006EB6E8FB45}"/>
              </a:ext>
            </a:extLst>
          </p:cNvPr>
          <p:cNvSpPr txBox="1"/>
          <p:nvPr/>
        </p:nvSpPr>
        <p:spPr>
          <a:xfrm>
            <a:off x="139660" y="6014023"/>
            <a:ext cx="4208913" cy="3231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500" b="1" dirty="0">
                <a:hlinkClick r:id="rId3"/>
              </a:rPr>
              <a:t>Link for UPS noise measurements in SM18</a:t>
            </a:r>
            <a:endParaRPr lang="en-CH" sz="15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43CD35-0B22-C71E-4EA9-FF9A61A301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855" y="3115363"/>
            <a:ext cx="5993801" cy="27771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39A73B-7284-FEB6-0710-318A93003FAE}"/>
              </a:ext>
            </a:extLst>
          </p:cNvPr>
          <p:cNvSpPr txBox="1"/>
          <p:nvPr/>
        </p:nvSpPr>
        <p:spPr>
          <a:xfrm>
            <a:off x="2244116" y="2859010"/>
            <a:ext cx="2244204" cy="2769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UPS noise spectrum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4273C7-1F2C-5595-8BB1-16E130A2A8EE}"/>
              </a:ext>
            </a:extLst>
          </p:cNvPr>
          <p:cNvSpPr txBox="1"/>
          <p:nvPr/>
        </p:nvSpPr>
        <p:spPr>
          <a:xfrm>
            <a:off x="7255762" y="2859010"/>
            <a:ext cx="2680221" cy="276999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UPS modes of operation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709D88-37AF-93AC-D494-56B9A1322209}"/>
              </a:ext>
            </a:extLst>
          </p:cNvPr>
          <p:cNvSpPr txBox="1"/>
          <p:nvPr/>
        </p:nvSpPr>
        <p:spPr>
          <a:xfrm>
            <a:off x="407986" y="1124744"/>
            <a:ext cx="5323511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dirty="0"/>
              <a:t>Measurements of spare UPS in SM18 thanks to EN/EL: UPS output voltage spectrum very similar to transverse LHC beam spectrum in terms of ripple→ </a:t>
            </a:r>
            <a:r>
              <a:rPr lang="en-CH" sz="2100" b="1" dirty="0"/>
              <a:t>good candidate to study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702E78-8E63-14EE-3A1D-355A2E64A5AF}"/>
              </a:ext>
            </a:extLst>
          </p:cNvPr>
          <p:cNvSpPr txBox="1"/>
          <p:nvPr/>
        </p:nvSpPr>
        <p:spPr>
          <a:xfrm>
            <a:off x="6735862" y="1265658"/>
            <a:ext cx="432048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dirty="0"/>
              <a:t>Different modes of UPS operation: </a:t>
            </a:r>
          </a:p>
          <a:p>
            <a:pPr marL="457200" indent="-457200" algn="l">
              <a:buAutoNum type="arabicPeriod"/>
            </a:pPr>
            <a:r>
              <a:rPr lang="en-CH" sz="2100" dirty="0"/>
              <a:t>Nominal </a:t>
            </a:r>
          </a:p>
          <a:p>
            <a:pPr marL="457200" indent="-457200" algn="l">
              <a:buAutoNum type="arabicPeriod"/>
            </a:pPr>
            <a:r>
              <a:rPr lang="en-CH" sz="2100" dirty="0"/>
              <a:t>On battery </a:t>
            </a:r>
          </a:p>
          <a:p>
            <a:pPr marL="457200" indent="-457200" algn="l">
              <a:buAutoNum type="arabicPeriod"/>
            </a:pPr>
            <a:r>
              <a:rPr lang="en-CH" sz="2100" dirty="0"/>
              <a:t>Static &amp; manual bypass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UPS voltage measurements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D21C3A7D-843E-8D1E-A7D9-067B28673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45" y="3717272"/>
            <a:ext cx="3588669" cy="2160000"/>
          </a:xfrm>
          <a:prstGeom prst="rect">
            <a:avLst/>
          </a:prstGeom>
        </p:spPr>
      </p:pic>
      <p:pic>
        <p:nvPicPr>
          <p:cNvPr id="8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7CFF3F09-3FD3-A2C6-F283-97679998D7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324" y="3717272"/>
            <a:ext cx="3594796" cy="2160000"/>
          </a:xfrm>
          <a:prstGeom prst="rect">
            <a:avLst/>
          </a:prstGeom>
        </p:spPr>
      </p:pic>
      <p:sp>
        <p:nvSpPr>
          <p:cNvPr id="4" name="Curved Down Arrow 3">
            <a:extLst>
              <a:ext uri="{FF2B5EF4-FFF2-40B4-BE49-F238E27FC236}">
                <a16:creationId xmlns:a16="http://schemas.microsoft.com/office/drawing/2014/main" id="{DF8BAE04-D482-1B0F-484B-0E0A70B73369}"/>
              </a:ext>
            </a:extLst>
          </p:cNvPr>
          <p:cNvSpPr/>
          <p:nvPr/>
        </p:nvSpPr>
        <p:spPr>
          <a:xfrm>
            <a:off x="1790054" y="3455848"/>
            <a:ext cx="3588668" cy="876869"/>
          </a:xfrm>
          <a:prstGeom prst="curvedDownArrow">
            <a:avLst>
              <a:gd name="adj1" fmla="val 25000"/>
              <a:gd name="adj2" fmla="val 51569"/>
              <a:gd name="adj3" fmla="val 25000"/>
            </a:avLst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21182B-34F4-F350-763D-BF7748303100}"/>
              </a:ext>
            </a:extLst>
          </p:cNvPr>
          <p:cNvSpPr txBox="1"/>
          <p:nvPr/>
        </p:nvSpPr>
        <p:spPr>
          <a:xfrm>
            <a:off x="2307249" y="3249566"/>
            <a:ext cx="2760182" cy="276999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Nominal to battery mode</a:t>
            </a:r>
          </a:p>
        </p:txBody>
      </p:sp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F1242E64-C21D-2DAB-A33C-A0A1AE473C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9560" y="2780928"/>
            <a:ext cx="4558727" cy="341904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DE79BA-EBA9-C4A7-9908-2B277A4E99A2}"/>
              </a:ext>
            </a:extLst>
          </p:cNvPr>
          <p:cNvSpPr txBox="1"/>
          <p:nvPr/>
        </p:nvSpPr>
        <p:spPr>
          <a:xfrm>
            <a:off x="407987" y="1110316"/>
            <a:ext cx="1125381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2100" dirty="0"/>
              <a:t>Changing mode of UPS operation → different UPS output voltage spectrum → </a:t>
            </a:r>
            <a:r>
              <a:rPr lang="en-CH" sz="2100" b="1" dirty="0"/>
              <a:t>Can these changes be detected on the beam spectrum as well?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41DDA5-662C-7FE1-21B5-19AF0393AC81}"/>
              </a:ext>
            </a:extLst>
          </p:cNvPr>
          <p:cNvSpPr txBox="1"/>
          <p:nvPr/>
        </p:nvSpPr>
        <p:spPr>
          <a:xfrm>
            <a:off x="707840" y="2328110"/>
            <a:ext cx="5184576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900" dirty="0"/>
              <a:t>On battery: Clear change of UPS spectrum (</a:t>
            </a:r>
            <a:r>
              <a:rPr lang="en-CH" sz="1900" b="1" dirty="0"/>
              <a:t>loss of synchronization with mains</a:t>
            </a:r>
            <a:r>
              <a:rPr lang="en-CH" sz="1900" dirty="0"/>
              <a:t>), </a:t>
            </a:r>
            <a:r>
              <a:rPr lang="en-CH" sz="1900" b="1" dirty="0">
                <a:solidFill>
                  <a:srgbClr val="008F00"/>
                </a:solidFill>
              </a:rPr>
              <a:t>can be easily detected</a:t>
            </a:r>
            <a:r>
              <a:rPr lang="en-CH" sz="1900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C861B7-87EF-33A1-CFBE-DCE3D1883265}"/>
              </a:ext>
            </a:extLst>
          </p:cNvPr>
          <p:cNvSpPr txBox="1"/>
          <p:nvPr/>
        </p:nvSpPr>
        <p:spPr>
          <a:xfrm>
            <a:off x="6462930" y="1987227"/>
            <a:ext cx="5184576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900" dirty="0"/>
              <a:t>Bypass: Change of UPS spectrum (change of harmonics’ amplitude), </a:t>
            </a:r>
            <a:r>
              <a:rPr lang="en-CH" sz="1900" b="1" dirty="0">
                <a:solidFill>
                  <a:srgbClr val="FF0000"/>
                </a:solidFill>
              </a:rPr>
              <a:t>not so easy to detect</a:t>
            </a:r>
            <a:r>
              <a:rPr lang="en-CH" sz="19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21055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What is new in Run 3?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7" name="Double-click to edit">
            <a:extLst>
              <a:ext uri="{FF2B5EF4-FFF2-40B4-BE49-F238E27FC236}">
                <a16:creationId xmlns:a16="http://schemas.microsoft.com/office/drawing/2014/main" id="{3F3A44B7-C5A8-8691-C68B-826793E17E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2702" y="1031738"/>
            <a:ext cx="10962376" cy="54394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63500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2600" dirty="0"/>
              <a:t>Circular </a:t>
            </a:r>
            <a:r>
              <a:rPr lang="en-GB" sz="2600" dirty="0" err="1"/>
              <a:t>ADTObsBox</a:t>
            </a:r>
            <a:r>
              <a:rPr lang="en-GB" sz="2600" dirty="0"/>
              <a:t> buffer:</a:t>
            </a:r>
          </a:p>
          <a:p>
            <a:pPr marL="841499" lvl="1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2400" dirty="0"/>
              <a:t>In 2018, analysed data from sparse </a:t>
            </a:r>
            <a:r>
              <a:rPr lang="en-GB" sz="2400" dirty="0" err="1"/>
              <a:t>ADTObsBox</a:t>
            </a:r>
            <a:r>
              <a:rPr lang="en-GB" sz="2400" dirty="0"/>
              <a:t> measurements based on instability trigger.</a:t>
            </a:r>
          </a:p>
          <a:p>
            <a:pPr marL="841499" lvl="1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2400" dirty="0"/>
              <a:t>In 2022, </a:t>
            </a:r>
            <a:r>
              <a:rPr lang="en-GB" sz="2400" b="1" dirty="0"/>
              <a:t>continuous measurements for every fill</a:t>
            </a:r>
            <a:r>
              <a:rPr lang="en-GB" sz="2400" dirty="0"/>
              <a:t>: for the first time, systematic fill-by-fill analysis is possible in a high frequency range. Following evolution of the lines will allow collecting observations &amp; identify the source.</a:t>
            </a:r>
          </a:p>
          <a:p>
            <a:pPr marL="463500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2600" b="0" dirty="0"/>
              <a:t>First step, analysis performed in </a:t>
            </a:r>
            <a:r>
              <a:rPr lang="en-GB" sz="2600" b="0" dirty="0" err="1"/>
              <a:t>HTCondor</a:t>
            </a:r>
            <a:r>
              <a:rPr lang="en-GB" sz="2600" b="0" dirty="0"/>
              <a:t> due to huge amount of data:</a:t>
            </a:r>
          </a:p>
          <a:p>
            <a:pPr marL="841499" lvl="1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2400" b="0" dirty="0"/>
              <a:t>A few hours needed to analyse 1 fill (even when subsampled to 1 minute).</a:t>
            </a:r>
          </a:p>
          <a:p>
            <a:pPr marL="841499" lvl="1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2400" b="0" dirty="0"/>
              <a:t>Time</a:t>
            </a:r>
            <a:r>
              <a:rPr lang="en-GB" sz="2400" dirty="0"/>
              <a:t>-consuming &amp; tedious analysis needed for every fill in 2022.</a:t>
            </a:r>
            <a:endParaRPr lang="en-GB" sz="2400" b="0" dirty="0"/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098831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What is new in Run 3?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7" name="Double-click to edit">
            <a:extLst>
              <a:ext uri="{FF2B5EF4-FFF2-40B4-BE49-F238E27FC236}">
                <a16:creationId xmlns:a16="http://schemas.microsoft.com/office/drawing/2014/main" id="{3F3A44B7-C5A8-8691-C68B-826793E17E1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2702" y="1031738"/>
            <a:ext cx="10962376" cy="54394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63500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2600" dirty="0"/>
              <a:t>Online spectrum analysis published in NXCALS from M. </a:t>
            </a:r>
            <a:r>
              <a:rPr lang="en-GB" sz="2600" dirty="0" err="1"/>
              <a:t>Soderen</a:t>
            </a:r>
            <a:r>
              <a:rPr lang="en-GB" sz="2600" dirty="0"/>
              <a:t>:</a:t>
            </a:r>
          </a:p>
          <a:p>
            <a:pPr marL="841499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High-frequency range spectrum published for both beams &amp; planes every 1 minute (can go down as low as 15 seconds during MDs).</a:t>
            </a:r>
          </a:p>
          <a:p>
            <a:pPr marL="841499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Available from 29/09/2022.</a:t>
            </a:r>
          </a:p>
          <a:p>
            <a:pPr marL="841499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Frequency range up to ~11 kHz.</a:t>
            </a:r>
          </a:p>
          <a:p>
            <a:pPr marL="841499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Spectra can be downloaded and plotted for 1 fill in a few minutes.</a:t>
            </a:r>
          </a:p>
          <a:p>
            <a:pPr marL="841499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Allows for the first time to have a systematic fill-by-fill analysis.</a:t>
            </a:r>
          </a:p>
          <a:p>
            <a:pPr marL="841499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400" u="sng" dirty="0"/>
              <a:t>Note</a:t>
            </a:r>
            <a:r>
              <a:rPr lang="en-GB" sz="2400" dirty="0"/>
              <a:t>: Not calibrated in amplitude.</a:t>
            </a:r>
          </a:p>
          <a:p>
            <a:pPr marL="841499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400" b="0" dirty="0"/>
              <a:t>Variables in </a:t>
            </a:r>
            <a:r>
              <a:rPr lang="en-GB" sz="2400" b="0" dirty="0" err="1"/>
              <a:t>nxcals</a:t>
            </a:r>
            <a:r>
              <a:rPr lang="en-GB" sz="2400" b="0" dirty="0"/>
              <a:t>: 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ObsBox2Spectrum.LHC.ADT.REAL.B1H.Q7:acquisitionCorrected:acquisition ObsBox2Spectrum.LHC.ADT.REAL.B1V.Q7:acquisitionCorrected:acquisition ObsBox2Spectrum.LHC.ADT.REAL.B2H.Q7:acquisitionCorrected:acquisition ObsBox2Spectrum.LHC.ADT.REAL.B2V.Q7:acquisitionCorrected:acquisition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  <a:p>
            <a:pPr marL="841499" lvl="1" indent="-457200">
              <a:lnSpc>
                <a:spcPct val="95000"/>
              </a:lnSpc>
              <a:buFont typeface="Wingdings" pitchFamily="2" charset="2"/>
              <a:buChar char="§"/>
            </a:pPr>
            <a:endParaRPr lang="en-GB" sz="2400" dirty="0"/>
          </a:p>
          <a:p>
            <a:pPr marL="841499" lvl="1" indent="-457200">
              <a:lnSpc>
                <a:spcPct val="95000"/>
              </a:lnSpc>
              <a:buFont typeface="Wingdings" pitchFamily="2" charset="2"/>
              <a:buChar char="§"/>
            </a:pPr>
            <a:endParaRPr lang="en-GB" sz="2400" dirty="0"/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5676933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Observations in Run 3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2" name="Double-click to edit">
            <a:extLst>
              <a:ext uri="{FF2B5EF4-FFF2-40B4-BE49-F238E27FC236}">
                <a16:creationId xmlns:a16="http://schemas.microsoft.com/office/drawing/2014/main" id="{484669BE-4F69-2142-90EC-4886619EA9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2702" y="908720"/>
            <a:ext cx="10962376" cy="556241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63500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2400" dirty="0" err="1"/>
              <a:t>Analyzed</a:t>
            </a:r>
            <a:r>
              <a:rPr lang="en-GB" sz="2400" dirty="0"/>
              <a:t> every fill of 2022 run:</a:t>
            </a:r>
          </a:p>
          <a:p>
            <a:pPr marL="841499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Spectrum is reproducible in every fill of 2022: 8 kHz cluster is clearly visible for all beams &amp; planes.</a:t>
            </a:r>
          </a:p>
          <a:p>
            <a:pPr marL="841499" lvl="1" indent="-457200">
              <a:lnSpc>
                <a:spcPct val="95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No change detected in a specific fill that could indicate correlation with a specific source.</a:t>
            </a:r>
          </a:p>
          <a:p>
            <a:pPr marL="841499" lvl="1" indent="-457200">
              <a:lnSpc>
                <a:spcPct val="95000"/>
              </a:lnSpc>
              <a:buFont typeface="Wingdings" pitchFamily="2" charset="2"/>
              <a:buChar char="§"/>
            </a:pPr>
            <a:endParaRPr lang="en-GB" sz="2400" dirty="0"/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b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D44987-173C-3B4E-B10C-58A9D42BD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0616" y="2420888"/>
            <a:ext cx="3600000" cy="396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3D074C-7B60-D0BE-E93A-39B0752BA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4110" y="2420888"/>
            <a:ext cx="3600000" cy="396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01829E-957C-C961-3BD7-31B66B23B7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92" y="2420888"/>
            <a:ext cx="3600000" cy="396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CB2BE9-5EF6-7A2B-F380-A4BE7D75A1AC}"/>
              </a:ext>
            </a:extLst>
          </p:cNvPr>
          <p:cNvSpPr txBox="1"/>
          <p:nvPr/>
        </p:nvSpPr>
        <p:spPr>
          <a:xfrm>
            <a:off x="816089" y="2564904"/>
            <a:ext cx="461665" cy="276999"/>
          </a:xfrm>
          <a:prstGeom prst="rect">
            <a:avLst/>
          </a:prstGeom>
          <a:solidFill>
            <a:srgbClr val="0432F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B1H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986B84-7D32-7B5F-D381-09E4A5337317}"/>
              </a:ext>
            </a:extLst>
          </p:cNvPr>
          <p:cNvSpPr txBox="1"/>
          <p:nvPr/>
        </p:nvSpPr>
        <p:spPr>
          <a:xfrm>
            <a:off x="787246" y="4472896"/>
            <a:ext cx="448841" cy="276999"/>
          </a:xfrm>
          <a:prstGeom prst="rect">
            <a:avLst/>
          </a:prstGeom>
          <a:solidFill>
            <a:srgbClr val="0432FF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B1V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F312C8-2B65-FFA0-105E-3EADBDF4A15D}"/>
              </a:ext>
            </a:extLst>
          </p:cNvPr>
          <p:cNvSpPr txBox="1"/>
          <p:nvPr/>
        </p:nvSpPr>
        <p:spPr>
          <a:xfrm>
            <a:off x="2711624" y="2564903"/>
            <a:ext cx="461665" cy="276999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B2H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EC0887-6624-3F8F-E93E-33CD699DBF69}"/>
              </a:ext>
            </a:extLst>
          </p:cNvPr>
          <p:cNvSpPr txBox="1"/>
          <p:nvPr/>
        </p:nvSpPr>
        <p:spPr>
          <a:xfrm>
            <a:off x="2704546" y="4460779"/>
            <a:ext cx="448841" cy="276999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B2V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A7EF57-5AE6-E288-455B-CA9518DE993F}"/>
              </a:ext>
            </a:extLst>
          </p:cNvPr>
          <p:cNvSpPr txBox="1"/>
          <p:nvPr/>
        </p:nvSpPr>
        <p:spPr>
          <a:xfrm>
            <a:off x="1986400" y="5580830"/>
            <a:ext cx="1436291" cy="276999"/>
          </a:xfrm>
          <a:prstGeom prst="rect">
            <a:avLst/>
          </a:prstGeom>
          <a:solidFill>
            <a:srgbClr val="191919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7.45-7.65 kHz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31FDE0-B0B5-5BA6-96C7-30F7E77EEB97}"/>
              </a:ext>
            </a:extLst>
          </p:cNvPr>
          <p:cNvSpPr txBox="1"/>
          <p:nvPr/>
        </p:nvSpPr>
        <p:spPr>
          <a:xfrm>
            <a:off x="5663890" y="5580830"/>
            <a:ext cx="1449115" cy="276999"/>
          </a:xfrm>
          <a:prstGeom prst="rect">
            <a:avLst/>
          </a:prstGeom>
          <a:solidFill>
            <a:srgbClr val="191919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7.65-7.85 kHz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429D68-EC59-A69A-8BE5-0DC564578C9D}"/>
              </a:ext>
            </a:extLst>
          </p:cNvPr>
          <p:cNvSpPr txBox="1"/>
          <p:nvPr/>
        </p:nvSpPr>
        <p:spPr>
          <a:xfrm>
            <a:off x="9290873" y="5580830"/>
            <a:ext cx="1449115" cy="276999"/>
          </a:xfrm>
          <a:prstGeom prst="rect">
            <a:avLst/>
          </a:prstGeom>
          <a:solidFill>
            <a:srgbClr val="191919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>
                <a:solidFill>
                  <a:schemeClr val="bg1"/>
                </a:solidFill>
              </a:rPr>
              <a:t>7.85-8.05 kHz</a:t>
            </a:r>
          </a:p>
        </p:txBody>
      </p:sp>
    </p:spTree>
    <p:extLst>
      <p:ext uri="{BB962C8B-B14F-4D97-AF65-F5344CB8AC3E}">
        <p14:creationId xmlns:p14="http://schemas.microsoft.com/office/powerpoint/2010/main" val="47226421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Measurements in SM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Observations in Run 3</a:t>
            </a:r>
            <a:endParaRPr dirty="0"/>
          </a:p>
        </p:txBody>
      </p:sp>
      <p:sp>
        <p:nvSpPr>
          <p:cNvPr id="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296733-8ABD-F450-E1EA-EEAECAB210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320" y="1772816"/>
            <a:ext cx="4807489" cy="4406864"/>
          </a:xfrm>
          <a:prstGeom prst="rect">
            <a:avLst/>
          </a:prstGeom>
          <a:ln w="38100">
            <a:solidFill>
              <a:srgbClr val="7F7F7F"/>
            </a:solidFill>
            <a:prstDash val="sysDot"/>
          </a:ln>
        </p:spPr>
      </p:pic>
      <p:sp>
        <p:nvSpPr>
          <p:cNvPr id="2" name="Double-click to edit">
            <a:extLst>
              <a:ext uri="{FF2B5EF4-FFF2-40B4-BE49-F238E27FC236}">
                <a16:creationId xmlns:a16="http://schemas.microsoft.com/office/drawing/2014/main" id="{280BF319-34F4-2F14-8167-ED5918DA889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2702" y="908720"/>
            <a:ext cx="10962376" cy="556241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41499" lvl="1" indent="-457200">
              <a:lnSpc>
                <a:spcPct val="95000"/>
              </a:lnSpc>
              <a:buFont typeface="Wingdings" pitchFamily="2" charset="2"/>
              <a:buChar char="§"/>
            </a:pPr>
            <a:r>
              <a:rPr lang="en-GB" sz="2400" dirty="0"/>
              <a:t>Contrary to low-f cluster, 8 kHz cluster is </a:t>
            </a:r>
            <a:r>
              <a:rPr lang="en-GB" sz="2400" b="1" dirty="0"/>
              <a:t>enhanced at the end of the ramp/ start of flattop</a:t>
            </a:r>
            <a:r>
              <a:rPr lang="en-GB" sz="2400" dirty="0"/>
              <a:t>: this was not clear in Run 2 due to limited </a:t>
            </a:r>
            <a:r>
              <a:rPr lang="en-GB" sz="2400" dirty="0" err="1"/>
              <a:t>ADTObsBox</a:t>
            </a:r>
            <a:r>
              <a:rPr lang="en-GB" sz="2400" dirty="0"/>
              <a:t> measurements. </a:t>
            </a:r>
          </a:p>
          <a:p>
            <a:pPr marL="349200" indent="-342900">
              <a:lnSpc>
                <a:spcPct val="95000"/>
              </a:lnSpc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05354371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22EF0BB-C51A-5E4F-8D89-AA915C88893D}" vid="{E7EA7340-4153-BD45-A8AB-DE68A0850F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8007</TotalTime>
  <Words>1254</Words>
  <Application>Microsoft Macintosh PowerPoint</Application>
  <PresentationFormat>Widescreen</PresentationFormat>
  <Paragraphs>145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.Apple Color Emoji UI</vt:lpstr>
      <vt:lpstr>Arial</vt:lpstr>
      <vt:lpstr>Calibri</vt:lpstr>
      <vt:lpstr>Helvetica Neue</vt:lpstr>
      <vt:lpstr>System Font Regular</vt:lpstr>
      <vt:lpstr>Wingdings</vt:lpstr>
      <vt:lpstr>Office Theme</vt:lpstr>
      <vt:lpstr>Update on noise studies in the LHC</vt:lpstr>
      <vt:lpstr>Overview</vt:lpstr>
      <vt:lpstr>Observations in Run 2</vt:lpstr>
      <vt:lpstr>UPS voltage measurements</vt:lpstr>
      <vt:lpstr>UPS voltage measurements</vt:lpstr>
      <vt:lpstr>What is new in Run 3?</vt:lpstr>
      <vt:lpstr>What is new in Run 3?</vt:lpstr>
      <vt:lpstr>Observations in Run 3</vt:lpstr>
      <vt:lpstr>Observations in Run 3</vt:lpstr>
      <vt:lpstr>Observations in Run 3</vt:lpstr>
      <vt:lpstr>MD overview</vt:lpstr>
      <vt:lpstr>MD overview</vt:lpstr>
      <vt:lpstr>ADTObsBox spectra in MD, UPS in SR4 tests</vt:lpstr>
      <vt:lpstr>ADTObsBox spectra in MD, UPS in SR4 tests</vt:lpstr>
      <vt:lpstr>PowerPoint Presentation</vt:lpstr>
      <vt:lpstr>MD overview</vt:lpstr>
      <vt:lpstr>MD overview</vt:lpstr>
      <vt:lpstr>Conclusions</vt:lpstr>
      <vt:lpstr>Conclusions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Ilias Efthymiopoulos</dc:creator>
  <cp:lastModifiedBy>Microsoft Office User</cp:lastModifiedBy>
  <cp:revision>468</cp:revision>
  <cp:lastPrinted>2021-11-11T13:57:17Z</cp:lastPrinted>
  <dcterms:created xsi:type="dcterms:W3CDTF">2020-06-04T20:04:16Z</dcterms:created>
  <dcterms:modified xsi:type="dcterms:W3CDTF">2022-12-12T07:42:39Z</dcterms:modified>
</cp:coreProperties>
</file>