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7"/>
  </p:notesMasterIdLst>
  <p:sldIdLst>
    <p:sldId id="550" r:id="rId2"/>
    <p:sldId id="625" r:id="rId3"/>
    <p:sldId id="686" r:id="rId4"/>
    <p:sldId id="746" r:id="rId5"/>
    <p:sldId id="720" r:id="rId6"/>
    <p:sldId id="747" r:id="rId7"/>
    <p:sldId id="748" r:id="rId8"/>
    <p:sldId id="749" r:id="rId9"/>
    <p:sldId id="750" r:id="rId10"/>
    <p:sldId id="751" r:id="rId11"/>
    <p:sldId id="753" r:id="rId12"/>
    <p:sldId id="752" r:id="rId13"/>
    <p:sldId id="754" r:id="rId14"/>
    <p:sldId id="755" r:id="rId15"/>
    <p:sldId id="756" r:id="rId16"/>
    <p:sldId id="757" r:id="rId17"/>
    <p:sldId id="758" r:id="rId18"/>
    <p:sldId id="760" r:id="rId19"/>
    <p:sldId id="759" r:id="rId20"/>
    <p:sldId id="761" r:id="rId21"/>
    <p:sldId id="764" r:id="rId22"/>
    <p:sldId id="765" r:id="rId23"/>
    <p:sldId id="762" r:id="rId24"/>
    <p:sldId id="763" r:id="rId25"/>
    <p:sldId id="766" r:id="rId26"/>
  </p:sldIdLst>
  <p:sldSz cx="12192000" cy="6858000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66FF"/>
    <a:srgbClr val="EAC900"/>
    <a:srgbClr val="FFB09D"/>
    <a:srgbClr val="00FFFF"/>
    <a:srgbClr val="CBF3E7"/>
    <a:srgbClr val="00D0D0"/>
    <a:srgbClr val="FF9933"/>
    <a:srgbClr val="007676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49" autoAdjust="0"/>
    <p:restoredTop sz="94577" autoAdjust="0"/>
  </p:normalViewPr>
  <p:slideViewPr>
    <p:cSldViewPr>
      <p:cViewPr varScale="1">
        <p:scale>
          <a:sx n="95" d="100"/>
          <a:sy n="95" d="100"/>
        </p:scale>
        <p:origin x="184" y="6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DDE92875-7FC7-4873-A330-B4D021AA699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4115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7675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316061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78605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979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92050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24744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01782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669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08868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00228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6560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20183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728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085558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1397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069616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792302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683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961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877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5646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1401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8301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55263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DE92875-7FC7-4873-A330-B4D021AA6991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36475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D67EEA-10B7-47B9-B52B-B245CC6DFA5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6576484" y="6643688"/>
            <a:ext cx="546100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Karel Šafařík: Higher Twists &amp; Hyperons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64697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9A04459-2F9A-4BAF-B9C7-3EF9FB6AB51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6576484" y="6643688"/>
            <a:ext cx="546100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Karel Šafařík: Higher Twists &amp; Hyperons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576484" y="6643688"/>
            <a:ext cx="546100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Karel Šafařík: Higher Twists &amp; Hyperons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6FE0B4B-6DCC-43BC-B9EF-C23199C4A42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accent3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4433" y="908050"/>
            <a:ext cx="11618384" cy="564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 Body Text</a:t>
            </a:r>
          </a:p>
          <a:p>
            <a:pPr lvl="1"/>
            <a:r>
              <a:rPr lang="en-US" dirty="0"/>
              <a:t> Second Level</a:t>
            </a:r>
          </a:p>
          <a:p>
            <a:pPr lvl="2"/>
            <a:r>
              <a:rPr lang="en-US" dirty="0"/>
              <a:t> 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912284" y="186021"/>
            <a:ext cx="10176933" cy="5915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Slide Title</a:t>
            </a:r>
          </a:p>
        </p:txBody>
      </p:sp>
      <p:sp>
        <p:nvSpPr>
          <p:cNvPr id="5128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760200" y="6669088"/>
            <a:ext cx="431800" cy="188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 eaLnBrk="0" hangingPunct="0">
              <a:defRPr sz="1000">
                <a:latin typeface="+mn-lt"/>
              </a:defRPr>
            </a:lvl1pPr>
          </a:lstStyle>
          <a:p>
            <a:fld id="{0C80BCEC-1B19-48C1-B581-3B60385497B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2"/>
          </p:nvPr>
        </p:nvSpPr>
        <p:spPr>
          <a:xfrm>
            <a:off x="6576484" y="6643688"/>
            <a:ext cx="5461000" cy="214312"/>
          </a:xfrm>
          <a:prstGeom prst="rect">
            <a:avLst/>
          </a:prstGeom>
        </p:spPr>
        <p:txBody>
          <a:bodyPr/>
          <a:lstStyle>
            <a:lvl1pPr>
              <a:defRPr sz="1100"/>
            </a:lvl1pPr>
          </a:lstStyle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D3967D8-41B6-D84B-947F-93B609FC4F29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09824" y="45333"/>
            <a:ext cx="944082" cy="862717"/>
          </a:xfrm>
          <a:prstGeom prst="rect">
            <a:avLst/>
          </a:prstGeom>
        </p:spPr>
      </p:pic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A5CBDE6A-D447-8C43-809C-998F287003A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391" b="28"/>
          <a:stretch/>
        </p:blipFill>
        <p:spPr>
          <a:xfrm>
            <a:off x="-384720" y="-28220"/>
            <a:ext cx="1324800" cy="936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6" r:id="rId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/>
  <p:txStyles>
    <p:titleStyle>
      <a:lvl1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2pPr>
      <a:lvl3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3pPr>
      <a:lvl4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4pPr>
      <a:lvl5pPr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rgbClr val="FF0000"/>
          </a:solidFill>
          <a:latin typeface="Arial" charset="0"/>
        </a:defRPr>
      </a:lvl9pPr>
    </p:titleStyle>
    <p:bodyStyle>
      <a:lvl1pPr marL="357188" indent="-35718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l"/>
        <a:tabLst>
          <a:tab pos="1428750" algn="l"/>
        </a:tabLst>
        <a:defRPr sz="2400" b="1">
          <a:solidFill>
            <a:srgbClr val="0066FF"/>
          </a:solidFill>
          <a:latin typeface="+mn-lt"/>
          <a:ea typeface="+mn-ea"/>
          <a:cs typeface="+mn-cs"/>
        </a:defRPr>
      </a:lvl1pPr>
      <a:lvl2pPr marL="800100" indent="-263525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Font typeface="Wingdings" pitchFamily="2" charset="2"/>
        <a:buChar char="ð"/>
        <a:tabLst>
          <a:tab pos="1428750" algn="l"/>
        </a:tabLst>
        <a:defRPr sz="2000" b="1">
          <a:solidFill>
            <a:schemeClr val="tx1"/>
          </a:solidFill>
          <a:latin typeface="+mn-lt"/>
        </a:defRPr>
      </a:lvl2pPr>
      <a:lvl3pPr marL="1165225" indent="-185738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µ"/>
        <a:tabLst>
          <a:tab pos="1428750" algn="l"/>
        </a:tabLst>
        <a:defRPr b="1">
          <a:solidFill>
            <a:schemeClr val="tx1"/>
          </a:solidFill>
          <a:latin typeface="+mn-lt"/>
        </a:defRPr>
      </a:lvl3pPr>
      <a:lvl4pPr marL="1344613" algn="l" rtl="0" fontAlgn="base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tabLst>
          <a:tab pos="1428750" algn="l"/>
        </a:tabLst>
        <a:defRPr>
          <a:solidFill>
            <a:schemeClr val="tx1"/>
          </a:solidFill>
          <a:latin typeface="+mn-lt"/>
        </a:defRPr>
      </a:lvl4pPr>
      <a:lvl5pPr marL="15240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5pPr>
      <a:lvl6pPr marL="19812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6pPr>
      <a:lvl7pPr marL="24384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7pPr>
      <a:lvl8pPr marL="28956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8pPr>
      <a:lvl9pPr marL="3352800" algn="l" rtl="0" fontAlgn="base">
        <a:lnSpc>
          <a:spcPct val="90000"/>
        </a:lnSpc>
        <a:spcBef>
          <a:spcPct val="30000"/>
        </a:spcBef>
        <a:spcAft>
          <a:spcPct val="0"/>
        </a:spcAft>
        <a:tabLst>
          <a:tab pos="1428750" algn="l"/>
        </a:tabLst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emf"/><Relationship Id="rId5" Type="http://schemas.openxmlformats.org/officeDocument/2006/relationships/image" Target="../media/image15.emf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9536" y="139797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GB" cap="none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Twists &amp; Hyperons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57251" y="5481488"/>
            <a:ext cx="7772400" cy="432048"/>
          </a:xfrm>
        </p:spPr>
        <p:txBody>
          <a:bodyPr/>
          <a:lstStyle/>
          <a:p>
            <a:pPr algn="ctr"/>
            <a:r>
              <a:rPr lang="en-US" i="1" dirty="0"/>
              <a:t>Karel </a:t>
            </a:r>
            <a:r>
              <a:rPr lang="en-GB" i="1" dirty="0" err="1"/>
              <a:t>Šafařík</a:t>
            </a:r>
            <a:r>
              <a:rPr lang="en-US" i="1"/>
              <a:t>, Czech Technical University (ČVUT), Prague</a:t>
            </a:r>
          </a:p>
        </p:txBody>
      </p:sp>
      <p:sp>
        <p:nvSpPr>
          <p:cNvPr id="6" name="Date Placeholder 1"/>
          <p:cNvSpPr>
            <a:spLocks noGrp="1"/>
          </p:cNvSpPr>
          <p:nvPr>
            <p:ph type="dt" sz="half" idx="10"/>
          </p:nvPr>
        </p:nvSpPr>
        <p:spPr>
          <a:xfrm>
            <a:off x="6456363" y="6643688"/>
            <a:ext cx="4095750" cy="2143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/>
              <a:t>Karel Šafařík: Higher Twists &amp; Hyperons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56D9D1F-98F4-344B-A33B-1D5B73F7AB62}"/>
              </a:ext>
            </a:extLst>
          </p:cNvPr>
          <p:cNvSpPr txBox="1"/>
          <p:nvPr/>
        </p:nvSpPr>
        <p:spPr>
          <a:xfrm>
            <a:off x="9768408" y="1556792"/>
            <a:ext cx="2124299" cy="2800767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l"/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Using materials from:</a:t>
            </a:r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F. </a:t>
            </a:r>
            <a:r>
              <a:rPr lang="en-US" sz="1600" dirty="0" err="1"/>
              <a:t>Antinori</a:t>
            </a:r>
            <a:endParaRPr lang="en-US" sz="1600" dirty="0"/>
          </a:p>
          <a:p>
            <a:pPr algn="l"/>
            <a:r>
              <a:rPr lang="en-US" sz="1600" dirty="0"/>
              <a:t>M. Benayoun</a:t>
            </a:r>
          </a:p>
          <a:p>
            <a:pPr algn="l"/>
            <a:r>
              <a:rPr lang="en-US" sz="1600" dirty="0"/>
              <a:t>D. Evans</a:t>
            </a:r>
          </a:p>
          <a:p>
            <a:pPr algn="l"/>
            <a:r>
              <a:rPr lang="en-US" sz="1600" dirty="0"/>
              <a:t>J.B. Kinson</a:t>
            </a:r>
          </a:p>
          <a:p>
            <a:pPr algn="l"/>
            <a:r>
              <a:rPr lang="en-US" sz="1600" dirty="0"/>
              <a:t>E. </a:t>
            </a:r>
            <a:r>
              <a:rPr lang="en-US" sz="1600" dirty="0" err="1"/>
              <a:t>Quercigh</a:t>
            </a:r>
            <a:endParaRPr lang="en-US" sz="1600" dirty="0"/>
          </a:p>
          <a:p>
            <a:pPr algn="l"/>
            <a:endParaRPr lang="en-US" sz="1600" dirty="0"/>
          </a:p>
          <a:p>
            <a:pPr algn="l"/>
            <a:r>
              <a:rPr lang="en-US" sz="1600" dirty="0"/>
              <a:t>…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8FE3451-0D5D-9F4E-80CE-3B6B529DF041}"/>
              </a:ext>
            </a:extLst>
          </p:cNvPr>
          <p:cNvSpPr txBox="1"/>
          <p:nvPr/>
        </p:nvSpPr>
        <p:spPr>
          <a:xfrm>
            <a:off x="918335" y="944464"/>
            <a:ext cx="10450233" cy="523220"/>
          </a:xfrm>
          <a:prstGeom prst="rect">
            <a:avLst/>
          </a:prstGeom>
          <a:solidFill>
            <a:schemeClr val="accent5">
              <a:alpha val="40000"/>
            </a:schemeClr>
          </a:solidFill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GB" sz="2800" b="1">
                <a:solidFill>
                  <a:srgbClr val="FF0000"/>
                </a:solidFill>
              </a:rPr>
              <a:t>Tribute to Orlando Villalobos Baillie, Birmingham University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ED7562AE-56ED-764A-9CE8-3777D41E3F46}"/>
              </a:ext>
            </a:extLst>
          </p:cNvPr>
          <p:cNvSpPr/>
          <p:nvPr/>
        </p:nvSpPr>
        <p:spPr>
          <a:xfrm>
            <a:off x="227411" y="5952434"/>
            <a:ext cx="11665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>
                <a:solidFill>
                  <a:srgbClr val="000000"/>
                </a:solidFill>
                <a:latin typeface="Calibri" panose="020F0502020204030204" pitchFamily="34" charset="0"/>
              </a:rPr>
              <a:t>This contribution is supported by the  project Centre of Advanced Applied Sciences with the number: CZ.02.1.01/0.0/0.0/16-019/0000778 Project Centre of Advanced Applied Sciences is co-financed by European Union</a:t>
            </a:r>
            <a:endParaRPr lang="en-GB" sz="1600"/>
          </a:p>
        </p:txBody>
      </p:sp>
      <p:pic>
        <p:nvPicPr>
          <p:cNvPr id="13" name="Picture 12" descr="A clock tower on a building&#10;&#10;Description automatically generated with medium confidence">
            <a:extLst>
              <a:ext uri="{FF2B5EF4-FFF2-40B4-BE49-F238E27FC236}">
                <a16:creationId xmlns:a16="http://schemas.microsoft.com/office/drawing/2014/main" id="{CED8EDF2-0F05-984D-BCE5-7B1584F958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1584" y="1690223"/>
            <a:ext cx="2398633" cy="3610314"/>
          </a:xfrm>
          <a:prstGeom prst="rect">
            <a:avLst/>
          </a:prstGeom>
        </p:spPr>
      </p:pic>
      <p:pic>
        <p:nvPicPr>
          <p:cNvPr id="16" name="Picture 15" descr="A person in a suit&#10;&#10;Description automatically generated with medium confidence">
            <a:extLst>
              <a:ext uri="{FF2B5EF4-FFF2-40B4-BE49-F238E27FC236}">
                <a16:creationId xmlns:a16="http://schemas.microsoft.com/office/drawing/2014/main" id="{D48A51AE-DD83-474F-A584-278B39259E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7968" y="1690223"/>
            <a:ext cx="3610314" cy="361031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90010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Trigger with “butterfly” 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860746" y="951550"/>
                <a:ext cx="9987782" cy="707886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GB" sz="2000" dirty="0">
                    <a:solidFill>
                      <a:srgbClr val="0000FF"/>
                    </a:solidFill>
                  </a:rPr>
                  <a:t>   To suppress low-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particles in the trigger, use the butterfly shaped trigger detectors. This idea became later very fruitful.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46" y="951550"/>
                <a:ext cx="9987782" cy="707886"/>
              </a:xfrm>
              <a:prstGeom prst="rect">
                <a:avLst/>
              </a:prstGeom>
              <a:blipFill>
                <a:blip r:embed="rId3"/>
                <a:stretch>
                  <a:fillRect t="-1695" r="-506" b="-11864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25218A6-6622-2344-A422-A79521D91E8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7321980" y="1666905"/>
            <a:ext cx="4080008" cy="498931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8E808C-7CEC-104F-ABB6-627EAB9A452B}"/>
                  </a:ext>
                </a:extLst>
              </p:cNvPr>
              <p:cNvSpPr txBox="1"/>
              <p:nvPr/>
            </p:nvSpPr>
            <p:spPr>
              <a:xfrm>
                <a:off x="9484836" y="2337581"/>
                <a:ext cx="15558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GB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0.6</m:t>
                    </m:r>
                  </m:oMath>
                </a14:m>
                <a:r>
                  <a:rPr lang="en-GB" dirty="0"/>
                  <a:t> GeV</a:t>
                </a:r>
              </a:p>
            </p:txBody>
          </p:sp>
        </mc:Choice>
        <mc:Fallback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8B8E808C-7CEC-104F-ABB6-627EAB9A452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4836" y="2337581"/>
                <a:ext cx="1555875" cy="369332"/>
              </a:xfrm>
              <a:prstGeom prst="rect">
                <a:avLst/>
              </a:prstGeom>
              <a:blipFill>
                <a:blip r:embed="rId5"/>
                <a:stretch>
                  <a:fillRect t="-6452" r="-2419" b="-22581"/>
                </a:stretch>
              </a:blipFill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2DAEB3A0-8156-6B49-B10B-B40ACE289FBA}"/>
              </a:ext>
            </a:extLst>
          </p:cNvPr>
          <p:cNvSpPr txBox="1"/>
          <p:nvPr/>
        </p:nvSpPr>
        <p:spPr>
          <a:xfrm>
            <a:off x="7718227" y="3633725"/>
            <a:ext cx="1018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hadrons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59F9B1-8257-2648-AEAA-0180CCB615FF}"/>
              </a:ext>
            </a:extLst>
          </p:cNvPr>
          <p:cNvSpPr txBox="1"/>
          <p:nvPr/>
        </p:nvSpPr>
        <p:spPr>
          <a:xfrm>
            <a:off x="7718227" y="5330560"/>
            <a:ext cx="15680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ymbol" pitchFamily="2" charset="2"/>
              </a:rPr>
              <a:t>g </a:t>
            </a:r>
            <a:r>
              <a:rPr lang="en-GB" dirty="0"/>
              <a:t>conversions</a:t>
            </a:r>
          </a:p>
        </p:txBody>
      </p:sp>
      <p:pic>
        <p:nvPicPr>
          <p:cNvPr id="13" name="Picture 12" descr="A picture containing shape&#10;&#10;Description automatically generated">
            <a:extLst>
              <a:ext uri="{FF2B5EF4-FFF2-40B4-BE49-F238E27FC236}">
                <a16:creationId xmlns:a16="http://schemas.microsoft.com/office/drawing/2014/main" id="{412673B2-D589-2E4B-8EDC-F7BA5E410A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405" y="2132856"/>
            <a:ext cx="6456659" cy="4409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9781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90010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 “Butterflied” Detectors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0746" y="951550"/>
            <a:ext cx="10899454" cy="1631216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Scintillator hodoscopes HZ1 and HZ2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MWPCs MY1/2 and MY3/4 (two sensitive planes each)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cathode made of 12 </a:t>
            </a:r>
            <a:r>
              <a:rPr lang="en-GB" sz="2000" dirty="0">
                <a:solidFill>
                  <a:srgbClr val="0000FF"/>
                </a:solidFill>
                <a:latin typeface="Symbol" pitchFamily="2" charset="2"/>
              </a:rPr>
              <a:t>m</a:t>
            </a:r>
            <a:r>
              <a:rPr lang="en-GB" sz="2000" dirty="0">
                <a:solidFill>
                  <a:srgbClr val="0000FF"/>
                </a:solidFill>
              </a:rPr>
              <a:t>m mylar foil with graphite paint divided into 3 insulated regions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to make a region unsensitive the cathode high voltage was lowered by ~ 20%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FF"/>
                </a:solidFill>
              </a:rPr>
              <a:t>planes MY1(2) and MY3(4) were sensitive only in upper(lower) region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12AC3E7-0E86-2A45-93D7-E4EEEB47F0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12024" y="2882196"/>
            <a:ext cx="5461000" cy="371515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7AA6BE-9746-C141-8ABA-9A2B182CC2C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360" y="2852936"/>
            <a:ext cx="5981010" cy="338437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A74BF95-A3A2-0740-AA52-6211BC57A266}"/>
              </a:ext>
            </a:extLst>
          </p:cNvPr>
          <p:cNvSpPr txBox="1"/>
          <p:nvPr/>
        </p:nvSpPr>
        <p:spPr>
          <a:xfrm>
            <a:off x="983432" y="4077072"/>
            <a:ext cx="6206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HZ2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A2B6D3-F2A7-BE47-90F2-D016E2D5BC99}"/>
              </a:ext>
            </a:extLst>
          </p:cNvPr>
          <p:cNvSpPr txBox="1"/>
          <p:nvPr/>
        </p:nvSpPr>
        <p:spPr>
          <a:xfrm>
            <a:off x="860746" y="6237312"/>
            <a:ext cx="4659190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W </a:t>
            </a:r>
            <a:r>
              <a:rPr lang="en-GB" sz="2000" dirty="0" err="1">
                <a:solidFill>
                  <a:srgbClr val="0000FF"/>
                </a:solidFill>
              </a:rPr>
              <a:t>Beusch</a:t>
            </a:r>
            <a:r>
              <a:rPr lang="en-GB" sz="2000" dirty="0">
                <a:solidFill>
                  <a:srgbClr val="0000FF"/>
                </a:solidFill>
              </a:rPr>
              <a:t> et al. NIM A249 (1986) 391 </a:t>
            </a:r>
          </a:p>
        </p:txBody>
      </p:sp>
    </p:spTree>
    <p:extLst>
      <p:ext uri="{BB962C8B-B14F-4D97-AF65-F5344CB8AC3E}">
        <p14:creationId xmlns:p14="http://schemas.microsoft.com/office/powerpoint/2010/main" val="4413192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78" y="66329"/>
            <a:ext cx="9987782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Prompt meson production – addendum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3392" y="908720"/>
            <a:ext cx="4875214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000FF"/>
                </a:solidFill>
              </a:rPr>
              <a:t>   WA77 became higher-twists experiment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FCE3B50-19E9-684C-B855-98AE2D7FE4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0743" y="1379850"/>
            <a:ext cx="4797199" cy="301966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E012869-6302-8640-BC22-132CC6F3B2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448" y="4287838"/>
            <a:ext cx="4797200" cy="245353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9AB6D95-0A4B-3D4F-A55C-24F31F2828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19936" y="836712"/>
            <a:ext cx="5765800" cy="7493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3E9F1D7-B31C-354C-8BAE-4F3C97F48F4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6628" y="1700808"/>
            <a:ext cx="3107804" cy="4907059"/>
          </a:xfrm>
          <a:prstGeom prst="rect">
            <a:avLst/>
          </a:prstGeom>
        </p:spPr>
      </p:pic>
      <p:sp>
        <p:nvSpPr>
          <p:cNvPr id="15" name="Oval 14">
            <a:extLst>
              <a:ext uri="{FF2B5EF4-FFF2-40B4-BE49-F238E27FC236}">
                <a16:creationId xmlns:a16="http://schemas.microsoft.com/office/drawing/2014/main" id="{20E20358-D3F0-FC4D-84F4-70F1BD5FBA70}"/>
              </a:ext>
            </a:extLst>
          </p:cNvPr>
          <p:cNvSpPr/>
          <p:nvPr/>
        </p:nvSpPr>
        <p:spPr bwMode="auto">
          <a:xfrm>
            <a:off x="551384" y="5949280"/>
            <a:ext cx="3600400" cy="576064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4966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90010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Search for Higher Twists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860746" y="951550"/>
                <a:ext cx="10899454" cy="5240474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WA77 has runs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Be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collisions at beam momentum 300 and 150 GeV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Trigger selected events with three high-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charged particles (above ~ 0.9 GeV)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Offline was selected events having three charged particles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&gt;1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endParaRPr lang="en-GB" sz="2000" dirty="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one should be in azimuth against the pair with opposite charges – the azimuth angle between them should be above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90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sz="2000" b="0" dirty="0">
                  <a:solidFill>
                    <a:srgbClr val="0000FF"/>
                  </a:solidFill>
                  <a:ea typeface="Cambria Math" panose="02040503050406030204" pitchFamily="18" charset="0"/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the pair of oppositely charged particle should have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2000" b="0" i="0" smtClean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(and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CMS</m:t>
                            </m:r>
                          </m:sub>
                        </m:sSub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&lt;0.5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)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To investigate prompt production the main discrimination variable was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E</m:t>
                          </m:r>
                        </m:sub>
                      </m:sSub>
                      <m:r>
                        <a:rPr lang="en-US" sz="20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opposite</m:t>
                              </m:r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pair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2000" dirty="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data sample was divided into two subsamples according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&lt;0.5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– assumed to be enriched in promptly produced resonances</a:t>
                </a:r>
              </a:p>
              <a:p>
                <a:pPr marL="1257300" lvl="2" indent="-342900" algn="l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0.5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– expected to be depleted in promptly produced resonances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then the relative population was compared to Lund-type Monte Carlo calculations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Following resonances were investigated: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,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K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∗0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(892)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p>
                          <m:sSupPr>
                            <m:ctrlPr>
                              <a:rPr lang="en-GB" sz="20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K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∗0</m:t>
                            </m:r>
                          </m:sup>
                        </m:sSup>
                      </m:e>
                    </m:acc>
                    <m:d>
                      <m:d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892</m:t>
                        </m:r>
                      </m:e>
                    </m:d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1270</m:t>
                        </m:r>
                      </m:e>
                    </m:d>
                  </m:oMath>
                </a14:m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We found prompt excess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some, albeit non-conclusive, for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1270</m:t>
                        </m:r>
                      </m:e>
                    </m:d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Production of other states is compatible with leading twist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60746" y="951550"/>
                <a:ext cx="10899454" cy="5240474"/>
              </a:xfrm>
              <a:prstGeom prst="rect">
                <a:avLst/>
              </a:prstGeom>
              <a:blipFill>
                <a:blip r:embed="rId3"/>
                <a:stretch>
                  <a:fillRect l="-348" t="-240" b="-962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A2B6D3-F2A7-BE47-90F2-D016E2D5BC99}"/>
              </a:ext>
            </a:extLst>
          </p:cNvPr>
          <p:cNvSpPr txBox="1"/>
          <p:nvPr/>
        </p:nvSpPr>
        <p:spPr>
          <a:xfrm>
            <a:off x="850493" y="6254061"/>
            <a:ext cx="5725991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WA77 collaboration, </a:t>
            </a:r>
            <a:r>
              <a:rPr lang="en-GB" sz="2000" dirty="0" err="1">
                <a:solidFill>
                  <a:srgbClr val="0000FF"/>
                </a:solidFill>
              </a:rPr>
              <a:t>Z.Phys</a:t>
            </a:r>
            <a:r>
              <a:rPr lang="en-GB" sz="2000" dirty="0">
                <a:solidFill>
                  <a:srgbClr val="0000FF"/>
                </a:solidFill>
              </a:rPr>
              <a:t>. C 95 (1995) 235 </a:t>
            </a:r>
          </a:p>
        </p:txBody>
      </p:sp>
    </p:spTree>
    <p:extLst>
      <p:ext uri="{BB962C8B-B14F-4D97-AF65-F5344CB8AC3E}">
        <p14:creationId xmlns:p14="http://schemas.microsoft.com/office/powerpoint/2010/main" val="36019813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90010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WA77 </a:t>
            </a:r>
            <a:r>
              <a:rPr lang="en-US" cap="none" dirty="0" err="1"/>
              <a:t>polarisation</a:t>
            </a:r>
            <a:r>
              <a:rPr lang="en-US" cap="none" dirty="0"/>
              <a:t> measurement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299200" y="951550"/>
                <a:ext cx="5197400" cy="5632311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We studied </a:t>
                </a:r>
                <a14:m>
                  <m:oMath xmlns:m="http://schemas.openxmlformats.org/officeDocument/2006/math">
                    <m:r>
                      <a:rPr lang="en-GB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1270</m:t>
                        </m:r>
                      </m:e>
                    </m:d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polarisation in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Be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collisions at both energies 300 and 150 GeV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(a problem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lineshape</a:t>
                </a:r>
                <a:r>
                  <a:rPr lang="en-GB" sz="2000" dirty="0">
                    <a:solidFill>
                      <a:srgbClr val="0000FF"/>
                    </a:solidFill>
                  </a:rPr>
                  <a:t> – therefore we did not attempt)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All results are compatible with no polarisation – which is expected when the main production mechanism is fragmentation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prompt production of both </a:t>
                </a:r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f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d>
                      <m:d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1270</m:t>
                        </m:r>
                      </m:e>
                    </m:d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is predicted to be small – former because there are no valence strange quarks in the incoming particles, latter because it is tensor meson</a:t>
                </a:r>
              </a:p>
              <a:p>
                <a:pPr marL="800100" lvl="1" indent="-342900" algn="l">
                  <a:buFont typeface="Arial" panose="020B0604020202020204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lvl="1" algn="l"/>
                <a14:m>
                  <m:oMath xmlns:m="http://schemas.openxmlformats.org/officeDocument/2006/math">
                    <m:r>
                      <a:rPr lang="en-GB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𝜙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was attacked by Orlando and me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9200" y="951550"/>
                <a:ext cx="5197400" cy="5632311"/>
              </a:xfrm>
              <a:prstGeom prst="rect">
                <a:avLst/>
              </a:prstGeom>
              <a:blipFill>
                <a:blip r:embed="rId3"/>
                <a:stretch>
                  <a:fillRect l="-484" t="-224" r="-969" b="-671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AA2B6D3-F2A7-BE47-90F2-D016E2D5BC99}"/>
              </a:ext>
            </a:extLst>
          </p:cNvPr>
          <p:cNvSpPr txBox="1"/>
          <p:nvPr/>
        </p:nvSpPr>
        <p:spPr>
          <a:xfrm>
            <a:off x="335360" y="6254061"/>
            <a:ext cx="5725991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WA77 collaboration, </a:t>
            </a:r>
            <a:r>
              <a:rPr lang="en-GB" sz="2000" dirty="0" err="1">
                <a:solidFill>
                  <a:srgbClr val="0000FF"/>
                </a:solidFill>
              </a:rPr>
              <a:t>Z.Phys</a:t>
            </a:r>
            <a:r>
              <a:rPr lang="en-GB" sz="2000" dirty="0">
                <a:solidFill>
                  <a:srgbClr val="0000FF"/>
                </a:solidFill>
              </a:rPr>
              <a:t>. C 64 (1994) 15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9395A5B-3B09-3743-BA47-9C5A72543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63552" y="908720"/>
            <a:ext cx="2952328" cy="5269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24581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Moving to Heavy Ions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83432" y="903899"/>
            <a:ext cx="10441160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In 1984 E </a:t>
            </a:r>
            <a:r>
              <a:rPr lang="en-GB" sz="2000" dirty="0" err="1">
                <a:solidFill>
                  <a:srgbClr val="0000FF"/>
                </a:solidFill>
              </a:rPr>
              <a:t>Quercigh</a:t>
            </a:r>
            <a:r>
              <a:rPr lang="en-GB" sz="2000" dirty="0">
                <a:solidFill>
                  <a:srgbClr val="0000FF"/>
                </a:solidFill>
              </a:rPr>
              <a:t> with collaborators submitted to SPSC proposal P206 for O</a:t>
            </a:r>
            <a:r>
              <a:rPr lang="en-GB" sz="2000" baseline="30000" dirty="0">
                <a:solidFill>
                  <a:srgbClr val="0000FF"/>
                </a:solidFill>
              </a:rPr>
              <a:t>16</a:t>
            </a:r>
            <a:r>
              <a:rPr lang="en-GB" sz="2000" dirty="0">
                <a:solidFill>
                  <a:srgbClr val="0000FF"/>
                </a:solidFill>
              </a:rPr>
              <a:t> run at  </a:t>
            </a:r>
            <a:r>
              <a:rPr lang="en-GB" sz="2000" dirty="0">
                <a:solidFill>
                  <a:srgbClr val="0000FF"/>
                </a:solidFill>
                <a:latin typeface="Symbol" pitchFamily="2" charset="2"/>
              </a:rPr>
              <a:t>W</a:t>
            </a:r>
            <a:endParaRPr lang="en-GB" sz="2000" dirty="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6E6D9DA-132B-E744-B8DA-9BFF9EC536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88612" y="1351531"/>
            <a:ext cx="7129311" cy="272554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4509514-456E-A44D-9D7F-74CA484EF31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432" y="4005064"/>
            <a:ext cx="6535050" cy="2852936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C2FAA14-34E4-3245-BE1E-4C9D258AF249}"/>
              </a:ext>
            </a:extLst>
          </p:cNvPr>
          <p:cNvSpPr/>
          <p:nvPr/>
        </p:nvSpPr>
        <p:spPr bwMode="auto">
          <a:xfrm>
            <a:off x="767408" y="5517232"/>
            <a:ext cx="1944216" cy="40011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FA7B287-D0BF-814F-835E-110814517BD2}"/>
              </a:ext>
            </a:extLst>
          </p:cNvPr>
          <p:cNvSpPr/>
          <p:nvPr/>
        </p:nvSpPr>
        <p:spPr bwMode="auto">
          <a:xfrm>
            <a:off x="2711624" y="5765194"/>
            <a:ext cx="1368152" cy="40011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48310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WA85 S–W experiment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83432" y="903899"/>
            <a:ext cx="10225136" cy="707886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Proposal P206 was originally refused due to incompatibility with WA80 experiment that was later resolved and P206 was approved in 1987 as WA85, however, for S</a:t>
            </a:r>
            <a:r>
              <a:rPr lang="en-GB" sz="2000" baseline="30000" dirty="0">
                <a:solidFill>
                  <a:srgbClr val="0000FF"/>
                </a:solidFill>
              </a:rPr>
              <a:t>32</a:t>
            </a:r>
            <a:r>
              <a:rPr lang="en-GB" sz="2000" dirty="0">
                <a:solidFill>
                  <a:srgbClr val="0000FF"/>
                </a:solidFill>
              </a:rPr>
              <a:t> beam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6F8FD71-7C65-A64E-BE2E-C1304D895B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0658" y="1628800"/>
            <a:ext cx="6350000" cy="29337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3211042-2633-F44B-9340-6A84B23B49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192" y="4365104"/>
            <a:ext cx="6238978" cy="2492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4288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WA85 success story 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983432" y="903899"/>
                <a:ext cx="10369152" cy="734240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000" dirty="0">
                    <a:solidFill>
                      <a:srgbClr val="0000FF"/>
                    </a:solidFill>
                  </a:rPr>
                  <a:t>WA85 experiment was extremely successful, the yields and spectres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Λ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even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hyperons were measured (see Federico’s talk) – significant Birmingham participation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3432" y="903899"/>
                <a:ext cx="10369152" cy="734240"/>
              </a:xfrm>
              <a:prstGeom prst="rect">
                <a:avLst/>
              </a:prstGeom>
              <a:blipFill>
                <a:blip r:embed="rId3"/>
                <a:stretch>
                  <a:fillRect l="-488" t="-3279" b="-6557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A0683D-B7F6-324B-B830-56D2838633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352" y="2060848"/>
            <a:ext cx="5676900" cy="3568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73DAED5-0960-7049-9A2B-8063D9AF409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4963" y="2584246"/>
            <a:ext cx="4841637" cy="4046741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EFC613E-E979-9448-8E4F-465C3E8EB44F}"/>
              </a:ext>
            </a:extLst>
          </p:cNvPr>
          <p:cNvSpPr txBox="1"/>
          <p:nvPr/>
        </p:nvSpPr>
        <p:spPr>
          <a:xfrm>
            <a:off x="263352" y="6254061"/>
            <a:ext cx="5797999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J B Kinson presentation at QM’91 in Gatlinburg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FD4CF3-0938-5146-8441-9933CB6BD4EB}"/>
                  </a:ext>
                </a:extLst>
              </p:cNvPr>
              <p:cNvSpPr txBox="1"/>
              <p:nvPr/>
            </p:nvSpPr>
            <p:spPr>
              <a:xfrm>
                <a:off x="7392144" y="1765058"/>
                <a:ext cx="3600399" cy="707886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l"/>
                <a:r>
                  <a:rPr lang="en-GB" sz="2000" dirty="0">
                    <a:solidFill>
                      <a:srgbClr val="0000FF"/>
                    </a:solidFill>
                  </a:rPr>
                  <a:t>clean event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l-GR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Ξ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candidate thanks to butterflied MWPCs  </a:t>
                </a:r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33FD4CF3-0938-5146-8441-9933CB6BD4E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92144" y="1765058"/>
                <a:ext cx="3600399" cy="707886"/>
              </a:xfrm>
              <a:prstGeom prst="rect">
                <a:avLst/>
              </a:prstGeom>
              <a:blipFill>
                <a:blip r:embed="rId6"/>
                <a:stretch>
                  <a:fillRect l="-1748" t="-3448" r="-1748" b="-13793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4191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WA85 later lead by </a:t>
            </a:r>
            <a:r>
              <a:rPr lang="en-US" cap="none" dirty="0" err="1"/>
              <a:t>Bham</a:t>
            </a:r>
            <a:r>
              <a:rPr lang="en-US" cap="none" dirty="0"/>
              <a:t>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2495600" y="944923"/>
            <a:ext cx="6912768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WA85 web page: http://</a:t>
            </a:r>
            <a:r>
              <a:rPr lang="en-GB" sz="2000" dirty="0" err="1">
                <a:solidFill>
                  <a:srgbClr val="0000FF"/>
                </a:solidFill>
              </a:rPr>
              <a:t>www.ep.ph.bham.ac.uk</a:t>
            </a:r>
            <a:r>
              <a:rPr lang="en-GB" sz="2000" dirty="0">
                <a:solidFill>
                  <a:srgbClr val="0000FF"/>
                </a:solidFill>
              </a:rPr>
              <a:t>/exp/WA85/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F456E62-9D07-CC4E-AB50-F0428FC921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79776" y="1357244"/>
            <a:ext cx="5013424" cy="5151506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39FBE43D-DF58-E245-9AFC-886DD4596CEE}"/>
              </a:ext>
            </a:extLst>
          </p:cNvPr>
          <p:cNvSpPr/>
          <p:nvPr/>
        </p:nvSpPr>
        <p:spPr bwMode="auto">
          <a:xfrm>
            <a:off x="6023992" y="5204619"/>
            <a:ext cx="1944215" cy="914400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9673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Strangeness review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468651" y="908720"/>
            <a:ext cx="5027949" cy="1938992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Orlando and me (together with S </a:t>
            </a:r>
            <a:r>
              <a:rPr lang="en-GB" sz="2000" dirty="0" err="1">
                <a:solidFill>
                  <a:srgbClr val="0000FF"/>
                </a:solidFill>
              </a:rPr>
              <a:t>Margetis</a:t>
            </a:r>
            <a:r>
              <a:rPr lang="en-GB" sz="2000" dirty="0">
                <a:solidFill>
                  <a:srgbClr val="0000FF"/>
                </a:solidFill>
              </a:rPr>
              <a:t>) were asked to write a review for Ann. Rev. Part. Sci.</a:t>
            </a:r>
          </a:p>
          <a:p>
            <a:pPr algn="l"/>
            <a:r>
              <a:rPr lang="en-GB" sz="2000" dirty="0">
                <a:solidFill>
                  <a:srgbClr val="0000FF"/>
                </a:solidFill>
              </a:rPr>
              <a:t>Thus we spent many days and nights at CERN (cafeteria) discussing and writing</a:t>
            </a:r>
          </a:p>
          <a:p>
            <a:pPr algn="l"/>
            <a:r>
              <a:rPr lang="en-GB" sz="2000" dirty="0">
                <a:solidFill>
                  <a:srgbClr val="0000FF"/>
                </a:solidFill>
              </a:rPr>
              <a:t>Indispensable role of Orlando in English!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A9FA18-01A4-EB49-9FF4-B08CAC115F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399" y="1052736"/>
            <a:ext cx="5467395" cy="55909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114E670-94FE-3442-BD92-A0C25E80F8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36159" y="2881121"/>
            <a:ext cx="3027615" cy="329511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228E91-EECD-D841-8300-B61B0D88D554}"/>
              </a:ext>
            </a:extLst>
          </p:cNvPr>
          <p:cNvSpPr txBox="1"/>
          <p:nvPr/>
        </p:nvSpPr>
        <p:spPr>
          <a:xfrm>
            <a:off x="6562697" y="6254061"/>
            <a:ext cx="5027949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First ALICE simulations were shown there </a:t>
            </a:r>
          </a:p>
        </p:txBody>
      </p:sp>
    </p:spTree>
    <p:extLst>
      <p:ext uri="{BB962C8B-B14F-4D97-AF65-F5344CB8AC3E}">
        <p14:creationId xmlns:p14="http://schemas.microsoft.com/office/powerpoint/2010/main" val="7361938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9496" y="200192"/>
            <a:ext cx="7772400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/>
              <a:t>Overview of the talk </a:t>
            </a: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559496" y="1268760"/>
            <a:ext cx="8208912" cy="4893647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marL="342900" indent="-342900" algn="l">
              <a:buFont typeface="Arial" pitchFamily="34" charset="0"/>
              <a:buChar char="•"/>
            </a:pPr>
            <a:endParaRPr lang="en-GB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>
                <a:solidFill>
                  <a:srgbClr val="0000FF"/>
                </a:solidFill>
              </a:rPr>
              <a:t>Introduction – Heavy-Ion Physics in ČSFR 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>
                <a:solidFill>
                  <a:srgbClr val="0000FF"/>
                </a:solidFill>
              </a:rPr>
              <a:t>ALICE experiment – history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>
                <a:solidFill>
                  <a:srgbClr val="0000FF"/>
                </a:solidFill>
              </a:rPr>
              <a:t>Hardware contribution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>
                <a:solidFill>
                  <a:srgbClr val="0000FF"/>
                </a:solidFill>
              </a:rPr>
              <a:t>Computing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GB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>
                <a:solidFill>
                  <a:srgbClr val="0000FF"/>
                </a:solidFill>
              </a:rPr>
              <a:t>Physics analyses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2400">
              <a:solidFill>
                <a:srgbClr val="0000FF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GB" sz="2400">
                <a:solidFill>
                  <a:srgbClr val="0000FF"/>
                </a:solidFill>
              </a:rPr>
              <a:t>Future development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2400">
              <a:solidFill>
                <a:srgbClr val="0000FF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2089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…and we spent long time at…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7" name="Picture 6" descr="Men sitting at a table&#10;&#10;Description automatically generated with low confidence">
            <a:extLst>
              <a:ext uri="{FF2B5EF4-FFF2-40B4-BE49-F238E27FC236}">
                <a16:creationId xmlns:a16="http://schemas.microsoft.com/office/drawing/2014/main" id="{B9A9CC60-14F6-594C-A8A5-A49F51B092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552" y="855190"/>
            <a:ext cx="7629439" cy="5722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862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…in Prague…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 descr="A picture containing person, meal, crowd&#10;&#10;Description automatically generated">
            <a:extLst>
              <a:ext uri="{FF2B5EF4-FFF2-40B4-BE49-F238E27FC236}">
                <a16:creationId xmlns:a16="http://schemas.microsoft.com/office/drawing/2014/main" id="{9C6672F3-D386-4045-89EE-904450D856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7792" y="873555"/>
            <a:ext cx="7668344" cy="57512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13352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…in Prague underground…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6" name="Picture 5" descr="A group of men sitting at a table with drinks&#10;&#10;Description automatically generated with medium confidence">
            <a:extLst>
              <a:ext uri="{FF2B5EF4-FFF2-40B4-BE49-F238E27FC236}">
                <a16:creationId xmlns:a16="http://schemas.microsoft.com/office/drawing/2014/main" id="{07382C8A-4197-BD4B-8D29-0D720443B8A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1544" y="859454"/>
            <a:ext cx="7812360" cy="58592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04072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At SQM’s – </a:t>
            </a:r>
            <a:r>
              <a:rPr lang="en-US" cap="none" dirty="0" err="1"/>
              <a:t>Levoča</a:t>
            </a:r>
            <a:r>
              <a:rPr lang="en-US" cap="none" dirty="0"/>
              <a:t> 2007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9" name="Picture 8" descr="A group of people posing for a photo in front of a building&#10;&#10;Description automatically generated">
            <a:extLst>
              <a:ext uri="{FF2B5EF4-FFF2-40B4-BE49-F238E27FC236}">
                <a16:creationId xmlns:a16="http://schemas.microsoft.com/office/drawing/2014/main" id="{F272FEA1-D91B-224F-A50A-CD0173288BE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488" y="897969"/>
            <a:ext cx="8568952" cy="5705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6147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SQM Birmingham 2013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 descr="A large group of people posing for a photo in front of a building&#10;&#10;Description automatically generated">
            <a:extLst>
              <a:ext uri="{FF2B5EF4-FFF2-40B4-BE49-F238E27FC236}">
                <a16:creationId xmlns:a16="http://schemas.microsoft.com/office/drawing/2014/main" id="{F95A176F-66EC-E345-A1DE-8AAFA20E59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047" y="902851"/>
            <a:ext cx="11195153" cy="5740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0356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Thanks Orlando, stay like this!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1025" name="Picture 1" descr="page15image43330112">
            <a:extLst>
              <a:ext uri="{FF2B5EF4-FFF2-40B4-BE49-F238E27FC236}">
                <a16:creationId xmlns:a16="http://schemas.microsoft.com/office/drawing/2014/main" id="{660ABD38-3C3B-C74E-85E8-EEE2CB6612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7888" y="908721"/>
            <a:ext cx="4284336" cy="5719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23592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/>
              <a:t>Higher Twists (Power corrections)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51384" y="1082187"/>
                <a:ext cx="11089232" cy="5443157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Higher Twists – name for anomalous (higher) dimension operators in  light-cone expansions of two currents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word “twist” was introduced (in QCD) by D S Gross and S D </a:t>
                </a:r>
                <a:r>
                  <a:rPr lang="en-GB" sz="2000" err="1">
                    <a:solidFill>
                      <a:srgbClr val="0000FF"/>
                    </a:solidFill>
                  </a:rPr>
                  <a:t>Treiman</a:t>
                </a:r>
                <a:r>
                  <a:rPr lang="en-GB" sz="2000">
                    <a:solidFill>
                      <a:srgbClr val="0000FF"/>
                    </a:solidFill>
                  </a:rPr>
                  <a:t> in 1971</a:t>
                </a: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Physical meaning in hadron-hadron collisions: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at large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0000FF"/>
                    </a:solidFill>
                  </a:rPr>
                  <a:t>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f>
                      <m:f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GB" sz="2000">
                    <a:solidFill>
                      <a:srgbClr val="0000FF"/>
                    </a:solidFill>
                  </a:rPr>
                  <a:t>                            – leading twist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correction                                       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bSup>
                    <m:f>
                      <m:f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d</m:t>
                        </m:r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 b="0" i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rad>
                          </m:den>
                        </m:f>
                      </m:e>
                    </m:d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f>
                      <m:f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e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p>
                      </m:num>
                      <m:den>
                        <m:sSubSup>
                          <m:sSubSupPr>
                            <m:ctrlP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T</m:t>
                            </m:r>
                          </m:sub>
                          <m:sup>
                            <m:r>
                              <a:rPr lang="en-US" sz="20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p>
                        </m:sSubSup>
                      </m:den>
                    </m:f>
                    <m:sSub>
                      <m:sSub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d>
                      <m:dPr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0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𝑝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00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sub>
                            </m:sSub>
                          </m:num>
                          <m:den>
                            <m:rad>
                              <m:radPr>
                                <m:degHide m:val="on"/>
                                <m:ctrlPr>
                                  <a:rPr lang="en-US" sz="2000" i="1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sz="2000" i="1">
                                    <a:latin typeface="Cambria Math" panose="02040503050406030204" pitchFamily="18" charset="0"/>
                                  </a:rPr>
                                  <m:t>𝑠</m:t>
                                </m:r>
                              </m:e>
                            </m:rad>
                          </m:den>
                        </m:f>
                      </m:e>
                    </m:d>
                  </m:oMath>
                </a14:m>
                <a:r>
                  <a:rPr lang="en-GB" sz="2000">
                    <a:solidFill>
                      <a:srgbClr val="0000FF"/>
                    </a:solidFill>
                  </a:rPr>
                  <a:t>         – higher twist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err="1">
                    <a:solidFill>
                      <a:srgbClr val="0000FF"/>
                    </a:solidFill>
                  </a:rPr>
                  <a:t>diagramatically</a:t>
                </a: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lvl="1" algn="l"/>
                <a:endParaRPr lang="en-GB" sz="200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Higher twist corrections – negligible at high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lang="en-GB" sz="200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Might be important for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~2÷8 </m:t>
                    </m:r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GeV</m:t>
                    </m:r>
                  </m:oMath>
                </a14:m>
                <a:endParaRPr lang="en-GB" sz="2000">
                  <a:solidFill>
                    <a:srgbClr val="FF0000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384" y="1082187"/>
                <a:ext cx="11089232" cy="5443157"/>
              </a:xfrm>
              <a:prstGeom prst="rect">
                <a:avLst/>
              </a:prstGeom>
              <a:blipFill>
                <a:blip r:embed="rId3"/>
                <a:stretch>
                  <a:fillRect l="-342" t="-464" b="-928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98D0CED0-8429-5044-AAFF-8DCDCF826445}"/>
              </a:ext>
            </a:extLst>
          </p:cNvPr>
          <p:cNvSpPr>
            <a:spLocks noChangeAspect="1"/>
          </p:cNvSpPr>
          <p:nvPr/>
        </p:nvSpPr>
        <p:spPr bwMode="auto">
          <a:xfrm>
            <a:off x="2745806" y="4653136"/>
            <a:ext cx="313904" cy="313904"/>
          </a:xfrm>
          <a:prstGeom prst="ellips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CDA95BC8-9049-F14C-957F-5E458932601D}"/>
              </a:ext>
            </a:extLst>
          </p:cNvPr>
          <p:cNvCxnSpPr/>
          <p:nvPr/>
        </p:nvCxnSpPr>
        <p:spPr bwMode="auto">
          <a:xfrm>
            <a:off x="1809702" y="4365104"/>
            <a:ext cx="936104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A9F73B2-45BE-AE49-969F-B6C845885009}"/>
              </a:ext>
            </a:extLst>
          </p:cNvPr>
          <p:cNvCxnSpPr/>
          <p:nvPr/>
        </p:nvCxnSpPr>
        <p:spPr bwMode="auto">
          <a:xfrm>
            <a:off x="3059710" y="4869160"/>
            <a:ext cx="936104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CA9F7071-7607-0340-8061-ECDB20538B9A}"/>
              </a:ext>
            </a:extLst>
          </p:cNvPr>
          <p:cNvCxnSpPr>
            <a:cxnSpLocks/>
          </p:cNvCxnSpPr>
          <p:nvPr/>
        </p:nvCxnSpPr>
        <p:spPr bwMode="auto">
          <a:xfrm flipV="1">
            <a:off x="1809702" y="4869160"/>
            <a:ext cx="936104" cy="3781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A9B704FC-169E-4148-9522-9B0EFD28D1C0}"/>
              </a:ext>
            </a:extLst>
          </p:cNvPr>
          <p:cNvCxnSpPr>
            <a:cxnSpLocks/>
          </p:cNvCxnSpPr>
          <p:nvPr/>
        </p:nvCxnSpPr>
        <p:spPr bwMode="auto">
          <a:xfrm flipV="1">
            <a:off x="3042452" y="4356056"/>
            <a:ext cx="936104" cy="3781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6F225310-5560-5C49-803C-BFCCFDB651ED}"/>
              </a:ext>
            </a:extLst>
          </p:cNvPr>
          <p:cNvSpPr txBox="1"/>
          <p:nvPr/>
        </p:nvSpPr>
        <p:spPr>
          <a:xfrm>
            <a:off x="2175636" y="3837518"/>
            <a:ext cx="1454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l</a:t>
            </a:r>
            <a:r>
              <a:rPr lang="en-CZ"/>
              <a:t>eading twist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9CC638C-E672-C142-B5BA-9E2807A54F3D}"/>
              </a:ext>
            </a:extLst>
          </p:cNvPr>
          <p:cNvSpPr txBox="1"/>
          <p:nvPr/>
        </p:nvSpPr>
        <p:spPr>
          <a:xfrm>
            <a:off x="1521670" y="4283804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1</a:t>
            </a:r>
            <a:endParaRPr lang="en-CZ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4556563-FE4B-DC44-BB5C-B9BBE2441594}"/>
              </a:ext>
            </a:extLst>
          </p:cNvPr>
          <p:cNvSpPr txBox="1"/>
          <p:nvPr/>
        </p:nvSpPr>
        <p:spPr>
          <a:xfrm>
            <a:off x="1555852" y="5147900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2</a:t>
            </a:r>
            <a:endParaRPr lang="en-CZ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96D00A0-0257-8943-AF43-231B28BA42F2}"/>
              </a:ext>
            </a:extLst>
          </p:cNvPr>
          <p:cNvSpPr txBox="1"/>
          <p:nvPr/>
        </p:nvSpPr>
        <p:spPr>
          <a:xfrm>
            <a:off x="3860108" y="4293096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3</a:t>
            </a:r>
            <a:endParaRPr lang="en-CZ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5FF511B-9D1E-EE44-82DB-9BB26C6E0156}"/>
              </a:ext>
            </a:extLst>
          </p:cNvPr>
          <p:cNvSpPr txBox="1"/>
          <p:nvPr/>
        </p:nvSpPr>
        <p:spPr>
          <a:xfrm>
            <a:off x="3897934" y="5147900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4</a:t>
            </a:r>
            <a:endParaRPr lang="en-CZ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E869CD5-4CB5-0642-9B00-00B30722E375}"/>
              </a:ext>
            </a:extLst>
          </p:cNvPr>
          <p:cNvSpPr>
            <a:spLocks noChangeAspect="1"/>
          </p:cNvSpPr>
          <p:nvPr/>
        </p:nvSpPr>
        <p:spPr bwMode="auto">
          <a:xfrm>
            <a:off x="6850262" y="4676666"/>
            <a:ext cx="313904" cy="313904"/>
          </a:xfrm>
          <a:prstGeom prst="ellips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3109458B-7C2B-8344-AC72-3D57752E5858}"/>
              </a:ext>
            </a:extLst>
          </p:cNvPr>
          <p:cNvCxnSpPr/>
          <p:nvPr/>
        </p:nvCxnSpPr>
        <p:spPr bwMode="auto">
          <a:xfrm>
            <a:off x="5914158" y="4388634"/>
            <a:ext cx="936104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C091DD63-0F3A-D242-BA5E-A86BF00DCA0D}"/>
              </a:ext>
            </a:extLst>
          </p:cNvPr>
          <p:cNvCxnSpPr/>
          <p:nvPr/>
        </p:nvCxnSpPr>
        <p:spPr bwMode="auto">
          <a:xfrm>
            <a:off x="7164166" y="4892690"/>
            <a:ext cx="936104" cy="36004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1D570C0-2EF8-1D46-BF70-824E375CCFDE}"/>
              </a:ext>
            </a:extLst>
          </p:cNvPr>
          <p:cNvCxnSpPr>
            <a:cxnSpLocks/>
          </p:cNvCxnSpPr>
          <p:nvPr/>
        </p:nvCxnSpPr>
        <p:spPr bwMode="auto">
          <a:xfrm flipV="1">
            <a:off x="5914158" y="4892690"/>
            <a:ext cx="936104" cy="37813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5667320E-AC5D-CD4C-B766-731F0216AD47}"/>
              </a:ext>
            </a:extLst>
          </p:cNvPr>
          <p:cNvCxnSpPr>
            <a:cxnSpLocks/>
          </p:cNvCxnSpPr>
          <p:nvPr/>
        </p:nvCxnSpPr>
        <p:spPr bwMode="auto">
          <a:xfrm flipV="1">
            <a:off x="7146908" y="4581128"/>
            <a:ext cx="503752" cy="1765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3A2BE4DA-B09B-2A44-A5B8-B8A64FC1C559}"/>
              </a:ext>
            </a:extLst>
          </p:cNvPr>
          <p:cNvSpPr txBox="1"/>
          <p:nvPr/>
        </p:nvSpPr>
        <p:spPr>
          <a:xfrm>
            <a:off x="6331389" y="3861048"/>
            <a:ext cx="13516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higher</a:t>
            </a:r>
            <a:r>
              <a:rPr lang="en-CZ"/>
              <a:t> twist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38D7A050-2F8C-6E4B-B0D1-74582DBF50CC}"/>
              </a:ext>
            </a:extLst>
          </p:cNvPr>
          <p:cNvSpPr txBox="1"/>
          <p:nvPr/>
        </p:nvSpPr>
        <p:spPr>
          <a:xfrm>
            <a:off x="5626126" y="4307334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1</a:t>
            </a:r>
            <a:endParaRPr lang="en-CZ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08D186-C97F-4549-93F0-57B937E2229A}"/>
              </a:ext>
            </a:extLst>
          </p:cNvPr>
          <p:cNvSpPr txBox="1"/>
          <p:nvPr/>
        </p:nvSpPr>
        <p:spPr>
          <a:xfrm>
            <a:off x="5660308" y="5171430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2</a:t>
            </a:r>
            <a:endParaRPr lang="en-CZ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FA39F4B-979A-AE43-AEFA-2B123369B825}"/>
              </a:ext>
            </a:extLst>
          </p:cNvPr>
          <p:cNvSpPr txBox="1"/>
          <p:nvPr/>
        </p:nvSpPr>
        <p:spPr>
          <a:xfrm>
            <a:off x="7964564" y="4316626"/>
            <a:ext cx="9480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meson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D7EC2254-45C7-A04C-B678-A939035D04FC}"/>
              </a:ext>
            </a:extLst>
          </p:cNvPr>
          <p:cNvSpPr txBox="1"/>
          <p:nvPr/>
        </p:nvSpPr>
        <p:spPr>
          <a:xfrm>
            <a:off x="8002390" y="5171430"/>
            <a:ext cx="39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Z"/>
              <a:t>p</a:t>
            </a:r>
            <a:r>
              <a:rPr lang="en-CZ" baseline="-25000"/>
              <a:t>3</a:t>
            </a:r>
            <a:endParaRPr lang="en-CZ"/>
          </a:p>
        </p:txBody>
      </p: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2273E5BC-DDE6-C142-842B-DD94EA9AA453}"/>
              </a:ext>
            </a:extLst>
          </p:cNvPr>
          <p:cNvCxnSpPr>
            <a:cxnSpLocks/>
          </p:cNvCxnSpPr>
          <p:nvPr/>
        </p:nvCxnSpPr>
        <p:spPr bwMode="auto">
          <a:xfrm flipV="1">
            <a:off x="7104416" y="4509120"/>
            <a:ext cx="503752" cy="176594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AF7E842A-D8E4-C048-ADBC-C24D1BB428DA}"/>
              </a:ext>
            </a:extLst>
          </p:cNvPr>
          <p:cNvSpPr>
            <a:spLocks noChangeAspect="1"/>
          </p:cNvSpPr>
          <p:nvPr/>
        </p:nvSpPr>
        <p:spPr bwMode="auto">
          <a:xfrm>
            <a:off x="7587129" y="4361325"/>
            <a:ext cx="254154" cy="254154"/>
          </a:xfrm>
          <a:prstGeom prst="ellipse">
            <a:avLst/>
          </a:prstGeom>
          <a:noFill/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CZ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1609526-0B7B-5646-8484-11A0B624BC13}"/>
              </a:ext>
            </a:extLst>
          </p:cNvPr>
          <p:cNvCxnSpPr>
            <a:cxnSpLocks/>
          </p:cNvCxnSpPr>
          <p:nvPr/>
        </p:nvCxnSpPr>
        <p:spPr bwMode="auto">
          <a:xfrm flipV="1">
            <a:off x="7823232" y="4316626"/>
            <a:ext cx="331955" cy="127727"/>
          </a:xfrm>
          <a:prstGeom prst="straightConnector1">
            <a:avLst/>
          </a:prstGeom>
          <a:solidFill>
            <a:schemeClr val="accent1"/>
          </a:solidFill>
          <a:ln w="317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230860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/>
              <a:t>Higher Twists (Power corrections)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879976" y="1541590"/>
                <a:ext cx="5976664" cy="3831626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Phenomenologically for   </a:t>
                </a:r>
                <a:r>
                  <a:rPr lang="en-GB" sz="2000" err="1"/>
                  <a:t>parton</a:t>
                </a:r>
                <a:r>
                  <a:rPr lang="en-GB" sz="2000"/>
                  <a:t> + </a:t>
                </a:r>
                <a:r>
                  <a:rPr lang="en-GB" sz="2000" err="1"/>
                  <a:t>parton</a:t>
                </a:r>
                <a:r>
                  <a:rPr lang="en-GB" sz="2000"/>
                  <a:t> → </a:t>
                </a:r>
                <a:r>
                  <a:rPr lang="en-GB" sz="2000" i="1"/>
                  <a:t>m</a:t>
                </a:r>
                <a:r>
                  <a:rPr lang="en-GB" sz="2000"/>
                  <a:t>(</a:t>
                </a:r>
                <a:r>
                  <a:rPr lang="en-GB" sz="2000" err="1"/>
                  <a:t>partons</a:t>
                </a:r>
                <a:r>
                  <a:rPr lang="en-GB" sz="2000"/>
                  <a:t>) + </a:t>
                </a:r>
                <a:r>
                  <a:rPr lang="en-GB" sz="2000" i="1"/>
                  <a:t>n</a:t>
                </a:r>
                <a:r>
                  <a:rPr lang="en-GB" sz="2000"/>
                  <a:t>(</a:t>
                </a:r>
                <a:r>
                  <a:rPr lang="en-GB" sz="2000" err="1"/>
                  <a:t>partons</a:t>
                </a:r>
                <a:r>
                  <a:rPr lang="en-GB" sz="2000"/>
                  <a:t>)</a:t>
                </a:r>
              </a:p>
              <a:p>
                <a:pPr algn="l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a:rPr lang="en-US" sz="20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US" sz="20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d</m:t>
                          </m:r>
                          <m:sSubSup>
                            <m:sSubSupPr>
                              <m:ctrlP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2000" b="0" i="0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</m:sub>
                            <m:sup>
                              <m:r>
                                <a:rPr lang="en-US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den>
                      </m:f>
                      <m:r>
                        <a:rPr lang="en-US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</m:t>
                      </m:r>
                      <m:r>
                        <a:rPr lang="en-US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sSubSup>
                        <m:sSubSupPr>
                          <m:ctrlP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T</m:t>
                          </m:r>
                        </m:sub>
                        <m:sup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−2(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+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)</m:t>
                          </m:r>
                        </m:sup>
                      </m:sSubSup>
                    </m:oMath>
                  </m:oMathPara>
                </a14:m>
                <a:endParaRPr lang="en-GB" sz="2000"/>
              </a:p>
              <a:p>
                <a:pPr algn="l"/>
                <a:endParaRPr lang="en-GB" sz="2000"/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Experimentally (at the ISR) for a long time 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>
                    <a:solidFill>
                      <a:srgbClr val="0000FF"/>
                    </a:solidFill>
                  </a:rPr>
                  <a:t> power was rather ~ 8 and was slowly decreasing with higher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endParaRPr lang="en-GB" sz="200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>
                    <a:solidFill>
                      <a:srgbClr val="0000FF"/>
                    </a:solidFill>
                  </a:rPr>
                  <a:t>Therefore, a large interest to “higher-twists” correction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US" sz="2000">
                  <a:solidFill>
                    <a:srgbClr val="0000FF"/>
                  </a:solidFill>
                </a:endParaRP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79976" y="1541590"/>
                <a:ext cx="5976664" cy="3831626"/>
              </a:xfrm>
              <a:prstGeom prst="rect">
                <a:avLst/>
              </a:prstGeom>
              <a:blipFill>
                <a:blip r:embed="rId3"/>
                <a:stretch>
                  <a:fillRect l="-846" t="-658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0360854D-9397-414F-8307-E9E6F0DB4C65}"/>
              </a:ext>
            </a:extLst>
          </p:cNvPr>
          <p:cNvGrpSpPr/>
          <p:nvPr/>
        </p:nvGrpSpPr>
        <p:grpSpPr>
          <a:xfrm>
            <a:off x="301697" y="1078136"/>
            <a:ext cx="5092755" cy="5590952"/>
            <a:chOff x="-3728088" y="891793"/>
            <a:chExt cx="3391172" cy="4766143"/>
          </a:xfrm>
        </p:grpSpPr>
        <p:pic>
          <p:nvPicPr>
            <p:cNvPr id="37" name="Picture 2" descr="page37image3479836336">
              <a:extLst>
                <a:ext uri="{FF2B5EF4-FFF2-40B4-BE49-F238E27FC236}">
                  <a16:creationId xmlns:a16="http://schemas.microsoft.com/office/drawing/2014/main" id="{43E202F9-D308-5449-9F36-9702D20E747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3708920" y="891793"/>
              <a:ext cx="3372004" cy="476614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FC7AC82-159A-7941-9D11-091EACE702EA}"/>
                </a:ext>
              </a:extLst>
            </p:cNvPr>
            <p:cNvSpPr txBox="1"/>
            <p:nvPr/>
          </p:nvSpPr>
          <p:spPr>
            <a:xfrm>
              <a:off x="-3728088" y="5284281"/>
              <a:ext cx="3355574" cy="338554"/>
            </a:xfrm>
            <a:prstGeom prst="rect">
              <a:avLst/>
            </a:prstGeom>
            <a:solidFill>
              <a:schemeClr val="accent5">
                <a:alpha val="49000"/>
              </a:schemeClr>
            </a:solidFill>
            <a:ln w="25400">
              <a:solidFill>
                <a:srgbClr val="0000FF"/>
              </a:solidFill>
            </a:ln>
          </p:spPr>
          <p:txBody>
            <a:bodyPr wrap="square" rtlCol="0">
              <a:spAutoFit/>
            </a:bodyPr>
            <a:lstStyle/>
            <a:p>
              <a:pPr algn="l"/>
              <a:r>
                <a:rPr lang="en-US" sz="1600"/>
                <a:t> </a:t>
              </a:r>
              <a:r>
                <a:rPr lang="en-US" sz="1600" err="1"/>
                <a:t>M.Jacobs</a:t>
              </a:r>
              <a:r>
                <a:rPr lang="en-US" sz="1600"/>
                <a:t> Fields Quanta: 3 (1974)</a:t>
              </a:r>
              <a:endParaRPr lang="en-GB" sz="160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69112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/>
              <a:t>On the other side of “the wall”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605173" y="1913780"/>
                <a:ext cx="6192688" cy="4093428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LUDMILA bubble chamber at Serpukhov accelerator exposed in anti-proton (anti-deuteron)   rf-separated beam (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Dubna</a:t>
                </a:r>
                <a:r>
                  <a:rPr lang="en-GB" sz="2000" dirty="0">
                    <a:solidFill>
                      <a:srgbClr val="0000FF"/>
                    </a:solidFill>
                  </a:rPr>
                  <a:t>-Helsinki-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Košice</a:t>
                </a:r>
                <a:r>
                  <a:rPr lang="en-GB" sz="2000" dirty="0">
                    <a:solidFill>
                      <a:srgbClr val="0000FF"/>
                    </a:solidFill>
                  </a:rPr>
                  <a:t>-Moscow-Prague-Tbilisi collaboration)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measured significant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polarisation (spin alignment) in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collisions at 22.4 GeV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this result was confirmed using CERN bubble chamber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data at 12 and 5.7 GeV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however, the comparative analyses of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pp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data at 24 GeV yielded absence of any polarisation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marL="800100" lvl="1" indent="-342900" algn="l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algn="l"/>
                <a:r>
                  <a:rPr lang="en-GB" sz="2000" dirty="0" err="1">
                    <a:solidFill>
                      <a:srgbClr val="0000FF"/>
                    </a:solidFill>
                  </a:rPr>
                  <a:t>Nucl.Phys</a:t>
                </a:r>
                <a:r>
                  <a:rPr lang="en-GB" sz="2000" dirty="0">
                    <a:solidFill>
                      <a:srgbClr val="0000FF"/>
                    </a:solidFill>
                  </a:rPr>
                  <a:t>. B294 (1987) p 1037 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5173" y="1913780"/>
                <a:ext cx="6192688" cy="4093428"/>
              </a:xfrm>
              <a:prstGeom prst="rect">
                <a:avLst/>
              </a:prstGeom>
              <a:blipFill>
                <a:blip r:embed="rId3"/>
                <a:stretch>
                  <a:fillRect l="-816" t="-615" r="-2653" b="-1538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306613-BCE9-B64F-9E71-B911865F9A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980728"/>
            <a:ext cx="4896544" cy="57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296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08528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/>
              <a:t>RISK experiment </a:t>
            </a:r>
            <a:endParaRPr lang="en-US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5567512" y="1337240"/>
                <a:ext cx="6192688" cy="4708981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RISK collaboration – 5m-long streamer chamber at Serpukhov accelerator exposed in negative hadron beam (Berlin-Budapest-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Dubna</a:t>
                </a:r>
                <a:r>
                  <a:rPr lang="en-GB" sz="2000" dirty="0">
                    <a:solidFill>
                      <a:srgbClr val="0000FF"/>
                    </a:solidFill>
                  </a:rPr>
                  <a:t>-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Košice</a:t>
                </a:r>
                <a:r>
                  <a:rPr lang="en-GB" sz="2000" dirty="0">
                    <a:solidFill>
                      <a:srgbClr val="0000FF"/>
                    </a:solidFill>
                  </a:rPr>
                  <a:t>-Prague-Sofia-Warsaw-Tbilisi collaboration)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one of the experiments used high-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trigger using correlation of hits in MWPCs placed above the streamer chamber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in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data data sample at 38 GeV we selected among secondaries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-pairs flying opposite to the trigger particle (in azimuth) and having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which compensates the trigger-particle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000">
                            <a:latin typeface="Cambria Math" panose="02040503050406030204" pitchFamily="18" charset="0"/>
                          </a:rPr>
                          <m:t>T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– aiming to select prompt production</a:t>
                </a:r>
              </a:p>
              <a:p>
                <a:pPr marL="800100" lvl="1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then we extracted from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-pairs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signal and looked for its spin alignment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512" y="1337240"/>
                <a:ext cx="6192688" cy="4708981"/>
              </a:xfrm>
              <a:prstGeom prst="rect">
                <a:avLst/>
              </a:prstGeom>
              <a:blipFill>
                <a:blip r:embed="rId3"/>
                <a:stretch>
                  <a:fillRect l="-612" t="-535" b="-802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3BB35A3-9739-A74C-A4D3-E159A75DA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800" y="2292749"/>
            <a:ext cx="4837765" cy="2797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14481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487488" y="66328"/>
                <a:ext cx="8568952" cy="722443"/>
              </a:xfrm>
              <a:solidFill>
                <a:schemeClr val="accent1">
                  <a:lumMod val="40000"/>
                  <a:lumOff val="60000"/>
                  <a:alpha val="54000"/>
                </a:schemeClr>
              </a:solidFill>
              <a:ln w="31750">
                <a:solidFill>
                  <a:srgbClr val="0000FF"/>
                </a:solidFill>
              </a:ln>
            </p:spPr>
            <p:txBody>
              <a:bodyPr/>
              <a:lstStyle/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cap="none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en-US" b="1" i="1" cap="none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cap="none" dirty="0"/>
                  <a:t> </a:t>
                </a:r>
                <a:r>
                  <a:rPr lang="en-GB" cap="none" dirty="0"/>
                  <a:t>polarisation</a:t>
                </a:r>
                <a:r>
                  <a:rPr lang="en-US" cap="none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7488" y="66328"/>
                <a:ext cx="8568952" cy="722443"/>
              </a:xfrm>
              <a:blipFill>
                <a:blip r:embed="rId3"/>
                <a:stretch>
                  <a:fillRect t="-11667" b="-31667"/>
                </a:stretch>
              </a:blipFill>
              <a:ln w="317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754256" y="903899"/>
            <a:ext cx="6552728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RISK collaboration: </a:t>
            </a:r>
            <a:r>
              <a:rPr lang="en-GB" sz="2000" dirty="0" err="1">
                <a:solidFill>
                  <a:srgbClr val="0000FF"/>
                </a:solidFill>
              </a:rPr>
              <a:t>Z.Part.Phys</a:t>
            </a:r>
            <a:r>
              <a:rPr lang="en-GB" sz="2000" dirty="0">
                <a:solidFill>
                  <a:srgbClr val="0000FF"/>
                </a:solidFill>
              </a:rPr>
              <a:t>. C 49 (1991) p 245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B130DFB-7E40-0A4D-B745-C8814D4E0F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43472" y="1419137"/>
            <a:ext cx="9505056" cy="5228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8063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1487488" y="66328"/>
                <a:ext cx="8568952" cy="722443"/>
              </a:xfrm>
              <a:solidFill>
                <a:schemeClr val="accent1">
                  <a:lumMod val="40000"/>
                  <a:lumOff val="60000"/>
                  <a:alpha val="54000"/>
                </a:schemeClr>
              </a:solidFill>
              <a:ln w="31750">
                <a:solidFill>
                  <a:srgbClr val="0000FF"/>
                </a:solidFill>
              </a:ln>
            </p:spPr>
            <p:txBody>
              <a:bodyPr/>
              <a:lstStyle/>
              <a:p>
                <a:pPr algn="ctr">
                  <a:lnSpc>
                    <a:spcPct val="100000"/>
                  </a:lnSpc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en-US" i="1" cap="none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cap="none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𝝆</m:t>
                        </m:r>
                      </m:e>
                      <m:sup>
                        <m:r>
                          <a:rPr lang="en-US" b="1" i="1" cap="none" smtClean="0"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cap="none" dirty="0"/>
                  <a:t> </a:t>
                </a:r>
                <a:r>
                  <a:rPr lang="en-GB" cap="none" dirty="0"/>
                  <a:t>polarisation</a:t>
                </a:r>
                <a:r>
                  <a:rPr lang="en-US" cap="none" dirty="0"/>
                  <a:t> </a:t>
                </a:r>
                <a:endParaRPr lang="en-US" dirty="0"/>
              </a:p>
            </p:txBody>
          </p:sp>
        </mc:Choice>
        <mc:Fallback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487488" y="66328"/>
                <a:ext cx="8568952" cy="722443"/>
              </a:xfrm>
              <a:blipFill>
                <a:blip r:embed="rId3"/>
                <a:stretch>
                  <a:fillRect t="-11667" b="-31667"/>
                </a:stretch>
              </a:blipFill>
              <a:ln w="3175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/>
              <p:cNvSpPr txBox="1"/>
              <p:nvPr/>
            </p:nvSpPr>
            <p:spPr>
              <a:xfrm>
                <a:off x="6135424" y="920621"/>
                <a:ext cx="5664200" cy="5632311"/>
              </a:xfrm>
              <a:prstGeom prst="rect">
                <a:avLst/>
              </a:prstGeom>
              <a:solidFill>
                <a:schemeClr val="accent5">
                  <a:alpha val="49000"/>
                </a:schemeClr>
              </a:solidFill>
              <a:ln w="25400">
                <a:solidFill>
                  <a:srgbClr val="0000FF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in the </a:t>
                </a:r>
                <a:r>
                  <a:rPr lang="en-GB" sz="2000" dirty="0" err="1">
                    <a:solidFill>
                      <a:srgbClr val="0000FF"/>
                    </a:solidFill>
                  </a:rPr>
                  <a:t>transversity</a:t>
                </a:r>
                <a:r>
                  <a:rPr lang="en-GB" sz="2000" dirty="0">
                    <a:solidFill>
                      <a:srgbClr val="0000FF"/>
                    </a:solidFill>
                  </a:rPr>
                  <a:t> frame (</a:t>
                </a:r>
                <a:r>
                  <a:rPr lang="en-GB" sz="2000" i="1" dirty="0"/>
                  <a:t>z</a:t>
                </a:r>
                <a:r>
                  <a:rPr lang="en-GB" sz="2000" i="1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axis is normal to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plane) spin-density-matrix element is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=0.86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±0.23</m:t>
                    </m:r>
                  </m:oMath>
                </a14:m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in the helicity frame (</a:t>
                </a:r>
                <a:r>
                  <a:rPr lang="en-GB" sz="2000" i="1" dirty="0"/>
                  <a:t>z</a:t>
                </a:r>
                <a:r>
                  <a:rPr lang="en-GB" sz="2000" i="1" dirty="0">
                    <a:solidFill>
                      <a:srgbClr val="0000FF"/>
                    </a:solidFill>
                  </a:rPr>
                  <a:t> </a:t>
                </a:r>
                <a:r>
                  <a:rPr lang="en-GB" sz="2000" dirty="0">
                    <a:solidFill>
                      <a:srgbClr val="0000FF"/>
                    </a:solidFill>
                  </a:rPr>
                  <a:t>axis is along the</a:t>
                </a:r>
                <a:r>
                  <a:rPr lang="en-GB" sz="20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momentum)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00</m:t>
                        </m:r>
                      </m:sub>
                    </m:sSub>
                    <m:r>
                      <a:rPr lang="en-US" sz="2000" i="1">
                        <a:latin typeface="Cambria Math" panose="02040503050406030204" pitchFamily="18" charset="0"/>
                      </a:rPr>
                      <m:t>=0.</m:t>
                    </m:r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04</m:t>
                    </m:r>
                    <m:r>
                      <a:rPr lang="en-US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±0.2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</m:oMath>
                </a14:m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this means that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spin is aligned (has projections </a:t>
                </a:r>
                <a14:m>
                  <m:oMath xmlns:m="http://schemas.openxmlformats.org/officeDocument/2006/math">
                    <m:r>
                      <a:rPr lang="en-GB" sz="20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) along its direction of flight</a:t>
                </a:r>
              </a:p>
              <a:p>
                <a:pPr marL="342900" indent="-342900" algn="l">
                  <a:buFont typeface="Arial" pitchFamily="34" charset="0"/>
                  <a:buChar char="•"/>
                </a:pPr>
                <a:endParaRPr lang="en-GB" sz="2000" dirty="0">
                  <a:solidFill>
                    <a:srgbClr val="0000FF"/>
                  </a:solidFill>
                </a:endParaRP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in LO QCD no way to obtain polarisation!</a:t>
                </a: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however, in higher-twist prompt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production via subprocess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𝑢</m:t>
                    </m:r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𝑢</m:t>
                        </m:r>
                      </m:e>
                    </m:acc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𝑔</m:t>
                    </m:r>
                    <m:sSup>
                      <m:sSupPr>
                        <m:ctrlP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, when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𝑔</m:t>
                    </m:r>
                    <m:r>
                      <a:rPr lang="en-US" sz="2000" b="0" i="1" smtClean="0">
                        <a:solidFill>
                          <a:srgbClr val="0000FF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is (nearly) on-mass shell,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becomes polarized</a:t>
                </a:r>
              </a:p>
              <a:p>
                <a:pPr marL="342900" indent="-342900" algn="l">
                  <a:buFont typeface="Arial" pitchFamily="34" charset="0"/>
                  <a:buChar char="•"/>
                </a:pPr>
                <a:r>
                  <a:rPr lang="en-GB" sz="2000" dirty="0">
                    <a:solidFill>
                      <a:srgbClr val="0000FF"/>
                    </a:solidFill>
                  </a:rPr>
                  <a:t>this explanation works for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n-US" sz="20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p</m:t>
                        </m:r>
                      </m:e>
                    </m:acc>
                    <m:r>
                      <m:rPr>
                        <m:sty m:val="p"/>
                      </m:rPr>
                      <a:rPr lang="en-US" sz="20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p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p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 collisions, but not for in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000">
                        <a:latin typeface="Cambria Math" panose="02040503050406030204" pitchFamily="18" charset="0"/>
                      </a:rPr>
                      <m:t>pp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000" dirty="0">
                    <a:solidFill>
                      <a:srgbClr val="0000FF"/>
                    </a:solidFill>
                  </a:rPr>
                  <a:t>case!</a:t>
                </a:r>
              </a:p>
              <a:p>
                <a:pPr algn="l"/>
                <a:endParaRPr lang="en-GB" sz="2000" dirty="0">
                  <a:solidFill>
                    <a:srgbClr val="0000FF"/>
                  </a:solidFill>
                </a:endParaRPr>
              </a:p>
              <a:p>
                <a:pPr algn="l"/>
                <a:r>
                  <a:rPr lang="en-GB" sz="2000" dirty="0">
                    <a:solidFill>
                      <a:srgbClr val="FF0000"/>
                    </a:solidFill>
                  </a:rPr>
                  <a:t>…and this why I came to Paris and to CERN,  </a:t>
                </a:r>
              </a:p>
              <a:p>
                <a:pPr algn="l"/>
                <a:r>
                  <a:rPr lang="en-GB" sz="2000" dirty="0">
                    <a:solidFill>
                      <a:srgbClr val="FF0000"/>
                    </a:solidFill>
                  </a:rPr>
                  <a:t>    and met Orlando</a:t>
                </a:r>
              </a:p>
            </p:txBody>
          </p:sp>
        </mc:Choice>
        <mc:Fallback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35424" y="920621"/>
                <a:ext cx="5664200" cy="5632311"/>
              </a:xfrm>
              <a:prstGeom prst="rect">
                <a:avLst/>
              </a:prstGeom>
              <a:blipFill>
                <a:blip r:embed="rId4"/>
                <a:stretch>
                  <a:fillRect l="-667" t="-224" r="-1333" b="-897"/>
                </a:stretch>
              </a:blipFill>
              <a:ln w="25400">
                <a:solidFill>
                  <a:srgbClr val="0000FF"/>
                </a:solidFill>
              </a:ln>
            </p:spPr>
            <p:txBody>
              <a:bodyPr/>
              <a:lstStyle/>
              <a:p>
                <a:r>
                  <a:rPr lang="en-CZ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CBD93C-8D9B-1F42-A603-13EDFB7C171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376" y="1043620"/>
            <a:ext cx="5410511" cy="55857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FEFAE9D-56D1-C242-B493-306A30DE7F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776" y="3140967"/>
            <a:ext cx="1746231" cy="1912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83492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7488" y="66328"/>
            <a:ext cx="8568952" cy="722443"/>
          </a:xfrm>
          <a:solidFill>
            <a:schemeClr val="accent1">
              <a:lumMod val="40000"/>
              <a:lumOff val="60000"/>
              <a:alpha val="54000"/>
            </a:schemeClr>
          </a:solidFill>
          <a:ln w="31750">
            <a:solidFill>
              <a:srgbClr val="0000FF"/>
            </a:solidFill>
          </a:ln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cap="none" dirty="0"/>
              <a:t>… back to CERN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60746" y="951550"/>
            <a:ext cx="10470508" cy="400110"/>
          </a:xfrm>
          <a:prstGeom prst="rect">
            <a:avLst/>
          </a:prstGeom>
          <a:solidFill>
            <a:schemeClr val="accent5">
              <a:alpha val="49000"/>
            </a:schemeClr>
          </a:solidFill>
          <a:ln w="25400"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GB" sz="2000" dirty="0">
                <a:solidFill>
                  <a:srgbClr val="0000FF"/>
                </a:solidFill>
              </a:rPr>
              <a:t>   In 1982 E </a:t>
            </a:r>
            <a:r>
              <a:rPr lang="en-GB" sz="2000" dirty="0" err="1">
                <a:solidFill>
                  <a:srgbClr val="0000FF"/>
                </a:solidFill>
              </a:rPr>
              <a:t>Quercigh</a:t>
            </a:r>
            <a:r>
              <a:rPr lang="en-GB" sz="2000" dirty="0">
                <a:solidFill>
                  <a:srgbClr val="0000FF"/>
                </a:solidFill>
              </a:rPr>
              <a:t> with collaborators submitted to SPSC proposal P181, became WA77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9A04459-2F9A-4BAF-B9C7-3EF9FB6AB517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AA2869-ED71-3747-82D4-CA7EB66289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Karel Šafařík: Higher Twists &amp; Hyperons</a:t>
            </a: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EEA75E-FA23-9A4C-9AA8-C3E30B543F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9696" y="1412776"/>
            <a:ext cx="5092537" cy="5303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59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Paper Presentation 1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1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1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1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92149</TotalTime>
  <Words>1483</Words>
  <Application>Microsoft Macintosh PowerPoint</Application>
  <PresentationFormat>Widescreen</PresentationFormat>
  <Paragraphs>227</Paragraphs>
  <Slides>25</Slides>
  <Notes>25</Notes>
  <HiddenSlides>1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Calibri</vt:lpstr>
      <vt:lpstr>Cambria Math</vt:lpstr>
      <vt:lpstr>Symbol</vt:lpstr>
      <vt:lpstr>Wingdings</vt:lpstr>
      <vt:lpstr>Paper Presentation 1</vt:lpstr>
      <vt:lpstr>Higher Twists &amp; Hyperons</vt:lpstr>
      <vt:lpstr>Overview of the talk </vt:lpstr>
      <vt:lpstr>Higher Twists (Power corrections) </vt:lpstr>
      <vt:lpstr>Higher Twists (Power corrections) </vt:lpstr>
      <vt:lpstr>On the other side of “the wall” </vt:lpstr>
      <vt:lpstr>RISK experiment </vt:lpstr>
      <vt:lpstr>ρ^0 polarisation </vt:lpstr>
      <vt:lpstr>ρ^0 polarisation </vt:lpstr>
      <vt:lpstr>… back to CERN </vt:lpstr>
      <vt:lpstr>Trigger with “butterfly”  </vt:lpstr>
      <vt:lpstr> “Butterflied” Detectors</vt:lpstr>
      <vt:lpstr>Prompt meson production – addendum  </vt:lpstr>
      <vt:lpstr>Search for Higher Twists</vt:lpstr>
      <vt:lpstr>WA77 polarisation measurement</vt:lpstr>
      <vt:lpstr>Moving to Heavy Ions </vt:lpstr>
      <vt:lpstr>WA85 S–W experiment </vt:lpstr>
      <vt:lpstr>WA85 success story </vt:lpstr>
      <vt:lpstr>WA85 later lead by Bham </vt:lpstr>
      <vt:lpstr>Strangeness review</vt:lpstr>
      <vt:lpstr>…and we spent long time at…</vt:lpstr>
      <vt:lpstr>…in Prague…</vt:lpstr>
      <vt:lpstr>…in Prague underground…</vt:lpstr>
      <vt:lpstr>At SQM’s – Levoča 2007</vt:lpstr>
      <vt:lpstr>SQM Birmingham 2013</vt:lpstr>
      <vt:lpstr>Thanks Orlando, stay like this!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Experiment</dc:title>
  <dc:creator>Karel Safarik</dc:creator>
  <cp:lastModifiedBy>Karel Safarik</cp:lastModifiedBy>
  <cp:revision>750</cp:revision>
  <cp:lastPrinted>2019-06-09T17:00:07Z</cp:lastPrinted>
  <dcterms:created xsi:type="dcterms:W3CDTF">2003-02-25T13:39:16Z</dcterms:created>
  <dcterms:modified xsi:type="dcterms:W3CDTF">2023-02-16T11:55:57Z</dcterms:modified>
</cp:coreProperties>
</file>