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2"/>
  </p:notesMasterIdLst>
  <p:handoutMasterIdLst>
    <p:handoutMasterId r:id="rId33"/>
  </p:handoutMasterIdLst>
  <p:sldIdLst>
    <p:sldId id="365" r:id="rId5"/>
    <p:sldId id="433" r:id="rId6"/>
    <p:sldId id="452" r:id="rId7"/>
    <p:sldId id="468" r:id="rId8"/>
    <p:sldId id="436" r:id="rId9"/>
    <p:sldId id="453" r:id="rId10"/>
    <p:sldId id="454" r:id="rId11"/>
    <p:sldId id="438" r:id="rId12"/>
    <p:sldId id="455" r:id="rId13"/>
    <p:sldId id="456" r:id="rId14"/>
    <p:sldId id="439" r:id="rId15"/>
    <p:sldId id="457" r:id="rId16"/>
    <p:sldId id="458" r:id="rId17"/>
    <p:sldId id="440" r:id="rId18"/>
    <p:sldId id="459" r:id="rId19"/>
    <p:sldId id="460" r:id="rId20"/>
    <p:sldId id="441" r:id="rId21"/>
    <p:sldId id="461" r:id="rId22"/>
    <p:sldId id="442" r:id="rId23"/>
    <p:sldId id="462" r:id="rId24"/>
    <p:sldId id="463" r:id="rId25"/>
    <p:sldId id="471" r:id="rId26"/>
    <p:sldId id="464" r:id="rId27"/>
    <p:sldId id="465" r:id="rId28"/>
    <p:sldId id="469" r:id="rId29"/>
    <p:sldId id="466" r:id="rId30"/>
    <p:sldId id="470" r:id="rId31"/>
  </p:sldIdLst>
  <p:sldSz cx="9144000" cy="5143500" type="screen16x9"/>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6A00FF7-C9DB-6E51-927A-575D82E56DE6}" name="Davide Bozzini" initials="DB" userId="S::davide.bozzini@cern.ch::8239004f-f9b3-44bf-bfd8-c431309b93a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33"/>
    <a:srgbClr val="FF00FF"/>
    <a:srgbClr val="007635"/>
    <a:srgbClr val="D09E00"/>
    <a:srgbClr val="015711"/>
    <a:srgbClr val="FFCC66"/>
    <a:srgbClr val="512373"/>
    <a:srgbClr val="C59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941CC4-CE4A-48A4-820B-07701C00A7C6}" v="46" dt="2022-12-12T15:06:12.91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64" autoAdjust="0"/>
    <p:restoredTop sz="96242" autoAdjust="0"/>
  </p:normalViewPr>
  <p:slideViewPr>
    <p:cSldViewPr snapToObjects="1" showGuides="1">
      <p:cViewPr varScale="1">
        <p:scale>
          <a:sx n="151" d="100"/>
          <a:sy n="151" d="100"/>
        </p:scale>
        <p:origin x="684" y="150"/>
      </p:cViewPr>
      <p:guideLst>
        <p:guide orient="horz" pos="1620"/>
        <p:guide pos="2880"/>
      </p:guideLst>
    </p:cSldViewPr>
  </p:slideViewPr>
  <p:outlineViewPr>
    <p:cViewPr>
      <p:scale>
        <a:sx n="33" d="100"/>
        <a:sy n="33" d="100"/>
      </p:scale>
      <p:origin x="0" y="0"/>
    </p:cViewPr>
  </p:outlineViewPr>
  <p:notesTextViewPr>
    <p:cViewPr>
      <p:scale>
        <a:sx n="150" d="100"/>
        <a:sy n="150" d="100"/>
      </p:scale>
      <p:origin x="0" y="0"/>
    </p:cViewPr>
  </p:notesTextViewPr>
  <p:notesViewPr>
    <p:cSldViewPr snapToObjects="1">
      <p:cViewPr varScale="1">
        <p:scale>
          <a:sx n="84" d="100"/>
          <a:sy n="84" d="100"/>
        </p:scale>
        <p:origin x="2538"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8/10/relationships/authors" Target="authors.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13/12/2022</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440538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13/12/2022</a:t>
            </a:fld>
            <a:endParaRPr lang="fr-FR"/>
          </a:p>
        </p:txBody>
      </p:sp>
      <p:sp>
        <p:nvSpPr>
          <p:cNvPr id="4" name="Espace réservé de l'image des diapositives 3"/>
          <p:cNvSpPr>
            <a:spLocks noGrp="1" noRot="1" noChangeAspect="1"/>
          </p:cNvSpPr>
          <p:nvPr>
            <p:ph type="sldImg" idx="2"/>
          </p:nvPr>
        </p:nvSpPr>
        <p:spPr>
          <a:xfrm>
            <a:off x="107950" y="739775"/>
            <a:ext cx="658177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605962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24</a:t>
            </a:fld>
            <a:endParaRPr lang="fr-FR"/>
          </a:p>
        </p:txBody>
      </p:sp>
    </p:spTree>
    <p:extLst>
      <p:ext uri="{BB962C8B-B14F-4D97-AF65-F5344CB8AC3E}">
        <p14:creationId xmlns:p14="http://schemas.microsoft.com/office/powerpoint/2010/main" val="8108746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888608"/>
          </a:xfrm>
        </p:spPr>
        <p:txBody>
          <a:bodyPr lIns="0" tIns="0" rIns="0" bIns="0" anchor="t" anchorCtr="0">
            <a:noAutofit/>
          </a:bodyPr>
          <a:lstStyle>
            <a:lvl1pPr algn="l">
              <a:defRPr sz="2800" b="1" baseline="0">
                <a:solidFill>
                  <a:schemeClr val="accent5"/>
                </a:solidFill>
              </a:defRPr>
            </a:lvl1pPr>
          </a:lstStyle>
          <a:p>
            <a:r>
              <a:rPr lang="en-GB" noProof="0" dirty="0"/>
              <a:t>Integration Meeting Template</a:t>
            </a:r>
            <a:br>
              <a:rPr lang="en-GB" noProof="0" dirty="0"/>
            </a:br>
            <a:r>
              <a:rPr lang="en-GB" noProof="0" dirty="0"/>
              <a:t>Title</a:t>
            </a:r>
          </a:p>
        </p:txBody>
      </p:sp>
      <p:sp>
        <p:nvSpPr>
          <p:cNvPr id="3" name="Sous-titre 2"/>
          <p:cNvSpPr>
            <a:spLocks noGrp="1"/>
          </p:cNvSpPr>
          <p:nvPr>
            <p:ph type="subTitle" idx="1" hasCustomPrompt="1"/>
          </p:nvPr>
        </p:nvSpPr>
        <p:spPr>
          <a:xfrm>
            <a:off x="1371600" y="2747084"/>
            <a:ext cx="6480000" cy="328722"/>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27" name="Text Placeholder 26"/>
          <p:cNvSpPr>
            <a:spLocks noGrp="1"/>
          </p:cNvSpPr>
          <p:nvPr>
            <p:ph type="body" sz="quarter" idx="17" hasCustomPrompt="1"/>
          </p:nvPr>
        </p:nvSpPr>
        <p:spPr>
          <a:xfrm>
            <a:off x="1371600" y="3219450"/>
            <a:ext cx="6480175" cy="1081088"/>
          </a:xfrm>
        </p:spPr>
        <p:txBody>
          <a:bodyPr/>
          <a:lstStyle>
            <a:lvl1pPr marL="0" indent="0">
              <a:buFontTx/>
              <a:buNone/>
              <a:defRPr sz="1600"/>
            </a:lvl1pPr>
          </a:lstStyle>
          <a:p>
            <a:pPr lvl="0"/>
            <a:r>
              <a:rPr lang="en-US" dirty="0"/>
              <a:t>ST Number (Top product) / HLLHC-building name-reference-services</a:t>
            </a:r>
          </a:p>
        </p:txBody>
      </p:sp>
      <p:sp>
        <p:nvSpPr>
          <p:cNvPr id="29" name="Footer Placeholder 28"/>
          <p:cNvSpPr>
            <a:spLocks noGrp="1"/>
          </p:cNvSpPr>
          <p:nvPr>
            <p:ph type="ftr" sz="quarter" idx="18"/>
          </p:nvPr>
        </p:nvSpPr>
        <p:spPr/>
        <p:txBody>
          <a:bodyPr/>
          <a:lstStyle/>
          <a:p>
            <a:r>
              <a:rPr lang="en-GB"/>
              <a:t>Magnets tranpsort in LS3 through IP2 - M. Modena , 121th TCC</a:t>
            </a:r>
            <a:endParaRPr lang="en-GB" dirty="0"/>
          </a:p>
        </p:txBody>
      </p:sp>
      <p:sp>
        <p:nvSpPr>
          <p:cNvPr id="31" name="Text Placeholder 30"/>
          <p:cNvSpPr>
            <a:spLocks noGrp="1"/>
          </p:cNvSpPr>
          <p:nvPr>
            <p:ph type="body" sz="quarter" idx="19" hasCustomPrompt="1"/>
          </p:nvPr>
        </p:nvSpPr>
        <p:spPr>
          <a:xfrm>
            <a:off x="3243448" y="4767263"/>
            <a:ext cx="2736304" cy="269875"/>
          </a:xfrm>
        </p:spPr>
        <p:txBody>
          <a:bodyPr anchor="b">
            <a:normAutofit/>
          </a:bodyPr>
          <a:lstStyle>
            <a:lvl1pPr marL="0" indent="0" algn="ctr">
              <a:buFontTx/>
              <a:buNone/>
              <a:defRPr sz="1100" baseline="0">
                <a:solidFill>
                  <a:schemeClr val="bg2"/>
                </a:solidFill>
              </a:defRPr>
            </a:lvl1pPr>
          </a:lstStyle>
          <a:p>
            <a:pPr lvl="0"/>
            <a:r>
              <a:rPr lang="en-GB" sz="1050" dirty="0"/>
              <a:t>EDMS No. / Date</a:t>
            </a:r>
            <a:endParaRPr lang="en-GB" dirty="0"/>
          </a:p>
        </p:txBody>
      </p:sp>
    </p:spTree>
    <p:extLst>
      <p:ext uri="{BB962C8B-B14F-4D97-AF65-F5344CB8AC3E}">
        <p14:creationId xmlns:p14="http://schemas.microsoft.com/office/powerpoint/2010/main" val="2830239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en-GB" noProof="0"/>
              <a:t>Magnets tranpsort in LS3 through IP2 - M. Modena , 121th TCC</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a:t>Magnets tranpsort in LS3 through IP2 - M. Modena , 121th TCC</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a:t>Magnets tranpsort in LS3 through IP2 - M. Modena , 121th TCC</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a:t>Magnets tranpsort in LS3 through IP2 - M. Modena , 121th TCC</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a:t>Magnets tranpsort in LS3 through IP2 - M. Modena , 121th TCC</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219200" y="4767263"/>
            <a:ext cx="6573000" cy="270000"/>
          </a:xfrm>
        </p:spPr>
        <p:txBody>
          <a:bodyPr/>
          <a:lstStyle/>
          <a:p>
            <a:r>
              <a:rPr lang="en-GB" noProof="0"/>
              <a:t>Magnets tranpsort in LS3 through IP2 - M. Modena , 121th TCC</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4767263"/>
            <a:ext cx="6550800" cy="270000"/>
          </a:xfrm>
          <a:prstGeom prst="rect">
            <a:avLst/>
          </a:prstGeom>
        </p:spPr>
        <p:txBody>
          <a:bodyPr vert="horz" lIns="0" tIns="0" rIns="0" bIns="0" rtlCol="0" anchor="b"/>
          <a:lstStyle>
            <a:lvl1pPr algn="r">
              <a:defRPr sz="1100">
                <a:solidFill>
                  <a:schemeClr val="accent1"/>
                </a:solidFill>
              </a:defRPr>
            </a:lvl1pPr>
          </a:lstStyle>
          <a:p>
            <a:r>
              <a:rPr lang="en-GB"/>
              <a:t>Magnets tranpsort in LS3 through IP2 - M. Modena , 121th TCC</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5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edms.cern.ch/ui/#!master/navigator/project?P:101112216:101112216:subDocs"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edms.cern.ch/document/ELG-GENNET-QG-0041/1/approvalAndComments"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edms.cern.ch/document/ELG-GENNET-QG-0040/1/approvalAndComment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0DD8CC92-BBB8-4D28-82D5-63AA4E920E2C}"/>
              </a:ext>
            </a:extLst>
          </p:cNvPr>
          <p:cNvSpPr>
            <a:spLocks noGrp="1"/>
          </p:cNvSpPr>
          <p:nvPr>
            <p:ph type="ctrTitle"/>
          </p:nvPr>
        </p:nvSpPr>
        <p:spPr>
          <a:xfrm>
            <a:off x="683568" y="1864247"/>
            <a:ext cx="8208912" cy="1800000"/>
          </a:xfrm>
        </p:spPr>
        <p:txBody>
          <a:bodyPr/>
          <a:lstStyle/>
          <a:p>
            <a:pPr algn="ctr"/>
            <a:r>
              <a:rPr lang="en-GB" sz="3200" dirty="0"/>
              <a:t>HL-LHC cable review</a:t>
            </a:r>
            <a:br>
              <a:rPr lang="en-GB" sz="3200" b="0" dirty="0"/>
            </a:br>
            <a:r>
              <a:rPr lang="en-GB" sz="3200" b="0" dirty="0"/>
              <a:t>Close out session</a:t>
            </a:r>
            <a:br>
              <a:rPr lang="en-GB" sz="3200" b="0" dirty="0"/>
            </a:br>
            <a:r>
              <a:rPr lang="en-GB" sz="1400" b="0" dirty="0"/>
              <a:t>Wednesday 14</a:t>
            </a:r>
            <a:r>
              <a:rPr lang="en-GB" sz="1400" b="0" baseline="30000" dirty="0"/>
              <a:t>th</a:t>
            </a:r>
            <a:r>
              <a:rPr lang="en-GB" sz="1400" b="0" dirty="0"/>
              <a:t> December 2022</a:t>
            </a:r>
            <a:endParaRPr lang="en-GB" b="0" dirty="0"/>
          </a:p>
        </p:txBody>
      </p:sp>
      <p:sp>
        <p:nvSpPr>
          <p:cNvPr id="8" name="Subtitle 2">
            <a:extLst>
              <a:ext uri="{FF2B5EF4-FFF2-40B4-BE49-F238E27FC236}">
                <a16:creationId xmlns:a16="http://schemas.microsoft.com/office/drawing/2014/main" id="{41099532-FA17-40E8-AB72-41D85B8255AC}"/>
              </a:ext>
            </a:extLst>
          </p:cNvPr>
          <p:cNvSpPr>
            <a:spLocks noGrp="1"/>
          </p:cNvSpPr>
          <p:nvPr>
            <p:ph type="subTitle" idx="1"/>
          </p:nvPr>
        </p:nvSpPr>
        <p:spPr>
          <a:xfrm>
            <a:off x="323528" y="3439280"/>
            <a:ext cx="5472608" cy="1512167"/>
          </a:xfrm>
        </p:spPr>
        <p:txBody>
          <a:bodyPr>
            <a:normAutofit fontScale="85000" lnSpcReduction="20000"/>
          </a:bodyPr>
          <a:lstStyle/>
          <a:p>
            <a:pPr lvl="0"/>
            <a:r>
              <a:rPr lang="en-GB" b="1" dirty="0"/>
              <a:t>Panel members</a:t>
            </a:r>
          </a:p>
          <a:p>
            <a:pPr lvl="0"/>
            <a:endParaRPr lang="en-GB" b="1" dirty="0"/>
          </a:p>
          <a:p>
            <a:pPr lvl="0"/>
            <a:r>
              <a:rPr lang="en-GB" b="1" dirty="0"/>
              <a:t>J-P. Burnet	</a:t>
            </a:r>
            <a:r>
              <a:rPr lang="en-GB" dirty="0"/>
              <a:t>Chairman, ATS-DO</a:t>
            </a:r>
          </a:p>
          <a:p>
            <a:pPr lvl="0"/>
            <a:r>
              <a:rPr lang="en-GB" b="1" dirty="0"/>
              <a:t>D. Bozzini	</a:t>
            </a:r>
            <a:r>
              <a:rPr lang="en-GB" dirty="0"/>
              <a:t>Scientific secretary, TE-MPE </a:t>
            </a:r>
          </a:p>
          <a:p>
            <a:pPr lvl="0"/>
            <a:r>
              <a:rPr lang="en-GB" b="1" dirty="0"/>
              <a:t>Y. Kadi		</a:t>
            </a:r>
            <a:r>
              <a:rPr lang="en-GB" dirty="0"/>
              <a:t>BE-EA</a:t>
            </a:r>
          </a:p>
          <a:p>
            <a:pPr lvl="0"/>
            <a:r>
              <a:rPr lang="en-GB" b="1" dirty="0"/>
              <a:t>P. Tropea	</a:t>
            </a:r>
            <a:r>
              <a:rPr lang="en-GB" dirty="0"/>
              <a:t>EP-CMX</a:t>
            </a:r>
          </a:p>
        </p:txBody>
      </p:sp>
    </p:spTree>
    <p:extLst>
      <p:ext uri="{BB962C8B-B14F-4D97-AF65-F5344CB8AC3E}">
        <p14:creationId xmlns:p14="http://schemas.microsoft.com/office/powerpoint/2010/main" val="34039859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8328" y="694038"/>
            <a:ext cx="8208472" cy="3680222"/>
          </a:xfrm>
        </p:spPr>
        <p:txBody>
          <a:bodyPr>
            <a:noAutofit/>
          </a:bodyPr>
          <a:lstStyle/>
          <a:p>
            <a:pPr algn="just"/>
            <a:r>
              <a:rPr lang="en-GB" sz="1800" dirty="0">
                <a:latin typeface="Calibri" panose="020F0502020204030204" pitchFamily="34" charset="0"/>
                <a:cs typeface="Calibri" panose="020F0502020204030204" pitchFamily="34" charset="0"/>
              </a:rPr>
              <a:t>The panel considers critical the present procurement strategy with deliveries as from 2025 which can impact, in addition to the HL-LHC project, the whole CERN activities requiring cabling activities. </a:t>
            </a:r>
          </a:p>
          <a:p>
            <a:pPr algn="just"/>
            <a:r>
              <a:rPr lang="en-GB" sz="1800" dirty="0">
                <a:latin typeface="Calibri" panose="020F0502020204030204" pitchFamily="34" charset="0"/>
                <a:cs typeface="Calibri" panose="020F0502020204030204" pitchFamily="34" charset="0"/>
              </a:rPr>
              <a:t>The panel recommends to revise the procurement strategy and suggests to:</a:t>
            </a:r>
          </a:p>
          <a:p>
            <a:pPr lvl="1" algn="just"/>
            <a:r>
              <a:rPr lang="en-GB" sz="1400" dirty="0">
                <a:latin typeface="Calibri" panose="020F0502020204030204" pitchFamily="34" charset="0"/>
                <a:cs typeface="Calibri" panose="020F0502020204030204" pitchFamily="34" charset="0"/>
              </a:rPr>
              <a:t>Split the procurement of general purpose cables from rad tolerant cables</a:t>
            </a:r>
          </a:p>
          <a:p>
            <a:pPr lvl="1" algn="just"/>
            <a:r>
              <a:rPr lang="en-GB" sz="1400" dirty="0">
                <a:latin typeface="Calibri" panose="020F0502020204030204" pitchFamily="34" charset="0"/>
                <a:cs typeface="Calibri" panose="020F0502020204030204" pitchFamily="34" charset="0"/>
              </a:rPr>
              <a:t>Prioritize qualification of most urgent cable needs</a:t>
            </a:r>
          </a:p>
          <a:p>
            <a:pPr lvl="1" algn="just"/>
            <a:r>
              <a:rPr lang="en-GB" sz="1400" dirty="0">
                <a:latin typeface="Calibri" panose="020F0502020204030204" pitchFamily="34" charset="0"/>
                <a:cs typeface="Calibri" panose="020F0502020204030204" pitchFamily="34" charset="0"/>
              </a:rPr>
              <a:t>Validate the qualification process by placing orders in 2024 to be able to test new products during YETS 24-25 cabling campaigns and confirm supplier’s reliability</a:t>
            </a:r>
          </a:p>
          <a:p>
            <a:pPr algn="just"/>
            <a:r>
              <a:rPr lang="en-GB" sz="1800" dirty="0">
                <a:latin typeface="Calibri" panose="020F0502020204030204" pitchFamily="34" charset="0"/>
                <a:cs typeface="Calibri" panose="020F0502020204030204" pitchFamily="34" charset="0"/>
              </a:rPr>
              <a:t>As a long-term strategy the introduction of the new class of rad tolerant cables is welcomed by the panel, but it is considered risky on the time scale of LS3. </a:t>
            </a:r>
          </a:p>
          <a:p>
            <a:pPr algn="just"/>
            <a:r>
              <a:rPr lang="en-GB" sz="1800" dirty="0">
                <a:latin typeface="Calibri" panose="020F0502020204030204" pitchFamily="34" charset="0"/>
                <a:cs typeface="Calibri" panose="020F0502020204030204" pitchFamily="34" charset="0"/>
              </a:rPr>
              <a:t>The storage seems not to be an issue but needs to be organized in the framework of the different projects. The flow of material shall be clarified from the reception in the SCE storage to EN-EL and to the project site areas.</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sp>
        <p:nvSpPr>
          <p:cNvPr id="8" name="Rectangle 7"/>
          <p:cNvSpPr/>
          <p:nvPr/>
        </p:nvSpPr>
        <p:spPr>
          <a:xfrm>
            <a:off x="3066522" y="13541"/>
            <a:ext cx="2873992" cy="369332"/>
          </a:xfrm>
          <a:prstGeom prst="rect">
            <a:avLst/>
          </a:prstGeom>
        </p:spPr>
        <p:txBody>
          <a:bodyPr wrap="none">
            <a:spAutoFit/>
          </a:bodyPr>
          <a:lstStyle/>
          <a:p>
            <a:pPr algn="ctr"/>
            <a:r>
              <a:rPr lang="en-US" b="1" i="1" dirty="0">
                <a:solidFill>
                  <a:schemeClr val="bg2"/>
                </a:solidFill>
                <a:latin typeface="Calibri" panose="020F0502020204030204" pitchFamily="34" charset="0"/>
                <a:cs typeface="Calibri" panose="020F0502020204030204" pitchFamily="34" charset="0"/>
              </a:rPr>
              <a:t>Q2: Cable procurement plan</a:t>
            </a:r>
          </a:p>
        </p:txBody>
      </p:sp>
      <p:sp>
        <p:nvSpPr>
          <p:cNvPr id="2" name="Footer Placeholder 3">
            <a:extLst>
              <a:ext uri="{FF2B5EF4-FFF2-40B4-BE49-F238E27FC236}">
                <a16:creationId xmlns:a16="http://schemas.microsoft.com/office/drawing/2014/main" id="{2D539A71-8453-58DE-E2B6-06C2BFA24648}"/>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3744239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8328" y="1635646"/>
            <a:ext cx="8208472" cy="3024336"/>
          </a:xfrm>
        </p:spPr>
        <p:txBody>
          <a:bodyPr>
            <a:normAutofit/>
          </a:bodyPr>
          <a:lstStyle/>
          <a:p>
            <a:pPr marL="0" indent="0">
              <a:buNone/>
            </a:pPr>
            <a:r>
              <a:rPr lang="en-GB" sz="2000" b="1" i="1" dirty="0">
                <a:latin typeface="Calibri" panose="020F0502020204030204" pitchFamily="34" charset="0"/>
                <a:cs typeface="Calibri" panose="020F0502020204030204" pitchFamily="34" charset="0"/>
              </a:rPr>
              <a:t>Q3: Is the </a:t>
            </a:r>
            <a:r>
              <a:rPr lang="en-GB" sz="2000" b="1" i="1" u="sng" dirty="0">
                <a:latin typeface="Calibri" panose="020F0502020204030204" pitchFamily="34" charset="0"/>
                <a:cs typeface="Calibri" panose="020F0502020204030204" pitchFamily="34" charset="0"/>
              </a:rPr>
              <a:t>cable qualification</a:t>
            </a:r>
            <a:r>
              <a:rPr lang="en-GB" sz="2000" b="1" i="1" dirty="0">
                <a:latin typeface="Calibri" panose="020F0502020204030204" pitchFamily="34" charset="0"/>
                <a:cs typeface="Calibri" panose="020F0502020204030204" pitchFamily="34" charset="0"/>
              </a:rPr>
              <a:t> chain correctly defined and secured from the time point of view and adapted to the needs? (i.e. </a:t>
            </a:r>
            <a:r>
              <a:rPr lang="en-GB" sz="2000" b="1" i="1" u="sng" dirty="0">
                <a:latin typeface="Calibri" panose="020F0502020204030204" pitchFamily="34" charset="0"/>
                <a:cs typeface="Calibri" panose="020F0502020204030204" pitchFamily="34" charset="0"/>
              </a:rPr>
              <a:t>tests</a:t>
            </a:r>
            <a:r>
              <a:rPr lang="en-GB" sz="2000" b="1" i="1" dirty="0">
                <a:latin typeface="Calibri" panose="020F0502020204030204" pitchFamily="34" charset="0"/>
                <a:cs typeface="Calibri" panose="020F0502020204030204" pitchFamily="34" charset="0"/>
              </a:rPr>
              <a:t> and their </a:t>
            </a:r>
            <a:r>
              <a:rPr lang="en-GB" sz="2000" b="1" i="1" u="sng" dirty="0">
                <a:latin typeface="Calibri" panose="020F0502020204030204" pitchFamily="34" charset="0"/>
                <a:cs typeface="Calibri" panose="020F0502020204030204" pitchFamily="34" charset="0"/>
              </a:rPr>
              <a:t>evaluation</a:t>
            </a:r>
            <a:r>
              <a:rPr lang="en-GB" sz="2000" b="1" i="1" dirty="0">
                <a:latin typeface="Calibri" panose="020F0502020204030204" pitchFamily="34" charset="0"/>
                <a:cs typeface="Calibri" panose="020F0502020204030204" pitchFamily="34" charset="0"/>
              </a:rPr>
              <a:t>, reaction time, etc.).</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sp>
        <p:nvSpPr>
          <p:cNvPr id="8" name="Rectangle 7"/>
          <p:cNvSpPr/>
          <p:nvPr/>
        </p:nvSpPr>
        <p:spPr>
          <a:xfrm>
            <a:off x="3321245" y="13541"/>
            <a:ext cx="2364558" cy="369332"/>
          </a:xfrm>
          <a:prstGeom prst="rect">
            <a:avLst/>
          </a:prstGeom>
        </p:spPr>
        <p:txBody>
          <a:bodyPr wrap="none">
            <a:spAutoFit/>
          </a:bodyPr>
          <a:lstStyle/>
          <a:p>
            <a:pPr algn="ctr"/>
            <a:r>
              <a:rPr lang="en-US" b="1" i="1" dirty="0">
                <a:solidFill>
                  <a:schemeClr val="bg2"/>
                </a:solidFill>
                <a:latin typeface="Calibri" panose="020F0502020204030204" pitchFamily="34" charset="0"/>
                <a:cs typeface="Calibri" panose="020F0502020204030204" pitchFamily="34" charset="0"/>
              </a:rPr>
              <a:t>Q3: Cable qualification</a:t>
            </a:r>
          </a:p>
        </p:txBody>
      </p:sp>
      <p:sp>
        <p:nvSpPr>
          <p:cNvPr id="2" name="Footer Placeholder 3">
            <a:extLst>
              <a:ext uri="{FF2B5EF4-FFF2-40B4-BE49-F238E27FC236}">
                <a16:creationId xmlns:a16="http://schemas.microsoft.com/office/drawing/2014/main" id="{FC2345CE-6B7A-4132-3EA8-F1AA0E92DF32}"/>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2613318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8328" y="694038"/>
            <a:ext cx="8208472" cy="3965944"/>
          </a:xfrm>
        </p:spPr>
        <p:txBody>
          <a:bodyPr>
            <a:noAutofit/>
          </a:bodyPr>
          <a:lstStyle/>
          <a:p>
            <a:pPr algn="just"/>
            <a:r>
              <a:rPr lang="en-GB" sz="1800" dirty="0">
                <a:latin typeface="Calibri" panose="020F0502020204030204" pitchFamily="34" charset="0"/>
                <a:cs typeface="Calibri" panose="020F0502020204030204" pitchFamily="34" charset="0"/>
              </a:rPr>
              <a:t>The cable qualification process was abandoned by CERN long time ago. This is quite worrying and could be explained by the absence of technical leadership in the cables life cycle. </a:t>
            </a:r>
          </a:p>
          <a:p>
            <a:pPr algn="just"/>
            <a:r>
              <a:rPr lang="en-GB" sz="1800" dirty="0">
                <a:latin typeface="Calibri" panose="020F0502020204030204" pitchFamily="34" charset="0"/>
                <a:cs typeface="Calibri" panose="020F0502020204030204" pitchFamily="34" charset="0"/>
              </a:rPr>
              <a:t>This led to difficulties, in particular, when new suppliers were introduced: at that stage a new qualification process has been proposed, highlighting the non-compliance of some standard cables (CARE finding). </a:t>
            </a:r>
          </a:p>
          <a:p>
            <a:pPr algn="just"/>
            <a:r>
              <a:rPr lang="en-GB" sz="1800" dirty="0">
                <a:latin typeface="Calibri" panose="020F0502020204030204" pitchFamily="34" charset="0"/>
                <a:cs typeface="Calibri" panose="020F0502020204030204" pitchFamily="34" charset="0"/>
              </a:rPr>
              <a:t>The new SSI-FS-2-1, Fire Safety And Radiation Resistance Requirements For Cables, seems incompatible with the actual market availability. A derogation process is ongoing and shall be extended to cope with the HL-LHC project needs and schedule.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sp>
        <p:nvSpPr>
          <p:cNvPr id="8" name="Rectangle 7"/>
          <p:cNvSpPr/>
          <p:nvPr/>
        </p:nvSpPr>
        <p:spPr>
          <a:xfrm>
            <a:off x="3321245" y="13541"/>
            <a:ext cx="2364558" cy="369332"/>
          </a:xfrm>
          <a:prstGeom prst="rect">
            <a:avLst/>
          </a:prstGeom>
        </p:spPr>
        <p:txBody>
          <a:bodyPr wrap="none">
            <a:spAutoFit/>
          </a:bodyPr>
          <a:lstStyle/>
          <a:p>
            <a:pPr algn="ctr"/>
            <a:r>
              <a:rPr lang="en-US" b="1" i="1" dirty="0">
                <a:solidFill>
                  <a:schemeClr val="bg2"/>
                </a:solidFill>
                <a:latin typeface="Calibri" panose="020F0502020204030204" pitchFamily="34" charset="0"/>
                <a:cs typeface="Calibri" panose="020F0502020204030204" pitchFamily="34" charset="0"/>
              </a:rPr>
              <a:t>Q3: Cable qualification</a:t>
            </a:r>
          </a:p>
        </p:txBody>
      </p:sp>
      <p:sp>
        <p:nvSpPr>
          <p:cNvPr id="2" name="Footer Placeholder 3">
            <a:extLst>
              <a:ext uri="{FF2B5EF4-FFF2-40B4-BE49-F238E27FC236}">
                <a16:creationId xmlns:a16="http://schemas.microsoft.com/office/drawing/2014/main" id="{329826CF-29B1-008D-256A-E687AB0B0A9C}"/>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3299987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8328" y="694038"/>
            <a:ext cx="8208472" cy="3965944"/>
          </a:xfrm>
        </p:spPr>
        <p:txBody>
          <a:bodyPr>
            <a:noAutofit/>
          </a:bodyPr>
          <a:lstStyle/>
          <a:p>
            <a:pPr algn="just"/>
            <a:r>
              <a:rPr lang="en-GB" sz="1800" dirty="0">
                <a:latin typeface="Calibri" panose="020F0502020204030204" pitchFamily="34" charset="0"/>
                <a:cs typeface="Calibri" panose="020F0502020204030204" pitchFamily="34" charset="0"/>
              </a:rPr>
              <a:t>The new qualification process for aging, proposed by HSE (CARE), sounds interesting but only few samples have been tested. The robustness and adequacy of the process remains to be confirmed.</a:t>
            </a:r>
          </a:p>
          <a:p>
            <a:pPr algn="just"/>
            <a:r>
              <a:rPr lang="en-GB" sz="1800" dirty="0">
                <a:latin typeface="Calibri" panose="020F0502020204030204" pitchFamily="34" charset="0"/>
                <a:cs typeface="Calibri" panose="020F0502020204030204" pitchFamily="34" charset="0"/>
              </a:rPr>
              <a:t>The availability of irradiation facilities seems limited as well as resources that can be devoted to the tests.</a:t>
            </a:r>
          </a:p>
          <a:p>
            <a:pPr algn="just"/>
            <a:r>
              <a:rPr lang="en-GB" sz="1800" dirty="0">
                <a:latin typeface="Calibri" panose="020F0502020204030204" pitchFamily="34" charset="0"/>
                <a:cs typeface="Calibri" panose="020F0502020204030204" pitchFamily="34" charset="0"/>
              </a:rPr>
              <a:t>The qualification proposed during the market survey is introducing a very high number of qualification tests.</a:t>
            </a:r>
          </a:p>
          <a:p>
            <a:pPr algn="just"/>
            <a:r>
              <a:rPr lang="en-GB" sz="1800" dirty="0">
                <a:latin typeface="Calibri" panose="020F0502020204030204" pitchFamily="34" charset="0"/>
                <a:cs typeface="Calibri" panose="020F0502020204030204" pitchFamily="34" charset="0"/>
              </a:rPr>
              <a:t>The panel believes that choosing such a qualification process introduces a schedule risk for the LS3 activities and suggests to reduce the total number of samples.  </a:t>
            </a:r>
          </a:p>
          <a:p>
            <a:pPr algn="just"/>
            <a:r>
              <a:rPr lang="en-GB" sz="1800" dirty="0">
                <a:latin typeface="Calibri" panose="020F0502020204030204" pitchFamily="34" charset="0"/>
                <a:cs typeface="Calibri" panose="020F0502020204030204" pitchFamily="34" charset="0"/>
              </a:rPr>
              <a:t>The panel would recommend to concentrate the effort on the general-purpose cable first, in order to validate the qualification process as well as the supplier's reliability. </a:t>
            </a:r>
          </a:p>
          <a:p>
            <a:pPr marL="0" indent="0">
              <a:buNone/>
            </a:pPr>
            <a:endParaRPr lang="en-GB" sz="1400" b="1" i="1"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a:p>
        </p:txBody>
      </p:sp>
      <p:sp>
        <p:nvSpPr>
          <p:cNvPr id="8" name="Rectangle 7"/>
          <p:cNvSpPr/>
          <p:nvPr/>
        </p:nvSpPr>
        <p:spPr>
          <a:xfrm>
            <a:off x="3321245" y="13541"/>
            <a:ext cx="2364558" cy="369332"/>
          </a:xfrm>
          <a:prstGeom prst="rect">
            <a:avLst/>
          </a:prstGeom>
        </p:spPr>
        <p:txBody>
          <a:bodyPr wrap="none">
            <a:spAutoFit/>
          </a:bodyPr>
          <a:lstStyle/>
          <a:p>
            <a:pPr algn="ctr"/>
            <a:r>
              <a:rPr lang="en-US" b="1" i="1" dirty="0">
                <a:solidFill>
                  <a:schemeClr val="bg2"/>
                </a:solidFill>
                <a:latin typeface="Calibri" panose="020F0502020204030204" pitchFamily="34" charset="0"/>
                <a:cs typeface="Calibri" panose="020F0502020204030204" pitchFamily="34" charset="0"/>
              </a:rPr>
              <a:t>Q3: Cable qualification</a:t>
            </a:r>
          </a:p>
        </p:txBody>
      </p:sp>
      <p:sp>
        <p:nvSpPr>
          <p:cNvPr id="2" name="Footer Placeholder 3">
            <a:extLst>
              <a:ext uri="{FF2B5EF4-FFF2-40B4-BE49-F238E27FC236}">
                <a16:creationId xmlns:a16="http://schemas.microsoft.com/office/drawing/2014/main" id="{BC831CD8-D666-17F8-7A8E-9E2CDD83C2AF}"/>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1824292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6239" y="1635646"/>
            <a:ext cx="8208472" cy="2957677"/>
          </a:xfrm>
        </p:spPr>
        <p:txBody>
          <a:bodyPr>
            <a:normAutofit/>
          </a:bodyPr>
          <a:lstStyle/>
          <a:p>
            <a:pPr marL="0" indent="0">
              <a:buNone/>
            </a:pPr>
            <a:r>
              <a:rPr lang="en-GB" sz="2200" b="1" i="1" dirty="0">
                <a:latin typeface="Calibri" panose="020F0502020204030204" pitchFamily="34" charset="0"/>
                <a:cs typeface="Calibri" panose="020F0502020204030204" pitchFamily="34" charset="0"/>
              </a:rPr>
              <a:t>Q4: Are the cable </a:t>
            </a:r>
            <a:r>
              <a:rPr lang="en-GB" sz="2200" b="1" i="1" u="sng" dirty="0">
                <a:latin typeface="Calibri" panose="020F0502020204030204" pitchFamily="34" charset="0"/>
                <a:cs typeface="Calibri" panose="020F0502020204030204" pitchFamily="34" charset="0"/>
              </a:rPr>
              <a:t>integration study</a:t>
            </a:r>
            <a:r>
              <a:rPr lang="en-GB" sz="2200" b="1" i="1" dirty="0">
                <a:latin typeface="Calibri" panose="020F0502020204030204" pitchFamily="34" charset="0"/>
                <a:cs typeface="Calibri" panose="020F0502020204030204" pitchFamily="34" charset="0"/>
              </a:rPr>
              <a:t> and its follow-up correctly defined? Which are the possible </a:t>
            </a:r>
            <a:r>
              <a:rPr lang="en-GB" sz="2200" b="1" i="1" u="sng" dirty="0">
                <a:latin typeface="Calibri" panose="020F0502020204030204" pitchFamily="34" charset="0"/>
                <a:cs typeface="Calibri" panose="020F0502020204030204" pitchFamily="34" charset="0"/>
              </a:rPr>
              <a:t>mitigation actions</a:t>
            </a:r>
            <a:r>
              <a:rPr lang="en-GB" sz="2200" b="1" i="1" dirty="0">
                <a:latin typeface="Calibri" panose="020F0502020204030204" pitchFamily="34" charset="0"/>
                <a:cs typeface="Calibri" panose="020F0502020204030204" pitchFamily="34" charset="0"/>
              </a:rPr>
              <a:t> and </a:t>
            </a:r>
            <a:r>
              <a:rPr lang="en-GB" sz="2200" b="1" i="1" u="sng" dirty="0">
                <a:latin typeface="Calibri" panose="020F0502020204030204" pitchFamily="34" charset="0"/>
                <a:cs typeface="Calibri" panose="020F0502020204030204" pitchFamily="34" charset="0"/>
              </a:rPr>
              <a:t>options</a:t>
            </a:r>
            <a:r>
              <a:rPr lang="en-GB" sz="2200" b="1" i="1" dirty="0">
                <a:latin typeface="Calibri" panose="020F0502020204030204" pitchFamily="34" charset="0"/>
                <a:cs typeface="Calibri" panose="020F0502020204030204" pitchFamily="34" charset="0"/>
              </a:rPr>
              <a:t> for coping with additional cable space requirements?</a:t>
            </a:r>
          </a:p>
          <a:p>
            <a:pPr marL="0" indent="0">
              <a:buNone/>
            </a:pPr>
            <a:endParaRPr lang="en-US" sz="2400" i="1" dirty="0">
              <a:solidFill>
                <a:srgbClr val="FF0000"/>
              </a:solidFill>
              <a:latin typeface="Calibri" panose="020F0502020204030204" pitchFamily="34" charset="0"/>
              <a:cs typeface="Calibri" panose="020F0502020204030204" pitchFamily="34" charset="0"/>
            </a:endParaRPr>
          </a:p>
          <a:p>
            <a:endParaRPr lang="en-US" sz="2400" i="1" dirty="0">
              <a:latin typeface="Calibri" panose="020F0502020204030204" pitchFamily="34" charset="0"/>
              <a:cs typeface="Calibri" panose="020F0502020204030204" pitchFamily="34" charset="0"/>
            </a:endParaRPr>
          </a:p>
          <a:p>
            <a:endParaRPr lang="en-GB" sz="24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sp>
        <p:nvSpPr>
          <p:cNvPr id="8" name="Rectangle 7"/>
          <p:cNvSpPr/>
          <p:nvPr/>
        </p:nvSpPr>
        <p:spPr>
          <a:xfrm>
            <a:off x="3385748" y="13541"/>
            <a:ext cx="2235548" cy="369332"/>
          </a:xfrm>
          <a:prstGeom prst="rect">
            <a:avLst/>
          </a:prstGeom>
        </p:spPr>
        <p:txBody>
          <a:bodyPr wrap="none">
            <a:spAutoFit/>
          </a:bodyPr>
          <a:lstStyle/>
          <a:p>
            <a:pPr algn="ctr"/>
            <a:r>
              <a:rPr lang="en-US" b="1" i="1" dirty="0">
                <a:solidFill>
                  <a:schemeClr val="bg2"/>
                </a:solidFill>
                <a:latin typeface="Calibri" panose="020F0502020204030204" pitchFamily="34" charset="0"/>
                <a:cs typeface="Calibri" panose="020F0502020204030204" pitchFamily="34" charset="0"/>
              </a:rPr>
              <a:t>Q4: Cable integration</a:t>
            </a:r>
          </a:p>
        </p:txBody>
      </p:sp>
      <p:sp>
        <p:nvSpPr>
          <p:cNvPr id="2" name="Footer Placeholder 3">
            <a:extLst>
              <a:ext uri="{FF2B5EF4-FFF2-40B4-BE49-F238E27FC236}">
                <a16:creationId xmlns:a16="http://schemas.microsoft.com/office/drawing/2014/main" id="{8D47E979-4490-9D31-BDB3-618FF19A514F}"/>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1213848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6239" y="520098"/>
            <a:ext cx="8208472" cy="4073225"/>
          </a:xfrm>
        </p:spPr>
        <p:txBody>
          <a:bodyPr>
            <a:noAutofit/>
          </a:bodyPr>
          <a:lstStyle/>
          <a:p>
            <a:pPr algn="just"/>
            <a:r>
              <a:rPr lang="en-GB" sz="1800" dirty="0">
                <a:latin typeface="Calibri" panose="020F0502020204030204" pitchFamily="34" charset="0"/>
                <a:cs typeface="Calibri" panose="020F0502020204030204" pitchFamily="34" charset="0"/>
              </a:rPr>
              <a:t>The panel considers that at this stage of the project, the cables integration is well advanced but it is suffering from late requests from equipment groups and availability of EN-EL resources. </a:t>
            </a:r>
          </a:p>
          <a:p>
            <a:pPr algn="just"/>
            <a:r>
              <a:rPr lang="en-GB" sz="1800" dirty="0">
                <a:latin typeface="Calibri" panose="020F0502020204030204" pitchFamily="34" charset="0"/>
                <a:cs typeface="Calibri" panose="020F0502020204030204" pitchFamily="34" charset="0"/>
              </a:rPr>
              <a:t>The integration is complex with many parameters to take into account. Any change or additional request generates additional work to revise the integration with cascade effects on multiple systems and equipment to be integrated.</a:t>
            </a:r>
          </a:p>
          <a:p>
            <a:pPr algn="just"/>
            <a:r>
              <a:rPr lang="en-GB" sz="1800" dirty="0">
                <a:latin typeface="Calibri" panose="020F0502020204030204" pitchFamily="34" charset="0"/>
                <a:cs typeface="Calibri" panose="020F0502020204030204" pitchFamily="34" charset="0"/>
              </a:rPr>
              <a:t>In the present layout, the F1 to F4 power cables are laid in the ‘’</a:t>
            </a:r>
            <a:r>
              <a:rPr lang="en-GB" sz="1800" dirty="0" err="1">
                <a:latin typeface="Calibri" panose="020F0502020204030204" pitchFamily="34" charset="0"/>
                <a:cs typeface="Calibri" panose="020F0502020204030204" pitchFamily="34" charset="0"/>
              </a:rPr>
              <a:t>caniveau</a:t>
            </a:r>
            <a:r>
              <a:rPr lang="en-GB" sz="1800" dirty="0">
                <a:latin typeface="Calibri" panose="020F0502020204030204" pitchFamily="34" charset="0"/>
                <a:cs typeface="Calibri" panose="020F0502020204030204" pitchFamily="34" charset="0"/>
              </a:rPr>
              <a:t>’’ and won’t be any more accessible, moreover, these cables are located in a highly irradiated area despite not being qualified for radiations. The panel considers that this layout should be revised.</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sp>
        <p:nvSpPr>
          <p:cNvPr id="8" name="Rectangle 7"/>
          <p:cNvSpPr/>
          <p:nvPr/>
        </p:nvSpPr>
        <p:spPr>
          <a:xfrm>
            <a:off x="3385748" y="13541"/>
            <a:ext cx="2235548" cy="369332"/>
          </a:xfrm>
          <a:prstGeom prst="rect">
            <a:avLst/>
          </a:prstGeom>
        </p:spPr>
        <p:txBody>
          <a:bodyPr wrap="none">
            <a:spAutoFit/>
          </a:bodyPr>
          <a:lstStyle/>
          <a:p>
            <a:pPr algn="ctr"/>
            <a:r>
              <a:rPr lang="en-US" b="1" i="1" dirty="0">
                <a:solidFill>
                  <a:schemeClr val="bg2"/>
                </a:solidFill>
                <a:latin typeface="Calibri" panose="020F0502020204030204" pitchFamily="34" charset="0"/>
                <a:cs typeface="Calibri" panose="020F0502020204030204" pitchFamily="34" charset="0"/>
              </a:rPr>
              <a:t>Q4: Cable integration</a:t>
            </a:r>
          </a:p>
        </p:txBody>
      </p:sp>
      <p:sp>
        <p:nvSpPr>
          <p:cNvPr id="2" name="Footer Placeholder 3">
            <a:extLst>
              <a:ext uri="{FF2B5EF4-FFF2-40B4-BE49-F238E27FC236}">
                <a16:creationId xmlns:a16="http://schemas.microsoft.com/office/drawing/2014/main" id="{A432377B-E51C-0F0B-59CE-E2D153EB8F36}"/>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29475824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6239" y="520098"/>
            <a:ext cx="8208472" cy="4073225"/>
          </a:xfrm>
        </p:spPr>
        <p:txBody>
          <a:bodyPr>
            <a:noAutofit/>
          </a:bodyPr>
          <a:lstStyle/>
          <a:p>
            <a:pPr algn="just"/>
            <a:r>
              <a:rPr lang="en-GB" sz="1800" dirty="0">
                <a:latin typeface="Calibri" panose="020F0502020204030204" pitchFamily="34" charset="0"/>
                <a:cs typeface="Calibri" panose="020F0502020204030204" pitchFamily="34" charset="0"/>
              </a:rPr>
              <a:t>As a mitigation action to reduce the quantity of radiation resistant and radiation hard cables, the panel would recommend: </a:t>
            </a:r>
          </a:p>
          <a:p>
            <a:pPr lvl="1" algn="just"/>
            <a:r>
              <a:rPr lang="en-GB" sz="1400" dirty="0">
                <a:latin typeface="Calibri" panose="020F0502020204030204" pitchFamily="34" charset="0"/>
                <a:cs typeface="Calibri" panose="020F0502020204030204" pitchFamily="34" charset="0"/>
              </a:rPr>
              <a:t>studying the possibility to displace some equipment from UJ to the new UR gallery. This would reduce the number of cables passing through the Inner Triplets area, and then, it may help to find space for power cables. </a:t>
            </a:r>
          </a:p>
          <a:p>
            <a:pPr lvl="1" algn="just"/>
            <a:r>
              <a:rPr lang="en-GB" sz="1400" dirty="0">
                <a:latin typeface="Calibri" panose="020F0502020204030204" pitchFamily="34" charset="0"/>
                <a:cs typeface="Calibri" panose="020F0502020204030204" pitchFamily="34" charset="0"/>
              </a:rPr>
              <a:t>Evaluate the use of cable ducts (instead of cable trays) which will allow an easy replacement of power cables.</a:t>
            </a:r>
          </a:p>
          <a:p>
            <a:pPr lvl="1" algn="just"/>
            <a:r>
              <a:rPr lang="en-GB" sz="1400" dirty="0">
                <a:latin typeface="Calibri" panose="020F0502020204030204" pitchFamily="34" charset="0"/>
                <a:cs typeface="Calibri" panose="020F0502020204030204" pitchFamily="34" charset="0"/>
              </a:rPr>
              <a:t>…</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sp>
        <p:nvSpPr>
          <p:cNvPr id="8" name="Rectangle 7"/>
          <p:cNvSpPr/>
          <p:nvPr/>
        </p:nvSpPr>
        <p:spPr>
          <a:xfrm>
            <a:off x="3385748" y="13541"/>
            <a:ext cx="2235548" cy="369332"/>
          </a:xfrm>
          <a:prstGeom prst="rect">
            <a:avLst/>
          </a:prstGeom>
        </p:spPr>
        <p:txBody>
          <a:bodyPr wrap="none">
            <a:spAutoFit/>
          </a:bodyPr>
          <a:lstStyle/>
          <a:p>
            <a:pPr algn="ctr"/>
            <a:r>
              <a:rPr lang="en-US" b="1" i="1" dirty="0">
                <a:solidFill>
                  <a:schemeClr val="bg2"/>
                </a:solidFill>
                <a:latin typeface="Calibri" panose="020F0502020204030204" pitchFamily="34" charset="0"/>
                <a:cs typeface="Calibri" panose="020F0502020204030204" pitchFamily="34" charset="0"/>
              </a:rPr>
              <a:t>Q4: Cable integration</a:t>
            </a:r>
          </a:p>
        </p:txBody>
      </p:sp>
      <p:sp>
        <p:nvSpPr>
          <p:cNvPr id="2" name="Footer Placeholder 3">
            <a:extLst>
              <a:ext uri="{FF2B5EF4-FFF2-40B4-BE49-F238E27FC236}">
                <a16:creationId xmlns:a16="http://schemas.microsoft.com/office/drawing/2014/main" id="{769A267B-7952-6529-4248-442885DDE639}"/>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12703172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8328" y="1635646"/>
            <a:ext cx="8208472" cy="2738614"/>
          </a:xfrm>
        </p:spPr>
        <p:txBody>
          <a:bodyPr>
            <a:normAutofit/>
          </a:bodyPr>
          <a:lstStyle/>
          <a:p>
            <a:pPr marL="0" indent="0">
              <a:buNone/>
            </a:pPr>
            <a:r>
              <a:rPr lang="en-GB" sz="2000" b="1" i="1" dirty="0">
                <a:latin typeface="Calibri" panose="020F0502020204030204" pitchFamily="34" charset="0"/>
                <a:cs typeface="Calibri" panose="020F0502020204030204" pitchFamily="34" charset="0"/>
              </a:rPr>
              <a:t>Q5: Is the </a:t>
            </a:r>
            <a:r>
              <a:rPr lang="en-GB" sz="2000" b="1" i="1" u="sng" dirty="0">
                <a:latin typeface="Calibri" panose="020F0502020204030204" pitchFamily="34" charset="0"/>
                <a:cs typeface="Calibri" panose="020F0502020204030204" pitchFamily="34" charset="0"/>
              </a:rPr>
              <a:t>QA/QC structure</a:t>
            </a:r>
            <a:r>
              <a:rPr lang="en-GB" sz="2000" b="1" i="1" dirty="0">
                <a:latin typeface="Calibri" panose="020F0502020204030204" pitchFamily="34" charset="0"/>
                <a:cs typeface="Calibri" panose="020F0502020204030204" pitchFamily="34" charset="0"/>
              </a:rPr>
              <a:t> for all different phases (cables manufacturing, acceptance, installation) completely defined and ready to be put in place? Are the lessons learned from previous CERN cabling activities taken into account?</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17</a:t>
            </a:fld>
            <a:endParaRPr lang="fr-FR"/>
          </a:p>
        </p:txBody>
      </p:sp>
      <p:sp>
        <p:nvSpPr>
          <p:cNvPr id="8" name="Rectangle 7"/>
          <p:cNvSpPr/>
          <p:nvPr/>
        </p:nvSpPr>
        <p:spPr>
          <a:xfrm>
            <a:off x="3598562" y="13541"/>
            <a:ext cx="1809919" cy="369332"/>
          </a:xfrm>
          <a:prstGeom prst="rect">
            <a:avLst/>
          </a:prstGeom>
        </p:spPr>
        <p:txBody>
          <a:bodyPr wrap="none">
            <a:spAutoFit/>
          </a:bodyPr>
          <a:lstStyle/>
          <a:p>
            <a:pPr algn="ctr"/>
            <a:r>
              <a:rPr lang="en-US" b="1" i="1" dirty="0">
                <a:solidFill>
                  <a:schemeClr val="bg2"/>
                </a:solidFill>
                <a:latin typeface="Calibri" panose="020F0502020204030204" pitchFamily="34" charset="0"/>
                <a:cs typeface="Calibri" panose="020F0502020204030204" pitchFamily="34" charset="0"/>
              </a:rPr>
              <a:t>Q5: cable QA/QC</a:t>
            </a:r>
          </a:p>
        </p:txBody>
      </p:sp>
      <p:sp>
        <p:nvSpPr>
          <p:cNvPr id="2" name="Footer Placeholder 3">
            <a:extLst>
              <a:ext uri="{FF2B5EF4-FFF2-40B4-BE49-F238E27FC236}">
                <a16:creationId xmlns:a16="http://schemas.microsoft.com/office/drawing/2014/main" id="{F9B0CD46-F809-29F7-EDC1-EAAE167D5C87}"/>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552997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8328" y="694038"/>
            <a:ext cx="8208472" cy="3680222"/>
          </a:xfrm>
        </p:spPr>
        <p:txBody>
          <a:bodyPr>
            <a:normAutofit/>
          </a:bodyPr>
          <a:lstStyle/>
          <a:p>
            <a:pPr algn="just"/>
            <a:r>
              <a:rPr lang="en-GB" sz="1800" dirty="0">
                <a:latin typeface="Calibri" panose="020F0502020204030204" pitchFamily="34" charset="0"/>
                <a:cs typeface="Calibri" panose="020F0502020204030204" pitchFamily="34" charset="0"/>
              </a:rPr>
              <a:t>The panel acknowledge the efforts put in place by each individual stakeholder but considers that a global and coordinated Quality Assurance Plan covering the  entire cabling life cycle is missing.</a:t>
            </a:r>
          </a:p>
          <a:p>
            <a:pPr algn="just"/>
            <a:r>
              <a:rPr lang="en-GB" sz="1800" dirty="0">
                <a:latin typeface="Calibri" panose="020F0502020204030204" pitchFamily="34" charset="0"/>
                <a:cs typeface="Calibri" panose="020F0502020204030204" pitchFamily="34" charset="0"/>
              </a:rPr>
              <a:t>The procurement and reception of cables was based on the trust in the supplier's control. Problems were discovered with new suppliers and QC checks at the supplier’s premises have been introduced. </a:t>
            </a:r>
          </a:p>
          <a:p>
            <a:pPr algn="just"/>
            <a:r>
              <a:rPr lang="en-GB" sz="1800" dirty="0">
                <a:latin typeface="Calibri" panose="020F0502020204030204" pitchFamily="34" charset="0"/>
                <a:cs typeface="Calibri" panose="020F0502020204030204" pitchFamily="34" charset="0"/>
              </a:rPr>
              <a:t>Quality controls are in place with the EN-EL installation contract. BE-EA presented an enhanced quality assurance and control process enabling an early detection of non conformities. The latter retained the attention of the panel that recommends to follow this way to harmonize and improve the QA plan.</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18</a:t>
            </a:fld>
            <a:endParaRPr lang="fr-FR"/>
          </a:p>
        </p:txBody>
      </p:sp>
      <p:sp>
        <p:nvSpPr>
          <p:cNvPr id="8" name="Rectangle 7"/>
          <p:cNvSpPr/>
          <p:nvPr/>
        </p:nvSpPr>
        <p:spPr>
          <a:xfrm>
            <a:off x="3598562" y="13541"/>
            <a:ext cx="1809919" cy="369332"/>
          </a:xfrm>
          <a:prstGeom prst="rect">
            <a:avLst/>
          </a:prstGeom>
        </p:spPr>
        <p:txBody>
          <a:bodyPr wrap="none">
            <a:spAutoFit/>
          </a:bodyPr>
          <a:lstStyle/>
          <a:p>
            <a:pPr algn="ctr"/>
            <a:r>
              <a:rPr lang="en-US" b="1" i="1" dirty="0">
                <a:solidFill>
                  <a:schemeClr val="bg2"/>
                </a:solidFill>
                <a:latin typeface="Calibri" panose="020F0502020204030204" pitchFamily="34" charset="0"/>
                <a:cs typeface="Calibri" panose="020F0502020204030204" pitchFamily="34" charset="0"/>
              </a:rPr>
              <a:t>Q5: cable QA/QC</a:t>
            </a:r>
          </a:p>
        </p:txBody>
      </p:sp>
      <p:sp>
        <p:nvSpPr>
          <p:cNvPr id="2" name="Footer Placeholder 3">
            <a:extLst>
              <a:ext uri="{FF2B5EF4-FFF2-40B4-BE49-F238E27FC236}">
                <a16:creationId xmlns:a16="http://schemas.microsoft.com/office/drawing/2014/main" id="{6FD7FBB6-6B5F-9290-7F4A-A2A9E34D10CF}"/>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1957491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8328" y="1635646"/>
            <a:ext cx="8208472" cy="2738614"/>
          </a:xfrm>
        </p:spPr>
        <p:txBody>
          <a:bodyPr>
            <a:normAutofit/>
          </a:bodyPr>
          <a:lstStyle/>
          <a:p>
            <a:pPr marL="0" indent="0">
              <a:buNone/>
            </a:pPr>
            <a:r>
              <a:rPr lang="en-GB" sz="2000" b="1" i="1" dirty="0">
                <a:latin typeface="Calibri" panose="020F0502020204030204" pitchFamily="34" charset="0"/>
                <a:cs typeface="Calibri" panose="020F0502020204030204" pitchFamily="34" charset="0"/>
              </a:rPr>
              <a:t>Q6: Is the </a:t>
            </a:r>
            <a:r>
              <a:rPr lang="en-GB" sz="2000" b="1" i="1" u="sng" dirty="0">
                <a:latin typeface="Calibri" panose="020F0502020204030204" pitchFamily="34" charset="0"/>
                <a:cs typeface="Calibri" panose="020F0502020204030204" pitchFamily="34" charset="0"/>
              </a:rPr>
              <a:t>cost evaluation</a:t>
            </a:r>
            <a:r>
              <a:rPr lang="en-GB" sz="2000" b="1" i="1" dirty="0">
                <a:latin typeface="Calibri" panose="020F0502020204030204" pitchFamily="34" charset="0"/>
                <a:cs typeface="Calibri" panose="020F0502020204030204" pitchFamily="34" charset="0"/>
              </a:rPr>
              <a:t> of the global activity (material, qualification and reception tests, installation) sound? Is the uncertainty level assumed considering the difficult market situation?</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19</a:t>
            </a:fld>
            <a:endParaRPr lang="fr-FR"/>
          </a:p>
        </p:txBody>
      </p:sp>
      <p:sp>
        <p:nvSpPr>
          <p:cNvPr id="8" name="Rectangle 7"/>
          <p:cNvSpPr/>
          <p:nvPr/>
        </p:nvSpPr>
        <p:spPr>
          <a:xfrm>
            <a:off x="3472532" y="13541"/>
            <a:ext cx="2061975" cy="369332"/>
          </a:xfrm>
          <a:prstGeom prst="rect">
            <a:avLst/>
          </a:prstGeom>
        </p:spPr>
        <p:txBody>
          <a:bodyPr wrap="none">
            <a:spAutoFit/>
          </a:bodyPr>
          <a:lstStyle/>
          <a:p>
            <a:pPr algn="ctr"/>
            <a:r>
              <a:rPr lang="en-US" b="1" i="1" dirty="0">
                <a:solidFill>
                  <a:schemeClr val="bg2"/>
                </a:solidFill>
                <a:latin typeface="Calibri" panose="020F0502020204030204" pitchFamily="34" charset="0"/>
                <a:cs typeface="Calibri" panose="020F0502020204030204" pitchFamily="34" charset="0"/>
              </a:rPr>
              <a:t>Q6: Cost evaluation</a:t>
            </a:r>
          </a:p>
        </p:txBody>
      </p:sp>
      <p:sp>
        <p:nvSpPr>
          <p:cNvPr id="2" name="Footer Placeholder 3">
            <a:extLst>
              <a:ext uri="{FF2B5EF4-FFF2-40B4-BE49-F238E27FC236}">
                <a16:creationId xmlns:a16="http://schemas.microsoft.com/office/drawing/2014/main" id="{48158BC0-BAE7-EB9B-F948-13EA1846668A}"/>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1890930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3195"/>
            <a:ext cx="7920000" cy="540000"/>
          </a:xfrm>
        </p:spPr>
        <p:txBody>
          <a:bodyPr/>
          <a:lstStyle/>
          <a:p>
            <a:r>
              <a:rPr lang="en-GB" dirty="0"/>
              <a:t>Introduction</a:t>
            </a:r>
          </a:p>
        </p:txBody>
      </p:sp>
      <p:sp>
        <p:nvSpPr>
          <p:cNvPr id="3" name="Content Placeholder 2"/>
          <p:cNvSpPr>
            <a:spLocks noGrp="1"/>
          </p:cNvSpPr>
          <p:nvPr>
            <p:ph idx="1"/>
          </p:nvPr>
        </p:nvSpPr>
        <p:spPr>
          <a:xfrm>
            <a:off x="496949" y="987574"/>
            <a:ext cx="8035051" cy="3680222"/>
          </a:xfrm>
        </p:spPr>
        <p:txBody>
          <a:bodyPr>
            <a:normAutofit/>
          </a:bodyPr>
          <a:lstStyle/>
          <a:p>
            <a:pPr marL="0" indent="0">
              <a:buNone/>
            </a:pPr>
            <a:r>
              <a:rPr lang="en-GB" sz="1800" dirty="0"/>
              <a:t>The panel would like to thank all participants for the quality of the talks, the valuable discussions.</a:t>
            </a:r>
          </a:p>
          <a:p>
            <a:pPr marL="0" indent="0">
              <a:buNone/>
            </a:pPr>
            <a:endParaRPr lang="en-GB" sz="1800" dirty="0"/>
          </a:p>
          <a:p>
            <a:pPr marL="0" indent="0">
              <a:buNone/>
            </a:pPr>
            <a:r>
              <a:rPr lang="en-US" sz="1800" dirty="0"/>
              <a:t>Special thanks go to the HL-LHC project office for the organization of the review and for bringing this ‘CERN wide’ subject to the table.</a:t>
            </a:r>
            <a:endParaRPr lang="en-GB" sz="18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
        <p:nvSpPr>
          <p:cNvPr id="6" name="Footer Placeholder 3"/>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11016808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8328" y="694038"/>
            <a:ext cx="8208472" cy="3680222"/>
          </a:xfrm>
        </p:spPr>
        <p:txBody>
          <a:bodyPr>
            <a:noAutofit/>
          </a:bodyPr>
          <a:lstStyle/>
          <a:p>
            <a:pPr algn="just"/>
            <a:r>
              <a:rPr lang="en-GB" sz="1800" dirty="0">
                <a:latin typeface="Calibri" panose="020F0502020204030204" pitchFamily="34" charset="0"/>
                <a:cs typeface="Calibri" panose="020F0502020204030204" pitchFamily="34" charset="0"/>
              </a:rPr>
              <a:t>The panel considers that the cost of the de- and cabling campaigns is well-known. A new contract for the cable installation is in place which limits the uncertainties on unit costs. </a:t>
            </a:r>
          </a:p>
          <a:p>
            <a:pPr algn="just"/>
            <a:r>
              <a:rPr lang="en-GB" sz="1800" dirty="0">
                <a:latin typeface="Calibri" panose="020F0502020204030204" pitchFamily="34" charset="0"/>
                <a:cs typeface="Calibri" panose="020F0502020204030204" pitchFamily="34" charset="0"/>
              </a:rPr>
              <a:t>The panel considers that some uncertainties remain due to the cable quantity which may evolve, and to the evolution of cables prices probably impacted by the market volatility.</a:t>
            </a:r>
          </a:p>
          <a:p>
            <a:pPr algn="just"/>
            <a:r>
              <a:rPr lang="en-GB" sz="1800" dirty="0">
                <a:latin typeface="Calibri" panose="020F0502020204030204" pitchFamily="34" charset="0"/>
                <a:cs typeface="Calibri" panose="020F0502020204030204" pitchFamily="34" charset="0"/>
              </a:rPr>
              <a:t>The cabling integration isn’t completed yet. Additional costs are likely to come, as solutions to reduce cables exposition to radiations (examples: relocation of vacuum racks, patch-panels, rad-</a:t>
            </a:r>
            <a:r>
              <a:rPr lang="en-GB" sz="1800" dirty="0" err="1">
                <a:latin typeface="Calibri" panose="020F0502020204030204" pitchFamily="34" charset="0"/>
                <a:cs typeface="Calibri" panose="020F0502020204030204" pitchFamily="34" charset="0"/>
              </a:rPr>
              <a:t>tol</a:t>
            </a:r>
            <a:r>
              <a:rPr lang="en-GB" sz="1800" dirty="0">
                <a:latin typeface="Calibri" panose="020F0502020204030204" pitchFamily="34" charset="0"/>
                <a:cs typeface="Calibri" panose="020F0502020204030204" pitchFamily="34" charset="0"/>
              </a:rPr>
              <a:t> and/or rad-hard cables…).</a:t>
            </a:r>
          </a:p>
          <a:p>
            <a:pPr algn="just"/>
            <a:r>
              <a:rPr lang="en-GB" sz="1800" dirty="0">
                <a:latin typeface="Calibri" panose="020F0502020204030204" pitchFamily="34" charset="0"/>
                <a:cs typeface="Calibri" panose="020F0502020204030204" pitchFamily="34" charset="0"/>
              </a:rPr>
              <a:t>The panel considers that the uncertainty on the budget is above 20%.</a:t>
            </a:r>
          </a:p>
          <a:p>
            <a:pPr marL="0" indent="0">
              <a:buNone/>
            </a:pPr>
            <a:endParaRPr lang="en-GB" sz="1800"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20</a:t>
            </a:fld>
            <a:endParaRPr lang="fr-FR"/>
          </a:p>
        </p:txBody>
      </p:sp>
      <p:sp>
        <p:nvSpPr>
          <p:cNvPr id="8" name="Rectangle 7"/>
          <p:cNvSpPr/>
          <p:nvPr/>
        </p:nvSpPr>
        <p:spPr>
          <a:xfrm>
            <a:off x="3472532" y="13541"/>
            <a:ext cx="2061975" cy="369332"/>
          </a:xfrm>
          <a:prstGeom prst="rect">
            <a:avLst/>
          </a:prstGeom>
        </p:spPr>
        <p:txBody>
          <a:bodyPr wrap="none">
            <a:spAutoFit/>
          </a:bodyPr>
          <a:lstStyle/>
          <a:p>
            <a:pPr algn="ctr"/>
            <a:r>
              <a:rPr lang="en-US" b="1" i="1" dirty="0">
                <a:solidFill>
                  <a:schemeClr val="bg2"/>
                </a:solidFill>
                <a:latin typeface="Calibri" panose="020F0502020204030204" pitchFamily="34" charset="0"/>
                <a:cs typeface="Calibri" panose="020F0502020204030204" pitchFamily="34" charset="0"/>
              </a:rPr>
              <a:t>Q6: Cost evaluation</a:t>
            </a:r>
          </a:p>
        </p:txBody>
      </p:sp>
      <p:sp>
        <p:nvSpPr>
          <p:cNvPr id="2" name="Footer Placeholder 3">
            <a:extLst>
              <a:ext uri="{FF2B5EF4-FFF2-40B4-BE49-F238E27FC236}">
                <a16:creationId xmlns:a16="http://schemas.microsoft.com/office/drawing/2014/main" id="{DA866284-C2FE-FE87-AB57-B2335091F341}"/>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2856087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764" y="555526"/>
            <a:ext cx="8280700" cy="3960440"/>
          </a:xfrm>
        </p:spPr>
        <p:txBody>
          <a:bodyPr>
            <a:noAutofit/>
          </a:bodyPr>
          <a:lstStyle/>
          <a:p>
            <a:pPr algn="just"/>
            <a:r>
              <a:rPr lang="en-GB" sz="1800" dirty="0">
                <a:latin typeface="Calibri" panose="020F0502020204030204" pitchFamily="34" charset="0"/>
                <a:cs typeface="Calibri" panose="020F0502020204030204" pitchFamily="34" charset="0"/>
              </a:rPr>
              <a:t>CARE project will end in 2025, but the activity should continue. Recurrent resources should be allocated for the cables qualification process at CERN level.</a:t>
            </a:r>
          </a:p>
          <a:p>
            <a:pPr algn="just"/>
            <a:r>
              <a:rPr lang="en-GB" sz="1800" dirty="0">
                <a:latin typeface="Calibri" panose="020F0502020204030204" pitchFamily="34" charset="0"/>
                <a:cs typeface="Calibri" panose="020F0502020204030204" pitchFamily="34" charset="0"/>
              </a:rPr>
              <a:t>The panel recognises that choosing radiation tolerant cables is a comfortable solution but the experience in the injectors (PS, SPS) demonstrated that it is probably a golden plate solution. </a:t>
            </a:r>
          </a:p>
          <a:p>
            <a:pPr algn="just"/>
            <a:r>
              <a:rPr lang="en-GB" sz="1800" dirty="0">
                <a:latin typeface="Calibri" panose="020F0502020204030204" pitchFamily="34" charset="0"/>
                <a:cs typeface="Calibri" panose="020F0502020204030204" pitchFamily="34" charset="0"/>
              </a:rPr>
              <a:t>An extra cost of 5 to 7 MCHF would be charged to the project in case of the selection of radiation tolerant cables, for the whole HL-LHC requirements. The global budget for cabling with all uncertainties, will then reach more than 20 MCHF.</a:t>
            </a:r>
          </a:p>
          <a:p>
            <a:pPr algn="just"/>
            <a:r>
              <a:rPr lang="en-GB" sz="1800" dirty="0">
                <a:latin typeface="Calibri" panose="020F0502020204030204" pitchFamily="34" charset="0"/>
                <a:cs typeface="Calibri" panose="020F0502020204030204" pitchFamily="34" charset="0"/>
              </a:rPr>
              <a:t>The radiation aging will not affect the LHC operation up to 3000fb</a:t>
            </a:r>
            <a:r>
              <a:rPr lang="en-GB" sz="1800" baseline="30000" dirty="0">
                <a:latin typeface="Calibri" panose="020F0502020204030204" pitchFamily="34" charset="0"/>
                <a:cs typeface="Calibri" panose="020F0502020204030204" pitchFamily="34" charset="0"/>
              </a:rPr>
              <a:t>-1</a:t>
            </a:r>
            <a:r>
              <a:rPr lang="en-GB" sz="1800" dirty="0">
                <a:latin typeface="Calibri" panose="020F0502020204030204" pitchFamily="34" charset="0"/>
                <a:cs typeface="Calibri" panose="020F0502020204030204" pitchFamily="34" charset="0"/>
              </a:rPr>
              <a:t>. The priorities and efforts shall focus on reducing the exposure of cables to high radiation levels by adding shielding, revising the routings, or playing on operation parameters.</a:t>
            </a:r>
          </a:p>
          <a:p>
            <a:pPr algn="just"/>
            <a:r>
              <a:rPr lang="en-GB" sz="1800" dirty="0">
                <a:latin typeface="Calibri" panose="020F0502020204030204" pitchFamily="34" charset="0"/>
                <a:cs typeface="Calibri" panose="020F0502020204030204" pitchFamily="34" charset="0"/>
              </a:rPr>
              <a:t>If an extension of the LHC lifetime is proposed beyond 3000fb</a:t>
            </a:r>
            <a:r>
              <a:rPr lang="en-GB" sz="1800" baseline="30000" dirty="0">
                <a:latin typeface="Calibri" panose="020F0502020204030204" pitchFamily="34" charset="0"/>
                <a:cs typeface="Calibri" panose="020F0502020204030204" pitchFamily="34" charset="0"/>
              </a:rPr>
              <a:t>-1</a:t>
            </a:r>
            <a:r>
              <a:rPr lang="en-GB" sz="1800" dirty="0">
                <a:latin typeface="Calibri" panose="020F0502020204030204" pitchFamily="34" charset="0"/>
                <a:cs typeface="Calibri" panose="020F0502020204030204" pitchFamily="34" charset="0"/>
              </a:rPr>
              <a:t>, CERN will have to evaluate the impact on all systems, not only HL-LHC.</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21</a:t>
            </a:fld>
            <a:endParaRPr lang="fr-FR"/>
          </a:p>
        </p:txBody>
      </p:sp>
      <p:sp>
        <p:nvSpPr>
          <p:cNvPr id="8" name="Rectangle 7"/>
          <p:cNvSpPr/>
          <p:nvPr/>
        </p:nvSpPr>
        <p:spPr>
          <a:xfrm>
            <a:off x="3472532" y="13541"/>
            <a:ext cx="2061975" cy="369332"/>
          </a:xfrm>
          <a:prstGeom prst="rect">
            <a:avLst/>
          </a:prstGeom>
        </p:spPr>
        <p:txBody>
          <a:bodyPr wrap="none">
            <a:spAutoFit/>
          </a:bodyPr>
          <a:lstStyle/>
          <a:p>
            <a:pPr algn="ctr"/>
            <a:r>
              <a:rPr lang="en-US" b="1" i="1" dirty="0">
                <a:solidFill>
                  <a:schemeClr val="bg2"/>
                </a:solidFill>
                <a:latin typeface="Calibri" panose="020F0502020204030204" pitchFamily="34" charset="0"/>
                <a:cs typeface="Calibri" panose="020F0502020204030204" pitchFamily="34" charset="0"/>
              </a:rPr>
              <a:t>Q6: Cost evaluation</a:t>
            </a:r>
          </a:p>
        </p:txBody>
      </p:sp>
      <p:sp>
        <p:nvSpPr>
          <p:cNvPr id="2" name="Footer Placeholder 3">
            <a:extLst>
              <a:ext uri="{FF2B5EF4-FFF2-40B4-BE49-F238E27FC236}">
                <a16:creationId xmlns:a16="http://schemas.microsoft.com/office/drawing/2014/main" id="{49031254-9041-612F-18A1-8AB3E4C4935F}"/>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3601328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3195"/>
            <a:ext cx="7920000" cy="540000"/>
          </a:xfrm>
        </p:spPr>
        <p:txBody>
          <a:bodyPr/>
          <a:lstStyle/>
          <a:p>
            <a:r>
              <a:rPr lang="en-GB" dirty="0"/>
              <a:t>Summary</a:t>
            </a:r>
          </a:p>
        </p:txBody>
      </p:sp>
      <p:sp>
        <p:nvSpPr>
          <p:cNvPr id="3" name="Content Placeholder 2"/>
          <p:cNvSpPr>
            <a:spLocks noGrp="1"/>
          </p:cNvSpPr>
          <p:nvPr>
            <p:ph idx="1"/>
          </p:nvPr>
        </p:nvSpPr>
        <p:spPr>
          <a:xfrm>
            <a:off x="496949" y="987574"/>
            <a:ext cx="8035051" cy="3680222"/>
          </a:xfrm>
        </p:spPr>
        <p:txBody>
          <a:bodyPr>
            <a:normAutofit fontScale="92500" lnSpcReduction="10000"/>
          </a:bodyPr>
          <a:lstStyle/>
          <a:p>
            <a:pPr marL="0" indent="0" algn="just">
              <a:buNone/>
            </a:pPr>
            <a:r>
              <a:rPr lang="en-US" sz="2000" dirty="0">
                <a:latin typeface="Calibri" panose="020F0502020204030204" pitchFamily="34" charset="0"/>
                <a:cs typeface="Calibri" panose="020F0502020204030204" pitchFamily="34" charset="0"/>
              </a:rPr>
              <a:t>HL-LHC is facing the same difficulties as other projects requesting cables.</a:t>
            </a:r>
          </a:p>
          <a:p>
            <a:pPr marL="0" indent="0" algn="just">
              <a:buNone/>
            </a:pPr>
            <a:r>
              <a:rPr lang="en-US" sz="2000" dirty="0">
                <a:solidFill>
                  <a:srgbClr val="FF0000"/>
                </a:solidFill>
                <a:latin typeface="Calibri" panose="020F0502020204030204" pitchFamily="34" charset="0"/>
                <a:cs typeface="Calibri" panose="020F0502020204030204" pitchFamily="34" charset="0"/>
              </a:rPr>
              <a:t>Without organizational change</a:t>
            </a:r>
            <a:r>
              <a:rPr lang="en-US" sz="2000" dirty="0">
                <a:latin typeface="Calibri" panose="020F0502020204030204" pitchFamily="34" charset="0"/>
                <a:cs typeface="Calibri" panose="020F0502020204030204" pitchFamily="34" charset="0"/>
              </a:rPr>
              <a:t>, the panel recommend to WP15 to take the lead on this activity for the successful completion of HL-LHC. </a:t>
            </a:r>
          </a:p>
          <a:p>
            <a:pPr marL="0" indent="0" algn="just">
              <a:buNone/>
            </a:pPr>
            <a:endParaRPr lang="en-GB" sz="2000" dirty="0">
              <a:latin typeface="Calibri" panose="020F0502020204030204" pitchFamily="34" charset="0"/>
              <a:cs typeface="Calibri" panose="020F0502020204030204" pitchFamily="34" charset="0"/>
            </a:endParaRPr>
          </a:p>
          <a:p>
            <a:pPr algn="just">
              <a:buFont typeface="Wingdings" panose="05000000000000000000" pitchFamily="2" charset="2"/>
              <a:buChar char="§"/>
            </a:pPr>
            <a:r>
              <a:rPr lang="en-GB" sz="1700" dirty="0">
                <a:latin typeface="Calibri" panose="020F0502020204030204" pitchFamily="34" charset="0"/>
                <a:cs typeface="Calibri" panose="020F0502020204030204" pitchFamily="34" charset="0"/>
              </a:rPr>
              <a:t>Minutes of the Cable review will be available there:</a:t>
            </a:r>
          </a:p>
          <a:p>
            <a:pPr lvl="1" algn="just"/>
            <a:r>
              <a:rPr lang="fr-FR" sz="1300" dirty="0" err="1">
                <a:latin typeface="Calibri" panose="020F0502020204030204" pitchFamily="34" charset="0"/>
                <a:cs typeface="Calibri" panose="020F0502020204030204" pitchFamily="34" charset="0"/>
                <a:hlinkClick r:id="rId2"/>
              </a:rPr>
              <a:t>Edms</a:t>
            </a:r>
            <a:r>
              <a:rPr lang="fr-FR" sz="1300" dirty="0">
                <a:latin typeface="Calibri" panose="020F0502020204030204" pitchFamily="34" charset="0"/>
                <a:cs typeface="Calibri" panose="020F0502020204030204" pitchFamily="34" charset="0"/>
                <a:hlinkClick r:id="rId2"/>
              </a:rPr>
              <a:t>: HL-LHC </a:t>
            </a:r>
            <a:r>
              <a:rPr lang="fr-FR" sz="1300" dirty="0" err="1">
                <a:latin typeface="Calibri" panose="020F0502020204030204" pitchFamily="34" charset="0"/>
                <a:cs typeface="Calibri" panose="020F0502020204030204" pitchFamily="34" charset="0"/>
                <a:hlinkClick r:id="rId2"/>
              </a:rPr>
              <a:t>Cables</a:t>
            </a:r>
            <a:r>
              <a:rPr lang="fr-FR" sz="1300" dirty="0">
                <a:latin typeface="Calibri" panose="020F0502020204030204" pitchFamily="34" charset="0"/>
                <a:cs typeface="Calibri" panose="020F0502020204030204" pitchFamily="34" charset="0"/>
                <a:hlinkClick r:id="rId2"/>
              </a:rPr>
              <a:t> </a:t>
            </a:r>
            <a:r>
              <a:rPr lang="fr-FR" sz="1300" dirty="0" err="1">
                <a:latin typeface="Calibri" panose="020F0502020204030204" pitchFamily="34" charset="0"/>
                <a:cs typeface="Calibri" panose="020F0502020204030204" pitchFamily="34" charset="0"/>
                <a:hlinkClick r:id="rId2"/>
              </a:rPr>
              <a:t>Review</a:t>
            </a:r>
            <a:endParaRPr lang="en-GB" sz="1300" dirty="0">
              <a:latin typeface="Calibri" panose="020F0502020204030204" pitchFamily="34" charset="0"/>
              <a:cs typeface="Calibri" panose="020F0502020204030204" pitchFamily="34" charset="0"/>
            </a:endParaRPr>
          </a:p>
          <a:p>
            <a:pPr algn="just"/>
            <a:r>
              <a:rPr lang="en-GB" sz="1700" dirty="0">
                <a:latin typeface="Calibri" panose="020F0502020204030204" pitchFamily="34" charset="0"/>
                <a:cs typeface="Calibri" panose="020F0502020204030204" pitchFamily="34" charset="0"/>
              </a:rPr>
              <a:t>Responses to charge questions will be available there :</a:t>
            </a:r>
          </a:p>
          <a:p>
            <a:pPr lvl="1" algn="just"/>
            <a:r>
              <a:rPr lang="fr-FR" sz="1300" dirty="0" err="1">
                <a:latin typeface="Calibri" panose="020F0502020204030204" pitchFamily="34" charset="0"/>
                <a:cs typeface="Calibri" panose="020F0502020204030204" pitchFamily="34" charset="0"/>
                <a:hlinkClick r:id="rId2"/>
              </a:rPr>
              <a:t>Edms</a:t>
            </a:r>
            <a:r>
              <a:rPr lang="fr-FR" sz="1300" dirty="0">
                <a:latin typeface="Calibri" panose="020F0502020204030204" pitchFamily="34" charset="0"/>
                <a:cs typeface="Calibri" panose="020F0502020204030204" pitchFamily="34" charset="0"/>
                <a:hlinkClick r:id="rId2"/>
              </a:rPr>
              <a:t>: HL-LHC </a:t>
            </a:r>
            <a:r>
              <a:rPr lang="fr-FR" sz="1300" dirty="0" err="1">
                <a:latin typeface="Calibri" panose="020F0502020204030204" pitchFamily="34" charset="0"/>
                <a:cs typeface="Calibri" panose="020F0502020204030204" pitchFamily="34" charset="0"/>
                <a:hlinkClick r:id="rId2"/>
              </a:rPr>
              <a:t>Cables</a:t>
            </a:r>
            <a:r>
              <a:rPr lang="fr-FR" sz="1300" dirty="0">
                <a:latin typeface="Calibri" panose="020F0502020204030204" pitchFamily="34" charset="0"/>
                <a:cs typeface="Calibri" panose="020F0502020204030204" pitchFamily="34" charset="0"/>
                <a:hlinkClick r:id="rId2"/>
              </a:rPr>
              <a:t> </a:t>
            </a:r>
            <a:r>
              <a:rPr lang="fr-FR" sz="1300" dirty="0" err="1">
                <a:latin typeface="Calibri" panose="020F0502020204030204" pitchFamily="34" charset="0"/>
                <a:cs typeface="Calibri" panose="020F0502020204030204" pitchFamily="34" charset="0"/>
                <a:hlinkClick r:id="rId2"/>
              </a:rPr>
              <a:t>Review</a:t>
            </a:r>
            <a:endParaRPr lang="en-GB" sz="1300" dirty="0">
              <a:latin typeface="Calibri" panose="020F0502020204030204" pitchFamily="34" charset="0"/>
              <a:cs typeface="Calibri" panose="020F0502020204030204" pitchFamily="34" charset="0"/>
            </a:endParaRPr>
          </a:p>
          <a:p>
            <a:pPr algn="just"/>
            <a:r>
              <a:rPr lang="en-GB" sz="1700" dirty="0">
                <a:latin typeface="Calibri" panose="020F0502020204030204" pitchFamily="34" charset="0"/>
                <a:cs typeface="Calibri" panose="020F0502020204030204" pitchFamily="34" charset="0"/>
              </a:rPr>
              <a:t>Recommendations by sessions will be available there :</a:t>
            </a:r>
          </a:p>
          <a:p>
            <a:pPr lvl="1" algn="just"/>
            <a:r>
              <a:rPr lang="fr-FR" sz="1300" dirty="0" err="1">
                <a:latin typeface="Calibri" panose="020F0502020204030204" pitchFamily="34" charset="0"/>
                <a:cs typeface="Calibri" panose="020F0502020204030204" pitchFamily="34" charset="0"/>
                <a:hlinkClick r:id="rId2"/>
              </a:rPr>
              <a:t>Edms</a:t>
            </a:r>
            <a:r>
              <a:rPr lang="fr-FR" sz="1300" dirty="0">
                <a:latin typeface="Calibri" panose="020F0502020204030204" pitchFamily="34" charset="0"/>
                <a:cs typeface="Calibri" panose="020F0502020204030204" pitchFamily="34" charset="0"/>
                <a:hlinkClick r:id="rId2"/>
              </a:rPr>
              <a:t>: HL-LHC </a:t>
            </a:r>
            <a:r>
              <a:rPr lang="fr-FR" sz="1300" dirty="0" err="1">
                <a:latin typeface="Calibri" panose="020F0502020204030204" pitchFamily="34" charset="0"/>
                <a:cs typeface="Calibri" panose="020F0502020204030204" pitchFamily="34" charset="0"/>
                <a:hlinkClick r:id="rId2"/>
              </a:rPr>
              <a:t>Cables</a:t>
            </a:r>
            <a:r>
              <a:rPr lang="fr-FR" sz="1300" dirty="0">
                <a:latin typeface="Calibri" panose="020F0502020204030204" pitchFamily="34" charset="0"/>
                <a:cs typeface="Calibri" panose="020F0502020204030204" pitchFamily="34" charset="0"/>
                <a:hlinkClick r:id="rId2"/>
              </a:rPr>
              <a:t> </a:t>
            </a:r>
            <a:r>
              <a:rPr lang="fr-FR" sz="1300" dirty="0" err="1">
                <a:latin typeface="Calibri" panose="020F0502020204030204" pitchFamily="34" charset="0"/>
                <a:cs typeface="Calibri" panose="020F0502020204030204" pitchFamily="34" charset="0"/>
                <a:hlinkClick r:id="rId2"/>
              </a:rPr>
              <a:t>Review</a:t>
            </a:r>
            <a:endParaRPr lang="fr-FR" sz="1300" dirty="0">
              <a:latin typeface="Calibri" panose="020F0502020204030204" pitchFamily="34" charset="0"/>
              <a:cs typeface="Calibri" panose="020F0502020204030204" pitchFamily="34" charset="0"/>
            </a:endParaRPr>
          </a:p>
          <a:p>
            <a:pPr marL="457200" lvl="1" indent="0" algn="just">
              <a:buNone/>
            </a:pPr>
            <a:endParaRPr lang="fr-FR" sz="1600" dirty="0">
              <a:latin typeface="Calibri" panose="020F0502020204030204" pitchFamily="34" charset="0"/>
              <a:cs typeface="Calibri" panose="020F0502020204030204" pitchFamily="34" charset="0"/>
            </a:endParaRPr>
          </a:p>
          <a:p>
            <a:pPr marL="57150" indent="0" algn="just">
              <a:buNone/>
            </a:pPr>
            <a:r>
              <a:rPr lang="en-GB" sz="1800" dirty="0">
                <a:solidFill>
                  <a:srgbClr val="FF0000"/>
                </a:solidFill>
                <a:latin typeface="Calibri" panose="020F0502020204030204" pitchFamily="34" charset="0"/>
                <a:cs typeface="Calibri" panose="020F0502020204030204" pitchFamily="34" charset="0"/>
              </a:rPr>
              <a:t>However</a:t>
            </a:r>
            <a:r>
              <a:rPr lang="en-GB" sz="1800" dirty="0">
                <a:latin typeface="Calibri" panose="020F0502020204030204" pitchFamily="34" charset="0"/>
                <a:cs typeface="Calibri" panose="020F0502020204030204" pitchFamily="34" charset="0"/>
              </a:rPr>
              <a:t>, the panel has considered, in the interest of CERN, to extend the scope of his comments to a larger domain than the specific one of the review, in the hope that these inputs may support the management in taking actions to improve this situation.</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22</a:t>
            </a:fld>
            <a:endParaRPr lang="fr-FR"/>
          </a:p>
        </p:txBody>
      </p:sp>
      <p:sp>
        <p:nvSpPr>
          <p:cNvPr id="4" name="Footer Placeholder 3">
            <a:extLst>
              <a:ext uri="{FF2B5EF4-FFF2-40B4-BE49-F238E27FC236}">
                <a16:creationId xmlns:a16="http://schemas.microsoft.com/office/drawing/2014/main" id="{5B969CEE-5739-329E-1149-7DC86D2E9A95}"/>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30605278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3195"/>
            <a:ext cx="7920000" cy="540000"/>
          </a:xfrm>
        </p:spPr>
        <p:txBody>
          <a:bodyPr/>
          <a:lstStyle/>
          <a:p>
            <a:pPr algn="just"/>
            <a:r>
              <a:rPr lang="en-GB" dirty="0">
                <a:latin typeface="Calibri" panose="020F0502020204030204" pitchFamily="34" charset="0"/>
                <a:cs typeface="Calibri" panose="020F0502020204030204" pitchFamily="34" charset="0"/>
              </a:rPr>
              <a:t>Global reflections about cabling at CERN</a:t>
            </a:r>
          </a:p>
        </p:txBody>
      </p:sp>
      <p:sp>
        <p:nvSpPr>
          <p:cNvPr id="3" name="Content Placeholder 2"/>
          <p:cNvSpPr>
            <a:spLocks noGrp="1"/>
          </p:cNvSpPr>
          <p:nvPr>
            <p:ph idx="1"/>
          </p:nvPr>
        </p:nvSpPr>
        <p:spPr>
          <a:xfrm>
            <a:off x="496949" y="987574"/>
            <a:ext cx="8035051" cy="3680222"/>
          </a:xfrm>
        </p:spPr>
        <p:txBody>
          <a:bodyPr vert="horz" lIns="0" tIns="0" rIns="0" bIns="0" rtlCol="0">
            <a:normAutofit/>
          </a:bodyPr>
          <a:lstStyle/>
          <a:p>
            <a:pPr algn="just"/>
            <a:r>
              <a:rPr lang="en-GB" sz="1800" dirty="0">
                <a:latin typeface="Calibri" panose="020F0502020204030204" pitchFamily="34" charset="0"/>
                <a:cs typeface="Calibri" panose="020F0502020204030204" pitchFamily="34" charset="0"/>
              </a:rPr>
              <a:t>Since LS1, the activity of de- and cabling is known as the one limiting the scope of a long shutdown.</a:t>
            </a:r>
          </a:p>
          <a:p>
            <a:pPr algn="just"/>
            <a:r>
              <a:rPr lang="en-GB" sz="1800" dirty="0">
                <a:latin typeface="Calibri" panose="020F0502020204030204" pitchFamily="34" charset="0"/>
                <a:cs typeface="Calibri" panose="020F0502020204030204" pitchFamily="34" charset="0"/>
              </a:rPr>
              <a:t>The questions raised by the HL-LHC project are relevant and appear to have already been faced by previous projects. </a:t>
            </a:r>
          </a:p>
          <a:p>
            <a:pPr algn="just"/>
            <a:r>
              <a:rPr lang="en-GB" sz="1800" dirty="0">
                <a:latin typeface="Calibri"/>
                <a:cs typeface="Calibri"/>
              </a:rPr>
              <a:t>The organisation and responsibilities around cabling activities are spread over many services.</a:t>
            </a:r>
          </a:p>
          <a:p>
            <a:pPr algn="just"/>
            <a:r>
              <a:rPr lang="en-GB" sz="1800" dirty="0">
                <a:latin typeface="Calibri"/>
                <a:cs typeface="Calibri"/>
              </a:rPr>
              <a:t>There is no clear leadership on these activities. </a:t>
            </a:r>
          </a:p>
          <a:p>
            <a:pPr algn="just"/>
            <a:endParaRPr lang="en-GB" sz="1800"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23</a:t>
            </a:fld>
            <a:endParaRPr lang="fr-FR"/>
          </a:p>
        </p:txBody>
      </p:sp>
      <p:sp>
        <p:nvSpPr>
          <p:cNvPr id="4" name="Footer Placeholder 3">
            <a:extLst>
              <a:ext uri="{FF2B5EF4-FFF2-40B4-BE49-F238E27FC236}">
                <a16:creationId xmlns:a16="http://schemas.microsoft.com/office/drawing/2014/main" id="{D071FD8B-4D6A-A537-E0CE-55BCADAB07F7}"/>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38708760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3195"/>
            <a:ext cx="7920000" cy="540000"/>
          </a:xfrm>
        </p:spPr>
        <p:txBody>
          <a:bodyPr/>
          <a:lstStyle/>
          <a:p>
            <a:r>
              <a:rPr lang="en-GB" dirty="0">
                <a:latin typeface="Calibri" panose="020F0502020204030204" pitchFamily="34" charset="0"/>
                <a:cs typeface="Calibri" panose="020F0502020204030204" pitchFamily="34" charset="0"/>
              </a:rPr>
              <a:t>Global reflections about cabling at CERN</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latin typeface="Calibri" panose="020F0502020204030204" pitchFamily="34" charset="0"/>
                <a:cs typeface="Calibri" panose="020F0502020204030204" pitchFamily="34" charset="0"/>
              </a:rPr>
              <a:pPr/>
              <a:t>24</a:t>
            </a:fld>
            <a:endParaRPr lang="fr-FR">
              <a:latin typeface="Calibri" panose="020F0502020204030204" pitchFamily="34" charset="0"/>
              <a:cs typeface="Calibri" panose="020F0502020204030204" pitchFamily="34" charset="0"/>
            </a:endParaRPr>
          </a:p>
        </p:txBody>
      </p:sp>
      <p:pic>
        <p:nvPicPr>
          <p:cNvPr id="1028" name="Picture 4" descr="Spaghetti PNG | Download PNG image: spaghetti_PNG8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8238" y="1697783"/>
            <a:ext cx="4083550" cy="261347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532151" y="1441744"/>
            <a:ext cx="3038781" cy="369332"/>
          </a:xfrm>
          <a:prstGeom prst="rect">
            <a:avLst/>
          </a:prstGeom>
          <a:noFill/>
        </p:spPr>
        <p:txBody>
          <a:bodyPr wrap="none" rtlCol="0">
            <a:spAutoFit/>
          </a:bodyPr>
          <a:lstStyle/>
          <a:p>
            <a:r>
              <a:rPr lang="en-GB" b="1" dirty="0">
                <a:solidFill>
                  <a:schemeClr val="bg2">
                    <a:lumMod val="60000"/>
                    <a:lumOff val="40000"/>
                  </a:schemeClr>
                </a:solidFill>
                <a:latin typeface="Calibri" panose="020F0502020204030204" pitchFamily="34" charset="0"/>
                <a:cs typeface="Calibri" panose="020F0502020204030204" pitchFamily="34" charset="0"/>
              </a:rPr>
              <a:t>EN-EL</a:t>
            </a:r>
            <a:r>
              <a:rPr lang="en-GB" dirty="0">
                <a:solidFill>
                  <a:srgbClr val="33CC33"/>
                </a:solidFill>
                <a:latin typeface="Calibri" panose="020F0502020204030204" pitchFamily="34" charset="0"/>
                <a:cs typeface="Calibri" panose="020F0502020204030204" pitchFamily="34" charset="0"/>
              </a:rPr>
              <a:t>: cable installation works</a:t>
            </a:r>
          </a:p>
        </p:txBody>
      </p:sp>
      <p:sp>
        <p:nvSpPr>
          <p:cNvPr id="8" name="TextBox 7"/>
          <p:cNvSpPr txBox="1"/>
          <p:nvPr/>
        </p:nvSpPr>
        <p:spPr>
          <a:xfrm>
            <a:off x="6055798" y="1837830"/>
            <a:ext cx="2950677" cy="646331"/>
          </a:xfrm>
          <a:prstGeom prst="rect">
            <a:avLst/>
          </a:prstGeom>
          <a:noFill/>
        </p:spPr>
        <p:txBody>
          <a:bodyPr wrap="square" rtlCol="0">
            <a:spAutoFit/>
          </a:bodyPr>
          <a:lstStyle/>
          <a:p>
            <a:r>
              <a:rPr lang="en-GB" b="1" dirty="0">
                <a:solidFill>
                  <a:schemeClr val="bg2">
                    <a:lumMod val="60000"/>
                    <a:lumOff val="40000"/>
                  </a:schemeClr>
                </a:solidFill>
                <a:latin typeface="Calibri" panose="020F0502020204030204" pitchFamily="34" charset="0"/>
                <a:cs typeface="Calibri" panose="020F0502020204030204" pitchFamily="34" charset="0"/>
              </a:rPr>
              <a:t>SCE</a:t>
            </a:r>
            <a:r>
              <a:rPr lang="en-GB" dirty="0">
                <a:solidFill>
                  <a:srgbClr val="33CC33"/>
                </a:solidFill>
                <a:latin typeface="Calibri" panose="020F0502020204030204" pitchFamily="34" charset="0"/>
                <a:cs typeface="Calibri" panose="020F0502020204030204" pitchFamily="34" charset="0"/>
              </a:rPr>
              <a:t>: cables procurement and storage</a:t>
            </a:r>
          </a:p>
        </p:txBody>
      </p:sp>
      <p:sp>
        <p:nvSpPr>
          <p:cNvPr id="9" name="TextBox 8"/>
          <p:cNvSpPr txBox="1"/>
          <p:nvPr/>
        </p:nvSpPr>
        <p:spPr>
          <a:xfrm>
            <a:off x="6310049" y="3303087"/>
            <a:ext cx="2467791" cy="369332"/>
          </a:xfrm>
          <a:prstGeom prst="rect">
            <a:avLst/>
          </a:prstGeom>
          <a:noFill/>
        </p:spPr>
        <p:txBody>
          <a:bodyPr wrap="none" rtlCol="0">
            <a:spAutoFit/>
          </a:bodyPr>
          <a:lstStyle/>
          <a:p>
            <a:r>
              <a:rPr lang="en-GB" b="1" dirty="0">
                <a:solidFill>
                  <a:schemeClr val="bg2">
                    <a:lumMod val="60000"/>
                    <a:lumOff val="40000"/>
                  </a:schemeClr>
                </a:solidFill>
                <a:latin typeface="Calibri" panose="020F0502020204030204" pitchFamily="34" charset="0"/>
                <a:cs typeface="Calibri" panose="020F0502020204030204" pitchFamily="34" charset="0"/>
              </a:rPr>
              <a:t>HSE</a:t>
            </a:r>
            <a:r>
              <a:rPr lang="en-GB" dirty="0">
                <a:solidFill>
                  <a:srgbClr val="33CC33"/>
                </a:solidFill>
                <a:latin typeface="Calibri" panose="020F0502020204030204" pitchFamily="34" charset="0"/>
                <a:cs typeface="Calibri" panose="020F0502020204030204" pitchFamily="34" charset="0"/>
              </a:rPr>
              <a:t>: cables qualification</a:t>
            </a:r>
          </a:p>
        </p:txBody>
      </p:sp>
      <p:sp>
        <p:nvSpPr>
          <p:cNvPr id="10" name="TextBox 9"/>
          <p:cNvSpPr txBox="1"/>
          <p:nvPr/>
        </p:nvSpPr>
        <p:spPr>
          <a:xfrm>
            <a:off x="6193160" y="2510915"/>
            <a:ext cx="2552237" cy="369332"/>
          </a:xfrm>
          <a:prstGeom prst="rect">
            <a:avLst/>
          </a:prstGeom>
          <a:noFill/>
        </p:spPr>
        <p:txBody>
          <a:bodyPr wrap="none" rtlCol="0">
            <a:spAutoFit/>
          </a:bodyPr>
          <a:lstStyle/>
          <a:p>
            <a:r>
              <a:rPr lang="en-GB" b="1" dirty="0">
                <a:solidFill>
                  <a:schemeClr val="bg2">
                    <a:lumMod val="60000"/>
                    <a:lumOff val="40000"/>
                  </a:schemeClr>
                </a:solidFill>
                <a:latin typeface="Calibri" panose="020F0502020204030204" pitchFamily="34" charset="0"/>
                <a:cs typeface="Calibri" panose="020F0502020204030204" pitchFamily="34" charset="0"/>
              </a:rPr>
              <a:t>SCE</a:t>
            </a:r>
            <a:r>
              <a:rPr lang="en-GB" dirty="0">
                <a:solidFill>
                  <a:srgbClr val="33CC33"/>
                </a:solidFill>
                <a:latin typeface="Calibri" panose="020F0502020204030204" pitchFamily="34" charset="0"/>
                <a:cs typeface="Calibri" panose="020F0502020204030204" pitchFamily="34" charset="0"/>
              </a:rPr>
              <a:t>: cable quality control</a:t>
            </a:r>
          </a:p>
        </p:txBody>
      </p:sp>
      <p:sp>
        <p:nvSpPr>
          <p:cNvPr id="11" name="TextBox 10"/>
          <p:cNvSpPr txBox="1"/>
          <p:nvPr/>
        </p:nvSpPr>
        <p:spPr>
          <a:xfrm>
            <a:off x="294603" y="1441744"/>
            <a:ext cx="4241995" cy="369332"/>
          </a:xfrm>
          <a:prstGeom prst="rect">
            <a:avLst/>
          </a:prstGeom>
          <a:noFill/>
        </p:spPr>
        <p:txBody>
          <a:bodyPr wrap="none" rtlCol="0">
            <a:spAutoFit/>
          </a:bodyPr>
          <a:lstStyle/>
          <a:p>
            <a:r>
              <a:rPr lang="en-GB" b="1" dirty="0">
                <a:solidFill>
                  <a:schemeClr val="bg2">
                    <a:lumMod val="60000"/>
                    <a:lumOff val="40000"/>
                  </a:schemeClr>
                </a:solidFill>
                <a:latin typeface="Calibri" panose="020F0502020204030204" pitchFamily="34" charset="0"/>
                <a:cs typeface="Calibri" panose="020F0502020204030204" pitchFamily="34" charset="0"/>
              </a:rPr>
              <a:t>Project offices</a:t>
            </a:r>
            <a:r>
              <a:rPr lang="en-GB" dirty="0">
                <a:solidFill>
                  <a:srgbClr val="33CC33"/>
                </a:solidFill>
                <a:latin typeface="Calibri" panose="020F0502020204030204" pitchFamily="34" charset="0"/>
                <a:cs typeface="Calibri" panose="020F0502020204030204" pitchFamily="34" charset="0"/>
              </a:rPr>
              <a:t>: cable procurement strategy</a:t>
            </a:r>
          </a:p>
        </p:txBody>
      </p:sp>
      <p:sp>
        <p:nvSpPr>
          <p:cNvPr id="12" name="TextBox 11"/>
          <p:cNvSpPr txBox="1"/>
          <p:nvPr/>
        </p:nvSpPr>
        <p:spPr>
          <a:xfrm>
            <a:off x="32279" y="2273612"/>
            <a:ext cx="3265766" cy="369332"/>
          </a:xfrm>
          <a:prstGeom prst="rect">
            <a:avLst/>
          </a:prstGeom>
          <a:noFill/>
        </p:spPr>
        <p:txBody>
          <a:bodyPr wrap="none" rtlCol="0">
            <a:spAutoFit/>
          </a:bodyPr>
          <a:lstStyle/>
          <a:p>
            <a:r>
              <a:rPr lang="en-GB" b="1" dirty="0">
                <a:solidFill>
                  <a:schemeClr val="bg2">
                    <a:lumMod val="60000"/>
                    <a:lumOff val="40000"/>
                  </a:schemeClr>
                </a:solidFill>
                <a:latin typeface="Calibri" panose="020F0502020204030204" pitchFamily="34" charset="0"/>
                <a:cs typeface="Calibri" panose="020F0502020204030204" pitchFamily="34" charset="0"/>
              </a:rPr>
              <a:t>Project offices</a:t>
            </a:r>
            <a:r>
              <a:rPr lang="en-GB" dirty="0">
                <a:solidFill>
                  <a:srgbClr val="33CC33"/>
                </a:solidFill>
                <a:latin typeface="Calibri" panose="020F0502020204030204" pitchFamily="34" charset="0"/>
                <a:cs typeface="Calibri" panose="020F0502020204030204" pitchFamily="34" charset="0"/>
              </a:rPr>
              <a:t>: Cable integration</a:t>
            </a:r>
          </a:p>
        </p:txBody>
      </p:sp>
      <p:sp>
        <p:nvSpPr>
          <p:cNvPr id="13" name="TextBox 12"/>
          <p:cNvSpPr txBox="1"/>
          <p:nvPr/>
        </p:nvSpPr>
        <p:spPr>
          <a:xfrm>
            <a:off x="-6658" y="4093052"/>
            <a:ext cx="4463338" cy="369332"/>
          </a:xfrm>
          <a:prstGeom prst="rect">
            <a:avLst/>
          </a:prstGeom>
          <a:noFill/>
        </p:spPr>
        <p:txBody>
          <a:bodyPr wrap="none" rtlCol="0">
            <a:spAutoFit/>
          </a:bodyPr>
          <a:lstStyle/>
          <a:p>
            <a:r>
              <a:rPr lang="en-GB" b="1" dirty="0">
                <a:solidFill>
                  <a:schemeClr val="bg2">
                    <a:lumMod val="60000"/>
                    <a:lumOff val="40000"/>
                  </a:schemeClr>
                </a:solidFill>
                <a:latin typeface="Calibri" panose="020F0502020204030204" pitchFamily="34" charset="0"/>
                <a:cs typeface="Calibri" panose="020F0502020204030204" pitchFamily="34" charset="0"/>
              </a:rPr>
              <a:t>Project offices, EN-ACE </a:t>
            </a:r>
            <a:r>
              <a:rPr lang="en-GB" dirty="0">
                <a:solidFill>
                  <a:srgbClr val="33CC33"/>
                </a:solidFill>
                <a:latin typeface="Calibri" panose="020F0502020204030204" pitchFamily="34" charset="0"/>
                <a:cs typeface="Calibri" panose="020F0502020204030204" pitchFamily="34" charset="0"/>
              </a:rPr>
              <a:t>: de-cabling campaign</a:t>
            </a:r>
          </a:p>
        </p:txBody>
      </p:sp>
      <p:sp>
        <p:nvSpPr>
          <p:cNvPr id="14" name="TextBox 13"/>
          <p:cNvSpPr txBox="1"/>
          <p:nvPr/>
        </p:nvSpPr>
        <p:spPr>
          <a:xfrm>
            <a:off x="24614" y="3400462"/>
            <a:ext cx="2477858" cy="646331"/>
          </a:xfrm>
          <a:prstGeom prst="rect">
            <a:avLst/>
          </a:prstGeom>
          <a:noFill/>
        </p:spPr>
        <p:txBody>
          <a:bodyPr wrap="none" rtlCol="0">
            <a:spAutoFit/>
          </a:bodyPr>
          <a:lstStyle/>
          <a:p>
            <a:r>
              <a:rPr lang="en-GB" b="1" dirty="0">
                <a:solidFill>
                  <a:schemeClr val="bg2">
                    <a:lumMod val="60000"/>
                    <a:lumOff val="40000"/>
                  </a:schemeClr>
                </a:solidFill>
                <a:latin typeface="Calibri" panose="020F0502020204030204" pitchFamily="34" charset="0"/>
                <a:cs typeface="Calibri" panose="020F0502020204030204" pitchFamily="34" charset="0"/>
              </a:rPr>
              <a:t>Project offices, EN-ACE</a:t>
            </a:r>
            <a:r>
              <a:rPr lang="en-GB" dirty="0">
                <a:solidFill>
                  <a:srgbClr val="33CC33"/>
                </a:solidFill>
                <a:latin typeface="Calibri" panose="020F0502020204030204" pitchFamily="34" charset="0"/>
                <a:cs typeface="Calibri" panose="020F0502020204030204" pitchFamily="34" charset="0"/>
              </a:rPr>
              <a:t>: </a:t>
            </a:r>
          </a:p>
          <a:p>
            <a:r>
              <a:rPr lang="en-GB" dirty="0">
                <a:solidFill>
                  <a:srgbClr val="33CC33"/>
                </a:solidFill>
                <a:latin typeface="Calibri" panose="020F0502020204030204" pitchFamily="34" charset="0"/>
                <a:cs typeface="Calibri" panose="020F0502020204030204" pitchFamily="34" charset="0"/>
              </a:rPr>
              <a:t>Cabling works safety</a:t>
            </a:r>
          </a:p>
        </p:txBody>
      </p:sp>
      <p:sp>
        <p:nvSpPr>
          <p:cNvPr id="15" name="TextBox 14"/>
          <p:cNvSpPr txBox="1"/>
          <p:nvPr/>
        </p:nvSpPr>
        <p:spPr>
          <a:xfrm>
            <a:off x="66413" y="1857678"/>
            <a:ext cx="3497111" cy="369332"/>
          </a:xfrm>
          <a:prstGeom prst="rect">
            <a:avLst/>
          </a:prstGeom>
          <a:noFill/>
        </p:spPr>
        <p:txBody>
          <a:bodyPr wrap="none" rtlCol="0">
            <a:spAutoFit/>
          </a:bodyPr>
          <a:lstStyle/>
          <a:p>
            <a:r>
              <a:rPr lang="en-GB" b="1" dirty="0">
                <a:solidFill>
                  <a:schemeClr val="bg2">
                    <a:lumMod val="60000"/>
                    <a:lumOff val="40000"/>
                  </a:schemeClr>
                </a:solidFill>
                <a:latin typeface="Calibri" panose="020F0502020204030204" pitchFamily="34" charset="0"/>
                <a:cs typeface="Calibri" panose="020F0502020204030204" pitchFamily="34" charset="0"/>
              </a:rPr>
              <a:t>CSTSC</a:t>
            </a:r>
            <a:r>
              <a:rPr lang="en-GB" dirty="0">
                <a:solidFill>
                  <a:srgbClr val="33CC33"/>
                </a:solidFill>
                <a:latin typeface="Calibri" panose="020F0502020204030204" pitchFamily="34" charset="0"/>
                <a:cs typeface="Calibri" panose="020F0502020204030204" pitchFamily="34" charset="0"/>
              </a:rPr>
              <a:t>: cable technical specification</a:t>
            </a:r>
          </a:p>
        </p:txBody>
      </p:sp>
      <p:sp>
        <p:nvSpPr>
          <p:cNvPr id="16" name="TextBox 15"/>
          <p:cNvSpPr txBox="1"/>
          <p:nvPr/>
        </p:nvSpPr>
        <p:spPr>
          <a:xfrm>
            <a:off x="5702763" y="3723459"/>
            <a:ext cx="2787686" cy="369332"/>
          </a:xfrm>
          <a:prstGeom prst="rect">
            <a:avLst/>
          </a:prstGeom>
          <a:noFill/>
        </p:spPr>
        <p:txBody>
          <a:bodyPr wrap="none" rtlCol="0">
            <a:spAutoFit/>
          </a:bodyPr>
          <a:lstStyle/>
          <a:p>
            <a:r>
              <a:rPr lang="en-GB" b="1" dirty="0">
                <a:solidFill>
                  <a:schemeClr val="bg2">
                    <a:lumMod val="60000"/>
                    <a:lumOff val="40000"/>
                  </a:schemeClr>
                </a:solidFill>
                <a:latin typeface="Calibri" panose="020F0502020204030204" pitchFamily="34" charset="0"/>
                <a:cs typeface="Calibri" panose="020F0502020204030204" pitchFamily="34" charset="0"/>
              </a:rPr>
              <a:t>HSE</a:t>
            </a:r>
            <a:r>
              <a:rPr lang="en-GB" dirty="0">
                <a:solidFill>
                  <a:srgbClr val="33CC33"/>
                </a:solidFill>
                <a:latin typeface="Calibri" panose="020F0502020204030204" pitchFamily="34" charset="0"/>
                <a:cs typeface="Calibri" panose="020F0502020204030204" pitchFamily="34" charset="0"/>
              </a:rPr>
              <a:t>: cabling works accident</a:t>
            </a:r>
          </a:p>
        </p:txBody>
      </p:sp>
      <p:sp>
        <p:nvSpPr>
          <p:cNvPr id="17" name="TextBox 16"/>
          <p:cNvSpPr txBox="1"/>
          <p:nvPr/>
        </p:nvSpPr>
        <p:spPr>
          <a:xfrm>
            <a:off x="0" y="2689546"/>
            <a:ext cx="3073983" cy="646331"/>
          </a:xfrm>
          <a:prstGeom prst="rect">
            <a:avLst/>
          </a:prstGeom>
          <a:noFill/>
        </p:spPr>
        <p:txBody>
          <a:bodyPr wrap="none" rtlCol="0">
            <a:spAutoFit/>
          </a:bodyPr>
          <a:lstStyle/>
          <a:p>
            <a:r>
              <a:rPr lang="en-GB" b="1" dirty="0">
                <a:solidFill>
                  <a:schemeClr val="bg2">
                    <a:lumMod val="60000"/>
                    <a:lumOff val="40000"/>
                  </a:schemeClr>
                </a:solidFill>
                <a:latin typeface="Calibri" panose="020F0502020204030204" pitchFamily="34" charset="0"/>
                <a:cs typeface="Calibri" panose="020F0502020204030204" pitchFamily="34" charset="0"/>
              </a:rPr>
              <a:t>Projects or equipment groups</a:t>
            </a:r>
            <a:r>
              <a:rPr lang="en-GB" dirty="0">
                <a:solidFill>
                  <a:srgbClr val="33CC33"/>
                </a:solidFill>
                <a:latin typeface="Calibri" panose="020F0502020204030204" pitchFamily="34" charset="0"/>
                <a:cs typeface="Calibri" panose="020F0502020204030204" pitchFamily="34" charset="0"/>
              </a:rPr>
              <a:t>:</a:t>
            </a:r>
          </a:p>
          <a:p>
            <a:r>
              <a:rPr lang="en-GB" dirty="0">
                <a:solidFill>
                  <a:srgbClr val="33CC33"/>
                </a:solidFill>
                <a:latin typeface="Calibri" panose="020F0502020204030204" pitchFamily="34" charset="0"/>
                <a:cs typeface="Calibri" panose="020F0502020204030204" pitchFamily="34" charset="0"/>
              </a:rPr>
              <a:t>Cables owners</a:t>
            </a:r>
          </a:p>
        </p:txBody>
      </p:sp>
      <p:sp>
        <p:nvSpPr>
          <p:cNvPr id="18" name="TextBox 17"/>
          <p:cNvSpPr txBox="1"/>
          <p:nvPr/>
        </p:nvSpPr>
        <p:spPr>
          <a:xfrm>
            <a:off x="5076647" y="4117231"/>
            <a:ext cx="2585323" cy="369332"/>
          </a:xfrm>
          <a:prstGeom prst="rect">
            <a:avLst/>
          </a:prstGeom>
          <a:noFill/>
        </p:spPr>
        <p:txBody>
          <a:bodyPr wrap="none" rtlCol="0">
            <a:spAutoFit/>
          </a:bodyPr>
          <a:lstStyle/>
          <a:p>
            <a:r>
              <a:rPr lang="en-GB" b="1" dirty="0">
                <a:solidFill>
                  <a:schemeClr val="bg2">
                    <a:lumMod val="60000"/>
                    <a:lumOff val="40000"/>
                  </a:schemeClr>
                </a:solidFill>
                <a:latin typeface="Calibri" panose="020F0502020204030204" pitchFamily="34" charset="0"/>
                <a:cs typeface="Calibri" panose="020F0502020204030204" pitchFamily="34" charset="0"/>
              </a:rPr>
              <a:t>Owners </a:t>
            </a:r>
            <a:r>
              <a:rPr lang="en-GB" dirty="0">
                <a:solidFill>
                  <a:srgbClr val="33CC33"/>
                </a:solidFill>
                <a:latin typeface="Calibri" panose="020F0502020204030204" pitchFamily="34" charset="0"/>
                <a:cs typeface="Calibri" panose="020F0502020204030204" pitchFamily="34" charset="0"/>
              </a:rPr>
              <a:t>: cables life cycle</a:t>
            </a:r>
            <a:endParaRPr lang="en-GB" dirty="0">
              <a:solidFill>
                <a:srgbClr val="33CC33"/>
              </a:solidFill>
              <a:highlight>
                <a:srgbClr val="FFFF00"/>
              </a:highlight>
              <a:latin typeface="Calibri" panose="020F0502020204030204" pitchFamily="34" charset="0"/>
              <a:cs typeface="Calibri" panose="020F0502020204030204" pitchFamily="34" charset="0"/>
            </a:endParaRPr>
          </a:p>
        </p:txBody>
      </p:sp>
      <p:sp>
        <p:nvSpPr>
          <p:cNvPr id="19" name="TextBox 18"/>
          <p:cNvSpPr txBox="1"/>
          <p:nvPr/>
        </p:nvSpPr>
        <p:spPr>
          <a:xfrm>
            <a:off x="2079104" y="4471151"/>
            <a:ext cx="6209777" cy="369332"/>
          </a:xfrm>
          <a:prstGeom prst="rect">
            <a:avLst/>
          </a:prstGeom>
          <a:noFill/>
        </p:spPr>
        <p:txBody>
          <a:bodyPr wrap="none" lIns="91440" tIns="45720" rIns="91440" bIns="45720" rtlCol="0" anchor="t">
            <a:spAutoFit/>
          </a:bodyPr>
          <a:lstStyle/>
          <a:p>
            <a:r>
              <a:rPr lang="en-GB" b="1" dirty="0">
                <a:solidFill>
                  <a:schemeClr val="bg2">
                    <a:lumMod val="60000"/>
                    <a:lumOff val="40000"/>
                  </a:schemeClr>
                </a:solidFill>
                <a:latin typeface="Calibri" panose="020F0502020204030204" pitchFamily="34" charset="0"/>
                <a:cs typeface="Calibri" panose="020F0502020204030204" pitchFamily="34" charset="0"/>
              </a:rPr>
              <a:t>SCE, EL, owners:</a:t>
            </a:r>
            <a:r>
              <a:rPr lang="en-GB" dirty="0">
                <a:solidFill>
                  <a:srgbClr val="33CC33"/>
                </a:solidFill>
                <a:latin typeface="Calibri"/>
                <a:cs typeface="Calibri"/>
              </a:rPr>
              <a:t> Quality assurance plan, GESMAR data quality</a:t>
            </a:r>
          </a:p>
        </p:txBody>
      </p:sp>
      <p:sp>
        <p:nvSpPr>
          <p:cNvPr id="20" name="TextBox 19"/>
          <p:cNvSpPr txBox="1"/>
          <p:nvPr/>
        </p:nvSpPr>
        <p:spPr>
          <a:xfrm>
            <a:off x="6548762" y="2907001"/>
            <a:ext cx="2174954" cy="369332"/>
          </a:xfrm>
          <a:prstGeom prst="rect">
            <a:avLst/>
          </a:prstGeom>
          <a:noFill/>
        </p:spPr>
        <p:txBody>
          <a:bodyPr wrap="none" rtlCol="0">
            <a:spAutoFit/>
          </a:bodyPr>
          <a:lstStyle/>
          <a:p>
            <a:r>
              <a:rPr lang="en-GB" b="1" dirty="0">
                <a:solidFill>
                  <a:schemeClr val="bg2">
                    <a:lumMod val="60000"/>
                    <a:lumOff val="40000"/>
                  </a:schemeClr>
                </a:solidFill>
                <a:latin typeface="Calibri" panose="020F0502020204030204" pitchFamily="34" charset="0"/>
                <a:cs typeface="Calibri" panose="020F0502020204030204" pitchFamily="34" charset="0"/>
              </a:rPr>
              <a:t>HSE</a:t>
            </a:r>
            <a:r>
              <a:rPr lang="en-GB" dirty="0">
                <a:solidFill>
                  <a:srgbClr val="33CC33"/>
                </a:solidFill>
                <a:latin typeface="Calibri" panose="020F0502020204030204" pitchFamily="34" charset="0"/>
                <a:cs typeface="Calibri" panose="020F0502020204030204" pitchFamily="34" charset="0"/>
              </a:rPr>
              <a:t>: cable regulation</a:t>
            </a:r>
          </a:p>
        </p:txBody>
      </p:sp>
      <p:sp>
        <p:nvSpPr>
          <p:cNvPr id="7" name="Footer Placeholder 3">
            <a:extLst>
              <a:ext uri="{FF2B5EF4-FFF2-40B4-BE49-F238E27FC236}">
                <a16:creationId xmlns:a16="http://schemas.microsoft.com/office/drawing/2014/main" id="{4CE7237C-9102-D502-6E66-B1A6825C22C7}"/>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latin typeface="Calibri" panose="020F0502020204030204" pitchFamily="34" charset="0"/>
                <a:cs typeface="Calibri" panose="020F0502020204030204" pitchFamily="34" charset="0"/>
              </a:rPr>
              <a:t>HL-LHC Cables Review Close Out session – 14 December 2022</a:t>
            </a:r>
          </a:p>
        </p:txBody>
      </p:sp>
      <p:sp>
        <p:nvSpPr>
          <p:cNvPr id="21" name="Content Placeholder 20">
            <a:extLst>
              <a:ext uri="{FF2B5EF4-FFF2-40B4-BE49-F238E27FC236}">
                <a16:creationId xmlns:a16="http://schemas.microsoft.com/office/drawing/2014/main" id="{CE014159-0653-A1FC-239D-9A47CBF52774}"/>
              </a:ext>
            </a:extLst>
          </p:cNvPr>
          <p:cNvSpPr>
            <a:spLocks noGrp="1"/>
          </p:cNvSpPr>
          <p:nvPr>
            <p:ph idx="1"/>
          </p:nvPr>
        </p:nvSpPr>
        <p:spPr/>
        <p:txBody>
          <a:bodyPr>
            <a:normAutofit/>
          </a:bodyPr>
          <a:lstStyle/>
          <a:p>
            <a:r>
              <a:rPr lang="en-US" sz="1800" dirty="0"/>
              <a:t>Present </a:t>
            </a:r>
            <a:r>
              <a:rPr lang="en-US" sz="1800" dirty="0" err="1"/>
              <a:t>organisation</a:t>
            </a:r>
            <a:r>
              <a:rPr lang="en-US" sz="1800" dirty="0"/>
              <a:t>: Unstructured without technical leadership.</a:t>
            </a:r>
          </a:p>
        </p:txBody>
      </p:sp>
    </p:spTree>
    <p:extLst>
      <p:ext uri="{BB962C8B-B14F-4D97-AF65-F5344CB8AC3E}">
        <p14:creationId xmlns:p14="http://schemas.microsoft.com/office/powerpoint/2010/main" val="15341952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3195"/>
            <a:ext cx="7920000" cy="540000"/>
          </a:xfrm>
        </p:spPr>
        <p:txBody>
          <a:bodyPr/>
          <a:lstStyle/>
          <a:p>
            <a:r>
              <a:rPr lang="en-GB" dirty="0">
                <a:latin typeface="Calibri" panose="020F0502020204030204" pitchFamily="34" charset="0"/>
                <a:cs typeface="Calibri" panose="020F0502020204030204" pitchFamily="34" charset="0"/>
              </a:rPr>
              <a:t>Global reflections about cabling at CERN</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25</a:t>
            </a:fld>
            <a:endParaRPr lang="fr-FR"/>
          </a:p>
        </p:txBody>
      </p:sp>
      <p:sp>
        <p:nvSpPr>
          <p:cNvPr id="4" name="Content Placeholder 3"/>
          <p:cNvSpPr>
            <a:spLocks noGrp="1"/>
          </p:cNvSpPr>
          <p:nvPr>
            <p:ph idx="1"/>
          </p:nvPr>
        </p:nvSpPr>
        <p:spPr/>
        <p:txBody>
          <a:bodyPr>
            <a:normAutofit/>
          </a:bodyPr>
          <a:lstStyle/>
          <a:p>
            <a:pPr algn="just"/>
            <a:r>
              <a:rPr lang="en-US" sz="1800" dirty="0">
                <a:latin typeface="Calibri" panose="020F0502020204030204" pitchFamily="34" charset="0"/>
                <a:cs typeface="Calibri" panose="020F0502020204030204" pitchFamily="34" charset="0"/>
              </a:rPr>
              <a:t>Cabling Services Section, Executive mandate </a:t>
            </a:r>
          </a:p>
          <a:p>
            <a:pPr marL="0" indent="0" algn="just">
              <a:buNone/>
            </a:pPr>
            <a:r>
              <a:rPr lang="en-US" sz="1800" dirty="0">
                <a:latin typeface="Calibri" panose="020F0502020204030204" pitchFamily="34" charset="0"/>
                <a:cs typeface="Calibri" panose="020F0502020204030204" pitchFamily="34" charset="0"/>
              </a:rPr>
              <a:t>The Cabling Services (CS) section is part of the Electrical Engineering Group (EN-EL) in the Engineering Department (EN) at CERN. The EN-EL-CS section </a:t>
            </a:r>
            <a:r>
              <a:rPr lang="en-US" sz="1800" dirty="0">
                <a:solidFill>
                  <a:srgbClr val="FF0000"/>
                </a:solidFill>
                <a:latin typeface="Calibri" panose="020F0502020204030204" pitchFamily="34" charset="0"/>
                <a:cs typeface="Calibri" panose="020F0502020204030204" pitchFamily="34" charset="0"/>
              </a:rPr>
              <a:t>provides the installation of signal cables</a:t>
            </a:r>
            <a:r>
              <a:rPr lang="en-US" sz="1800" dirty="0">
                <a:latin typeface="Calibri" panose="020F0502020204030204" pitchFamily="34" charset="0"/>
                <a:cs typeface="Calibri" panose="020F0502020204030204" pitchFamily="34" charset="0"/>
              </a:rPr>
              <a:t>, </a:t>
            </a:r>
            <a:r>
              <a:rPr lang="en-US" sz="1800" dirty="0" err="1">
                <a:latin typeface="Calibri" panose="020F0502020204030204" pitchFamily="34" charset="0"/>
                <a:cs typeface="Calibri" panose="020F0502020204030204" pitchFamily="34" charset="0"/>
              </a:rPr>
              <a:t>standardised</a:t>
            </a:r>
            <a:r>
              <a:rPr lang="en-US" sz="1800" dirty="0">
                <a:latin typeface="Calibri" panose="020F0502020204030204" pitchFamily="34" charset="0"/>
                <a:cs typeface="Calibri" panose="020F0502020204030204" pitchFamily="34" charset="0"/>
              </a:rPr>
              <a:t> racks and DC power cables for magnets in the accelerators and experimental areas. The section </a:t>
            </a:r>
            <a:r>
              <a:rPr lang="en-US" sz="1800" dirty="0">
                <a:solidFill>
                  <a:srgbClr val="FF0000"/>
                </a:solidFill>
                <a:latin typeface="Calibri" panose="020F0502020204030204" pitchFamily="34" charset="0"/>
                <a:cs typeface="Calibri" panose="020F0502020204030204" pitchFamily="34" charset="0"/>
              </a:rPr>
              <a:t>provides engineering support </a:t>
            </a:r>
            <a:r>
              <a:rPr lang="en-US" sz="1800" dirty="0">
                <a:latin typeface="Calibri" panose="020F0502020204030204" pitchFamily="34" charset="0"/>
                <a:cs typeface="Calibri" panose="020F0502020204030204" pitchFamily="34" charset="0"/>
              </a:rPr>
              <a:t>to the CERN users, </a:t>
            </a:r>
            <a:r>
              <a:rPr lang="en-US" sz="1800" dirty="0" err="1">
                <a:solidFill>
                  <a:srgbClr val="FF0000"/>
                </a:solidFill>
                <a:latin typeface="Calibri" panose="020F0502020204030204" pitchFamily="34" charset="0"/>
                <a:cs typeface="Calibri" panose="020F0502020204030204" pitchFamily="34" charset="0"/>
              </a:rPr>
              <a:t>centralises</a:t>
            </a:r>
            <a:r>
              <a:rPr lang="en-US" sz="1800" dirty="0">
                <a:latin typeface="Calibri" panose="020F0502020204030204" pitchFamily="34" charset="0"/>
                <a:cs typeface="Calibri" panose="020F0502020204030204" pitchFamily="34" charset="0"/>
              </a:rPr>
              <a:t> their cabling requests and </a:t>
            </a:r>
            <a:r>
              <a:rPr lang="en-US" sz="1800" dirty="0" err="1">
                <a:solidFill>
                  <a:srgbClr val="FF0000"/>
                </a:solidFill>
                <a:latin typeface="Calibri" panose="020F0502020204030204" pitchFamily="34" charset="0"/>
                <a:cs typeface="Calibri" panose="020F0502020204030204" pitchFamily="34" charset="0"/>
              </a:rPr>
              <a:t>organises</a:t>
            </a:r>
            <a:r>
              <a:rPr lang="en-US" sz="1800" dirty="0">
                <a:solidFill>
                  <a:srgbClr val="FF0000"/>
                </a:solidFill>
                <a:latin typeface="Calibri" panose="020F0502020204030204" pitchFamily="34" charset="0"/>
                <a:cs typeface="Calibri" panose="020F0502020204030204" pitchFamily="34" charset="0"/>
              </a:rPr>
              <a:t> the installation activities</a:t>
            </a:r>
            <a:r>
              <a:rPr lang="en-US" sz="1800" dirty="0">
                <a:latin typeface="Calibri" panose="020F0502020204030204" pitchFamily="34" charset="0"/>
                <a:cs typeface="Calibri" panose="020F0502020204030204" pitchFamily="34" charset="0"/>
              </a:rPr>
              <a:t> through external industrial-support contractors. The section  additionally  provides  support  to  the  EN-EL  group  for  radiation  safety  related aspects when working in radiation controlled areas. </a:t>
            </a:r>
            <a:endParaRPr lang="en-GB" sz="1800" dirty="0">
              <a:latin typeface="Calibri" panose="020F0502020204030204" pitchFamily="34" charset="0"/>
              <a:cs typeface="Calibri" panose="020F0502020204030204" pitchFamily="34" charset="0"/>
            </a:endParaRPr>
          </a:p>
        </p:txBody>
      </p:sp>
      <p:sp>
        <p:nvSpPr>
          <p:cNvPr id="3" name="Footer Placeholder 3">
            <a:extLst>
              <a:ext uri="{FF2B5EF4-FFF2-40B4-BE49-F238E27FC236}">
                <a16:creationId xmlns:a16="http://schemas.microsoft.com/office/drawing/2014/main" id="{F7146B97-B067-6F7E-B8CE-4C0E4CAC94F8}"/>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
        <p:nvSpPr>
          <p:cNvPr id="8" name="TextBox 7">
            <a:extLst>
              <a:ext uri="{FF2B5EF4-FFF2-40B4-BE49-F238E27FC236}">
                <a16:creationId xmlns:a16="http://schemas.microsoft.com/office/drawing/2014/main" id="{A47F30B3-D7FB-2F2C-9890-DF0EA3BDA88F}"/>
              </a:ext>
            </a:extLst>
          </p:cNvPr>
          <p:cNvSpPr txBox="1"/>
          <p:nvPr/>
        </p:nvSpPr>
        <p:spPr>
          <a:xfrm>
            <a:off x="3779912" y="4229099"/>
            <a:ext cx="2016224" cy="584775"/>
          </a:xfrm>
          <a:prstGeom prst="rect">
            <a:avLst/>
          </a:prstGeom>
          <a:noFill/>
        </p:spPr>
        <p:txBody>
          <a:bodyPr wrap="square">
            <a:spAutoFit/>
          </a:bodyPr>
          <a:lstStyle/>
          <a:p>
            <a:r>
              <a:rPr lang="fr-FR" sz="1600" u="sng" dirty="0" err="1">
                <a:solidFill>
                  <a:srgbClr val="0000FF"/>
                </a:solidFill>
                <a:latin typeface="Verdana" panose="020B0604030504040204" pitchFamily="34" charset="0"/>
                <a:ea typeface="Calibri" panose="020F0502020204030204" pitchFamily="34" charset="0"/>
                <a:cs typeface="Calibri" panose="020F0502020204030204" pitchFamily="34" charset="0"/>
                <a:hlinkClick r:id="rId2"/>
              </a:rPr>
              <a:t>Edms</a:t>
            </a:r>
            <a:r>
              <a:rPr lang="fr-FR" sz="1600" u="sng" dirty="0">
                <a:solidFill>
                  <a:srgbClr val="0000FF"/>
                </a:solidFill>
                <a:latin typeface="Verdana" panose="020B0604030504040204" pitchFamily="34" charset="0"/>
                <a:ea typeface="Calibri" panose="020F0502020204030204" pitchFamily="34" charset="0"/>
                <a:cs typeface="Calibri" panose="020F0502020204030204" pitchFamily="34" charset="0"/>
                <a:hlinkClick r:id="rId2"/>
              </a:rPr>
              <a:t> 2638901 </a:t>
            </a:r>
            <a:br>
              <a:rPr lang="fr-FR" sz="1600" dirty="0">
                <a:effectLst/>
                <a:latin typeface="Verdana" panose="020B0604030504040204" pitchFamily="34" charset="0"/>
                <a:ea typeface="Calibri" panose="020F0502020204030204" pitchFamily="34" charset="0"/>
                <a:cs typeface="Calibri" panose="020F0502020204030204" pitchFamily="34" charset="0"/>
              </a:rPr>
            </a:br>
            <a:endParaRPr lang="fr-FR" sz="1600" dirty="0"/>
          </a:p>
        </p:txBody>
      </p:sp>
    </p:spTree>
    <p:extLst>
      <p:ext uri="{BB962C8B-B14F-4D97-AF65-F5344CB8AC3E}">
        <p14:creationId xmlns:p14="http://schemas.microsoft.com/office/powerpoint/2010/main" val="36572534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3195"/>
            <a:ext cx="7920000" cy="540000"/>
          </a:xfrm>
        </p:spPr>
        <p:txBody>
          <a:bodyPr/>
          <a:lstStyle/>
          <a:p>
            <a:r>
              <a:rPr lang="en-GB" dirty="0">
                <a:latin typeface="Calibri" panose="020F0502020204030204" pitchFamily="34" charset="0"/>
                <a:cs typeface="Calibri" panose="020F0502020204030204" pitchFamily="34" charset="0"/>
              </a:rPr>
              <a:t>Global reflections about cabling at CERN</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26</a:t>
            </a:fld>
            <a:endParaRPr lang="fr-FR"/>
          </a:p>
        </p:txBody>
      </p:sp>
      <p:pic>
        <p:nvPicPr>
          <p:cNvPr id="2050" name="Picture 2" descr="Quelle structure d'organisation choisir pour son entreprise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2295218"/>
            <a:ext cx="4320480" cy="2304256"/>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p:cNvSpPr>
            <a:spLocks noGrp="1"/>
          </p:cNvSpPr>
          <p:nvPr>
            <p:ph idx="1"/>
          </p:nvPr>
        </p:nvSpPr>
        <p:spPr/>
        <p:txBody>
          <a:bodyPr>
            <a:normAutofit/>
          </a:bodyPr>
          <a:lstStyle/>
          <a:p>
            <a:pPr algn="just"/>
            <a:r>
              <a:rPr lang="en-GB" sz="1800" dirty="0">
                <a:latin typeface="Calibri" panose="020F0502020204030204" pitchFamily="34" charset="0"/>
                <a:cs typeface="Calibri" panose="020F0502020204030204" pitchFamily="34" charset="0"/>
              </a:rPr>
              <a:t>The panel would recommend to reinforce the leadership on cabling activities by creating a group in charge of this activity regrouping all people/activities/responsibilities around cabling and providing a service for accelerators and experiments.</a:t>
            </a:r>
          </a:p>
          <a:p>
            <a:pPr algn="just"/>
            <a:r>
              <a:rPr lang="en-GB" sz="1800" dirty="0">
                <a:latin typeface="Calibri" panose="020F0502020204030204" pitchFamily="34" charset="0"/>
                <a:cs typeface="Calibri" panose="020F0502020204030204" pitchFamily="34" charset="0"/>
              </a:rPr>
              <a:t>With a mandate similar to the Fibre Optics.</a:t>
            </a:r>
          </a:p>
        </p:txBody>
      </p:sp>
      <p:sp>
        <p:nvSpPr>
          <p:cNvPr id="3" name="Footer Placeholder 3">
            <a:extLst>
              <a:ext uri="{FF2B5EF4-FFF2-40B4-BE49-F238E27FC236}">
                <a16:creationId xmlns:a16="http://schemas.microsoft.com/office/drawing/2014/main" id="{F7146B97-B067-6F7E-B8CE-4C0E4CAC94F8}"/>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32332801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3195"/>
            <a:ext cx="7920000" cy="540000"/>
          </a:xfrm>
        </p:spPr>
        <p:txBody>
          <a:bodyPr/>
          <a:lstStyle/>
          <a:p>
            <a:r>
              <a:rPr lang="en-GB" dirty="0">
                <a:latin typeface="Calibri" panose="020F0502020204030204" pitchFamily="34" charset="0"/>
                <a:cs typeface="Calibri" panose="020F0502020204030204" pitchFamily="34" charset="0"/>
              </a:rPr>
              <a:t>Global reflections about cabling at CERN</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27</a:t>
            </a:fld>
            <a:endParaRPr lang="fr-FR"/>
          </a:p>
        </p:txBody>
      </p:sp>
      <p:sp>
        <p:nvSpPr>
          <p:cNvPr id="4" name="Content Placeholder 3"/>
          <p:cNvSpPr>
            <a:spLocks noGrp="1"/>
          </p:cNvSpPr>
          <p:nvPr>
            <p:ph idx="1"/>
          </p:nvPr>
        </p:nvSpPr>
        <p:spPr/>
        <p:txBody>
          <a:bodyPr>
            <a:normAutofit fontScale="92500"/>
          </a:bodyPr>
          <a:lstStyle/>
          <a:p>
            <a:pPr algn="just"/>
            <a:r>
              <a:rPr lang="en-US" sz="1800" dirty="0" err="1">
                <a:latin typeface="Calibri" panose="020F0502020204030204" pitchFamily="34" charset="0"/>
                <a:cs typeface="Calibri" panose="020F0502020204030204" pitchFamily="34" charset="0"/>
              </a:rPr>
              <a:t>Fibre</a:t>
            </a:r>
            <a:r>
              <a:rPr lang="en-US" sz="1800" dirty="0">
                <a:latin typeface="Calibri" panose="020F0502020204030204" pitchFamily="34" charset="0"/>
                <a:cs typeface="Calibri" panose="020F0502020204030204" pitchFamily="34" charset="0"/>
              </a:rPr>
              <a:t> Optics Section, Executive mandate </a:t>
            </a:r>
          </a:p>
          <a:p>
            <a:pPr marL="0" indent="0" algn="just">
              <a:buNone/>
            </a:pPr>
            <a:r>
              <a:rPr lang="en-US" sz="1800" dirty="0">
                <a:latin typeface="Calibri" panose="020F0502020204030204" pitchFamily="34" charset="0"/>
                <a:cs typeface="Calibri" panose="020F0502020204030204" pitchFamily="34" charset="0"/>
              </a:rPr>
              <a:t>The  EN-EL-FO  section  </a:t>
            </a:r>
            <a:r>
              <a:rPr lang="en-US" sz="1800" dirty="0">
                <a:solidFill>
                  <a:srgbClr val="FF0000"/>
                </a:solidFill>
                <a:latin typeface="Calibri" panose="020F0502020204030204" pitchFamily="34" charset="0"/>
                <a:cs typeface="Calibri" panose="020F0502020204030204" pitchFamily="34" charset="0"/>
              </a:rPr>
              <a:t>ensures  the  technical  expertise</a:t>
            </a:r>
            <a:r>
              <a:rPr lang="en-US" sz="1800" dirty="0">
                <a:latin typeface="Calibri" panose="020F0502020204030204" pitchFamily="34" charset="0"/>
                <a:cs typeface="Calibri" panose="020F0502020204030204" pitchFamily="34" charset="0"/>
              </a:rPr>
              <a:t>  in  the  field  of  </a:t>
            </a:r>
            <a:r>
              <a:rPr lang="en-US" sz="1800" dirty="0" err="1">
                <a:latin typeface="Calibri" panose="020F0502020204030204" pitchFamily="34" charset="0"/>
                <a:cs typeface="Calibri" panose="020F0502020204030204" pitchFamily="34" charset="0"/>
              </a:rPr>
              <a:t>fibre</a:t>
            </a:r>
            <a:r>
              <a:rPr lang="en-US" sz="1800" dirty="0">
                <a:latin typeface="Calibri" panose="020F0502020204030204" pitchFamily="34" charset="0"/>
                <a:cs typeface="Calibri" panose="020F0502020204030204" pitchFamily="34" charset="0"/>
              </a:rPr>
              <a:t>  optics,  is </a:t>
            </a:r>
          </a:p>
          <a:p>
            <a:pPr marL="0" indent="0" algn="just">
              <a:buNone/>
            </a:pPr>
            <a:r>
              <a:rPr lang="en-US" sz="1800" dirty="0">
                <a:solidFill>
                  <a:srgbClr val="FF0000"/>
                </a:solidFill>
                <a:latin typeface="Calibri" panose="020F0502020204030204" pitchFamily="34" charset="0"/>
                <a:cs typeface="Calibri" panose="020F0502020204030204" pitchFamily="34" charset="0"/>
              </a:rPr>
              <a:t>responsible  for  the  CERN  optical  </a:t>
            </a:r>
            <a:r>
              <a:rPr lang="en-US" sz="1800" dirty="0" err="1">
                <a:solidFill>
                  <a:srgbClr val="FF0000"/>
                </a:solidFill>
                <a:latin typeface="Calibri" panose="020F0502020204030204" pitchFamily="34" charset="0"/>
                <a:cs typeface="Calibri" panose="020F0502020204030204" pitchFamily="34" charset="0"/>
              </a:rPr>
              <a:t>fibre</a:t>
            </a:r>
            <a:r>
              <a:rPr lang="en-US" sz="1800" dirty="0">
                <a:solidFill>
                  <a:srgbClr val="FF0000"/>
                </a:solidFill>
                <a:latin typeface="Calibri" panose="020F0502020204030204" pitchFamily="34" charset="0"/>
                <a:cs typeface="Calibri" panose="020F0502020204030204" pitchFamily="34" charset="0"/>
              </a:rPr>
              <a:t>  infrastructure</a:t>
            </a:r>
            <a:r>
              <a:rPr lang="en-US" sz="1800" dirty="0">
                <a:latin typeface="Calibri" panose="020F0502020204030204" pitchFamily="34" charset="0"/>
                <a:cs typeface="Calibri" panose="020F0502020204030204" pitchFamily="34" charset="0"/>
              </a:rPr>
              <a:t>,  </a:t>
            </a:r>
            <a:r>
              <a:rPr lang="en-US" sz="1800" dirty="0">
                <a:solidFill>
                  <a:srgbClr val="FF0000"/>
                </a:solidFill>
                <a:latin typeface="Calibri" panose="020F0502020204030204" pitchFamily="34" charset="0"/>
                <a:cs typeface="Calibri" panose="020F0502020204030204" pitchFamily="34" charset="0"/>
              </a:rPr>
              <a:t>operates </a:t>
            </a:r>
            <a:r>
              <a:rPr lang="en-US" sz="1800" dirty="0">
                <a:latin typeface="Calibri" panose="020F0502020204030204" pitchFamily="34" charset="0"/>
                <a:cs typeface="Calibri" panose="020F0502020204030204" pitchFamily="34" charset="0"/>
              </a:rPr>
              <a:t> </a:t>
            </a:r>
            <a:r>
              <a:rPr lang="en-US" sz="1800" dirty="0">
                <a:solidFill>
                  <a:srgbClr val="FF0000"/>
                </a:solidFill>
                <a:latin typeface="Calibri" panose="020F0502020204030204" pitchFamily="34" charset="0"/>
                <a:cs typeface="Calibri" panose="020F0502020204030204" pitchFamily="34" charset="0"/>
              </a:rPr>
              <a:t>optical  </a:t>
            </a:r>
            <a:r>
              <a:rPr lang="en-US" sz="1800" dirty="0" err="1">
                <a:solidFill>
                  <a:srgbClr val="FF0000"/>
                </a:solidFill>
                <a:latin typeface="Calibri" panose="020F0502020204030204" pitchFamily="34" charset="0"/>
                <a:cs typeface="Calibri" panose="020F0502020204030204" pitchFamily="34" charset="0"/>
              </a:rPr>
              <a:t>fibre</a:t>
            </a:r>
            <a:r>
              <a:rPr lang="en-US" sz="1800" dirty="0">
                <a:solidFill>
                  <a:srgbClr val="FF0000"/>
                </a:solidFill>
                <a:latin typeface="Calibri" panose="020F0502020204030204" pitchFamily="34" charset="0"/>
                <a:cs typeface="Calibri" panose="020F0502020204030204" pitchFamily="34" charset="0"/>
              </a:rPr>
              <a:t>-based </a:t>
            </a:r>
          </a:p>
          <a:p>
            <a:pPr marL="0" indent="0" algn="just">
              <a:buNone/>
            </a:pPr>
            <a:r>
              <a:rPr lang="en-US" sz="1800" dirty="0">
                <a:solidFill>
                  <a:srgbClr val="FF0000"/>
                </a:solidFill>
                <a:latin typeface="Calibri" panose="020F0502020204030204" pitchFamily="34" charset="0"/>
                <a:cs typeface="Calibri" panose="020F0502020204030204" pitchFamily="34" charset="0"/>
              </a:rPr>
              <a:t>systems</a:t>
            </a:r>
            <a:r>
              <a:rPr lang="en-US" sz="1800" dirty="0">
                <a:latin typeface="Calibri" panose="020F0502020204030204" pitchFamily="34" charset="0"/>
                <a:cs typeface="Calibri" panose="020F0502020204030204" pitchFamily="34" charset="0"/>
              </a:rPr>
              <a:t> for radiation dose and </a:t>
            </a:r>
            <a:r>
              <a:rPr lang="en-US" sz="1800" dirty="0" err="1">
                <a:latin typeface="Calibri" panose="020F0502020204030204" pitchFamily="34" charset="0"/>
                <a:cs typeface="Calibri" panose="020F0502020204030204" pitchFamily="34" charset="0"/>
              </a:rPr>
              <a:t>fibre</a:t>
            </a:r>
            <a:r>
              <a:rPr lang="en-US" sz="1800" dirty="0">
                <a:latin typeface="Calibri" panose="020F0502020204030204" pitchFamily="34" charset="0"/>
                <a:cs typeface="Calibri" panose="020F0502020204030204" pitchFamily="34" charset="0"/>
              </a:rPr>
              <a:t> degradation monitoring in the accelerator complex, </a:t>
            </a:r>
          </a:p>
          <a:p>
            <a:pPr marL="0" indent="0" algn="just">
              <a:buNone/>
            </a:pPr>
            <a:r>
              <a:rPr lang="en-US" sz="1800" dirty="0">
                <a:solidFill>
                  <a:srgbClr val="FF0000"/>
                </a:solidFill>
                <a:latin typeface="Calibri" panose="020F0502020204030204" pitchFamily="34" charset="0"/>
                <a:cs typeface="Calibri" panose="020F0502020204030204" pitchFamily="34" charset="0"/>
              </a:rPr>
              <a:t>leads the  research  and  development  </a:t>
            </a:r>
            <a:r>
              <a:rPr lang="en-US" sz="1800" dirty="0">
                <a:latin typeface="Calibri" panose="020F0502020204030204" pitchFamily="34" charset="0"/>
                <a:cs typeface="Calibri" panose="020F0502020204030204" pitchFamily="34" charset="0"/>
              </a:rPr>
              <a:t>in  the  specific domain  of optical  </a:t>
            </a:r>
            <a:r>
              <a:rPr lang="en-US" sz="1800" dirty="0" err="1">
                <a:latin typeface="Calibri" panose="020F0502020204030204" pitchFamily="34" charset="0"/>
                <a:cs typeface="Calibri" panose="020F0502020204030204" pitchFamily="34" charset="0"/>
              </a:rPr>
              <a:t>fibres</a:t>
            </a:r>
            <a:r>
              <a:rPr lang="en-US" sz="1800" dirty="0">
                <a:latin typeface="Calibri" panose="020F0502020204030204" pitchFamily="34" charset="0"/>
                <a:cs typeface="Calibri" panose="020F0502020204030204" pitchFamily="34" charset="0"/>
              </a:rPr>
              <a:t> for  both </a:t>
            </a:r>
          </a:p>
          <a:p>
            <a:pPr marL="0" indent="0" algn="just">
              <a:buNone/>
            </a:pPr>
            <a:r>
              <a:rPr lang="en-US" sz="1800" dirty="0">
                <a:latin typeface="Calibri" panose="020F0502020204030204" pitchFamily="34" charset="0"/>
                <a:cs typeface="Calibri" panose="020F0502020204030204" pitchFamily="34" charset="0"/>
              </a:rPr>
              <a:t>communication  and  sensing  applications.  The  section  </a:t>
            </a:r>
            <a:r>
              <a:rPr lang="en-US" sz="1800" dirty="0">
                <a:solidFill>
                  <a:srgbClr val="FF0000"/>
                </a:solidFill>
                <a:latin typeface="Calibri" panose="020F0502020204030204" pitchFamily="34" charset="0"/>
                <a:cs typeface="Calibri" panose="020F0502020204030204" pitchFamily="34" charset="0"/>
              </a:rPr>
              <a:t>provides  expert  engineering </a:t>
            </a:r>
          </a:p>
          <a:p>
            <a:pPr marL="0" indent="0" algn="just">
              <a:buNone/>
            </a:pPr>
            <a:r>
              <a:rPr lang="en-US" sz="1800" dirty="0">
                <a:latin typeface="Calibri" panose="020F0502020204030204" pitchFamily="34" charset="0"/>
                <a:cs typeface="Calibri" panose="020F0502020204030204" pitchFamily="34" charset="0"/>
              </a:rPr>
              <a:t>support to the CERN users for their projects: </a:t>
            </a:r>
            <a:r>
              <a:rPr lang="en-US" sz="1800" dirty="0">
                <a:solidFill>
                  <a:srgbClr val="FF0000"/>
                </a:solidFill>
                <a:latin typeface="Calibri" panose="020F0502020204030204" pitchFamily="34" charset="0"/>
                <a:cs typeface="Calibri" panose="020F0502020204030204" pitchFamily="34" charset="0"/>
              </a:rPr>
              <a:t>assists in the conceptual design phase</a:t>
            </a:r>
            <a:r>
              <a:rPr lang="en-US" sz="1800" dirty="0">
                <a:latin typeface="Calibri" panose="020F0502020204030204" pitchFamily="34" charset="0"/>
                <a:cs typeface="Calibri" panose="020F0502020204030204" pitchFamily="34" charset="0"/>
              </a:rPr>
              <a:t>, </a:t>
            </a:r>
          </a:p>
          <a:p>
            <a:pPr marL="0" indent="0" algn="just">
              <a:buNone/>
            </a:pPr>
            <a:r>
              <a:rPr lang="en-US" sz="1800" dirty="0" err="1">
                <a:latin typeface="Calibri" panose="020F0502020204030204" pitchFamily="34" charset="0"/>
                <a:cs typeface="Calibri" panose="020F0502020204030204" pitchFamily="34" charset="0"/>
              </a:rPr>
              <a:t>centralises</a:t>
            </a:r>
            <a:r>
              <a:rPr lang="en-US" sz="1800" dirty="0">
                <a:latin typeface="Calibri" panose="020F0502020204030204" pitchFamily="34" charset="0"/>
                <a:cs typeface="Calibri" panose="020F0502020204030204" pitchFamily="34" charset="0"/>
              </a:rPr>
              <a:t> the optical </a:t>
            </a:r>
            <a:r>
              <a:rPr lang="en-US" sz="1800" dirty="0" err="1">
                <a:latin typeface="Calibri" panose="020F0502020204030204" pitchFamily="34" charset="0"/>
                <a:cs typeface="Calibri" panose="020F0502020204030204" pitchFamily="34" charset="0"/>
              </a:rPr>
              <a:t>fibre</a:t>
            </a:r>
            <a:r>
              <a:rPr lang="en-US" sz="1800" dirty="0">
                <a:latin typeface="Calibri" panose="020F0502020204030204" pitchFamily="34" charset="0"/>
                <a:cs typeface="Calibri" panose="020F0502020204030204" pitchFamily="34" charset="0"/>
              </a:rPr>
              <a:t> cabling requests and </a:t>
            </a:r>
            <a:r>
              <a:rPr lang="en-US" sz="1800" dirty="0" err="1">
                <a:solidFill>
                  <a:srgbClr val="FF0000"/>
                </a:solidFill>
                <a:latin typeface="Calibri" panose="020F0502020204030204" pitchFamily="34" charset="0"/>
                <a:cs typeface="Calibri" panose="020F0502020204030204" pitchFamily="34" charset="0"/>
              </a:rPr>
              <a:t>organises</a:t>
            </a:r>
            <a:r>
              <a:rPr lang="en-US" sz="1800" dirty="0">
                <a:solidFill>
                  <a:srgbClr val="FF0000"/>
                </a:solidFill>
                <a:latin typeface="Calibri" panose="020F0502020204030204" pitchFamily="34" charset="0"/>
                <a:cs typeface="Calibri" panose="020F0502020204030204" pitchFamily="34" charset="0"/>
              </a:rPr>
              <a:t> the supply and installation </a:t>
            </a:r>
          </a:p>
          <a:p>
            <a:pPr marL="0" indent="0" algn="just">
              <a:buNone/>
            </a:pPr>
            <a:r>
              <a:rPr lang="en-US" sz="1800" dirty="0">
                <a:latin typeface="Calibri" panose="020F0502020204030204" pitchFamily="34" charset="0"/>
                <a:cs typeface="Calibri" panose="020F0502020204030204" pitchFamily="34" charset="0"/>
              </a:rPr>
              <a:t>activities  through  external  industrial-support  contractors.  The  section  additionally </a:t>
            </a:r>
          </a:p>
          <a:p>
            <a:pPr marL="0" indent="0" algn="just">
              <a:buNone/>
            </a:pPr>
            <a:r>
              <a:rPr lang="en-US" sz="1800" dirty="0">
                <a:latin typeface="Calibri" panose="020F0502020204030204" pitchFamily="34" charset="0"/>
                <a:cs typeface="Calibri" panose="020F0502020204030204" pitchFamily="34" charset="0"/>
              </a:rPr>
              <a:t>promotes technology transfer  activities and  strategic collaborations in  the  domain  of </a:t>
            </a:r>
          </a:p>
          <a:p>
            <a:pPr marL="0" indent="0" algn="just">
              <a:buNone/>
            </a:pPr>
            <a:r>
              <a:rPr lang="en-US" sz="1800" dirty="0" err="1">
                <a:latin typeface="Calibri" panose="020F0502020204030204" pitchFamily="34" charset="0"/>
                <a:cs typeface="Calibri" panose="020F0502020204030204" pitchFamily="34" charset="0"/>
              </a:rPr>
              <a:t>fibre</a:t>
            </a:r>
            <a:r>
              <a:rPr lang="en-US" sz="1800" dirty="0">
                <a:latin typeface="Calibri" panose="020F0502020204030204" pitchFamily="34" charset="0"/>
                <a:cs typeface="Calibri" panose="020F0502020204030204" pitchFamily="34" charset="0"/>
              </a:rPr>
              <a:t> optics worldwide. </a:t>
            </a:r>
            <a:endParaRPr lang="en-GB" sz="1800" dirty="0">
              <a:latin typeface="Calibri" panose="020F0502020204030204" pitchFamily="34" charset="0"/>
              <a:cs typeface="Calibri" panose="020F0502020204030204" pitchFamily="34" charset="0"/>
            </a:endParaRPr>
          </a:p>
        </p:txBody>
      </p:sp>
      <p:sp>
        <p:nvSpPr>
          <p:cNvPr id="3" name="Footer Placeholder 3">
            <a:extLst>
              <a:ext uri="{FF2B5EF4-FFF2-40B4-BE49-F238E27FC236}">
                <a16:creationId xmlns:a16="http://schemas.microsoft.com/office/drawing/2014/main" id="{F7146B97-B067-6F7E-B8CE-4C0E4CAC94F8}"/>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
        <p:nvSpPr>
          <p:cNvPr id="7" name="TextBox 6">
            <a:extLst>
              <a:ext uri="{FF2B5EF4-FFF2-40B4-BE49-F238E27FC236}">
                <a16:creationId xmlns:a16="http://schemas.microsoft.com/office/drawing/2014/main" id="{77C54EEB-CE48-00A2-1BCC-9A8064D82671}"/>
              </a:ext>
            </a:extLst>
          </p:cNvPr>
          <p:cNvSpPr txBox="1"/>
          <p:nvPr/>
        </p:nvSpPr>
        <p:spPr>
          <a:xfrm>
            <a:off x="3779912" y="4229099"/>
            <a:ext cx="2016224" cy="584775"/>
          </a:xfrm>
          <a:prstGeom prst="rect">
            <a:avLst/>
          </a:prstGeom>
          <a:noFill/>
        </p:spPr>
        <p:txBody>
          <a:bodyPr wrap="square">
            <a:spAutoFit/>
          </a:bodyPr>
          <a:lstStyle/>
          <a:p>
            <a:r>
              <a:rPr lang="fr-FR" sz="1600" u="sng" dirty="0" err="1">
                <a:solidFill>
                  <a:srgbClr val="0000FF"/>
                </a:solidFill>
                <a:latin typeface="Verdana" panose="020B0604030504040204" pitchFamily="34" charset="0"/>
                <a:ea typeface="Calibri" panose="020F0502020204030204" pitchFamily="34" charset="0"/>
                <a:cs typeface="Calibri" panose="020F0502020204030204" pitchFamily="34" charset="0"/>
                <a:hlinkClick r:id="rId2"/>
              </a:rPr>
              <a:t>Edms</a:t>
            </a:r>
            <a:r>
              <a:rPr lang="fr-FR" sz="1600" u="sng" dirty="0">
                <a:solidFill>
                  <a:srgbClr val="0000FF"/>
                </a:solidFill>
                <a:latin typeface="Verdana" panose="020B0604030504040204" pitchFamily="34" charset="0"/>
                <a:ea typeface="Calibri" panose="020F0502020204030204" pitchFamily="34" charset="0"/>
                <a:cs typeface="Calibri" panose="020F0502020204030204" pitchFamily="34" charset="0"/>
                <a:hlinkClick r:id="rId2"/>
              </a:rPr>
              <a:t> 2612677</a:t>
            </a:r>
            <a:br>
              <a:rPr lang="fr-FR" sz="1600" dirty="0">
                <a:effectLst/>
                <a:latin typeface="Verdana" panose="020B0604030504040204" pitchFamily="34" charset="0"/>
                <a:ea typeface="Calibri" panose="020F0502020204030204" pitchFamily="34" charset="0"/>
                <a:cs typeface="Calibri" panose="020F0502020204030204" pitchFamily="34" charset="0"/>
              </a:rPr>
            </a:br>
            <a:endParaRPr lang="fr-FR" sz="1600" dirty="0"/>
          </a:p>
        </p:txBody>
      </p:sp>
    </p:spTree>
    <p:extLst>
      <p:ext uri="{BB962C8B-B14F-4D97-AF65-F5344CB8AC3E}">
        <p14:creationId xmlns:p14="http://schemas.microsoft.com/office/powerpoint/2010/main" val="663607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3195"/>
            <a:ext cx="7920000" cy="540000"/>
          </a:xfrm>
        </p:spPr>
        <p:txBody>
          <a:bodyPr/>
          <a:lstStyle/>
          <a:p>
            <a:r>
              <a:rPr lang="en-GB" dirty="0"/>
              <a:t>Content</a:t>
            </a:r>
          </a:p>
        </p:txBody>
      </p:sp>
      <p:sp>
        <p:nvSpPr>
          <p:cNvPr id="3" name="Content Placeholder 2"/>
          <p:cNvSpPr>
            <a:spLocks noGrp="1"/>
          </p:cNvSpPr>
          <p:nvPr>
            <p:ph idx="1"/>
          </p:nvPr>
        </p:nvSpPr>
        <p:spPr>
          <a:xfrm>
            <a:off x="496949" y="987574"/>
            <a:ext cx="8035051" cy="3680222"/>
          </a:xfrm>
        </p:spPr>
        <p:txBody>
          <a:bodyPr>
            <a:normAutofit/>
          </a:bodyPr>
          <a:lstStyle/>
          <a:p>
            <a:pPr algn="just"/>
            <a:r>
              <a:rPr lang="en-GB" sz="2000" dirty="0">
                <a:latin typeface="Calibri" panose="020F0502020204030204" pitchFamily="34" charset="0"/>
                <a:cs typeface="Calibri" panose="020F0502020204030204" pitchFamily="34" charset="0"/>
              </a:rPr>
              <a:t>Responses to charge questions</a:t>
            </a:r>
          </a:p>
          <a:p>
            <a:pPr algn="just"/>
            <a:r>
              <a:rPr lang="en-GB" sz="2000" dirty="0">
                <a:latin typeface="Calibri" panose="020F0502020204030204" pitchFamily="34" charset="0"/>
                <a:cs typeface="Calibri" panose="020F0502020204030204" pitchFamily="34" charset="0"/>
              </a:rPr>
              <a:t>Global reflections about cabling at CERN</a:t>
            </a:r>
          </a:p>
          <a:p>
            <a:pPr marL="0" indent="0">
              <a:buNone/>
            </a:pPr>
            <a:endParaRPr lang="en-GB" sz="18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sp>
        <p:nvSpPr>
          <p:cNvPr id="4" name="Footer Placeholder 3">
            <a:extLst>
              <a:ext uri="{FF2B5EF4-FFF2-40B4-BE49-F238E27FC236}">
                <a16:creationId xmlns:a16="http://schemas.microsoft.com/office/drawing/2014/main" id="{5B969CEE-5739-329E-1149-7DC86D2E9A95}"/>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451965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3195"/>
            <a:ext cx="7920000" cy="540000"/>
          </a:xfrm>
        </p:spPr>
        <p:txBody>
          <a:bodyPr/>
          <a:lstStyle/>
          <a:p>
            <a:r>
              <a:rPr lang="en-GB" dirty="0"/>
              <a:t>Context</a:t>
            </a:r>
          </a:p>
        </p:txBody>
      </p:sp>
      <p:sp>
        <p:nvSpPr>
          <p:cNvPr id="3" name="Content Placeholder 2"/>
          <p:cNvSpPr>
            <a:spLocks noGrp="1"/>
          </p:cNvSpPr>
          <p:nvPr>
            <p:ph idx="1"/>
          </p:nvPr>
        </p:nvSpPr>
        <p:spPr>
          <a:xfrm>
            <a:off x="496949" y="987574"/>
            <a:ext cx="8035051" cy="3680222"/>
          </a:xfrm>
        </p:spPr>
        <p:txBody>
          <a:bodyPr>
            <a:normAutofit/>
          </a:bodyPr>
          <a:lstStyle/>
          <a:p>
            <a:pPr algn="just"/>
            <a:r>
              <a:rPr lang="en-GB" sz="2000" dirty="0">
                <a:latin typeface="Calibri" panose="020F0502020204030204" pitchFamily="34" charset="0"/>
                <a:cs typeface="Calibri" panose="020F0502020204030204" pitchFamily="34" charset="0"/>
              </a:rPr>
              <a:t>The panel identified three main domains covered by this review, namely: the cabling related to the EN-EL electrical infrastructure, the cabling of optical fibres and the de- and cabling campaigns for control cables. </a:t>
            </a:r>
          </a:p>
          <a:p>
            <a:pPr algn="just"/>
            <a:r>
              <a:rPr lang="en-GB" sz="2000" dirty="0">
                <a:latin typeface="Calibri" panose="020F0502020204030204" pitchFamily="34" charset="0"/>
                <a:cs typeface="Calibri" panose="020F0502020204030204" pitchFamily="34" charset="0"/>
              </a:rPr>
              <a:t>The panel acknowledges the robustness of the organization and execution of works related to the EN-EL electrical infrastructure and to the cabling of fibre optics. </a:t>
            </a:r>
          </a:p>
          <a:p>
            <a:pPr algn="just"/>
            <a:r>
              <a:rPr lang="en-GB" sz="2000" dirty="0">
                <a:latin typeface="Calibri" panose="020F0502020204030204" pitchFamily="34" charset="0"/>
                <a:cs typeface="Calibri" panose="020F0502020204030204" pitchFamily="34" charset="0"/>
              </a:rPr>
              <a:t>The panel recognizes the difficulties in the domain of </a:t>
            </a:r>
            <a:r>
              <a:rPr lang="en-GB" sz="2000" dirty="0" err="1">
                <a:latin typeface="Calibri" panose="020F0502020204030204" pitchFamily="34" charset="0"/>
                <a:cs typeface="Calibri" panose="020F0502020204030204" pitchFamily="34" charset="0"/>
              </a:rPr>
              <a:t>decabling</a:t>
            </a:r>
            <a:r>
              <a:rPr lang="en-GB" sz="2000" dirty="0">
                <a:latin typeface="Calibri" panose="020F0502020204030204" pitchFamily="34" charset="0"/>
                <a:cs typeface="Calibri" panose="020F0502020204030204" pitchFamily="34" charset="0"/>
              </a:rPr>
              <a:t> and cabling campaigns for control cables, mainly generated by an unstructured organization of this activity. </a:t>
            </a:r>
          </a:p>
          <a:p>
            <a:pPr algn="just"/>
            <a:r>
              <a:rPr lang="en-GB" sz="2000" dirty="0">
                <a:latin typeface="Calibri" panose="020F0502020204030204" pitchFamily="34" charset="0"/>
                <a:cs typeface="Calibri" panose="020F0502020204030204" pitchFamily="34" charset="0"/>
              </a:rPr>
              <a:t>The dedication of the personnel makes it possible to overcome these problems, but tensions are tangible between all actors. </a:t>
            </a:r>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
        <p:nvSpPr>
          <p:cNvPr id="4" name="Footer Placeholder 3">
            <a:extLst>
              <a:ext uri="{FF2B5EF4-FFF2-40B4-BE49-F238E27FC236}">
                <a16:creationId xmlns:a16="http://schemas.microsoft.com/office/drawing/2014/main" id="{8AB0384D-9D09-1C8B-8576-8B6599297B84}"/>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2060035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8328" y="1635645"/>
            <a:ext cx="8208472" cy="3012049"/>
          </a:xfrm>
        </p:spPr>
        <p:txBody>
          <a:bodyPr>
            <a:noAutofit/>
          </a:bodyPr>
          <a:lstStyle/>
          <a:p>
            <a:pPr marL="0" indent="0">
              <a:buNone/>
            </a:pPr>
            <a:r>
              <a:rPr lang="en-GB" sz="2000" b="1" i="1" dirty="0">
                <a:latin typeface="Calibri" panose="020F0502020204030204" pitchFamily="34" charset="0"/>
                <a:cs typeface="Calibri" panose="020F0502020204030204" pitchFamily="34" charset="0"/>
              </a:rPr>
              <a:t>Q1: Is the actual policy (</a:t>
            </a:r>
            <a:r>
              <a:rPr lang="en-GB" sz="2000" b="1" i="1" u="sng" dirty="0">
                <a:latin typeface="Calibri" panose="020F0502020204030204" pitchFamily="34" charset="0"/>
                <a:cs typeface="Calibri" panose="020F0502020204030204" pitchFamily="34" charset="0"/>
              </a:rPr>
              <a:t>responsibility</a:t>
            </a:r>
            <a:r>
              <a:rPr lang="en-GB" sz="2000" b="1" i="1" dirty="0">
                <a:latin typeface="Calibri" panose="020F0502020204030204" pitchFamily="34" charset="0"/>
                <a:cs typeface="Calibri" panose="020F0502020204030204" pitchFamily="34" charset="0"/>
              </a:rPr>
              <a:t> definitions, </a:t>
            </a:r>
            <a:r>
              <a:rPr lang="en-GB" sz="2000" b="1" i="1" u="sng" dirty="0">
                <a:latin typeface="Calibri" panose="020F0502020204030204" pitchFamily="34" charset="0"/>
                <a:cs typeface="Calibri" panose="020F0502020204030204" pitchFamily="34" charset="0"/>
              </a:rPr>
              <a:t>contract strategy</a:t>
            </a:r>
            <a:r>
              <a:rPr lang="en-GB" sz="2000" b="1" i="1" dirty="0">
                <a:latin typeface="Calibri" panose="020F0502020204030204" pitchFamily="34" charset="0"/>
                <a:cs typeface="Calibri" panose="020F0502020204030204" pitchFamily="34" charset="0"/>
              </a:rPr>
              <a:t>, </a:t>
            </a:r>
            <a:r>
              <a:rPr lang="en-GB" sz="2000" b="1" i="1" u="sng" dirty="0">
                <a:latin typeface="Calibri" panose="020F0502020204030204" pitchFamily="34" charset="0"/>
                <a:cs typeface="Calibri" panose="020F0502020204030204" pitchFamily="34" charset="0"/>
              </a:rPr>
              <a:t>agility</a:t>
            </a:r>
            <a:r>
              <a:rPr lang="en-GB" sz="2000" b="1" i="1" dirty="0">
                <a:latin typeface="Calibri" panose="020F0502020204030204" pitchFamily="34" charset="0"/>
                <a:cs typeface="Calibri" panose="020F0502020204030204" pitchFamily="34" charset="0"/>
              </a:rPr>
              <a:t> in planning follow-up, etc.) for the intense expected de-/&amp; cabling campaign in RUN3/LS3 </a:t>
            </a:r>
            <a:r>
              <a:rPr lang="en-GB" sz="2000" b="1" i="1" u="sng" dirty="0">
                <a:latin typeface="Calibri" panose="020F0502020204030204" pitchFamily="34" charset="0"/>
                <a:cs typeface="Calibri" panose="020F0502020204030204" pitchFamily="34" charset="0"/>
              </a:rPr>
              <a:t>sound and securely defined</a:t>
            </a:r>
            <a:r>
              <a:rPr lang="en-GB" sz="2000" b="1" i="1" dirty="0">
                <a:latin typeface="Calibri" panose="020F0502020204030204" pitchFamily="34" charset="0"/>
                <a:cs typeface="Calibri" panose="020F0502020204030204" pitchFamily="34" charset="0"/>
              </a:rPr>
              <a:t>?</a:t>
            </a:r>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
        <p:nvSpPr>
          <p:cNvPr id="8" name="Rectangle 7"/>
          <p:cNvSpPr/>
          <p:nvPr/>
        </p:nvSpPr>
        <p:spPr>
          <a:xfrm>
            <a:off x="2721723" y="13541"/>
            <a:ext cx="3563604" cy="369332"/>
          </a:xfrm>
          <a:prstGeom prst="rect">
            <a:avLst/>
          </a:prstGeom>
        </p:spPr>
        <p:txBody>
          <a:bodyPr wrap="none">
            <a:spAutoFit/>
          </a:bodyPr>
          <a:lstStyle/>
          <a:p>
            <a:pPr algn="ctr"/>
            <a:r>
              <a:rPr lang="en-US" b="1" i="1" dirty="0">
                <a:solidFill>
                  <a:schemeClr val="bg2"/>
                </a:solidFill>
                <a:latin typeface="Calibri" panose="020F0502020204030204" pitchFamily="34" charset="0"/>
                <a:cs typeface="Calibri" panose="020F0502020204030204" pitchFamily="34" charset="0"/>
              </a:rPr>
              <a:t>Q1: Cabling campaign organization</a:t>
            </a:r>
          </a:p>
        </p:txBody>
      </p:sp>
      <p:sp>
        <p:nvSpPr>
          <p:cNvPr id="2" name="Footer Placeholder 3">
            <a:extLst>
              <a:ext uri="{FF2B5EF4-FFF2-40B4-BE49-F238E27FC236}">
                <a16:creationId xmlns:a16="http://schemas.microsoft.com/office/drawing/2014/main" id="{F9124A92-BDE1-207C-F13D-905CD0FCED2C}"/>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4190391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8328" y="465727"/>
            <a:ext cx="8208472" cy="4181968"/>
          </a:xfrm>
        </p:spPr>
        <p:txBody>
          <a:bodyPr>
            <a:noAutofit/>
          </a:bodyPr>
          <a:lstStyle/>
          <a:p>
            <a:pPr algn="just"/>
            <a:r>
              <a:rPr lang="en-GB" sz="1800" dirty="0">
                <a:latin typeface="Calibri" panose="020F0502020204030204" pitchFamily="34" charset="0"/>
                <a:cs typeface="Calibri" panose="020F0502020204030204" pitchFamily="34" charset="0"/>
              </a:rPr>
              <a:t>The panel considers that the present organisation of the de- and cabling activities is quite unstructured. EN-EL is responsible for the installation works, EN-EL is not engaged in the completeness of the activities. SCE is taking care of the cable procurement and storage, HSE is taking care of the qualification of cables under radiations, CSTSC is taking care of the technical specification for procurement, HL project office is defining the procurement strategy, EN-ACE is making the planning… The flow of information, roles, and responsibilities is not structured and results in not being clear to an external view, as it is likely the same for any project asking for cabling services.</a:t>
            </a:r>
          </a:p>
          <a:p>
            <a:pPr algn="just"/>
            <a:r>
              <a:rPr lang="en-GB" sz="1800" dirty="0">
                <a:latin typeface="Calibri" panose="020F0502020204030204" pitchFamily="34" charset="0"/>
                <a:cs typeface="Calibri" panose="020F0502020204030204" pitchFamily="34" charset="0"/>
              </a:rPr>
              <a:t>Despite this situation, previous projects found a way to deal with the cabling campaigns, by taking the lead in this activity for their project. Presented examples are LIU decabling by EN-ACE or East area consolidation by EN-EA. </a:t>
            </a:r>
          </a:p>
          <a:p>
            <a:pPr algn="just"/>
            <a:r>
              <a:rPr lang="en-GB" sz="1800" dirty="0">
                <a:latin typeface="Calibri" panose="020F0502020204030204" pitchFamily="34" charset="0"/>
                <a:cs typeface="Calibri" panose="020F0502020204030204" pitchFamily="34" charset="0"/>
              </a:rPr>
              <a:t>For 2 years, WP15 is coordinating these activities </a:t>
            </a:r>
            <a:r>
              <a:rPr lang="en-US" sz="1800" dirty="0">
                <a:latin typeface="Calibri" panose="020F0502020204030204" pitchFamily="34" charset="0"/>
                <a:cs typeface="Calibri" panose="020F0502020204030204" pitchFamily="34" charset="0"/>
              </a:rPr>
              <a:t>not in their initial mandate</a:t>
            </a:r>
            <a:r>
              <a:rPr lang="en-GB" sz="1800" dirty="0">
                <a:latin typeface="Calibri" panose="020F0502020204030204" pitchFamily="34" charset="0"/>
                <a:cs typeface="Calibri" panose="020F0502020204030204" pitchFamily="34" charset="0"/>
              </a:rPr>
              <a:t>. WP15 is questioning if it is the right way to proceed. </a:t>
            </a:r>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
        <p:nvSpPr>
          <p:cNvPr id="8" name="Rectangle 7"/>
          <p:cNvSpPr/>
          <p:nvPr/>
        </p:nvSpPr>
        <p:spPr>
          <a:xfrm>
            <a:off x="2721717" y="13541"/>
            <a:ext cx="3563604" cy="369332"/>
          </a:xfrm>
          <a:prstGeom prst="rect">
            <a:avLst/>
          </a:prstGeom>
        </p:spPr>
        <p:txBody>
          <a:bodyPr wrap="none">
            <a:spAutoFit/>
          </a:bodyPr>
          <a:lstStyle/>
          <a:p>
            <a:pPr algn="ctr"/>
            <a:r>
              <a:rPr lang="en-US" b="1" i="1" dirty="0">
                <a:solidFill>
                  <a:schemeClr val="bg2"/>
                </a:solidFill>
                <a:latin typeface="Calibri" panose="020F0502020204030204" pitchFamily="34" charset="0"/>
                <a:cs typeface="Calibri" panose="020F0502020204030204" pitchFamily="34" charset="0"/>
              </a:rPr>
              <a:t>Q1: Cabling campaign organization</a:t>
            </a:r>
          </a:p>
        </p:txBody>
      </p:sp>
      <p:sp>
        <p:nvSpPr>
          <p:cNvPr id="2" name="Footer Placeholder 3">
            <a:extLst>
              <a:ext uri="{FF2B5EF4-FFF2-40B4-BE49-F238E27FC236}">
                <a16:creationId xmlns:a16="http://schemas.microsoft.com/office/drawing/2014/main" id="{76B7AC60-CA8C-B353-DBF6-318E5BF92681}"/>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2729403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8328" y="771549"/>
            <a:ext cx="8208472" cy="3876145"/>
          </a:xfrm>
        </p:spPr>
        <p:txBody>
          <a:bodyPr>
            <a:noAutofit/>
          </a:bodyPr>
          <a:lstStyle/>
          <a:p>
            <a:pPr algn="just"/>
            <a:r>
              <a:rPr lang="en-GB" sz="1800" dirty="0">
                <a:latin typeface="Calibri" panose="020F0502020204030204" pitchFamily="34" charset="0"/>
                <a:cs typeface="Calibri" panose="020F0502020204030204" pitchFamily="34" charset="0"/>
              </a:rPr>
              <a:t>Based on previous experiences and without changes or clarification in responsibilities, the panel considers that the only way to go for a successful HL-LHC project is by formally taking the lead in WP15. This will require:</a:t>
            </a:r>
          </a:p>
          <a:p>
            <a:pPr lvl="1" algn="just"/>
            <a:r>
              <a:rPr lang="en-GB" sz="1800" dirty="0">
                <a:latin typeface="Calibri" panose="020F0502020204030204" pitchFamily="34" charset="0"/>
                <a:cs typeface="Calibri" panose="020F0502020204030204" pitchFamily="34" charset="0"/>
              </a:rPr>
              <a:t>Injection of the needed resources in WP15</a:t>
            </a:r>
          </a:p>
          <a:p>
            <a:pPr lvl="1" algn="just"/>
            <a:r>
              <a:rPr lang="en-GB" sz="1800" dirty="0">
                <a:latin typeface="Calibri" panose="020F0502020204030204" pitchFamily="34" charset="0"/>
                <a:cs typeface="Calibri" panose="020F0502020204030204" pitchFamily="34" charset="0"/>
              </a:rPr>
              <a:t>The nomination of an EN-EL coordinator to create a single-entry point for WP15, as it is done for WP17</a:t>
            </a:r>
          </a:p>
          <a:p>
            <a:pPr algn="just"/>
            <a:endParaRPr lang="en-US" sz="1800" i="1"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sp>
        <p:nvSpPr>
          <p:cNvPr id="8" name="Rectangle 7"/>
          <p:cNvSpPr/>
          <p:nvPr/>
        </p:nvSpPr>
        <p:spPr>
          <a:xfrm>
            <a:off x="2721717" y="13541"/>
            <a:ext cx="3563604" cy="369332"/>
          </a:xfrm>
          <a:prstGeom prst="rect">
            <a:avLst/>
          </a:prstGeom>
        </p:spPr>
        <p:txBody>
          <a:bodyPr wrap="none">
            <a:spAutoFit/>
          </a:bodyPr>
          <a:lstStyle/>
          <a:p>
            <a:pPr algn="ctr"/>
            <a:r>
              <a:rPr lang="en-US" b="1" i="1" dirty="0">
                <a:solidFill>
                  <a:schemeClr val="bg2"/>
                </a:solidFill>
                <a:latin typeface="Calibri" panose="020F0502020204030204" pitchFamily="34" charset="0"/>
                <a:cs typeface="Calibri" panose="020F0502020204030204" pitchFamily="34" charset="0"/>
              </a:rPr>
              <a:t>Q1: Cabling campaign organization</a:t>
            </a:r>
          </a:p>
        </p:txBody>
      </p:sp>
      <p:sp>
        <p:nvSpPr>
          <p:cNvPr id="2" name="Footer Placeholder 3">
            <a:extLst>
              <a:ext uri="{FF2B5EF4-FFF2-40B4-BE49-F238E27FC236}">
                <a16:creationId xmlns:a16="http://schemas.microsoft.com/office/drawing/2014/main" id="{1D6E7105-5596-81E5-226E-B9C05FC60069}"/>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36578285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8328" y="1635646"/>
            <a:ext cx="8208472" cy="2738614"/>
          </a:xfrm>
        </p:spPr>
        <p:txBody>
          <a:bodyPr>
            <a:normAutofit/>
          </a:bodyPr>
          <a:lstStyle/>
          <a:p>
            <a:pPr marL="0" indent="0">
              <a:buNone/>
            </a:pPr>
            <a:r>
              <a:rPr lang="en-GB" sz="2000" b="1" i="1" dirty="0">
                <a:latin typeface="Calibri" panose="020F0502020204030204" pitchFamily="34" charset="0"/>
                <a:cs typeface="Calibri" panose="020F0502020204030204" pitchFamily="34" charset="0"/>
              </a:rPr>
              <a:t>Q2: Is the </a:t>
            </a:r>
            <a:r>
              <a:rPr lang="en-GB" sz="2000" b="1" i="1" u="sng" dirty="0">
                <a:latin typeface="Calibri" panose="020F0502020204030204" pitchFamily="34" charset="0"/>
                <a:cs typeface="Calibri" panose="020F0502020204030204" pitchFamily="34" charset="0"/>
              </a:rPr>
              <a:t>cable procurement plan</a:t>
            </a:r>
            <a:r>
              <a:rPr lang="en-GB" sz="2000" b="1" i="1" dirty="0">
                <a:latin typeface="Calibri" panose="020F0502020204030204" pitchFamily="34" charset="0"/>
                <a:cs typeface="Calibri" panose="020F0502020204030204" pitchFamily="34" charset="0"/>
              </a:rPr>
              <a:t> fully defined? Which is the </a:t>
            </a:r>
            <a:r>
              <a:rPr lang="en-GB" sz="2000" b="1" i="1" u="sng" dirty="0">
                <a:latin typeface="Calibri" panose="020F0502020204030204" pitchFamily="34" charset="0"/>
                <a:cs typeface="Calibri" panose="020F0502020204030204" pitchFamily="34" charset="0"/>
              </a:rPr>
              <a:t>contingency</a:t>
            </a:r>
            <a:r>
              <a:rPr lang="en-GB" sz="2000" b="1" i="1" dirty="0">
                <a:latin typeface="Calibri" panose="020F0502020204030204" pitchFamily="34" charset="0"/>
                <a:cs typeface="Calibri" panose="020F0502020204030204" pitchFamily="34" charset="0"/>
              </a:rPr>
              <a:t> present? Are the storage places identified for the different phases of the activity?</a:t>
            </a:r>
          </a:p>
          <a:p>
            <a:pPr marL="0" indent="0">
              <a:buNone/>
            </a:pPr>
            <a:endParaRPr lang="en-GB" sz="2000" b="1" i="1" dirty="0">
              <a:latin typeface="Calibri" panose="020F0502020204030204" pitchFamily="34" charset="0"/>
              <a:cs typeface="Calibri" panose="020F0502020204030204" pitchFamily="34" charset="0"/>
            </a:endParaRPr>
          </a:p>
          <a:p>
            <a:pPr marL="0" indent="0">
              <a:buNone/>
            </a:pPr>
            <a:endParaRPr lang="en-US" sz="2400" i="1" dirty="0">
              <a:solidFill>
                <a:srgbClr val="FF0000"/>
              </a:solidFill>
              <a:latin typeface="Calibri" panose="020F0502020204030204" pitchFamily="34" charset="0"/>
              <a:cs typeface="Calibri" panose="020F0502020204030204" pitchFamily="34" charset="0"/>
            </a:endParaRPr>
          </a:p>
          <a:p>
            <a:endParaRPr lang="en-US" sz="2400" i="1" dirty="0">
              <a:latin typeface="Calibri" panose="020F0502020204030204" pitchFamily="34" charset="0"/>
              <a:cs typeface="Calibri" panose="020F0502020204030204" pitchFamily="34" charset="0"/>
            </a:endParaRPr>
          </a:p>
          <a:p>
            <a:endParaRPr lang="en-GB" sz="24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
        <p:nvSpPr>
          <p:cNvPr id="8" name="Rectangle 7"/>
          <p:cNvSpPr/>
          <p:nvPr/>
        </p:nvSpPr>
        <p:spPr>
          <a:xfrm>
            <a:off x="3066522" y="13541"/>
            <a:ext cx="2873992" cy="369332"/>
          </a:xfrm>
          <a:prstGeom prst="rect">
            <a:avLst/>
          </a:prstGeom>
        </p:spPr>
        <p:txBody>
          <a:bodyPr wrap="none">
            <a:spAutoFit/>
          </a:bodyPr>
          <a:lstStyle/>
          <a:p>
            <a:pPr algn="ctr"/>
            <a:r>
              <a:rPr lang="en-US" b="1" i="1" dirty="0">
                <a:solidFill>
                  <a:schemeClr val="bg2"/>
                </a:solidFill>
                <a:latin typeface="Calibri" panose="020F0502020204030204" pitchFamily="34" charset="0"/>
                <a:cs typeface="Calibri" panose="020F0502020204030204" pitchFamily="34" charset="0"/>
              </a:rPr>
              <a:t>Q2: Cable procurement plan</a:t>
            </a:r>
          </a:p>
        </p:txBody>
      </p:sp>
      <p:sp>
        <p:nvSpPr>
          <p:cNvPr id="2" name="Footer Placeholder 3">
            <a:extLst>
              <a:ext uri="{FF2B5EF4-FFF2-40B4-BE49-F238E27FC236}">
                <a16:creationId xmlns:a16="http://schemas.microsoft.com/office/drawing/2014/main" id="{86A37FE2-25A6-2721-8DB8-61B283B79423}"/>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3454719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8328" y="694038"/>
            <a:ext cx="8208472" cy="3680222"/>
          </a:xfrm>
        </p:spPr>
        <p:txBody>
          <a:bodyPr>
            <a:noAutofit/>
          </a:bodyPr>
          <a:lstStyle/>
          <a:p>
            <a:pPr algn="just"/>
            <a:r>
              <a:rPr lang="en-GB" sz="1800" dirty="0">
                <a:latin typeface="Calibri" panose="020F0502020204030204" pitchFamily="34" charset="0"/>
                <a:cs typeface="Calibri" panose="020F0502020204030204" pitchFamily="34" charset="0"/>
              </a:rPr>
              <a:t>The procurement plan was presented by the HL-LHC project office, IPT and SCE, highlighting a lack of technical leadership. </a:t>
            </a:r>
          </a:p>
          <a:p>
            <a:pPr algn="just"/>
            <a:r>
              <a:rPr lang="en-GB" sz="1800" dirty="0">
                <a:latin typeface="Calibri" panose="020F0502020204030204" pitchFamily="34" charset="0"/>
                <a:cs typeface="Calibri" panose="020F0502020204030204" pitchFamily="34" charset="0"/>
              </a:rPr>
              <a:t>The proposed procurement plan introduces many unknowns:</a:t>
            </a:r>
          </a:p>
          <a:p>
            <a:pPr lvl="1" algn="just"/>
            <a:r>
              <a:rPr lang="en-GB" sz="1400" dirty="0">
                <a:latin typeface="Calibri" panose="020F0502020204030204" pitchFamily="34" charset="0"/>
                <a:cs typeface="Calibri" panose="020F0502020204030204" pitchFamily="34" charset="0"/>
              </a:rPr>
              <a:t>New way of specifying the cables</a:t>
            </a:r>
          </a:p>
          <a:p>
            <a:pPr lvl="1" algn="just"/>
            <a:r>
              <a:rPr lang="en-GB" sz="1400" dirty="0">
                <a:latin typeface="Calibri" panose="020F0502020204030204" pitchFamily="34" charset="0"/>
                <a:cs typeface="Calibri" panose="020F0502020204030204" pitchFamily="34" charset="0"/>
              </a:rPr>
              <a:t>Changes of standards to be applied</a:t>
            </a:r>
          </a:p>
          <a:p>
            <a:pPr lvl="1" algn="just"/>
            <a:r>
              <a:rPr lang="en-GB" sz="1400" dirty="0">
                <a:latin typeface="Calibri" panose="020F0502020204030204" pitchFamily="34" charset="0"/>
                <a:cs typeface="Calibri" panose="020F0502020204030204" pitchFamily="34" charset="0"/>
              </a:rPr>
              <a:t>New way of qualification</a:t>
            </a:r>
          </a:p>
          <a:p>
            <a:pPr algn="just"/>
            <a:r>
              <a:rPr lang="en-GB" sz="1800" dirty="0">
                <a:latin typeface="Calibri" panose="020F0502020204030204" pitchFamily="34" charset="0"/>
                <a:cs typeface="Calibri" panose="020F0502020204030204" pitchFamily="34" charset="0"/>
              </a:rPr>
              <a:t>The new technical specification will not anymore be based on the yellow book compliance but on a new qualification process defined by HSE and CSTSC.</a:t>
            </a:r>
          </a:p>
          <a:p>
            <a:pPr algn="just"/>
            <a:r>
              <a:rPr lang="en-GB" sz="1800" dirty="0">
                <a:latin typeface="Calibri" panose="020F0502020204030204" pitchFamily="34" charset="0"/>
                <a:cs typeface="Calibri" panose="020F0502020204030204" pitchFamily="34" charset="0"/>
              </a:rPr>
              <a:t>The panel welcomes and support these initiatives. </a:t>
            </a:r>
          </a:p>
          <a:p>
            <a:pPr algn="just"/>
            <a:r>
              <a:rPr lang="en-GB" sz="1800" dirty="0">
                <a:latin typeface="Calibri" panose="020F0502020204030204" pitchFamily="34" charset="0"/>
                <a:cs typeface="Calibri" panose="020F0502020204030204" pitchFamily="34" charset="0"/>
              </a:rPr>
              <a:t>However the procurement schedule has no margin due to the delay between the Market Survey and the tendering.</a:t>
            </a:r>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sp>
        <p:nvSpPr>
          <p:cNvPr id="8" name="Rectangle 7"/>
          <p:cNvSpPr/>
          <p:nvPr/>
        </p:nvSpPr>
        <p:spPr>
          <a:xfrm>
            <a:off x="3066529" y="13541"/>
            <a:ext cx="2873992" cy="369332"/>
          </a:xfrm>
          <a:prstGeom prst="rect">
            <a:avLst/>
          </a:prstGeom>
        </p:spPr>
        <p:txBody>
          <a:bodyPr wrap="none">
            <a:spAutoFit/>
          </a:bodyPr>
          <a:lstStyle/>
          <a:p>
            <a:pPr algn="ctr"/>
            <a:r>
              <a:rPr lang="en-US" b="1" i="1" dirty="0">
                <a:solidFill>
                  <a:schemeClr val="bg2"/>
                </a:solidFill>
                <a:latin typeface="Calibri" panose="020F0502020204030204" pitchFamily="34" charset="0"/>
                <a:cs typeface="Calibri" panose="020F0502020204030204" pitchFamily="34" charset="0"/>
              </a:rPr>
              <a:t>Q2: Cable procurement plan</a:t>
            </a:r>
          </a:p>
        </p:txBody>
      </p:sp>
      <p:sp>
        <p:nvSpPr>
          <p:cNvPr id="2" name="Footer Placeholder 3">
            <a:extLst>
              <a:ext uri="{FF2B5EF4-FFF2-40B4-BE49-F238E27FC236}">
                <a16:creationId xmlns:a16="http://schemas.microsoft.com/office/drawing/2014/main" id="{DADF95CA-BE5B-0B61-EF83-429E0D2365DB}"/>
              </a:ext>
            </a:extLst>
          </p:cNvPr>
          <p:cNvSpPr txBox="1">
            <a:spLocks/>
          </p:cNvSpPr>
          <p:nvPr/>
        </p:nvSpPr>
        <p:spPr>
          <a:xfrm>
            <a:off x="2483768" y="4803978"/>
            <a:ext cx="4248472"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HL-LHC Cables Review Close Out session – 14 December 2022</a:t>
            </a:r>
          </a:p>
        </p:txBody>
      </p:sp>
    </p:spTree>
    <p:extLst>
      <p:ext uri="{BB962C8B-B14F-4D97-AF65-F5344CB8AC3E}">
        <p14:creationId xmlns:p14="http://schemas.microsoft.com/office/powerpoint/2010/main" val="1743380499"/>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16-9-Integration" id="{A29532B7-A0DF-4973-894C-11E961ACA970}" vid="{3568402F-AE79-41DB-8182-EB2668257C98}"/>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762BF6B036FB246B915C1E337BEB51A" ma:contentTypeVersion="0" ma:contentTypeDescription="Create a new document." ma:contentTypeScope="" ma:versionID="8abce66ba14fd67e6be8791e0fec18a4">
  <xsd:schema xmlns:xsd="http://www.w3.org/2001/XMLSchema" xmlns:xs="http://www.w3.org/2001/XMLSchema" xmlns:p="http://schemas.microsoft.com/office/2006/metadata/properties" targetNamespace="http://schemas.microsoft.com/office/2006/metadata/properties" ma:root="true" ma:fieldsID="f3e687d5f98ee29b9cfcc2ff24550dc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DEFC234-6D02-476D-A9EA-17EF77BB67B6}">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E73D67BA-FE42-4FAD-A20C-A56A090282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50A9B3E9-643C-4BFB-92EB-A10FBEB5BEE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24908</TotalTime>
  <Words>2742</Words>
  <Application>Microsoft Office PowerPoint</Application>
  <PresentationFormat>On-screen Show (16:9)</PresentationFormat>
  <Paragraphs>201</Paragraphs>
  <Slides>27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Verdana</vt:lpstr>
      <vt:lpstr>Wingdings</vt:lpstr>
      <vt:lpstr>Thème Office</vt:lpstr>
      <vt:lpstr>HL-LHC cable review Close out session Wednesday 14th December 2022</vt:lpstr>
      <vt:lpstr>Introduction</vt:lpstr>
      <vt:lpstr>Content</vt:lpstr>
      <vt:lpstr>Context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vt:lpstr>
      <vt:lpstr>Global reflections about cabling at CERN</vt:lpstr>
      <vt:lpstr>Global reflections about cabling at CERN</vt:lpstr>
      <vt:lpstr>Global reflections about cabling at CERN</vt:lpstr>
      <vt:lpstr>Global reflections about cabling at CERN</vt:lpstr>
      <vt:lpstr>Global reflections about cabling at CERN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Magnet transport in LS3</dc:title>
  <dc:creator>Michele Modena</dc:creator>
  <cp:lastModifiedBy>Jean-Paul Burnet</cp:lastModifiedBy>
  <cp:revision>1853</cp:revision>
  <cp:lastPrinted>2018-08-29T14:28:05Z</cp:lastPrinted>
  <dcterms:created xsi:type="dcterms:W3CDTF">2017-08-01T14:41:34Z</dcterms:created>
  <dcterms:modified xsi:type="dcterms:W3CDTF">2022-12-13T22:17:36Z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0x0101007762BF6B036FB246B915C1E337BEB51A</vt:lpwstr>
  </property>
</Properties>
</file>