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  <p:sldMasterId id="2147483662" r:id="rId6"/>
  </p:sldMasterIdLst>
  <p:notesMasterIdLst>
    <p:notesMasterId r:id="rId35"/>
  </p:notesMasterIdLst>
  <p:sldIdLst>
    <p:sldId id="256" r:id="rId7"/>
    <p:sldId id="308" r:id="rId8"/>
    <p:sldId id="309" r:id="rId9"/>
    <p:sldId id="310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19" r:id="rId18"/>
    <p:sldId id="320" r:id="rId19"/>
    <p:sldId id="284" r:id="rId20"/>
    <p:sldId id="321" r:id="rId21"/>
    <p:sldId id="322" r:id="rId22"/>
    <p:sldId id="323" r:id="rId23"/>
    <p:sldId id="324" r:id="rId24"/>
    <p:sldId id="325" r:id="rId25"/>
    <p:sldId id="326" r:id="rId26"/>
    <p:sldId id="327" r:id="rId27"/>
    <p:sldId id="330" r:id="rId28"/>
    <p:sldId id="268" r:id="rId29"/>
    <p:sldId id="269" r:id="rId30"/>
    <p:sldId id="328" r:id="rId31"/>
    <p:sldId id="270" r:id="rId32"/>
    <p:sldId id="279" r:id="rId33"/>
    <p:sldId id="311" r:id="rId34"/>
  </p:sldIdLst>
  <p:sldSz cx="8640763" cy="6483350"/>
  <p:notesSz cx="6858000" cy="9144000"/>
  <p:defaultTextStyle>
    <a:defPPr>
      <a:defRPr lang="en-US"/>
    </a:defPPr>
    <a:lvl1pPr marL="0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2100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641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962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283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604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92598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24698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456798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2" userDrawn="1">
          <p15:clr>
            <a:srgbClr val="A4A3A4"/>
          </p15:clr>
        </p15:guide>
        <p15:guide id="2" pos="272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2B2B"/>
    <a:srgbClr val="2A29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29" autoAdjust="0"/>
  </p:normalViewPr>
  <p:slideViewPr>
    <p:cSldViewPr snapToGrid="0" snapToObjects="1">
      <p:cViewPr varScale="1">
        <p:scale>
          <a:sx n="88" d="100"/>
          <a:sy n="88" d="100"/>
        </p:scale>
        <p:origin x="1445" y="53"/>
      </p:cViewPr>
      <p:guideLst>
        <p:guide orient="horz" pos="2042"/>
        <p:guide pos="272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 Booth" userId="acbbcf7c-a9cd-47b8-b1b1-64be8e0e7e5c" providerId="ADAL" clId="{837B52D9-50D4-4E74-A89D-ECFD5D128741}"/>
    <pc:docChg chg="modSld">
      <pc:chgData name="Michael Booth" userId="acbbcf7c-a9cd-47b8-b1b1-64be8e0e7e5c" providerId="ADAL" clId="{837B52D9-50D4-4E74-A89D-ECFD5D128741}" dt="2023-02-06T12:42:12.162" v="9"/>
      <pc:docMkLst>
        <pc:docMk/>
      </pc:docMkLst>
      <pc:sldChg chg="modSp modAnim">
        <pc:chgData name="Michael Booth" userId="acbbcf7c-a9cd-47b8-b1b1-64be8e0e7e5c" providerId="ADAL" clId="{837B52D9-50D4-4E74-A89D-ECFD5D128741}" dt="2023-02-06T12:41:45.892" v="5" actId="1076"/>
        <pc:sldMkLst>
          <pc:docMk/>
          <pc:sldMk cId="1909096985" sldId="313"/>
        </pc:sldMkLst>
        <pc:picChg chg="mod">
          <ac:chgData name="Michael Booth" userId="acbbcf7c-a9cd-47b8-b1b1-64be8e0e7e5c" providerId="ADAL" clId="{837B52D9-50D4-4E74-A89D-ECFD5D128741}" dt="2023-02-06T12:41:45.892" v="5" actId="1076"/>
          <ac:picMkLst>
            <pc:docMk/>
            <pc:sldMk cId="1909096985" sldId="313"/>
            <ac:picMk id="2" creationId="{E55070E0-5463-4820-847B-3C566709D2D4}"/>
          </ac:picMkLst>
        </pc:picChg>
      </pc:sldChg>
      <pc:sldChg chg="modAnim">
        <pc:chgData name="Michael Booth" userId="acbbcf7c-a9cd-47b8-b1b1-64be8e0e7e5c" providerId="ADAL" clId="{837B52D9-50D4-4E74-A89D-ECFD5D128741}" dt="2023-02-06T12:41:10.412" v="2"/>
        <pc:sldMkLst>
          <pc:docMk/>
          <pc:sldMk cId="1227738452" sldId="314"/>
        </pc:sldMkLst>
      </pc:sldChg>
      <pc:sldChg chg="modAnim">
        <pc:chgData name="Michael Booth" userId="acbbcf7c-a9cd-47b8-b1b1-64be8e0e7e5c" providerId="ADAL" clId="{837B52D9-50D4-4E74-A89D-ECFD5D128741}" dt="2023-02-06T12:42:01.455" v="7"/>
        <pc:sldMkLst>
          <pc:docMk/>
          <pc:sldMk cId="646089586" sldId="315"/>
        </pc:sldMkLst>
      </pc:sldChg>
      <pc:sldChg chg="modAnim">
        <pc:chgData name="Michael Booth" userId="acbbcf7c-a9cd-47b8-b1b1-64be8e0e7e5c" providerId="ADAL" clId="{837B52D9-50D4-4E74-A89D-ECFD5D128741}" dt="2023-02-06T12:42:12.162" v="9"/>
        <pc:sldMkLst>
          <pc:docMk/>
          <pc:sldMk cId="2022153852" sldId="31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C05EDD-5B81-4572-9A84-B4CB55E897A4}" type="datetimeFigureOut">
              <a:rPr lang="en-GB" smtClean="0"/>
              <a:t>06/02/2023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1143000"/>
            <a:ext cx="4111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78A277-3A62-43C8-89F5-E3A694C81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245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78A277-3A62-43C8-89F5-E3A694C81DF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8752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32188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40733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6885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78928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787541-935E-408A-9D67-C1E81740356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9162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38522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78A277-3A62-43C8-89F5-E3A694C81DF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8752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4602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20714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3862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4602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82787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47342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45258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0920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787541-935E-408A-9D67-C1E81740356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0763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787541-935E-408A-9D67-C1E817403563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661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7749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4963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1303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36482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00735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23919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321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8A277-3A62-43C8-89F5-E3A694C81D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3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0853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71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4905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9913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x_small_cmyk_pos_rect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064" y="116890"/>
            <a:ext cx="1521068" cy="468528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91146" y="123755"/>
            <a:ext cx="703106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latin typeface="FoundrySterling-Book"/>
              </a:rPr>
              <a:t>Department of Physics - Technical Services Group (TSG)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46B366-A77E-4758-BBBB-B2D6B45AC80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" y="716391"/>
            <a:ext cx="8640763" cy="576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942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32078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59" indent="-324059" algn="l" defTabSz="432078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2127" indent="-270049" algn="l" defTabSz="432078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195" indent="-216039" algn="l" defTabSz="432078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273" indent="-216039" algn="l" defTabSz="432078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4351" indent="-216039" algn="l" defTabSz="432078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429" indent="-216039" algn="l" defTabSz="432078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08507" indent="-216039" algn="l" defTabSz="432078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586" indent="-216039" algn="l" defTabSz="432078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664" indent="-216039" algn="l" defTabSz="432078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78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156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234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313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391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468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4546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625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x_small_cmyk_pos_rect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695" y="0"/>
            <a:ext cx="1521068" cy="468528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270859" y="80380"/>
            <a:ext cx="5040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oundrySterling-Book"/>
              </a:rPr>
              <a:t>Department of Physics - Technical Services Group (TSG)</a:t>
            </a:r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-1" y="468528"/>
            <a:ext cx="8640763" cy="601482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83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432078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59" indent="-324059" algn="l" defTabSz="432078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2127" indent="-270049" algn="l" defTabSz="432078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195" indent="-216039" algn="l" defTabSz="432078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273" indent="-216039" algn="l" defTabSz="432078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4351" indent="-216039" algn="l" defTabSz="432078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429" indent="-216039" algn="l" defTabSz="432078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08507" indent="-216039" algn="l" defTabSz="432078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586" indent="-216039" algn="l" defTabSz="432078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664" indent="-216039" algn="l" defTabSz="432078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78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156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234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313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391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468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4546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625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x_small_cmyk_pos_rect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695" y="0"/>
            <a:ext cx="1521068" cy="468528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270859" y="80380"/>
            <a:ext cx="5040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oundrySterling-Book"/>
              </a:rPr>
              <a:t>Department of Physics - Technical Services Group (TSG)</a:t>
            </a:r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-1" y="468528"/>
            <a:ext cx="8640763" cy="6014822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469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432078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59" indent="-324059" algn="l" defTabSz="432078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2127" indent="-270049" algn="l" defTabSz="432078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195" indent="-216039" algn="l" defTabSz="432078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273" indent="-216039" algn="l" defTabSz="432078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4351" indent="-216039" algn="l" defTabSz="432078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429" indent="-216039" algn="l" defTabSz="432078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08507" indent="-216039" algn="l" defTabSz="432078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586" indent="-216039" algn="l" defTabSz="432078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664" indent="-216039" algn="l" defTabSz="432078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78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156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234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313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391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468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4546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625" algn="l" defTabSz="43207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microsoft.com/office/2007/relationships/hdphoto" Target="../media/hdphoto1.wdp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store.dexmat.com/galvorn-cnt-hs-fiber-50-microns/#product-detail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0.png"/><Relationship Id="rId4" Type="http://schemas.openxmlformats.org/officeDocument/2006/relationships/image" Target="../media/image1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sciencedirect.com/science/article/pii/S0924013611001774" TargetMode="External"/><Relationship Id="rId5" Type="http://schemas.openxmlformats.org/officeDocument/2006/relationships/hyperlink" Target="https://www.lasermicromachining.com/materials/ceramics/alumina-3d-milling/" TargetMode="Externa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sermicromachining.com/materials/ceramics/alumina-3d-milling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hyperlink" Target="https://www.sciencedirect.com/science/article/pii/S0924013611001774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3.png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media" Target="../media/media4.wmv"/><Relationship Id="rId7" Type="http://schemas.openxmlformats.org/officeDocument/2006/relationships/image" Target="../media/image14.png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3.xml"/><Relationship Id="rId4" Type="http://schemas.openxmlformats.org/officeDocument/2006/relationships/video" Target="../media/media4.wmv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microsoft.com/office/2007/relationships/media" Target="../media/media6.wmv"/><Relationship Id="rId7" Type="http://schemas.openxmlformats.org/officeDocument/2006/relationships/image" Target="../media/image16.png"/><Relationship Id="rId2" Type="http://schemas.openxmlformats.org/officeDocument/2006/relationships/video" Target="../media/media5.wmv"/><Relationship Id="rId1" Type="http://schemas.microsoft.com/office/2007/relationships/media" Target="../media/media5.wmv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3.xml"/><Relationship Id="rId4" Type="http://schemas.openxmlformats.org/officeDocument/2006/relationships/video" Target="../media/media6.wm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43981" y="1105318"/>
            <a:ext cx="7352800" cy="2572379"/>
          </a:xfrm>
          <a:prstGeom prst="rect">
            <a:avLst/>
          </a:prstGeom>
          <a:solidFill>
            <a:srgbClr val="002060">
              <a:alpha val="59000"/>
            </a:srgbClr>
          </a:soli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  <a:softEdge rad="31750"/>
          </a:effectLst>
        </p:spPr>
        <p:txBody>
          <a:bodyPr anchor="ctr"/>
          <a:lstStyle/>
          <a:p>
            <a:pPr algn="ctr">
              <a:defRPr/>
            </a:pPr>
            <a:r>
              <a:rPr lang="en-US" sz="32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MIXED-VACUUM MECHANICAL CONCEPTS</a:t>
            </a:r>
          </a:p>
          <a:p>
            <a:pPr algn="ctr">
              <a:defRPr/>
            </a:pPr>
            <a:endParaRPr lang="en-US" sz="2400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sz="24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MICHAEL BOOTH</a:t>
            </a:r>
          </a:p>
          <a:p>
            <a:pPr algn="ctr">
              <a:defRPr/>
            </a:pPr>
            <a:r>
              <a:rPr lang="en-US" sz="24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Michael.booth@physics.ox.ac.uk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83B5D3-CB92-43BF-9720-F8613F8568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448" y="4820232"/>
            <a:ext cx="1859333" cy="111560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422592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393662" y="651298"/>
            <a:ext cx="5831878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 dirty="0"/>
              <a:t>Maintenance Tube – Some Additional Considerations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9FED91-20D2-4E01-AFD5-B49AE82572EF}"/>
              </a:ext>
            </a:extLst>
          </p:cNvPr>
          <p:cNvSpPr txBox="1"/>
          <p:nvPr/>
        </p:nvSpPr>
        <p:spPr>
          <a:xfrm>
            <a:off x="393662" y="1193007"/>
            <a:ext cx="8064538" cy="1323439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Mechanism UHV </a:t>
            </a:r>
            <a:r>
              <a:rPr lang="en-GB" sz="1600" dirty="0" err="1"/>
              <a:t>Compatability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Downstream dual-seal with interstitial pumping? What over-pressure is the Neon back-fill run at? Any chance of beampipe contamination during maintenance?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i.e. Pressure control sequence to be considered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Actuation is concept-only. Compression load for 4 UHV, rad-resistant seals will be high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17385C0-9ECA-4335-B82E-B89314312028}"/>
              </a:ext>
            </a:extLst>
          </p:cNvPr>
          <p:cNvGrpSpPr/>
          <p:nvPr/>
        </p:nvGrpSpPr>
        <p:grpSpPr>
          <a:xfrm>
            <a:off x="393662" y="2606252"/>
            <a:ext cx="3118731" cy="3639312"/>
            <a:chOff x="393662" y="1783080"/>
            <a:chExt cx="3541875" cy="413308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430E3ED-42AD-4284-B9DB-59ACFFB556BD}"/>
                </a:ext>
              </a:extLst>
            </p:cNvPr>
            <p:cNvGrpSpPr/>
            <p:nvPr/>
          </p:nvGrpSpPr>
          <p:grpSpPr>
            <a:xfrm>
              <a:off x="393662" y="1906127"/>
              <a:ext cx="3541875" cy="3882025"/>
              <a:chOff x="393662" y="1906127"/>
              <a:chExt cx="3208395" cy="3516519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D4D5B778-22CC-4673-A65C-EFB476D389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3662" y="1906127"/>
                <a:ext cx="3208395" cy="3516519"/>
              </a:xfrm>
              <a:prstGeom prst="rect">
                <a:avLst/>
              </a:prstGeom>
            </p:spPr>
          </p:pic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BC09D831-4647-46FC-B5F7-DCAC92B0DFD1}"/>
                  </a:ext>
                </a:extLst>
              </p:cNvPr>
              <p:cNvSpPr/>
              <p:nvPr/>
            </p:nvSpPr>
            <p:spPr>
              <a:xfrm>
                <a:off x="1353312" y="2569464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1A8BC089-1365-4A9A-B5CF-9EB1B79E2F07}"/>
                  </a:ext>
                </a:extLst>
              </p:cNvPr>
              <p:cNvSpPr/>
              <p:nvPr/>
            </p:nvSpPr>
            <p:spPr>
              <a:xfrm>
                <a:off x="2825496" y="2697480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B6427BB4-2FF9-421E-A26A-C39581A970F3}"/>
                  </a:ext>
                </a:extLst>
              </p:cNvPr>
              <p:cNvSpPr/>
              <p:nvPr/>
            </p:nvSpPr>
            <p:spPr>
              <a:xfrm>
                <a:off x="2807208" y="4453128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0F6521D6-CEDB-4E8B-A6A5-02D36D93F2B5}"/>
                  </a:ext>
                </a:extLst>
              </p:cNvPr>
              <p:cNvSpPr/>
              <p:nvPr/>
            </p:nvSpPr>
            <p:spPr>
              <a:xfrm>
                <a:off x="1362456" y="4581144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6C488E2-2612-4D5F-8B9C-42D56A0FB130}"/>
                </a:ext>
              </a:extLst>
            </p:cNvPr>
            <p:cNvSpPr/>
            <p:nvPr/>
          </p:nvSpPr>
          <p:spPr>
            <a:xfrm>
              <a:off x="3167717" y="1783080"/>
              <a:ext cx="320040" cy="1124711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D0050C4-FC0F-49F3-8073-CF1F1E4C4B02}"/>
                </a:ext>
              </a:extLst>
            </p:cNvPr>
            <p:cNvSpPr/>
            <p:nvPr/>
          </p:nvSpPr>
          <p:spPr>
            <a:xfrm>
              <a:off x="3167717" y="4692265"/>
              <a:ext cx="320040" cy="122390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66D6D97-6131-4D99-8BF6-346586BCDD0D}"/>
                </a:ext>
              </a:extLst>
            </p:cNvPr>
            <p:cNvSpPr/>
            <p:nvPr/>
          </p:nvSpPr>
          <p:spPr>
            <a:xfrm>
              <a:off x="2847677" y="1783081"/>
              <a:ext cx="320040" cy="6400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D6289E3-1A0F-4338-8B39-DD0986ABB35A}"/>
                </a:ext>
              </a:extLst>
            </p:cNvPr>
            <p:cNvSpPr/>
            <p:nvPr/>
          </p:nvSpPr>
          <p:spPr>
            <a:xfrm>
              <a:off x="2847677" y="5163349"/>
              <a:ext cx="320040" cy="74784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1F7519E-5772-42E3-A2BE-CAA6B00F1635}"/>
                </a:ext>
              </a:extLst>
            </p:cNvPr>
            <p:cNvSpPr/>
            <p:nvPr/>
          </p:nvSpPr>
          <p:spPr>
            <a:xfrm>
              <a:off x="3122468" y="2017698"/>
              <a:ext cx="90498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98879D4-310D-4DB6-9D14-48F77425000C}"/>
                </a:ext>
              </a:extLst>
            </p:cNvPr>
            <p:cNvSpPr/>
            <p:nvPr/>
          </p:nvSpPr>
          <p:spPr>
            <a:xfrm>
              <a:off x="3122468" y="5235047"/>
              <a:ext cx="90498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446539E7-7D57-45B2-A736-842EF60669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5849" y="3521002"/>
            <a:ext cx="1534519" cy="1797213"/>
          </a:xfrm>
          <a:prstGeom prst="rect">
            <a:avLst/>
          </a:prstGeom>
        </p:spPr>
      </p:pic>
      <p:sp>
        <p:nvSpPr>
          <p:cNvPr id="46" name="Oval 45">
            <a:extLst>
              <a:ext uri="{FF2B5EF4-FFF2-40B4-BE49-F238E27FC236}">
                <a16:creationId xmlns:a16="http://schemas.microsoft.com/office/drawing/2014/main" id="{2CFB5477-15A4-4BB4-AA19-3A1B5F22EC0A}"/>
              </a:ext>
            </a:extLst>
          </p:cNvPr>
          <p:cNvSpPr/>
          <p:nvPr/>
        </p:nvSpPr>
        <p:spPr>
          <a:xfrm>
            <a:off x="4130653" y="3694678"/>
            <a:ext cx="88885" cy="8888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6F62E86-C068-41D1-B733-E80E619D8838}"/>
              </a:ext>
            </a:extLst>
          </p:cNvPr>
          <p:cNvSpPr/>
          <p:nvPr/>
        </p:nvSpPr>
        <p:spPr>
          <a:xfrm>
            <a:off x="4350109" y="3758686"/>
            <a:ext cx="88885" cy="8888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98A98CD-493D-4887-B4ED-C730D6D4AECE}"/>
              </a:ext>
            </a:extLst>
          </p:cNvPr>
          <p:cNvSpPr/>
          <p:nvPr/>
        </p:nvSpPr>
        <p:spPr>
          <a:xfrm>
            <a:off x="4345695" y="4929118"/>
            <a:ext cx="88885" cy="8888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71A056C-98E5-4FFE-903D-96FC08F91CF4}"/>
              </a:ext>
            </a:extLst>
          </p:cNvPr>
          <p:cNvSpPr/>
          <p:nvPr/>
        </p:nvSpPr>
        <p:spPr>
          <a:xfrm>
            <a:off x="4130653" y="4973560"/>
            <a:ext cx="88885" cy="8888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1B9B4A7-622E-4152-9B2E-E33F9155531F}"/>
              </a:ext>
            </a:extLst>
          </p:cNvPr>
          <p:cNvCxnSpPr>
            <a:cxnSpLocks/>
          </p:cNvCxnSpPr>
          <p:nvPr/>
        </p:nvCxnSpPr>
        <p:spPr>
          <a:xfrm flipH="1" flipV="1">
            <a:off x="4279943" y="4992367"/>
            <a:ext cx="420044" cy="5903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DCE66F9B-61A7-4BAA-BADA-1954876D509B}"/>
              </a:ext>
            </a:extLst>
          </p:cNvPr>
          <p:cNvSpPr txBox="1"/>
          <p:nvPr/>
        </p:nvSpPr>
        <p:spPr>
          <a:xfrm>
            <a:off x="4555236" y="5193213"/>
            <a:ext cx="2973324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Possible interstitial pumping with gun-drilled bore in thick-wall of seal-tube.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7212D45-654D-4D24-A2A7-00023F3252D5}"/>
              </a:ext>
            </a:extLst>
          </p:cNvPr>
          <p:cNvCxnSpPr>
            <a:endCxn id="30" idx="3"/>
          </p:cNvCxnSpPr>
          <p:nvPr/>
        </p:nvCxnSpPr>
        <p:spPr>
          <a:xfrm flipV="1">
            <a:off x="1089660" y="5390726"/>
            <a:ext cx="258738" cy="6503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470325F-7138-4FAC-BA26-6F1C71393857}"/>
              </a:ext>
            </a:extLst>
          </p:cNvPr>
          <p:cNvCxnSpPr>
            <a:cxnSpLocks/>
          </p:cNvCxnSpPr>
          <p:nvPr/>
        </p:nvCxnSpPr>
        <p:spPr>
          <a:xfrm flipH="1">
            <a:off x="2629176" y="3009231"/>
            <a:ext cx="1090345" cy="4857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9A8EEE94-B586-4C83-92BA-170010FD8F2B}"/>
              </a:ext>
            </a:extLst>
          </p:cNvPr>
          <p:cNvSpPr txBox="1"/>
          <p:nvPr/>
        </p:nvSpPr>
        <p:spPr>
          <a:xfrm>
            <a:off x="3679678" y="2755544"/>
            <a:ext cx="1550690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Spring compression force-balance to be considered.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DC71859-34CB-4392-9145-500CF6E2AE5C}"/>
              </a:ext>
            </a:extLst>
          </p:cNvPr>
          <p:cNvSpPr txBox="1"/>
          <p:nvPr/>
        </p:nvSpPr>
        <p:spPr>
          <a:xfrm>
            <a:off x="5339469" y="2633142"/>
            <a:ext cx="3118731" cy="2308324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Replacement schedule of the re-used seals? Full LHCb bakeout.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Initial conversations have implied possibility of re-used </a:t>
            </a:r>
            <a:r>
              <a:rPr lang="en-GB" sz="1600" dirty="0" err="1"/>
              <a:t>Helicoflex</a:t>
            </a:r>
            <a:r>
              <a:rPr lang="en-GB" sz="1600" dirty="0"/>
              <a:t> seals, but dual-seals with interstitial pumping may be necessary.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AA574C5-23E8-4DA5-A93E-59092E18F2EC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10</a:t>
            </a:fld>
            <a:endParaRPr lang="en-US" sz="800" dirty="0">
              <a:latin typeface="FoundrySterling-Book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20D29AB-BB63-484E-9584-C2DD52EA0240}"/>
              </a:ext>
            </a:extLst>
          </p:cNvPr>
          <p:cNvSpPr txBox="1"/>
          <p:nvPr/>
        </p:nvSpPr>
        <p:spPr>
          <a:xfrm>
            <a:off x="552924" y="5919139"/>
            <a:ext cx="6414803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Adding more complexity to upstream mechanics, a sprung interface could be placed here to ensure all 3 interfaces can reach full compression.</a:t>
            </a:r>
          </a:p>
        </p:txBody>
      </p:sp>
    </p:spTree>
    <p:extLst>
      <p:ext uri="{BB962C8B-B14F-4D97-AF65-F5344CB8AC3E}">
        <p14:creationId xmlns:p14="http://schemas.microsoft.com/office/powerpoint/2010/main" val="3822202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1756117" y="651298"/>
            <a:ext cx="5120169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 dirty="0">
                <a:solidFill>
                  <a:srgbClr val="FF0000"/>
                </a:solidFill>
              </a:rPr>
              <a:t>What does the seal-tube enable?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654CAB-CF83-4104-B1B3-11700DDBAAB0}"/>
              </a:ext>
            </a:extLst>
          </p:cNvPr>
          <p:cNvSpPr txBox="1"/>
          <p:nvPr/>
        </p:nvSpPr>
        <p:spPr>
          <a:xfrm>
            <a:off x="393662" y="1225321"/>
            <a:ext cx="7845081" cy="1938992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Thin-foil Shield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Tension tests, conclusions &amp; possible next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Wire/Fibre Shield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Proposed layout, feasibility &amp; prototyping 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Open/Closed Position Mechanics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Concept mechanism, linkage &amp; setup requirements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96F029-B703-4603-9C7A-EEDCB72E9B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93" r="13798"/>
          <a:stretch/>
        </p:blipFill>
        <p:spPr>
          <a:xfrm>
            <a:off x="3013150" y="3526398"/>
            <a:ext cx="2962656" cy="2243391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221751-B32E-4F57-9671-DA5BFCCAA4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533" y="3464136"/>
            <a:ext cx="2661313" cy="2367916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9E7973B-46E6-4FCD-9F1B-E33CC30CC96C}"/>
              </a:ext>
            </a:extLst>
          </p:cNvPr>
          <p:cNvGrpSpPr/>
          <p:nvPr/>
        </p:nvGrpSpPr>
        <p:grpSpPr>
          <a:xfrm>
            <a:off x="6062497" y="3720168"/>
            <a:ext cx="2440089" cy="1866816"/>
            <a:chOff x="78646" y="3299452"/>
            <a:chExt cx="3014958" cy="230662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0C33E31-1002-4FC6-A114-8D2AC7675D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646" y="3299452"/>
              <a:ext cx="3014958" cy="230662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FDF8344-17A7-46F3-9ADD-CC224B4B13BE}"/>
                </a:ext>
              </a:extLst>
            </p:cNvPr>
            <p:cNvSpPr/>
            <p:nvPr/>
          </p:nvSpPr>
          <p:spPr>
            <a:xfrm>
              <a:off x="569370" y="3846176"/>
              <a:ext cx="640080" cy="3657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ACA17C-C544-4606-8551-8B77C01FA709}"/>
                </a:ext>
              </a:extLst>
            </p:cNvPr>
            <p:cNvSpPr/>
            <p:nvPr/>
          </p:nvSpPr>
          <p:spPr>
            <a:xfrm>
              <a:off x="444910" y="4211936"/>
              <a:ext cx="640080" cy="3657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67C73E8-D439-42EB-BE56-F63A02D941D2}"/>
                </a:ext>
              </a:extLst>
            </p:cNvPr>
            <p:cNvSpPr/>
            <p:nvPr/>
          </p:nvSpPr>
          <p:spPr>
            <a:xfrm>
              <a:off x="554130" y="4580236"/>
              <a:ext cx="640080" cy="3657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916BC99-71E6-4D19-8819-385E59FD5A88}"/>
                </a:ext>
              </a:extLst>
            </p:cNvPr>
            <p:cNvSpPr/>
            <p:nvPr/>
          </p:nvSpPr>
          <p:spPr>
            <a:xfrm>
              <a:off x="1953733" y="3843165"/>
              <a:ext cx="640080" cy="3657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49A22A0-C8D9-4691-A017-745679BC874A}"/>
                </a:ext>
              </a:extLst>
            </p:cNvPr>
            <p:cNvSpPr/>
            <p:nvPr/>
          </p:nvSpPr>
          <p:spPr>
            <a:xfrm>
              <a:off x="2066763" y="4208925"/>
              <a:ext cx="640080" cy="3657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3497FA3-A5B7-4946-976A-1DB9B3B173AC}"/>
                </a:ext>
              </a:extLst>
            </p:cNvPr>
            <p:cNvSpPr/>
            <p:nvPr/>
          </p:nvSpPr>
          <p:spPr>
            <a:xfrm>
              <a:off x="1942303" y="4577225"/>
              <a:ext cx="640080" cy="3657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3A8C015-C7BF-4A50-848D-61CEDEFAF0D9}"/>
                </a:ext>
              </a:extLst>
            </p:cNvPr>
            <p:cNvCxnSpPr/>
            <p:nvPr/>
          </p:nvCxnSpPr>
          <p:spPr>
            <a:xfrm>
              <a:off x="635473" y="4399425"/>
              <a:ext cx="25603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247D707-8CA4-46D3-802A-A509B96769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08241" y="4399425"/>
              <a:ext cx="25755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F766DF5-406D-4CAB-86C8-194F74CDB620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11</a:t>
            </a:fld>
            <a:endParaRPr lang="en-US" sz="8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830789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393662" y="651298"/>
            <a:ext cx="2934754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Thin-Foil Shield - Updates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9FED91-20D2-4E01-AFD5-B49AE82572EF}"/>
              </a:ext>
            </a:extLst>
          </p:cNvPr>
          <p:cNvSpPr txBox="1"/>
          <p:nvPr/>
        </p:nvSpPr>
        <p:spPr>
          <a:xfrm>
            <a:off x="393662" y="1193007"/>
            <a:ext cx="7835938" cy="1477328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Previously had investigated a foil of 7 mm radius, 20 micron thickness.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Question was asked on the minimum foil radius achievable with an ultra-thin foil: With “conventional” clamping, as prototyped, this would be 5 mm with a minimum clearance-to-beamline of 3 mm at the collar ‘throats’. With composite laminate techniques, this radius may be reduced further.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20E495-436D-4321-B158-5810C8564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0958" y="3070644"/>
            <a:ext cx="6524009" cy="33054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96C7308-0DF9-4FBA-A08F-F01D2757167E}"/>
              </a:ext>
            </a:extLst>
          </p:cNvPr>
          <p:cNvSpPr txBox="1"/>
          <p:nvPr/>
        </p:nvSpPr>
        <p:spPr>
          <a:xfrm>
            <a:off x="2556434" y="3209798"/>
            <a:ext cx="4338142" cy="92333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b="1" u="sng" dirty="0"/>
              <a:t>Recap: </a:t>
            </a:r>
            <a:r>
              <a:rPr lang="en-GB" sz="1800" dirty="0"/>
              <a:t>Foil held under tension across full length of VELO, split into two halves to allow open/closed positioning.</a:t>
            </a:r>
            <a:endParaRPr lang="en-GB" sz="1800" b="1" u="sng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2ACFD-A779-473B-B90C-A4D23D441B70}"/>
              </a:ext>
            </a:extLst>
          </p:cNvPr>
          <p:cNvSpPr txBox="1"/>
          <p:nvPr/>
        </p:nvSpPr>
        <p:spPr>
          <a:xfrm>
            <a:off x="1916354" y="5887170"/>
            <a:ext cx="3451174" cy="338554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i="1" u="sng" dirty="0"/>
              <a:t>Note: WFS not shown in closed position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9A57A7-078A-4A2F-9D5C-55DDF521177E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12</a:t>
            </a:fld>
            <a:endParaRPr lang="en-US" sz="8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4209451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64B787F5-FD9A-4F06-9FA6-5C63483EE3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3891" y="2819756"/>
            <a:ext cx="2973858" cy="246569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39514DE-6E27-4EE3-B9C3-8F97BD29C2C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748" t="3219" r="24721" b="26967"/>
          <a:stretch/>
        </p:blipFill>
        <p:spPr>
          <a:xfrm rot="5400000">
            <a:off x="5888987" y="3491439"/>
            <a:ext cx="2470854" cy="2210372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393662" y="651298"/>
            <a:ext cx="3419386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Thin-Foil Shield - Prototyping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9FED91-20D2-4E01-AFD5-B49AE82572EF}"/>
              </a:ext>
            </a:extLst>
          </p:cNvPr>
          <p:cNvSpPr txBox="1"/>
          <p:nvPr/>
        </p:nvSpPr>
        <p:spPr>
          <a:xfrm>
            <a:off x="393662" y="1193007"/>
            <a:ext cx="7835938" cy="1477328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Assembly and tensioning rig created to test the following: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B050"/>
                </a:solidFill>
              </a:rPr>
              <a:t>Shape stability along length of foil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B050"/>
                </a:solidFill>
              </a:rPr>
              <a:t>Elastic/plastic/failure extension limits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FF0000"/>
                </a:solidFill>
              </a:rPr>
              <a:t>Bakeout performance, 200C (activation of potential NEG)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FF0000"/>
                </a:solidFill>
              </a:rPr>
              <a:t>Loss of tension with impedance heating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DE78A63-0FF7-4490-89E9-E7AF2351337F}"/>
              </a:ext>
            </a:extLst>
          </p:cNvPr>
          <p:cNvGrpSpPr/>
          <p:nvPr/>
        </p:nvGrpSpPr>
        <p:grpSpPr>
          <a:xfrm>
            <a:off x="393662" y="2811934"/>
            <a:ext cx="3370522" cy="3020118"/>
            <a:chOff x="366530" y="2834223"/>
            <a:chExt cx="2661313" cy="238463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8F91B52-CF74-4345-AD30-6B30DEECD1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6530" y="2850946"/>
              <a:ext cx="2661313" cy="2367916"/>
            </a:xfrm>
            <a:prstGeom prst="rect">
              <a:avLst/>
            </a:prstGeom>
            <a:ln w="28575">
              <a:solidFill>
                <a:srgbClr val="002060"/>
              </a:solidFill>
            </a:ln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E70D198E-E695-4DC1-8C0C-D5397979E8A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6906" y="4165895"/>
              <a:ext cx="252274" cy="17211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8CAB8D9-D289-4A51-8350-DFC4EAFE5B89}"/>
                </a:ext>
              </a:extLst>
            </p:cNvPr>
            <p:cNvSpPr txBox="1"/>
            <p:nvPr/>
          </p:nvSpPr>
          <p:spPr>
            <a:xfrm rot="20922753">
              <a:off x="395347" y="4265079"/>
              <a:ext cx="23149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Developed shape maintained</a:t>
              </a:r>
              <a:br>
                <a:rPr lang="en-GB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 first ~100 mm from collar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85CE1CD-2F33-4ED1-9340-D69A8D17B9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59589" y="3311959"/>
              <a:ext cx="126137" cy="27060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9FF771C-B355-4090-B565-FD9A8CCCA2AF}"/>
                </a:ext>
              </a:extLst>
            </p:cNvPr>
            <p:cNvSpPr txBox="1"/>
            <p:nvPr/>
          </p:nvSpPr>
          <p:spPr>
            <a:xfrm>
              <a:off x="1424513" y="2834223"/>
              <a:ext cx="137140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Instrumentation</a:t>
              </a:r>
              <a:br>
                <a:rPr lang="en-GB" sz="1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1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end-collar</a:t>
              </a:r>
            </a:p>
          </p:txBody>
        </p: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94C5D4E-92E1-4741-80CD-6A3575D0DF71}"/>
              </a:ext>
            </a:extLst>
          </p:cNvPr>
          <p:cNvCxnSpPr>
            <a:cxnSpLocks/>
            <a:stCxn id="18" idx="3"/>
          </p:cNvCxnSpPr>
          <p:nvPr/>
        </p:nvCxnSpPr>
        <p:spPr>
          <a:xfrm flipV="1">
            <a:off x="5289614" y="4233989"/>
            <a:ext cx="155603" cy="1721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B72ED08-48BF-4555-AC71-0B47D424F7D3}"/>
              </a:ext>
            </a:extLst>
          </p:cNvPr>
          <p:cNvSpPr txBox="1"/>
          <p:nvPr/>
        </p:nvSpPr>
        <p:spPr>
          <a:xfrm rot="20922753">
            <a:off x="3850196" y="4286742"/>
            <a:ext cx="14534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Breaking far from</a:t>
            </a:r>
            <a:br>
              <a:rPr lang="en-GB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clamped region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59D2C4-4B84-47E8-B1BD-744FFF101DBB}"/>
              </a:ext>
            </a:extLst>
          </p:cNvPr>
          <p:cNvSpPr txBox="1"/>
          <p:nvPr/>
        </p:nvSpPr>
        <p:spPr>
          <a:xfrm>
            <a:off x="7291825" y="5275204"/>
            <a:ext cx="619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</a:t>
            </a:r>
            <a:br>
              <a:rPr lang="en-GB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foil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2124E0-111E-45FB-A860-3F59098AAE86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13</a:t>
            </a:fld>
            <a:endParaRPr lang="en-US" sz="8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17510850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E4A9E1E-0790-4295-B127-1895FDCFB691}"/>
              </a:ext>
            </a:extLst>
          </p:cNvPr>
          <p:cNvSpPr txBox="1"/>
          <p:nvPr/>
        </p:nvSpPr>
        <p:spPr>
          <a:xfrm>
            <a:off x="238313" y="901586"/>
            <a:ext cx="2881727" cy="40011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ysClr val="windowText" lastClr="000000"/>
                </a:solidFill>
                <a:latin typeface="FoundrySterling-Book"/>
              </a:rPr>
              <a:t>RESULTS: 1</a:t>
            </a:r>
            <a:r>
              <a:rPr lang="en-US" sz="2000" b="1" baseline="30000" dirty="0">
                <a:solidFill>
                  <a:sysClr val="windowText" lastClr="000000"/>
                </a:solidFill>
                <a:latin typeface="FoundrySterling-Book"/>
              </a:rPr>
              <a:t>st</a:t>
            </a:r>
            <a:r>
              <a:rPr lang="en-US" sz="2000" b="1" dirty="0">
                <a:solidFill>
                  <a:sysClr val="windowText" lastClr="000000"/>
                </a:solidFill>
                <a:latin typeface="FoundrySterling-Book"/>
              </a:rPr>
              <a:t> Aug 2022</a:t>
            </a:r>
            <a:endParaRPr lang="en-US" sz="2400" b="1" dirty="0">
              <a:solidFill>
                <a:sysClr val="windowText" lastClr="000000"/>
              </a:solidFill>
              <a:latin typeface="FoundrySterling-Book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58A990-324F-48B3-A0CA-86AEC9E003FE}"/>
              </a:ext>
            </a:extLst>
          </p:cNvPr>
          <p:cNvSpPr txBox="1"/>
          <p:nvPr/>
        </p:nvSpPr>
        <p:spPr>
          <a:xfrm>
            <a:off x="218459" y="1520804"/>
            <a:ext cx="3275932" cy="1461939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latin typeface="FoundrySterling-Book"/>
              </a:rPr>
              <a:t>Heat Treatment</a:t>
            </a:r>
          </a:p>
          <a:p>
            <a:pPr>
              <a:spcAft>
                <a:spcPts val="600"/>
              </a:spcAft>
            </a:pPr>
            <a:r>
              <a:rPr lang="en-US" sz="1400" dirty="0">
                <a:latin typeface="FoundrySterling-Book"/>
              </a:rPr>
              <a:t>Stress-relieving heat treatment involving a 2 hour dwell at 120C, with a slow cooldown </a:t>
            </a:r>
            <a:r>
              <a:rPr lang="en-US" sz="1400" i="1" dirty="0">
                <a:latin typeface="FoundrySterling-Book"/>
              </a:rPr>
              <a:t>helped</a:t>
            </a:r>
            <a:r>
              <a:rPr lang="en-US" sz="1400" dirty="0">
                <a:latin typeface="FoundrySterling-Book"/>
              </a:rPr>
              <a:t> relieve the internal stresses and resulted in better shape holding.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B5A90C8-B5FA-49D0-ADCB-3804B47C9B5A}"/>
              </a:ext>
            </a:extLst>
          </p:cNvPr>
          <p:cNvSpPr txBox="1"/>
          <p:nvPr/>
        </p:nvSpPr>
        <p:spPr>
          <a:xfrm>
            <a:off x="4163010" y="1032391"/>
            <a:ext cx="1912728" cy="307777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latin typeface="FoundrySterling-Book"/>
              </a:rPr>
              <a:t>Extension Test Results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94B8739-55C5-4D57-B2FB-AF2B4CA45C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789173"/>
              </p:ext>
            </p:extLst>
          </p:nvPr>
        </p:nvGraphicFramePr>
        <p:xfrm>
          <a:off x="3704478" y="1407784"/>
          <a:ext cx="3048001" cy="2372908"/>
        </p:xfrm>
        <a:graphic>
          <a:graphicData uri="http://schemas.openxmlformats.org/drawingml/2006/table">
            <a:tbl>
              <a:tblPr/>
              <a:tblGrid>
                <a:gridCol w="530087">
                  <a:extLst>
                    <a:ext uri="{9D8B030D-6E8A-4147-A177-3AD203B41FA5}">
                      <a16:colId xmlns:a16="http://schemas.microsoft.com/office/drawing/2014/main" val="1891130988"/>
                    </a:ext>
                  </a:extLst>
                </a:gridCol>
                <a:gridCol w="530087">
                  <a:extLst>
                    <a:ext uri="{9D8B030D-6E8A-4147-A177-3AD203B41FA5}">
                      <a16:colId xmlns:a16="http://schemas.microsoft.com/office/drawing/2014/main" val="3578900082"/>
                    </a:ext>
                  </a:extLst>
                </a:gridCol>
                <a:gridCol w="662609">
                  <a:extLst>
                    <a:ext uri="{9D8B030D-6E8A-4147-A177-3AD203B41FA5}">
                      <a16:colId xmlns:a16="http://schemas.microsoft.com/office/drawing/2014/main" val="2414566741"/>
                    </a:ext>
                  </a:extLst>
                </a:gridCol>
                <a:gridCol w="662609">
                  <a:extLst>
                    <a:ext uri="{9D8B030D-6E8A-4147-A177-3AD203B41FA5}">
                      <a16:colId xmlns:a16="http://schemas.microsoft.com/office/drawing/2014/main" val="4038077376"/>
                    </a:ext>
                  </a:extLst>
                </a:gridCol>
                <a:gridCol w="662609">
                  <a:extLst>
                    <a:ext uri="{9D8B030D-6E8A-4147-A177-3AD203B41FA5}">
                      <a16:colId xmlns:a16="http://schemas.microsoft.com/office/drawing/2014/main" val="2469362125"/>
                    </a:ext>
                  </a:extLst>
                </a:gridCol>
              </a:tblGrid>
              <a:tr h="18288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Gap, mm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dZ, mm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Gauge, mm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Gap, mm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567868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Front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Back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945975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35.38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626668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36.26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36.49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0.98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46271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36.81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36.89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1.46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226823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37.28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1.91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38382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37.76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37.74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2.36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327443"/>
                  </a:ext>
                </a:extLst>
              </a:tr>
              <a:tr h="17834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38.36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2.91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25376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3.46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3675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3.97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576472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39.91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39.77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4.45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35358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40.68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5.11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266389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6.92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555758"/>
                  </a:ext>
                </a:extLst>
              </a:tr>
            </a:tbl>
          </a:graphicData>
        </a:graphic>
      </p:graphicFrame>
      <p:sp>
        <p:nvSpPr>
          <p:cNvPr id="49" name="TextBox 4">
            <a:extLst>
              <a:ext uri="{FF2B5EF4-FFF2-40B4-BE49-F238E27FC236}">
                <a16:creationId xmlns:a16="http://schemas.microsoft.com/office/drawing/2014/main" id="{9EED49B5-8E2F-4EE8-8952-16EFF275BA9D}"/>
              </a:ext>
            </a:extLst>
          </p:cNvPr>
          <p:cNvSpPr txBox="1"/>
          <p:nvPr/>
        </p:nvSpPr>
        <p:spPr>
          <a:xfrm>
            <a:off x="6840922" y="1032391"/>
            <a:ext cx="1482089" cy="1108710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numCol="1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1100" b="0">
                <a:latin typeface="FoundrySterling-Book"/>
              </a:rPr>
              <a:t>Gap = 2 x distance between foil</a:t>
            </a:r>
            <a:r>
              <a:rPr lang="en-US" sz="1100" b="0" baseline="0">
                <a:latin typeface="FoundrySterling-Book"/>
              </a:rPr>
              <a:t> and straight edge. </a:t>
            </a:r>
            <a:r>
              <a:rPr lang="en-US" sz="1100" b="0" dirty="0">
                <a:latin typeface="FoundrySterling-Book"/>
              </a:rPr>
              <a:t>Subtract</a:t>
            </a:r>
            <a:r>
              <a:rPr lang="en-US" sz="1100" b="0" baseline="0" dirty="0">
                <a:latin typeface="FoundrySterling-Book"/>
              </a:rPr>
              <a:t> 0.15 mm for bar flatness error, and 0.1 mm for bar offset.</a:t>
            </a:r>
          </a:p>
        </p:txBody>
      </p:sp>
      <p:sp>
        <p:nvSpPr>
          <p:cNvPr id="50" name="TextBox 4">
            <a:extLst>
              <a:ext uri="{FF2B5EF4-FFF2-40B4-BE49-F238E27FC236}">
                <a16:creationId xmlns:a16="http://schemas.microsoft.com/office/drawing/2014/main" id="{5B9C0D06-9240-47B0-B1B9-F233C4CF96D9}"/>
              </a:ext>
            </a:extLst>
          </p:cNvPr>
          <p:cNvSpPr txBox="1"/>
          <p:nvPr/>
        </p:nvSpPr>
        <p:spPr>
          <a:xfrm>
            <a:off x="6840922" y="2257461"/>
            <a:ext cx="1482089" cy="1846659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numCol="1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1100" b="0" baseline="0" dirty="0">
                <a:latin typeface="FoundrySterling-Book"/>
              </a:rPr>
              <a:t>Hard limit on extension reached.</a:t>
            </a:r>
          </a:p>
          <a:p>
            <a:pPr>
              <a:spcAft>
                <a:spcPts val="600"/>
              </a:spcAft>
            </a:pPr>
            <a:r>
              <a:rPr lang="en-US" b="1" dirty="0">
                <a:solidFill>
                  <a:srgbClr val="FF0000"/>
                </a:solidFill>
                <a:latin typeface="FoundrySterling-Book"/>
              </a:rPr>
              <a:t>Gap cannot be pulled away with current collar design.</a:t>
            </a:r>
          </a:p>
          <a:p>
            <a:pPr>
              <a:spcAft>
                <a:spcPts val="600"/>
              </a:spcAft>
            </a:pPr>
            <a:r>
              <a:rPr lang="en-US" sz="1100" b="1" baseline="0" dirty="0">
                <a:solidFill>
                  <a:srgbClr val="FF0000"/>
                </a:solidFill>
                <a:latin typeface="FoundrySterling-Book"/>
              </a:rPr>
              <a:t>Is 1.3-1.4 mm acceptable?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FoundrySterling-Book"/>
              </a:rPr>
              <a:t>Can we improve the tooling design?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336C42D-DC68-457E-8B01-C3313F31DB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7336" y="4231436"/>
            <a:ext cx="2935675" cy="210589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B2DF8760-354A-43F7-ADED-8F5D832E5DAE}"/>
              </a:ext>
            </a:extLst>
          </p:cNvPr>
          <p:cNvCxnSpPr>
            <a:cxnSpLocks/>
            <a:endCxn id="8" idx="1"/>
          </p:cNvCxnSpPr>
          <p:nvPr/>
        </p:nvCxnSpPr>
        <p:spPr>
          <a:xfrm rot="16200000" flipV="1">
            <a:off x="3687286" y="2611430"/>
            <a:ext cx="1717244" cy="1682860"/>
          </a:xfrm>
          <a:prstGeom prst="bentConnector4">
            <a:avLst>
              <a:gd name="adj1" fmla="val 1119"/>
              <a:gd name="adj2" fmla="val 107837"/>
            </a:avLst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54" name="Picture 53">
            <a:extLst>
              <a:ext uri="{FF2B5EF4-FFF2-40B4-BE49-F238E27FC236}">
                <a16:creationId xmlns:a16="http://schemas.microsoft.com/office/drawing/2014/main" id="{6EDCFC0B-947A-4721-B756-53DE427065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72132" y="4523894"/>
            <a:ext cx="2103013" cy="1813433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</p:pic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D540A93D-29A7-43FB-84DC-697449C664D7}"/>
              </a:ext>
            </a:extLst>
          </p:cNvPr>
          <p:cNvCxnSpPr>
            <a:cxnSpLocks/>
          </p:cNvCxnSpPr>
          <p:nvPr/>
        </p:nvCxnSpPr>
        <p:spPr>
          <a:xfrm flipV="1">
            <a:off x="4816891" y="3508448"/>
            <a:ext cx="889317" cy="10154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2" name="TextBox 4">
            <a:extLst>
              <a:ext uri="{FF2B5EF4-FFF2-40B4-BE49-F238E27FC236}">
                <a16:creationId xmlns:a16="http://schemas.microsoft.com/office/drawing/2014/main" id="{FB960CF7-2A9A-478D-B815-EA3CD575E9A0}"/>
              </a:ext>
            </a:extLst>
          </p:cNvPr>
          <p:cNvSpPr txBox="1"/>
          <p:nvPr/>
        </p:nvSpPr>
        <p:spPr>
          <a:xfrm>
            <a:off x="3704479" y="3842510"/>
            <a:ext cx="3048000" cy="261610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numCol="1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US" sz="1100" b="0" baseline="0" dirty="0">
                <a:solidFill>
                  <a:srgbClr val="00B050"/>
                </a:solidFill>
                <a:latin typeface="FoundrySterling-Book"/>
              </a:rPr>
              <a:t>Elastic    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FoundrySterling-Book"/>
              </a:rPr>
              <a:t>Plastic Deformation      </a:t>
            </a:r>
            <a:r>
              <a:rPr lang="en-US" dirty="0">
                <a:solidFill>
                  <a:srgbClr val="FF0000"/>
                </a:solidFill>
                <a:latin typeface="FoundrySterling-Book"/>
              </a:rPr>
              <a:t>Risk of break</a:t>
            </a:r>
            <a:endParaRPr lang="en-US" sz="1100" b="0" baseline="0" dirty="0">
              <a:solidFill>
                <a:srgbClr val="00B050"/>
              </a:solidFill>
              <a:latin typeface="FoundrySterling-Book"/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D47CD4F7-2177-4CB7-9712-FF7EDA1E6419}"/>
              </a:ext>
            </a:extLst>
          </p:cNvPr>
          <p:cNvGrpSpPr/>
          <p:nvPr/>
        </p:nvGrpSpPr>
        <p:grpSpPr>
          <a:xfrm>
            <a:off x="238313" y="3153549"/>
            <a:ext cx="2828776" cy="2315865"/>
            <a:chOff x="231165" y="3545568"/>
            <a:chExt cx="2828776" cy="2315865"/>
          </a:xfrm>
        </p:grpSpPr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A5907038-9935-48A2-AB97-A6E97756BB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8721" r="37814"/>
            <a:stretch/>
          </p:blipFill>
          <p:spPr>
            <a:xfrm>
              <a:off x="231165" y="3591264"/>
              <a:ext cx="2828776" cy="2270169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E8CC29C5-4643-4F57-B43E-26377C545AAA}"/>
                </a:ext>
              </a:extLst>
            </p:cNvPr>
            <p:cNvSpPr txBox="1"/>
            <p:nvPr/>
          </p:nvSpPr>
          <p:spPr>
            <a:xfrm>
              <a:off x="1359416" y="3545568"/>
              <a:ext cx="572273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FOIL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5418ACC-A248-4610-A038-CD95843D2522}"/>
                </a:ext>
              </a:extLst>
            </p:cNvPr>
            <p:cNvSpPr txBox="1"/>
            <p:nvPr/>
          </p:nvSpPr>
          <p:spPr>
            <a:xfrm>
              <a:off x="780731" y="4930438"/>
              <a:ext cx="1729641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Straight Edge/Bar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463A85F-5A37-4300-8A53-1458070EE1B9}"/>
                </a:ext>
              </a:extLst>
            </p:cNvPr>
            <p:cNvSpPr txBox="1"/>
            <p:nvPr/>
          </p:nvSpPr>
          <p:spPr>
            <a:xfrm>
              <a:off x="1879826" y="4262300"/>
              <a:ext cx="736099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½ Gap</a:t>
              </a:r>
            </a:p>
          </p:txBody>
        </p: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B204A6B5-B213-4295-A031-F7E23BAC3FC8}"/>
                </a:ext>
              </a:extLst>
            </p:cNvPr>
            <p:cNvCxnSpPr>
              <a:cxnSpLocks/>
              <a:stCxn id="75" idx="1"/>
            </p:cNvCxnSpPr>
            <p:nvPr/>
          </p:nvCxnSpPr>
          <p:spPr>
            <a:xfrm flipH="1" flipV="1">
              <a:off x="1645552" y="4238004"/>
              <a:ext cx="234274" cy="20126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B1EDB42E-D899-437B-BE35-FFC0C19A08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6978" y="5126187"/>
              <a:ext cx="264795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5108F691-D093-4375-A0A4-3F16973E1DA6}"/>
                </a:ext>
              </a:extLst>
            </p:cNvPr>
            <p:cNvCxnSpPr>
              <a:cxnSpLocks/>
            </p:cNvCxnSpPr>
            <p:nvPr/>
          </p:nvCxnSpPr>
          <p:spPr>
            <a:xfrm>
              <a:off x="2437123" y="5126187"/>
              <a:ext cx="264795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999CE441-60BD-4ACA-8812-D13C18F9DF1A}"/>
                </a:ext>
              </a:extLst>
            </p:cNvPr>
            <p:cNvCxnSpPr>
              <a:cxnSpLocks/>
            </p:cNvCxnSpPr>
            <p:nvPr/>
          </p:nvCxnSpPr>
          <p:spPr>
            <a:xfrm>
              <a:off x="1856425" y="3722539"/>
              <a:ext cx="264795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E2869E69-2488-4F94-BC75-68553205FA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4621" y="3722539"/>
              <a:ext cx="264795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124647F-267B-4EF4-92C3-06300DC939CB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14</a:t>
            </a:fld>
            <a:endParaRPr lang="en-US" sz="8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714208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393662" y="651298"/>
            <a:ext cx="3419386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Thin-Foil Shield – Next Steps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9FED91-20D2-4E01-AFD5-B49AE82572EF}"/>
              </a:ext>
            </a:extLst>
          </p:cNvPr>
          <p:cNvSpPr txBox="1"/>
          <p:nvPr/>
        </p:nvSpPr>
        <p:spPr>
          <a:xfrm>
            <a:off x="393662" y="1193007"/>
            <a:ext cx="7835938" cy="3477875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Composite laminate collars could be designed, similar to those tested by Adam.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Would allow for reduced clearance to beamline.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Collars mounted off the modules could come into contact with the shield at regular intervals to ensure the shape is held and ensure electrical contact between the shields.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Similar to concepts where the shield is mounted directly to the collars, but allows individual module maintenance.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 “3D” foil geometries to be considered, with local thickness variations to encourage cylindrical shape-holding.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RF leak through ‘soft’ contact of foil halves to be investigated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38D3BE-F776-4EC8-A7A8-119046559220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15</a:t>
            </a:fld>
            <a:endParaRPr lang="en-US" sz="8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19001588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43981" y="1105318"/>
            <a:ext cx="7352800" cy="2572379"/>
          </a:xfrm>
          <a:prstGeom prst="rect">
            <a:avLst/>
          </a:prstGeom>
          <a:solidFill>
            <a:srgbClr val="002060">
              <a:alpha val="59000"/>
            </a:srgbClr>
          </a:soli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3200" dirty="0">
                <a:solidFill>
                  <a:schemeClr val="lt1"/>
                </a:solidFill>
              </a:rPr>
              <a:t>VELO Upgrade II</a:t>
            </a:r>
          </a:p>
          <a:p>
            <a:pPr algn="ctr">
              <a:defRPr/>
            </a:pPr>
            <a:r>
              <a:rPr lang="en-US" sz="3200" dirty="0">
                <a:solidFill>
                  <a:schemeClr val="lt1"/>
                </a:solidFill>
              </a:rPr>
              <a:t>CNT </a:t>
            </a:r>
            <a:r>
              <a:rPr lang="en-US" sz="3200" dirty="0" err="1">
                <a:solidFill>
                  <a:schemeClr val="lt1"/>
                </a:solidFill>
              </a:rPr>
              <a:t>Fibre</a:t>
            </a:r>
            <a:r>
              <a:rPr lang="en-US" sz="3200" dirty="0">
                <a:solidFill>
                  <a:schemeClr val="lt1"/>
                </a:solidFill>
              </a:rPr>
              <a:t> Concept</a:t>
            </a:r>
          </a:p>
          <a:p>
            <a:pPr algn="ctr">
              <a:defRPr/>
            </a:pPr>
            <a:endParaRPr lang="en-US" sz="2400" dirty="0">
              <a:solidFill>
                <a:schemeClr val="lt1"/>
              </a:solidFill>
            </a:endParaRPr>
          </a:p>
          <a:p>
            <a:pPr algn="ctr">
              <a:defRPr/>
            </a:pPr>
            <a:r>
              <a:rPr lang="en-US" sz="2400" dirty="0">
                <a:solidFill>
                  <a:schemeClr val="lt1"/>
                </a:solidFill>
              </a:rPr>
              <a:t>Michael Booth</a:t>
            </a:r>
          </a:p>
          <a:p>
            <a:pPr algn="ctr">
              <a:defRPr/>
            </a:pPr>
            <a:r>
              <a:rPr lang="en-US" sz="2400" dirty="0">
                <a:solidFill>
                  <a:schemeClr val="lt1"/>
                </a:solidFill>
              </a:rPr>
              <a:t>Michael.booth@physics.ox.ac.uk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2F7DEF-DA69-45CA-AD9A-4E2EABEAEFA9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16</a:t>
            </a:fld>
            <a:endParaRPr lang="en-US" sz="8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8895475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393663" y="651298"/>
            <a:ext cx="3926718" cy="338554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/>
              <a:t>Motivation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654CAB-CF83-4104-B1B3-11700DDBAAB0}"/>
              </a:ext>
            </a:extLst>
          </p:cNvPr>
          <p:cNvSpPr txBox="1"/>
          <p:nvPr/>
        </p:nvSpPr>
        <p:spPr>
          <a:xfrm>
            <a:off x="393663" y="1146361"/>
            <a:ext cx="7804406" cy="2308324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50 micron CNT fibre available from </a:t>
            </a:r>
            <a:r>
              <a:rPr lang="en-GB" sz="1600" dirty="0">
                <a:hlinkClick r:id="rId3"/>
              </a:rPr>
              <a:t>https://store.dexmat.com/galvorn-cnt-hs-fiber-50-microns/#product-details</a:t>
            </a:r>
            <a:r>
              <a:rPr lang="en-GB" sz="16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CNT = Carbon Nanotube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Much lower radiation length compared to aluminium foil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Greater breaking force for the wire, (50 micron has a breaking load of ~ 5 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 single-layer mesh of 50 micron CNT fibre has equivalent al. foil thickness of 3 microns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4A291B0-0FF1-49BD-85BE-EE6FB86B9B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711" y="2904664"/>
            <a:ext cx="6379918" cy="3429000"/>
          </a:xfrm>
          <a:prstGeom prst="rect">
            <a:avLst/>
          </a:prstGeom>
        </p:spPr>
      </p:pic>
      <p:pic>
        <p:nvPicPr>
          <p:cNvPr id="1026" name="Picture 2" descr="https://cdn11.bigcommerce.com/s-1voipunx91/images/stencil/1000x1000/products/136/550/IMG_1543_40_um_edit__78947.1585767777.jpg?c=2">
            <a:extLst>
              <a:ext uri="{FF2B5EF4-FFF2-40B4-BE49-F238E27FC236}">
                <a16:creationId xmlns:a16="http://schemas.microsoft.com/office/drawing/2014/main" id="{FA79CAE5-DE8B-4526-82DC-43EACE4CC1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228"/>
          <a:stretch/>
        </p:blipFill>
        <p:spPr bwMode="auto">
          <a:xfrm>
            <a:off x="6882423" y="2904664"/>
            <a:ext cx="1396497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D3E9216-A016-4F9A-B78A-E02C01ECFDD1}"/>
              </a:ext>
            </a:extLst>
          </p:cNvPr>
          <p:cNvCxnSpPr/>
          <p:nvPr/>
        </p:nvCxnSpPr>
        <p:spPr>
          <a:xfrm>
            <a:off x="6422432" y="3087544"/>
            <a:ext cx="1645920" cy="5410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s://cdn11.bigcommerce.com/s-1voipunx91/images/stencil/1000x1000/products/136/551/cnt-rope-twisted_spoolwtitle__21769.1532705737.1280.1280__92201.1585767777.png?c=2">
            <a:extLst>
              <a:ext uri="{FF2B5EF4-FFF2-40B4-BE49-F238E27FC236}">
                <a16:creationId xmlns:a16="http://schemas.microsoft.com/office/drawing/2014/main" id="{8920A022-B92A-445C-8D2A-BBAFB54870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985" y="4296038"/>
            <a:ext cx="1993350" cy="199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9F2C1E8-17E9-4C32-9559-D5C18A63AE0D}"/>
              </a:ext>
            </a:extLst>
          </p:cNvPr>
          <p:cNvSpPr txBox="1"/>
          <p:nvPr/>
        </p:nvSpPr>
        <p:spPr>
          <a:xfrm>
            <a:off x="8207684" y="6181666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17</a:t>
            </a:fld>
            <a:endParaRPr lang="en-US" sz="8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203759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393663" y="651298"/>
            <a:ext cx="3926718" cy="338554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/>
              <a:t>Update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654CAB-CF83-4104-B1B3-11700DDBAAB0}"/>
              </a:ext>
            </a:extLst>
          </p:cNvPr>
          <p:cNvSpPr txBox="1"/>
          <p:nvPr/>
        </p:nvSpPr>
        <p:spPr>
          <a:xfrm>
            <a:off x="393663" y="1146361"/>
            <a:ext cx="7804406" cy="1077218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Discussion with Malcolm suggested that there is a large safety factor on the maximum gap value of 15 mm.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Prepared a design spreadsheet that will tell us the maximum gap length with different initial parameters, based off Malcolm’s initial spreadsheet.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CA0AAD-26D0-4643-BC8D-14EACCAFA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77" y="2380088"/>
            <a:ext cx="8449408" cy="2571043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E6D91D6-29FB-404E-8058-F985DF70B47E}"/>
              </a:ext>
            </a:extLst>
          </p:cNvPr>
          <p:cNvGrpSpPr/>
          <p:nvPr/>
        </p:nvGrpSpPr>
        <p:grpSpPr>
          <a:xfrm>
            <a:off x="668214" y="5134708"/>
            <a:ext cx="4264270" cy="1134207"/>
            <a:chOff x="668214" y="5134708"/>
            <a:chExt cx="4264270" cy="624253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B07D2DB-CC75-4F87-85A4-9A25021D4FBA}"/>
                </a:ext>
              </a:extLst>
            </p:cNvPr>
            <p:cNvCxnSpPr/>
            <p:nvPr/>
          </p:nvCxnSpPr>
          <p:spPr>
            <a:xfrm flipV="1">
              <a:off x="685800" y="5134708"/>
              <a:ext cx="2409092" cy="3604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72D40E1-9468-4FEC-BFE5-22BFA43BAC29}"/>
                </a:ext>
              </a:extLst>
            </p:cNvPr>
            <p:cNvCxnSpPr>
              <a:cxnSpLocks/>
            </p:cNvCxnSpPr>
            <p:nvPr/>
          </p:nvCxnSpPr>
          <p:spPr>
            <a:xfrm>
              <a:off x="2558561" y="5134708"/>
              <a:ext cx="2338754" cy="3604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37534AC-83F9-415E-8020-37C4F5DBA2FD}"/>
                </a:ext>
              </a:extLst>
            </p:cNvPr>
            <p:cNvCxnSpPr>
              <a:cxnSpLocks/>
            </p:cNvCxnSpPr>
            <p:nvPr/>
          </p:nvCxnSpPr>
          <p:spPr>
            <a:xfrm>
              <a:off x="668214" y="5389685"/>
              <a:ext cx="2338754" cy="3604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04ADA15-B1E8-4CFC-80E5-051A4465F2FC}"/>
                </a:ext>
              </a:extLst>
            </p:cNvPr>
            <p:cNvCxnSpPr/>
            <p:nvPr/>
          </p:nvCxnSpPr>
          <p:spPr>
            <a:xfrm flipV="1">
              <a:off x="2523392" y="5398477"/>
              <a:ext cx="2409092" cy="3604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AEBF4BD-85D1-4D6F-A056-110FFB5A20D1}"/>
              </a:ext>
            </a:extLst>
          </p:cNvPr>
          <p:cNvCxnSpPr/>
          <p:nvPr/>
        </p:nvCxnSpPr>
        <p:spPr>
          <a:xfrm>
            <a:off x="993531" y="5710542"/>
            <a:ext cx="364001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BB48BF7-91D8-43EA-B910-185CDB52DB3F}"/>
              </a:ext>
            </a:extLst>
          </p:cNvPr>
          <p:cNvCxnSpPr>
            <a:cxnSpLocks/>
          </p:cNvCxnSpPr>
          <p:nvPr/>
        </p:nvCxnSpPr>
        <p:spPr>
          <a:xfrm>
            <a:off x="2795954" y="5218172"/>
            <a:ext cx="0" cy="100839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33E5042-6C0F-43BB-9F23-B14E1E4F445D}"/>
              </a:ext>
            </a:extLst>
          </p:cNvPr>
          <p:cNvSpPr txBox="1"/>
          <p:nvPr/>
        </p:nvSpPr>
        <p:spPr>
          <a:xfrm>
            <a:off x="2782691" y="5301937"/>
            <a:ext cx="62440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Pitch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97DD15-2EB3-440B-975A-9D597383DE77}"/>
              </a:ext>
            </a:extLst>
          </p:cNvPr>
          <p:cNvSpPr txBox="1"/>
          <p:nvPr/>
        </p:nvSpPr>
        <p:spPr>
          <a:xfrm>
            <a:off x="2842211" y="5655880"/>
            <a:ext cx="54053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Gap</a:t>
            </a:r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D57C4A8C-8E67-4146-98BB-FAFE14159BCF}"/>
              </a:ext>
            </a:extLst>
          </p:cNvPr>
          <p:cNvSpPr/>
          <p:nvPr/>
        </p:nvSpPr>
        <p:spPr>
          <a:xfrm rot="2441720">
            <a:off x="1407589" y="5363966"/>
            <a:ext cx="685802" cy="790007"/>
          </a:xfrm>
          <a:prstGeom prst="arc">
            <a:avLst>
              <a:gd name="adj1" fmla="val 16200000"/>
              <a:gd name="adj2" fmla="val 18550524"/>
            </a:avLst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1C3D509-A7C7-4E1E-8720-6C0E63102A2D}"/>
              </a:ext>
            </a:extLst>
          </p:cNvPr>
          <p:cNvSpPr txBox="1"/>
          <p:nvPr/>
        </p:nvSpPr>
        <p:spPr>
          <a:xfrm>
            <a:off x="1750490" y="5406487"/>
            <a:ext cx="30008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00B0F0"/>
                </a:solidFill>
              </a:rPr>
              <a:t>θ</a:t>
            </a:r>
            <a:endParaRPr lang="en-GB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CED1D01-5FB9-47D9-99B6-E7692B69FEB1}"/>
                  </a:ext>
                </a:extLst>
              </p:cNvPr>
              <p:cNvSpPr txBox="1"/>
              <p:nvPr/>
            </p:nvSpPr>
            <p:spPr>
              <a:xfrm>
                <a:off x="-3503042" y="4685713"/>
                <a:ext cx="3359253" cy="14415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GB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𝑟𝑠𝑖𝑛</m:t>
                                      </m:r>
                                      <m:d>
                                        <m:dPr>
                                          <m:ctrlPr>
                                            <a:rPr lang="en-GB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β</m:t>
                                          </m:r>
                                        </m:e>
                                      </m:d>
                                    </m:num>
                                    <m:den>
                                      <m:func>
                                        <m:funcPr>
                                          <m:ctrlPr>
                                            <a:rPr lang="en-GB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b="0" i="0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d>
                                            <m:dPr>
                                              <m:ctrlPr>
                                                <a:rPr lang="en-GB" b="0" i="1" smtClean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f>
                                                <m:fPr>
                                                  <m:ctrlPr>
                                                    <a:rPr lang="en-GB" b="0" i="1" smtClean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en-GB" b="0" i="1" smtClean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180−</m:t>
                                                  </m:r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l-GR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β</m:t>
                                                  </m:r>
                                                </m:num>
                                                <m:den>
                                                  <m:r>
                                                    <a:rPr lang="en-GB" b="0" i="1" smtClean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den>
                                              </m:f>
                                            </m:e>
                                          </m:d>
                                        </m:e>
                                      </m:func>
                                    </m:den>
                                  </m:f>
                                </m:e>
                              </m:d>
                              <m:func>
                                <m:funcPr>
                                  <m:ctrlPr>
                                    <a:rPr lang="en-GB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GB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90−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</m:d>
                                </m:e>
                              </m:func>
                            </m:num>
                            <m:den>
                              <m:func>
                                <m:funcPr>
                                  <m:ctrlPr>
                                    <a:rPr lang="en-GB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GB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func>
                                            <m:funcPr>
                                              <m:ctrlPr>
                                                <a:rPr lang="en-GB" b="0" i="1" smtClean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uncPr>
                                            <m:fName>
                                              <m:sSup>
                                                <m:sSupPr>
                                                  <m:ctrlPr>
                                                    <a:rPr lang="en-GB" b="0" i="1" smtClean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GB" b="0" i="0" smtClean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tan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GB" b="0" i="1" smtClean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−1</m:t>
                                                  </m:r>
                                                </m:sup>
                                              </m:sSup>
                                            </m:fName>
                                            <m:e>
                                              <m:d>
                                                <m:dPr>
                                                  <m:ctrlPr>
                                                    <a:rPr lang="en-GB" b="0" i="1" smtClean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f>
                                                    <m:fPr>
                                                      <m:ctrlPr>
                                                        <a:rPr lang="en-GB" b="0" i="1" smtClean="0">
                                                          <a:solidFill>
                                                            <a:schemeClr val="bg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r>
                                                        <a:rPr lang="en-GB" b="0" i="1" smtClean="0">
                                                          <a:solidFill>
                                                            <a:schemeClr val="bg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𝑟𝑐𝑜𝑠</m:t>
                                                      </m:r>
                                                      <m:d>
                                                        <m:dPr>
                                                          <m:ctrlPr>
                                                            <a:rPr lang="en-GB" b="0" i="1" smtClean="0">
                                                              <a:solidFill>
                                                                <a:schemeClr val="bg1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dPr>
                                                        <m:e>
                                                          <m:r>
                                                            <a:rPr lang="en-GB" b="0" i="1" smtClean="0">
                                                              <a:solidFill>
                                                                <a:schemeClr val="bg1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90−</m:t>
                                                          </m:r>
                                                          <m:r>
                                                            <m:rPr>
                                                              <m:sty m:val="p"/>
                                                            </m:rPr>
                                                            <a:rPr lang="el-GR" b="0" i="1" smtClean="0">
                                                              <a:solidFill>
                                                                <a:schemeClr val="bg1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α</m:t>
                                                          </m:r>
                                                        </m:e>
                                                      </m:d>
                                                    </m:num>
                                                    <m:den>
                                                      <m:sSub>
                                                        <m:sSubPr>
                                                          <m:ctrlPr>
                                                            <a:rPr lang="en-GB" b="0" i="1" smtClean="0">
                                                              <a:solidFill>
                                                                <a:schemeClr val="bg1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a:rPr lang="en-GB" b="0" i="1" smtClean="0">
                                                              <a:solidFill>
                                                                <a:schemeClr val="bg1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𝐿</m:t>
                                                          </m:r>
                                                        </m:e>
                                                        <m:sub>
                                                          <m:r>
                                                            <a:rPr lang="en-GB" b="0" i="1" smtClean="0">
                                                              <a:solidFill>
                                                                <a:schemeClr val="bg1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𝑜</m:t>
                                                          </m:r>
                                                        </m:sub>
                                                      </m:sSub>
                                                    </m:den>
                                                  </m:f>
                                                </m:e>
                                              </m:d>
                                            </m:e>
                                          </m:func>
                                        </m:num>
                                        <m:den>
                                          <m:r>
                                            <a:rPr lang="en-GB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den>
                          </m:f>
                        </m:e>
                      </m:d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CED1D01-5FB9-47D9-99B6-E7692B69FE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503042" y="4685713"/>
                <a:ext cx="3359253" cy="144154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2D6ED68-93D5-4957-B785-3F810FCCCF3C}"/>
                  </a:ext>
                </a:extLst>
              </p:cNvPr>
              <p:cNvSpPr txBox="1"/>
              <p:nvPr/>
            </p:nvSpPr>
            <p:spPr>
              <a:xfrm>
                <a:off x="4358301" y="5237507"/>
                <a:ext cx="4220835" cy="11317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𝑡𝑎𝑛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θ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θ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α</m:t>
                        </m:r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tan</m:t>
                            </m:r>
                          </m:e>
                          <m:sup>
                            <m: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d>
                          <m:dPr>
                            <m:ctrlPr>
                              <a:rPr lang="en-GB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𝑜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GB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GB" b="0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b="0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180−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l-GR" b="0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α</m:t>
                                        </m:r>
                                      </m:e>
                                    </m:d>
                                  </m:e>
                                </m:func>
                              </m:num>
                              <m:den>
                                <m:sSub>
                                  <m:sSubPr>
                                    <m:ctrlPr>
                                      <a:rPr lang="en-GB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𝑜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*Gives a conservative, but representative, value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2D6ED68-93D5-4957-B785-3F810FCCCF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8301" y="5237507"/>
                <a:ext cx="4220835" cy="1131785"/>
              </a:xfrm>
              <a:prstGeom prst="rect">
                <a:avLst/>
              </a:prstGeom>
              <a:blipFill>
                <a:blip r:embed="rId5"/>
                <a:stretch>
                  <a:fillRect l="-3179" r="-1879" b="-107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>
            <a:extLst>
              <a:ext uri="{FF2B5EF4-FFF2-40B4-BE49-F238E27FC236}">
                <a16:creationId xmlns:a16="http://schemas.microsoft.com/office/drawing/2014/main" id="{320B7D4B-7031-4B53-9CFB-43C982F50E8E}"/>
              </a:ext>
            </a:extLst>
          </p:cNvPr>
          <p:cNvSpPr/>
          <p:nvPr/>
        </p:nvSpPr>
        <p:spPr>
          <a:xfrm>
            <a:off x="2268030" y="3921370"/>
            <a:ext cx="6277055" cy="140677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655A3F6-CE29-4277-998F-DA84D6721ABB}"/>
              </a:ext>
            </a:extLst>
          </p:cNvPr>
          <p:cNvSpPr/>
          <p:nvPr/>
        </p:nvSpPr>
        <p:spPr>
          <a:xfrm>
            <a:off x="2268029" y="4236141"/>
            <a:ext cx="6277055" cy="140677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8FC8392-2657-4B5D-BCFC-2653FA6D7870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18</a:t>
            </a:fld>
            <a:endParaRPr lang="en-US" sz="8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10530356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393663" y="651298"/>
            <a:ext cx="3926718" cy="338554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/>
              <a:t>Update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654CAB-CF83-4104-B1B3-11700DDBAAB0}"/>
              </a:ext>
            </a:extLst>
          </p:cNvPr>
          <p:cNvSpPr txBox="1"/>
          <p:nvPr/>
        </p:nvSpPr>
        <p:spPr>
          <a:xfrm>
            <a:off x="393663" y="1068106"/>
            <a:ext cx="7804406" cy="1077218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Discussion with Malcolm suggested that there is a large safety factor on the maximum gap value of 15 mm.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Prepared a design spreadsheet that will tell us the maximum gap length with different initial parameters, based off Malcolm’s initial spreadsheet.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3892FA-75CA-4A91-9C0D-077FBBF63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131" y="2223579"/>
            <a:ext cx="7048500" cy="41529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66D944-C9FE-4CB0-8BFB-1712F1CE1728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19</a:t>
            </a:fld>
            <a:endParaRPr lang="en-US" sz="8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1953479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393663" y="651298"/>
            <a:ext cx="1499145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/>
              <a:t>Contents</a:t>
            </a:r>
            <a:endParaRPr lang="en-GB" sz="2000" b="1" u="sng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654CAB-CF83-4104-B1B3-11700DDBAAB0}"/>
              </a:ext>
            </a:extLst>
          </p:cNvPr>
          <p:cNvSpPr txBox="1"/>
          <p:nvPr/>
        </p:nvSpPr>
        <p:spPr>
          <a:xfrm>
            <a:off x="393662" y="1225321"/>
            <a:ext cx="7845081" cy="3785652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u="sng" dirty="0"/>
              <a:t>Main Presentation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Evaluation of the Mixed-vacuum approach.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Maintenance Tube: The “linchpin concept” that ties it together.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Thin-foil Shield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Tension tests, conclusions &amp; possible next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Wire/Fibre Shield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Proposed layout, feasibility &amp; prototyping 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Open/Closed Position Mechanics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Concept mechanism, linkage &amp; setup requirements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u="sng" dirty="0"/>
              <a:t>Extra Slides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Wakefield Suppressor design thoughts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7138F7-74A1-4957-8C9C-A77607B00FD3}"/>
              </a:ext>
            </a:extLst>
          </p:cNvPr>
          <p:cNvSpPr txBox="1"/>
          <p:nvPr/>
        </p:nvSpPr>
        <p:spPr>
          <a:xfrm>
            <a:off x="6732396" y="5961326"/>
            <a:ext cx="1798655" cy="253916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Note: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E8430C-429F-4B1E-8CCC-34B386A25F0E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2</a:t>
            </a:fld>
            <a:endParaRPr lang="en-US" sz="8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38271128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393663" y="651298"/>
            <a:ext cx="3926718" cy="338554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/>
              <a:t>Tension Mechanics &amp; Routing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654CAB-CF83-4104-B1B3-11700DDBAAB0}"/>
              </a:ext>
            </a:extLst>
          </p:cNvPr>
          <p:cNvSpPr txBox="1"/>
          <p:nvPr/>
        </p:nvSpPr>
        <p:spPr>
          <a:xfrm>
            <a:off x="393663" y="1068106"/>
            <a:ext cx="4828968" cy="4278094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To route the fibre tensioning away from the already busy upstream and downstream ends, they need to bend around a corner. No pulley exists to do this, so a low-friction ceramic former with (TBC) laser cut, 100 micron grooves would be required.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To make this machinable, a 2-layer, 64 fibre (128 total) approach would need to be split into 4 layers of routing mechanics.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These routing fins will need to move in and out, to allow for an adjustable shield radius.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Tension mechanics would need long constant-force springs to allow for error and thermal expansion.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Also, between 3 and 20 mm radius, each fibre extends by approx. 5%, which will need to be accounted for in a larger range of motion on one or both sides.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63C693-D527-4630-9118-38151F5823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9646" y="557579"/>
            <a:ext cx="3132767" cy="25461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FFB070-C07B-4C27-ADCD-24E85D2F78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8628" y="3021612"/>
            <a:ext cx="2173521" cy="232458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F441209-2F59-4AFF-843D-E85C4B5C0248}"/>
              </a:ext>
            </a:extLst>
          </p:cNvPr>
          <p:cNvSpPr txBox="1"/>
          <p:nvPr/>
        </p:nvSpPr>
        <p:spPr>
          <a:xfrm>
            <a:off x="393663" y="5424454"/>
            <a:ext cx="8088750" cy="830997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Laser micromachining ref: </a:t>
            </a:r>
            <a:r>
              <a:rPr lang="en-GB" sz="1200" dirty="0">
                <a:hlinkClick r:id="rId5"/>
              </a:rPr>
              <a:t>https://www.lasermicromachining.com/materials/ceramics/alumina-3d-milling/</a:t>
            </a:r>
            <a:endParaRPr lang="en-GB" sz="1200" dirty="0"/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Better surface quality, typically used in biomedical science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Micromilling</a:t>
            </a:r>
            <a:r>
              <a:rPr lang="en-GB" sz="1200" dirty="0"/>
              <a:t> ref: </a:t>
            </a:r>
            <a:r>
              <a:rPr lang="en-GB" sz="1200" dirty="0">
                <a:hlinkClick r:id="rId6"/>
              </a:rPr>
              <a:t>https://www.sciencedirect.com/science/article/pii/S0924013611001774</a:t>
            </a:r>
            <a:r>
              <a:rPr lang="en-GB" sz="1200" dirty="0"/>
              <a:t> 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Poor surface quality = increased wear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B5DC0D2-2DD6-4E8D-8343-E8F6BDB8A9A2}"/>
              </a:ext>
            </a:extLst>
          </p:cNvPr>
          <p:cNvCxnSpPr/>
          <p:nvPr/>
        </p:nvCxnSpPr>
        <p:spPr>
          <a:xfrm flipV="1">
            <a:off x="7148146" y="2206869"/>
            <a:ext cx="123092" cy="12485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A53F101F-B5F6-4288-8958-58041C2072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6924539" y="3569000"/>
            <a:ext cx="1960214" cy="1168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BCE5413-2E58-4D04-96DF-C86FF06429A7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20</a:t>
            </a:fld>
            <a:endParaRPr lang="en-US" sz="8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7998067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393663" y="651298"/>
            <a:ext cx="3926718" cy="338554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/>
              <a:t>Tension Mechanics &amp; Routing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654CAB-CF83-4104-B1B3-11700DDBAAB0}"/>
              </a:ext>
            </a:extLst>
          </p:cNvPr>
          <p:cNvSpPr txBox="1"/>
          <p:nvPr/>
        </p:nvSpPr>
        <p:spPr>
          <a:xfrm>
            <a:off x="393662" y="1068106"/>
            <a:ext cx="5083945" cy="4031873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u="sng" dirty="0"/>
              <a:t>Considerations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(X)UHV: 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Full tension mechanics would need to be pulled out of the way, off to one side, to allow the maintenance tube concept to work.</a:t>
            </a:r>
          </a:p>
          <a:p>
            <a:pPr marL="1149949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Fix: Gate valves before/after VELO?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Carbon wear, mechanism debris in UHV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Cost: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Accelerated lifetime testing of the ceramic/carbon interface to build confidence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Vacuum </a:t>
            </a:r>
            <a:r>
              <a:rPr lang="en-GB" sz="1600" dirty="0" err="1"/>
              <a:t>compatability</a:t>
            </a:r>
            <a:r>
              <a:rPr lang="en-GB" sz="1600" dirty="0"/>
              <a:t> of CNT fibre (probably ok)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Machining methods typically used in the biomedical field = £££ (No feel for how much)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Tension system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Heritage work already done for us on the WEAVE system, but our range of motion is larger.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441209-2F59-4AFF-843D-E85C4B5C0248}"/>
              </a:ext>
            </a:extLst>
          </p:cNvPr>
          <p:cNvSpPr txBox="1"/>
          <p:nvPr/>
        </p:nvSpPr>
        <p:spPr>
          <a:xfrm>
            <a:off x="393663" y="5303263"/>
            <a:ext cx="5525127" cy="1015663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/>
              <a:t>Laser micromachining ref: </a:t>
            </a:r>
            <a:r>
              <a:rPr lang="en-GB" sz="1000" dirty="0">
                <a:hlinkClick r:id="rId3"/>
              </a:rPr>
              <a:t>https://www.lasermicromachining.com/materials/ceramics/alumina-3d-milling/</a:t>
            </a:r>
            <a:endParaRPr lang="en-GB" sz="1000" dirty="0"/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000" dirty="0"/>
              <a:t>Better surface quality, typically used in biomedical science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 err="1"/>
              <a:t>Micromilling</a:t>
            </a:r>
            <a:r>
              <a:rPr lang="en-GB" sz="1000" dirty="0"/>
              <a:t>/grinding ref: </a:t>
            </a:r>
            <a:r>
              <a:rPr lang="en-GB" sz="1000" dirty="0">
                <a:hlinkClick r:id="rId4"/>
              </a:rPr>
              <a:t>https://www.sciencedirect.com/science/article/pii/S0924013611001774</a:t>
            </a:r>
            <a:r>
              <a:rPr lang="en-GB" sz="1000" dirty="0"/>
              <a:t> 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000" dirty="0"/>
              <a:t>Poor surface quality = increased wear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8C2F07-4B74-4AA0-822A-4265E5542CAC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21</a:t>
            </a:fld>
            <a:endParaRPr lang="en-US" sz="800" dirty="0">
              <a:latin typeface="FoundrySterling-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7EE08C-C3CD-4287-891C-0D4890160F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0687" y="1068106"/>
            <a:ext cx="2911726" cy="23079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176D129-BA50-4DFA-A852-F13AFFA31E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9997" y="3490473"/>
            <a:ext cx="2452416" cy="2828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4834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393663" y="651298"/>
            <a:ext cx="3926718" cy="338554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/>
              <a:t>Wire Approach - Conclusions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654CAB-CF83-4104-B1B3-11700DDBAAB0}"/>
              </a:ext>
            </a:extLst>
          </p:cNvPr>
          <p:cNvSpPr txBox="1"/>
          <p:nvPr/>
        </p:nvSpPr>
        <p:spPr>
          <a:xfrm>
            <a:off x="393662" y="1068106"/>
            <a:ext cx="7783687" cy="3293209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physics benefits are great, recalling that a 0.05 mm CNT fibre mesh allows an “apparent” foil thickness of 0.003 mm.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Shielding performance must be confirmed </a:t>
            </a:r>
            <a:r>
              <a:rPr lang="en-GB" sz="1600" dirty="0">
                <a:solidFill>
                  <a:srgbClr val="FF0000"/>
                </a:solidFill>
              </a:rPr>
              <a:t>(prototype below)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Gap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From an engineering perspective, this is an extremely difficult requirement. The fibre density and chosen radius would necessitate some degree of frictional sliding of a CNT fibre over micro-machined features.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Any debris, or ultimate failure of a single fibre will impact beam and UHV performance.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Wear can be reduced by having larger detector length changes between open and closed positions.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Bespoke mechanics may allow micro-pulleys with constant-force springs to mitigate sliding contact.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8C2F07-4B74-4AA0-822A-4265E5542CAC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22</a:t>
            </a:fld>
            <a:endParaRPr lang="en-US" sz="800" dirty="0">
              <a:latin typeface="FoundrySterling-Book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823F27-3AB8-4B5A-9726-F0943D8CE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9718" y="4094825"/>
            <a:ext cx="3163459" cy="2242504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5C5B15D-3F76-45A9-9E1D-C00A3AB5562D}"/>
              </a:ext>
            </a:extLst>
          </p:cNvPr>
          <p:cNvSpPr txBox="1"/>
          <p:nvPr/>
        </p:nvSpPr>
        <p:spPr>
          <a:xfrm>
            <a:off x="637586" y="4564492"/>
            <a:ext cx="4073751" cy="156966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</a:rPr>
              <a:t>Proposed concept would allow several different fibre geometries to be tested.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</a:rPr>
              <a:t>Large up-front expense on CNT fibre, so could be initially trialled with fine aluminium wire (e.g. as used in </a:t>
            </a:r>
            <a:r>
              <a:rPr lang="en-GB" sz="1600" dirty="0" err="1">
                <a:solidFill>
                  <a:srgbClr val="FF0000"/>
                </a:solidFill>
              </a:rPr>
              <a:t>wirebonding</a:t>
            </a:r>
            <a:r>
              <a:rPr lang="en-GB" sz="1600" dirty="0">
                <a:solidFill>
                  <a:srgbClr val="FF0000"/>
                </a:solidFill>
              </a:rPr>
              <a:t> applications)</a:t>
            </a:r>
          </a:p>
        </p:txBody>
      </p:sp>
    </p:spTree>
    <p:extLst>
      <p:ext uri="{BB962C8B-B14F-4D97-AF65-F5344CB8AC3E}">
        <p14:creationId xmlns:p14="http://schemas.microsoft.com/office/powerpoint/2010/main" val="34154749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42" y="694361"/>
            <a:ext cx="574365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FoundrySterling-Book"/>
              </a:rPr>
              <a:t>Open/Closed Position Mechanics</a:t>
            </a:r>
            <a:endParaRPr lang="en-US" sz="1800" b="1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DF6A60-C1BB-49ED-823F-F9DF850DC511}"/>
              </a:ext>
            </a:extLst>
          </p:cNvPr>
          <p:cNvSpPr txBox="1"/>
          <p:nvPr/>
        </p:nvSpPr>
        <p:spPr>
          <a:xfrm>
            <a:off x="123279" y="6121885"/>
            <a:ext cx="267875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23</a:t>
            </a:fld>
            <a:endParaRPr lang="en-US" sz="800" dirty="0">
              <a:latin typeface="FoundrySterling-Book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872093D-7702-46CB-8EE9-883F8237E1B2}"/>
              </a:ext>
            </a:extLst>
          </p:cNvPr>
          <p:cNvSpPr txBox="1"/>
          <p:nvPr/>
        </p:nvSpPr>
        <p:spPr>
          <a:xfrm>
            <a:off x="160271" y="1296846"/>
            <a:ext cx="8288401" cy="1631216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FoundrySterling-Book"/>
              </a:rPr>
              <a:t>Two different bunch diameters go through the VELO. Current design uses:</a:t>
            </a:r>
          </a:p>
          <a:p>
            <a:pPr marL="6035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err="1">
                <a:latin typeface="FoundrySterling-Book"/>
              </a:rPr>
              <a:t>R</a:t>
            </a:r>
            <a:r>
              <a:rPr lang="en-GB" sz="1600" baseline="-25000" dirty="0" err="1">
                <a:latin typeface="FoundrySterling-Book"/>
              </a:rPr>
              <a:t>closed</a:t>
            </a:r>
            <a:r>
              <a:rPr lang="en-GB" sz="1600" baseline="-25000" dirty="0">
                <a:latin typeface="FoundrySterling-Book"/>
              </a:rPr>
              <a:t> </a:t>
            </a:r>
            <a:r>
              <a:rPr lang="en-GB" sz="1600" dirty="0">
                <a:latin typeface="FoundrySterling-Book"/>
              </a:rPr>
              <a:t> = 7 mm</a:t>
            </a:r>
          </a:p>
          <a:p>
            <a:pPr marL="6035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err="1">
                <a:latin typeface="FoundrySterling-Book"/>
              </a:rPr>
              <a:t>R</a:t>
            </a:r>
            <a:r>
              <a:rPr lang="en-GB" sz="1600" baseline="-25000" dirty="0" err="1">
                <a:latin typeface="FoundrySterling-Book"/>
              </a:rPr>
              <a:t>open</a:t>
            </a:r>
            <a:r>
              <a:rPr lang="en-GB" sz="1600" dirty="0">
                <a:latin typeface="FoundrySterling-Book"/>
              </a:rPr>
              <a:t> = 25 mm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FoundrySterling-Book"/>
              </a:rPr>
              <a:t>Having a fully cylindrical volume for the open position is not critical.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FoundrySterling-Book"/>
              </a:rPr>
              <a:t>Reducing impedance contribution for the VELO is a great benefit we can gain.</a:t>
            </a:r>
            <a:endParaRPr lang="en-US" sz="1600" dirty="0">
              <a:latin typeface="FoundrySterling-Book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A91AAF4-79D7-4946-9089-4BDB9FBE5CF6}"/>
              </a:ext>
            </a:extLst>
          </p:cNvPr>
          <p:cNvGrpSpPr/>
          <p:nvPr/>
        </p:nvGrpSpPr>
        <p:grpSpPr>
          <a:xfrm>
            <a:off x="78646" y="3299452"/>
            <a:ext cx="3014958" cy="2306625"/>
            <a:chOff x="78646" y="3299452"/>
            <a:chExt cx="3014958" cy="2306625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99713675-1F9D-4DFC-B776-8D261C847E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646" y="3299452"/>
              <a:ext cx="3014958" cy="2306625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B1D4388-E34E-455B-8174-07346F1C0FB9}"/>
                </a:ext>
              </a:extLst>
            </p:cNvPr>
            <p:cNvSpPr/>
            <p:nvPr/>
          </p:nvSpPr>
          <p:spPr>
            <a:xfrm>
              <a:off x="569370" y="3846176"/>
              <a:ext cx="640080" cy="3657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49F54BA-6550-474A-A916-B725A3E28474}"/>
                </a:ext>
              </a:extLst>
            </p:cNvPr>
            <p:cNvSpPr/>
            <p:nvPr/>
          </p:nvSpPr>
          <p:spPr>
            <a:xfrm>
              <a:off x="444910" y="4211936"/>
              <a:ext cx="640080" cy="3657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4FBBCEF-9C9C-4117-A5B8-72148E9720E7}"/>
                </a:ext>
              </a:extLst>
            </p:cNvPr>
            <p:cNvSpPr/>
            <p:nvPr/>
          </p:nvSpPr>
          <p:spPr>
            <a:xfrm>
              <a:off x="554130" y="4580236"/>
              <a:ext cx="640080" cy="3657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136F357-81C4-4F4C-8673-CD6F41C29039}"/>
                </a:ext>
              </a:extLst>
            </p:cNvPr>
            <p:cNvSpPr/>
            <p:nvPr/>
          </p:nvSpPr>
          <p:spPr>
            <a:xfrm>
              <a:off x="1953733" y="3843165"/>
              <a:ext cx="640080" cy="3657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FDD3E72-9A3E-4B71-B290-34E26FE213AB}"/>
                </a:ext>
              </a:extLst>
            </p:cNvPr>
            <p:cNvSpPr/>
            <p:nvPr/>
          </p:nvSpPr>
          <p:spPr>
            <a:xfrm>
              <a:off x="2066763" y="4208925"/>
              <a:ext cx="640080" cy="3657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2D22895-12FC-43D9-B2AC-875C5AF06445}"/>
                </a:ext>
              </a:extLst>
            </p:cNvPr>
            <p:cNvSpPr/>
            <p:nvPr/>
          </p:nvSpPr>
          <p:spPr>
            <a:xfrm>
              <a:off x="1942303" y="4577225"/>
              <a:ext cx="640080" cy="3657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D53B340-2399-418D-B0F7-A6EFCA8D39C2}"/>
                </a:ext>
              </a:extLst>
            </p:cNvPr>
            <p:cNvCxnSpPr/>
            <p:nvPr/>
          </p:nvCxnSpPr>
          <p:spPr>
            <a:xfrm>
              <a:off x="635473" y="4399425"/>
              <a:ext cx="25603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82580B6C-B42A-41CF-ADF1-BADD063860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08241" y="4399425"/>
              <a:ext cx="25755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47A0056C-B3E0-441B-A4CA-7B36D604D3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1518" y="3413194"/>
            <a:ext cx="966537" cy="2055503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63" name="Group 62">
            <a:extLst>
              <a:ext uri="{FF2B5EF4-FFF2-40B4-BE49-F238E27FC236}">
                <a16:creationId xmlns:a16="http://schemas.microsoft.com/office/drawing/2014/main" id="{7BE14949-5914-43C6-997E-2BED61B6A951}"/>
              </a:ext>
            </a:extLst>
          </p:cNvPr>
          <p:cNvGrpSpPr/>
          <p:nvPr/>
        </p:nvGrpSpPr>
        <p:grpSpPr>
          <a:xfrm>
            <a:off x="3119340" y="3413194"/>
            <a:ext cx="945043" cy="2055503"/>
            <a:chOff x="3119340" y="3413194"/>
            <a:chExt cx="945043" cy="205550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340D6A2-DE7C-4C61-909E-37A139DCC9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3827" r="34707"/>
            <a:stretch/>
          </p:blipFill>
          <p:spPr>
            <a:xfrm>
              <a:off x="3169436" y="3413194"/>
              <a:ext cx="844705" cy="205550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960EDACD-4E2B-49FA-8781-17A98B0B0B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19340" y="4280645"/>
              <a:ext cx="24055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0159A7E8-1D97-4423-A9DB-18C0086D06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87391" y="4292837"/>
              <a:ext cx="27699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6F29813A-BDFC-4A59-A91E-C2B37CB67B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9726" y="3425012"/>
            <a:ext cx="609286" cy="2055503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FFEAE20-5B9B-4BDB-8841-6BCCEAC13E2F}"/>
              </a:ext>
            </a:extLst>
          </p:cNvPr>
          <p:cNvCxnSpPr/>
          <p:nvPr/>
        </p:nvCxnSpPr>
        <p:spPr>
          <a:xfrm flipV="1">
            <a:off x="5524369" y="3618763"/>
            <a:ext cx="0" cy="3506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3FA5BD23-4F3A-46AD-85E1-DD0AB1A2D4EF}"/>
              </a:ext>
            </a:extLst>
          </p:cNvPr>
          <p:cNvCxnSpPr>
            <a:cxnSpLocks/>
          </p:cNvCxnSpPr>
          <p:nvPr/>
        </p:nvCxnSpPr>
        <p:spPr>
          <a:xfrm>
            <a:off x="5530562" y="4899984"/>
            <a:ext cx="0" cy="4622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2CA27408-7EEB-4ED2-8FC3-934B171A6CAD}"/>
              </a:ext>
            </a:extLst>
          </p:cNvPr>
          <p:cNvSpPr/>
          <p:nvPr/>
        </p:nvSpPr>
        <p:spPr>
          <a:xfrm>
            <a:off x="5219725" y="3724011"/>
            <a:ext cx="152323" cy="4967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A8D3816D-C140-4DDE-AE67-489E8D9CD38F}"/>
              </a:ext>
            </a:extLst>
          </p:cNvPr>
          <p:cNvSpPr/>
          <p:nvPr/>
        </p:nvSpPr>
        <p:spPr>
          <a:xfrm>
            <a:off x="4111519" y="3712193"/>
            <a:ext cx="266516" cy="4967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E2DA3AD3-6EC2-4E4F-A1E1-7C06B03D8E5B}"/>
              </a:ext>
            </a:extLst>
          </p:cNvPr>
          <p:cNvSpPr/>
          <p:nvPr/>
        </p:nvSpPr>
        <p:spPr>
          <a:xfrm>
            <a:off x="4831059" y="3712193"/>
            <a:ext cx="238026" cy="4967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431FA1A-FD2D-4024-9899-8E630314F8D9}"/>
              </a:ext>
            </a:extLst>
          </p:cNvPr>
          <p:cNvSpPr/>
          <p:nvPr/>
        </p:nvSpPr>
        <p:spPr>
          <a:xfrm>
            <a:off x="4119792" y="4745002"/>
            <a:ext cx="266515" cy="4967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605E897-16A6-44DC-BC66-723570C00AB6}"/>
              </a:ext>
            </a:extLst>
          </p:cNvPr>
          <p:cNvSpPr/>
          <p:nvPr/>
        </p:nvSpPr>
        <p:spPr>
          <a:xfrm>
            <a:off x="4820365" y="4760105"/>
            <a:ext cx="248719" cy="4967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ED6D4AE-EBD9-4052-8AE0-580C4D95ACE7}"/>
              </a:ext>
            </a:extLst>
          </p:cNvPr>
          <p:cNvSpPr/>
          <p:nvPr/>
        </p:nvSpPr>
        <p:spPr>
          <a:xfrm>
            <a:off x="5673471" y="3724011"/>
            <a:ext cx="152322" cy="4967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880EE76-B2E0-418F-8C89-05E403D86F57}"/>
              </a:ext>
            </a:extLst>
          </p:cNvPr>
          <p:cNvSpPr/>
          <p:nvPr/>
        </p:nvSpPr>
        <p:spPr>
          <a:xfrm>
            <a:off x="5227998" y="4756820"/>
            <a:ext cx="152323" cy="4967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945A6D91-CE8A-4921-9D73-FA86522A2E62}"/>
              </a:ext>
            </a:extLst>
          </p:cNvPr>
          <p:cNvSpPr/>
          <p:nvPr/>
        </p:nvSpPr>
        <p:spPr>
          <a:xfrm>
            <a:off x="5671584" y="4756820"/>
            <a:ext cx="152322" cy="4967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08EEBFD-A810-4787-943E-FFC5ACFDD61E}"/>
              </a:ext>
            </a:extLst>
          </p:cNvPr>
          <p:cNvGrpSpPr/>
          <p:nvPr/>
        </p:nvGrpSpPr>
        <p:grpSpPr>
          <a:xfrm>
            <a:off x="5928292" y="3299714"/>
            <a:ext cx="2633825" cy="2365248"/>
            <a:chOff x="5761856" y="3338721"/>
            <a:chExt cx="2633825" cy="2365248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9620D32F-FB50-42F2-901D-C5FF85152C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61856" y="3380975"/>
              <a:ext cx="2633825" cy="2313087"/>
            </a:xfrm>
            <a:prstGeom prst="rect">
              <a:avLst/>
            </a:prstGeom>
          </p:spPr>
        </p:pic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CC52B91-37C4-42E4-AAD2-9F5346DA50F5}"/>
                </a:ext>
              </a:extLst>
            </p:cNvPr>
            <p:cNvGrpSpPr/>
            <p:nvPr/>
          </p:nvGrpSpPr>
          <p:grpSpPr>
            <a:xfrm>
              <a:off x="6333352" y="3957592"/>
              <a:ext cx="1517650" cy="1099820"/>
              <a:chOff x="5674360" y="4411980"/>
              <a:chExt cx="1517650" cy="1099820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340554BA-3D6D-4807-8215-0249E7326D13}"/>
                  </a:ext>
                </a:extLst>
              </p:cNvPr>
              <p:cNvSpPr/>
              <p:nvPr/>
            </p:nvSpPr>
            <p:spPr>
              <a:xfrm>
                <a:off x="5798820" y="4411980"/>
                <a:ext cx="640080" cy="36576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3F979836-6D60-417C-8220-B00AFA0A80BF}"/>
                  </a:ext>
                </a:extLst>
              </p:cNvPr>
              <p:cNvSpPr/>
              <p:nvPr/>
            </p:nvSpPr>
            <p:spPr>
              <a:xfrm>
                <a:off x="5674360" y="4777740"/>
                <a:ext cx="640080" cy="36576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BC5925D-08A7-4EC2-B607-E8072227AA22}"/>
                  </a:ext>
                </a:extLst>
              </p:cNvPr>
              <p:cNvSpPr/>
              <p:nvPr/>
            </p:nvSpPr>
            <p:spPr>
              <a:xfrm>
                <a:off x="5783580" y="5146040"/>
                <a:ext cx="640080" cy="36576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08206FE-D287-432D-B51B-94E1857C79DE}"/>
                  </a:ext>
                </a:extLst>
              </p:cNvPr>
              <p:cNvSpPr/>
              <p:nvPr/>
            </p:nvSpPr>
            <p:spPr>
              <a:xfrm>
                <a:off x="6438900" y="4411980"/>
                <a:ext cx="640080" cy="36576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299DE4D9-BD9A-4736-AD56-231C32D94B60}"/>
                  </a:ext>
                </a:extLst>
              </p:cNvPr>
              <p:cNvSpPr/>
              <p:nvPr/>
            </p:nvSpPr>
            <p:spPr>
              <a:xfrm>
                <a:off x="6551930" y="4777740"/>
                <a:ext cx="640080" cy="36576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CB700BA1-A63E-4C93-9635-7577C5208D41}"/>
                  </a:ext>
                </a:extLst>
              </p:cNvPr>
              <p:cNvSpPr/>
              <p:nvPr/>
            </p:nvSpPr>
            <p:spPr>
              <a:xfrm>
                <a:off x="6427470" y="5146040"/>
                <a:ext cx="640080" cy="36576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E7895634-FB1E-436C-8E59-7EC66F25D072}"/>
                </a:ext>
              </a:extLst>
            </p:cNvPr>
            <p:cNvCxnSpPr/>
            <p:nvPr/>
          </p:nvCxnSpPr>
          <p:spPr>
            <a:xfrm flipV="1">
              <a:off x="7115618" y="3338721"/>
              <a:ext cx="0" cy="35064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7F6486E8-B464-4EBB-AB35-EC0E4A432D10}"/>
                </a:ext>
              </a:extLst>
            </p:cNvPr>
            <p:cNvCxnSpPr>
              <a:cxnSpLocks/>
            </p:cNvCxnSpPr>
            <p:nvPr/>
          </p:nvCxnSpPr>
          <p:spPr>
            <a:xfrm>
              <a:off x="7060851" y="5241734"/>
              <a:ext cx="0" cy="46223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93FB1590-12AD-4BFC-AB49-1C7D55FA1BDC}"/>
                </a:ext>
              </a:extLst>
            </p:cNvPr>
            <p:cNvCxnSpPr/>
            <p:nvPr/>
          </p:nvCxnSpPr>
          <p:spPr>
            <a:xfrm>
              <a:off x="6585169" y="4509153"/>
              <a:ext cx="25603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03F4E15F-8233-47FA-B52B-DA6ABE9A62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34977" y="4509153"/>
              <a:ext cx="25755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4978732-EC32-415B-9A65-CF534B604710}"/>
              </a:ext>
            </a:extLst>
          </p:cNvPr>
          <p:cNvCxnSpPr>
            <a:cxnSpLocks/>
          </p:cNvCxnSpPr>
          <p:nvPr/>
        </p:nvCxnSpPr>
        <p:spPr>
          <a:xfrm flipV="1">
            <a:off x="4222716" y="4213589"/>
            <a:ext cx="240559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D463E85-E1B9-4754-9006-FAFC43335FF3}"/>
              </a:ext>
            </a:extLst>
          </p:cNvPr>
          <p:cNvCxnSpPr>
            <a:cxnSpLocks/>
          </p:cNvCxnSpPr>
          <p:nvPr/>
        </p:nvCxnSpPr>
        <p:spPr>
          <a:xfrm flipH="1">
            <a:off x="4774943" y="4213589"/>
            <a:ext cx="27699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120A6E9C-0689-409E-B472-8665AA2D8BD6}"/>
              </a:ext>
            </a:extLst>
          </p:cNvPr>
          <p:cNvSpPr/>
          <p:nvPr/>
        </p:nvSpPr>
        <p:spPr>
          <a:xfrm>
            <a:off x="4109112" y="4226265"/>
            <a:ext cx="152322" cy="4967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B2901EDD-DF3C-4806-8F95-6006C6A9926E}"/>
              </a:ext>
            </a:extLst>
          </p:cNvPr>
          <p:cNvSpPr/>
          <p:nvPr/>
        </p:nvSpPr>
        <p:spPr>
          <a:xfrm>
            <a:off x="4912022" y="4233816"/>
            <a:ext cx="152322" cy="4967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6354BF8-7B94-4491-B9AA-E2F1DFC20F3D}"/>
              </a:ext>
            </a:extLst>
          </p:cNvPr>
          <p:cNvSpPr txBox="1"/>
          <p:nvPr/>
        </p:nvSpPr>
        <p:spPr>
          <a:xfrm>
            <a:off x="90326" y="3310195"/>
            <a:ext cx="35458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a)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AC09259-5083-47BE-9762-95EE1030BDC7}"/>
              </a:ext>
            </a:extLst>
          </p:cNvPr>
          <p:cNvSpPr txBox="1"/>
          <p:nvPr/>
        </p:nvSpPr>
        <p:spPr>
          <a:xfrm>
            <a:off x="3182607" y="3413194"/>
            <a:ext cx="36420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b)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1C613C4-89E4-489A-8AB6-82C077A76A55}"/>
              </a:ext>
            </a:extLst>
          </p:cNvPr>
          <p:cNvSpPr txBox="1"/>
          <p:nvPr/>
        </p:nvSpPr>
        <p:spPr>
          <a:xfrm>
            <a:off x="4094522" y="3380373"/>
            <a:ext cx="35458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c)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1B37C2C-2E1A-4913-AE67-5BDDC0FBB4F7}"/>
              </a:ext>
            </a:extLst>
          </p:cNvPr>
          <p:cNvSpPr txBox="1"/>
          <p:nvPr/>
        </p:nvSpPr>
        <p:spPr>
          <a:xfrm>
            <a:off x="5167525" y="3370068"/>
            <a:ext cx="36420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d)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E3B6DF2-02A9-4883-8ECF-BB101C06E103}"/>
              </a:ext>
            </a:extLst>
          </p:cNvPr>
          <p:cNvSpPr txBox="1"/>
          <p:nvPr/>
        </p:nvSpPr>
        <p:spPr>
          <a:xfrm>
            <a:off x="5962971" y="3365089"/>
            <a:ext cx="35939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e)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B38DF6A-0FF9-4517-851A-5428584425AC}"/>
              </a:ext>
            </a:extLst>
          </p:cNvPr>
          <p:cNvSpPr txBox="1"/>
          <p:nvPr/>
        </p:nvSpPr>
        <p:spPr>
          <a:xfrm>
            <a:off x="127613" y="5783192"/>
            <a:ext cx="8288401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dirty="0">
                <a:latin typeface="FoundrySterling-Book"/>
              </a:rPr>
              <a:t>(a): Open Position. (b), (c): Closing. (d): Closed position achieved. Removal of ‘diamond’. </a:t>
            </a:r>
            <a:br>
              <a:rPr lang="en-GB" sz="1600" dirty="0">
                <a:latin typeface="FoundrySterling-Book"/>
              </a:rPr>
            </a:br>
            <a:r>
              <a:rPr lang="en-GB" sz="1600" dirty="0">
                <a:latin typeface="FoundrySterling-Book"/>
              </a:rPr>
              <a:t>(e) detector box moves on a limited ~3 mm travel to bring detectors into overlap </a:t>
            </a:r>
            <a:r>
              <a:rPr lang="en-GB" sz="1600" dirty="0" err="1">
                <a:latin typeface="FoundrySterling-Book"/>
              </a:rPr>
              <a:t>positon</a:t>
            </a:r>
            <a:r>
              <a:rPr lang="en-GB" sz="1600" dirty="0">
                <a:latin typeface="FoundrySterling-Book"/>
              </a:rPr>
              <a:t>.</a:t>
            </a:r>
            <a:endParaRPr lang="en-US" sz="1600" dirty="0">
              <a:latin typeface="FoundrySterling-Book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BF2924E-6142-4893-A482-359799A63402}"/>
              </a:ext>
            </a:extLst>
          </p:cNvPr>
          <p:cNvSpPr txBox="1"/>
          <p:nvPr/>
        </p:nvSpPr>
        <p:spPr>
          <a:xfrm>
            <a:off x="8214820" y="5972986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23</a:t>
            </a:fld>
            <a:endParaRPr lang="en-US" sz="8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38410030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6927" y="639166"/>
            <a:ext cx="480862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FoundrySterling-Book"/>
              </a:rPr>
              <a:t>3. Open/Closed Position Mechanics</a:t>
            </a:r>
            <a:endParaRPr lang="en-US" sz="1800" b="1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DF6A60-C1BB-49ED-823F-F9DF850DC511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24</a:t>
            </a:fld>
            <a:endParaRPr lang="en-US" sz="800" dirty="0">
              <a:latin typeface="FoundrySterling-Book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872093D-7702-46CB-8EE9-883F8237E1B2}"/>
              </a:ext>
            </a:extLst>
          </p:cNvPr>
          <p:cNvSpPr txBox="1"/>
          <p:nvPr/>
        </p:nvSpPr>
        <p:spPr>
          <a:xfrm>
            <a:off x="160271" y="1296846"/>
            <a:ext cx="8288401" cy="1154162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FoundrySterling-Book"/>
              </a:rPr>
              <a:t>Currently quite a bit of ‘floating’ design, but no showstoppers foreseen. A system like this will take a long time to characterise and optimise to ensure reliable free-running.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FoundrySterling-Book"/>
              </a:rPr>
              <a:t>Attachment points onto the tensioning arms remove the need for lateral adjustment of the edges of the ‘diamond’.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F6348E-A4C0-4116-97B2-7BDCCF0C6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576" y="2686463"/>
            <a:ext cx="4634975" cy="31999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092747-DBF4-468C-A324-67A0CE2A5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2506" y="2686463"/>
            <a:ext cx="2403645" cy="3201919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81978FE-B0DB-4156-A683-D3AD09869EA6}"/>
              </a:ext>
            </a:extLst>
          </p:cNvPr>
          <p:cNvCxnSpPr/>
          <p:nvPr/>
        </p:nvCxnSpPr>
        <p:spPr>
          <a:xfrm>
            <a:off x="1082040" y="2537460"/>
            <a:ext cx="350520" cy="1082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ABF8A5F-1D3B-4B25-A63E-3477F0BEBBC2}"/>
              </a:ext>
            </a:extLst>
          </p:cNvPr>
          <p:cNvCxnSpPr>
            <a:cxnSpLocks/>
          </p:cNvCxnSpPr>
          <p:nvPr/>
        </p:nvCxnSpPr>
        <p:spPr>
          <a:xfrm flipH="1" flipV="1">
            <a:off x="2404872" y="4112424"/>
            <a:ext cx="859536" cy="13501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3E38ABC-0487-407C-A7EA-9EC488AB093C}"/>
              </a:ext>
            </a:extLst>
          </p:cNvPr>
          <p:cNvSpPr txBox="1"/>
          <p:nvPr/>
        </p:nvSpPr>
        <p:spPr>
          <a:xfrm>
            <a:off x="2084832" y="5462601"/>
            <a:ext cx="3724481" cy="6155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Note: Old slides with CAD error present.</a:t>
            </a:r>
          </a:p>
          <a:p>
            <a:r>
              <a:rPr lang="en-GB" dirty="0"/>
              <a:t>Representation only.</a:t>
            </a:r>
          </a:p>
        </p:txBody>
      </p:sp>
    </p:spTree>
    <p:extLst>
      <p:ext uri="{BB962C8B-B14F-4D97-AF65-F5344CB8AC3E}">
        <p14:creationId xmlns:p14="http://schemas.microsoft.com/office/powerpoint/2010/main" val="21242060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329420" y="1087316"/>
            <a:ext cx="8001000" cy="4401205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 dirty="0"/>
              <a:t>Questions/Discussion</a:t>
            </a:r>
          </a:p>
          <a:p>
            <a:pPr algn="ctr"/>
            <a:endParaRPr lang="en-GB" sz="2000" b="1" u="sng" dirty="0"/>
          </a:p>
          <a:p>
            <a:pPr algn="ctr"/>
            <a:endParaRPr lang="en-GB" sz="2000" b="1" u="sng" dirty="0"/>
          </a:p>
          <a:p>
            <a:pPr algn="ctr"/>
            <a:endParaRPr lang="en-GB" sz="2000" b="1" u="sng" dirty="0"/>
          </a:p>
          <a:p>
            <a:pPr algn="ctr"/>
            <a:endParaRPr lang="en-GB" sz="2000" b="1" u="sng" dirty="0"/>
          </a:p>
          <a:p>
            <a:pPr algn="ctr"/>
            <a:endParaRPr lang="en-GB" sz="2000" b="1" u="sng" dirty="0"/>
          </a:p>
          <a:p>
            <a:pPr algn="ctr"/>
            <a:endParaRPr lang="en-GB" sz="2000" b="1" u="sng" dirty="0"/>
          </a:p>
          <a:p>
            <a:pPr algn="ctr"/>
            <a:endParaRPr lang="en-GB" sz="2000" b="1" u="sng" dirty="0"/>
          </a:p>
          <a:p>
            <a:pPr algn="ctr"/>
            <a:endParaRPr lang="en-GB" sz="2000" b="1" u="sng" dirty="0"/>
          </a:p>
          <a:p>
            <a:pPr algn="ctr"/>
            <a:endParaRPr lang="en-GB" sz="2000" b="1" u="sng" dirty="0"/>
          </a:p>
          <a:p>
            <a:pPr algn="ctr"/>
            <a:endParaRPr lang="en-GB" sz="2000" b="1" u="sng" dirty="0"/>
          </a:p>
          <a:p>
            <a:pPr algn="ctr"/>
            <a:endParaRPr lang="en-GB" sz="2000" b="1" u="sng" dirty="0"/>
          </a:p>
          <a:p>
            <a:pPr algn="ctr"/>
            <a:endParaRPr lang="en-GB" sz="2000" b="1" u="sng" dirty="0"/>
          </a:p>
          <a:p>
            <a:pPr algn="ctr"/>
            <a:r>
              <a:rPr lang="en-GB" sz="2000" b="1" u="sng" dirty="0"/>
              <a:t>Extra Slides – WFS Concepts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C34EEA-F780-45C6-82CD-75C58C35C2D6}"/>
              </a:ext>
            </a:extLst>
          </p:cNvPr>
          <p:cNvSpPr txBox="1"/>
          <p:nvPr/>
        </p:nvSpPr>
        <p:spPr>
          <a:xfrm>
            <a:off x="805143" y="2121267"/>
            <a:ext cx="7049554" cy="2308324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u="sng" dirty="0"/>
              <a:t>Main Presentation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Evaluation of the Mixed-vacuum approach.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Maintenance Tube: The “linchpin concept” that ties it together.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Thin-foil Shield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Tension tests, conclusions &amp; possible next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Wire/Fibre Shield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Proposed layout, feasibility &amp; prototyping 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Open/Closed Position Mechanics</a:t>
            </a:r>
          </a:p>
          <a:p>
            <a:pPr marL="7178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Concept mechanism, linkage &amp; setup requirements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D3CD6B-4FAC-40DF-9F9D-EA5B9F04A7FC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25</a:t>
            </a:fld>
            <a:endParaRPr lang="en-US" sz="8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9512769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ABE4E03E-6E77-46FE-A5A4-BB382E7EF1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8140" y="3062695"/>
            <a:ext cx="3604177" cy="28256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2245" y="674442"/>
            <a:ext cx="574365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>
                <a:latin typeface="FoundrySterling-Book"/>
              </a:rPr>
              <a:t>Wake-field Suppressor Design Concepts</a:t>
            </a:r>
            <a:endParaRPr lang="en-US" sz="1800" b="1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872093D-7702-46CB-8EE9-883F8237E1B2}"/>
              </a:ext>
            </a:extLst>
          </p:cNvPr>
          <p:cNvSpPr txBox="1"/>
          <p:nvPr/>
        </p:nvSpPr>
        <p:spPr>
          <a:xfrm>
            <a:off x="282245" y="1274909"/>
            <a:ext cx="8288401" cy="1554272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FoundrySterling-Book"/>
              </a:rPr>
              <a:t>Complex &amp; critical component.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FoundrySterling-Book"/>
              </a:rPr>
              <a:t>Shown below is a concept for a double-layer WFS to cover both open and closed positions.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FoundrySterling-Book"/>
              </a:rPr>
              <a:t>The outer layer stays fixed in place during operation. The foil-end of the ‘closed’ position layer would move, similar to the current WFS design.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FoundrySterling-Book"/>
              </a:rPr>
              <a:t>Call for input – are there any design &amp; analysis documents for the WFS I can refer to?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8AF80-EFA4-48D8-B3FD-74527DD1BC11}"/>
              </a:ext>
            </a:extLst>
          </p:cNvPr>
          <p:cNvSpPr txBox="1"/>
          <p:nvPr/>
        </p:nvSpPr>
        <p:spPr>
          <a:xfrm>
            <a:off x="5136102" y="5470140"/>
            <a:ext cx="1721898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FoundrySterling-Book"/>
              </a:rPr>
              <a:t>Closed position.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C8E7A1-7D4F-4294-86F5-F60BF69405F5}"/>
              </a:ext>
            </a:extLst>
          </p:cNvPr>
          <p:cNvSpPr txBox="1"/>
          <p:nvPr/>
        </p:nvSpPr>
        <p:spPr>
          <a:xfrm>
            <a:off x="5204682" y="3315616"/>
            <a:ext cx="3305004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FoundrySterling-Book"/>
              </a:rPr>
              <a:t>RF spring connection to beampipe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33955C0-5DFE-4AF0-AA3D-9AF035247121}"/>
              </a:ext>
            </a:extLst>
          </p:cNvPr>
          <p:cNvCxnSpPr/>
          <p:nvPr/>
        </p:nvCxnSpPr>
        <p:spPr>
          <a:xfrm flipH="1">
            <a:off x="5204682" y="3654170"/>
            <a:ext cx="373158" cy="3111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3C02FA73-9636-4D8C-A89A-AAB095A4D4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040" y="3062694"/>
            <a:ext cx="3729340" cy="282567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A3308129-337A-4CAD-9838-9B6EC0306905}"/>
              </a:ext>
            </a:extLst>
          </p:cNvPr>
          <p:cNvSpPr txBox="1"/>
          <p:nvPr/>
        </p:nvSpPr>
        <p:spPr>
          <a:xfrm>
            <a:off x="1105122" y="5470354"/>
            <a:ext cx="1592358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FoundrySterling-Book"/>
              </a:rPr>
              <a:t>Open position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8781B4-6222-4966-A1C0-E673BC708BF8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26</a:t>
            </a:fld>
            <a:endParaRPr lang="en-US" sz="8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1413994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203" y="787679"/>
            <a:ext cx="574365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>
                <a:latin typeface="FoundrySterling-Book"/>
              </a:rPr>
              <a:t>Extra Slides: Upstream Tension Mechanics</a:t>
            </a:r>
            <a:endParaRPr lang="en-US" sz="1800" b="1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C6B20F-66F6-4D7F-A999-B02B9A0E7F1B}"/>
              </a:ext>
            </a:extLst>
          </p:cNvPr>
          <p:cNvSpPr txBox="1"/>
          <p:nvPr/>
        </p:nvSpPr>
        <p:spPr>
          <a:xfrm>
            <a:off x="102169" y="6182299"/>
            <a:ext cx="343562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27</a:t>
            </a:fld>
            <a:endParaRPr lang="en-US" sz="800" dirty="0">
              <a:latin typeface="FoundrySterling-Book"/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45AAE77-AB0E-42B1-B661-C171221FA5DF}"/>
              </a:ext>
            </a:extLst>
          </p:cNvPr>
          <p:cNvGrpSpPr/>
          <p:nvPr/>
        </p:nvGrpSpPr>
        <p:grpSpPr>
          <a:xfrm>
            <a:off x="0" y="1665312"/>
            <a:ext cx="8640763" cy="3958057"/>
            <a:chOff x="-1" y="2519816"/>
            <a:chExt cx="8640763" cy="3958057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C3BB67F-362B-40A7-97EF-71BE9D7F41A0}"/>
                </a:ext>
              </a:extLst>
            </p:cNvPr>
            <p:cNvSpPr/>
            <p:nvPr/>
          </p:nvSpPr>
          <p:spPr>
            <a:xfrm>
              <a:off x="-1" y="2519816"/>
              <a:ext cx="8640763" cy="395805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98C25306-699A-486C-AAB0-69D9CD3F8D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1129" y="3482615"/>
              <a:ext cx="7949884" cy="2926948"/>
            </a:xfrm>
            <a:prstGeom prst="rect">
              <a:avLst/>
            </a:prstGeom>
          </p:spPr>
        </p:pic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BF3553C-0A67-439F-BB6B-2D86D380BF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87633" y="3745344"/>
              <a:ext cx="354202" cy="265652"/>
            </a:xfrm>
            <a:prstGeom prst="straightConnector1">
              <a:avLst/>
            </a:prstGeom>
            <a:ln>
              <a:solidFill>
                <a:srgbClr val="3117F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26A46F8-34F4-4547-8977-4C470190E0FA}"/>
                </a:ext>
              </a:extLst>
            </p:cNvPr>
            <p:cNvSpPr txBox="1"/>
            <p:nvPr/>
          </p:nvSpPr>
          <p:spPr>
            <a:xfrm>
              <a:off x="2141835" y="3489709"/>
              <a:ext cx="1843851" cy="3884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Steel Wire Pulley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3FF5ADA-0AB1-4471-8063-4AC80F800A61}"/>
                </a:ext>
              </a:extLst>
            </p:cNvPr>
            <p:cNvCxnSpPr>
              <a:cxnSpLocks/>
            </p:cNvCxnSpPr>
            <p:nvPr/>
          </p:nvCxnSpPr>
          <p:spPr>
            <a:xfrm>
              <a:off x="8043331" y="4301142"/>
              <a:ext cx="324684" cy="33452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8320B7C-E6DB-4C91-8805-DE59BD0576F0}"/>
                </a:ext>
              </a:extLst>
            </p:cNvPr>
            <p:cNvSpPr txBox="1"/>
            <p:nvPr/>
          </p:nvSpPr>
          <p:spPr>
            <a:xfrm>
              <a:off x="5439884" y="3665542"/>
              <a:ext cx="1419850" cy="3884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To Tensioner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87B0FCE-3413-44CC-848E-C36B7D844B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44799" y="4581657"/>
              <a:ext cx="0" cy="31484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CA636FB-84FC-4AE6-A0B7-327B2C7123F4}"/>
                </a:ext>
              </a:extLst>
            </p:cNvPr>
            <p:cNvSpPr/>
            <p:nvPr/>
          </p:nvSpPr>
          <p:spPr>
            <a:xfrm>
              <a:off x="164203" y="4581657"/>
              <a:ext cx="718242" cy="64937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CF40AB7C-BD27-4C64-962C-3830CEFF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03977" y="5244869"/>
              <a:ext cx="1567722" cy="1084426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D5CAC51D-5EBC-4142-997C-E4A748643B7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3504" y="5063002"/>
              <a:ext cx="1038251" cy="684417"/>
            </a:xfrm>
            <a:prstGeom prst="straightConnector1">
              <a:avLst/>
            </a:prstGeom>
            <a:ln w="28575">
              <a:solidFill>
                <a:srgbClr val="3117F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2C354BB3-F93F-48A9-8A51-6F0652ABC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69233" y="5244869"/>
              <a:ext cx="1679921" cy="1084426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0B07A5D-0285-4263-8F08-A7550A6EF196}"/>
                </a:ext>
              </a:extLst>
            </p:cNvPr>
            <p:cNvCxnSpPr>
              <a:cxnSpLocks/>
            </p:cNvCxnSpPr>
            <p:nvPr/>
          </p:nvCxnSpPr>
          <p:spPr>
            <a:xfrm>
              <a:off x="3584131" y="5286229"/>
              <a:ext cx="0" cy="1075176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BDDA341-8B29-48F8-B304-AD923B2E4AB1}"/>
                </a:ext>
              </a:extLst>
            </p:cNvPr>
            <p:cNvCxnSpPr>
              <a:cxnSpLocks/>
            </p:cNvCxnSpPr>
            <p:nvPr/>
          </p:nvCxnSpPr>
          <p:spPr>
            <a:xfrm>
              <a:off x="1588761" y="5445752"/>
              <a:ext cx="0" cy="546756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5872A99-F42A-40D1-84D9-5C35B293C61C}"/>
                </a:ext>
              </a:extLst>
            </p:cNvPr>
            <p:cNvSpPr/>
            <p:nvPr/>
          </p:nvSpPr>
          <p:spPr>
            <a:xfrm>
              <a:off x="4857388" y="5063002"/>
              <a:ext cx="3443624" cy="1326582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5F3BA5E-7EAC-482F-AAC8-53C0F5FDE3BB}"/>
                </a:ext>
              </a:extLst>
            </p:cNvPr>
            <p:cNvSpPr txBox="1"/>
            <p:nvPr/>
          </p:nvSpPr>
          <p:spPr>
            <a:xfrm>
              <a:off x="1260987" y="6051303"/>
              <a:ext cx="10673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/>
                <a:t>Tension here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A5C2088B-CBC2-4D14-97F4-3FF412888E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08068" y="3981719"/>
              <a:ext cx="1579150" cy="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Double Wave 7">
              <a:extLst>
                <a:ext uri="{FF2B5EF4-FFF2-40B4-BE49-F238E27FC236}">
                  <a16:creationId xmlns:a16="http://schemas.microsoft.com/office/drawing/2014/main" id="{6B7166CE-857F-4B4E-A322-4E5E7BE7A8EE}"/>
                </a:ext>
              </a:extLst>
            </p:cNvPr>
            <p:cNvSpPr/>
            <p:nvPr/>
          </p:nvSpPr>
          <p:spPr>
            <a:xfrm>
              <a:off x="4889499" y="4039870"/>
              <a:ext cx="137160" cy="171053"/>
            </a:xfrm>
            <a:prstGeom prst="doubleWave">
              <a:avLst>
                <a:gd name="adj1" fmla="val 6250"/>
                <a:gd name="adj2" fmla="val 0"/>
              </a:avLst>
            </a:prstGeom>
            <a:noFill/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Double Wave 36">
              <a:extLst>
                <a:ext uri="{FF2B5EF4-FFF2-40B4-BE49-F238E27FC236}">
                  <a16:creationId xmlns:a16="http://schemas.microsoft.com/office/drawing/2014/main" id="{45533A97-ED87-4F0C-9006-8358056E0B3F}"/>
                </a:ext>
              </a:extLst>
            </p:cNvPr>
            <p:cNvSpPr/>
            <p:nvPr/>
          </p:nvSpPr>
          <p:spPr>
            <a:xfrm>
              <a:off x="5031739" y="4039870"/>
              <a:ext cx="137160" cy="171053"/>
            </a:xfrm>
            <a:prstGeom prst="doubleWave">
              <a:avLst>
                <a:gd name="adj1" fmla="val 6250"/>
                <a:gd name="adj2" fmla="val 0"/>
              </a:avLst>
            </a:prstGeom>
            <a:noFill/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1979FD0-5B57-46AA-A05A-6717543461A5}"/>
                </a:ext>
              </a:extLst>
            </p:cNvPr>
            <p:cNvCxnSpPr/>
            <p:nvPr/>
          </p:nvCxnSpPr>
          <p:spPr>
            <a:xfrm flipH="1">
              <a:off x="593504" y="2794873"/>
              <a:ext cx="1852515" cy="87066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6AF178A-6B48-406B-8F4A-0411502A6ACF}"/>
                </a:ext>
              </a:extLst>
            </p:cNvPr>
            <p:cNvSpPr txBox="1"/>
            <p:nvPr/>
          </p:nvSpPr>
          <p:spPr>
            <a:xfrm>
              <a:off x="2446019" y="2519816"/>
              <a:ext cx="1407758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LHC Beamline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89E785F-CD26-4E6B-B44D-CBFB9E03DBD3}"/>
                </a:ext>
              </a:extLst>
            </p:cNvPr>
            <p:cNvSpPr txBox="1"/>
            <p:nvPr/>
          </p:nvSpPr>
          <p:spPr>
            <a:xfrm>
              <a:off x="2446019" y="3055626"/>
              <a:ext cx="2166106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Wake-field Suppressor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2A29D52-03C0-4BFE-ADF4-A02F102CA9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56" y="3303252"/>
              <a:ext cx="1697884" cy="105003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85B86A6-63F2-4171-A203-46A16DC7EB6D}"/>
                </a:ext>
              </a:extLst>
            </p:cNvPr>
            <p:cNvSpPr txBox="1"/>
            <p:nvPr/>
          </p:nvSpPr>
          <p:spPr>
            <a:xfrm>
              <a:off x="3952811" y="4284127"/>
              <a:ext cx="23424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WFS Support, on sprung rail</a:t>
              </a: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5E6F3027-162D-416A-808F-AB354F3CF5DD}"/>
                </a:ext>
              </a:extLst>
            </p:cNvPr>
            <p:cNvSpPr/>
            <p:nvPr/>
          </p:nvSpPr>
          <p:spPr>
            <a:xfrm>
              <a:off x="2133043" y="5966131"/>
              <a:ext cx="219161" cy="21916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8369C45D-2A6A-4BA2-82F3-93AB68500966}"/>
                </a:ext>
              </a:extLst>
            </p:cNvPr>
            <p:cNvSpPr/>
            <p:nvPr/>
          </p:nvSpPr>
          <p:spPr>
            <a:xfrm>
              <a:off x="7535004" y="4010042"/>
              <a:ext cx="247706" cy="247706"/>
            </a:xfrm>
            <a:prstGeom prst="ellipse">
              <a:avLst/>
            </a:prstGeom>
            <a:solidFill>
              <a:srgbClr val="C3BE39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6ADB6800-C00F-48D1-8E6C-621AB4AC5823}"/>
                </a:ext>
              </a:extLst>
            </p:cNvPr>
            <p:cNvSpPr txBox="1"/>
            <p:nvPr/>
          </p:nvSpPr>
          <p:spPr>
            <a:xfrm>
              <a:off x="5638527" y="5525472"/>
              <a:ext cx="23424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All foil mechanics mounted off old electronics box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64573E65-BC51-40B6-82F2-46EC4CD3C59C}"/>
                </a:ext>
              </a:extLst>
            </p:cNvPr>
            <p:cNvSpPr/>
            <p:nvPr/>
          </p:nvSpPr>
          <p:spPr>
            <a:xfrm>
              <a:off x="6853128" y="3116726"/>
              <a:ext cx="1787634" cy="2013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1111A74B-98F9-44EC-82F3-6163EAC4FD3A}"/>
                </a:ext>
              </a:extLst>
            </p:cNvPr>
            <p:cNvSpPr/>
            <p:nvPr/>
          </p:nvSpPr>
          <p:spPr>
            <a:xfrm>
              <a:off x="7535004" y="2519816"/>
              <a:ext cx="247706" cy="5969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957287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4346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393662" y="651298"/>
            <a:ext cx="4836706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 dirty="0"/>
              <a:t>Evaluation of the Mixed-Vacuum Approach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654CAB-CF83-4104-B1B3-11700DDBAAB0}"/>
              </a:ext>
            </a:extLst>
          </p:cNvPr>
          <p:cNvSpPr txBox="1"/>
          <p:nvPr/>
        </p:nvSpPr>
        <p:spPr>
          <a:xfrm>
            <a:off x="393661" y="2194148"/>
            <a:ext cx="7853437" cy="1938992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 dirty="0"/>
              <a:t>Advantages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Enables ultra-thin foil geometries without ΔP considerations.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Lower impedance contribution in open and closed </a:t>
            </a:r>
            <a:r>
              <a:rPr lang="en-GB" sz="2000" dirty="0" err="1"/>
              <a:t>VeLo</a:t>
            </a:r>
            <a:r>
              <a:rPr lang="en-GB" sz="2000" dirty="0"/>
              <a:t> positions.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Modules closer to beam (~1mm).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Connection to beam path monitoring may allow fine-adjustment of modules and minimising the beam clearance.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C753FD-9EF9-4129-B589-188334E10CD8}"/>
              </a:ext>
            </a:extLst>
          </p:cNvPr>
          <p:cNvSpPr txBox="1"/>
          <p:nvPr/>
        </p:nvSpPr>
        <p:spPr>
          <a:xfrm>
            <a:off x="393662" y="4289202"/>
            <a:ext cx="7853437" cy="1938992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 dirty="0"/>
              <a:t>Disadvantages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UHV compatibility of mechanisms and electronics.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Complex remotely actuated maintenance system.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Additional ‘dead’ chamber upstream of the </a:t>
            </a:r>
            <a:r>
              <a:rPr lang="en-GB" sz="2000" dirty="0" err="1"/>
              <a:t>VeLo</a:t>
            </a:r>
            <a:r>
              <a:rPr lang="en-GB" sz="2000" dirty="0"/>
              <a:t>, on the order of 2m length.</a:t>
            </a:r>
          </a:p>
          <a:p>
            <a:pPr marL="7750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0000"/>
                </a:solidFill>
              </a:rPr>
              <a:t>Opportunity for detector development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9FED91-20D2-4E01-AFD5-B49AE82572EF}"/>
              </a:ext>
            </a:extLst>
          </p:cNvPr>
          <p:cNvSpPr txBox="1"/>
          <p:nvPr/>
        </p:nvSpPr>
        <p:spPr>
          <a:xfrm>
            <a:off x="393661" y="1339311"/>
            <a:ext cx="7853437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“Mixed-Vacuum” refers to the elimination of the electronics boxes, combining CERN Primary and </a:t>
            </a:r>
            <a:r>
              <a:rPr lang="en-GB" sz="2000" dirty="0" err="1"/>
              <a:t>VeLo</a:t>
            </a:r>
            <a:r>
              <a:rPr lang="en-GB" sz="2000" dirty="0"/>
              <a:t> Secondary vacuum volumes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ED5068-C068-4AB0-83BE-BC7B0B5B60FB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3</a:t>
            </a:fld>
            <a:endParaRPr lang="en-US" sz="8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3977121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393662" y="651298"/>
            <a:ext cx="4836706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 dirty="0"/>
              <a:t>Maintenance Tube – The “linchpin concept”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9FED91-20D2-4E01-AFD5-B49AE82572EF}"/>
              </a:ext>
            </a:extLst>
          </p:cNvPr>
          <p:cNvSpPr txBox="1"/>
          <p:nvPr/>
        </p:nvSpPr>
        <p:spPr>
          <a:xfrm>
            <a:off x="393662" y="1193007"/>
            <a:ext cx="7853437" cy="1754326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/>
              <a:t>Higher radiation load to the modules requires more frequent maintenance. Mixed-Vacuum complicates this, as we can’t afford to contaminate the primary vacuum with un-baked surfaces.</a:t>
            </a:r>
          </a:p>
          <a:p>
            <a:endParaRPr lang="en-GB" sz="1800" dirty="0"/>
          </a:p>
          <a:p>
            <a:r>
              <a:rPr lang="en-GB" sz="1800" dirty="0"/>
              <a:t>To minimise bakeout and cleaning, the “Maintenance Tube” aims to separate the VELO Chamber from the primary vacuum during maintenance stops.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A07B517-58C4-4291-9841-CAA7181A37BF}"/>
              </a:ext>
            </a:extLst>
          </p:cNvPr>
          <p:cNvGrpSpPr/>
          <p:nvPr/>
        </p:nvGrpSpPr>
        <p:grpSpPr>
          <a:xfrm>
            <a:off x="0" y="3181695"/>
            <a:ext cx="8640763" cy="2585159"/>
            <a:chOff x="0" y="3181695"/>
            <a:chExt cx="8640763" cy="2585159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573BEE0C-9729-400F-9B0F-1FF3FF3FCD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181695"/>
              <a:ext cx="8640763" cy="240563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749B45D-4065-4B9A-929B-EAF871C96A26}"/>
                </a:ext>
              </a:extLst>
            </p:cNvPr>
            <p:cNvSpPr txBox="1"/>
            <p:nvPr/>
          </p:nvSpPr>
          <p:spPr>
            <a:xfrm>
              <a:off x="128015" y="5159476"/>
              <a:ext cx="1325881" cy="52322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Upstream mechanism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22534F2-A72C-4BED-9A81-D92E3FAC3BF0}"/>
                </a:ext>
              </a:extLst>
            </p:cNvPr>
            <p:cNvSpPr txBox="1"/>
            <p:nvPr/>
          </p:nvSpPr>
          <p:spPr>
            <a:xfrm>
              <a:off x="6821424" y="3241675"/>
              <a:ext cx="1325881" cy="52322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Downstream</a:t>
              </a:r>
            </a:p>
            <a:p>
              <a:pPr algn="ctr"/>
              <a:r>
                <a:rPr lang="en-GB" sz="1400" dirty="0"/>
                <a:t>Beampipe</a:t>
              </a: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ADF18AF1-D30F-4AEA-A33F-E2753433946D}"/>
                </a:ext>
              </a:extLst>
            </p:cNvPr>
            <p:cNvCxnSpPr/>
            <p:nvPr/>
          </p:nvCxnSpPr>
          <p:spPr>
            <a:xfrm>
              <a:off x="0" y="4873376"/>
              <a:ext cx="42062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B057B2A-468D-4837-8104-EB40DB5BCFE6}"/>
                </a:ext>
              </a:extLst>
            </p:cNvPr>
            <p:cNvCxnSpPr/>
            <p:nvPr/>
          </p:nvCxnSpPr>
          <p:spPr>
            <a:xfrm>
              <a:off x="7859270" y="5289592"/>
              <a:ext cx="42062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DC4378F-C79E-48F5-A31D-543DBA36115F}"/>
                </a:ext>
              </a:extLst>
            </p:cNvPr>
            <p:cNvSpPr txBox="1"/>
            <p:nvPr/>
          </p:nvSpPr>
          <p:spPr>
            <a:xfrm>
              <a:off x="2249189" y="4769843"/>
              <a:ext cx="1325881" cy="30777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Outer Tube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894D1BF-089F-48DB-A6B6-2A911B21BE36}"/>
                </a:ext>
              </a:extLst>
            </p:cNvPr>
            <p:cNvSpPr txBox="1"/>
            <p:nvPr/>
          </p:nvSpPr>
          <p:spPr>
            <a:xfrm>
              <a:off x="4119095" y="4766391"/>
              <a:ext cx="1325881" cy="30777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Seal Tube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D9B6CAA-368D-4F5F-8CCB-E6052E4CCD41}"/>
                </a:ext>
              </a:extLst>
            </p:cNvPr>
            <p:cNvCxnSpPr>
              <a:stCxn id="18" idx="0"/>
            </p:cNvCxnSpPr>
            <p:nvPr/>
          </p:nvCxnSpPr>
          <p:spPr>
            <a:xfrm flipV="1">
              <a:off x="2912130" y="4387448"/>
              <a:ext cx="342430" cy="38239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212D8FC0-3766-45A2-9FAA-BC559A8169A7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V="1">
              <a:off x="4782036" y="4251961"/>
              <a:ext cx="448332" cy="51443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1598D9A-B076-4984-BE1F-EC6ABF83F01B}"/>
                </a:ext>
              </a:extLst>
            </p:cNvPr>
            <p:cNvSpPr txBox="1"/>
            <p:nvPr/>
          </p:nvSpPr>
          <p:spPr>
            <a:xfrm>
              <a:off x="1435608" y="3501848"/>
              <a:ext cx="813582" cy="30777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US-Seal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7A13621F-5988-490B-BEFC-05C3A2A28C4B}"/>
                </a:ext>
              </a:extLst>
            </p:cNvPr>
            <p:cNvCxnSpPr/>
            <p:nvPr/>
          </p:nvCxnSpPr>
          <p:spPr>
            <a:xfrm flipH="1">
              <a:off x="1188720" y="3802035"/>
              <a:ext cx="246888" cy="13902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or: Elbow 34">
              <a:extLst>
                <a:ext uri="{FF2B5EF4-FFF2-40B4-BE49-F238E27FC236}">
                  <a16:creationId xmlns:a16="http://schemas.microsoft.com/office/drawing/2014/main" id="{AE362E68-0842-4B28-B727-17D19A6211ED}"/>
                </a:ext>
              </a:extLst>
            </p:cNvPr>
            <p:cNvCxnSpPr>
              <a:stCxn id="11" idx="3"/>
            </p:cNvCxnSpPr>
            <p:nvPr/>
          </p:nvCxnSpPr>
          <p:spPr>
            <a:xfrm>
              <a:off x="8147305" y="3503285"/>
              <a:ext cx="265175" cy="620659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F1EFDC0-ADAE-404B-813A-AD8175004939}"/>
                </a:ext>
              </a:extLst>
            </p:cNvPr>
            <p:cNvSpPr txBox="1"/>
            <p:nvPr/>
          </p:nvSpPr>
          <p:spPr>
            <a:xfrm>
              <a:off x="6981444" y="5459077"/>
              <a:ext cx="1325881" cy="30777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Rail Support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FA0ED5E-09A0-44A0-BE1A-1ADF4DE2D837}"/>
                </a:ext>
              </a:extLst>
            </p:cNvPr>
            <p:cNvSpPr txBox="1"/>
            <p:nvPr/>
          </p:nvSpPr>
          <p:spPr>
            <a:xfrm>
              <a:off x="6158483" y="4773712"/>
              <a:ext cx="1325881" cy="30777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Claw Restraint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1FDFD73B-E722-434A-921A-79FC51A49B5E}"/>
                </a:ext>
              </a:extLst>
            </p:cNvPr>
            <p:cNvCxnSpPr>
              <a:stCxn id="38" idx="3"/>
            </p:cNvCxnSpPr>
            <p:nvPr/>
          </p:nvCxnSpPr>
          <p:spPr>
            <a:xfrm flipV="1">
              <a:off x="7484364" y="4142483"/>
              <a:ext cx="662941" cy="78511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2279F3F-C76D-4166-B119-6A256AF4647A}"/>
                </a:ext>
              </a:extLst>
            </p:cNvPr>
            <p:cNvSpPr txBox="1"/>
            <p:nvPr/>
          </p:nvSpPr>
          <p:spPr>
            <a:xfrm>
              <a:off x="790955" y="4766390"/>
              <a:ext cx="1325881" cy="30777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err="1"/>
                <a:t>Rack&amp;Pinion</a:t>
              </a:r>
              <a:endParaRPr lang="en-GB" sz="1400" dirty="0"/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43CCF1DD-4129-4994-8773-1DE0CA292CD9}"/>
                </a:ext>
              </a:extLst>
            </p:cNvPr>
            <p:cNvCxnSpPr>
              <a:stCxn id="41" idx="1"/>
            </p:cNvCxnSpPr>
            <p:nvPr/>
          </p:nvCxnSpPr>
          <p:spPr>
            <a:xfrm flipH="1" flipV="1">
              <a:off x="376913" y="4690872"/>
              <a:ext cx="414042" cy="22940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B4FF343-7B30-430B-9E82-A510DEE5A0B9}"/>
                </a:ext>
              </a:extLst>
            </p:cNvPr>
            <p:cNvSpPr txBox="1"/>
            <p:nvPr/>
          </p:nvSpPr>
          <p:spPr>
            <a:xfrm>
              <a:off x="3684798" y="3260113"/>
              <a:ext cx="1325881" cy="3693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b="1" u="sng" dirty="0"/>
                <a:t>Outer View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474049D0-3ACB-473A-94DA-3A3535B021F2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4</a:t>
            </a:fld>
            <a:endParaRPr lang="en-US" sz="8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1459428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393662" y="651298"/>
            <a:ext cx="4836706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 dirty="0"/>
              <a:t>Maintenance Tube – Operation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9FED91-20D2-4E01-AFD5-B49AE82572EF}"/>
              </a:ext>
            </a:extLst>
          </p:cNvPr>
          <p:cNvSpPr txBox="1"/>
          <p:nvPr/>
        </p:nvSpPr>
        <p:spPr>
          <a:xfrm>
            <a:off x="393662" y="1193007"/>
            <a:ext cx="3926719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/>
              <a:t>STAGE 0: Begin Maintenance Operation.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F90617-7C4A-4240-B771-D062CB92C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785" y="1703938"/>
            <a:ext cx="7251192" cy="24755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B0A249-DB17-4208-A69B-E645B6578D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9145" y="3872077"/>
            <a:ext cx="2377599" cy="21464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109C1FD-C657-4D50-840B-8447755BD59D}"/>
              </a:ext>
            </a:extLst>
          </p:cNvPr>
          <p:cNvSpPr/>
          <p:nvPr/>
        </p:nvSpPr>
        <p:spPr>
          <a:xfrm>
            <a:off x="1179576" y="2505456"/>
            <a:ext cx="813816" cy="73621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79E3274-707F-40B0-AF18-4A5BE9DA2D62}"/>
              </a:ext>
            </a:extLst>
          </p:cNvPr>
          <p:cNvCxnSpPr/>
          <p:nvPr/>
        </p:nvCxnSpPr>
        <p:spPr>
          <a:xfrm>
            <a:off x="1771650" y="4488180"/>
            <a:ext cx="838200" cy="3657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197EED7-70D9-4E05-B04A-742D9198EA1C}"/>
              </a:ext>
            </a:extLst>
          </p:cNvPr>
          <p:cNvCxnSpPr>
            <a:cxnSpLocks/>
          </p:cNvCxnSpPr>
          <p:nvPr/>
        </p:nvCxnSpPr>
        <p:spPr>
          <a:xfrm flipV="1">
            <a:off x="1775460" y="5185528"/>
            <a:ext cx="834390" cy="38088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7A383E7B-676A-4574-877B-8244F4ED6ACC}"/>
              </a:ext>
            </a:extLst>
          </p:cNvPr>
          <p:cNvSpPr txBox="1"/>
          <p:nvPr/>
        </p:nvSpPr>
        <p:spPr>
          <a:xfrm>
            <a:off x="470576" y="5741922"/>
            <a:ext cx="1115803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Placeholder WFS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4B792EA-0F2E-4030-AF44-205643D3E23A}"/>
              </a:ext>
            </a:extLst>
          </p:cNvPr>
          <p:cNvCxnSpPr>
            <a:cxnSpLocks/>
            <a:stCxn id="36" idx="3"/>
          </p:cNvCxnSpPr>
          <p:nvPr/>
        </p:nvCxnSpPr>
        <p:spPr>
          <a:xfrm flipV="1">
            <a:off x="1586379" y="5566410"/>
            <a:ext cx="607080" cy="437122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4D995CA3-E792-4CDF-94BC-C4E6517103B5}"/>
              </a:ext>
            </a:extLst>
          </p:cNvPr>
          <p:cNvSpPr txBox="1"/>
          <p:nvPr/>
        </p:nvSpPr>
        <p:spPr>
          <a:xfrm>
            <a:off x="4032269" y="5262804"/>
            <a:ext cx="1600435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Ultra-thin Foil Tension Mechanics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9636E01-E38E-4563-85E4-0E809AEBE398}"/>
              </a:ext>
            </a:extLst>
          </p:cNvPr>
          <p:cNvCxnSpPr>
            <a:stCxn id="39" idx="1"/>
          </p:cNvCxnSpPr>
          <p:nvPr/>
        </p:nvCxnSpPr>
        <p:spPr>
          <a:xfrm flipH="1" flipV="1">
            <a:off x="3036043" y="5074920"/>
            <a:ext cx="996226" cy="4494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01613232-06D2-4CD7-BA93-3C43C13F852E}"/>
              </a:ext>
            </a:extLst>
          </p:cNvPr>
          <p:cNvSpPr txBox="1"/>
          <p:nvPr/>
        </p:nvSpPr>
        <p:spPr>
          <a:xfrm>
            <a:off x="63773" y="4524775"/>
            <a:ext cx="1115803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“Fixed” Beampipe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9EDD7F4-7068-41DB-81DF-4011771E3528}"/>
              </a:ext>
            </a:extLst>
          </p:cNvPr>
          <p:cNvCxnSpPr>
            <a:stCxn id="42" idx="3"/>
          </p:cNvCxnSpPr>
          <p:nvPr/>
        </p:nvCxnSpPr>
        <p:spPr>
          <a:xfrm>
            <a:off x="1179576" y="4786385"/>
            <a:ext cx="347472" cy="2236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927DF09F-FC0D-43D5-AE94-33E337B9A598}"/>
              </a:ext>
            </a:extLst>
          </p:cNvPr>
          <p:cNvSpPr txBox="1"/>
          <p:nvPr/>
        </p:nvSpPr>
        <p:spPr>
          <a:xfrm>
            <a:off x="56915" y="5117737"/>
            <a:ext cx="1115803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RF Spring Collar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FBBA13C-39F1-4037-B22B-4F24FEF300CF}"/>
              </a:ext>
            </a:extLst>
          </p:cNvPr>
          <p:cNvCxnSpPr>
            <a:stCxn id="46" idx="3"/>
          </p:cNvCxnSpPr>
          <p:nvPr/>
        </p:nvCxnSpPr>
        <p:spPr>
          <a:xfrm flipV="1">
            <a:off x="1172718" y="5185528"/>
            <a:ext cx="534426" cy="1938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BEC75BC-ECEE-4DC2-A62D-6F6680BB07FF}"/>
              </a:ext>
            </a:extLst>
          </p:cNvPr>
          <p:cNvSpPr txBox="1"/>
          <p:nvPr/>
        </p:nvSpPr>
        <p:spPr>
          <a:xfrm>
            <a:off x="4205925" y="4349877"/>
            <a:ext cx="1600435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Electronics Box Placeholder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3DA5600-AC9E-4872-B044-0BD0BB828CD7}"/>
              </a:ext>
            </a:extLst>
          </p:cNvPr>
          <p:cNvSpPr txBox="1"/>
          <p:nvPr/>
        </p:nvSpPr>
        <p:spPr>
          <a:xfrm>
            <a:off x="7656722" y="3644421"/>
            <a:ext cx="944036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“Fixed” Beampipe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54D3CAF-0AD0-4646-B479-E422A23CCF49}"/>
              </a:ext>
            </a:extLst>
          </p:cNvPr>
          <p:cNvCxnSpPr>
            <a:cxnSpLocks/>
            <a:stCxn id="50" idx="0"/>
          </p:cNvCxnSpPr>
          <p:nvPr/>
        </p:nvCxnSpPr>
        <p:spPr>
          <a:xfrm flipH="1" flipV="1">
            <a:off x="7763256" y="2944368"/>
            <a:ext cx="365484" cy="7000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C7329C7F-F78B-4C07-9127-40123CF8D653}"/>
              </a:ext>
            </a:extLst>
          </p:cNvPr>
          <p:cNvSpPr txBox="1"/>
          <p:nvPr/>
        </p:nvSpPr>
        <p:spPr>
          <a:xfrm>
            <a:off x="6217920" y="5851429"/>
            <a:ext cx="2185651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b="1" dirty="0"/>
              <a:t>“Normal Operation”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19DBA65-8A68-40D1-A796-FBD61E547D4E}"/>
              </a:ext>
            </a:extLst>
          </p:cNvPr>
          <p:cNvSpPr txBox="1"/>
          <p:nvPr/>
        </p:nvSpPr>
        <p:spPr>
          <a:xfrm>
            <a:off x="5984864" y="1179828"/>
            <a:ext cx="1325881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b="1" u="sng" dirty="0"/>
              <a:t>Side View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3F52D9-672F-4191-B297-7BCDEFC81C5A}"/>
              </a:ext>
            </a:extLst>
          </p:cNvPr>
          <p:cNvSpPr txBox="1"/>
          <p:nvPr/>
        </p:nvSpPr>
        <p:spPr>
          <a:xfrm>
            <a:off x="123279" y="6121885"/>
            <a:ext cx="270383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5</a:t>
            </a:fld>
            <a:endParaRPr lang="en-US" sz="8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482169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393662" y="651298"/>
            <a:ext cx="4836706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 dirty="0"/>
              <a:t>Maintenance Tube – Operation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9FED91-20D2-4E01-AFD5-B49AE82572EF}"/>
              </a:ext>
            </a:extLst>
          </p:cNvPr>
          <p:cNvSpPr txBox="1"/>
          <p:nvPr/>
        </p:nvSpPr>
        <p:spPr>
          <a:xfrm>
            <a:off x="393662" y="1193007"/>
            <a:ext cx="5412698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/>
              <a:t>STAGE 1: Retract modules and RF shielding</a:t>
            </a:r>
          </a:p>
        </p:txBody>
      </p:sp>
      <p:pic>
        <p:nvPicPr>
          <p:cNvPr id="5" name="SEALTUBE-Module Retraction">
            <a:hlinkClick r:id="" action="ppaction://media"/>
            <a:extLst>
              <a:ext uri="{FF2B5EF4-FFF2-40B4-BE49-F238E27FC236}">
                <a16:creationId xmlns:a16="http://schemas.microsoft.com/office/drawing/2014/main" id="{0A4DBCBB-358D-4945-9012-BA30D8806C9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20977" y="2046041"/>
            <a:ext cx="5412698" cy="360879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2211BAE-2814-4588-AA51-7B42555D9D39}"/>
              </a:ext>
            </a:extLst>
          </p:cNvPr>
          <p:cNvSpPr txBox="1"/>
          <p:nvPr/>
        </p:nvSpPr>
        <p:spPr>
          <a:xfrm>
            <a:off x="5582528" y="1911348"/>
            <a:ext cx="1325881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b="1" u="sng" dirty="0"/>
              <a:t>Top View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13E1E9-8318-4E4A-83C5-6282C2CA4944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6</a:t>
            </a:fld>
            <a:endParaRPr lang="en-US" sz="800" dirty="0">
              <a:latin typeface="FoundrySterling-Book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55070E0-5463-4820-847B-3C566709D2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6582" y="1592680"/>
            <a:ext cx="6613425" cy="4636927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14FDBC8-0919-490C-978A-E60BA7922C3B}"/>
              </a:ext>
            </a:extLst>
          </p:cNvPr>
          <p:cNvSpPr txBox="1"/>
          <p:nvPr/>
        </p:nvSpPr>
        <p:spPr>
          <a:xfrm>
            <a:off x="4475780" y="5684731"/>
            <a:ext cx="3794290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/>
              <a:t>Note: Movement of modules is 60 mm on each side</a:t>
            </a:r>
          </a:p>
        </p:txBody>
      </p:sp>
    </p:spTree>
    <p:extLst>
      <p:ext uri="{BB962C8B-B14F-4D97-AF65-F5344CB8AC3E}">
        <p14:creationId xmlns:p14="http://schemas.microsoft.com/office/powerpoint/2010/main" val="190909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393662" y="651298"/>
            <a:ext cx="4836706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 dirty="0"/>
              <a:t>Maintenance Tube – Operation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9FED91-20D2-4E01-AFD5-B49AE82572EF}"/>
              </a:ext>
            </a:extLst>
          </p:cNvPr>
          <p:cNvSpPr txBox="1"/>
          <p:nvPr/>
        </p:nvSpPr>
        <p:spPr>
          <a:xfrm>
            <a:off x="393662" y="1193007"/>
            <a:ext cx="5412698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/>
              <a:t>STAGE 2: Seal Tube Assembly moved on rails, supported in both upstream and main </a:t>
            </a:r>
            <a:r>
              <a:rPr lang="en-GB" sz="1800" dirty="0" err="1"/>
              <a:t>VeLo</a:t>
            </a:r>
            <a:r>
              <a:rPr lang="en-GB" sz="1800" dirty="0"/>
              <a:t> chambers.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211BAE-2814-4588-AA51-7B42555D9D39}"/>
              </a:ext>
            </a:extLst>
          </p:cNvPr>
          <p:cNvSpPr txBox="1"/>
          <p:nvPr/>
        </p:nvSpPr>
        <p:spPr>
          <a:xfrm>
            <a:off x="5975720" y="1600727"/>
            <a:ext cx="1325881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b="1" u="sng" dirty="0"/>
              <a:t>Side View</a:t>
            </a:r>
          </a:p>
        </p:txBody>
      </p:sp>
      <p:pic>
        <p:nvPicPr>
          <p:cNvPr id="7" name="SEALTUBE-STAGE2">
            <a:hlinkClick r:id="" action="ppaction://media"/>
            <a:extLst>
              <a:ext uri="{FF2B5EF4-FFF2-40B4-BE49-F238E27FC236}">
                <a16:creationId xmlns:a16="http://schemas.microsoft.com/office/drawing/2014/main" id="{9562294B-60B6-45A6-8993-B64BDAB0E5A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r="6008"/>
          <a:stretch/>
        </p:blipFill>
        <p:spPr>
          <a:xfrm>
            <a:off x="1163994" y="2100779"/>
            <a:ext cx="5865516" cy="41606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B91D14F-BF87-467A-8E46-DDDA53045D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1711" y="3567878"/>
            <a:ext cx="370107" cy="40976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66DE54F-AB5C-47E0-9033-18CE517E1A42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7</a:t>
            </a:fld>
            <a:endParaRPr lang="en-US" sz="800" dirty="0">
              <a:latin typeface="FoundrySterling-Book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160FE6C-64BA-4FE7-89E4-C0ECA162DC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3662" y="2749684"/>
            <a:ext cx="7863841" cy="2723296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22773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6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ALTUBE-Upstream Rotation">
            <a:hlinkClick r:id="" action="ppaction://media"/>
            <a:extLst>
              <a:ext uri="{FF2B5EF4-FFF2-40B4-BE49-F238E27FC236}">
                <a16:creationId xmlns:a16="http://schemas.microsoft.com/office/drawing/2014/main" id="{0FC7076D-DF82-46FC-BEAD-E9B805DD160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9478" r="24174" b="5838"/>
          <a:stretch/>
        </p:blipFill>
        <p:spPr>
          <a:xfrm>
            <a:off x="395613" y="2292896"/>
            <a:ext cx="3924768" cy="37137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393662" y="651298"/>
            <a:ext cx="4836706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 dirty="0"/>
              <a:t>Maintenance Tube – Operation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9FED91-20D2-4E01-AFD5-B49AE82572EF}"/>
              </a:ext>
            </a:extLst>
          </p:cNvPr>
          <p:cNvSpPr txBox="1"/>
          <p:nvPr/>
        </p:nvSpPr>
        <p:spPr>
          <a:xfrm>
            <a:off x="393662" y="1193007"/>
            <a:ext cx="7835938" cy="92333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/>
              <a:t>STAGE 3: Seal-Tube assembly is rotated by 60 degrees to engage the claw restraint on the downstream beampipe. This serves to balance the compression loads on the vacuum seals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211BAE-2814-4588-AA51-7B42555D9D39}"/>
              </a:ext>
            </a:extLst>
          </p:cNvPr>
          <p:cNvSpPr txBox="1"/>
          <p:nvPr/>
        </p:nvSpPr>
        <p:spPr>
          <a:xfrm>
            <a:off x="2886477" y="5273595"/>
            <a:ext cx="1325881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b="1" u="sng" dirty="0"/>
              <a:t>Upstream View</a:t>
            </a:r>
          </a:p>
        </p:txBody>
      </p:sp>
      <p:pic>
        <p:nvPicPr>
          <p:cNvPr id="4" name="SEALTUBE-Downstream Rotation">
            <a:hlinkClick r:id="" action="ppaction://media"/>
            <a:extLst>
              <a:ext uri="{FF2B5EF4-FFF2-40B4-BE49-F238E27FC236}">
                <a16:creationId xmlns:a16="http://schemas.microsoft.com/office/drawing/2014/main" id="{25C37564-A897-4733-AFCB-AEB1652A8EEF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r="34101" b="4700"/>
          <a:stretch/>
        </p:blipFill>
        <p:spPr>
          <a:xfrm>
            <a:off x="4378018" y="2292897"/>
            <a:ext cx="3851582" cy="37137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582CB5-D8BC-416C-98CD-5C7BF1786BCC}"/>
              </a:ext>
            </a:extLst>
          </p:cNvPr>
          <p:cNvSpPr txBox="1"/>
          <p:nvPr/>
        </p:nvSpPr>
        <p:spPr>
          <a:xfrm>
            <a:off x="5457178" y="5273596"/>
            <a:ext cx="1446542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b="1" u="sng" dirty="0"/>
              <a:t>Downstream View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2150FF-0C0B-4247-B018-89109EE631B9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8</a:t>
            </a:fld>
            <a:endParaRPr lang="en-US" sz="8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646089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066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00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EALTUBE-STAGE4-UPSTREAM">
            <a:hlinkClick r:id="" action="ppaction://media"/>
            <a:extLst>
              <a:ext uri="{FF2B5EF4-FFF2-40B4-BE49-F238E27FC236}">
                <a16:creationId xmlns:a16="http://schemas.microsoft.com/office/drawing/2014/main" id="{0686F51B-4492-455F-9D0F-3BDDA5A6503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93661" y="1952792"/>
            <a:ext cx="6231876" cy="41549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F35C0C-1A30-4E79-A136-25DEFE3A2C95}"/>
              </a:ext>
            </a:extLst>
          </p:cNvPr>
          <p:cNvSpPr txBox="1"/>
          <p:nvPr/>
        </p:nvSpPr>
        <p:spPr>
          <a:xfrm>
            <a:off x="393662" y="651298"/>
            <a:ext cx="4836706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 dirty="0"/>
              <a:t>Maintenance Tube – Operation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9FED91-20D2-4E01-AFD5-B49AE82572EF}"/>
              </a:ext>
            </a:extLst>
          </p:cNvPr>
          <p:cNvSpPr txBox="1"/>
          <p:nvPr/>
        </p:nvSpPr>
        <p:spPr>
          <a:xfrm>
            <a:off x="393662" y="1193007"/>
            <a:ext cx="7835938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/>
              <a:t>STAGE 4: Dual-cam &amp; follower engages with the seal tube, applying compressive force from the outer tube onto the seal-tube.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211BAE-2814-4588-AA51-7B42555D9D39}"/>
              </a:ext>
            </a:extLst>
          </p:cNvPr>
          <p:cNvSpPr txBox="1"/>
          <p:nvPr/>
        </p:nvSpPr>
        <p:spPr>
          <a:xfrm>
            <a:off x="2047465" y="5775882"/>
            <a:ext cx="1325881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b="1" u="sng" dirty="0"/>
              <a:t>Upstream View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514F73-22E2-4E90-B831-47C566A7FF62}"/>
              </a:ext>
            </a:extLst>
          </p:cNvPr>
          <p:cNvSpPr/>
          <p:nvPr/>
        </p:nvSpPr>
        <p:spPr>
          <a:xfrm>
            <a:off x="4507992" y="1929384"/>
            <a:ext cx="320040" cy="11338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6C33574-17DF-4F53-879E-5D2361347A2E}"/>
              </a:ext>
            </a:extLst>
          </p:cNvPr>
          <p:cNvSpPr/>
          <p:nvPr/>
        </p:nvSpPr>
        <p:spPr>
          <a:xfrm>
            <a:off x="4507992" y="4875145"/>
            <a:ext cx="320040" cy="122390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BC10FF-A697-4F28-A7DA-7BC563625541}"/>
              </a:ext>
            </a:extLst>
          </p:cNvPr>
          <p:cNvSpPr/>
          <p:nvPr/>
        </p:nvSpPr>
        <p:spPr>
          <a:xfrm>
            <a:off x="4187952" y="1938529"/>
            <a:ext cx="320040" cy="6400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9EFA77-074A-400E-980D-D12DD2E90E24}"/>
              </a:ext>
            </a:extLst>
          </p:cNvPr>
          <p:cNvSpPr/>
          <p:nvPr/>
        </p:nvSpPr>
        <p:spPr>
          <a:xfrm>
            <a:off x="4187952" y="5300509"/>
            <a:ext cx="320040" cy="79853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D827EC-21FD-4BDD-83EE-BC0841933295}"/>
              </a:ext>
            </a:extLst>
          </p:cNvPr>
          <p:cNvSpPr txBox="1"/>
          <p:nvPr/>
        </p:nvSpPr>
        <p:spPr>
          <a:xfrm>
            <a:off x="5063844" y="2173146"/>
            <a:ext cx="1325881" cy="307777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VELO Chamber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71A833-3700-4DC5-B70A-DF5870DDB216}"/>
              </a:ext>
            </a:extLst>
          </p:cNvPr>
          <p:cNvSpPr txBox="1"/>
          <p:nvPr/>
        </p:nvSpPr>
        <p:spPr>
          <a:xfrm>
            <a:off x="3176313" y="1980937"/>
            <a:ext cx="96639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Upstream Chamber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059EFB-126B-4957-A81E-17CCCBE1D6B6}"/>
              </a:ext>
            </a:extLst>
          </p:cNvPr>
          <p:cNvSpPr/>
          <p:nvPr/>
        </p:nvSpPr>
        <p:spPr>
          <a:xfrm>
            <a:off x="4462743" y="2173146"/>
            <a:ext cx="90498" cy="30777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4590472-5EC9-47DB-B35F-77B49445C599}"/>
              </a:ext>
            </a:extLst>
          </p:cNvPr>
          <p:cNvSpPr/>
          <p:nvPr/>
        </p:nvSpPr>
        <p:spPr>
          <a:xfrm>
            <a:off x="4462743" y="5390495"/>
            <a:ext cx="90498" cy="30777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4961D20-DA90-4A9F-B212-6FBB72DFB9BF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4187952" y="4875145"/>
            <a:ext cx="1307592" cy="10847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195EB5E-63A2-4E7F-8469-A4890F5EADFF}"/>
              </a:ext>
            </a:extLst>
          </p:cNvPr>
          <p:cNvSpPr txBox="1"/>
          <p:nvPr/>
        </p:nvSpPr>
        <p:spPr>
          <a:xfrm>
            <a:off x="5495544" y="5698272"/>
            <a:ext cx="2066544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Note wave-spring for additional compliance</a:t>
            </a:r>
          </a:p>
        </p:txBody>
      </p:sp>
      <p:pic>
        <p:nvPicPr>
          <p:cNvPr id="21" name="SEALTUBE-STAGE4-DOWNSTREAM">
            <a:hlinkClick r:id="" action="ppaction://media"/>
            <a:extLst>
              <a:ext uri="{FF2B5EF4-FFF2-40B4-BE49-F238E27FC236}">
                <a16:creationId xmlns:a16="http://schemas.microsoft.com/office/drawing/2014/main" id="{7A9441A8-9133-472B-9922-5D534D2579A6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26921" r="35493"/>
          <a:stretch/>
        </p:blipFill>
        <p:spPr>
          <a:xfrm>
            <a:off x="6766638" y="2496312"/>
            <a:ext cx="1590900" cy="2822077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9665170-90DD-4EA7-AC7A-76A567A24D52}"/>
              </a:ext>
            </a:extLst>
          </p:cNvPr>
          <p:cNvSpPr txBox="1"/>
          <p:nvPr/>
        </p:nvSpPr>
        <p:spPr>
          <a:xfrm>
            <a:off x="6861349" y="2327034"/>
            <a:ext cx="1440934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b="1" u="sng" dirty="0"/>
              <a:t>Downstream View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2F7AC69-C45F-40E5-92AC-278F03FFB9B8}"/>
              </a:ext>
            </a:extLst>
          </p:cNvPr>
          <p:cNvSpPr txBox="1"/>
          <p:nvPr/>
        </p:nvSpPr>
        <p:spPr>
          <a:xfrm>
            <a:off x="123279" y="6121885"/>
            <a:ext cx="347297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fld id="{76018B93-25D5-4365-BA2C-FC3BF3FA2C29}" type="slidenum">
              <a:rPr lang="en-US" sz="800" smtClean="0">
                <a:latin typeface="FoundrySterling-Book"/>
              </a:rPr>
              <a:t>9</a:t>
            </a:fld>
            <a:endParaRPr lang="en-US" sz="800" dirty="0"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2022153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66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266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24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21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pening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xt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Text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430e265-3d84-48d8-bdcb-6262c747691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C94C86B9BBA64C9E32DEBA70540622" ma:contentTypeVersion="15" ma:contentTypeDescription="Create a new document." ma:contentTypeScope="" ma:versionID="a1446cb9df8ea7ab59e819777f214194">
  <xsd:schema xmlns:xsd="http://www.w3.org/2001/XMLSchema" xmlns:xs="http://www.w3.org/2001/XMLSchema" xmlns:p="http://schemas.microsoft.com/office/2006/metadata/properties" xmlns:ns3="8430e265-3d84-48d8-bdcb-6262c7476913" xmlns:ns4="2bd2a65e-e237-46cf-b5e2-7fc5645df4a6" targetNamespace="http://schemas.microsoft.com/office/2006/metadata/properties" ma:root="true" ma:fieldsID="1451aefbfcb6a1fac2d568b5ef07b5ee" ns3:_="" ns4:_="">
    <xsd:import namespace="8430e265-3d84-48d8-bdcb-6262c7476913"/>
    <xsd:import namespace="2bd2a65e-e237-46cf-b5e2-7fc5645df4a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30e265-3d84-48d8-bdcb-6262c74769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d2a65e-e237-46cf-b5e2-7fc5645df4a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FEC806-51E7-4885-B821-32B2BF909C7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C16501-4E51-4E8E-ACB7-C47EA5338608}">
  <ds:schemaRefs>
    <ds:schemaRef ds:uri="http://schemas.microsoft.com/office/2006/documentManagement/types"/>
    <ds:schemaRef ds:uri="http://schemas.microsoft.com/office/infopath/2007/PartnerControls"/>
    <ds:schemaRef ds:uri="8430e265-3d84-48d8-bdcb-6262c7476913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2bd2a65e-e237-46cf-b5e2-7fc5645df4a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FC07F61-053B-41EE-BFB2-487A22EA87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430e265-3d84-48d8-bdcb-6262c7476913"/>
    <ds:schemaRef ds:uri="2bd2a65e-e237-46cf-b5e2-7fc5645df4a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10531</TotalTime>
  <Words>2177</Words>
  <Application>Microsoft Office PowerPoint</Application>
  <PresentationFormat>Custom</PresentationFormat>
  <Paragraphs>356</Paragraphs>
  <Slides>28</Slides>
  <Notes>25</Notes>
  <HiddenSlides>0</HiddenSlides>
  <MMClips>6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Cambria Math</vt:lpstr>
      <vt:lpstr>FoundrySterling-Book</vt:lpstr>
      <vt:lpstr>Opening slide</vt:lpstr>
      <vt:lpstr>Text slide</vt:lpstr>
      <vt:lpstr>1_Text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UofO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Roy Preece</dc:creator>
  <cp:lastModifiedBy>Michael Booth</cp:lastModifiedBy>
  <cp:revision>421</cp:revision>
  <cp:lastPrinted>2022-07-07T11:48:26Z</cp:lastPrinted>
  <dcterms:created xsi:type="dcterms:W3CDTF">2014-03-20T14:30:16Z</dcterms:created>
  <dcterms:modified xsi:type="dcterms:W3CDTF">2023-02-06T12:42:20Z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0x0101000CC94C86B9BBA64C9E32DEBA70540622</vt:lpwstr>
  </property>
</Properties>
</file>