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1" r:id="rId2"/>
    <p:sldId id="262" r:id="rId3"/>
    <p:sldId id="263" r:id="rId4"/>
    <p:sldId id="264" r:id="rId5"/>
    <p:sldId id="267" r:id="rId6"/>
    <p:sldId id="268" r:id="rId7"/>
    <p:sldId id="270" r:id="rId8"/>
    <p:sldId id="271" r:id="rId9"/>
    <p:sldId id="272" r:id="rId10"/>
    <p:sldId id="273" r:id="rId11"/>
    <p:sldId id="283" r:id="rId12"/>
    <p:sldId id="282" r:id="rId13"/>
    <p:sldId id="280" r:id="rId14"/>
    <p:sldId id="278" r:id="rId15"/>
    <p:sldId id="281" r:id="rId16"/>
    <p:sldId id="277" r:id="rId17"/>
    <p:sldId id="284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EF325A6-8F46-4E28-A343-A48D98AB0034}">
          <p14:sldIdLst>
            <p14:sldId id="261"/>
            <p14:sldId id="262"/>
            <p14:sldId id="263"/>
            <p14:sldId id="264"/>
            <p14:sldId id="267"/>
            <p14:sldId id="268"/>
            <p14:sldId id="270"/>
            <p14:sldId id="271"/>
            <p14:sldId id="272"/>
            <p14:sldId id="273"/>
            <p14:sldId id="283"/>
            <p14:sldId id="282"/>
            <p14:sldId id="280"/>
            <p14:sldId id="278"/>
            <p14:sldId id="281"/>
            <p14:sldId id="277"/>
            <p14:sldId id="284"/>
          </p14:sldIdLst>
        </p14:section>
        <p14:section name="Untitled Section" id="{3523CD07-C233-4810-9FB6-1E936269765B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7004" autoAdjust="0"/>
  </p:normalViewPr>
  <p:slideViewPr>
    <p:cSldViewPr snapToGrid="0">
      <p:cViewPr>
        <p:scale>
          <a:sx n="66" d="100"/>
          <a:sy n="66" d="100"/>
        </p:scale>
        <p:origin x="682" y="9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28229-6D0C-4E29-BE89-9532C699B104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03D53-52D6-439E-A761-28D787859F3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9465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52927-598F-49F2-B39F-806B858E6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9DD0D9-1494-4F51-AEAC-38EC4A5E18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05501-3D8B-4955-BCE2-B69013CD8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C76DB-B8F3-44B2-8535-1CC3E2031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6CB6F-975A-4FE7-9A42-06FF2CDF1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65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DDCE4-B873-4F52-9E82-C2EFE9444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9F2390-6FCD-4480-974C-E44C267F3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D0006-F2A4-48C7-AC8C-728029DB1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CDC01-3A86-4B48-934D-4EB7B348A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5BEDF-1F63-4074-8A8B-B8851F63B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9834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A4E8DE-A7ED-4914-9CA9-5DF2646AB9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5243B4-E2AD-41BA-A7AD-E5E0458CD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21B58-CA4E-4A5F-BB98-A17426FA8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4288C-0B53-40A1-A7DA-57FFAB3F6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9241D-931F-4291-87B1-A5004E7B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791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AC92-CBD0-4155-B4A3-733139AD3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562DD-159E-48D9-BB30-5C269CEC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7D6CB-D9BC-485C-BCA0-E6083498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C02C-6AC4-41D8-B4CA-902F0A5AD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6D3FC-281E-4548-BBC0-0882575BD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110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85B9-151D-4EDB-AAA0-3FE0EEC0F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4F96E-3174-436D-9948-C8CB76C7A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BD2FF-16BE-4430-9C91-E0D1DD9D8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15AC7-9CBA-42F0-B2EA-D981329D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9CF91-8CFA-4488-BB8A-9B0C0789B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73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27C38-7B07-4577-8891-7E00C04C7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2A380-F569-4681-BBFA-89BA59F856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C4C2F8-F052-4EA8-9DE0-6F83EDCB1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52BBC-BC58-4D6F-9541-C2EC37369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E289F-07C1-4E5C-B91A-FB2453715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D9FA2-9C71-4A54-9389-135AC723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56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E5341-85F9-45F9-BBC6-02C0BC1AF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8FD69-AC20-4140-B04B-180DF4EE8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CAC8B1-EC15-4BCB-AD95-AD0F60D45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44F6D-261F-4EF3-B909-54F41BF637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239B6B-4397-430F-A6EA-0F2613546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3B9BD6-B43D-4920-B8E5-78E8C7FB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D487D8-7467-4A9F-B581-10D686C33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0CDC68-CE0E-436A-899E-B0075ED9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9820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63A3A-DB5A-4B70-B57F-21AEF4557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A7FD1A-A667-4915-9035-562D580CD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7ED568-4014-4BFD-9662-3F79E30B9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7D0959-744C-43F0-883B-C33D1122D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89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61FE8F-B82C-4E03-9493-515A2498C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42DB7-626F-471D-AD88-ED9F09CEB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A9A0E-DB89-43E5-AB7E-A4A101637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569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EE3F8-1B54-4B61-A2A4-C77E532C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83A9E-EC79-42F3-825C-BB5D67969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D0E3D-F04B-4A24-B2BA-40D187C436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05EBF3-0B34-46B8-BB31-796253DB0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681B9-3208-4DAD-8A2B-A5E6EB1F3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7AA9B-3053-4865-BE71-70C34AD1D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98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BD11C-874A-45DF-BFBD-E0B8AF567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D345F2-AD53-4C25-8DA2-52108384CD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26F7C4-AD17-4E14-B1D2-98FC7B713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EC57EF-7B82-4010-81E7-0BA00B280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51366-6732-48B1-A44C-3E7AF95DE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F21158-3CB0-4CF1-9900-DB3B4B9FF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0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C9CB69-29E8-4C25-9ADC-D035A1277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4B8DF-2891-4340-BA59-F01EBD8F6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E9DCC-35B7-4DFD-A0D7-E0C8ACD78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3A038-397F-4BF1-AE23-1B135BDA6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1A176-4DF2-4EA7-A0CA-A43034ECA7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601C9-0038-4DFB-8F83-83260D2EA1F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0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1972F-813A-4EA2-A8FE-3FBC18991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576" y="221329"/>
            <a:ext cx="9144000" cy="848169"/>
          </a:xfrm>
        </p:spPr>
        <p:txBody>
          <a:bodyPr>
            <a:normAutofit fontScale="90000"/>
          </a:bodyPr>
          <a:lstStyle/>
          <a:p>
            <a:r>
              <a:rPr lang="nl-NL" dirty="0"/>
              <a:t>VUII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7F7C05-DC3F-4BC0-B1A8-926912121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0868" y="6272086"/>
            <a:ext cx="9144000" cy="1655762"/>
          </a:xfrm>
        </p:spPr>
        <p:txBody>
          <a:bodyPr/>
          <a:lstStyle/>
          <a:p>
            <a:r>
              <a:rPr lang="en-US" dirty="0"/>
              <a:t>What is better than a telescope? .. an onion?</a:t>
            </a:r>
            <a:endParaRPr lang="nl-NL" dirty="0"/>
          </a:p>
        </p:txBody>
      </p:sp>
      <p:pic>
        <p:nvPicPr>
          <p:cNvPr id="1026" name="Picture 2" descr="National Geographic Lenzentelescoop 90/900 EQ3 Main Image">
            <a:extLst>
              <a:ext uri="{FF2B5EF4-FFF2-40B4-BE49-F238E27FC236}">
                <a16:creationId xmlns:a16="http://schemas.microsoft.com/office/drawing/2014/main" id="{3C81ADFD-8D30-49B4-857C-C3E060FA8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527" y="1485963"/>
            <a:ext cx="2784157" cy="405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67FFC9-964D-4740-96C4-19E6B5B9AC66}"/>
              </a:ext>
            </a:extLst>
          </p:cNvPr>
          <p:cNvCxnSpPr>
            <a:cxnSpLocks/>
          </p:cNvCxnSpPr>
          <p:nvPr/>
        </p:nvCxnSpPr>
        <p:spPr>
          <a:xfrm flipV="1">
            <a:off x="5472684" y="2930651"/>
            <a:ext cx="623316" cy="58458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F087AC-9C7B-4B68-98FC-8503AD7D7AF6}"/>
              </a:ext>
            </a:extLst>
          </p:cNvPr>
          <p:cNvCxnSpPr>
            <a:cxnSpLocks/>
          </p:cNvCxnSpPr>
          <p:nvPr/>
        </p:nvCxnSpPr>
        <p:spPr>
          <a:xfrm>
            <a:off x="5472684" y="3515232"/>
            <a:ext cx="576072" cy="6269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52,758 Onion Illustrations &amp; Clip Art - iStock">
            <a:extLst>
              <a:ext uri="{FF2B5EF4-FFF2-40B4-BE49-F238E27FC236}">
                <a16:creationId xmlns:a16="http://schemas.microsoft.com/office/drawing/2014/main" id="{A16A6492-A03E-4F0A-954F-4094B46B5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822" y="1815439"/>
            <a:ext cx="3344037" cy="339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087DF1F2-8D55-47DD-9941-76330D246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CA343C9-84B6-4162-B5EF-453B79C95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184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3314C-4BDB-4198-BB44-19B880A50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FBB93-B98C-4AC8-86E2-FBF233D40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2EE43C-A009-4BE6-AB17-797D290CF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60" y="0"/>
            <a:ext cx="1095808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11922-E11C-4D0D-95C2-E18B545B3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04018-99FD-436A-89FE-8FA56F78D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F69D-D313-4052-8CF8-144D1B869758}" type="slidenum">
              <a:rPr lang="nl-NL" smtClean="0"/>
              <a:t>10</a:t>
            </a:fld>
            <a:endParaRPr lang="nl-N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901314-E64D-4C1B-B553-42DD6FC3160F}"/>
              </a:ext>
            </a:extLst>
          </p:cNvPr>
          <p:cNvSpPr txBox="1"/>
          <p:nvPr/>
        </p:nvSpPr>
        <p:spPr>
          <a:xfrm>
            <a:off x="459431" y="228600"/>
            <a:ext cx="836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IP </a:t>
            </a:r>
            <a:r>
              <a:rPr lang="nl-NL" dirty="0" err="1"/>
              <a:t>strecht</a:t>
            </a:r>
            <a:r>
              <a:rPr lang="nl-NL" dirty="0"/>
              <a:t> of +/-35 mm, </a:t>
            </a:r>
            <a:r>
              <a:rPr lang="nl-NL" dirty="0" err="1"/>
              <a:t>gives</a:t>
            </a:r>
            <a:r>
              <a:rPr lang="nl-NL" dirty="0"/>
              <a:t> even </a:t>
            </a:r>
            <a:r>
              <a:rPr lang="nl-NL" dirty="0" err="1"/>
              <a:t>bigger</a:t>
            </a:r>
            <a:r>
              <a:rPr lang="nl-NL" dirty="0"/>
              <a:t> </a:t>
            </a:r>
            <a:r>
              <a:rPr lang="nl-NL" dirty="0" err="1"/>
              <a:t>acceptance</a:t>
            </a:r>
            <a:r>
              <a:rPr lang="nl-NL" dirty="0"/>
              <a:t>, but </a:t>
            </a:r>
            <a:r>
              <a:rPr lang="nl-NL" dirty="0" err="1"/>
              <a:t>some</a:t>
            </a:r>
            <a:r>
              <a:rPr lang="nl-NL" dirty="0"/>
              <a:t> tracks have </a:t>
            </a:r>
            <a:r>
              <a:rPr lang="nl-NL" dirty="0" err="1"/>
              <a:t>only</a:t>
            </a:r>
            <a:r>
              <a:rPr lang="nl-NL" dirty="0"/>
              <a:t> 3 hits. </a:t>
            </a:r>
          </a:p>
        </p:txBody>
      </p:sp>
    </p:spTree>
    <p:extLst>
      <p:ext uri="{BB962C8B-B14F-4D97-AF65-F5344CB8AC3E}">
        <p14:creationId xmlns:p14="http://schemas.microsoft.com/office/powerpoint/2010/main" val="257265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11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6699"/>
            <a:ext cx="9954713" cy="60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4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67099" y="1393031"/>
            <a:ext cx="2743200" cy="365125"/>
          </a:xfrm>
        </p:spPr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12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66" y="600653"/>
            <a:ext cx="10982334" cy="53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7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13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52258" y="-1996245"/>
            <a:ext cx="6687483" cy="1085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7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14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35" y="55765"/>
            <a:ext cx="11353730" cy="680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8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15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536" y="268267"/>
            <a:ext cx="11624464" cy="599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2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Onion</a:t>
            </a:r>
          </a:p>
          <a:p>
            <a:r>
              <a:rPr lang="en-US" dirty="0" smtClean="0"/>
              <a:t>23 modules, 46 ASICs </a:t>
            </a:r>
            <a:endParaRPr lang="en-US" dirty="0"/>
          </a:p>
          <a:p>
            <a:r>
              <a:rPr lang="en-US" dirty="0" smtClean="0"/>
              <a:t>332,1 shown length.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Upgrade I</a:t>
            </a:r>
          </a:p>
          <a:p>
            <a:r>
              <a:rPr lang="en-US" dirty="0" smtClean="0"/>
              <a:t>52 modules , 624 ASICs</a:t>
            </a:r>
            <a:endParaRPr lang="en-US" dirty="0"/>
          </a:p>
          <a:p>
            <a:r>
              <a:rPr lang="en-US" dirty="0" smtClean="0"/>
              <a:t>1026,4, 624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16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269" y="365125"/>
            <a:ext cx="5682661" cy="353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2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17</a:t>
            </a:fld>
            <a:endParaRPr lang="nl-NL"/>
          </a:p>
        </p:txBody>
      </p:sp>
      <p:pic>
        <p:nvPicPr>
          <p:cNvPr id="1026" name="Picture 2" descr="Be Inspired Lettering . Positive Inspirational Quote Stock Vector -  Illustration of isolated, hand: 1222850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72" y="112201"/>
            <a:ext cx="6882938" cy="486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961F68-4FE8-4459-807B-5D343B0DDDB1}"/>
              </a:ext>
            </a:extLst>
          </p:cNvPr>
          <p:cNvSpPr txBox="1"/>
          <p:nvPr/>
        </p:nvSpPr>
        <p:spPr>
          <a:xfrm>
            <a:off x="7003686" y="4132992"/>
            <a:ext cx="51883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latin typeface="Bahnschrift SemiLight SemiConde" panose="020B0502040204020203" pitchFamily="34" charset="0"/>
              </a:rPr>
              <a:t>The     </a:t>
            </a:r>
            <a:r>
              <a:rPr lang="en-US" sz="7200" dirty="0" err="1">
                <a:latin typeface="Bahnschrift SemiLight SemiConde" panose="020B0502040204020203" pitchFamily="34" charset="0"/>
              </a:rPr>
              <a:t>nion</a:t>
            </a:r>
            <a:endParaRPr lang="en-US" sz="7200" dirty="0">
              <a:latin typeface="Bahnschrift SemiLight SemiConde" panose="020B0502040204020203" pitchFamily="34" charset="0"/>
            </a:endParaRPr>
          </a:p>
          <a:p>
            <a:r>
              <a:rPr lang="en-US" sz="1000" dirty="0">
                <a:latin typeface="Bahnschrift SemiLight SemiConde" panose="020B0502040204020203" pitchFamily="34" charset="0"/>
              </a:rPr>
              <a:t>So good it makes you cry!</a:t>
            </a:r>
          </a:p>
        </p:txBody>
      </p:sp>
      <p:pic>
        <p:nvPicPr>
          <p:cNvPr id="8" name="Picture 2" descr="512 Red Onion Illustrations &amp; Clip Art - iStock">
            <a:extLst>
              <a:ext uri="{FF2B5EF4-FFF2-40B4-BE49-F238E27FC236}">
                <a16:creationId xmlns:a16="http://schemas.microsoft.com/office/drawing/2014/main" id="{6534DC9F-7477-495A-8939-A664927B4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722" y="4447842"/>
            <a:ext cx="876292" cy="72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35,448 Mountainbike Vectoren, Illustraties en Clipart - 123RF">
            <a:extLst>
              <a:ext uri="{FF2B5EF4-FFF2-40B4-BE49-F238E27FC236}">
                <a16:creationId xmlns:a16="http://schemas.microsoft.com/office/drawing/2014/main" id="{6F849D3F-7A54-498F-BE53-9DEB05BFA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7532" y="4283245"/>
            <a:ext cx="329194" cy="32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107" y="3829981"/>
            <a:ext cx="915785" cy="6060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>
                <a:latin typeface="Bermuda Script" panose="020B0000000000000000" pitchFamily="34" charset="0"/>
              </a:rPr>
              <a:t>by</a:t>
            </a:r>
            <a:endParaRPr lang="en-US" sz="6000" dirty="0">
              <a:latin typeface="Bermuda Scrip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91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783D9-17AE-4CFA-B266-DF24A2CBF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FB14B-6068-4653-9891-5094E11B2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5355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Nikhef currently has no budget for VUII</a:t>
            </a:r>
          </a:p>
          <a:p>
            <a:pPr lvl="1"/>
            <a:r>
              <a:rPr lang="en-US" dirty="0"/>
              <a:t>I work 1 day a week on LHCb.</a:t>
            </a:r>
          </a:p>
          <a:p>
            <a:pPr lvl="2"/>
            <a:r>
              <a:rPr lang="en-US" dirty="0"/>
              <a:t>This includes current velo support(U1)</a:t>
            </a:r>
          </a:p>
          <a:p>
            <a:pPr lvl="2"/>
            <a:r>
              <a:rPr lang="en-US" dirty="0"/>
              <a:t>Student support</a:t>
            </a:r>
          </a:p>
          <a:p>
            <a:pPr lvl="2"/>
            <a:r>
              <a:rPr lang="en-US" dirty="0"/>
              <a:t>Design on VUII</a:t>
            </a:r>
          </a:p>
          <a:p>
            <a:pPr marL="87313" lvl="2" indent="0">
              <a:buNone/>
            </a:pPr>
            <a:endParaRPr lang="en-US" dirty="0"/>
          </a:p>
          <a:p>
            <a:pPr marL="87313" lvl="2" indent="0">
              <a:buNone/>
            </a:pPr>
            <a:r>
              <a:rPr lang="en-US" sz="2800" dirty="0"/>
              <a:t>So development is slow, but here are my incoherent </a:t>
            </a:r>
            <a:r>
              <a:rPr lang="en-US" sz="2800" dirty="0" err="1"/>
              <a:t>thoughs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4D1734-7C52-4B0E-8F41-08D9DED25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418" y="2839212"/>
            <a:ext cx="3853815" cy="299237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7AAD3-042E-4912-9548-C27C4E17E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5DBF0A6-CBBD-4898-A95A-9D79E0724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2</a:t>
            </a:fld>
            <a:endParaRPr lang="nl-NL"/>
          </a:p>
        </p:txBody>
      </p:sp>
      <p:sp>
        <p:nvSpPr>
          <p:cNvPr id="4" name="Rectangle 3"/>
          <p:cNvSpPr/>
          <p:nvPr/>
        </p:nvSpPr>
        <p:spPr>
          <a:xfrm rot="19698828">
            <a:off x="2516865" y="2419830"/>
            <a:ext cx="7379955" cy="1912242"/>
          </a:xfrm>
          <a:prstGeom prst="rect">
            <a:avLst/>
          </a:prstGeom>
          <a:pattFill prst="ltVert">
            <a:fgClr>
              <a:srgbClr val="FF0000"/>
            </a:fgClr>
            <a:bgClr>
              <a:srgbClr val="FFFF00"/>
            </a:bgClr>
          </a:pattFill>
          <a:ln w="635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NEWS FLASH – NOTHING HAPPEND</a:t>
            </a:r>
            <a:endParaRPr lang="en-US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478210">
            <a:off x="3810610" y="2194364"/>
            <a:ext cx="6031109" cy="19910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So here is the same story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09848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9A521-D2BC-4FA7-848C-265E882CD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Future of the velo?</a:t>
            </a:r>
            <a:endParaRPr lang="nl-NL" dirty="0"/>
          </a:p>
        </p:txBody>
      </p:sp>
      <p:pic>
        <p:nvPicPr>
          <p:cNvPr id="6" name="Picture 8" descr="The Amazing Forkless &quot;Phantom Bike&quot; by Olli Erkkila | Bicycle design,  Bicycle, Bike design">
            <a:extLst>
              <a:ext uri="{FF2B5EF4-FFF2-40B4-BE49-F238E27FC236}">
                <a16:creationId xmlns:a16="http://schemas.microsoft.com/office/drawing/2014/main" id="{DFA547BB-47FE-40FF-B63D-BD2B0D8028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950" y="1417518"/>
            <a:ext cx="3562852" cy="236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What will mountain bikes look like in the future? Here's our educated  guess… - BikeRadar">
            <a:extLst>
              <a:ext uri="{FF2B5EF4-FFF2-40B4-BE49-F238E27FC236}">
                <a16:creationId xmlns:a16="http://schemas.microsoft.com/office/drawing/2014/main" id="{77ED2929-50CF-4D17-8917-C92640AF1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803" y="1417520"/>
            <a:ext cx="3562853" cy="237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Designer Concept Bicycles: Bike To The Future">
            <a:extLst>
              <a:ext uri="{FF2B5EF4-FFF2-40B4-BE49-F238E27FC236}">
                <a16:creationId xmlns:a16="http://schemas.microsoft.com/office/drawing/2014/main" id="{25134CB3-71AE-4D54-8E4C-FD678C9B4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951" y="3785140"/>
            <a:ext cx="3562852" cy="234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hris boardman: intelligent bike concept | Bike design, Bicycle design,  Futuristic motorcycle">
            <a:extLst>
              <a:ext uri="{FF2B5EF4-FFF2-40B4-BE49-F238E27FC236}">
                <a16:creationId xmlns:a16="http://schemas.microsoft.com/office/drawing/2014/main" id="{8DEA63DE-73D7-4D31-BEE2-C72D851FC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803" y="3785140"/>
            <a:ext cx="4008366" cy="228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73DC1FD-A67E-4558-AFEA-4C4291C82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1B38552-FA55-4C93-ADD4-A686FE87B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51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NgSOC : le vélo extraterrestre - Vélo et Design | Hybrid bike, Bicycle,  Bicycle design">
            <a:extLst>
              <a:ext uri="{FF2B5EF4-FFF2-40B4-BE49-F238E27FC236}">
                <a16:creationId xmlns:a16="http://schemas.microsoft.com/office/drawing/2014/main" id="{E3AAFF11-9314-462F-9FB2-C6A4999345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5999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390D7CA-BF07-44DD-93B1-96BD8306D3E4}"/>
              </a:ext>
            </a:extLst>
          </p:cNvPr>
          <p:cNvSpPr txBox="1">
            <a:spLocks/>
          </p:cNvSpPr>
          <p:nvPr/>
        </p:nvSpPr>
        <p:spPr>
          <a:xfrm>
            <a:off x="3568390" y="413346"/>
            <a:ext cx="77497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>
                <a:solidFill>
                  <a:schemeClr val="bg1"/>
                </a:solidFill>
              </a:rPr>
              <a:t>Or </a:t>
            </a:r>
            <a:r>
              <a:rPr lang="nl-NL" dirty="0" err="1">
                <a:solidFill>
                  <a:schemeClr val="bg1"/>
                </a:solidFill>
              </a:rPr>
              <a:t>maybe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this</a:t>
            </a:r>
            <a:r>
              <a:rPr lang="nl-NL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8" name="Picture 2" descr="INgSOC : le vélo extraterrestre - Vélo et Design | Hybrid bike, Bicycle,  Bicycle design">
            <a:extLst>
              <a:ext uri="{FF2B5EF4-FFF2-40B4-BE49-F238E27FC236}">
                <a16:creationId xmlns:a16="http://schemas.microsoft.com/office/drawing/2014/main" id="{E2F1D5A8-6F65-47AF-AE10-EF5BCA403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97"/>
          <a:stretch/>
        </p:blipFill>
        <p:spPr bwMode="auto">
          <a:xfrm>
            <a:off x="8599930" y="0"/>
            <a:ext cx="35920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1EDC9DE-3FF5-4450-B670-0BFBAA717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335E6ED-BE83-4DC7-87CF-D5B543625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601C9-0038-4DFB-8F83-83260D2EA1F7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2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3C3FE-93F7-4280-8E59-9AEB69D08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Barrel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expanding</a:t>
            </a:r>
            <a:r>
              <a:rPr lang="nl-NL" dirty="0"/>
              <a:t> </a:t>
            </a:r>
            <a:r>
              <a:rPr lang="nl-NL" dirty="0" err="1"/>
              <a:t>size</a:t>
            </a:r>
            <a:r>
              <a:rPr lang="nl-NL" dirty="0"/>
              <a:t>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C700711-8799-4584-A47D-292CCE3481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9737" y="1825625"/>
            <a:ext cx="7912525" cy="435133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571433-B74F-44AA-A2F8-DBA35DFB8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207BC-3CCC-486F-B4FE-C75C4DC06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F69D-D313-4052-8CF8-144D1B869758}" type="slidenum">
              <a:rPr lang="nl-NL" smtClean="0"/>
              <a:t>5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B8A025-E9EB-4FD7-86B6-A5DA2A784FEE}"/>
              </a:ext>
            </a:extLst>
          </p:cNvPr>
          <p:cNvSpPr txBox="1"/>
          <p:nvPr/>
        </p:nvSpPr>
        <p:spPr>
          <a:xfrm>
            <a:off x="8287586" y="4826248"/>
            <a:ext cx="3348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Maybe</a:t>
            </a:r>
            <a:r>
              <a:rPr lang="nl-NL" dirty="0"/>
              <a:t>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best </a:t>
            </a:r>
            <a:r>
              <a:rPr lang="nl-NL" dirty="0" err="1"/>
              <a:t>use</a:t>
            </a:r>
            <a:r>
              <a:rPr lang="nl-NL" dirty="0"/>
              <a:t> of </a:t>
            </a:r>
            <a:r>
              <a:rPr lang="nl-NL" dirty="0" err="1"/>
              <a:t>silicon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936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585A82-CAA2-4738-BDD5-CF6A58432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50" y="194564"/>
            <a:ext cx="10462585" cy="58291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961F68-4FE8-4459-807B-5D343B0DDDB1}"/>
              </a:ext>
            </a:extLst>
          </p:cNvPr>
          <p:cNvSpPr txBox="1"/>
          <p:nvPr/>
        </p:nvSpPr>
        <p:spPr>
          <a:xfrm>
            <a:off x="963109" y="44311"/>
            <a:ext cx="51883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latin typeface="Bahnschrift SemiLight SemiConde" panose="020B0502040204020203" pitchFamily="34" charset="0"/>
              </a:rPr>
              <a:t>The     </a:t>
            </a:r>
            <a:r>
              <a:rPr lang="en-US" sz="7200" dirty="0" err="1">
                <a:latin typeface="Bahnschrift SemiLight SemiConde" panose="020B0502040204020203" pitchFamily="34" charset="0"/>
              </a:rPr>
              <a:t>nion</a:t>
            </a:r>
            <a:endParaRPr lang="en-US" sz="7200" dirty="0">
              <a:latin typeface="Bahnschrift SemiLight SemiConde" panose="020B0502040204020203" pitchFamily="34" charset="0"/>
            </a:endParaRPr>
          </a:p>
          <a:p>
            <a:r>
              <a:rPr lang="en-US" sz="1000" dirty="0">
                <a:latin typeface="Bahnschrift SemiLight SemiConde" panose="020B0502040204020203" pitchFamily="34" charset="0"/>
              </a:rPr>
              <a:t>So good it makes you cry!</a:t>
            </a:r>
          </a:p>
        </p:txBody>
      </p:sp>
      <p:pic>
        <p:nvPicPr>
          <p:cNvPr id="1026" name="Picture 2" descr="512 Red Onion Illustrations &amp; Clip Art - iStock">
            <a:extLst>
              <a:ext uri="{FF2B5EF4-FFF2-40B4-BE49-F238E27FC236}">
                <a16:creationId xmlns:a16="http://schemas.microsoft.com/office/drawing/2014/main" id="{6534DC9F-7477-495A-8939-A664927B4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145" y="359161"/>
            <a:ext cx="876292" cy="72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35,448 Mountainbike Vectoren, Illustraties en Clipart - 123RF">
            <a:extLst>
              <a:ext uri="{FF2B5EF4-FFF2-40B4-BE49-F238E27FC236}">
                <a16:creationId xmlns:a16="http://schemas.microsoft.com/office/drawing/2014/main" id="{6F849D3F-7A54-498F-BE53-9DEB05BFA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955" y="194564"/>
            <a:ext cx="329194" cy="32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2EB6B9-FCA8-47EE-9F3A-36E25C78A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E7FB98-0C28-4EF0-8D5B-8A788468D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F69D-D313-4052-8CF8-144D1B869758}" type="slidenum">
              <a:rPr lang="nl-NL" smtClean="0"/>
              <a:t>6</a:t>
            </a:fld>
            <a:endParaRPr lang="nl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BA865F-D33D-4EA9-AAB6-81B92E212E9C}"/>
              </a:ext>
            </a:extLst>
          </p:cNvPr>
          <p:cNvSpPr txBox="1"/>
          <p:nvPr/>
        </p:nvSpPr>
        <p:spPr>
          <a:xfrm>
            <a:off x="6927138" y="4576460"/>
            <a:ext cx="45244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Increases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acceptance</a:t>
            </a:r>
            <a:r>
              <a:rPr lang="nl-NL" dirty="0"/>
              <a:t>. </a:t>
            </a:r>
          </a:p>
          <a:p>
            <a:r>
              <a:rPr lang="nl-NL" dirty="0" err="1"/>
              <a:t>Curved</a:t>
            </a:r>
            <a:r>
              <a:rPr lang="nl-NL" dirty="0"/>
              <a:t> </a:t>
            </a:r>
            <a:r>
              <a:rPr lang="nl-NL" dirty="0" err="1"/>
              <a:t>shape</a:t>
            </a:r>
            <a:r>
              <a:rPr lang="nl-NL" dirty="0"/>
              <a:t>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gives</a:t>
            </a:r>
            <a:r>
              <a:rPr lang="nl-NL" dirty="0"/>
              <a:t> </a:t>
            </a:r>
            <a:r>
              <a:rPr lang="nl-NL" dirty="0" err="1"/>
              <a:t>better</a:t>
            </a:r>
            <a:r>
              <a:rPr lang="nl-NL" dirty="0"/>
              <a:t> Z </a:t>
            </a:r>
            <a:r>
              <a:rPr lang="nl-NL" dirty="0" err="1"/>
              <a:t>resolution</a:t>
            </a:r>
            <a:r>
              <a:rPr lang="nl-NL" dirty="0"/>
              <a:t>.</a:t>
            </a:r>
          </a:p>
          <a:p>
            <a:r>
              <a:rPr lang="nl-NL" dirty="0" err="1"/>
              <a:t>Optimezed</a:t>
            </a:r>
            <a:r>
              <a:rPr lang="nl-NL" dirty="0"/>
              <a:t> </a:t>
            </a:r>
            <a:r>
              <a:rPr lang="nl-NL" dirty="0" err="1"/>
              <a:t>used</a:t>
            </a:r>
            <a:r>
              <a:rPr lang="nl-NL" dirty="0"/>
              <a:t> of </a:t>
            </a:r>
            <a:r>
              <a:rPr lang="nl-NL" dirty="0" err="1"/>
              <a:t>silicon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80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2763F-DB6A-470B-BB01-0B794A1B0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D6834-F180-4745-BB96-6EE0779A4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3C7F7E-2CCE-464B-81F4-A99C0B69B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297"/>
            <a:ext cx="12192000" cy="601940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344E43-6EE7-4157-BD45-41AFD3BFD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634A3-BCB6-4C80-99E3-8D0E44A5E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F69D-D313-4052-8CF8-144D1B869758}" type="slidenum">
              <a:rPr lang="nl-NL" smtClean="0"/>
              <a:t>7</a:t>
            </a:fld>
            <a:endParaRPr lang="nl-N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B82476-FE1E-47B7-852C-49809384BE50}"/>
              </a:ext>
            </a:extLst>
          </p:cNvPr>
          <p:cNvSpPr txBox="1"/>
          <p:nvPr/>
        </p:nvSpPr>
        <p:spPr>
          <a:xfrm>
            <a:off x="670190" y="934915"/>
            <a:ext cx="61398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/>
              <a:t>Increases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acceptance</a:t>
            </a:r>
            <a:endParaRPr lang="nl-NL" dirty="0"/>
          </a:p>
          <a:p>
            <a:r>
              <a:rPr lang="nl-NL" dirty="0"/>
              <a:t>In </a:t>
            </a:r>
            <a:r>
              <a:rPr lang="nl-NL" dirty="0" err="1"/>
              <a:t>yellow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old</a:t>
            </a:r>
            <a:r>
              <a:rPr lang="nl-NL" dirty="0"/>
              <a:t> </a:t>
            </a:r>
            <a:r>
              <a:rPr lang="nl-NL" dirty="0" err="1"/>
              <a:t>acceptance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38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D513B-7EE9-4D5C-A26D-03E3C151B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C80A3-D774-463F-82D8-52A146C30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FE042D-C3DA-42BE-9E3D-149E4E8F4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244"/>
            <a:ext cx="12192000" cy="652751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031E53-2623-4D5F-8FC5-1A98A89E3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C7C2E-F9EF-4199-A1BB-4C6E6DF6B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F69D-D313-4052-8CF8-144D1B869758}" type="slidenum">
              <a:rPr lang="nl-NL" smtClean="0"/>
              <a:t>8</a:t>
            </a:fld>
            <a:endParaRPr lang="nl-N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9B7BF6-6137-4770-BD3A-D8B1D606FA91}"/>
              </a:ext>
            </a:extLst>
          </p:cNvPr>
          <p:cNvSpPr txBox="1"/>
          <p:nvPr/>
        </p:nvSpPr>
        <p:spPr>
          <a:xfrm>
            <a:off x="838200" y="459430"/>
            <a:ext cx="4059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Each</a:t>
            </a:r>
            <a:r>
              <a:rPr lang="nl-NL" dirty="0"/>
              <a:t> track has </a:t>
            </a:r>
            <a:r>
              <a:rPr lang="nl-NL" dirty="0" err="1"/>
              <a:t>minimal</a:t>
            </a:r>
            <a:r>
              <a:rPr lang="nl-NL" dirty="0"/>
              <a:t> 4 hits </a:t>
            </a:r>
          </a:p>
        </p:txBody>
      </p:sp>
    </p:spTree>
    <p:extLst>
      <p:ext uri="{BB962C8B-B14F-4D97-AF65-F5344CB8AC3E}">
        <p14:creationId xmlns:p14="http://schemas.microsoft.com/office/powerpoint/2010/main" val="151910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9C641-EF7D-4EFC-8192-2F4161AA0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B7453-AD08-48D9-B010-6CBA7264D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B56ADF-E24E-4C22-A107-55F951EEA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967" y="0"/>
            <a:ext cx="11296066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C32C07-7EB7-483C-9761-29F3AA9F3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06-03-2023</a:t>
            </a:r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B05F6-03F8-493E-9DE3-57FD9A4BF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F69D-D313-4052-8CF8-144D1B869758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39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34125</TotalTime>
  <Words>209</Words>
  <Application>Microsoft Office PowerPoint</Application>
  <PresentationFormat>Widescreen</PresentationFormat>
  <Paragraphs>70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Bahnschrift SemiLight SemiConde</vt:lpstr>
      <vt:lpstr>Bermuda Script</vt:lpstr>
      <vt:lpstr>Calibri</vt:lpstr>
      <vt:lpstr>Calibri Light</vt:lpstr>
      <vt:lpstr>Office Theme</vt:lpstr>
      <vt:lpstr>VUII </vt:lpstr>
      <vt:lpstr>Disclaimer</vt:lpstr>
      <vt:lpstr>Future of the velo?</vt:lpstr>
      <vt:lpstr>PowerPoint Presentation</vt:lpstr>
      <vt:lpstr>Barrel with expanding size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numbers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Freek Sanders</dc:creator>
  <cp:lastModifiedBy>Freek Sanders</cp:lastModifiedBy>
  <cp:revision>19</cp:revision>
  <dcterms:created xsi:type="dcterms:W3CDTF">2022-11-16T15:13:39Z</dcterms:created>
  <dcterms:modified xsi:type="dcterms:W3CDTF">2023-02-06T15:19:33Z</dcterms:modified>
</cp:coreProperties>
</file>