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f" ContentType="image/tiff"/>
  <Default Extension="avi" ContentType="video/x-msvideo"/>
  <Default Extension="wmv" ContentType="video/x-ms-wm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59" r:id="rId2"/>
    <p:sldId id="363" r:id="rId3"/>
    <p:sldId id="361" r:id="rId4"/>
    <p:sldId id="371" r:id="rId5"/>
    <p:sldId id="370" r:id="rId6"/>
    <p:sldId id="362" r:id="rId7"/>
    <p:sldId id="341" r:id="rId8"/>
    <p:sldId id="295" r:id="rId9"/>
    <p:sldId id="372" r:id="rId10"/>
    <p:sldId id="366" r:id="rId11"/>
    <p:sldId id="367" r:id="rId12"/>
    <p:sldId id="369" r:id="rId13"/>
    <p:sldId id="364" r:id="rId14"/>
    <p:sldId id="373" r:id="rId15"/>
    <p:sldId id="374" r:id="rId16"/>
    <p:sldId id="377" r:id="rId17"/>
    <p:sldId id="378" r:id="rId18"/>
    <p:sldId id="379" r:id="rId19"/>
    <p:sldId id="380" r:id="rId20"/>
    <p:sldId id="298" r:id="rId21"/>
    <p:sldId id="301" r:id="rId22"/>
    <p:sldId id="375" r:id="rId23"/>
    <p:sldId id="290" r:id="rId24"/>
    <p:sldId id="329" r:id="rId25"/>
    <p:sldId id="357" r:id="rId26"/>
    <p:sldId id="306" r:id="rId27"/>
    <p:sldId id="288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39A0"/>
    <a:srgbClr val="000000"/>
    <a:srgbClr val="164BA4"/>
    <a:srgbClr val="0033A0"/>
    <a:srgbClr val="595959"/>
    <a:srgbClr val="3D26A8"/>
    <a:srgbClr val="FEC536"/>
    <a:srgbClr val="3775FE"/>
    <a:srgbClr val="4743E7"/>
    <a:srgbClr val="2F2F2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053" autoAdjust="0"/>
    <p:restoredTop sz="94686"/>
  </p:normalViewPr>
  <p:slideViewPr>
    <p:cSldViewPr snapToGrid="0" snapToObjects="1">
      <p:cViewPr>
        <p:scale>
          <a:sx n="100" d="100"/>
          <a:sy n="100" d="100"/>
        </p:scale>
        <p:origin x="1446" y="42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2.wdp"/><Relationship Id="rId5" Type="http://schemas.openxmlformats.org/officeDocument/2006/relationships/image" Target="../media/image26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3" Type="http://schemas.openxmlformats.org/officeDocument/2006/relationships/image" Target="../media/image27.png"/><Relationship Id="rId7" Type="http://schemas.openxmlformats.org/officeDocument/2006/relationships/image" Target="../media/image29.png"/><Relationship Id="rId12" Type="http://schemas.microsoft.com/office/2007/relationships/hdphoto" Target="../media/hdphoto2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4.wdp"/><Relationship Id="rId11" Type="http://schemas.openxmlformats.org/officeDocument/2006/relationships/image" Target="../media/image26.png"/><Relationship Id="rId5" Type="http://schemas.openxmlformats.org/officeDocument/2006/relationships/image" Target="../media/image28.png"/><Relationship Id="rId10" Type="http://schemas.microsoft.com/office/2007/relationships/hdphoto" Target="../media/hdphoto1.wdp"/><Relationship Id="rId4" Type="http://schemas.microsoft.com/office/2007/relationships/hdphoto" Target="../media/hdphoto3.wdp"/><Relationship Id="rId9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29.png"/><Relationship Id="rId3" Type="http://schemas.openxmlformats.org/officeDocument/2006/relationships/image" Target="../media/image28.png"/><Relationship Id="rId7" Type="http://schemas.openxmlformats.org/officeDocument/2006/relationships/image" Target="../media/image26.png"/><Relationship Id="rId12" Type="http://schemas.microsoft.com/office/2007/relationships/hdphoto" Target="../media/hdphoto3.wdp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1.wdp"/><Relationship Id="rId11" Type="http://schemas.openxmlformats.org/officeDocument/2006/relationships/image" Target="../media/image27.png"/><Relationship Id="rId5" Type="http://schemas.openxmlformats.org/officeDocument/2006/relationships/image" Target="../media/image25.png"/><Relationship Id="rId10" Type="http://schemas.microsoft.com/office/2007/relationships/hdphoto" Target="../media/hdphoto6.wdp"/><Relationship Id="rId4" Type="http://schemas.microsoft.com/office/2007/relationships/hdphoto" Target="../media/hdphoto4.wdp"/><Relationship Id="rId9" Type="http://schemas.openxmlformats.org/officeDocument/2006/relationships/image" Target="../media/image30.png"/><Relationship Id="rId14" Type="http://schemas.microsoft.com/office/2007/relationships/hdphoto" Target="../media/hdphoto5.wdp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microsoft.com/office/2007/relationships/hdphoto" Target="../media/hdphoto7.wdp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8.wdp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4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microsoft.com/office/2007/relationships/hdphoto" Target="../media/hdphoto7.wdp"/><Relationship Id="rId7" Type="http://schemas.openxmlformats.org/officeDocument/2006/relationships/image" Target="../media/image3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6" Type="http://schemas.microsoft.com/office/2007/relationships/hdphoto" Target="../media/hdphoto8.wdp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0.png"/><Relationship Id="rId7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11" Type="http://schemas.openxmlformats.org/officeDocument/2006/relationships/image" Target="../media/image24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image" Target="../media/image3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0.png"/><Relationship Id="rId7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11" Type="http://schemas.openxmlformats.org/officeDocument/2006/relationships/image" Target="../media/image24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40.png"/><Relationship Id="rId7" Type="http://schemas.openxmlformats.org/officeDocument/2006/relationships/image" Target="../media/image36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43.png"/><Relationship Id="rId11" Type="http://schemas.openxmlformats.org/officeDocument/2006/relationships/image" Target="../media/image24.png"/><Relationship Id="rId5" Type="http://schemas.openxmlformats.org/officeDocument/2006/relationships/image" Target="../media/image42.png"/><Relationship Id="rId10" Type="http://schemas.openxmlformats.org/officeDocument/2006/relationships/image" Target="../media/image44.png"/><Relationship Id="rId4" Type="http://schemas.openxmlformats.org/officeDocument/2006/relationships/image" Target="../media/image41.png"/><Relationship Id="rId9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microsoft.com/office/2007/relationships/media" Target="../media/media2.avi"/><Relationship Id="rId7" Type="http://schemas.openxmlformats.org/officeDocument/2006/relationships/image" Target="../media/image47.png"/><Relationship Id="rId2" Type="http://schemas.microsoft.com/office/2007/relationships/media" Target="../media/media3.avi"/><Relationship Id="rId1" Type="http://schemas.openxmlformats.org/officeDocument/2006/relationships/video" Target="NULL" TargetMode="External"/><Relationship Id="rId6" Type="http://schemas.openxmlformats.org/officeDocument/2006/relationships/image" Target="../media/image46.png"/><Relationship Id="rId5" Type="http://schemas.openxmlformats.org/officeDocument/2006/relationships/image" Target="../media/image45.png"/><Relationship Id="rId10" Type="http://schemas.openxmlformats.org/officeDocument/2006/relationships/image" Target="../media/image49.png"/><Relationship Id="rId4" Type="http://schemas.openxmlformats.org/officeDocument/2006/relationships/slideLayout" Target="../slideLayouts/slideLayout18.xml"/><Relationship Id="rId9" Type="http://schemas.openxmlformats.org/officeDocument/2006/relationships/image" Target="../media/image48.emf"/></Relationships>
</file>

<file path=ppt/slides/_rels/slide21.xml.rels><?xml version="1.0" encoding="UTF-8" standalone="yes"?>
<Relationships xmlns="http://schemas.openxmlformats.org/package/2006/relationships"><Relationship Id="rId3" Type="http://schemas.microsoft.com/office/2007/relationships/hdphoto" Target="../media/hdphoto10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massimo.angeletti@cern.ch" TargetMode="External"/><Relationship Id="rId7" Type="http://schemas.openxmlformats.org/officeDocument/2006/relationships/image" Target="../media/image54.png"/><Relationship Id="rId2" Type="http://schemas.openxmlformats.org/officeDocument/2006/relationships/hyperlink" Target="https://infoscience.epfl.ch/record/299698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3.png"/><Relationship Id="rId5" Type="http://schemas.openxmlformats.org/officeDocument/2006/relationships/image" Target="../media/image52.png"/><Relationship Id="rId4" Type="http://schemas.openxmlformats.org/officeDocument/2006/relationships/image" Target="../media/image51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hyperlink" Target="https://indico.cern.ch/event/1215209/contributions/5111839/attachments/2575569/4443136/First%20Project%20Review%20meeting%20WP10.pdf" TargetMode="External"/><Relationship Id="rId7" Type="http://schemas.openxmlformats.org/officeDocument/2006/relationships/image" Target="../media/image55.png"/><Relationship Id="rId12" Type="http://schemas.openxmlformats.org/officeDocument/2006/relationships/image" Target="../media/image54.png"/><Relationship Id="rId2" Type="http://schemas.openxmlformats.org/officeDocument/2006/relationships/hyperlink" Target="https://infoscience.epfl.ch/record/299698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indico.cern.ch/event/773447/contributions/3376225/attachments/1822117/2980792/2019_v3_AIDA2020.pdf" TargetMode="External"/><Relationship Id="rId11" Type="http://schemas.openxmlformats.org/officeDocument/2006/relationships/image" Target="../media/image53.png"/><Relationship Id="rId5" Type="http://schemas.openxmlformats.org/officeDocument/2006/relationships/hyperlink" Target="https://doi.org/10.1016/j.nima.2019.04.096" TargetMode="External"/><Relationship Id="rId10" Type="http://schemas.openxmlformats.org/officeDocument/2006/relationships/image" Target="../media/image58.png"/><Relationship Id="rId4" Type="http://schemas.openxmlformats.org/officeDocument/2006/relationships/hyperlink" Target="https://infoscience.epfl.ch/record/288397" TargetMode="External"/><Relationship Id="rId9" Type="http://schemas.openxmlformats.org/officeDocument/2006/relationships/image" Target="../media/image57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63/1.2132289" TargetMode="External"/><Relationship Id="rId2" Type="http://schemas.openxmlformats.org/officeDocument/2006/relationships/hyperlink" Target="https://doi.org/10.1115/1.4024388" TargetMode="External"/><Relationship Id="rId1" Type="http://schemas.openxmlformats.org/officeDocument/2006/relationships/slideLayout" Target="../slideLayouts/slideLayout18.xml"/><Relationship Id="rId5" Type="http://schemas.openxmlformats.org/officeDocument/2006/relationships/hyperlink" Target="https://doi.org/10.1063/1.1827602" TargetMode="External"/><Relationship Id="rId4" Type="http://schemas.openxmlformats.org/officeDocument/2006/relationships/hyperlink" Target="https://doi.org/10.1109/JMEMS.2005.851800" TargetMode="Externa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7.png"/><Relationship Id="rId4" Type="http://schemas.openxmlformats.org/officeDocument/2006/relationships/image" Target="../media/image6.tif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16.png"/><Relationship Id="rId2" Type="http://schemas.openxmlformats.org/officeDocument/2006/relationships/video" Target="../media/media1.wmv"/><Relationship Id="rId1" Type="http://schemas.microsoft.com/office/2007/relationships/media" Target="../media/media1.wmv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slideLayout" Target="../slideLayouts/slideLayout18.xml"/><Relationship Id="rId7" Type="http://schemas.openxmlformats.org/officeDocument/2006/relationships/image" Target="../media/image22.png"/><Relationship Id="rId2" Type="http://schemas.openxmlformats.org/officeDocument/2006/relationships/video" Target="../media/media2.avi"/><Relationship Id="rId1" Type="http://schemas.microsoft.com/office/2007/relationships/media" Target="../media/media2.avi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hyperlink" Target="https://indico.cern.ch/event/853861/contributions/4841288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3600" dirty="0"/>
              <a:t>Detector cooling R&amp;D with multi-micro-channels: </a:t>
            </a:r>
            <a:r>
              <a:rPr lang="en-GB" sz="3600" dirty="0" smtClean="0"/>
              <a:t/>
            </a:r>
            <a:br>
              <a:rPr lang="en-GB" sz="3600" dirty="0" smtClean="0"/>
            </a:br>
            <a:r>
              <a:rPr lang="en-GB" sz="3200" i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lessons learned &amp; reminder on different options</a:t>
            </a:r>
            <a:endParaRPr lang="en-US" sz="3200" i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u="sng" dirty="0" smtClean="0"/>
              <a:t>D. Hellenschmidt</a:t>
            </a:r>
            <a:r>
              <a:rPr lang="en-US" sz="1800" dirty="0" smtClean="0"/>
              <a:t>, P. </a:t>
            </a:r>
            <a:r>
              <a:rPr lang="en-US" sz="1800" dirty="0" err="1" smtClean="0"/>
              <a:t>Petagna</a:t>
            </a:r>
            <a:r>
              <a:rPr lang="en-US" sz="1800" dirty="0" smtClean="0"/>
              <a:t>, M. </a:t>
            </a:r>
            <a:r>
              <a:rPr lang="en-US" sz="1800" dirty="0" err="1" smtClean="0"/>
              <a:t>Angeletti</a:t>
            </a:r>
            <a:endParaRPr lang="en-US" sz="1800" u="sng" dirty="0" smtClean="0"/>
          </a:p>
          <a:p>
            <a:r>
              <a:rPr lang="en-GB" sz="1800" dirty="0" smtClean="0"/>
              <a:t>VELO Upgrade II Workshop, Science Park, Amsterdam, Feb 6 – 8 2023</a:t>
            </a:r>
            <a:r>
              <a:rPr lang="en-US" sz="1600" dirty="0" smtClean="0"/>
              <a:t> 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analysis: how it all started </a:t>
            </a:r>
            <a:endParaRPr lang="en-GB" b="1" dirty="0"/>
          </a:p>
          <a:p>
            <a:endParaRPr lang="en-GB" dirty="0" smtClean="0"/>
          </a:p>
          <a:p>
            <a:r>
              <a:rPr lang="de-DE" sz="1600" dirty="0">
                <a:solidFill>
                  <a:srgbClr val="000000"/>
                </a:solidFill>
              </a:rPr>
              <a:t>After fluidic testing </a:t>
            </a:r>
            <a:r>
              <a:rPr lang="de-DE" sz="1600" dirty="0" smtClean="0">
                <a:solidFill>
                  <a:srgbClr val="000000"/>
                </a:solidFill>
              </a:rPr>
              <a:t>obvioius </a:t>
            </a:r>
            <a:r>
              <a:rPr lang="de-DE" sz="1600" dirty="0">
                <a:solidFill>
                  <a:srgbClr val="000000"/>
                </a:solidFill>
              </a:rPr>
              <a:t>contamination of the channels was found</a:t>
            </a:r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000000"/>
                </a:solidFill>
              </a:rPr>
              <a:t>many optical microscope </a:t>
            </a:r>
            <a:r>
              <a:rPr lang="de-DE" sz="1600" dirty="0">
                <a:solidFill>
                  <a:srgbClr val="000000"/>
                </a:solidFill>
              </a:rPr>
              <a:t>images</a:t>
            </a:r>
            <a:r>
              <a:rPr lang="de-DE" sz="1600" dirty="0" smtClean="0">
                <a:solidFill>
                  <a:srgbClr val="000000"/>
                </a:solidFill>
              </a:rPr>
              <a:t> through the glass </a:t>
            </a:r>
            <a: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 </a:t>
            </a:r>
            <a:r>
              <a:rPr lang="de-DE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truly </a:t>
            </a:r>
            <a:r>
              <a:rPr lang="de-DE" sz="1600" dirty="0" smtClean="0">
                <a:solidFill>
                  <a:srgbClr val="000000"/>
                </a:solidFill>
              </a:rPr>
              <a:t>look inside the channels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000000"/>
                </a:solidFill>
              </a:rPr>
              <a:t>with </a:t>
            </a:r>
            <a:r>
              <a:rPr lang="de-DE" sz="1600" dirty="0">
                <a:solidFill>
                  <a:srgbClr val="000000"/>
                </a:solidFill>
              </a:rPr>
              <a:t>MME department at CERN we cut/broke the </a:t>
            </a:r>
            <a:r>
              <a:rPr lang="de-DE" sz="1600" dirty="0" smtClean="0">
                <a:solidFill>
                  <a:srgbClr val="000000"/>
                </a:solidFill>
              </a:rPr>
              <a:t>channels close to the inlet  </a:t>
            </a:r>
            <a:endParaRPr lang="de-DE" sz="1600" dirty="0">
              <a:solidFill>
                <a:srgbClr val="000000"/>
              </a:solidFill>
            </a:endParaRPr>
          </a:p>
          <a:p>
            <a:endParaRPr lang="de-DE" sz="1600" dirty="0" smtClean="0">
              <a:solidFill>
                <a:srgbClr val="000000"/>
              </a:solidFill>
            </a:endParaRPr>
          </a:p>
          <a:p>
            <a:endParaRPr lang="de-DE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l="12560" t="28174" r="9377" b="57646"/>
          <a:stretch/>
        </p:blipFill>
        <p:spPr>
          <a:xfrm>
            <a:off x="307558" y="1510458"/>
            <a:ext cx="7804811" cy="797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429" b="16761"/>
          <a:stretch/>
        </p:blipFill>
        <p:spPr>
          <a:xfrm>
            <a:off x="9597823" y="664791"/>
            <a:ext cx="1936685" cy="1086635"/>
          </a:xfrm>
          <a:prstGeom prst="rect">
            <a:avLst/>
          </a:prstGeom>
        </p:spPr>
      </p:pic>
      <p:sp>
        <p:nvSpPr>
          <p:cNvPr id="21" name="Freeform 20"/>
          <p:cNvSpPr/>
          <p:nvPr/>
        </p:nvSpPr>
        <p:spPr>
          <a:xfrm>
            <a:off x="6635839" y="1383869"/>
            <a:ext cx="254000" cy="1054100"/>
          </a:xfrm>
          <a:custGeom>
            <a:avLst/>
            <a:gdLst>
              <a:gd name="connsiteX0" fmla="*/ 25400 w 349250"/>
              <a:gd name="connsiteY0" fmla="*/ 0 h 2133600"/>
              <a:gd name="connsiteX1" fmla="*/ 12700 w 349250"/>
              <a:gd name="connsiteY1" fmla="*/ 101600 h 2133600"/>
              <a:gd name="connsiteX2" fmla="*/ 0 w 349250"/>
              <a:gd name="connsiteY2" fmla="*/ 260350 h 2133600"/>
              <a:gd name="connsiteX3" fmla="*/ 6350 w 349250"/>
              <a:gd name="connsiteY3" fmla="*/ 381000 h 2133600"/>
              <a:gd name="connsiteX4" fmla="*/ 12700 w 349250"/>
              <a:gd name="connsiteY4" fmla="*/ 419100 h 2133600"/>
              <a:gd name="connsiteX5" fmla="*/ 19050 w 349250"/>
              <a:gd name="connsiteY5" fmla="*/ 463550 h 2133600"/>
              <a:gd name="connsiteX6" fmla="*/ 25400 w 349250"/>
              <a:gd name="connsiteY6" fmla="*/ 679450 h 2133600"/>
              <a:gd name="connsiteX7" fmla="*/ 38100 w 349250"/>
              <a:gd name="connsiteY7" fmla="*/ 717550 h 2133600"/>
              <a:gd name="connsiteX8" fmla="*/ 44450 w 349250"/>
              <a:gd name="connsiteY8" fmla="*/ 831850 h 2133600"/>
              <a:gd name="connsiteX9" fmla="*/ 57150 w 349250"/>
              <a:gd name="connsiteY9" fmla="*/ 869950 h 2133600"/>
              <a:gd name="connsiteX10" fmla="*/ 69850 w 349250"/>
              <a:gd name="connsiteY10" fmla="*/ 914400 h 2133600"/>
              <a:gd name="connsiteX11" fmla="*/ 76200 w 349250"/>
              <a:gd name="connsiteY11" fmla="*/ 965200 h 2133600"/>
              <a:gd name="connsiteX12" fmla="*/ 82550 w 349250"/>
              <a:gd name="connsiteY12" fmla="*/ 984250 h 2133600"/>
              <a:gd name="connsiteX13" fmla="*/ 88900 w 349250"/>
              <a:gd name="connsiteY13" fmla="*/ 1009650 h 2133600"/>
              <a:gd name="connsiteX14" fmla="*/ 95250 w 349250"/>
              <a:gd name="connsiteY14" fmla="*/ 1047750 h 2133600"/>
              <a:gd name="connsiteX15" fmla="*/ 107950 w 349250"/>
              <a:gd name="connsiteY15" fmla="*/ 1085850 h 2133600"/>
              <a:gd name="connsiteX16" fmla="*/ 114300 w 349250"/>
              <a:gd name="connsiteY16" fmla="*/ 1104900 h 2133600"/>
              <a:gd name="connsiteX17" fmla="*/ 120650 w 349250"/>
              <a:gd name="connsiteY17" fmla="*/ 1123950 h 2133600"/>
              <a:gd name="connsiteX18" fmla="*/ 127000 w 349250"/>
              <a:gd name="connsiteY18" fmla="*/ 1162050 h 2133600"/>
              <a:gd name="connsiteX19" fmla="*/ 152400 w 349250"/>
              <a:gd name="connsiteY19" fmla="*/ 1250950 h 2133600"/>
              <a:gd name="connsiteX20" fmla="*/ 165100 w 349250"/>
              <a:gd name="connsiteY20" fmla="*/ 1358900 h 2133600"/>
              <a:gd name="connsiteX21" fmla="*/ 177800 w 349250"/>
              <a:gd name="connsiteY21" fmla="*/ 1435100 h 2133600"/>
              <a:gd name="connsiteX22" fmla="*/ 190500 w 349250"/>
              <a:gd name="connsiteY22" fmla="*/ 1504950 h 2133600"/>
              <a:gd name="connsiteX23" fmla="*/ 196850 w 349250"/>
              <a:gd name="connsiteY23" fmla="*/ 1562100 h 2133600"/>
              <a:gd name="connsiteX24" fmla="*/ 209550 w 349250"/>
              <a:gd name="connsiteY24" fmla="*/ 1600200 h 2133600"/>
              <a:gd name="connsiteX25" fmla="*/ 222250 w 349250"/>
              <a:gd name="connsiteY25" fmla="*/ 1689100 h 2133600"/>
              <a:gd name="connsiteX26" fmla="*/ 228600 w 349250"/>
              <a:gd name="connsiteY26" fmla="*/ 1739900 h 2133600"/>
              <a:gd name="connsiteX27" fmla="*/ 241300 w 349250"/>
              <a:gd name="connsiteY27" fmla="*/ 1797050 h 2133600"/>
              <a:gd name="connsiteX28" fmla="*/ 247650 w 349250"/>
              <a:gd name="connsiteY28" fmla="*/ 1835150 h 2133600"/>
              <a:gd name="connsiteX29" fmla="*/ 254000 w 349250"/>
              <a:gd name="connsiteY29" fmla="*/ 1866900 h 2133600"/>
              <a:gd name="connsiteX30" fmla="*/ 260350 w 349250"/>
              <a:gd name="connsiteY30" fmla="*/ 1885950 h 2133600"/>
              <a:gd name="connsiteX31" fmla="*/ 279400 w 349250"/>
              <a:gd name="connsiteY31" fmla="*/ 1943100 h 2133600"/>
              <a:gd name="connsiteX32" fmla="*/ 285750 w 349250"/>
              <a:gd name="connsiteY32" fmla="*/ 1981200 h 2133600"/>
              <a:gd name="connsiteX33" fmla="*/ 292100 w 349250"/>
              <a:gd name="connsiteY33" fmla="*/ 2000250 h 2133600"/>
              <a:gd name="connsiteX34" fmla="*/ 298450 w 349250"/>
              <a:gd name="connsiteY34" fmla="*/ 2025650 h 2133600"/>
              <a:gd name="connsiteX35" fmla="*/ 311150 w 349250"/>
              <a:gd name="connsiteY35" fmla="*/ 2063750 h 2133600"/>
              <a:gd name="connsiteX36" fmla="*/ 330200 w 349250"/>
              <a:gd name="connsiteY36" fmla="*/ 2101850 h 2133600"/>
              <a:gd name="connsiteX37" fmla="*/ 342900 w 349250"/>
              <a:gd name="connsiteY37" fmla="*/ 2120900 h 2133600"/>
              <a:gd name="connsiteX38" fmla="*/ 349250 w 349250"/>
              <a:gd name="connsiteY38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49250" h="2133600">
                <a:moveTo>
                  <a:pt x="25400" y="0"/>
                </a:moveTo>
                <a:cubicBezTo>
                  <a:pt x="20316" y="35587"/>
                  <a:pt x="15610" y="65223"/>
                  <a:pt x="12700" y="101600"/>
                </a:cubicBezTo>
                <a:cubicBezTo>
                  <a:pt x="-2391" y="290240"/>
                  <a:pt x="14359" y="131115"/>
                  <a:pt x="0" y="260350"/>
                </a:cubicBezTo>
                <a:cubicBezTo>
                  <a:pt x="2117" y="300567"/>
                  <a:pt x="3138" y="340856"/>
                  <a:pt x="6350" y="381000"/>
                </a:cubicBezTo>
                <a:cubicBezTo>
                  <a:pt x="7377" y="393834"/>
                  <a:pt x="10742" y="406375"/>
                  <a:pt x="12700" y="419100"/>
                </a:cubicBezTo>
                <a:cubicBezTo>
                  <a:pt x="14976" y="433893"/>
                  <a:pt x="16933" y="448733"/>
                  <a:pt x="19050" y="463550"/>
                </a:cubicBezTo>
                <a:cubicBezTo>
                  <a:pt x="21167" y="535517"/>
                  <a:pt x="20015" y="607654"/>
                  <a:pt x="25400" y="679450"/>
                </a:cubicBezTo>
                <a:cubicBezTo>
                  <a:pt x="26401" y="692799"/>
                  <a:pt x="38100" y="717550"/>
                  <a:pt x="38100" y="717550"/>
                </a:cubicBezTo>
                <a:cubicBezTo>
                  <a:pt x="40217" y="755650"/>
                  <a:pt x="39717" y="793986"/>
                  <a:pt x="44450" y="831850"/>
                </a:cubicBezTo>
                <a:cubicBezTo>
                  <a:pt x="46110" y="845134"/>
                  <a:pt x="53903" y="856963"/>
                  <a:pt x="57150" y="869950"/>
                </a:cubicBezTo>
                <a:cubicBezTo>
                  <a:pt x="65123" y="901844"/>
                  <a:pt x="60740" y="887071"/>
                  <a:pt x="69850" y="914400"/>
                </a:cubicBezTo>
                <a:cubicBezTo>
                  <a:pt x="71967" y="931333"/>
                  <a:pt x="73147" y="948410"/>
                  <a:pt x="76200" y="965200"/>
                </a:cubicBezTo>
                <a:cubicBezTo>
                  <a:pt x="77397" y="971786"/>
                  <a:pt x="80711" y="977814"/>
                  <a:pt x="82550" y="984250"/>
                </a:cubicBezTo>
                <a:cubicBezTo>
                  <a:pt x="84948" y="992641"/>
                  <a:pt x="87188" y="1001092"/>
                  <a:pt x="88900" y="1009650"/>
                </a:cubicBezTo>
                <a:cubicBezTo>
                  <a:pt x="91425" y="1022275"/>
                  <a:pt x="92127" y="1035259"/>
                  <a:pt x="95250" y="1047750"/>
                </a:cubicBezTo>
                <a:cubicBezTo>
                  <a:pt x="98497" y="1060737"/>
                  <a:pt x="103717" y="1073150"/>
                  <a:pt x="107950" y="1085850"/>
                </a:cubicBezTo>
                <a:lnTo>
                  <a:pt x="114300" y="1104900"/>
                </a:lnTo>
                <a:cubicBezTo>
                  <a:pt x="116417" y="1111250"/>
                  <a:pt x="119550" y="1117348"/>
                  <a:pt x="120650" y="1123950"/>
                </a:cubicBezTo>
                <a:cubicBezTo>
                  <a:pt x="122767" y="1136650"/>
                  <a:pt x="123877" y="1149559"/>
                  <a:pt x="127000" y="1162050"/>
                </a:cubicBezTo>
                <a:cubicBezTo>
                  <a:pt x="142099" y="1222445"/>
                  <a:pt x="140522" y="1179684"/>
                  <a:pt x="152400" y="1250950"/>
                </a:cubicBezTo>
                <a:cubicBezTo>
                  <a:pt x="164367" y="1322754"/>
                  <a:pt x="154363" y="1256902"/>
                  <a:pt x="165100" y="1358900"/>
                </a:cubicBezTo>
                <a:cubicBezTo>
                  <a:pt x="177436" y="1476097"/>
                  <a:pt x="164803" y="1363617"/>
                  <a:pt x="177800" y="1435100"/>
                </a:cubicBezTo>
                <a:cubicBezTo>
                  <a:pt x="192968" y="1518526"/>
                  <a:pt x="176098" y="1447341"/>
                  <a:pt x="190500" y="1504950"/>
                </a:cubicBezTo>
                <a:cubicBezTo>
                  <a:pt x="192617" y="1524000"/>
                  <a:pt x="193091" y="1543305"/>
                  <a:pt x="196850" y="1562100"/>
                </a:cubicBezTo>
                <a:cubicBezTo>
                  <a:pt x="199475" y="1575227"/>
                  <a:pt x="209550" y="1600200"/>
                  <a:pt x="209550" y="1600200"/>
                </a:cubicBezTo>
                <a:cubicBezTo>
                  <a:pt x="213783" y="1629833"/>
                  <a:pt x="218537" y="1659397"/>
                  <a:pt x="222250" y="1689100"/>
                </a:cubicBezTo>
                <a:cubicBezTo>
                  <a:pt x="224367" y="1706033"/>
                  <a:pt x="226005" y="1723033"/>
                  <a:pt x="228600" y="1739900"/>
                </a:cubicBezTo>
                <a:cubicBezTo>
                  <a:pt x="235994" y="1787958"/>
                  <a:pt x="232873" y="1754913"/>
                  <a:pt x="241300" y="1797050"/>
                </a:cubicBezTo>
                <a:cubicBezTo>
                  <a:pt x="243825" y="1809675"/>
                  <a:pt x="245347" y="1822482"/>
                  <a:pt x="247650" y="1835150"/>
                </a:cubicBezTo>
                <a:cubicBezTo>
                  <a:pt x="249581" y="1845769"/>
                  <a:pt x="251382" y="1856429"/>
                  <a:pt x="254000" y="1866900"/>
                </a:cubicBezTo>
                <a:cubicBezTo>
                  <a:pt x="255623" y="1873394"/>
                  <a:pt x="258898" y="1879416"/>
                  <a:pt x="260350" y="1885950"/>
                </a:cubicBezTo>
                <a:cubicBezTo>
                  <a:pt x="271757" y="1937281"/>
                  <a:pt x="257304" y="1909956"/>
                  <a:pt x="279400" y="1943100"/>
                </a:cubicBezTo>
                <a:cubicBezTo>
                  <a:pt x="281517" y="1955800"/>
                  <a:pt x="282957" y="1968631"/>
                  <a:pt x="285750" y="1981200"/>
                </a:cubicBezTo>
                <a:cubicBezTo>
                  <a:pt x="287202" y="1987734"/>
                  <a:pt x="290261" y="1993814"/>
                  <a:pt x="292100" y="2000250"/>
                </a:cubicBezTo>
                <a:cubicBezTo>
                  <a:pt x="294498" y="2008641"/>
                  <a:pt x="295942" y="2017291"/>
                  <a:pt x="298450" y="2025650"/>
                </a:cubicBezTo>
                <a:cubicBezTo>
                  <a:pt x="302297" y="2038472"/>
                  <a:pt x="303724" y="2052611"/>
                  <a:pt x="311150" y="2063750"/>
                </a:cubicBezTo>
                <a:cubicBezTo>
                  <a:pt x="347546" y="2118345"/>
                  <a:pt x="303910" y="2049270"/>
                  <a:pt x="330200" y="2101850"/>
                </a:cubicBezTo>
                <a:cubicBezTo>
                  <a:pt x="333613" y="2108676"/>
                  <a:pt x="338973" y="2114356"/>
                  <a:pt x="342900" y="2120900"/>
                </a:cubicBezTo>
                <a:cubicBezTo>
                  <a:pt x="345335" y="2124959"/>
                  <a:pt x="347133" y="2129367"/>
                  <a:pt x="349250" y="2133600"/>
                </a:cubicBezTo>
              </a:path>
            </a:pathLst>
          </a:custGeom>
          <a:noFill/>
          <a:ln w="28575">
            <a:solidFill>
              <a:srgbClr val="1039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/>
          <p:cNvSpPr txBox="1"/>
          <p:nvPr/>
        </p:nvSpPr>
        <p:spPr>
          <a:xfrm>
            <a:off x="6393277" y="2346866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039A0"/>
                </a:solidFill>
              </a:rPr>
              <a:t>CUT</a:t>
            </a:r>
            <a:endParaRPr lang="en-GB" sz="1200" dirty="0">
              <a:solidFill>
                <a:srgbClr val="1039A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796923" y="2857867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039A0"/>
                </a:solidFill>
              </a:rPr>
              <a:t>CUT</a:t>
            </a:r>
            <a:endParaRPr lang="en-GB" sz="1200" dirty="0">
              <a:solidFill>
                <a:srgbClr val="1039A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897625" y="1172915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039A0"/>
                </a:solidFill>
              </a:rPr>
              <a:t>CUT</a:t>
            </a:r>
            <a:endParaRPr lang="en-GB" sz="1200" dirty="0">
              <a:solidFill>
                <a:srgbClr val="1039A0"/>
              </a:solidFill>
            </a:endParaRPr>
          </a:p>
        </p:txBody>
      </p:sp>
      <p:sp>
        <p:nvSpPr>
          <p:cNvPr id="26" name="Freeform 25"/>
          <p:cNvSpPr/>
          <p:nvPr/>
        </p:nvSpPr>
        <p:spPr>
          <a:xfrm rot="13508390">
            <a:off x="10198558" y="1376904"/>
            <a:ext cx="110791" cy="355944"/>
          </a:xfrm>
          <a:custGeom>
            <a:avLst/>
            <a:gdLst>
              <a:gd name="connsiteX0" fmla="*/ 25400 w 349250"/>
              <a:gd name="connsiteY0" fmla="*/ 0 h 2133600"/>
              <a:gd name="connsiteX1" fmla="*/ 12700 w 349250"/>
              <a:gd name="connsiteY1" fmla="*/ 101600 h 2133600"/>
              <a:gd name="connsiteX2" fmla="*/ 0 w 349250"/>
              <a:gd name="connsiteY2" fmla="*/ 260350 h 2133600"/>
              <a:gd name="connsiteX3" fmla="*/ 6350 w 349250"/>
              <a:gd name="connsiteY3" fmla="*/ 381000 h 2133600"/>
              <a:gd name="connsiteX4" fmla="*/ 12700 w 349250"/>
              <a:gd name="connsiteY4" fmla="*/ 419100 h 2133600"/>
              <a:gd name="connsiteX5" fmla="*/ 19050 w 349250"/>
              <a:gd name="connsiteY5" fmla="*/ 463550 h 2133600"/>
              <a:gd name="connsiteX6" fmla="*/ 25400 w 349250"/>
              <a:gd name="connsiteY6" fmla="*/ 679450 h 2133600"/>
              <a:gd name="connsiteX7" fmla="*/ 38100 w 349250"/>
              <a:gd name="connsiteY7" fmla="*/ 717550 h 2133600"/>
              <a:gd name="connsiteX8" fmla="*/ 44450 w 349250"/>
              <a:gd name="connsiteY8" fmla="*/ 831850 h 2133600"/>
              <a:gd name="connsiteX9" fmla="*/ 57150 w 349250"/>
              <a:gd name="connsiteY9" fmla="*/ 869950 h 2133600"/>
              <a:gd name="connsiteX10" fmla="*/ 69850 w 349250"/>
              <a:gd name="connsiteY10" fmla="*/ 914400 h 2133600"/>
              <a:gd name="connsiteX11" fmla="*/ 76200 w 349250"/>
              <a:gd name="connsiteY11" fmla="*/ 965200 h 2133600"/>
              <a:gd name="connsiteX12" fmla="*/ 82550 w 349250"/>
              <a:gd name="connsiteY12" fmla="*/ 984250 h 2133600"/>
              <a:gd name="connsiteX13" fmla="*/ 88900 w 349250"/>
              <a:gd name="connsiteY13" fmla="*/ 1009650 h 2133600"/>
              <a:gd name="connsiteX14" fmla="*/ 95250 w 349250"/>
              <a:gd name="connsiteY14" fmla="*/ 1047750 h 2133600"/>
              <a:gd name="connsiteX15" fmla="*/ 107950 w 349250"/>
              <a:gd name="connsiteY15" fmla="*/ 1085850 h 2133600"/>
              <a:gd name="connsiteX16" fmla="*/ 114300 w 349250"/>
              <a:gd name="connsiteY16" fmla="*/ 1104900 h 2133600"/>
              <a:gd name="connsiteX17" fmla="*/ 120650 w 349250"/>
              <a:gd name="connsiteY17" fmla="*/ 1123950 h 2133600"/>
              <a:gd name="connsiteX18" fmla="*/ 127000 w 349250"/>
              <a:gd name="connsiteY18" fmla="*/ 1162050 h 2133600"/>
              <a:gd name="connsiteX19" fmla="*/ 152400 w 349250"/>
              <a:gd name="connsiteY19" fmla="*/ 1250950 h 2133600"/>
              <a:gd name="connsiteX20" fmla="*/ 165100 w 349250"/>
              <a:gd name="connsiteY20" fmla="*/ 1358900 h 2133600"/>
              <a:gd name="connsiteX21" fmla="*/ 177800 w 349250"/>
              <a:gd name="connsiteY21" fmla="*/ 1435100 h 2133600"/>
              <a:gd name="connsiteX22" fmla="*/ 190500 w 349250"/>
              <a:gd name="connsiteY22" fmla="*/ 1504950 h 2133600"/>
              <a:gd name="connsiteX23" fmla="*/ 196850 w 349250"/>
              <a:gd name="connsiteY23" fmla="*/ 1562100 h 2133600"/>
              <a:gd name="connsiteX24" fmla="*/ 209550 w 349250"/>
              <a:gd name="connsiteY24" fmla="*/ 1600200 h 2133600"/>
              <a:gd name="connsiteX25" fmla="*/ 222250 w 349250"/>
              <a:gd name="connsiteY25" fmla="*/ 1689100 h 2133600"/>
              <a:gd name="connsiteX26" fmla="*/ 228600 w 349250"/>
              <a:gd name="connsiteY26" fmla="*/ 1739900 h 2133600"/>
              <a:gd name="connsiteX27" fmla="*/ 241300 w 349250"/>
              <a:gd name="connsiteY27" fmla="*/ 1797050 h 2133600"/>
              <a:gd name="connsiteX28" fmla="*/ 247650 w 349250"/>
              <a:gd name="connsiteY28" fmla="*/ 1835150 h 2133600"/>
              <a:gd name="connsiteX29" fmla="*/ 254000 w 349250"/>
              <a:gd name="connsiteY29" fmla="*/ 1866900 h 2133600"/>
              <a:gd name="connsiteX30" fmla="*/ 260350 w 349250"/>
              <a:gd name="connsiteY30" fmla="*/ 1885950 h 2133600"/>
              <a:gd name="connsiteX31" fmla="*/ 279400 w 349250"/>
              <a:gd name="connsiteY31" fmla="*/ 1943100 h 2133600"/>
              <a:gd name="connsiteX32" fmla="*/ 285750 w 349250"/>
              <a:gd name="connsiteY32" fmla="*/ 1981200 h 2133600"/>
              <a:gd name="connsiteX33" fmla="*/ 292100 w 349250"/>
              <a:gd name="connsiteY33" fmla="*/ 2000250 h 2133600"/>
              <a:gd name="connsiteX34" fmla="*/ 298450 w 349250"/>
              <a:gd name="connsiteY34" fmla="*/ 2025650 h 2133600"/>
              <a:gd name="connsiteX35" fmla="*/ 311150 w 349250"/>
              <a:gd name="connsiteY35" fmla="*/ 2063750 h 2133600"/>
              <a:gd name="connsiteX36" fmla="*/ 330200 w 349250"/>
              <a:gd name="connsiteY36" fmla="*/ 2101850 h 2133600"/>
              <a:gd name="connsiteX37" fmla="*/ 342900 w 349250"/>
              <a:gd name="connsiteY37" fmla="*/ 2120900 h 2133600"/>
              <a:gd name="connsiteX38" fmla="*/ 349250 w 349250"/>
              <a:gd name="connsiteY38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49250" h="2133600">
                <a:moveTo>
                  <a:pt x="25400" y="0"/>
                </a:moveTo>
                <a:cubicBezTo>
                  <a:pt x="20316" y="35587"/>
                  <a:pt x="15610" y="65223"/>
                  <a:pt x="12700" y="101600"/>
                </a:cubicBezTo>
                <a:cubicBezTo>
                  <a:pt x="-2391" y="290240"/>
                  <a:pt x="14359" y="131115"/>
                  <a:pt x="0" y="260350"/>
                </a:cubicBezTo>
                <a:cubicBezTo>
                  <a:pt x="2117" y="300567"/>
                  <a:pt x="3138" y="340856"/>
                  <a:pt x="6350" y="381000"/>
                </a:cubicBezTo>
                <a:cubicBezTo>
                  <a:pt x="7377" y="393834"/>
                  <a:pt x="10742" y="406375"/>
                  <a:pt x="12700" y="419100"/>
                </a:cubicBezTo>
                <a:cubicBezTo>
                  <a:pt x="14976" y="433893"/>
                  <a:pt x="16933" y="448733"/>
                  <a:pt x="19050" y="463550"/>
                </a:cubicBezTo>
                <a:cubicBezTo>
                  <a:pt x="21167" y="535517"/>
                  <a:pt x="20015" y="607654"/>
                  <a:pt x="25400" y="679450"/>
                </a:cubicBezTo>
                <a:cubicBezTo>
                  <a:pt x="26401" y="692799"/>
                  <a:pt x="38100" y="717550"/>
                  <a:pt x="38100" y="717550"/>
                </a:cubicBezTo>
                <a:cubicBezTo>
                  <a:pt x="40217" y="755650"/>
                  <a:pt x="39717" y="793986"/>
                  <a:pt x="44450" y="831850"/>
                </a:cubicBezTo>
                <a:cubicBezTo>
                  <a:pt x="46110" y="845134"/>
                  <a:pt x="53903" y="856963"/>
                  <a:pt x="57150" y="869950"/>
                </a:cubicBezTo>
                <a:cubicBezTo>
                  <a:pt x="65123" y="901844"/>
                  <a:pt x="60740" y="887071"/>
                  <a:pt x="69850" y="914400"/>
                </a:cubicBezTo>
                <a:cubicBezTo>
                  <a:pt x="71967" y="931333"/>
                  <a:pt x="73147" y="948410"/>
                  <a:pt x="76200" y="965200"/>
                </a:cubicBezTo>
                <a:cubicBezTo>
                  <a:pt x="77397" y="971786"/>
                  <a:pt x="80711" y="977814"/>
                  <a:pt x="82550" y="984250"/>
                </a:cubicBezTo>
                <a:cubicBezTo>
                  <a:pt x="84948" y="992641"/>
                  <a:pt x="87188" y="1001092"/>
                  <a:pt x="88900" y="1009650"/>
                </a:cubicBezTo>
                <a:cubicBezTo>
                  <a:pt x="91425" y="1022275"/>
                  <a:pt x="92127" y="1035259"/>
                  <a:pt x="95250" y="1047750"/>
                </a:cubicBezTo>
                <a:cubicBezTo>
                  <a:pt x="98497" y="1060737"/>
                  <a:pt x="103717" y="1073150"/>
                  <a:pt x="107950" y="1085850"/>
                </a:cubicBezTo>
                <a:lnTo>
                  <a:pt x="114300" y="1104900"/>
                </a:lnTo>
                <a:cubicBezTo>
                  <a:pt x="116417" y="1111250"/>
                  <a:pt x="119550" y="1117348"/>
                  <a:pt x="120650" y="1123950"/>
                </a:cubicBezTo>
                <a:cubicBezTo>
                  <a:pt x="122767" y="1136650"/>
                  <a:pt x="123877" y="1149559"/>
                  <a:pt x="127000" y="1162050"/>
                </a:cubicBezTo>
                <a:cubicBezTo>
                  <a:pt x="142099" y="1222445"/>
                  <a:pt x="140522" y="1179684"/>
                  <a:pt x="152400" y="1250950"/>
                </a:cubicBezTo>
                <a:cubicBezTo>
                  <a:pt x="164367" y="1322754"/>
                  <a:pt x="154363" y="1256902"/>
                  <a:pt x="165100" y="1358900"/>
                </a:cubicBezTo>
                <a:cubicBezTo>
                  <a:pt x="177436" y="1476097"/>
                  <a:pt x="164803" y="1363617"/>
                  <a:pt x="177800" y="1435100"/>
                </a:cubicBezTo>
                <a:cubicBezTo>
                  <a:pt x="192968" y="1518526"/>
                  <a:pt x="176098" y="1447341"/>
                  <a:pt x="190500" y="1504950"/>
                </a:cubicBezTo>
                <a:cubicBezTo>
                  <a:pt x="192617" y="1524000"/>
                  <a:pt x="193091" y="1543305"/>
                  <a:pt x="196850" y="1562100"/>
                </a:cubicBezTo>
                <a:cubicBezTo>
                  <a:pt x="199475" y="1575227"/>
                  <a:pt x="209550" y="1600200"/>
                  <a:pt x="209550" y="1600200"/>
                </a:cubicBezTo>
                <a:cubicBezTo>
                  <a:pt x="213783" y="1629833"/>
                  <a:pt x="218537" y="1659397"/>
                  <a:pt x="222250" y="1689100"/>
                </a:cubicBezTo>
                <a:cubicBezTo>
                  <a:pt x="224367" y="1706033"/>
                  <a:pt x="226005" y="1723033"/>
                  <a:pt x="228600" y="1739900"/>
                </a:cubicBezTo>
                <a:cubicBezTo>
                  <a:pt x="235994" y="1787958"/>
                  <a:pt x="232873" y="1754913"/>
                  <a:pt x="241300" y="1797050"/>
                </a:cubicBezTo>
                <a:cubicBezTo>
                  <a:pt x="243825" y="1809675"/>
                  <a:pt x="245347" y="1822482"/>
                  <a:pt x="247650" y="1835150"/>
                </a:cubicBezTo>
                <a:cubicBezTo>
                  <a:pt x="249581" y="1845769"/>
                  <a:pt x="251382" y="1856429"/>
                  <a:pt x="254000" y="1866900"/>
                </a:cubicBezTo>
                <a:cubicBezTo>
                  <a:pt x="255623" y="1873394"/>
                  <a:pt x="258898" y="1879416"/>
                  <a:pt x="260350" y="1885950"/>
                </a:cubicBezTo>
                <a:cubicBezTo>
                  <a:pt x="271757" y="1937281"/>
                  <a:pt x="257304" y="1909956"/>
                  <a:pt x="279400" y="1943100"/>
                </a:cubicBezTo>
                <a:cubicBezTo>
                  <a:pt x="281517" y="1955800"/>
                  <a:pt x="282957" y="1968631"/>
                  <a:pt x="285750" y="1981200"/>
                </a:cubicBezTo>
                <a:cubicBezTo>
                  <a:pt x="287202" y="1987734"/>
                  <a:pt x="290261" y="1993814"/>
                  <a:pt x="292100" y="2000250"/>
                </a:cubicBezTo>
                <a:cubicBezTo>
                  <a:pt x="294498" y="2008641"/>
                  <a:pt x="295942" y="2017291"/>
                  <a:pt x="298450" y="2025650"/>
                </a:cubicBezTo>
                <a:cubicBezTo>
                  <a:pt x="302297" y="2038472"/>
                  <a:pt x="303724" y="2052611"/>
                  <a:pt x="311150" y="2063750"/>
                </a:cubicBezTo>
                <a:cubicBezTo>
                  <a:pt x="347546" y="2118345"/>
                  <a:pt x="303910" y="2049270"/>
                  <a:pt x="330200" y="2101850"/>
                </a:cubicBezTo>
                <a:cubicBezTo>
                  <a:pt x="333613" y="2108676"/>
                  <a:pt x="338973" y="2114356"/>
                  <a:pt x="342900" y="2120900"/>
                </a:cubicBezTo>
                <a:cubicBezTo>
                  <a:pt x="345335" y="2124959"/>
                  <a:pt x="347133" y="2129367"/>
                  <a:pt x="349250" y="2133600"/>
                </a:cubicBezTo>
              </a:path>
            </a:pathLst>
          </a:custGeom>
          <a:noFill/>
          <a:ln w="28575">
            <a:solidFill>
              <a:srgbClr val="1039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 descr="Text&#10;&#10;Description automatically generated">
            <a:extLst>
              <a:ext uri="{FF2B5EF4-FFF2-40B4-BE49-F238E27FC236}">
                <a16:creationId xmlns:a16="http://schemas.microsoft.com/office/drawing/2014/main" id="{6446DEBD-0D62-4A7D-A621-1EC32FD907D2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74" t="16746" r="-2"/>
          <a:stretch/>
        </p:blipFill>
        <p:spPr>
          <a:xfrm>
            <a:off x="9600974" y="1910919"/>
            <a:ext cx="1933533" cy="924049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>
          <a:xfrm>
            <a:off x="9643625" y="1822634"/>
            <a:ext cx="254000" cy="1054100"/>
          </a:xfrm>
          <a:custGeom>
            <a:avLst/>
            <a:gdLst>
              <a:gd name="connsiteX0" fmla="*/ 25400 w 349250"/>
              <a:gd name="connsiteY0" fmla="*/ 0 h 2133600"/>
              <a:gd name="connsiteX1" fmla="*/ 12700 w 349250"/>
              <a:gd name="connsiteY1" fmla="*/ 101600 h 2133600"/>
              <a:gd name="connsiteX2" fmla="*/ 0 w 349250"/>
              <a:gd name="connsiteY2" fmla="*/ 260350 h 2133600"/>
              <a:gd name="connsiteX3" fmla="*/ 6350 w 349250"/>
              <a:gd name="connsiteY3" fmla="*/ 381000 h 2133600"/>
              <a:gd name="connsiteX4" fmla="*/ 12700 w 349250"/>
              <a:gd name="connsiteY4" fmla="*/ 419100 h 2133600"/>
              <a:gd name="connsiteX5" fmla="*/ 19050 w 349250"/>
              <a:gd name="connsiteY5" fmla="*/ 463550 h 2133600"/>
              <a:gd name="connsiteX6" fmla="*/ 25400 w 349250"/>
              <a:gd name="connsiteY6" fmla="*/ 679450 h 2133600"/>
              <a:gd name="connsiteX7" fmla="*/ 38100 w 349250"/>
              <a:gd name="connsiteY7" fmla="*/ 717550 h 2133600"/>
              <a:gd name="connsiteX8" fmla="*/ 44450 w 349250"/>
              <a:gd name="connsiteY8" fmla="*/ 831850 h 2133600"/>
              <a:gd name="connsiteX9" fmla="*/ 57150 w 349250"/>
              <a:gd name="connsiteY9" fmla="*/ 869950 h 2133600"/>
              <a:gd name="connsiteX10" fmla="*/ 69850 w 349250"/>
              <a:gd name="connsiteY10" fmla="*/ 914400 h 2133600"/>
              <a:gd name="connsiteX11" fmla="*/ 76200 w 349250"/>
              <a:gd name="connsiteY11" fmla="*/ 965200 h 2133600"/>
              <a:gd name="connsiteX12" fmla="*/ 82550 w 349250"/>
              <a:gd name="connsiteY12" fmla="*/ 984250 h 2133600"/>
              <a:gd name="connsiteX13" fmla="*/ 88900 w 349250"/>
              <a:gd name="connsiteY13" fmla="*/ 1009650 h 2133600"/>
              <a:gd name="connsiteX14" fmla="*/ 95250 w 349250"/>
              <a:gd name="connsiteY14" fmla="*/ 1047750 h 2133600"/>
              <a:gd name="connsiteX15" fmla="*/ 107950 w 349250"/>
              <a:gd name="connsiteY15" fmla="*/ 1085850 h 2133600"/>
              <a:gd name="connsiteX16" fmla="*/ 114300 w 349250"/>
              <a:gd name="connsiteY16" fmla="*/ 1104900 h 2133600"/>
              <a:gd name="connsiteX17" fmla="*/ 120650 w 349250"/>
              <a:gd name="connsiteY17" fmla="*/ 1123950 h 2133600"/>
              <a:gd name="connsiteX18" fmla="*/ 127000 w 349250"/>
              <a:gd name="connsiteY18" fmla="*/ 1162050 h 2133600"/>
              <a:gd name="connsiteX19" fmla="*/ 152400 w 349250"/>
              <a:gd name="connsiteY19" fmla="*/ 1250950 h 2133600"/>
              <a:gd name="connsiteX20" fmla="*/ 165100 w 349250"/>
              <a:gd name="connsiteY20" fmla="*/ 1358900 h 2133600"/>
              <a:gd name="connsiteX21" fmla="*/ 177800 w 349250"/>
              <a:gd name="connsiteY21" fmla="*/ 1435100 h 2133600"/>
              <a:gd name="connsiteX22" fmla="*/ 190500 w 349250"/>
              <a:gd name="connsiteY22" fmla="*/ 1504950 h 2133600"/>
              <a:gd name="connsiteX23" fmla="*/ 196850 w 349250"/>
              <a:gd name="connsiteY23" fmla="*/ 1562100 h 2133600"/>
              <a:gd name="connsiteX24" fmla="*/ 209550 w 349250"/>
              <a:gd name="connsiteY24" fmla="*/ 1600200 h 2133600"/>
              <a:gd name="connsiteX25" fmla="*/ 222250 w 349250"/>
              <a:gd name="connsiteY25" fmla="*/ 1689100 h 2133600"/>
              <a:gd name="connsiteX26" fmla="*/ 228600 w 349250"/>
              <a:gd name="connsiteY26" fmla="*/ 1739900 h 2133600"/>
              <a:gd name="connsiteX27" fmla="*/ 241300 w 349250"/>
              <a:gd name="connsiteY27" fmla="*/ 1797050 h 2133600"/>
              <a:gd name="connsiteX28" fmla="*/ 247650 w 349250"/>
              <a:gd name="connsiteY28" fmla="*/ 1835150 h 2133600"/>
              <a:gd name="connsiteX29" fmla="*/ 254000 w 349250"/>
              <a:gd name="connsiteY29" fmla="*/ 1866900 h 2133600"/>
              <a:gd name="connsiteX30" fmla="*/ 260350 w 349250"/>
              <a:gd name="connsiteY30" fmla="*/ 1885950 h 2133600"/>
              <a:gd name="connsiteX31" fmla="*/ 279400 w 349250"/>
              <a:gd name="connsiteY31" fmla="*/ 1943100 h 2133600"/>
              <a:gd name="connsiteX32" fmla="*/ 285750 w 349250"/>
              <a:gd name="connsiteY32" fmla="*/ 1981200 h 2133600"/>
              <a:gd name="connsiteX33" fmla="*/ 292100 w 349250"/>
              <a:gd name="connsiteY33" fmla="*/ 2000250 h 2133600"/>
              <a:gd name="connsiteX34" fmla="*/ 298450 w 349250"/>
              <a:gd name="connsiteY34" fmla="*/ 2025650 h 2133600"/>
              <a:gd name="connsiteX35" fmla="*/ 311150 w 349250"/>
              <a:gd name="connsiteY35" fmla="*/ 2063750 h 2133600"/>
              <a:gd name="connsiteX36" fmla="*/ 330200 w 349250"/>
              <a:gd name="connsiteY36" fmla="*/ 2101850 h 2133600"/>
              <a:gd name="connsiteX37" fmla="*/ 342900 w 349250"/>
              <a:gd name="connsiteY37" fmla="*/ 2120900 h 2133600"/>
              <a:gd name="connsiteX38" fmla="*/ 349250 w 349250"/>
              <a:gd name="connsiteY38" fmla="*/ 2133600 h 2133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349250" h="2133600">
                <a:moveTo>
                  <a:pt x="25400" y="0"/>
                </a:moveTo>
                <a:cubicBezTo>
                  <a:pt x="20316" y="35587"/>
                  <a:pt x="15610" y="65223"/>
                  <a:pt x="12700" y="101600"/>
                </a:cubicBezTo>
                <a:cubicBezTo>
                  <a:pt x="-2391" y="290240"/>
                  <a:pt x="14359" y="131115"/>
                  <a:pt x="0" y="260350"/>
                </a:cubicBezTo>
                <a:cubicBezTo>
                  <a:pt x="2117" y="300567"/>
                  <a:pt x="3138" y="340856"/>
                  <a:pt x="6350" y="381000"/>
                </a:cubicBezTo>
                <a:cubicBezTo>
                  <a:pt x="7377" y="393834"/>
                  <a:pt x="10742" y="406375"/>
                  <a:pt x="12700" y="419100"/>
                </a:cubicBezTo>
                <a:cubicBezTo>
                  <a:pt x="14976" y="433893"/>
                  <a:pt x="16933" y="448733"/>
                  <a:pt x="19050" y="463550"/>
                </a:cubicBezTo>
                <a:cubicBezTo>
                  <a:pt x="21167" y="535517"/>
                  <a:pt x="20015" y="607654"/>
                  <a:pt x="25400" y="679450"/>
                </a:cubicBezTo>
                <a:cubicBezTo>
                  <a:pt x="26401" y="692799"/>
                  <a:pt x="38100" y="717550"/>
                  <a:pt x="38100" y="717550"/>
                </a:cubicBezTo>
                <a:cubicBezTo>
                  <a:pt x="40217" y="755650"/>
                  <a:pt x="39717" y="793986"/>
                  <a:pt x="44450" y="831850"/>
                </a:cubicBezTo>
                <a:cubicBezTo>
                  <a:pt x="46110" y="845134"/>
                  <a:pt x="53903" y="856963"/>
                  <a:pt x="57150" y="869950"/>
                </a:cubicBezTo>
                <a:cubicBezTo>
                  <a:pt x="65123" y="901844"/>
                  <a:pt x="60740" y="887071"/>
                  <a:pt x="69850" y="914400"/>
                </a:cubicBezTo>
                <a:cubicBezTo>
                  <a:pt x="71967" y="931333"/>
                  <a:pt x="73147" y="948410"/>
                  <a:pt x="76200" y="965200"/>
                </a:cubicBezTo>
                <a:cubicBezTo>
                  <a:pt x="77397" y="971786"/>
                  <a:pt x="80711" y="977814"/>
                  <a:pt x="82550" y="984250"/>
                </a:cubicBezTo>
                <a:cubicBezTo>
                  <a:pt x="84948" y="992641"/>
                  <a:pt x="87188" y="1001092"/>
                  <a:pt x="88900" y="1009650"/>
                </a:cubicBezTo>
                <a:cubicBezTo>
                  <a:pt x="91425" y="1022275"/>
                  <a:pt x="92127" y="1035259"/>
                  <a:pt x="95250" y="1047750"/>
                </a:cubicBezTo>
                <a:cubicBezTo>
                  <a:pt x="98497" y="1060737"/>
                  <a:pt x="103717" y="1073150"/>
                  <a:pt x="107950" y="1085850"/>
                </a:cubicBezTo>
                <a:lnTo>
                  <a:pt x="114300" y="1104900"/>
                </a:lnTo>
                <a:cubicBezTo>
                  <a:pt x="116417" y="1111250"/>
                  <a:pt x="119550" y="1117348"/>
                  <a:pt x="120650" y="1123950"/>
                </a:cubicBezTo>
                <a:cubicBezTo>
                  <a:pt x="122767" y="1136650"/>
                  <a:pt x="123877" y="1149559"/>
                  <a:pt x="127000" y="1162050"/>
                </a:cubicBezTo>
                <a:cubicBezTo>
                  <a:pt x="142099" y="1222445"/>
                  <a:pt x="140522" y="1179684"/>
                  <a:pt x="152400" y="1250950"/>
                </a:cubicBezTo>
                <a:cubicBezTo>
                  <a:pt x="164367" y="1322754"/>
                  <a:pt x="154363" y="1256902"/>
                  <a:pt x="165100" y="1358900"/>
                </a:cubicBezTo>
                <a:cubicBezTo>
                  <a:pt x="177436" y="1476097"/>
                  <a:pt x="164803" y="1363617"/>
                  <a:pt x="177800" y="1435100"/>
                </a:cubicBezTo>
                <a:cubicBezTo>
                  <a:pt x="192968" y="1518526"/>
                  <a:pt x="176098" y="1447341"/>
                  <a:pt x="190500" y="1504950"/>
                </a:cubicBezTo>
                <a:cubicBezTo>
                  <a:pt x="192617" y="1524000"/>
                  <a:pt x="193091" y="1543305"/>
                  <a:pt x="196850" y="1562100"/>
                </a:cubicBezTo>
                <a:cubicBezTo>
                  <a:pt x="199475" y="1575227"/>
                  <a:pt x="209550" y="1600200"/>
                  <a:pt x="209550" y="1600200"/>
                </a:cubicBezTo>
                <a:cubicBezTo>
                  <a:pt x="213783" y="1629833"/>
                  <a:pt x="218537" y="1659397"/>
                  <a:pt x="222250" y="1689100"/>
                </a:cubicBezTo>
                <a:cubicBezTo>
                  <a:pt x="224367" y="1706033"/>
                  <a:pt x="226005" y="1723033"/>
                  <a:pt x="228600" y="1739900"/>
                </a:cubicBezTo>
                <a:cubicBezTo>
                  <a:pt x="235994" y="1787958"/>
                  <a:pt x="232873" y="1754913"/>
                  <a:pt x="241300" y="1797050"/>
                </a:cubicBezTo>
                <a:cubicBezTo>
                  <a:pt x="243825" y="1809675"/>
                  <a:pt x="245347" y="1822482"/>
                  <a:pt x="247650" y="1835150"/>
                </a:cubicBezTo>
                <a:cubicBezTo>
                  <a:pt x="249581" y="1845769"/>
                  <a:pt x="251382" y="1856429"/>
                  <a:pt x="254000" y="1866900"/>
                </a:cubicBezTo>
                <a:cubicBezTo>
                  <a:pt x="255623" y="1873394"/>
                  <a:pt x="258898" y="1879416"/>
                  <a:pt x="260350" y="1885950"/>
                </a:cubicBezTo>
                <a:cubicBezTo>
                  <a:pt x="271757" y="1937281"/>
                  <a:pt x="257304" y="1909956"/>
                  <a:pt x="279400" y="1943100"/>
                </a:cubicBezTo>
                <a:cubicBezTo>
                  <a:pt x="281517" y="1955800"/>
                  <a:pt x="282957" y="1968631"/>
                  <a:pt x="285750" y="1981200"/>
                </a:cubicBezTo>
                <a:cubicBezTo>
                  <a:pt x="287202" y="1987734"/>
                  <a:pt x="290261" y="1993814"/>
                  <a:pt x="292100" y="2000250"/>
                </a:cubicBezTo>
                <a:cubicBezTo>
                  <a:pt x="294498" y="2008641"/>
                  <a:pt x="295942" y="2017291"/>
                  <a:pt x="298450" y="2025650"/>
                </a:cubicBezTo>
                <a:cubicBezTo>
                  <a:pt x="302297" y="2038472"/>
                  <a:pt x="303724" y="2052611"/>
                  <a:pt x="311150" y="2063750"/>
                </a:cubicBezTo>
                <a:cubicBezTo>
                  <a:pt x="347546" y="2118345"/>
                  <a:pt x="303910" y="2049270"/>
                  <a:pt x="330200" y="2101850"/>
                </a:cubicBezTo>
                <a:cubicBezTo>
                  <a:pt x="333613" y="2108676"/>
                  <a:pt x="338973" y="2114356"/>
                  <a:pt x="342900" y="2120900"/>
                </a:cubicBezTo>
                <a:cubicBezTo>
                  <a:pt x="345335" y="2124959"/>
                  <a:pt x="347133" y="2129367"/>
                  <a:pt x="349250" y="2133600"/>
                </a:cubicBezTo>
              </a:path>
            </a:pathLst>
          </a:custGeom>
          <a:noFill/>
          <a:ln w="28575">
            <a:solidFill>
              <a:srgbClr val="1039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TextBox 28"/>
          <p:cNvSpPr txBox="1"/>
          <p:nvPr/>
        </p:nvSpPr>
        <p:spPr>
          <a:xfrm rot="16200000">
            <a:off x="10750283" y="1219513"/>
            <a:ext cx="23169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CUT DEVICE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8775014" y="245691"/>
            <a:ext cx="34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32" name="Bent Arrow 31"/>
          <p:cNvSpPr/>
          <p:nvPr/>
        </p:nvSpPr>
        <p:spPr>
          <a:xfrm rot="16200000" flipH="1" flipV="1">
            <a:off x="11488963" y="501824"/>
            <a:ext cx="620626" cy="3946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 rot="19369420">
            <a:off x="218253" y="1584889"/>
            <a:ext cx="993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FRAME4</a:t>
            </a:r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861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66941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analysis: how it all started </a:t>
            </a:r>
            <a:endParaRPr lang="en-GB" b="1" dirty="0"/>
          </a:p>
          <a:p>
            <a:endParaRPr lang="en-GB" dirty="0" smtClean="0"/>
          </a:p>
          <a:p>
            <a:r>
              <a:rPr lang="de-DE" sz="1600" dirty="0" smtClean="0">
                <a:solidFill>
                  <a:srgbClr val="000000"/>
                </a:solidFill>
              </a:rPr>
              <a:t>After fluidic testing obvioius contamination of the channels was found </a:t>
            </a:r>
          </a:p>
          <a:p>
            <a:endParaRPr lang="de-DE" sz="1600" b="1" dirty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000000"/>
                </a:solidFill>
              </a:rPr>
              <a:t>many </a:t>
            </a:r>
            <a:r>
              <a:rPr lang="de-DE" sz="1600" dirty="0">
                <a:solidFill>
                  <a:srgbClr val="000000"/>
                </a:solidFill>
              </a:rPr>
              <a:t>optical microscope images through the glass </a:t>
            </a: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 </a:t>
            </a:r>
            <a:r>
              <a:rPr lang="de-DE" sz="1600" dirty="0">
                <a:solidFill>
                  <a:srgbClr val="000000"/>
                </a:solidFill>
                <a:cs typeface="Calibri" panose="020F0502020204030204" pitchFamily="34" charset="0"/>
              </a:rPr>
              <a:t>truly </a:t>
            </a:r>
            <a:r>
              <a:rPr lang="de-DE" sz="1600" dirty="0">
                <a:solidFill>
                  <a:srgbClr val="000000"/>
                </a:solidFill>
              </a:rPr>
              <a:t>look inside the channels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0000"/>
                </a:solidFill>
              </a:rPr>
              <a:t>w</a:t>
            </a:r>
            <a:r>
              <a:rPr lang="de-DE" sz="1600" dirty="0" smtClean="0">
                <a:solidFill>
                  <a:srgbClr val="000000"/>
                </a:solidFill>
              </a:rPr>
              <a:t>ith </a:t>
            </a:r>
            <a:r>
              <a:rPr lang="de-DE" sz="1600" dirty="0">
                <a:solidFill>
                  <a:srgbClr val="000000"/>
                </a:solidFill>
              </a:rPr>
              <a:t>MME department at CERN we cut/broke the </a:t>
            </a:r>
            <a:r>
              <a:rPr lang="de-DE" sz="1600" dirty="0" smtClean="0">
                <a:solidFill>
                  <a:srgbClr val="000000"/>
                </a:solidFill>
              </a:rPr>
              <a:t>channels </a:t>
            </a:r>
            <a:r>
              <a:rPr lang="de-DE" sz="1600" dirty="0">
                <a:solidFill>
                  <a:srgbClr val="000000"/>
                </a:solidFill>
              </a:rPr>
              <a:t>close to the inlet </a:t>
            </a: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SEM images and spectral analysis of exposed channel </a:t>
            </a:r>
            <a:r>
              <a:rPr lang="en-GB" sz="1600" dirty="0" smtClean="0">
                <a:solidFill>
                  <a:srgbClr val="000000"/>
                </a:solidFill>
              </a:rPr>
              <a:t>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lvl="1"/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film: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 and C signatures</a:t>
            </a:r>
          </a:p>
          <a:p>
            <a:pPr lvl="1">
              <a:spcAft>
                <a:spcPts val="600"/>
              </a:spcAft>
            </a:pP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solder flux + glass 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(ZnCl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paraffin/petrolatum C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2n+2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+ SiO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000000"/>
              </a:solidFill>
            </a:endParaRPr>
          </a:p>
          <a:p>
            <a:endParaRPr lang="de-DE" sz="1400" dirty="0">
              <a:solidFill>
                <a:srgbClr val="000000"/>
              </a:solidFill>
            </a:endParaRPr>
          </a:p>
          <a:p>
            <a:endParaRPr lang="de-DE" sz="1400" dirty="0" smtClean="0">
              <a:solidFill>
                <a:srgbClr val="000000"/>
              </a:solidFill>
            </a:endParaRPr>
          </a:p>
          <a:p>
            <a:endParaRPr lang="de-DE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l="12560" t="28174" r="9377" b="57646"/>
          <a:stretch/>
        </p:blipFill>
        <p:spPr>
          <a:xfrm>
            <a:off x="307558" y="1510458"/>
            <a:ext cx="7804811" cy="797460"/>
          </a:xfrm>
          <a:prstGeom prst="rect">
            <a:avLst/>
          </a:prstGeom>
        </p:spPr>
      </p:pic>
      <p:pic>
        <p:nvPicPr>
          <p:cNvPr id="25" name="Picture 24" descr="rId1.png"/>
          <p:cNvPicPr>
            <a:picLocks noChangeAspect="1" noChangeArrowheads="1"/>
          </p:cNvPicPr>
          <p:nvPr/>
        </p:nvPicPr>
        <p:blipFill>
          <a:blip r:embed="rId3" cstate="print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4109" y="3973986"/>
            <a:ext cx="3045204" cy="216448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5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20558"/>
          <a:stretch/>
        </p:blipFill>
        <p:spPr>
          <a:xfrm>
            <a:off x="9599398" y="2997250"/>
            <a:ext cx="1933534" cy="1152032"/>
          </a:xfrm>
          <a:prstGeom prst="rect">
            <a:avLst/>
          </a:prstGeom>
        </p:spPr>
      </p:pic>
      <p:pic>
        <p:nvPicPr>
          <p:cNvPr id="24" name="Picture 23" descr="rId1.pn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7068" t="23858" r="11865" b="-9"/>
          <a:stretch/>
        </p:blipFill>
        <p:spPr>
          <a:xfrm>
            <a:off x="7607299" y="4367162"/>
            <a:ext cx="2514601" cy="1538338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9" cstate="print">
            <a:grayscl/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429" b="16761"/>
          <a:stretch/>
        </p:blipFill>
        <p:spPr>
          <a:xfrm>
            <a:off x="9597823" y="664791"/>
            <a:ext cx="1936685" cy="1086635"/>
          </a:xfrm>
          <a:prstGeom prst="rect">
            <a:avLst/>
          </a:prstGeom>
        </p:spPr>
      </p:pic>
      <p:pic>
        <p:nvPicPr>
          <p:cNvPr id="50" name="Picture 49" descr="Text&#10;&#10;Description automatically generated">
            <a:extLst>
              <a:ext uri="{FF2B5EF4-FFF2-40B4-BE49-F238E27FC236}">
                <a16:creationId xmlns:a16="http://schemas.microsoft.com/office/drawing/2014/main" id="{6446DEBD-0D62-4A7D-A621-1EC32FD907D2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grayscl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74" t="16746" r="-2"/>
          <a:stretch/>
        </p:blipFill>
        <p:spPr>
          <a:xfrm>
            <a:off x="9600974" y="1910919"/>
            <a:ext cx="1933533" cy="92404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8775014" y="245691"/>
            <a:ext cx="34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3" name="Bent Arrow 52"/>
          <p:cNvSpPr/>
          <p:nvPr/>
        </p:nvSpPr>
        <p:spPr>
          <a:xfrm rot="16200000" flipH="1" flipV="1">
            <a:off x="11488963" y="501824"/>
            <a:ext cx="620626" cy="3946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10868737" y="1337967"/>
            <a:ext cx="20800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CUT DEVICE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rot="5400000">
            <a:off x="11651908" y="2714458"/>
            <a:ext cx="533056" cy="210236"/>
          </a:xfrm>
          <a:prstGeom prst="rightArrow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228600" y="2936319"/>
            <a:ext cx="13696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SEM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537003" y="1873123"/>
            <a:ext cx="301927" cy="857412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9103482" y="4843257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1039A0"/>
                </a:solidFill>
              </a:rPr>
              <a:t>t</a:t>
            </a:r>
            <a:r>
              <a:rPr lang="en-GB" sz="1200" dirty="0" smtClean="0">
                <a:solidFill>
                  <a:srgbClr val="1039A0"/>
                </a:solidFill>
              </a:rPr>
              <a:t>hin film</a:t>
            </a:r>
            <a:endParaRPr lang="en-GB" sz="1200" dirty="0">
              <a:solidFill>
                <a:srgbClr val="1039A0"/>
              </a:solidFill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8076390" y="4908492"/>
            <a:ext cx="705659" cy="369119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TextBox 81"/>
          <p:cNvSpPr txBox="1"/>
          <p:nvPr/>
        </p:nvSpPr>
        <p:spPr>
          <a:xfrm rot="19369420">
            <a:off x="218253" y="1584889"/>
            <a:ext cx="993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FRAME4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 rot="16200000">
            <a:off x="8940097" y="1903183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039A0"/>
                </a:solidFill>
              </a:rPr>
              <a:t>CUT</a:t>
            </a:r>
            <a:endParaRPr lang="en-GB" sz="1200" dirty="0">
              <a:solidFill>
                <a:srgbClr val="1039A0"/>
              </a:solidFill>
            </a:endParaRPr>
          </a:p>
        </p:txBody>
      </p:sp>
      <p:cxnSp>
        <p:nvCxnSpPr>
          <p:cNvPr id="85" name="Straight Arrow Connector 84"/>
          <p:cNvCxnSpPr/>
          <p:nvPr/>
        </p:nvCxnSpPr>
        <p:spPr>
          <a:xfrm flipH="1" flipV="1">
            <a:off x="9676398" y="2736017"/>
            <a:ext cx="185197" cy="550931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86" name="Straight Arrow Connector 85"/>
          <p:cNvCxnSpPr/>
          <p:nvPr/>
        </p:nvCxnSpPr>
        <p:spPr>
          <a:xfrm flipV="1">
            <a:off x="9097919" y="3597552"/>
            <a:ext cx="742375" cy="95180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87" name="Straight Arrow Connector 86"/>
          <p:cNvCxnSpPr/>
          <p:nvPr/>
        </p:nvCxnSpPr>
        <p:spPr>
          <a:xfrm flipV="1">
            <a:off x="7330809" y="5277611"/>
            <a:ext cx="745581" cy="455583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99052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60170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analysis: how it all started </a:t>
            </a:r>
            <a:endParaRPr lang="en-GB" b="1" dirty="0"/>
          </a:p>
          <a:p>
            <a:endParaRPr lang="en-GB" dirty="0" smtClean="0"/>
          </a:p>
          <a:p>
            <a:r>
              <a:rPr lang="de-DE" sz="1600" dirty="0">
                <a:solidFill>
                  <a:srgbClr val="000000"/>
                </a:solidFill>
              </a:rPr>
              <a:t>After fluidic testing </a:t>
            </a:r>
            <a:r>
              <a:rPr lang="de-DE" sz="1600" dirty="0" smtClean="0">
                <a:solidFill>
                  <a:srgbClr val="000000"/>
                </a:solidFill>
              </a:rPr>
              <a:t>obvioius </a:t>
            </a:r>
            <a:r>
              <a:rPr lang="de-DE" sz="1600" dirty="0">
                <a:solidFill>
                  <a:srgbClr val="000000"/>
                </a:solidFill>
              </a:rPr>
              <a:t>contamination of the channels was found </a:t>
            </a:r>
          </a:p>
          <a:p>
            <a:endParaRPr lang="de-DE" sz="1600" b="1" dirty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000000"/>
                </a:solidFill>
              </a:rPr>
              <a:t>many </a:t>
            </a:r>
            <a:r>
              <a:rPr lang="de-DE" sz="1600" dirty="0">
                <a:solidFill>
                  <a:srgbClr val="000000"/>
                </a:solidFill>
              </a:rPr>
              <a:t>optical microscope images through the glass </a:t>
            </a: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 </a:t>
            </a:r>
            <a:r>
              <a:rPr lang="de-DE" sz="1600" dirty="0">
                <a:solidFill>
                  <a:srgbClr val="000000"/>
                </a:solidFill>
                <a:cs typeface="Calibri" panose="020F0502020204030204" pitchFamily="34" charset="0"/>
              </a:rPr>
              <a:t>truly </a:t>
            </a:r>
            <a:r>
              <a:rPr lang="de-DE" sz="1600" dirty="0">
                <a:solidFill>
                  <a:srgbClr val="000000"/>
                </a:solidFill>
              </a:rPr>
              <a:t>look inside the channels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>
                <a:solidFill>
                  <a:srgbClr val="000000"/>
                </a:solidFill>
              </a:rPr>
              <a:t>w</a:t>
            </a:r>
            <a:r>
              <a:rPr lang="de-DE" sz="1600" dirty="0" smtClean="0">
                <a:solidFill>
                  <a:srgbClr val="000000"/>
                </a:solidFill>
              </a:rPr>
              <a:t>ith </a:t>
            </a:r>
            <a:r>
              <a:rPr lang="de-DE" sz="1600" dirty="0">
                <a:solidFill>
                  <a:srgbClr val="000000"/>
                </a:solidFill>
              </a:rPr>
              <a:t>MME department at CERN we cut/broke the </a:t>
            </a:r>
            <a:r>
              <a:rPr lang="de-DE" sz="1600" dirty="0" smtClean="0">
                <a:solidFill>
                  <a:srgbClr val="000000"/>
                </a:solidFill>
              </a:rPr>
              <a:t>channels </a:t>
            </a:r>
            <a:r>
              <a:rPr lang="de-DE" sz="1600" dirty="0">
                <a:solidFill>
                  <a:srgbClr val="000000"/>
                </a:solidFill>
              </a:rPr>
              <a:t>close to the inlet </a:t>
            </a: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SEM images and spectral analysis of exposed channel </a:t>
            </a:r>
            <a:r>
              <a:rPr lang="en-GB" sz="1600" dirty="0" smtClean="0">
                <a:solidFill>
                  <a:srgbClr val="000000"/>
                </a:solidFill>
              </a:rPr>
              <a:t>cross-section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lvl="1"/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thin film: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Zn and C signatures</a:t>
            </a:r>
          </a:p>
          <a:p>
            <a:pPr lvl="1">
              <a:spcAft>
                <a:spcPts val="600"/>
              </a:spcAft>
            </a:pP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</a:t>
            </a:r>
            <a:r>
              <a:rPr lang="en-GB" sz="16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SiO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solder flux + glass 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dust</a:t>
            </a:r>
            <a:endParaRPr lang="en-GB" sz="1600" b="1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(ZnCl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+ paraffin/petrolatum C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2n+2</a:t>
            </a:r>
            <a:r>
              <a:rPr lang="en-GB" sz="16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+ SiO</a:t>
            </a:r>
            <a:r>
              <a:rPr lang="en-GB" sz="1600" baseline="-25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400" dirty="0" smtClean="0">
              <a:solidFill>
                <a:srgbClr val="000000"/>
              </a:solidFill>
            </a:endParaRPr>
          </a:p>
          <a:p>
            <a:endParaRPr lang="en-GB" sz="1400" dirty="0" smtClean="0"/>
          </a:p>
          <a:p>
            <a:pPr lvl="1"/>
            <a:r>
              <a:rPr lang="en-GB" sz="1400" dirty="0" smtClean="0"/>
              <a:t>Further evidence: </a:t>
            </a:r>
          </a:p>
          <a:p>
            <a:pPr lvl="1"/>
            <a:r>
              <a:rPr lang="en-GB" sz="1400" dirty="0" smtClean="0"/>
              <a:t>multi-colour </a:t>
            </a:r>
            <a:r>
              <a:rPr lang="en-GB" sz="1400" dirty="0"/>
              <a:t>reflection effect of petroleum and </a:t>
            </a:r>
            <a:r>
              <a:rPr lang="en-GB" sz="1400" dirty="0" smtClean="0"/>
              <a:t>its derivatives </a:t>
            </a:r>
            <a:endParaRPr lang="en-GB" sz="1400" dirty="0"/>
          </a:p>
          <a:p>
            <a:endParaRPr lang="de-DE" sz="1400" dirty="0" smtClean="0">
              <a:solidFill>
                <a:srgbClr val="000000"/>
              </a:solidFill>
            </a:endParaRPr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l="12560" t="28174" r="9377" b="57646"/>
          <a:stretch/>
        </p:blipFill>
        <p:spPr>
          <a:xfrm>
            <a:off x="307558" y="1510458"/>
            <a:ext cx="7804811" cy="79746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grayscl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t="20558"/>
          <a:stretch/>
        </p:blipFill>
        <p:spPr>
          <a:xfrm>
            <a:off x="9599398" y="2997250"/>
            <a:ext cx="1933534" cy="1152032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 cstate="print">
            <a:grayscl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429" b="16761"/>
          <a:stretch/>
        </p:blipFill>
        <p:spPr>
          <a:xfrm>
            <a:off x="9597823" y="664791"/>
            <a:ext cx="1936685" cy="1086635"/>
          </a:xfrm>
          <a:prstGeom prst="rect">
            <a:avLst/>
          </a:prstGeom>
        </p:spPr>
      </p:pic>
      <p:pic>
        <p:nvPicPr>
          <p:cNvPr id="50" name="Picture 49" descr="Text&#10;&#10;Description automatically generated">
            <a:extLst>
              <a:ext uri="{FF2B5EF4-FFF2-40B4-BE49-F238E27FC236}">
                <a16:creationId xmlns:a16="http://schemas.microsoft.com/office/drawing/2014/main" id="{6446DEBD-0D62-4A7D-A621-1EC32FD907D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grayscl/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374" t="16746" r="-2"/>
          <a:stretch/>
        </p:blipFill>
        <p:spPr>
          <a:xfrm>
            <a:off x="9600974" y="1910919"/>
            <a:ext cx="1933533" cy="924049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8775014" y="245691"/>
            <a:ext cx="34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3" name="Bent Arrow 52"/>
          <p:cNvSpPr/>
          <p:nvPr/>
        </p:nvSpPr>
        <p:spPr>
          <a:xfrm rot="16200000" flipH="1" flipV="1">
            <a:off x="11488963" y="501824"/>
            <a:ext cx="620626" cy="3946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10934949" y="1404179"/>
            <a:ext cx="1947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CUT DEVICE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6" name="Right Arrow 55"/>
          <p:cNvSpPr/>
          <p:nvPr/>
        </p:nvSpPr>
        <p:spPr>
          <a:xfrm rot="5400000">
            <a:off x="11651908" y="2714458"/>
            <a:ext cx="533056" cy="210236"/>
          </a:xfrm>
          <a:prstGeom prst="rightArrow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TextBox 56"/>
          <p:cNvSpPr txBox="1"/>
          <p:nvPr/>
        </p:nvSpPr>
        <p:spPr>
          <a:xfrm rot="16200000">
            <a:off x="11553582" y="3261300"/>
            <a:ext cx="71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SEM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9537003" y="1873123"/>
            <a:ext cx="301927" cy="857412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0A3670A1-94ED-4391-9CF6-F4269D978371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print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20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7197" t="10697" r="31677" b="13712"/>
          <a:stretch/>
        </p:blipFill>
        <p:spPr>
          <a:xfrm>
            <a:off x="10223705" y="4301947"/>
            <a:ext cx="1305555" cy="1799748"/>
          </a:xfrm>
          <a:prstGeom prst="rect">
            <a:avLst/>
          </a:prstGeom>
        </p:spPr>
      </p:pic>
      <p:cxnSp>
        <p:nvCxnSpPr>
          <p:cNvPr id="27" name="Straight Arrow Connector 26"/>
          <p:cNvCxnSpPr/>
          <p:nvPr/>
        </p:nvCxnSpPr>
        <p:spPr>
          <a:xfrm flipH="1" flipV="1">
            <a:off x="9762341" y="2736017"/>
            <a:ext cx="920751" cy="187372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sp>
        <p:nvSpPr>
          <p:cNvPr id="36" name="TextBox 35"/>
          <p:cNvSpPr txBox="1"/>
          <p:nvPr/>
        </p:nvSpPr>
        <p:spPr>
          <a:xfrm>
            <a:off x="10861343" y="4301946"/>
            <a:ext cx="814998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>
                <a:solidFill>
                  <a:schemeClr val="bg1"/>
                </a:solidFill>
              </a:rPr>
              <a:t>t</a:t>
            </a:r>
            <a:r>
              <a:rPr lang="en-GB" sz="700" dirty="0" smtClean="0">
                <a:solidFill>
                  <a:schemeClr val="bg1"/>
                </a:solidFill>
              </a:rPr>
              <a:t>op view onto open channel section</a:t>
            </a:r>
            <a:endParaRPr lang="en-GB" sz="700" dirty="0">
              <a:solidFill>
                <a:schemeClr val="bg1"/>
              </a:solidFill>
            </a:endParaRPr>
          </a:p>
        </p:txBody>
      </p:sp>
      <p:cxnSp>
        <p:nvCxnSpPr>
          <p:cNvPr id="40" name="Straight Arrow Connector 39"/>
          <p:cNvCxnSpPr/>
          <p:nvPr/>
        </p:nvCxnSpPr>
        <p:spPr>
          <a:xfrm flipH="1" flipV="1">
            <a:off x="2892256" y="5201821"/>
            <a:ext cx="417987" cy="450851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oval"/>
          </a:ln>
          <a:effectLst/>
        </p:spPr>
      </p:cxnSp>
      <p:pic>
        <p:nvPicPr>
          <p:cNvPr id="45" name="Picture 44" descr="rId1.png"/>
          <p:cNvPicPr>
            <a:picLocks noChangeAspect="1" noChangeArrowheads="1"/>
          </p:cNvPicPr>
          <p:nvPr/>
        </p:nvPicPr>
        <p:blipFill>
          <a:blip r:embed="rId11" cstate="print">
            <a:grayscl/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14109" y="3973986"/>
            <a:ext cx="3045204" cy="2164484"/>
          </a:xfrm>
          <a:prstGeom prst="rect">
            <a:avLst/>
          </a:prstGeom>
        </p:spPr>
      </p:pic>
      <p:pic>
        <p:nvPicPr>
          <p:cNvPr id="46" name="Picture 45" descr="rId1.png"/>
          <p:cNvPicPr>
            <a:picLocks noChangeAspect="1" noChangeArrowheads="1"/>
          </p:cNvPicPr>
          <p:nvPr/>
        </p:nvPicPr>
        <p:blipFill rotWithShape="1">
          <a:blip r:embed="rId13" cstate="print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contrast="40000"/>
                    </a14:imgEffect>
                  </a14:imgLayer>
                </a14:imgProps>
              </a:ext>
            </a:extLst>
          </a:blip>
          <a:srcRect l="7068" t="23859" r="11865" b="306"/>
          <a:stretch/>
        </p:blipFill>
        <p:spPr>
          <a:xfrm>
            <a:off x="7607299" y="4367162"/>
            <a:ext cx="2514601" cy="1531988"/>
          </a:xfrm>
          <a:prstGeom prst="rect">
            <a:avLst/>
          </a:prstGeom>
        </p:spPr>
      </p:pic>
      <p:cxnSp>
        <p:nvCxnSpPr>
          <p:cNvPr id="47" name="Straight Arrow Connector 46"/>
          <p:cNvCxnSpPr/>
          <p:nvPr/>
        </p:nvCxnSpPr>
        <p:spPr>
          <a:xfrm flipH="1" flipV="1">
            <a:off x="9676398" y="2736017"/>
            <a:ext cx="185197" cy="550931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8" name="Straight Arrow Connector 47"/>
          <p:cNvCxnSpPr/>
          <p:nvPr/>
        </p:nvCxnSpPr>
        <p:spPr>
          <a:xfrm flipV="1">
            <a:off x="9097919" y="3597552"/>
            <a:ext cx="742375" cy="95180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9" name="Straight Arrow Connector 48"/>
          <p:cNvCxnSpPr/>
          <p:nvPr/>
        </p:nvCxnSpPr>
        <p:spPr>
          <a:xfrm flipV="1">
            <a:off x="7330809" y="5277611"/>
            <a:ext cx="745581" cy="455583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sp>
        <p:nvSpPr>
          <p:cNvPr id="51" name="Rectangle 50"/>
          <p:cNvSpPr/>
          <p:nvPr/>
        </p:nvSpPr>
        <p:spPr>
          <a:xfrm>
            <a:off x="8076390" y="4908492"/>
            <a:ext cx="705659" cy="369119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5" name="TextBox 54"/>
          <p:cNvSpPr txBox="1"/>
          <p:nvPr/>
        </p:nvSpPr>
        <p:spPr>
          <a:xfrm rot="19369420">
            <a:off x="218253" y="1584889"/>
            <a:ext cx="993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FRAME4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9103482" y="4843257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1039A0"/>
                </a:solidFill>
              </a:rPr>
              <a:t>t</a:t>
            </a:r>
            <a:r>
              <a:rPr lang="en-GB" sz="1200" dirty="0" smtClean="0">
                <a:solidFill>
                  <a:srgbClr val="1039A0"/>
                </a:solidFill>
              </a:rPr>
              <a:t>hin film</a:t>
            </a:r>
            <a:endParaRPr lang="en-GB" sz="1200" dirty="0">
              <a:solidFill>
                <a:srgbClr val="1039A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8940097" y="1903183"/>
            <a:ext cx="9931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1039A0"/>
                </a:solidFill>
              </a:rPr>
              <a:t>CUT</a:t>
            </a:r>
            <a:endParaRPr lang="en-GB" sz="1200" dirty="0">
              <a:solidFill>
                <a:srgbClr val="1039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1373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Channel contamination at inlet due to soldered connectors</a:t>
            </a:r>
          </a:p>
          <a:p>
            <a:endParaRPr lang="en-GB" b="1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Extreme capillary forces drew the soldering flux into the inlet capillaries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Furthest inwards for the shortest inlet capillary giving rise to the parabola shaped pattern </a:t>
            </a:r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Less at outlet due to absence of capillaries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Flux did propagate further into channels during fluidic testing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layer </a:t>
            </a:r>
            <a:r>
              <a:rPr lang="en-GB" sz="1600" dirty="0" smtClean="0">
                <a:solidFill>
                  <a:srgbClr val="000000"/>
                </a:solidFill>
              </a:rPr>
              <a:t>found on </a:t>
            </a:r>
            <a:r>
              <a:rPr lang="en-GB" sz="1600" dirty="0">
                <a:solidFill>
                  <a:srgbClr val="000000"/>
                </a:solidFill>
              </a:rPr>
              <a:t>Si and glass side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thickness estimated to ~ 1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 (on Si side)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0000"/>
              </a:solidFill>
            </a:endParaRPr>
          </a:p>
          <a:p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41" t="43759" r="13629" b="32778"/>
          <a:stretch/>
        </p:blipFill>
        <p:spPr>
          <a:xfrm>
            <a:off x="10523346" y="1678143"/>
            <a:ext cx="1154509" cy="8248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36745" r="6267" b="34880"/>
          <a:stretch/>
        </p:blipFill>
        <p:spPr>
          <a:xfrm>
            <a:off x="7121380" y="370369"/>
            <a:ext cx="4578520" cy="1009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893" t="47819" r="4974" b="37045"/>
          <a:stretch/>
        </p:blipFill>
        <p:spPr>
          <a:xfrm>
            <a:off x="9771433" y="2857500"/>
            <a:ext cx="1734768" cy="5162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63033" y="370369"/>
            <a:ext cx="2785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FRAME4 in </a:t>
            </a:r>
            <a:r>
              <a:rPr lang="en-GB" sz="1050" dirty="0" smtClean="0">
                <a:solidFill>
                  <a:srgbClr val="000000"/>
                </a:solidFill>
              </a:rPr>
              <a:t>2012: unsoldered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20249" y="1448241"/>
            <a:ext cx="2785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</a:rPr>
              <a:t>FRAME4 in 2012: soldered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405448" y="594556"/>
            <a:ext cx="901113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0894" y="2517036"/>
            <a:ext cx="47479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FRAME4 in </a:t>
            </a:r>
            <a:r>
              <a:rPr lang="en-GB" sz="1050" dirty="0" smtClean="0">
                <a:solidFill>
                  <a:srgbClr val="000000"/>
                </a:solidFill>
              </a:rPr>
              <a:t>2021: soldered &amp; tested multiple times (from 2012 to 2016)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420313" y="1670148"/>
            <a:ext cx="901113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683750" y="2755224"/>
            <a:ext cx="1622811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34003" r="42938" b="40029"/>
          <a:stretch/>
        </p:blipFill>
        <p:spPr>
          <a:xfrm rot="16260000">
            <a:off x="3915255" y="4528424"/>
            <a:ext cx="2350446" cy="802239"/>
          </a:xfrm>
          <a:prstGeom prst="rect">
            <a:avLst/>
          </a:prstGeom>
        </p:spPr>
      </p:pic>
      <p:sp>
        <p:nvSpPr>
          <p:cNvPr id="34" name="Right Arrow 33"/>
          <p:cNvSpPr/>
          <p:nvPr/>
        </p:nvSpPr>
        <p:spPr>
          <a:xfrm rot="5400000">
            <a:off x="10921484" y="1685584"/>
            <a:ext cx="1993904" cy="210236"/>
          </a:xfrm>
          <a:prstGeom prst="rightArrow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11553582" y="2962850"/>
            <a:ext cx="71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2021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11553582" y="232309"/>
            <a:ext cx="71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2012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969" y="3841826"/>
            <a:ext cx="4024943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  <a:r>
              <a:rPr lang="en-GB" sz="1600" b="1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of contamination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caused </a:t>
            </a:r>
            <a:r>
              <a:rPr lang="en-GB" sz="1600" dirty="0">
                <a:solidFill>
                  <a:srgbClr val="000000"/>
                </a:solidFill>
              </a:rPr>
              <a:t>prior to testing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</a:rPr>
              <a:t>Schlieren</a:t>
            </a:r>
            <a:r>
              <a:rPr lang="en-GB" sz="1600" dirty="0">
                <a:solidFill>
                  <a:srgbClr val="000000"/>
                </a:solidFill>
              </a:rPr>
              <a:t>-like due to interaction with flow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transparent (Paraffin = transparent)</a:t>
            </a:r>
          </a:p>
          <a:p>
            <a:pPr algn="l"/>
            <a:endParaRPr lang="en-GB" dirty="0" smtClean="0"/>
          </a:p>
        </p:txBody>
      </p:sp>
      <p:sp>
        <p:nvSpPr>
          <p:cNvPr id="256" name="Rectangle 255"/>
          <p:cNvSpPr/>
          <p:nvPr/>
        </p:nvSpPr>
        <p:spPr>
          <a:xfrm>
            <a:off x="4593664" y="3726683"/>
            <a:ext cx="204088" cy="2378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5377525" y="3739383"/>
            <a:ext cx="204088" cy="2378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ight Arrow 57"/>
          <p:cNvSpPr/>
          <p:nvPr/>
        </p:nvSpPr>
        <p:spPr>
          <a:xfrm rot="5400000">
            <a:off x="1695282" y="3208213"/>
            <a:ext cx="695325" cy="435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45363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5801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en-US" b="1" dirty="0">
                <a:solidFill>
                  <a:srgbClr val="000000"/>
                </a:solidFill>
              </a:rPr>
              <a:t>Channel contamination at inlet due to soldered connectors</a:t>
            </a:r>
          </a:p>
          <a:p>
            <a:endParaRPr lang="en-GB" b="1" dirty="0" smtClean="0"/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Extreme capillary forces drew the soldering flux into the inlet capillaries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Furthest inwards for the shortest inlet capillary giving rise to the parabola shaped pattern </a:t>
            </a:r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Less at outlet due to absence of capillaries 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Flux did propagate further into channels during fluidic testing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layer </a:t>
            </a:r>
            <a:r>
              <a:rPr lang="en-GB" sz="1600" dirty="0" smtClean="0">
                <a:solidFill>
                  <a:srgbClr val="000000"/>
                </a:solidFill>
              </a:rPr>
              <a:t>found on Si </a:t>
            </a:r>
            <a:r>
              <a:rPr lang="en-GB" sz="1600" dirty="0">
                <a:solidFill>
                  <a:srgbClr val="000000"/>
                </a:solidFill>
              </a:rPr>
              <a:t>and glass side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thickness estimated to ~ 1 </a:t>
            </a:r>
            <a:r>
              <a:rPr lang="el-GR" sz="1600" dirty="0">
                <a:solidFill>
                  <a:srgbClr val="000000"/>
                </a:solidFill>
              </a:rPr>
              <a:t>μ</a:t>
            </a:r>
            <a:r>
              <a:rPr lang="en-GB" sz="1600" dirty="0">
                <a:solidFill>
                  <a:srgbClr val="000000"/>
                </a:solidFill>
              </a:rPr>
              <a:t>m (on Si side)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0000"/>
              </a:solidFill>
            </a:endParaRPr>
          </a:p>
          <a:p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endParaRPr lang="en-GB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harpenSoften amount="500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1841" t="43759" r="13629" b="32778"/>
          <a:stretch/>
        </p:blipFill>
        <p:spPr>
          <a:xfrm>
            <a:off x="10523346" y="1678143"/>
            <a:ext cx="1154509" cy="824807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66" t="36745" r="6267" b="34880"/>
          <a:stretch/>
        </p:blipFill>
        <p:spPr>
          <a:xfrm>
            <a:off x="7121380" y="370369"/>
            <a:ext cx="4578520" cy="1009650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56893" t="47819" r="4974" b="37045"/>
          <a:stretch/>
        </p:blipFill>
        <p:spPr>
          <a:xfrm>
            <a:off x="9771433" y="2857500"/>
            <a:ext cx="1734768" cy="516278"/>
          </a:xfrm>
          <a:prstGeom prst="rect">
            <a:avLst/>
          </a:prstGeom>
        </p:spPr>
      </p:pic>
      <p:sp>
        <p:nvSpPr>
          <p:cNvPr id="22" name="TextBox 21"/>
          <p:cNvSpPr txBox="1"/>
          <p:nvPr/>
        </p:nvSpPr>
        <p:spPr>
          <a:xfrm>
            <a:off x="9463033" y="370369"/>
            <a:ext cx="2785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FRAME4 in </a:t>
            </a:r>
            <a:r>
              <a:rPr lang="en-GB" sz="1050" dirty="0" smtClean="0">
                <a:solidFill>
                  <a:srgbClr val="000000"/>
                </a:solidFill>
              </a:rPr>
              <a:t>2012: unsoldered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620249" y="1448241"/>
            <a:ext cx="2785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</a:rPr>
              <a:t>FRAME4 in 2012: soldered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0405448" y="594556"/>
            <a:ext cx="901113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040894" y="2517036"/>
            <a:ext cx="474790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FRAME4 in </a:t>
            </a:r>
            <a:r>
              <a:rPr lang="en-GB" sz="1050" dirty="0" smtClean="0">
                <a:solidFill>
                  <a:srgbClr val="000000"/>
                </a:solidFill>
              </a:rPr>
              <a:t>2021: soldered &amp; tested multiple times (from 2012 to 2016)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10420313" y="1670148"/>
            <a:ext cx="901113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9683750" y="2755224"/>
            <a:ext cx="1622811" cy="737853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harpenSoften amount="25000"/>
                    </a14:imgEffect>
                    <a14:imgEffect>
                      <a14:colorTemperature colorTemp="5900"/>
                    </a14:imgEffect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-1" t="34003" r="42938" b="40029"/>
          <a:stretch/>
        </p:blipFill>
        <p:spPr>
          <a:xfrm rot="16260000">
            <a:off x="3915255" y="4528424"/>
            <a:ext cx="2350446" cy="802239"/>
          </a:xfrm>
          <a:prstGeom prst="rect">
            <a:avLst/>
          </a:prstGeom>
        </p:spPr>
      </p:pic>
      <p:sp>
        <p:nvSpPr>
          <p:cNvPr id="34" name="Right Arrow 33"/>
          <p:cNvSpPr/>
          <p:nvPr/>
        </p:nvSpPr>
        <p:spPr>
          <a:xfrm rot="5400000">
            <a:off x="10921484" y="1685584"/>
            <a:ext cx="1993904" cy="210236"/>
          </a:xfrm>
          <a:prstGeom prst="rightArrow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" name="TextBox 34"/>
          <p:cNvSpPr txBox="1"/>
          <p:nvPr/>
        </p:nvSpPr>
        <p:spPr>
          <a:xfrm rot="16200000">
            <a:off x="11553582" y="2962850"/>
            <a:ext cx="71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2021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11553582" y="232309"/>
            <a:ext cx="719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2012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72969" y="3841826"/>
            <a:ext cx="4024943" cy="1569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= 1</a:t>
            </a:r>
            <a:r>
              <a:rPr lang="en-GB" sz="1600" b="1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type of contamination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caused </a:t>
            </a:r>
            <a:r>
              <a:rPr lang="en-GB" sz="1600" dirty="0">
                <a:solidFill>
                  <a:srgbClr val="000000"/>
                </a:solidFill>
              </a:rPr>
              <a:t>prior to testing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>
                <a:solidFill>
                  <a:srgbClr val="000000"/>
                </a:solidFill>
              </a:rPr>
              <a:t>Schlieren</a:t>
            </a:r>
            <a:r>
              <a:rPr lang="en-GB" sz="1600" dirty="0">
                <a:solidFill>
                  <a:srgbClr val="000000"/>
                </a:solidFill>
              </a:rPr>
              <a:t>-like due to interaction with flow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transparent (Paraffin = transparent)</a:t>
            </a:r>
          </a:p>
          <a:p>
            <a:pPr algn="l"/>
            <a:endParaRPr lang="en-GB" dirty="0" smtClean="0"/>
          </a:p>
        </p:txBody>
      </p:sp>
      <p:sp>
        <p:nvSpPr>
          <p:cNvPr id="38" name="TextBox 37"/>
          <p:cNvSpPr txBox="1"/>
          <p:nvPr/>
        </p:nvSpPr>
        <p:spPr>
          <a:xfrm>
            <a:off x="7710030" y="3753329"/>
            <a:ext cx="4024943" cy="121571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600" b="1" baseline="300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en-GB" sz="1600" b="1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type </a:t>
            </a:r>
            <a:r>
              <a:rPr lang="en-GB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 contamination:</a:t>
            </a:r>
            <a:endParaRPr lang="de-DE" sz="1600" b="1" dirty="0">
              <a:solidFill>
                <a:srgbClr val="1039A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caused during testing</a:t>
            </a: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Point-like </a:t>
            </a: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Non-transparent</a:t>
            </a:r>
            <a:endParaRPr lang="en-GB" dirty="0" smtClean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rot="60000">
            <a:off x="6368180" y="3739383"/>
            <a:ext cx="859611" cy="2395936"/>
          </a:xfrm>
          <a:prstGeom prst="rect">
            <a:avLst/>
          </a:prstGeom>
        </p:spPr>
      </p:pic>
      <p:sp>
        <p:nvSpPr>
          <p:cNvPr id="256" name="Rectangle 255"/>
          <p:cNvSpPr/>
          <p:nvPr/>
        </p:nvSpPr>
        <p:spPr>
          <a:xfrm>
            <a:off x="4593664" y="3726683"/>
            <a:ext cx="204088" cy="2378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5" name="Rectangle 54"/>
          <p:cNvSpPr/>
          <p:nvPr/>
        </p:nvSpPr>
        <p:spPr>
          <a:xfrm>
            <a:off x="5377525" y="3739383"/>
            <a:ext cx="204088" cy="2378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7144193" y="3748309"/>
            <a:ext cx="204088" cy="237808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6276424" y="3740207"/>
            <a:ext cx="204088" cy="238618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Right Arrow 1"/>
          <p:cNvSpPr/>
          <p:nvPr/>
        </p:nvSpPr>
        <p:spPr>
          <a:xfrm rot="5400000">
            <a:off x="1695282" y="3208213"/>
            <a:ext cx="695325" cy="435032"/>
          </a:xfrm>
          <a:prstGeom prst="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Left-Right Arrow 2"/>
          <p:cNvSpPr/>
          <p:nvPr/>
        </p:nvSpPr>
        <p:spPr>
          <a:xfrm>
            <a:off x="5469673" y="4713976"/>
            <a:ext cx="906135" cy="403498"/>
          </a:xfrm>
          <a:prstGeom prst="leftRightArrow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7784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5586422" cy="459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</a:t>
            </a:r>
            <a:r>
              <a:rPr lang="de-DE" b="1" dirty="0">
                <a:solidFill>
                  <a:srgbClr val="000000"/>
                </a:solidFill>
              </a:rPr>
              <a:t>analysis: how it </a:t>
            </a:r>
            <a:r>
              <a:rPr lang="de-DE" b="1" dirty="0" smtClean="0">
                <a:solidFill>
                  <a:srgbClr val="000000"/>
                </a:solidFill>
              </a:rPr>
              <a:t>continued </a:t>
            </a:r>
            <a:endParaRPr lang="en-GB" b="1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Due to microscopic point-like structures another cut did not make sense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non-destructive </a:t>
            </a:r>
            <a:r>
              <a:rPr lang="en-GB" sz="1600" dirty="0">
                <a:solidFill>
                  <a:srgbClr val="000000"/>
                </a:solidFill>
              </a:rPr>
              <a:t>approach: Keyence </a:t>
            </a:r>
            <a:r>
              <a:rPr lang="en-GB" sz="1600" dirty="0" err="1">
                <a:solidFill>
                  <a:srgbClr val="000000"/>
                </a:solidFill>
              </a:rPr>
              <a:t>Profilometer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</a:p>
          <a:p>
            <a:pPr>
              <a:spcAft>
                <a:spcPts val="2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1195313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5586422" cy="5160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</a:t>
            </a:r>
            <a:r>
              <a:rPr lang="de-DE" b="1" dirty="0">
                <a:solidFill>
                  <a:srgbClr val="000000"/>
                </a:solidFill>
              </a:rPr>
              <a:t>analysis: how it </a:t>
            </a:r>
            <a:r>
              <a:rPr lang="de-DE" b="1" dirty="0" smtClean="0">
                <a:solidFill>
                  <a:srgbClr val="000000"/>
                </a:solidFill>
              </a:rPr>
              <a:t>continued </a:t>
            </a:r>
            <a:endParaRPr lang="en-GB" b="1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Due to microscopic point-like structures another cut did not make sense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non-destructive </a:t>
            </a:r>
            <a:r>
              <a:rPr lang="en-GB" sz="1600" dirty="0">
                <a:solidFill>
                  <a:srgbClr val="000000"/>
                </a:solidFill>
              </a:rPr>
              <a:t>approach: Keyence </a:t>
            </a:r>
            <a:r>
              <a:rPr lang="en-GB" sz="1600" dirty="0" err="1">
                <a:solidFill>
                  <a:srgbClr val="000000"/>
                </a:solidFill>
              </a:rPr>
              <a:t>Profilometer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Device analysis </a:t>
            </a:r>
            <a:r>
              <a:rPr lang="en-GB" sz="1600" dirty="0">
                <a:solidFill>
                  <a:srgbClr val="000000"/>
                </a:solidFill>
              </a:rPr>
              <a:t>confirms local, crater-like erosion damage (removal of material)</a:t>
            </a: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t="30585" r="34200" b="51549"/>
          <a:stretch/>
        </p:blipFill>
        <p:spPr>
          <a:xfrm>
            <a:off x="5792799" y="849296"/>
            <a:ext cx="5776901" cy="122529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5708087" y="2058018"/>
            <a:ext cx="59463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E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rosion on Silicon </a:t>
            </a:r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side 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confirmed as </a:t>
            </a:r>
            <a:r>
              <a:rPr lang="en-GB" sz="1100" dirty="0" smtClean="0">
                <a:solidFill>
                  <a:srgbClr val="1039A0"/>
                </a:solidFill>
                <a:cs typeface="Arial" panose="020B0604020202020204" pitchFamily="34" charset="0"/>
              </a:rPr>
              <a:t>“blue indentations (-)”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8" t="43720" r="40507" b="40693"/>
          <a:stretch/>
        </p:blipFill>
        <p:spPr>
          <a:xfrm>
            <a:off x="7080250" y="898900"/>
            <a:ext cx="2228850" cy="1174750"/>
          </a:xfrm>
          <a:prstGeom prst="rect">
            <a:avLst/>
          </a:prstGeom>
        </p:spPr>
      </p:pic>
      <p:sp>
        <p:nvSpPr>
          <p:cNvPr id="95" name="Oval 94"/>
          <p:cNvSpPr/>
          <p:nvPr/>
        </p:nvSpPr>
        <p:spPr>
          <a:xfrm>
            <a:off x="7815554" y="1365870"/>
            <a:ext cx="311927" cy="260542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7518713" y="121089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8195017" y="129055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7522256" y="143470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8285552" y="1562037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7600610" y="1532103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Oval 101"/>
          <p:cNvSpPr/>
          <p:nvPr/>
        </p:nvSpPr>
        <p:spPr>
          <a:xfrm flipH="1">
            <a:off x="7696841" y="1631348"/>
            <a:ext cx="149014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654434" y="1268155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8777272" y="140826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407616" y="1374713"/>
            <a:ext cx="141888" cy="141337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11242" r="95259" b="57795"/>
          <a:stretch/>
        </p:blipFill>
        <p:spPr>
          <a:xfrm>
            <a:off x="6752363" y="854504"/>
            <a:ext cx="339416" cy="1205170"/>
          </a:xfrm>
          <a:prstGeom prst="rect">
            <a:avLst/>
          </a:prstGeom>
        </p:spPr>
      </p:pic>
      <p:cxnSp>
        <p:nvCxnSpPr>
          <p:cNvPr id="115" name="Straight Arrow Connector 114"/>
          <p:cNvCxnSpPr/>
          <p:nvPr/>
        </p:nvCxnSpPr>
        <p:spPr>
          <a:xfrm>
            <a:off x="11362436" y="1096131"/>
            <a:ext cx="0" cy="717546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6" name="TextBox 115"/>
          <p:cNvSpPr txBox="1"/>
          <p:nvPr/>
        </p:nvSpPr>
        <p:spPr>
          <a:xfrm rot="16200000">
            <a:off x="11078226" y="1204182"/>
            <a:ext cx="7749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  <a:latin typeface="Calibri" panose="020F0502020204030204"/>
              </a:rPr>
              <a:t>200 </a:t>
            </a:r>
            <a:r>
              <a:rPr lang="el-GR" sz="700" dirty="0" smtClean="0">
                <a:solidFill>
                  <a:schemeClr val="bg1"/>
                </a:solidFill>
                <a:latin typeface="Calibri" panose="020F0502020204030204"/>
              </a:rPr>
              <a:t>μ</a:t>
            </a:r>
            <a:r>
              <a:rPr lang="de-CH" sz="700" dirty="0" smtClean="0">
                <a:solidFill>
                  <a:schemeClr val="bg1"/>
                </a:solidFill>
                <a:latin typeface="Calibri" panose="020F0502020204030204"/>
              </a:rPr>
              <a:t>m</a:t>
            </a:r>
            <a:endParaRPr lang="en-GB" sz="7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10852855" y="1245020"/>
            <a:ext cx="208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PROFILOMETER</a:t>
            </a:r>
            <a:endParaRPr lang="en-GB" b="1" dirty="0">
              <a:solidFill>
                <a:srgbClr val="1039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2526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5586422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</a:t>
            </a:r>
            <a:r>
              <a:rPr lang="de-DE" b="1" dirty="0">
                <a:solidFill>
                  <a:srgbClr val="000000"/>
                </a:solidFill>
              </a:rPr>
              <a:t>analysis: how it </a:t>
            </a:r>
            <a:r>
              <a:rPr lang="de-DE" b="1" dirty="0" smtClean="0">
                <a:solidFill>
                  <a:srgbClr val="000000"/>
                </a:solidFill>
              </a:rPr>
              <a:t>continued </a:t>
            </a:r>
            <a:endParaRPr lang="en-GB" b="1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Due to microscopic point-like structures another cut did not make sense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non-destructive </a:t>
            </a:r>
            <a:r>
              <a:rPr lang="en-GB" sz="1600" dirty="0">
                <a:solidFill>
                  <a:srgbClr val="000000"/>
                </a:solidFill>
              </a:rPr>
              <a:t>approach: Keyence </a:t>
            </a:r>
            <a:r>
              <a:rPr lang="en-GB" sz="1600" dirty="0" err="1">
                <a:solidFill>
                  <a:srgbClr val="000000"/>
                </a:solidFill>
              </a:rPr>
              <a:t>Profilometer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Device analysis </a:t>
            </a:r>
            <a:r>
              <a:rPr lang="en-GB" sz="1600" dirty="0">
                <a:solidFill>
                  <a:srgbClr val="000000"/>
                </a:solidFill>
              </a:rPr>
              <a:t>confirms local, crater-like erosion damage (removal of material)</a:t>
            </a: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Erosion patterns similar to findings from literature concerning pitting damage inside </a:t>
            </a:r>
            <a:r>
              <a:rPr lang="en-GB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micro-channels</a:t>
            </a: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49919" t="33817" r="22500" b="14570"/>
          <a:stretch/>
        </p:blipFill>
        <p:spPr>
          <a:xfrm>
            <a:off x="9894746" y="4033308"/>
            <a:ext cx="1670964" cy="1758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8" r="10444" b="8347"/>
          <a:stretch/>
        </p:blipFill>
        <p:spPr>
          <a:xfrm>
            <a:off x="6852594" y="4701351"/>
            <a:ext cx="1960792" cy="110882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3" t="15185" r="21889" b="59452"/>
          <a:stretch/>
        </p:blipFill>
        <p:spPr>
          <a:xfrm>
            <a:off x="4709488" y="4688802"/>
            <a:ext cx="1987550" cy="111801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5">
            <a:grayscl/>
          </a:blip>
          <a:srcRect l="25898" t="36155" r="51786" b="22925"/>
          <a:stretch/>
        </p:blipFill>
        <p:spPr>
          <a:xfrm>
            <a:off x="10295033" y="2572832"/>
            <a:ext cx="1270677" cy="131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" name="Picture 89" descr="A piece of paper with circles on it&#10;&#10;Description automatically generated with low confidence">
            <a:extLst>
              <a:ext uri="{FF2B5EF4-FFF2-40B4-BE49-F238E27FC236}">
                <a16:creationId xmlns:a16="http://schemas.microsoft.com/office/drawing/2014/main" id="{9EC64055-A96D-4D75-94A5-9B64062F2F2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9" t="2" r="45687" b="62347"/>
          <a:stretch/>
        </p:blipFill>
        <p:spPr>
          <a:xfrm rot="5400000">
            <a:off x="3031061" y="4276198"/>
            <a:ext cx="1104374" cy="1943218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6796942" y="5822547"/>
            <a:ext cx="4653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Damaged channels: our case                                              literature  </a:t>
            </a:r>
            <a:endParaRPr lang="en-GB" sz="1100" dirty="0">
              <a:solidFill>
                <a:srgbClr val="000000"/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t="30585" r="34200" b="51549"/>
          <a:stretch/>
        </p:blipFill>
        <p:spPr>
          <a:xfrm>
            <a:off x="5792799" y="849296"/>
            <a:ext cx="5776901" cy="122529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5708087" y="2058018"/>
            <a:ext cx="59463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E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rosion on Silicon </a:t>
            </a:r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side 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confirmed as </a:t>
            </a:r>
            <a:r>
              <a:rPr lang="en-GB" sz="1100" dirty="0" smtClean="0">
                <a:solidFill>
                  <a:srgbClr val="1039A0"/>
                </a:solidFill>
                <a:cs typeface="Arial" panose="020B0604020202020204" pitchFamily="34" charset="0"/>
              </a:rPr>
              <a:t>“blue indentations (-)”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8" t="43720" r="40507" b="40693"/>
          <a:stretch/>
        </p:blipFill>
        <p:spPr>
          <a:xfrm>
            <a:off x="7080250" y="898900"/>
            <a:ext cx="2228850" cy="1174750"/>
          </a:xfrm>
          <a:prstGeom prst="rect">
            <a:avLst/>
          </a:prstGeom>
        </p:spPr>
      </p:pic>
      <p:sp>
        <p:nvSpPr>
          <p:cNvPr id="95" name="Oval 94"/>
          <p:cNvSpPr/>
          <p:nvPr/>
        </p:nvSpPr>
        <p:spPr>
          <a:xfrm>
            <a:off x="7815554" y="1365870"/>
            <a:ext cx="311927" cy="260542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7518713" y="121089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8195017" y="129055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7522256" y="143470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8285552" y="1562037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7600610" y="1532103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Oval 101"/>
          <p:cNvSpPr/>
          <p:nvPr/>
        </p:nvSpPr>
        <p:spPr>
          <a:xfrm flipH="1">
            <a:off x="7696841" y="1631348"/>
            <a:ext cx="149014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654434" y="1268155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8777272" y="140826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407616" y="1374713"/>
            <a:ext cx="141888" cy="141337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11242" r="95259" b="57795"/>
          <a:stretch/>
        </p:blipFill>
        <p:spPr>
          <a:xfrm>
            <a:off x="6752363" y="854504"/>
            <a:ext cx="339416" cy="1205170"/>
          </a:xfrm>
          <a:prstGeom prst="rect">
            <a:avLst/>
          </a:prstGeom>
        </p:spPr>
      </p:pic>
      <p:sp>
        <p:nvSpPr>
          <p:cNvPr id="110" name="Left-Right Arrow 109"/>
          <p:cNvSpPr/>
          <p:nvPr/>
        </p:nvSpPr>
        <p:spPr>
          <a:xfrm>
            <a:off x="9078998" y="5114661"/>
            <a:ext cx="702342" cy="333268"/>
          </a:xfrm>
          <a:prstGeom prst="leftRight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1" name="Picture 110" descr="A picture containing text&#10;&#10;Description automatically generated">
            <a:extLst>
              <a:ext uri="{FF2B5EF4-FFF2-40B4-BE49-F238E27FC236}">
                <a16:creationId xmlns:a16="http://schemas.microsoft.com/office/drawing/2014/main" id="{663CAAB3-EDEF-4B7A-BA74-F3E464B34D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2" b="10956"/>
          <a:stretch/>
        </p:blipFill>
        <p:spPr>
          <a:xfrm>
            <a:off x="516026" y="4701700"/>
            <a:ext cx="1943241" cy="1108124"/>
          </a:xfrm>
          <a:prstGeom prst="rect">
            <a:avLst/>
          </a:prstGeom>
        </p:spPr>
      </p:pic>
      <p:cxnSp>
        <p:nvCxnSpPr>
          <p:cNvPr id="115" name="Straight Arrow Connector 114"/>
          <p:cNvCxnSpPr/>
          <p:nvPr/>
        </p:nvCxnSpPr>
        <p:spPr>
          <a:xfrm>
            <a:off x="11362436" y="1096131"/>
            <a:ext cx="0" cy="717546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6" name="TextBox 115"/>
          <p:cNvSpPr txBox="1"/>
          <p:nvPr/>
        </p:nvSpPr>
        <p:spPr>
          <a:xfrm rot="16200000">
            <a:off x="11078226" y="1204182"/>
            <a:ext cx="7749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  <a:latin typeface="Calibri" panose="020F0502020204030204"/>
              </a:rPr>
              <a:t>200 </a:t>
            </a:r>
            <a:r>
              <a:rPr lang="el-GR" sz="700" dirty="0" smtClean="0">
                <a:solidFill>
                  <a:schemeClr val="bg1"/>
                </a:solidFill>
                <a:latin typeface="Calibri" panose="020F0502020204030204"/>
              </a:rPr>
              <a:t>μ</a:t>
            </a:r>
            <a:r>
              <a:rPr lang="de-CH" sz="700" dirty="0" smtClean="0">
                <a:solidFill>
                  <a:schemeClr val="bg1"/>
                </a:solidFill>
                <a:latin typeface="Calibri" panose="020F0502020204030204"/>
              </a:rPr>
              <a:t>m</a:t>
            </a:r>
            <a:endParaRPr lang="en-GB" sz="7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10852855" y="1245020"/>
            <a:ext cx="208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PROFILOMETER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10269502" y="4202978"/>
            <a:ext cx="324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993707" y="3655033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23995" y="5568631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329310" y="4789998"/>
            <a:ext cx="748778" cy="491297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1"/>
          <a:srcRect l="12560" t="28174" r="9377" b="57646"/>
          <a:stretch/>
        </p:blipFill>
        <p:spPr>
          <a:xfrm>
            <a:off x="4720625" y="3977323"/>
            <a:ext cx="4611486" cy="471181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4478145" y="4273986"/>
            <a:ext cx="943208" cy="610455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1" name="Straight Arrow Connector 40"/>
          <p:cNvCxnSpPr/>
          <p:nvPr/>
        </p:nvCxnSpPr>
        <p:spPr>
          <a:xfrm flipV="1">
            <a:off x="5810771" y="4273986"/>
            <a:ext cx="890259" cy="725838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V="1">
            <a:off x="8354154" y="4254650"/>
            <a:ext cx="741561" cy="78099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2867643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5586422" cy="657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</a:t>
            </a:r>
            <a:r>
              <a:rPr lang="de-DE" b="1" dirty="0">
                <a:solidFill>
                  <a:srgbClr val="000000"/>
                </a:solidFill>
              </a:rPr>
              <a:t>analysis: how it </a:t>
            </a:r>
            <a:r>
              <a:rPr lang="de-DE" b="1" dirty="0" smtClean="0">
                <a:solidFill>
                  <a:srgbClr val="000000"/>
                </a:solidFill>
              </a:rPr>
              <a:t>continued </a:t>
            </a:r>
            <a:endParaRPr lang="en-GB" b="1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Due to microscopic point-like structures another cut did not make sense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non-destructive </a:t>
            </a:r>
            <a:r>
              <a:rPr lang="en-GB" sz="1600" dirty="0">
                <a:solidFill>
                  <a:srgbClr val="000000"/>
                </a:solidFill>
              </a:rPr>
              <a:t>approach: Keyence </a:t>
            </a:r>
            <a:r>
              <a:rPr lang="en-GB" sz="1600" dirty="0" err="1">
                <a:solidFill>
                  <a:srgbClr val="000000"/>
                </a:solidFill>
              </a:rPr>
              <a:t>Profilometer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Device analysis </a:t>
            </a:r>
            <a:r>
              <a:rPr lang="en-GB" sz="1600" dirty="0">
                <a:solidFill>
                  <a:srgbClr val="000000"/>
                </a:solidFill>
              </a:rPr>
              <a:t>confirms local, crater-like erosion damage (removal of material)</a:t>
            </a: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Erosion patterns similar to findings from literature concerning pitting damage inside </a:t>
            </a:r>
            <a:r>
              <a:rPr lang="en-GB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micro-channels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039A0"/>
                </a:solidFill>
                <a:cs typeface="Calibri" panose="020F0502020204030204" pitchFamily="34" charset="0"/>
              </a:rPr>
              <a:t>Further evidence: glass dust mentioned before was created by erosion and accumulated in the paraffin layer </a:t>
            </a:r>
            <a:endParaRPr lang="en-GB" sz="1600" dirty="0">
              <a:solidFill>
                <a:srgbClr val="1039A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49919" t="33817" r="22500" b="14570"/>
          <a:stretch/>
        </p:blipFill>
        <p:spPr>
          <a:xfrm>
            <a:off x="9894746" y="4033308"/>
            <a:ext cx="1670964" cy="1758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8" r="10444" b="8347"/>
          <a:stretch/>
        </p:blipFill>
        <p:spPr>
          <a:xfrm>
            <a:off x="6852594" y="4701351"/>
            <a:ext cx="1960792" cy="110882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3" t="15185" r="21889" b="59452"/>
          <a:stretch/>
        </p:blipFill>
        <p:spPr>
          <a:xfrm>
            <a:off x="4709488" y="4688802"/>
            <a:ext cx="1987550" cy="111801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5">
            <a:grayscl/>
          </a:blip>
          <a:srcRect l="25898" t="36155" r="51786" b="22925"/>
          <a:stretch/>
        </p:blipFill>
        <p:spPr>
          <a:xfrm>
            <a:off x="10295033" y="2572832"/>
            <a:ext cx="1270677" cy="131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" name="Picture 89" descr="A piece of paper with circles on it&#10;&#10;Description automatically generated with low confidence">
            <a:extLst>
              <a:ext uri="{FF2B5EF4-FFF2-40B4-BE49-F238E27FC236}">
                <a16:creationId xmlns:a16="http://schemas.microsoft.com/office/drawing/2014/main" id="{9EC64055-A96D-4D75-94A5-9B64062F2F2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9" t="2" r="45687" b="62347"/>
          <a:stretch/>
        </p:blipFill>
        <p:spPr>
          <a:xfrm rot="5400000">
            <a:off x="3031061" y="4276198"/>
            <a:ext cx="1104374" cy="1943218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6796942" y="5822547"/>
            <a:ext cx="4653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Damaged channels: our case                                              literature  </a:t>
            </a:r>
            <a:endParaRPr lang="en-GB" sz="1100" dirty="0">
              <a:solidFill>
                <a:srgbClr val="000000"/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t="30585" r="34200" b="51549"/>
          <a:stretch/>
        </p:blipFill>
        <p:spPr>
          <a:xfrm>
            <a:off x="5792799" y="849296"/>
            <a:ext cx="5776901" cy="122529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5708087" y="2058018"/>
            <a:ext cx="59463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E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rosion on Silicon </a:t>
            </a:r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side 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confirmed as </a:t>
            </a:r>
            <a:r>
              <a:rPr lang="en-GB" sz="1100" dirty="0" smtClean="0">
                <a:solidFill>
                  <a:srgbClr val="1039A0"/>
                </a:solidFill>
                <a:cs typeface="Arial" panose="020B0604020202020204" pitchFamily="34" charset="0"/>
              </a:rPr>
              <a:t>“blue indentations (-)”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8" t="43720" r="40507" b="40693"/>
          <a:stretch/>
        </p:blipFill>
        <p:spPr>
          <a:xfrm>
            <a:off x="7080250" y="898900"/>
            <a:ext cx="2228850" cy="1174750"/>
          </a:xfrm>
          <a:prstGeom prst="rect">
            <a:avLst/>
          </a:prstGeom>
        </p:spPr>
      </p:pic>
      <p:sp>
        <p:nvSpPr>
          <p:cNvPr id="95" name="Oval 94"/>
          <p:cNvSpPr/>
          <p:nvPr/>
        </p:nvSpPr>
        <p:spPr>
          <a:xfrm>
            <a:off x="7815554" y="1365870"/>
            <a:ext cx="311927" cy="260542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7518713" y="121089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8195017" y="129055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7522256" y="143470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8285552" y="1562037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7600610" y="1532103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Oval 101"/>
          <p:cNvSpPr/>
          <p:nvPr/>
        </p:nvSpPr>
        <p:spPr>
          <a:xfrm flipH="1">
            <a:off x="7696841" y="1631348"/>
            <a:ext cx="149014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654434" y="1268155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8777272" y="140826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407616" y="1374713"/>
            <a:ext cx="141888" cy="141337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11242" r="95259" b="57795"/>
          <a:stretch/>
        </p:blipFill>
        <p:spPr>
          <a:xfrm>
            <a:off x="6752363" y="854504"/>
            <a:ext cx="339416" cy="1205170"/>
          </a:xfrm>
          <a:prstGeom prst="rect">
            <a:avLst/>
          </a:prstGeom>
        </p:spPr>
      </p:pic>
      <p:sp>
        <p:nvSpPr>
          <p:cNvPr id="110" name="Left-Right Arrow 109"/>
          <p:cNvSpPr/>
          <p:nvPr/>
        </p:nvSpPr>
        <p:spPr>
          <a:xfrm>
            <a:off x="9078998" y="5114661"/>
            <a:ext cx="702342" cy="333268"/>
          </a:xfrm>
          <a:prstGeom prst="leftRight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1" name="Picture 110" descr="A picture containing text&#10;&#10;Description automatically generated">
            <a:extLst>
              <a:ext uri="{FF2B5EF4-FFF2-40B4-BE49-F238E27FC236}">
                <a16:creationId xmlns:a16="http://schemas.microsoft.com/office/drawing/2014/main" id="{663CAAB3-EDEF-4B7A-BA74-F3E464B34D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2" b="10956"/>
          <a:stretch/>
        </p:blipFill>
        <p:spPr>
          <a:xfrm>
            <a:off x="516026" y="4701700"/>
            <a:ext cx="1943241" cy="1108124"/>
          </a:xfrm>
          <a:prstGeom prst="rect">
            <a:avLst/>
          </a:prstGeom>
        </p:spPr>
      </p:pic>
      <p:cxnSp>
        <p:nvCxnSpPr>
          <p:cNvPr id="115" name="Straight Arrow Connector 114"/>
          <p:cNvCxnSpPr/>
          <p:nvPr/>
        </p:nvCxnSpPr>
        <p:spPr>
          <a:xfrm>
            <a:off x="11362436" y="1096131"/>
            <a:ext cx="0" cy="717546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6" name="TextBox 115"/>
          <p:cNvSpPr txBox="1"/>
          <p:nvPr/>
        </p:nvSpPr>
        <p:spPr>
          <a:xfrm rot="16200000">
            <a:off x="11078226" y="1204182"/>
            <a:ext cx="7749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  <a:latin typeface="Calibri" panose="020F0502020204030204"/>
              </a:rPr>
              <a:t>200 </a:t>
            </a:r>
            <a:r>
              <a:rPr lang="el-GR" sz="700" dirty="0" smtClean="0">
                <a:solidFill>
                  <a:schemeClr val="bg1"/>
                </a:solidFill>
                <a:latin typeface="Calibri" panose="020F0502020204030204"/>
              </a:rPr>
              <a:t>μ</a:t>
            </a:r>
            <a:r>
              <a:rPr lang="de-CH" sz="700" dirty="0" smtClean="0">
                <a:solidFill>
                  <a:schemeClr val="bg1"/>
                </a:solidFill>
                <a:latin typeface="Calibri" panose="020F0502020204030204"/>
              </a:rPr>
              <a:t>m</a:t>
            </a:r>
            <a:endParaRPr lang="en-GB" sz="7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10852855" y="1245020"/>
            <a:ext cx="208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PROFILOMETER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10269502" y="4202978"/>
            <a:ext cx="324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993707" y="3655033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23995" y="5568631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329310" y="4789998"/>
            <a:ext cx="748778" cy="491297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1"/>
          <a:srcRect l="12560" t="28174" r="9377" b="57646"/>
          <a:stretch/>
        </p:blipFill>
        <p:spPr>
          <a:xfrm>
            <a:off x="4720625" y="3977323"/>
            <a:ext cx="4611486" cy="471181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4478145" y="4273986"/>
            <a:ext cx="943208" cy="610455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1" name="Straight Arrow Connector 40"/>
          <p:cNvCxnSpPr/>
          <p:nvPr/>
        </p:nvCxnSpPr>
        <p:spPr>
          <a:xfrm flipV="1">
            <a:off x="5810771" y="4273986"/>
            <a:ext cx="890259" cy="725838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V="1">
            <a:off x="8354154" y="4254650"/>
            <a:ext cx="741561" cy="78099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90650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5586422" cy="7114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b="1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</a:t>
            </a:r>
            <a:r>
              <a:rPr lang="de-DE" b="1" dirty="0">
                <a:solidFill>
                  <a:srgbClr val="000000"/>
                </a:solidFill>
              </a:rPr>
              <a:t>analysis: how it </a:t>
            </a:r>
            <a:r>
              <a:rPr lang="de-DE" b="1" dirty="0" smtClean="0">
                <a:solidFill>
                  <a:srgbClr val="000000"/>
                </a:solidFill>
              </a:rPr>
              <a:t>continued </a:t>
            </a:r>
            <a:endParaRPr lang="en-GB" b="1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Due to microscopic point-like structures another cut did not make sense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non-destructive </a:t>
            </a:r>
            <a:r>
              <a:rPr lang="en-GB" sz="1600" dirty="0">
                <a:solidFill>
                  <a:srgbClr val="000000"/>
                </a:solidFill>
              </a:rPr>
              <a:t>approach: Keyence </a:t>
            </a:r>
            <a:r>
              <a:rPr lang="en-GB" sz="1600" dirty="0" err="1">
                <a:solidFill>
                  <a:srgbClr val="000000"/>
                </a:solidFill>
              </a:rPr>
              <a:t>Profilometer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rgbClr val="000000"/>
                </a:solidFill>
              </a:rPr>
              <a:t>Device analysis </a:t>
            </a:r>
            <a:r>
              <a:rPr lang="en-GB" sz="1600" dirty="0">
                <a:solidFill>
                  <a:srgbClr val="000000"/>
                </a:solidFill>
              </a:rPr>
              <a:t>confirms local, crater-like erosion damage (removal of material)</a:t>
            </a: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Erosion patterns similar to findings from literature concerning pitting damage inside </a:t>
            </a:r>
            <a:r>
              <a:rPr lang="en-GB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micro-channels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1039A0"/>
                </a:solidFill>
                <a:cs typeface="Calibri" panose="020F0502020204030204" pitchFamily="34" charset="0"/>
              </a:rPr>
              <a:t>Further evidence: glass dust mentioned before was created by erosion and accumulated in the paraffin layer </a:t>
            </a:r>
            <a:endParaRPr lang="en-GB" sz="1600" dirty="0">
              <a:solidFill>
                <a:srgbClr val="1039A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lvl="1">
              <a:spcAft>
                <a:spcPts val="200"/>
              </a:spcAft>
            </a:pPr>
            <a:r>
              <a:rPr lang="en-GB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600" i="1" dirty="0">
                <a:solidFill>
                  <a:srgbClr val="000000"/>
                </a:solidFill>
                <a:cs typeface="Calibri" panose="020F0502020204030204" pitchFamily="34" charset="0"/>
              </a:rPr>
              <a:t>Formulation of Hypothesis</a:t>
            </a: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: </a:t>
            </a:r>
          </a:p>
          <a:p>
            <a:pPr lvl="1">
              <a:spcAft>
                <a:spcPts val="200"/>
              </a:spcAft>
            </a:pPr>
            <a:r>
              <a:rPr lang="en-GB" sz="1600" dirty="0">
                <a:solidFill>
                  <a:srgbClr val="000000"/>
                </a:solidFill>
              </a:rPr>
              <a:t>Damage may be caused by </a:t>
            </a:r>
            <a:r>
              <a:rPr lang="en-GB" sz="1600" b="1" dirty="0" smtClean="0">
                <a:solidFill>
                  <a:srgbClr val="1039A0"/>
                </a:solidFill>
              </a:rPr>
              <a:t>cavitation</a:t>
            </a:r>
            <a:endParaRPr lang="en-GB" sz="1600" b="1" dirty="0">
              <a:solidFill>
                <a:srgbClr val="1039A0"/>
              </a:solidFill>
            </a:endParaRPr>
          </a:p>
          <a:p>
            <a:pPr>
              <a:spcAft>
                <a:spcPts val="200"/>
              </a:spcAft>
            </a:pPr>
            <a:endParaRPr lang="en-US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US" sz="1600" dirty="0">
              <a:solidFill>
                <a:srgbClr val="000000"/>
              </a:solidFill>
            </a:endParaRPr>
          </a:p>
          <a:p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 rotWithShape="1">
          <a:blip r:embed="rId2"/>
          <a:srcRect l="49919" t="33817" r="22500" b="14570"/>
          <a:stretch/>
        </p:blipFill>
        <p:spPr>
          <a:xfrm>
            <a:off x="9894746" y="4033308"/>
            <a:ext cx="1670964" cy="1758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3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128" r="10444" b="8347"/>
          <a:stretch/>
        </p:blipFill>
        <p:spPr>
          <a:xfrm>
            <a:off x="6852594" y="4701351"/>
            <a:ext cx="1960792" cy="1108822"/>
          </a:xfrm>
          <a:prstGeom prst="rect">
            <a:avLst/>
          </a:prstGeom>
        </p:spPr>
      </p:pic>
      <p:pic>
        <p:nvPicPr>
          <p:cNvPr id="86" name="Picture 85"/>
          <p:cNvPicPr>
            <a:picLocks noChangeAspect="1"/>
          </p:cNvPicPr>
          <p:nvPr/>
        </p:nvPicPr>
        <p:blipFill rotWithShape="1">
          <a:blip r:embed="rId4" cstate="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293" t="15185" r="21889" b="59452"/>
          <a:stretch/>
        </p:blipFill>
        <p:spPr>
          <a:xfrm>
            <a:off x="4709488" y="4688802"/>
            <a:ext cx="1987550" cy="1118011"/>
          </a:xfrm>
          <a:prstGeom prst="rect">
            <a:avLst/>
          </a:prstGeom>
        </p:spPr>
      </p:pic>
      <p:pic>
        <p:nvPicPr>
          <p:cNvPr id="89" name="Picture 88"/>
          <p:cNvPicPr>
            <a:picLocks noChangeAspect="1"/>
          </p:cNvPicPr>
          <p:nvPr/>
        </p:nvPicPr>
        <p:blipFill rotWithShape="1">
          <a:blip r:embed="rId5">
            <a:grayscl/>
          </a:blip>
          <a:srcRect l="25898" t="36155" r="51786" b="22925"/>
          <a:stretch/>
        </p:blipFill>
        <p:spPr>
          <a:xfrm>
            <a:off x="10295033" y="2572832"/>
            <a:ext cx="1270677" cy="131066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0" name="Picture 89" descr="A piece of paper with circles on it&#10;&#10;Description automatically generated with low confidence">
            <a:extLst>
              <a:ext uri="{FF2B5EF4-FFF2-40B4-BE49-F238E27FC236}">
                <a16:creationId xmlns:a16="http://schemas.microsoft.com/office/drawing/2014/main" id="{9EC64055-A96D-4D75-94A5-9B64062F2F2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9" t="2" r="45687" b="62347"/>
          <a:stretch/>
        </p:blipFill>
        <p:spPr>
          <a:xfrm rot="5400000">
            <a:off x="3031061" y="4276198"/>
            <a:ext cx="1104374" cy="1943218"/>
          </a:xfrm>
          <a:prstGeom prst="rect">
            <a:avLst/>
          </a:prstGeom>
        </p:spPr>
      </p:pic>
      <p:sp>
        <p:nvSpPr>
          <p:cNvPr id="91" name="TextBox 90"/>
          <p:cNvSpPr txBox="1"/>
          <p:nvPr/>
        </p:nvSpPr>
        <p:spPr>
          <a:xfrm>
            <a:off x="6796942" y="5822547"/>
            <a:ext cx="465303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Damaged channels: our case                                              literature  </a:t>
            </a:r>
            <a:endParaRPr lang="en-GB" sz="1100" dirty="0">
              <a:solidFill>
                <a:srgbClr val="000000"/>
              </a:solidFill>
            </a:endParaRP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418" t="30585" r="34200" b="51549"/>
          <a:stretch/>
        </p:blipFill>
        <p:spPr>
          <a:xfrm>
            <a:off x="5792799" y="849296"/>
            <a:ext cx="5776901" cy="1225296"/>
          </a:xfrm>
          <a:prstGeom prst="rect">
            <a:avLst/>
          </a:prstGeom>
        </p:spPr>
      </p:pic>
      <p:sp>
        <p:nvSpPr>
          <p:cNvPr id="93" name="Rectangle 92"/>
          <p:cNvSpPr/>
          <p:nvPr/>
        </p:nvSpPr>
        <p:spPr>
          <a:xfrm>
            <a:off x="5708087" y="2058018"/>
            <a:ext cx="5946324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E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rosion on Silicon </a:t>
            </a:r>
            <a:r>
              <a:rPr lang="en-GB" sz="1100" dirty="0">
                <a:solidFill>
                  <a:prstClr val="black"/>
                </a:solidFill>
                <a:cs typeface="Arial" panose="020B0604020202020204" pitchFamily="34" charset="0"/>
              </a:rPr>
              <a:t>side </a:t>
            </a:r>
            <a:r>
              <a:rPr lang="en-GB" sz="1100" dirty="0" smtClean="0">
                <a:solidFill>
                  <a:prstClr val="black"/>
                </a:solidFill>
                <a:cs typeface="Arial" panose="020B0604020202020204" pitchFamily="34" charset="0"/>
              </a:rPr>
              <a:t>confirmed as </a:t>
            </a:r>
            <a:r>
              <a:rPr lang="en-GB" sz="1100" dirty="0" smtClean="0">
                <a:solidFill>
                  <a:srgbClr val="1039A0"/>
                </a:solidFill>
                <a:cs typeface="Arial" panose="020B0604020202020204" pitchFamily="34" charset="0"/>
              </a:rPr>
              <a:t>“blue indentations (-)”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858" t="43720" r="40507" b="40693"/>
          <a:stretch/>
        </p:blipFill>
        <p:spPr>
          <a:xfrm>
            <a:off x="7080250" y="898900"/>
            <a:ext cx="2228850" cy="1174750"/>
          </a:xfrm>
          <a:prstGeom prst="rect">
            <a:avLst/>
          </a:prstGeom>
        </p:spPr>
      </p:pic>
      <p:sp>
        <p:nvSpPr>
          <p:cNvPr id="95" name="Oval 94"/>
          <p:cNvSpPr/>
          <p:nvPr/>
        </p:nvSpPr>
        <p:spPr>
          <a:xfrm>
            <a:off x="7815554" y="1365870"/>
            <a:ext cx="311927" cy="260542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6" name="Oval 95"/>
          <p:cNvSpPr/>
          <p:nvPr/>
        </p:nvSpPr>
        <p:spPr>
          <a:xfrm>
            <a:off x="7518713" y="121089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7" name="Oval 96"/>
          <p:cNvSpPr/>
          <p:nvPr/>
        </p:nvSpPr>
        <p:spPr>
          <a:xfrm>
            <a:off x="8195017" y="129055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8" name="Oval 97"/>
          <p:cNvSpPr/>
          <p:nvPr/>
        </p:nvSpPr>
        <p:spPr>
          <a:xfrm>
            <a:off x="7522256" y="1434700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0" name="Oval 99"/>
          <p:cNvSpPr/>
          <p:nvPr/>
        </p:nvSpPr>
        <p:spPr>
          <a:xfrm>
            <a:off x="8285552" y="1562037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1" name="Oval 100"/>
          <p:cNvSpPr/>
          <p:nvPr/>
        </p:nvSpPr>
        <p:spPr>
          <a:xfrm>
            <a:off x="7600610" y="1532103"/>
            <a:ext cx="145063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2" name="Oval 101"/>
          <p:cNvSpPr/>
          <p:nvPr/>
        </p:nvSpPr>
        <p:spPr>
          <a:xfrm flipH="1">
            <a:off x="7696841" y="1631348"/>
            <a:ext cx="149014" cy="160900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3" name="Oval 102"/>
          <p:cNvSpPr/>
          <p:nvPr/>
        </p:nvSpPr>
        <p:spPr>
          <a:xfrm>
            <a:off x="8654434" y="1268155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4" name="Oval 103"/>
          <p:cNvSpPr/>
          <p:nvPr/>
        </p:nvSpPr>
        <p:spPr>
          <a:xfrm>
            <a:off x="8777272" y="1408263"/>
            <a:ext cx="241300" cy="227986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5" name="Oval 104"/>
          <p:cNvSpPr/>
          <p:nvPr/>
        </p:nvSpPr>
        <p:spPr>
          <a:xfrm>
            <a:off x="8407616" y="1374713"/>
            <a:ext cx="141888" cy="141337"/>
          </a:xfrm>
          <a:prstGeom prst="ellipse">
            <a:avLst/>
          </a:prstGeom>
          <a:noFill/>
          <a:ln w="12700" cap="flat" cmpd="sng" algn="ctr">
            <a:solidFill>
              <a:srgbClr val="273BC4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9" name="Picture 108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4" t="11242" r="95259" b="57795"/>
          <a:stretch/>
        </p:blipFill>
        <p:spPr>
          <a:xfrm>
            <a:off x="6752363" y="854504"/>
            <a:ext cx="339416" cy="1205170"/>
          </a:xfrm>
          <a:prstGeom prst="rect">
            <a:avLst/>
          </a:prstGeom>
        </p:spPr>
      </p:pic>
      <p:sp>
        <p:nvSpPr>
          <p:cNvPr id="110" name="Left-Right Arrow 109"/>
          <p:cNvSpPr/>
          <p:nvPr/>
        </p:nvSpPr>
        <p:spPr>
          <a:xfrm>
            <a:off x="9078998" y="5114661"/>
            <a:ext cx="702342" cy="333268"/>
          </a:xfrm>
          <a:prstGeom prst="leftRight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1" name="Picture 110" descr="A picture containing text&#10;&#10;Description automatically generated">
            <a:extLst>
              <a:ext uri="{FF2B5EF4-FFF2-40B4-BE49-F238E27FC236}">
                <a16:creationId xmlns:a16="http://schemas.microsoft.com/office/drawing/2014/main" id="{663CAAB3-EDEF-4B7A-BA74-F3E464B34D8A}"/>
              </a:ext>
            </a:extLst>
          </p:cNvPr>
          <p:cNvPicPr>
            <a:picLocks noChangeAspect="1"/>
          </p:cNvPicPr>
          <p:nvPr/>
        </p:nvPicPr>
        <p:blipFill rotWithShape="1">
          <a:blip r:embed="rId10" cstate="hqprint">
            <a:grayscl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012" b="10956"/>
          <a:stretch/>
        </p:blipFill>
        <p:spPr>
          <a:xfrm>
            <a:off x="516026" y="4701700"/>
            <a:ext cx="1943241" cy="1108124"/>
          </a:xfrm>
          <a:prstGeom prst="rect">
            <a:avLst/>
          </a:prstGeom>
        </p:spPr>
      </p:pic>
      <p:cxnSp>
        <p:nvCxnSpPr>
          <p:cNvPr id="115" name="Straight Arrow Connector 114"/>
          <p:cNvCxnSpPr/>
          <p:nvPr/>
        </p:nvCxnSpPr>
        <p:spPr>
          <a:xfrm>
            <a:off x="11362436" y="1096131"/>
            <a:ext cx="0" cy="717546"/>
          </a:xfrm>
          <a:prstGeom prst="straightConnector1">
            <a:avLst/>
          </a:prstGeom>
          <a:noFill/>
          <a:ln w="9525" cap="flat" cmpd="sng" algn="ctr">
            <a:solidFill>
              <a:schemeClr val="bg1"/>
            </a:solidFill>
            <a:prstDash val="solid"/>
            <a:miter lim="800000"/>
            <a:headEnd type="triangle"/>
            <a:tailEnd type="triangle"/>
          </a:ln>
          <a:effectLst/>
        </p:spPr>
      </p:cxnSp>
      <p:sp>
        <p:nvSpPr>
          <p:cNvPr id="116" name="TextBox 115"/>
          <p:cNvSpPr txBox="1"/>
          <p:nvPr/>
        </p:nvSpPr>
        <p:spPr>
          <a:xfrm rot="16200000">
            <a:off x="11078226" y="1204182"/>
            <a:ext cx="77491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chemeClr val="bg1"/>
                </a:solidFill>
                <a:latin typeface="Calibri" panose="020F0502020204030204"/>
              </a:rPr>
              <a:t>200 </a:t>
            </a:r>
            <a:r>
              <a:rPr lang="el-GR" sz="700" dirty="0" smtClean="0">
                <a:solidFill>
                  <a:schemeClr val="bg1"/>
                </a:solidFill>
                <a:latin typeface="Calibri" panose="020F0502020204030204"/>
              </a:rPr>
              <a:t>μ</a:t>
            </a:r>
            <a:r>
              <a:rPr lang="de-CH" sz="700" dirty="0" smtClean="0">
                <a:solidFill>
                  <a:schemeClr val="bg1"/>
                </a:solidFill>
                <a:latin typeface="Calibri" panose="020F0502020204030204"/>
              </a:rPr>
              <a:t>m</a:t>
            </a:r>
            <a:endParaRPr lang="en-GB" sz="700" dirty="0">
              <a:solidFill>
                <a:schemeClr val="bg1"/>
              </a:solidFill>
              <a:latin typeface="Calibri" panose="020F0502020204030204"/>
            </a:endParaRPr>
          </a:p>
        </p:txBody>
      </p:sp>
      <p:sp>
        <p:nvSpPr>
          <p:cNvPr id="117" name="TextBox 116"/>
          <p:cNvSpPr txBox="1"/>
          <p:nvPr/>
        </p:nvSpPr>
        <p:spPr>
          <a:xfrm rot="16200000">
            <a:off x="10852855" y="1245020"/>
            <a:ext cx="20846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PROFILOMETER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 rot="16200000">
            <a:off x="10269502" y="4202978"/>
            <a:ext cx="32487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21" name="TextBox 120"/>
          <p:cNvSpPr txBox="1"/>
          <p:nvPr/>
        </p:nvSpPr>
        <p:spPr>
          <a:xfrm>
            <a:off x="9993707" y="3655033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9623995" y="5568631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GB" sz="105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</a:t>
            </a:r>
          </a:p>
        </p:txBody>
      </p:sp>
      <p:cxnSp>
        <p:nvCxnSpPr>
          <p:cNvPr id="46" name="Straight Arrow Connector 45"/>
          <p:cNvCxnSpPr/>
          <p:nvPr/>
        </p:nvCxnSpPr>
        <p:spPr>
          <a:xfrm flipV="1">
            <a:off x="2329310" y="4789998"/>
            <a:ext cx="748778" cy="491297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pic>
        <p:nvPicPr>
          <p:cNvPr id="54" name="Picture 53"/>
          <p:cNvPicPr>
            <a:picLocks noChangeAspect="1"/>
          </p:cNvPicPr>
          <p:nvPr/>
        </p:nvPicPr>
        <p:blipFill rotWithShape="1">
          <a:blip r:embed="rId11"/>
          <a:srcRect l="12560" t="28174" r="9377" b="57646"/>
          <a:stretch/>
        </p:blipFill>
        <p:spPr>
          <a:xfrm>
            <a:off x="4720625" y="3977323"/>
            <a:ext cx="4611486" cy="471181"/>
          </a:xfrm>
          <a:prstGeom prst="rect">
            <a:avLst/>
          </a:prstGeom>
        </p:spPr>
      </p:pic>
      <p:cxnSp>
        <p:nvCxnSpPr>
          <p:cNvPr id="39" name="Straight Arrow Connector 38"/>
          <p:cNvCxnSpPr/>
          <p:nvPr/>
        </p:nvCxnSpPr>
        <p:spPr>
          <a:xfrm flipV="1">
            <a:off x="4478145" y="4273986"/>
            <a:ext cx="943208" cy="610455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1" name="Straight Arrow Connector 40"/>
          <p:cNvCxnSpPr/>
          <p:nvPr/>
        </p:nvCxnSpPr>
        <p:spPr>
          <a:xfrm flipV="1">
            <a:off x="5810771" y="4273986"/>
            <a:ext cx="890259" cy="725838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  <p:cxnSp>
        <p:nvCxnSpPr>
          <p:cNvPr id="43" name="Straight Arrow Connector 42"/>
          <p:cNvCxnSpPr/>
          <p:nvPr/>
        </p:nvCxnSpPr>
        <p:spPr>
          <a:xfrm flipV="1">
            <a:off x="8354154" y="4254650"/>
            <a:ext cx="741561" cy="78099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45127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885977" cy="40780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r>
              <a:rPr lang="en-GB" b="1" dirty="0" smtClean="0">
                <a:solidFill>
                  <a:srgbClr val="000000"/>
                </a:solidFill>
              </a:rPr>
              <a:t>Overview</a:t>
            </a:r>
            <a:r>
              <a:rPr lang="en-GB" b="1" dirty="0">
                <a:solidFill>
                  <a:srgbClr val="000000"/>
                </a:solidFill>
              </a:rPr>
              <a:t>: </a:t>
            </a:r>
            <a:r>
              <a:rPr lang="en-GB" b="1" dirty="0" smtClean="0">
                <a:solidFill>
                  <a:srgbClr val="000000"/>
                </a:solidFill>
              </a:rPr>
              <a:t>Detector </a:t>
            </a:r>
            <a:r>
              <a:rPr lang="en-GB" b="1" dirty="0">
                <a:solidFill>
                  <a:srgbClr val="000000"/>
                </a:solidFill>
              </a:rPr>
              <a:t>cooling </a:t>
            </a:r>
            <a:r>
              <a:rPr lang="en-GB" b="1" dirty="0" smtClean="0">
                <a:solidFill>
                  <a:srgbClr val="000000"/>
                </a:solidFill>
              </a:rPr>
              <a:t>R&amp;D with multi-micro-channel </a:t>
            </a:r>
            <a:r>
              <a:rPr lang="en-GB" b="1" dirty="0">
                <a:solidFill>
                  <a:srgbClr val="000000"/>
                </a:solidFill>
              </a:rPr>
              <a:t>cold plates </a:t>
            </a:r>
            <a:endParaRPr lang="en-GB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GB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1  Lessons learned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(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CERN </a:t>
            </a:r>
            <a:r>
              <a:rPr lang="en-GB" b="1" u="sng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EP-DT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)</a:t>
            </a:r>
            <a:endParaRPr lang="en-GB" b="1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Manufacturing technique			Material	</a:t>
            </a: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b="1" dirty="0" smtClean="0">
                <a:solidFill>
                  <a:srgbClr val="000000"/>
                </a:solidFill>
              </a:rPr>
              <a:t>Fluid</a:t>
            </a:r>
            <a:r>
              <a:rPr lang="en-GB" dirty="0" smtClean="0">
                <a:solidFill>
                  <a:srgbClr val="000000"/>
                </a:solidFill>
              </a:rPr>
              <a:t>		</a:t>
            </a:r>
            <a:r>
              <a:rPr lang="en-GB" b="1" dirty="0" smtClean="0">
                <a:solidFill>
                  <a:srgbClr val="000000"/>
                </a:solidFill>
              </a:rPr>
              <a:t>Lessons learned on</a:t>
            </a:r>
            <a:r>
              <a:rPr lang="en-GB" dirty="0" smtClean="0">
                <a:solidFill>
                  <a:srgbClr val="000000"/>
                </a:solidFill>
              </a:rPr>
              <a:t>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MEMS techniques: etching &amp; bonding	Si + glass 	CO</a:t>
            </a:r>
            <a:r>
              <a:rPr lang="en-GB" baseline="-25000" dirty="0" smtClean="0">
                <a:solidFill>
                  <a:srgbClr val="000000"/>
                </a:solidFill>
              </a:rPr>
              <a:t>2</a:t>
            </a:r>
            <a:r>
              <a:rPr lang="en-GB" dirty="0" smtClean="0">
                <a:solidFill>
                  <a:srgbClr val="000000"/>
                </a:solidFill>
              </a:rPr>
              <a:t>		connectors</a:t>
            </a:r>
            <a:r>
              <a:rPr lang="en-GB" dirty="0">
                <a:solidFill>
                  <a:srgbClr val="000000"/>
                </a:solidFill>
              </a:rPr>
              <a:t>	</a:t>
            </a:r>
            <a:endParaRPr lang="en-GB" dirty="0" smtClean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								fluidic testing &amp; design 	</a:t>
            </a:r>
          </a:p>
          <a:p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								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 smtClean="0">
                <a:solidFill>
                  <a:srgbClr val="000000"/>
                </a:solidFill>
              </a:rPr>
              <a:t>3D-printing 				ceramic, metal	water		manufacturing limitations 		</a:t>
            </a: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					</a:t>
            </a:r>
            <a:r>
              <a:rPr lang="en-GB" dirty="0">
                <a:solidFill>
                  <a:srgbClr val="000000"/>
                </a:solidFill>
              </a:rPr>
              <a:t>	</a:t>
            </a:r>
            <a:r>
              <a:rPr lang="en-GB" dirty="0" smtClean="0">
                <a:solidFill>
                  <a:srgbClr val="000000"/>
                </a:solidFill>
              </a:rPr>
              <a:t>		</a:t>
            </a:r>
            <a:endParaRPr lang="de-DE" b="1" dirty="0">
              <a:solidFill>
                <a:srgbClr val="000000"/>
              </a:solidFill>
            </a:endParaRPr>
          </a:p>
          <a:p>
            <a:endParaRPr lang="en-GB" b="1" dirty="0" smtClean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2  Short reminder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on different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manufacturing options (CERN </a:t>
            </a:r>
            <a:r>
              <a:rPr lang="en-GB" b="1" u="sng" dirty="0">
                <a:solidFill>
                  <a:schemeClr val="tx1">
                    <a:lumMod val="60000"/>
                    <a:lumOff val="40000"/>
                  </a:schemeClr>
                </a:solidFill>
              </a:rPr>
              <a:t>EP-DT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&amp; collaborating institutes)</a:t>
            </a:r>
          </a:p>
        </p:txBody>
      </p:sp>
    </p:spTree>
    <p:extLst>
      <p:ext uri="{BB962C8B-B14F-4D97-AF65-F5344CB8AC3E}">
        <p14:creationId xmlns:p14="http://schemas.microsoft.com/office/powerpoint/2010/main" val="338934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206377" y="245691"/>
            <a:ext cx="11592899" cy="60580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endParaRPr lang="en-GB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r>
              <a:rPr lang="en-GB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US" dirty="0">
                <a:solidFill>
                  <a:srgbClr val="000000"/>
                </a:solidFill>
              </a:rPr>
              <a:t>Validation</a:t>
            </a:r>
            <a:r>
              <a:rPr lang="en-GB" i="1" dirty="0">
                <a:solidFill>
                  <a:srgbClr val="000000"/>
                </a:solidFill>
                <a:cs typeface="Calibri" panose="020F0502020204030204" pitchFamily="34" charset="0"/>
              </a:rPr>
              <a:t> of Hypothesis</a:t>
            </a:r>
            <a:r>
              <a:rPr lang="en-GB" dirty="0">
                <a:solidFill>
                  <a:srgbClr val="000000"/>
                </a:solidFill>
                <a:cs typeface="Calibri" panose="020F0502020204030204" pitchFamily="34" charset="0"/>
              </a:rPr>
              <a:t>: </a:t>
            </a:r>
            <a:r>
              <a:rPr lang="en-GB" dirty="0">
                <a:solidFill>
                  <a:srgbClr val="000000"/>
                </a:solidFill>
              </a:rPr>
              <a:t>Damage may be caused by </a:t>
            </a:r>
            <a:r>
              <a:rPr lang="en-GB" b="1" dirty="0">
                <a:solidFill>
                  <a:srgbClr val="1039A0"/>
                </a:solidFill>
              </a:rPr>
              <a:t>cavitation</a:t>
            </a:r>
          </a:p>
          <a:p>
            <a:pPr>
              <a:spcAft>
                <a:spcPts val="200"/>
              </a:spcAft>
            </a:pPr>
            <a:endParaRPr lang="en-GB" b="1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Video </a:t>
            </a:r>
            <a:r>
              <a:rPr lang="en-GB" b="1" dirty="0">
                <a:solidFill>
                  <a:srgbClr val="000000"/>
                </a:solidFill>
              </a:rPr>
              <a:t>analysis </a:t>
            </a:r>
            <a:endParaRPr lang="en-GB" sz="1600" b="1" dirty="0"/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Flow </a:t>
            </a:r>
            <a:r>
              <a:rPr lang="en-US" sz="1600" dirty="0">
                <a:solidFill>
                  <a:srgbClr val="000000"/>
                </a:solidFill>
              </a:rPr>
              <a:t>pattern “analysis” by eye and comparison to literature  </a:t>
            </a:r>
          </a:p>
          <a:p>
            <a:pPr marL="28575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Visual results from high speed camera recordings exhibit similarities to </a:t>
            </a:r>
            <a:r>
              <a:rPr lang="en-GB" sz="1600" dirty="0" err="1">
                <a:solidFill>
                  <a:srgbClr val="000000"/>
                </a:solidFill>
              </a:rPr>
              <a:t>cavitating</a:t>
            </a:r>
            <a:r>
              <a:rPr lang="en-GB" sz="1600" dirty="0">
                <a:solidFill>
                  <a:srgbClr val="000000"/>
                </a:solidFill>
              </a:rPr>
              <a:t> flow patterns from literature</a:t>
            </a: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dirty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200"/>
              </a:spcAft>
            </a:pPr>
            <a:endParaRPr lang="en-GB" sz="1600" b="1" dirty="0"/>
          </a:p>
          <a:p>
            <a:pPr>
              <a:spcAft>
                <a:spcPts val="200"/>
              </a:spcAft>
            </a:pPr>
            <a:endParaRPr lang="en-GB" sz="1600" b="1" dirty="0"/>
          </a:p>
          <a:p>
            <a:pPr>
              <a:spcAft>
                <a:spcPts val="200"/>
              </a:spcAft>
            </a:pPr>
            <a:endParaRPr lang="en-GB" b="1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endParaRPr lang="en-GB" b="1" dirty="0" smtClean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Image </a:t>
            </a:r>
            <a:r>
              <a:rPr lang="en-GB" b="1" dirty="0">
                <a:solidFill>
                  <a:srgbClr val="000000"/>
                </a:solidFill>
              </a:rPr>
              <a:t>analysis</a:t>
            </a:r>
          </a:p>
          <a:p>
            <a:pPr>
              <a:spcAft>
                <a:spcPts val="200"/>
              </a:spcAft>
            </a:pPr>
            <a:r>
              <a:rPr lang="en-GB" sz="1600" dirty="0">
                <a:solidFill>
                  <a:srgbClr val="000000"/>
                </a:solidFill>
              </a:rPr>
              <a:t>Further image analysis confirms for example bubble collapse which can famously induce damage: </a:t>
            </a:r>
          </a:p>
          <a:p>
            <a:pPr>
              <a:spcAft>
                <a:spcPts val="200"/>
              </a:spcAft>
            </a:pPr>
            <a:r>
              <a:rPr lang="en-GB" sz="1600" dirty="0">
                <a:solidFill>
                  <a:srgbClr val="000000"/>
                </a:solidFill>
              </a:rPr>
              <a:t>line profile after expansion (A-B) = evolution of pixel grayscale value in time </a:t>
            </a:r>
          </a:p>
          <a:p>
            <a:endParaRPr lang="en-GB" sz="2000" b="1" dirty="0" smtClean="0"/>
          </a:p>
          <a:p>
            <a:endParaRPr lang="en-GB" b="1" dirty="0"/>
          </a:p>
        </p:txBody>
      </p:sp>
      <p:pic>
        <p:nvPicPr>
          <p:cNvPr id="26" name="GLOBAL_VIEW_II_0.1gs_-25C_0Wcm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2">
                  <p14:trim end="5352.6666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606755" y="2927660"/>
            <a:ext cx="3138770" cy="702093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838" t="1498" r="1128" b="6082"/>
          <a:stretch/>
        </p:blipFill>
        <p:spPr>
          <a:xfrm>
            <a:off x="4788625" y="3013874"/>
            <a:ext cx="1923870" cy="612697"/>
          </a:xfrm>
          <a:prstGeom prst="rect">
            <a:avLst/>
          </a:prstGeom>
        </p:spPr>
      </p:pic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7">
            <a:duotone>
              <a:srgbClr val="A5A5A5">
                <a:shade val="45000"/>
                <a:satMod val="135000"/>
              </a:srgbClr>
              <a:prstClr val="white"/>
            </a:duotone>
          </a:blip>
          <a:srcRect l="860" t="3106" r="38285" b="4257"/>
          <a:stretch/>
        </p:blipFill>
        <p:spPr>
          <a:xfrm>
            <a:off x="6946961" y="3013874"/>
            <a:ext cx="1777867" cy="612697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730197" y="2972652"/>
            <a:ext cx="42809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[3]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6902993" y="2972652"/>
            <a:ext cx="3942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[4]</a:t>
            </a:r>
          </a:p>
        </p:txBody>
      </p:sp>
      <p:pic>
        <p:nvPicPr>
          <p:cNvPr id="33" name="GLOBAL_VIEW_II_0.3gs_15C_0Wcm2">
            <a:hlinkClick r:id="" action="ppaction://media"/>
          </p:cNvPr>
          <p:cNvPicPr>
            <a:picLocks noChangeAspect="1"/>
          </p:cNvPicPr>
          <p:nvPr>
            <a:videoFile r:link="rId1"/>
            <p:extLst>
              <p:ext uri="{DAA4B4D4-6D71-4841-9C94-3DE7FCFB9230}">
                <p14:media xmlns:p14="http://schemas.microsoft.com/office/powerpoint/2010/main" r:embed="rId3">
                  <p14:trim end="3551"/>
                </p14:media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622216" y="2144946"/>
            <a:ext cx="3123308" cy="70613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562788" y="3278706"/>
            <a:ext cx="36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5009" y="2525175"/>
            <a:ext cx="36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562788" y="3644761"/>
            <a:ext cx="4225837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e.g. </a:t>
            </a:r>
            <a:r>
              <a:rPr lang="en-GB" sz="1100" dirty="0" err="1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cavitating</a:t>
            </a:r>
            <a:r>
              <a:rPr lang="en-GB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flows form </a:t>
            </a:r>
            <a:r>
              <a:rPr lang="en-GB" sz="1100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so-called single </a:t>
            </a:r>
            <a:r>
              <a:rPr lang="en-GB" sz="11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stationary super-cavity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9">
            <a:lum contrast="40000"/>
          </a:blip>
          <a:srcRect l="45921" t="8128" r="44740" b="10676"/>
          <a:stretch/>
        </p:blipFill>
        <p:spPr>
          <a:xfrm>
            <a:off x="10742544" y="1266092"/>
            <a:ext cx="1020831" cy="4728982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 rotWithShape="1">
          <a:blip r:embed="rId9"/>
          <a:srcRect l="78568" t="7159" r="18930" b="10170"/>
          <a:stretch/>
        </p:blipFill>
        <p:spPr>
          <a:xfrm>
            <a:off x="11842081" y="1266092"/>
            <a:ext cx="270395" cy="4759569"/>
          </a:xfrm>
          <a:prstGeom prst="rect">
            <a:avLst/>
          </a:prstGeom>
        </p:spPr>
      </p:pic>
      <p:sp>
        <p:nvSpPr>
          <p:cNvPr id="40" name="Left-Right Arrow 39"/>
          <p:cNvSpPr/>
          <p:nvPr/>
        </p:nvSpPr>
        <p:spPr>
          <a:xfrm>
            <a:off x="3913164" y="3158999"/>
            <a:ext cx="679182" cy="333268"/>
          </a:xfrm>
          <a:prstGeom prst="leftRightArrow">
            <a:avLst/>
          </a:prstGeom>
          <a:noFill/>
          <a:ln w="1905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TextBox 41"/>
          <p:cNvSpPr txBox="1"/>
          <p:nvPr/>
        </p:nvSpPr>
        <p:spPr>
          <a:xfrm>
            <a:off x="9682388" y="4746729"/>
            <a:ext cx="986800" cy="1277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solidFill>
                  <a:srgbClr val="000000"/>
                </a:solidFill>
              </a:rPr>
              <a:t>e.g.</a:t>
            </a:r>
          </a:p>
          <a:p>
            <a:r>
              <a:rPr lang="en-GB" sz="1100" dirty="0" smtClean="0">
                <a:solidFill>
                  <a:srgbClr val="000000"/>
                </a:solidFill>
              </a:rPr>
              <a:t>discontinued bubble clouds</a:t>
            </a:r>
          </a:p>
          <a:p>
            <a:r>
              <a:rPr lang="en-GB" sz="1100" dirty="0">
                <a:solidFill>
                  <a:srgbClr val="000000"/>
                </a:solidFill>
              </a:rPr>
              <a:t>i</a:t>
            </a:r>
            <a:r>
              <a:rPr lang="en-GB" sz="1100" dirty="0" smtClean="0">
                <a:solidFill>
                  <a:srgbClr val="000000"/>
                </a:solidFill>
              </a:rPr>
              <a:t>ndicate bubble collapse</a:t>
            </a:r>
            <a:endParaRPr lang="en-GB" sz="1100" dirty="0">
              <a:solidFill>
                <a:srgbClr val="0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10498427" y="1170739"/>
            <a:ext cx="5985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rgbClr val="000000"/>
                </a:solidFill>
              </a:rPr>
              <a:t>0 s</a:t>
            </a:r>
            <a:r>
              <a:rPr lang="en-GB" sz="1100" i="1" dirty="0" smtClean="0">
                <a:solidFill>
                  <a:srgbClr val="000000"/>
                </a:solidFill>
              </a:rPr>
              <a:t> </a:t>
            </a:r>
            <a:endParaRPr lang="en-GB" sz="1100" i="1" dirty="0">
              <a:solidFill>
                <a:srgbClr val="0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331813" y="5765054"/>
            <a:ext cx="59854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dirty="0" smtClean="0">
                <a:solidFill>
                  <a:srgbClr val="000000"/>
                </a:solidFill>
              </a:rPr>
              <a:t>0.073 s</a:t>
            </a:r>
            <a:r>
              <a:rPr lang="en-GB" sz="1100" i="1" dirty="0" smtClean="0">
                <a:solidFill>
                  <a:srgbClr val="000000"/>
                </a:solidFill>
              </a:rPr>
              <a:t> </a:t>
            </a:r>
            <a:endParaRPr lang="en-GB" sz="1100" i="1" dirty="0">
              <a:solidFill>
                <a:srgbClr val="000000"/>
              </a:solidFill>
            </a:endParaRPr>
          </a:p>
        </p:txBody>
      </p:sp>
      <p:cxnSp>
        <p:nvCxnSpPr>
          <p:cNvPr id="45" name="Straight Arrow Connector 44"/>
          <p:cNvCxnSpPr/>
          <p:nvPr/>
        </p:nvCxnSpPr>
        <p:spPr>
          <a:xfrm>
            <a:off x="10658459" y="1432349"/>
            <a:ext cx="0" cy="926123"/>
          </a:xfrm>
          <a:prstGeom prst="straightConnector1">
            <a:avLst/>
          </a:prstGeom>
          <a:ln>
            <a:solidFill>
              <a:srgbClr val="00000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 rot="16200000">
            <a:off x="10264485" y="1646520"/>
            <a:ext cx="64378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i="1" dirty="0" smtClean="0">
                <a:solidFill>
                  <a:srgbClr val="000000"/>
                </a:solidFill>
              </a:rPr>
              <a:t>time</a:t>
            </a:r>
            <a:endParaRPr lang="en-GB" sz="800" i="1" dirty="0">
              <a:solidFill>
                <a:srgbClr val="000000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10698494" y="1250682"/>
            <a:ext cx="2995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chemeClr val="bg1"/>
                </a:solidFill>
              </a:rPr>
              <a:t>A</a:t>
            </a:r>
            <a:endParaRPr lang="en-GB" sz="1100" i="1" dirty="0">
              <a:solidFill>
                <a:schemeClr val="bg1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1570179" y="1240164"/>
            <a:ext cx="27859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chemeClr val="bg1"/>
                </a:solidFill>
              </a:rPr>
              <a:t>B</a:t>
            </a:r>
            <a:endParaRPr lang="en-GB" sz="1100" i="1" dirty="0">
              <a:solidFill>
                <a:schemeClr val="bg1"/>
              </a:solidFill>
            </a:endParaRPr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 rotWithShape="1">
          <a:blip r:embed="rId10">
            <a:lum bright="70000" contrast="-70000"/>
          </a:blip>
          <a:srcRect l="2721" t="5303" r="4108" b="20863"/>
          <a:stretch/>
        </p:blipFill>
        <p:spPr>
          <a:xfrm>
            <a:off x="10525930" y="846091"/>
            <a:ext cx="1275545" cy="336937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10691383" y="1006215"/>
            <a:ext cx="29952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rgbClr val="000000"/>
                </a:solidFill>
              </a:rPr>
              <a:t>A</a:t>
            </a:r>
            <a:endParaRPr lang="en-GB" sz="1100" i="1" dirty="0">
              <a:solidFill>
                <a:srgbClr val="00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1574917" y="998082"/>
            <a:ext cx="27859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700" i="1" dirty="0" smtClean="0">
                <a:solidFill>
                  <a:srgbClr val="000000"/>
                </a:solidFill>
              </a:rPr>
              <a:t>B</a:t>
            </a:r>
            <a:endParaRPr lang="en-GB" sz="1100" i="1" dirty="0">
              <a:solidFill>
                <a:srgbClr val="000000"/>
              </a:solidFill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>
            <a:off x="10780644" y="1010196"/>
            <a:ext cx="1020831" cy="0"/>
          </a:xfrm>
          <a:prstGeom prst="line">
            <a:avLst/>
          </a:prstGeom>
          <a:ln w="12700">
            <a:solidFill>
              <a:srgbClr val="000000"/>
            </a:solidFill>
            <a:prstDash val="sysDash"/>
            <a:headEnd type="oval" w="sm" len="sm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10293041" y="5314170"/>
            <a:ext cx="586673" cy="362772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none"/>
          </a:ln>
          <a:effectLst/>
        </p:spPr>
      </p:cxnSp>
    </p:spTree>
    <p:extLst>
      <p:ext uri="{BB962C8B-B14F-4D97-AF65-F5344CB8AC3E}">
        <p14:creationId xmlns:p14="http://schemas.microsoft.com/office/powerpoint/2010/main" val="3027696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2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3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26"/>
                </p:tgtEl>
              </p:cMediaNode>
            </p:video>
            <p:video>
              <p:cMediaNode vol="80000">
                <p:cTn id="13" repeatCount="indefinite" fill="remove" display="0">
                  <p:stCondLst>
                    <p:cond delay="indefinite"/>
                  </p:stCondLst>
                </p:cTn>
                <p:tgtEl>
                  <p:spTgt spid="33"/>
                </p:tgtEl>
              </p:cMediaNode>
            </p:vide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>
            <a:off x="7238656" y="4369053"/>
            <a:ext cx="236684" cy="164010"/>
          </a:xfrm>
          <a:prstGeom prst="rect">
            <a:avLst/>
          </a:prstGeom>
          <a:solidFill>
            <a:srgbClr val="2C0BC5"/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38656" y="4627810"/>
            <a:ext cx="236684" cy="164010"/>
          </a:xfrm>
          <a:prstGeom prst="rect">
            <a:avLst/>
          </a:prstGeom>
          <a:solidFill>
            <a:srgbClr val="F9FA14"/>
          </a:solidFill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75340" y="4580503"/>
            <a:ext cx="472399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</a:rPr>
              <a:t>possibly dangerous flow parameters due to cavitation    !!!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475340" y="4320452"/>
            <a:ext cx="25667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</a:rPr>
              <a:t>s</a:t>
            </a:r>
            <a:r>
              <a:rPr lang="en-GB" sz="1200" dirty="0" smtClean="0">
                <a:solidFill>
                  <a:srgbClr val="000000"/>
                </a:solidFill>
              </a:rPr>
              <a:t>afe flow parameters</a:t>
            </a:r>
            <a:endParaRPr lang="en-GB" sz="1200" dirty="0">
              <a:solidFill>
                <a:srgbClr val="000000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230692" y="4311925"/>
            <a:ext cx="419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00"/>
                </a:solidFill>
              </a:rPr>
              <a:t>1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238656" y="4566767"/>
            <a:ext cx="4191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00"/>
                </a:solidFill>
              </a:rPr>
              <a:t>2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35" name="Explosion 2 34"/>
          <p:cNvSpPr/>
          <p:nvPr/>
        </p:nvSpPr>
        <p:spPr>
          <a:xfrm>
            <a:off x="11120724" y="4437307"/>
            <a:ext cx="506403" cy="553617"/>
          </a:xfrm>
          <a:prstGeom prst="irregularSeal2">
            <a:avLst/>
          </a:prstGeom>
          <a:noFill/>
          <a:ln w="38100">
            <a:solidFill>
              <a:srgbClr val="F9FA1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6" name="Picture 3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50022" y="1017788"/>
            <a:ext cx="5742958" cy="2967943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7356998" y="1680424"/>
            <a:ext cx="419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1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8621448" y="1582668"/>
            <a:ext cx="419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 smtClean="0">
                <a:solidFill>
                  <a:srgbClr val="000000"/>
                </a:solidFill>
              </a:rPr>
              <a:t>2</a:t>
            </a:r>
            <a:endParaRPr lang="en-GB" sz="1600" b="1" dirty="0">
              <a:solidFill>
                <a:srgbClr val="000000"/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140688" y="4061313"/>
            <a:ext cx="23108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smtClean="0">
                <a:solidFill>
                  <a:srgbClr val="000000"/>
                </a:solidFill>
              </a:rPr>
              <a:t>simplified map with legend 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06377" y="245691"/>
            <a:ext cx="6443559" cy="58887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200"/>
              </a:spcAft>
            </a:pPr>
            <a:endParaRPr lang="en-GB" dirty="0" smtClean="0">
              <a:solidFill>
                <a:srgbClr val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n-GB" b="1" dirty="0">
                <a:solidFill>
                  <a:srgbClr val="000000"/>
                </a:solidFill>
              </a:rPr>
              <a:t>Analytical approach </a:t>
            </a:r>
          </a:p>
          <a:p>
            <a:pPr>
              <a:spcAft>
                <a:spcPts val="600"/>
              </a:spcAft>
            </a:pPr>
            <a:r>
              <a:rPr lang="en-US" sz="1600" dirty="0">
                <a:solidFill>
                  <a:srgbClr val="000000"/>
                </a:solidFill>
              </a:rPr>
              <a:t>Cavitation may be triggered by combination of inlet geometry and flow parameters, which were chosen </a:t>
            </a:r>
            <a:r>
              <a:rPr lang="en-GB" sz="1600" dirty="0">
                <a:solidFill>
                  <a:srgbClr val="000000"/>
                </a:solidFill>
              </a:rPr>
              <a:t>rather randomly so far for the actual experiments [within reason]</a:t>
            </a:r>
          </a:p>
          <a:p>
            <a:pPr lvl="0">
              <a:spcAft>
                <a:spcPts val="600"/>
              </a:spcAft>
            </a:pPr>
            <a:endParaRPr lang="en-GB" sz="1600" b="1" dirty="0">
              <a:solidFill>
                <a:srgbClr val="000000"/>
              </a:solidFill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in order to avoid destructive flow parameters/ </a:t>
            </a:r>
            <a:r>
              <a:rPr lang="en-GB" sz="1600" dirty="0" err="1">
                <a:solidFill>
                  <a:srgbClr val="000000"/>
                </a:solidFill>
              </a:rPr>
              <a:t>cavitating</a:t>
            </a:r>
            <a:r>
              <a:rPr lang="en-GB" sz="1600" dirty="0">
                <a:solidFill>
                  <a:srgbClr val="000000"/>
                </a:solidFill>
              </a:rPr>
              <a:t> flow regime: Proposal of a parametrical map based on standard duct flow formulations</a:t>
            </a: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in function of total flow rate and </a:t>
            </a:r>
            <a:r>
              <a:rPr lang="en-GB" sz="1600" dirty="0" err="1">
                <a:solidFill>
                  <a:srgbClr val="000000"/>
                </a:solidFill>
              </a:rPr>
              <a:t>T</a:t>
            </a:r>
            <a:r>
              <a:rPr lang="en-GB" sz="1600" baseline="-25000" dirty="0" err="1">
                <a:solidFill>
                  <a:srgbClr val="000000"/>
                </a:solidFill>
              </a:rPr>
              <a:t>sat</a:t>
            </a:r>
            <a:r>
              <a:rPr lang="en-GB" sz="1600" dirty="0">
                <a:solidFill>
                  <a:srgbClr val="000000"/>
                </a:solidFill>
              </a:rPr>
              <a:t>, fixed sub-cooling level, f</a:t>
            </a: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ixed geometry (↔ map differs for different devices)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Example with fixed geometry: REFLECS device, 0.15°C sub-cooling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  <a:cs typeface="Calibri" panose="020F0502020204030204" pitchFamily="34" charset="0"/>
              </a:rPr>
              <a:t>Possibility of reverse-tuning the map by changing the geometrical inputs</a:t>
            </a:r>
          </a:p>
          <a:p>
            <a:endParaRPr lang="en-GB" sz="1600" dirty="0">
              <a:cs typeface="Calibri" panose="020F0502020204030204" pitchFamily="34" charset="0"/>
            </a:endParaRPr>
          </a:p>
          <a:p>
            <a:pPr lvl="1"/>
            <a:r>
              <a:rPr lang="en-GB" sz="1600" b="1" dirty="0">
                <a:solidFill>
                  <a:srgbClr val="1039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600" b="1" dirty="0">
                <a:solidFill>
                  <a:srgbClr val="1039A0"/>
                </a:solidFill>
                <a:cs typeface="Calibri" panose="020F0502020204030204" pitchFamily="34" charset="0"/>
              </a:rPr>
              <a:t>Such map may be used as guidance for designers and experimentalists, designing and investigating future multi-micro-channel cold plate layouts, tuning the geometry and the flow parameters for a safe and efficient operation</a:t>
            </a:r>
          </a:p>
          <a:p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6826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592899" cy="6494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Multi-micro-channel </a:t>
            </a:r>
            <a:r>
              <a:rPr lang="en-GB" b="1" dirty="0">
                <a:solidFill>
                  <a:srgbClr val="000000"/>
                </a:solidFill>
              </a:rPr>
              <a:t>cold plates produced with </a:t>
            </a:r>
            <a:r>
              <a:rPr lang="en-GB" b="1" dirty="0" smtClean="0">
                <a:solidFill>
                  <a:srgbClr val="000000"/>
                </a:solidFill>
              </a:rPr>
              <a:t>3D-printing techniques</a:t>
            </a:r>
          </a:p>
          <a:p>
            <a:endParaRPr lang="en-GB" b="1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Initial idea: </a:t>
            </a:r>
            <a:r>
              <a:rPr lang="en-GB" dirty="0" smtClean="0">
                <a:solidFill>
                  <a:srgbClr val="000000"/>
                </a:solidFill>
              </a:rPr>
              <a:t>the technology should be harvested to achieve more complex channel layouts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two </a:t>
            </a:r>
            <a:r>
              <a:rPr lang="en-GB" sz="1600" dirty="0" smtClean="0">
                <a:solidFill>
                  <a:srgbClr val="000000"/>
                </a:solidFill>
              </a:rPr>
              <a:t>relatively mature designs in </a:t>
            </a:r>
            <a:r>
              <a:rPr lang="en-GB" sz="1600" dirty="0">
                <a:solidFill>
                  <a:srgbClr val="000000"/>
                </a:solidFill>
              </a:rPr>
              <a:t>the detector cooling community: 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err="1" smtClean="0">
                <a:solidFill>
                  <a:srgbClr val="000000"/>
                </a:solidFill>
              </a:rPr>
              <a:t>LHCb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  <a:r>
              <a:rPr lang="en-GB" sz="1600" dirty="0" err="1">
                <a:solidFill>
                  <a:srgbClr val="000000"/>
                </a:solidFill>
              </a:rPr>
              <a:t>Velo</a:t>
            </a:r>
            <a:r>
              <a:rPr lang="en-GB" sz="1600" dirty="0">
                <a:solidFill>
                  <a:srgbClr val="000000"/>
                </a:solidFill>
              </a:rPr>
              <a:t> upgrade proposal: complex multi-micro-channel cooling substrate in titanium grade 2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EP </a:t>
            </a:r>
            <a:r>
              <a:rPr lang="en-GB" sz="1600" dirty="0">
                <a:solidFill>
                  <a:srgbClr val="000000"/>
                </a:solidFill>
              </a:rPr>
              <a:t>R&amp;D proposal: basic, interlocking </a:t>
            </a:r>
            <a:r>
              <a:rPr lang="en-GB" sz="1600" dirty="0" smtClean="0">
                <a:solidFill>
                  <a:srgbClr val="000000"/>
                </a:solidFill>
              </a:rPr>
              <a:t>(LEGO-like) modular </a:t>
            </a:r>
            <a:r>
              <a:rPr lang="en-GB" sz="1600" dirty="0">
                <a:solidFill>
                  <a:srgbClr val="000000"/>
                </a:solidFill>
              </a:rPr>
              <a:t>multi-micro-channel cooling substrate in </a:t>
            </a:r>
            <a:r>
              <a:rPr lang="en-GB" sz="1600" dirty="0" smtClean="0">
                <a:solidFill>
                  <a:srgbClr val="000000"/>
                </a:solidFill>
              </a:rPr>
              <a:t>ceramic</a:t>
            </a:r>
          </a:p>
          <a:p>
            <a:pPr marL="742950" lvl="1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1600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However </a:t>
            </a:r>
            <a:r>
              <a:rPr lang="en-GB" dirty="0" smtClean="0">
                <a:solidFill>
                  <a:srgbClr val="000000"/>
                </a:solidFill>
              </a:rPr>
              <a:t>many technological </a:t>
            </a:r>
            <a:r>
              <a:rPr lang="en-GB" dirty="0" smtClean="0">
                <a:solidFill>
                  <a:srgbClr val="000000"/>
                </a:solidFill>
              </a:rPr>
              <a:t>boundaries </a:t>
            </a:r>
            <a:r>
              <a:rPr lang="en-GB" dirty="0" smtClean="0">
                <a:solidFill>
                  <a:srgbClr val="000000"/>
                </a:solidFill>
              </a:rPr>
              <a:t>have to be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implemented into the design process making it </a:t>
            </a:r>
            <a:r>
              <a:rPr lang="en-GB" dirty="0" smtClean="0">
                <a:solidFill>
                  <a:srgbClr val="000000"/>
                </a:solidFill>
              </a:rPr>
              <a:t>difficult </a:t>
            </a:r>
            <a:endParaRPr lang="en-GB" dirty="0" smtClean="0">
              <a:solidFill>
                <a:srgbClr val="000000"/>
              </a:solidFill>
            </a:endParaRPr>
          </a:p>
          <a:p>
            <a:pPr>
              <a:spcAft>
                <a:spcPts val="600"/>
              </a:spcAft>
            </a:pPr>
            <a:r>
              <a:rPr lang="en-GB" dirty="0" smtClean="0">
                <a:solidFill>
                  <a:srgbClr val="000000"/>
                </a:solidFill>
              </a:rPr>
              <a:t>to achieve </a:t>
            </a:r>
            <a:r>
              <a:rPr lang="en-GB" dirty="0" smtClean="0">
                <a:solidFill>
                  <a:srgbClr val="000000"/>
                </a:solidFill>
              </a:rPr>
              <a:t>more complex </a:t>
            </a:r>
            <a:r>
              <a:rPr lang="en-GB" dirty="0">
                <a:solidFill>
                  <a:srgbClr val="000000"/>
                </a:solidFill>
              </a:rPr>
              <a:t>channel </a:t>
            </a:r>
            <a:r>
              <a:rPr lang="en-GB" dirty="0" smtClean="0">
                <a:solidFill>
                  <a:srgbClr val="000000"/>
                </a:solidFill>
              </a:rPr>
              <a:t>layouts </a:t>
            </a:r>
            <a:endParaRPr lang="en-GB" dirty="0">
              <a:solidFill>
                <a:srgbClr val="000000"/>
              </a:solidFill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Porosity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Planarity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Shrinkage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m</a:t>
            </a:r>
            <a:r>
              <a:rPr lang="en-GB" sz="1600" dirty="0" smtClean="0">
                <a:solidFill>
                  <a:srgbClr val="000000"/>
                </a:solidFill>
              </a:rPr>
              <a:t>in. ID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ID geometry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Powder removal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Channel roughness (also its evolution over time</a:t>
            </a:r>
            <a:r>
              <a:rPr lang="en-GB" sz="1600" dirty="0" smtClean="0">
                <a:solidFill>
                  <a:srgbClr val="000000"/>
                </a:solidFill>
              </a:rPr>
              <a:t>) </a:t>
            </a:r>
          </a:p>
          <a:p>
            <a:endParaRPr lang="en-GB" sz="1600" dirty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how to make it work for the “LEGO”- concept and </a:t>
            </a:r>
            <a:r>
              <a:rPr lang="en-GB" sz="1600" dirty="0" smtClean="0">
                <a:solidFill>
                  <a:srgbClr val="000000"/>
                </a:solidFill>
              </a:rPr>
              <a:t>for much more information: </a:t>
            </a:r>
          </a:p>
          <a:p>
            <a:r>
              <a:rPr lang="en-GB" sz="1600" dirty="0" smtClean="0">
                <a:solidFill>
                  <a:srgbClr val="000000"/>
                </a:solidFill>
              </a:rPr>
              <a:t>    </a:t>
            </a:r>
            <a:r>
              <a:rPr lang="en-GB" sz="1600" dirty="0" smtClean="0">
                <a:solidFill>
                  <a:srgbClr val="000000"/>
                </a:solidFill>
                <a:hlinkClick r:id="rId2"/>
              </a:rPr>
              <a:t>M. </a:t>
            </a:r>
            <a:r>
              <a:rPr lang="en-GB" sz="1600" dirty="0" err="1" smtClean="0">
                <a:solidFill>
                  <a:srgbClr val="000000"/>
                </a:solidFill>
                <a:hlinkClick r:id="rId2"/>
              </a:rPr>
              <a:t>Angeletti</a:t>
            </a:r>
            <a:r>
              <a:rPr lang="en-GB" sz="1600" dirty="0" smtClean="0">
                <a:solidFill>
                  <a:srgbClr val="000000"/>
                </a:solidFill>
                <a:hlinkClick r:id="rId2"/>
              </a:rPr>
              <a:t>, PhD thesis</a:t>
            </a:r>
            <a:r>
              <a:rPr lang="en-GB" sz="1600" dirty="0" smtClean="0"/>
              <a:t>    </a:t>
            </a:r>
            <a:r>
              <a:rPr lang="en-US" sz="1600" u="sng" dirty="0" smtClean="0">
                <a:hlinkClick r:id="rId3"/>
              </a:rPr>
              <a:t>massimo.angeletti@cern.ch</a:t>
            </a:r>
            <a:endParaRPr lang="en-GB" sz="1600" dirty="0" smtClean="0">
              <a:solidFill>
                <a:srgbClr val="000000"/>
              </a:solidFill>
            </a:endParaRPr>
          </a:p>
          <a:p>
            <a:endParaRPr lang="en-GB" b="1" dirty="0" smtClean="0">
              <a:solidFill>
                <a:srgbClr val="000000"/>
              </a:solidFill>
            </a:endParaRPr>
          </a:p>
          <a:p>
            <a:endParaRPr lang="en-GB" b="1" dirty="0">
              <a:solidFill>
                <a:srgbClr val="000000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3607" t="26617" r="48483" b="26550"/>
          <a:stretch/>
        </p:blipFill>
        <p:spPr>
          <a:xfrm rot="16200000">
            <a:off x="9841050" y="-153730"/>
            <a:ext cx="1828032" cy="2688731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 rotWithShape="1">
          <a:blip r:embed="rId5"/>
          <a:srcRect l="16879" t="29270" r="53707" b="52952"/>
          <a:stretch/>
        </p:blipFill>
        <p:spPr>
          <a:xfrm>
            <a:off x="7686675" y="3138649"/>
            <a:ext cx="4260819" cy="1448540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 rotWithShape="1">
          <a:blip r:embed="rId5"/>
          <a:srcRect l="31379" t="54191" r="49891" b="28429"/>
          <a:stretch/>
        </p:blipFill>
        <p:spPr>
          <a:xfrm>
            <a:off x="7511820" y="4542749"/>
            <a:ext cx="2209569" cy="1153201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 rotWithShape="1">
          <a:blip r:embed="rId5"/>
          <a:srcRect l="50926" t="54665" r="30727" b="25764"/>
          <a:stretch/>
        </p:blipFill>
        <p:spPr>
          <a:xfrm>
            <a:off x="9685888" y="4663484"/>
            <a:ext cx="2409824" cy="1445895"/>
          </a:xfrm>
          <a:prstGeom prst="rect">
            <a:avLst/>
          </a:prstGeom>
        </p:spPr>
      </p:pic>
      <p:pic>
        <p:nvPicPr>
          <p:cNvPr id="10" name="Picture 2" descr="Home | AIDAinnov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80961" y="2667903"/>
            <a:ext cx="1526550" cy="1526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AIDA-2020 | AIDAinnova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3244" y="3910638"/>
            <a:ext cx="1661984" cy="43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303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885977" cy="71250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r>
              <a:rPr lang="en-GB" b="1" dirty="0">
                <a:solidFill>
                  <a:srgbClr val="000000"/>
                </a:solidFill>
              </a:rPr>
              <a:t>Short reminder on different manufacturing options (CERN EP-DT &amp; collaborating institutes</a:t>
            </a:r>
            <a:r>
              <a:rPr lang="en-GB" b="1" dirty="0" smtClean="0">
                <a:solidFill>
                  <a:srgbClr val="000000"/>
                </a:solidFill>
              </a:rPr>
              <a:t>)</a:t>
            </a:r>
          </a:p>
          <a:p>
            <a:endParaRPr lang="en-GB" b="1" dirty="0" smtClean="0"/>
          </a:p>
          <a:p>
            <a:pPr>
              <a:spcAft>
                <a:spcPts val="600"/>
              </a:spcAft>
            </a:pPr>
            <a:r>
              <a:rPr lang="en-GB" b="1" dirty="0" smtClean="0">
                <a:solidFill>
                  <a:srgbClr val="000000"/>
                </a:solidFill>
              </a:rPr>
              <a:t>Motivation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cost reduction (</a:t>
            </a: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</a:t>
            </a:r>
            <a:r>
              <a:rPr lang="en-GB" sz="1600" dirty="0" smtClean="0">
                <a:solidFill>
                  <a:srgbClr val="000000"/>
                </a:solidFill>
              </a:rPr>
              <a:t> state of the art Si-Si cold plates €€€)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r</a:t>
            </a:r>
            <a:r>
              <a:rPr lang="en-GB" sz="1600" dirty="0" smtClean="0">
                <a:solidFill>
                  <a:srgbClr val="000000"/>
                </a:solidFill>
              </a:rPr>
              <a:t>eliability (</a:t>
            </a: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</a:t>
            </a:r>
            <a:r>
              <a:rPr lang="en-GB" sz="1600" dirty="0">
                <a:solidFill>
                  <a:srgbClr val="000000"/>
                </a:solidFill>
              </a:rPr>
              <a:t> state of the art </a:t>
            </a:r>
            <a:r>
              <a:rPr lang="en-GB" sz="1600" dirty="0" smtClean="0">
                <a:solidFill>
                  <a:srgbClr val="000000"/>
                </a:solidFill>
              </a:rPr>
              <a:t>3D-printed cold plates)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material reduction (</a:t>
            </a:r>
            <a:r>
              <a:rPr lang="de-DE" sz="1600" dirty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thickness </a:t>
            </a:r>
            <a:r>
              <a:rPr lang="de-DE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of </a:t>
            </a:r>
            <a:r>
              <a:rPr lang="de-DE" sz="1600" dirty="0" smtClean="0">
                <a:solidFill>
                  <a:srgbClr val="000000"/>
                </a:solidFill>
                <a:cs typeface="Arial" panose="020B0604020202020204" pitchFamily="34" charset="0"/>
              </a:rPr>
              <a:t>reliable </a:t>
            </a:r>
            <a:r>
              <a:rPr lang="de-DE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&amp; cheap </a:t>
            </a:r>
            <a:r>
              <a:rPr lang="en-GB" sz="1600" dirty="0" smtClean="0">
                <a:solidFill>
                  <a:srgbClr val="000000"/>
                </a:solidFill>
              </a:rPr>
              <a:t>conventionally machined cold plates &gt;&gt;&gt; detector cooling requirements)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Research already </a:t>
            </a:r>
            <a:r>
              <a:rPr lang="en-GB" sz="1600" dirty="0">
                <a:solidFill>
                  <a:srgbClr val="000000"/>
                </a:solidFill>
              </a:rPr>
              <a:t>initiated </a:t>
            </a:r>
            <a:r>
              <a:rPr lang="en-GB" sz="1600" dirty="0" smtClean="0">
                <a:solidFill>
                  <a:srgbClr val="000000"/>
                </a:solidFill>
              </a:rPr>
              <a:t>at CERN </a:t>
            </a:r>
            <a:r>
              <a:rPr lang="en-GB" sz="1600" dirty="0">
                <a:solidFill>
                  <a:srgbClr val="000000"/>
                </a:solidFill>
              </a:rPr>
              <a:t>EP-DT &amp; collaborating </a:t>
            </a:r>
            <a:r>
              <a:rPr lang="en-GB" sz="1600" dirty="0" smtClean="0">
                <a:solidFill>
                  <a:srgbClr val="000000"/>
                </a:solidFill>
              </a:rPr>
              <a:t>institutes</a:t>
            </a:r>
            <a:endParaRPr lang="en-GB" sz="1600" dirty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Manufacturing procedure</a:t>
            </a:r>
          </a:p>
          <a:p>
            <a:r>
              <a:rPr lang="en-GB" sz="1600" b="1" dirty="0" smtClean="0">
                <a:solidFill>
                  <a:srgbClr val="000000"/>
                </a:solidFill>
              </a:rPr>
              <a:t>			</a:t>
            </a:r>
            <a:r>
              <a:rPr lang="en-GB" sz="1600" dirty="0">
                <a:solidFill>
                  <a:srgbClr val="000000"/>
                </a:solidFill>
              </a:rPr>
              <a:t>	</a:t>
            </a:r>
            <a:endParaRPr lang="en-GB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</a:rPr>
              <a:t> trenches in planar Si wafer 	 	      	fusion of two planar wafers</a:t>
            </a:r>
            <a:r>
              <a:rPr lang="en-GB" sz="1600" dirty="0" smtClean="0">
                <a:solidFill>
                  <a:srgbClr val="000000"/>
                </a:solidFill>
              </a:rPr>
              <a:t>			</a:t>
            </a:r>
            <a:endParaRPr lang="en-GB" sz="1600" dirty="0" smtClean="0">
              <a:solidFill>
                <a:srgbClr val="000000"/>
              </a:solidFill>
            </a:endParaRPr>
          </a:p>
          <a:p>
            <a:pPr lvl="1"/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- Etching </a:t>
            </a: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(DRIE, WET)</a:t>
            </a:r>
            <a:r>
              <a:rPr lang="en-GB" sz="1600" dirty="0" smtClean="0">
                <a:solidFill>
                  <a:srgbClr val="000000"/>
                </a:solidFill>
              </a:rPr>
              <a:t>			</a:t>
            </a:r>
            <a:r>
              <a:rPr lang="en-GB" sz="1600" dirty="0" smtClean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- </a:t>
            </a: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bonding (direct, </a:t>
            </a:r>
            <a:r>
              <a:rPr lang="en-GB" sz="1600" dirty="0" smtClean="0">
                <a:solidFill>
                  <a:schemeClr val="bg1">
                    <a:lumMod val="85000"/>
                  </a:schemeClr>
                </a:solidFill>
              </a:rPr>
              <a:t>anodic)</a:t>
            </a:r>
          </a:p>
          <a:p>
            <a:pPr lvl="1"/>
            <a:r>
              <a:rPr lang="en-GB" sz="1600" dirty="0" smtClean="0">
                <a:solidFill>
                  <a:srgbClr val="000000"/>
                </a:solidFill>
              </a:rPr>
              <a:t>- </a:t>
            </a:r>
            <a:r>
              <a:rPr lang="en-GB" sz="1600" dirty="0" smtClean="0">
                <a:solidFill>
                  <a:srgbClr val="000000"/>
                </a:solidFill>
                <a:hlinkClick r:id="rId2"/>
              </a:rPr>
              <a:t>Laser engraving</a:t>
            </a:r>
            <a:r>
              <a:rPr lang="en-GB" sz="1600" dirty="0" smtClean="0">
                <a:solidFill>
                  <a:srgbClr val="000000"/>
                </a:solidFill>
              </a:rPr>
              <a:t> with fs-Laser </a:t>
            </a:r>
            <a:r>
              <a:rPr lang="en-GB" sz="1600" dirty="0" smtClean="0">
                <a:solidFill>
                  <a:srgbClr val="000000"/>
                </a:solidFill>
              </a:rPr>
              <a:t>(M. </a:t>
            </a:r>
            <a:r>
              <a:rPr lang="en-GB" sz="1600" dirty="0" err="1" smtClean="0">
                <a:solidFill>
                  <a:srgbClr val="000000"/>
                </a:solidFill>
              </a:rPr>
              <a:t>Angeletti</a:t>
            </a:r>
            <a:r>
              <a:rPr lang="en-GB" sz="1600" dirty="0" smtClean="0">
                <a:solidFill>
                  <a:srgbClr val="000000"/>
                </a:solidFill>
              </a:rPr>
              <a:t>, PhD thesis</a:t>
            </a:r>
            <a:r>
              <a:rPr lang="en-GB" sz="1600" dirty="0" smtClean="0">
                <a:solidFill>
                  <a:srgbClr val="000000"/>
                </a:solidFill>
              </a:rPr>
              <a:t>)					</a:t>
            </a:r>
            <a:endParaRPr lang="en-GB" sz="1600" dirty="0">
              <a:solidFill>
                <a:schemeClr val="tx1">
                  <a:lumMod val="60000"/>
                  <a:lumOff val="40000"/>
                </a:schemeClr>
              </a:solidFill>
            </a:endParaRPr>
          </a:p>
          <a:p>
            <a:pPr marL="3943350" lvl="8" indent="-285750">
              <a:buFontTx/>
              <a:buChar char="-"/>
            </a:pPr>
            <a:r>
              <a:rPr lang="en-GB" sz="1600" dirty="0" smtClean="0">
                <a:solidFill>
                  <a:srgbClr val="000000"/>
                </a:solidFill>
              </a:rPr>
              <a:t>  		-</a:t>
            </a:r>
            <a:r>
              <a:rPr lang="en-GB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 </a:t>
            </a:r>
            <a:r>
              <a:rPr lang="en-GB" sz="1600" dirty="0">
                <a:solidFill>
                  <a:srgbClr val="000000"/>
                </a:solidFill>
              </a:rPr>
              <a:t>eutectic bonding under </a:t>
            </a:r>
            <a:r>
              <a:rPr lang="en-GB" sz="1600" dirty="0" smtClean="0">
                <a:solidFill>
                  <a:srgbClr val="000000"/>
                </a:solidFill>
              </a:rPr>
              <a:t>investigation</a:t>
            </a:r>
          </a:p>
          <a:p>
            <a:pPr lvl="1"/>
            <a:r>
              <a:rPr lang="en-GB" sz="1600" dirty="0" smtClean="0">
                <a:solidFill>
                  <a:srgbClr val="FF0000"/>
                </a:solidFill>
              </a:rPr>
              <a:t>	</a:t>
            </a:r>
            <a:r>
              <a:rPr lang="en-GB" sz="1600" dirty="0" smtClean="0">
                <a:solidFill>
                  <a:srgbClr val="000000"/>
                </a:solidFill>
              </a:rPr>
              <a:t>					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 at </a:t>
            </a:r>
            <a:r>
              <a:rPr lang="en-GB" sz="1600" dirty="0">
                <a:solidFill>
                  <a:srgbClr val="000000"/>
                </a:solidFill>
                <a:hlinkClick r:id="rId3"/>
              </a:rPr>
              <a:t>IFIC/HLL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(M. </a:t>
            </a:r>
            <a:r>
              <a:rPr lang="en-GB" sz="1600" dirty="0" err="1" smtClean="0">
                <a:solidFill>
                  <a:srgbClr val="000000"/>
                </a:solidFill>
              </a:rPr>
              <a:t>Vos</a:t>
            </a:r>
            <a:r>
              <a:rPr lang="en-GB" sz="1600" dirty="0">
                <a:solidFill>
                  <a:srgbClr val="000000"/>
                </a:solidFill>
              </a:rPr>
              <a:t>, </a:t>
            </a:r>
            <a:r>
              <a:rPr lang="en-GB" sz="1600" dirty="0" smtClean="0">
                <a:solidFill>
                  <a:srgbClr val="000000"/>
                </a:solidFill>
              </a:rPr>
              <a:t>IFIC Valencia)</a:t>
            </a:r>
          </a:p>
          <a:p>
            <a:pPr lvl="1"/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00"/>
                </a:solidFill>
              </a:rPr>
              <a:t>										</a:t>
            </a:r>
          </a:p>
          <a:p>
            <a:pPr lvl="1"/>
            <a:r>
              <a:rPr lang="en-GB" sz="1600" dirty="0">
                <a:solidFill>
                  <a:srgbClr val="000000"/>
                </a:solidFill>
              </a:rPr>
              <a:t>	</a:t>
            </a:r>
            <a:r>
              <a:rPr lang="en-GB" sz="1600" dirty="0" smtClean="0">
                <a:solidFill>
                  <a:srgbClr val="000000"/>
                </a:solidFill>
              </a:rPr>
              <a:t>					- </a:t>
            </a:r>
            <a:r>
              <a:rPr lang="en-GB" sz="1600" dirty="0" smtClean="0">
                <a:solidFill>
                  <a:srgbClr val="000000"/>
                </a:solidFill>
                <a:hlinkClick r:id="rId4"/>
              </a:rPr>
              <a:t>thermo-compression</a:t>
            </a:r>
            <a:r>
              <a:rPr lang="en-GB" sz="1600" dirty="0" smtClean="0">
                <a:solidFill>
                  <a:srgbClr val="000000"/>
                </a:solidFill>
              </a:rPr>
              <a:t> (T. Frei, PhD thesis)</a:t>
            </a:r>
          </a:p>
          <a:p>
            <a:pPr lvl="1"/>
            <a:r>
              <a:rPr lang="en-GB" sz="1600" dirty="0">
                <a:solidFill>
                  <a:schemeClr val="tx1">
                    <a:lumMod val="60000"/>
                    <a:lumOff val="40000"/>
                  </a:schemeClr>
                </a:solidFill>
              </a:rPr>
              <a:t>	</a:t>
            </a:r>
            <a:r>
              <a:rPr lang="en-GB" sz="1600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					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endParaRPr lang="en-GB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b="1" dirty="0" smtClean="0">
                <a:solidFill>
                  <a:srgbClr val="000000"/>
                </a:solidFill>
              </a:rPr>
              <a:t>buried </a:t>
            </a:r>
            <a:r>
              <a:rPr lang="en-GB" sz="1600" b="1" dirty="0">
                <a:solidFill>
                  <a:srgbClr val="000000"/>
                </a:solidFill>
              </a:rPr>
              <a:t>micro-channels</a:t>
            </a:r>
            <a:endParaRPr lang="en-GB" sz="1600" b="1" dirty="0" smtClean="0">
              <a:solidFill>
                <a:srgbClr val="000000"/>
              </a:solidFill>
            </a:endParaRPr>
          </a:p>
          <a:p>
            <a:pPr lvl="1"/>
            <a:r>
              <a:rPr lang="en-GB" sz="1600" dirty="0" smtClean="0">
                <a:solidFill>
                  <a:srgbClr val="000000"/>
                </a:solidFill>
                <a:hlinkClick r:id="rId5"/>
              </a:rPr>
              <a:t>Combination of DRIE + XeF</a:t>
            </a:r>
            <a:r>
              <a:rPr lang="en-GB" sz="1600" baseline="-25000" dirty="0" smtClean="0">
                <a:solidFill>
                  <a:srgbClr val="000000"/>
                </a:solidFill>
                <a:hlinkClick r:id="rId5"/>
              </a:rPr>
              <a:t>2</a:t>
            </a:r>
            <a:r>
              <a:rPr lang="en-GB" sz="1600" dirty="0" smtClean="0">
                <a:solidFill>
                  <a:srgbClr val="000000"/>
                </a:solidFill>
                <a:hlinkClick r:id="rId5"/>
              </a:rPr>
              <a:t> etching</a:t>
            </a:r>
            <a:r>
              <a:rPr lang="en-GB" sz="1600" dirty="0" smtClean="0">
                <a:solidFill>
                  <a:srgbClr val="000000"/>
                </a:solidFill>
              </a:rPr>
              <a:t>		filling of trenches with e.g. PECVD, </a:t>
            </a:r>
            <a:r>
              <a:rPr lang="en-GB" sz="1600" dirty="0" err="1" smtClean="0">
                <a:solidFill>
                  <a:srgbClr val="000000"/>
                </a:solidFill>
              </a:rPr>
              <a:t>Parylene</a:t>
            </a:r>
            <a:endParaRPr lang="en-GB" sz="1600" dirty="0" smtClean="0">
              <a:solidFill>
                <a:srgbClr val="000000"/>
              </a:solidFill>
            </a:endParaRPr>
          </a:p>
          <a:p>
            <a:r>
              <a:rPr lang="en-GB" dirty="0">
                <a:solidFill>
                  <a:srgbClr val="000000"/>
                </a:solidFill>
              </a:rPr>
              <a:t> </a:t>
            </a:r>
            <a:r>
              <a:rPr lang="en-GB" dirty="0" smtClean="0">
                <a:solidFill>
                  <a:srgbClr val="000000"/>
                </a:solidFill>
              </a:rPr>
              <a:t>      </a:t>
            </a:r>
            <a:r>
              <a:rPr lang="en-GB" sz="1600" dirty="0" smtClean="0">
                <a:solidFill>
                  <a:srgbClr val="000000"/>
                </a:solidFill>
              </a:rPr>
              <a:t>(A</a:t>
            </a:r>
            <a:r>
              <a:rPr lang="en-GB" sz="1600" dirty="0" smtClean="0">
                <a:solidFill>
                  <a:srgbClr val="000000"/>
                </a:solidFill>
              </a:rPr>
              <a:t>. </a:t>
            </a:r>
            <a:r>
              <a:rPr lang="en-GB" sz="1600" dirty="0" err="1" smtClean="0">
                <a:solidFill>
                  <a:srgbClr val="000000"/>
                </a:solidFill>
              </a:rPr>
              <a:t>Mapelli</a:t>
            </a:r>
            <a:r>
              <a:rPr lang="en-GB" sz="1600" dirty="0" smtClean="0">
                <a:solidFill>
                  <a:srgbClr val="000000"/>
                </a:solidFill>
              </a:rPr>
              <a:t>, R. </a:t>
            </a:r>
            <a:r>
              <a:rPr lang="en-GB" sz="1600" dirty="0" err="1" smtClean="0">
                <a:solidFill>
                  <a:srgbClr val="000000"/>
                </a:solidFill>
              </a:rPr>
              <a:t>Callegari</a:t>
            </a:r>
            <a:r>
              <a:rPr lang="en-GB" sz="1600" dirty="0" smtClean="0">
                <a:solidFill>
                  <a:srgbClr val="000000"/>
                </a:solidFill>
              </a:rPr>
              <a:t>: </a:t>
            </a:r>
            <a:r>
              <a:rPr lang="en-GB" sz="1600" dirty="0" smtClean="0">
                <a:solidFill>
                  <a:srgbClr val="000000"/>
                </a:solidFill>
                <a:hlinkClick r:id="rId6"/>
              </a:rPr>
              <a:t>another link </a:t>
            </a:r>
            <a:r>
              <a:rPr lang="en-GB" sz="1600" dirty="0" smtClean="0">
                <a:solidFill>
                  <a:srgbClr val="000000"/>
                </a:solidFill>
              </a:rPr>
              <a:t>)</a:t>
            </a:r>
            <a:r>
              <a:rPr lang="en-GB" dirty="0" smtClean="0">
                <a:solidFill>
                  <a:srgbClr val="000000"/>
                </a:solidFill>
              </a:rPr>
              <a:t>	</a:t>
            </a:r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50443" t="11291" r="5760" b="27460"/>
          <a:stretch/>
        </p:blipFill>
        <p:spPr>
          <a:xfrm>
            <a:off x="10181432" y="5067362"/>
            <a:ext cx="1391165" cy="111384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65823" y="3038475"/>
            <a:ext cx="9599894" cy="0"/>
          </a:xfrm>
          <a:prstGeom prst="line">
            <a:avLst/>
          </a:prstGeom>
          <a:ln w="28575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8"/>
          <a:srcRect l="6661" t="2856" r="6872" b="17061"/>
          <a:stretch/>
        </p:blipFill>
        <p:spPr>
          <a:xfrm>
            <a:off x="9865717" y="3773364"/>
            <a:ext cx="1706880" cy="114082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9">
            <a:grayscl/>
          </a:blip>
          <a:srcRect t="7519"/>
          <a:stretch/>
        </p:blipFill>
        <p:spPr>
          <a:xfrm>
            <a:off x="646908" y="3986326"/>
            <a:ext cx="4868067" cy="9511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10">
            <a:grayscl/>
          </a:blip>
          <a:srcRect l="70733" t="30647" r="9456" b="40604"/>
          <a:stretch/>
        </p:blipFill>
        <p:spPr>
          <a:xfrm>
            <a:off x="10048597" y="2381220"/>
            <a:ext cx="1524000" cy="1243979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 rot="5400000">
            <a:off x="10933672" y="3055273"/>
            <a:ext cx="1532773" cy="18466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</a:rPr>
              <a:t>eutectic bonding</a:t>
            </a:r>
          </a:p>
        </p:txBody>
      </p:sp>
      <p:sp>
        <p:nvSpPr>
          <p:cNvPr id="16" name="TextBox 15"/>
          <p:cNvSpPr txBox="1"/>
          <p:nvPr/>
        </p:nvSpPr>
        <p:spPr>
          <a:xfrm rot="5400000">
            <a:off x="11026005" y="4373319"/>
            <a:ext cx="15327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 smtClean="0">
                <a:solidFill>
                  <a:srgbClr val="000000"/>
                </a:solidFill>
              </a:rPr>
              <a:t>thermo-</a:t>
            </a:r>
          </a:p>
          <a:p>
            <a:pPr algn="l"/>
            <a:r>
              <a:rPr lang="en-GB" sz="1200" dirty="0" smtClean="0">
                <a:solidFill>
                  <a:srgbClr val="000000"/>
                </a:solidFill>
              </a:rPr>
              <a:t>compression</a:t>
            </a:r>
          </a:p>
        </p:txBody>
      </p:sp>
      <p:sp>
        <p:nvSpPr>
          <p:cNvPr id="17" name="TextBox 16"/>
          <p:cNvSpPr txBox="1"/>
          <p:nvPr/>
        </p:nvSpPr>
        <p:spPr>
          <a:xfrm rot="5400000">
            <a:off x="11022413" y="5684665"/>
            <a:ext cx="1532773" cy="36933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>
                <a:solidFill>
                  <a:srgbClr val="000000"/>
                </a:solidFill>
              </a:rPr>
              <a:t>b</a:t>
            </a:r>
            <a:r>
              <a:rPr lang="en-GB" sz="1200" dirty="0" smtClean="0">
                <a:solidFill>
                  <a:srgbClr val="000000"/>
                </a:solidFill>
              </a:rPr>
              <a:t>uried</a:t>
            </a:r>
          </a:p>
          <a:p>
            <a:pPr algn="l"/>
            <a:r>
              <a:rPr lang="en-GB" sz="1200" dirty="0" smtClean="0">
                <a:solidFill>
                  <a:srgbClr val="000000"/>
                </a:solidFill>
              </a:rPr>
              <a:t>micro-channels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265823" y="5092883"/>
            <a:ext cx="9599894" cy="0"/>
          </a:xfrm>
          <a:prstGeom prst="line">
            <a:avLst/>
          </a:prstGeom>
          <a:ln w="28575">
            <a:solidFill>
              <a:srgbClr val="000000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ome | AIDAinnov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4323" y="-69854"/>
            <a:ext cx="1374476" cy="1374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AIDA-2020 | AIDAinnov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1432" y="1121620"/>
            <a:ext cx="1661984" cy="4373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8277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787503" cy="6129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Summary &amp; Conclusion</a:t>
            </a:r>
            <a:endParaRPr lang="en-GB" b="1" dirty="0">
              <a:solidFill>
                <a:srgbClr val="000000"/>
              </a:solidFill>
            </a:endParaRPr>
          </a:p>
          <a:p>
            <a:r>
              <a:rPr lang="en-GB" sz="1600" dirty="0" smtClean="0">
                <a:solidFill>
                  <a:srgbClr val="273BC4"/>
                </a:solidFill>
              </a:rPr>
              <a:t> </a:t>
            </a:r>
            <a:endParaRPr lang="en-GB" sz="1600" dirty="0">
              <a:solidFill>
                <a:srgbClr val="273BC4"/>
              </a:solidFill>
            </a:endParaRPr>
          </a:p>
          <a:p>
            <a:pPr>
              <a:spcAft>
                <a:spcPts val="200"/>
              </a:spcAft>
            </a:pPr>
            <a:r>
              <a:rPr lang="en-GB" b="1" dirty="0">
                <a:solidFill>
                  <a:srgbClr val="000000"/>
                </a:solidFill>
              </a:rPr>
              <a:t>Multi-micro-channel cold plates produced with MEMS techniques: etching &amp; </a:t>
            </a:r>
            <a:r>
              <a:rPr lang="en-GB" b="1" dirty="0" smtClean="0">
                <a:solidFill>
                  <a:srgbClr val="000000"/>
                </a:solidFill>
              </a:rPr>
              <a:t>bonding</a:t>
            </a:r>
            <a:endParaRPr lang="en-GB" dirty="0" smtClean="0">
              <a:solidFill>
                <a:srgbClr val="000000"/>
              </a:solidFill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Soldering flux used during </a:t>
            </a:r>
            <a:r>
              <a:rPr lang="en-GB" sz="1600" dirty="0" err="1" smtClean="0">
                <a:solidFill>
                  <a:srgbClr val="000000"/>
                </a:solidFill>
              </a:rPr>
              <a:t>connectorizing</a:t>
            </a:r>
            <a:r>
              <a:rPr lang="en-GB" sz="1600" dirty="0">
                <a:solidFill>
                  <a:srgbClr val="000000"/>
                </a:solidFill>
              </a:rPr>
              <a:t> </a:t>
            </a:r>
            <a:r>
              <a:rPr lang="en-GB" sz="1600" dirty="0" smtClean="0">
                <a:solidFill>
                  <a:srgbClr val="000000"/>
                </a:solidFill>
              </a:rPr>
              <a:t>the cold plate did pollute the channels prior to testing </a:t>
            </a:r>
          </a:p>
          <a:p>
            <a:pPr>
              <a:spcAft>
                <a:spcPts val="600"/>
              </a:spcAft>
            </a:pPr>
            <a:r>
              <a:rPr lang="en-GB" sz="1600" dirty="0" smtClean="0">
                <a:solidFill>
                  <a:srgbClr val="1039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600" dirty="0" smtClean="0">
                <a:solidFill>
                  <a:srgbClr val="1039A0"/>
                </a:solidFill>
                <a:cs typeface="Calibri" panose="020F0502020204030204" pitchFamily="34" charset="0"/>
              </a:rPr>
              <a:t>on R&amp;D level with focus on the fluidic behaviour of the cold plate itself a glued connector will be used henceforth </a:t>
            </a:r>
            <a:r>
              <a:rPr lang="en-GB" sz="1600" dirty="0" smtClean="0">
                <a:solidFill>
                  <a:srgbClr val="000000"/>
                </a:solidFill>
              </a:rPr>
              <a:t> 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 smtClean="0">
                <a:solidFill>
                  <a:srgbClr val="000000"/>
                </a:solidFill>
              </a:rPr>
              <a:t>Erosion </a:t>
            </a:r>
            <a:r>
              <a:rPr lang="en-GB" sz="1600" dirty="0">
                <a:solidFill>
                  <a:srgbClr val="000000"/>
                </a:solidFill>
              </a:rPr>
              <a:t>damage was found inside micro-channels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Cavitation phenomena were hypothesized and confirmed </a:t>
            </a:r>
          </a:p>
          <a:p>
            <a:pPr>
              <a:spcAft>
                <a:spcPts val="600"/>
              </a:spcAft>
            </a:pPr>
            <a:r>
              <a:rPr lang="en-GB" sz="1600" dirty="0">
                <a:solidFill>
                  <a:srgbClr val="1039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1600" dirty="0" smtClean="0">
                <a:solidFill>
                  <a:srgbClr val="1039A0"/>
                </a:solidFill>
              </a:rPr>
              <a:t>A </a:t>
            </a:r>
            <a:r>
              <a:rPr lang="en-GB" sz="1600" dirty="0">
                <a:solidFill>
                  <a:srgbClr val="1039A0"/>
                </a:solidFill>
              </a:rPr>
              <a:t>parametrical map was proposed to avoid the damaging flow regime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Publish awesome paper with many bubbly images </a:t>
            </a:r>
            <a:r>
              <a:rPr lang="en-GB" sz="1600" dirty="0">
                <a:solidFill>
                  <a:srgbClr val="000000"/>
                </a:solidFill>
                <a:sym typeface="Wingdings" panose="05000000000000000000" pitchFamily="2" charset="2"/>
              </a:rPr>
              <a:t></a:t>
            </a:r>
            <a:endParaRPr lang="en-GB" sz="1600" dirty="0">
              <a:solidFill>
                <a:srgbClr val="000000"/>
              </a:solidFill>
              <a:cs typeface="Calibri" panose="020F0502020204030204" pitchFamily="34" charset="0"/>
            </a:endParaRPr>
          </a:p>
          <a:p>
            <a:pPr marL="285750" lvl="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1600" dirty="0">
                <a:solidFill>
                  <a:srgbClr val="000000"/>
                </a:solidFill>
              </a:rPr>
              <a:t>But still so much more to discover at those small </a:t>
            </a:r>
            <a:r>
              <a:rPr lang="en-GB" sz="1600" dirty="0" smtClean="0">
                <a:solidFill>
                  <a:srgbClr val="000000"/>
                </a:solidFill>
              </a:rPr>
              <a:t>scales</a:t>
            </a:r>
          </a:p>
          <a:p>
            <a:pPr marL="285750" lvl="0" indent="-285750">
              <a:spcAft>
                <a:spcPts val="200"/>
              </a:spcAft>
              <a:buFont typeface="Arial" panose="020B0604020202020204" pitchFamily="34" charset="0"/>
              <a:buChar char="•"/>
            </a:pPr>
            <a:endParaRPr lang="en-GB" dirty="0">
              <a:solidFill>
                <a:srgbClr val="000000"/>
              </a:solidFill>
            </a:endParaRPr>
          </a:p>
          <a:p>
            <a:pPr>
              <a:spcAft>
                <a:spcPts val="200"/>
              </a:spcAft>
            </a:pPr>
            <a:r>
              <a:rPr lang="en-GB" b="1" dirty="0">
                <a:solidFill>
                  <a:srgbClr val="000000"/>
                </a:solidFill>
              </a:rPr>
              <a:t>Multi-micro-channel cold plates produced with 3D-printing techniques</a:t>
            </a:r>
          </a:p>
          <a:p>
            <a:pPr lvl="0">
              <a:spcAft>
                <a:spcPts val="20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Necessary to find and push the limits of this technology for the needs of the detector cooling community</a:t>
            </a:r>
          </a:p>
          <a:p>
            <a:pPr lvl="0">
              <a:spcAft>
                <a:spcPts val="200"/>
              </a:spcAft>
            </a:pPr>
            <a:endParaRPr lang="en-GB" dirty="0" smtClean="0">
              <a:solidFill>
                <a:srgbClr val="000000"/>
              </a:solidFill>
            </a:endParaRPr>
          </a:p>
          <a:p>
            <a:pPr lvl="0">
              <a:spcAft>
                <a:spcPts val="200"/>
              </a:spcAft>
            </a:pPr>
            <a:r>
              <a:rPr lang="en-GB" b="1" dirty="0">
                <a:solidFill>
                  <a:srgbClr val="000000"/>
                </a:solidFill>
              </a:rPr>
              <a:t>Short reminder on different manufacturing </a:t>
            </a:r>
            <a:r>
              <a:rPr lang="en-GB" b="1" dirty="0" smtClean="0">
                <a:solidFill>
                  <a:srgbClr val="000000"/>
                </a:solidFill>
              </a:rPr>
              <a:t>options</a:t>
            </a:r>
          </a:p>
          <a:p>
            <a:pPr lvl="0">
              <a:spcAft>
                <a:spcPts val="200"/>
              </a:spcAft>
            </a:pPr>
            <a:r>
              <a:rPr lang="en-GB" sz="1600" dirty="0" smtClean="0">
                <a:solidFill>
                  <a:srgbClr val="000000"/>
                </a:solidFill>
              </a:rPr>
              <a:t>Use the links provided and names given as first pointer to the mentioned technologies</a:t>
            </a:r>
            <a:endParaRPr lang="en-GB" sz="1600" dirty="0">
              <a:solidFill>
                <a:srgbClr val="000000"/>
              </a:solidFill>
            </a:endParaRPr>
          </a:p>
          <a:p>
            <a:pPr lvl="0">
              <a:spcAft>
                <a:spcPts val="200"/>
              </a:spcAft>
            </a:pPr>
            <a:endParaRPr lang="en-GB" dirty="0">
              <a:solidFill>
                <a:srgbClr val="000000"/>
              </a:solidFill>
            </a:endParaRPr>
          </a:p>
          <a:p>
            <a:endParaRPr lang="de-DE" b="1" dirty="0"/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133761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8" y="239341"/>
            <a:ext cx="11592899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b="1" dirty="0" smtClean="0"/>
          </a:p>
          <a:p>
            <a:endParaRPr lang="en-GB" b="1" dirty="0"/>
          </a:p>
          <a:p>
            <a:endParaRPr lang="en-GB" sz="2000" b="1" dirty="0" smtClean="0"/>
          </a:p>
          <a:p>
            <a:pPr algn="ctr"/>
            <a:r>
              <a:rPr lang="en-GB" sz="2400" b="1" dirty="0" smtClean="0"/>
              <a:t>Thank you for your attention! </a:t>
            </a:r>
            <a:endParaRPr lang="en-GB" sz="2400" b="1" dirty="0"/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endParaRPr lang="en-GB" i="1" dirty="0"/>
          </a:p>
          <a:p>
            <a:endParaRPr lang="en-GB" i="1" dirty="0" smtClean="0"/>
          </a:p>
          <a:p>
            <a:pPr algn="ctr"/>
            <a:endParaRPr lang="en-GB" i="1" dirty="0" smtClean="0"/>
          </a:p>
          <a:p>
            <a:pPr algn="ctr" fontAlgn="base"/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 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…“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I would rather have questions that can’t be </a:t>
            </a:r>
            <a:r>
              <a:rPr lang="en-GB" b="1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answered, </a:t>
            </a:r>
            <a:r>
              <a:rPr lang="en-GB" b="1" dirty="0">
                <a:solidFill>
                  <a:schemeClr val="tx1">
                    <a:lumMod val="60000"/>
                    <a:lumOff val="40000"/>
                  </a:schemeClr>
                </a:solidFill>
              </a:rPr>
              <a:t>than answers that can’t be questioned.”</a:t>
            </a:r>
          </a:p>
          <a:p>
            <a:pPr algn="ctr" fontAlgn="base"/>
            <a:r>
              <a:rPr lang="en-GB" dirty="0">
                <a:solidFill>
                  <a:schemeClr val="tx1">
                    <a:lumMod val="60000"/>
                    <a:lumOff val="40000"/>
                  </a:schemeClr>
                </a:solidFill>
              </a:rPr>
              <a:t>— Richard P. Feynman.</a:t>
            </a:r>
          </a:p>
          <a:p>
            <a:endParaRPr lang="en-GB" i="1" dirty="0" smtClean="0"/>
          </a:p>
          <a:p>
            <a:endParaRPr lang="en-GB" i="1" dirty="0"/>
          </a:p>
          <a:p>
            <a:endParaRPr lang="en-GB" i="1" dirty="0" smtClean="0"/>
          </a:p>
        </p:txBody>
      </p:sp>
    </p:spTree>
    <p:extLst>
      <p:ext uri="{BB962C8B-B14F-4D97-AF65-F5344CB8AC3E}">
        <p14:creationId xmlns:p14="http://schemas.microsoft.com/office/powerpoint/2010/main" val="1685989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26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894183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 smtClean="0"/>
              <a:t>Quick-References</a:t>
            </a:r>
          </a:p>
          <a:p>
            <a:endParaRPr lang="en-GB" sz="2000" b="1" dirty="0" smtClean="0"/>
          </a:p>
          <a:p>
            <a:r>
              <a:rPr lang="en-GB" sz="1400" dirty="0">
                <a:solidFill>
                  <a:srgbClr val="000000"/>
                </a:solidFill>
              </a:rPr>
              <a:t>[1] 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  <a:hlinkClick r:id="rId2"/>
              </a:rPr>
              <a:t>https://doi.org/</a:t>
            </a:r>
            <a:r>
              <a:rPr lang="en-GB" sz="1400" dirty="0">
                <a:solidFill>
                  <a:srgbClr val="000000"/>
                </a:solidFill>
                <a:hlinkClick r:id="rId2"/>
              </a:rPr>
              <a:t>10.1115/1.4024388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  <a:endParaRPr lang="en-GB" sz="1400" b="1" dirty="0"/>
          </a:p>
          <a:p>
            <a:r>
              <a:rPr lang="en-GB" sz="1400" dirty="0">
                <a:solidFill>
                  <a:srgbClr val="000000"/>
                </a:solidFill>
              </a:rPr>
              <a:t>[2] 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  <a:hlinkClick r:id="rId3"/>
              </a:rPr>
              <a:t>https://doi.org/</a:t>
            </a:r>
            <a:r>
              <a:rPr lang="en-GB" sz="1400" dirty="0">
                <a:solidFill>
                  <a:srgbClr val="000000"/>
                </a:solidFill>
                <a:hlinkClick r:id="rId3"/>
              </a:rPr>
              <a:t>10.1063/1.2132289</a:t>
            </a:r>
            <a:endParaRPr lang="en-GB" sz="1400" dirty="0">
              <a:solidFill>
                <a:srgbClr val="000000"/>
              </a:solidFill>
            </a:endParaRPr>
          </a:p>
          <a:p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</a:rPr>
              <a:t>[3] 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  <a:hlinkClick r:id="rId4"/>
              </a:rPr>
              <a:t>https://doi.org/</a:t>
            </a:r>
            <a:r>
              <a:rPr lang="en-GB" sz="1400" dirty="0">
                <a:solidFill>
                  <a:prstClr val="black"/>
                </a:solidFill>
                <a:cs typeface="Arial" panose="020B0604020202020204" pitchFamily="34" charset="0"/>
                <a:hlinkClick r:id="rId4"/>
              </a:rPr>
              <a:t>10.1109/JMEMS.2005.851800</a:t>
            </a:r>
            <a:r>
              <a:rPr lang="en-GB" sz="14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</a:p>
          <a:p>
            <a:r>
              <a:rPr lang="en-GB" sz="1400" dirty="0">
                <a:solidFill>
                  <a:srgbClr val="000000"/>
                </a:solidFill>
              </a:rPr>
              <a:t>[4] </a:t>
            </a:r>
            <a:r>
              <a:rPr lang="en-GB" sz="1400" dirty="0">
                <a:solidFill>
                  <a:srgbClr val="000000"/>
                </a:solidFill>
                <a:cs typeface="Arial" panose="020B0604020202020204" pitchFamily="34" charset="0"/>
                <a:hlinkClick r:id="rId5"/>
              </a:rPr>
              <a:t>https://doi.org/</a:t>
            </a:r>
            <a:r>
              <a:rPr lang="en-GB" sz="1400" dirty="0">
                <a:solidFill>
                  <a:srgbClr val="000000"/>
                </a:solidFill>
                <a:hlinkClick r:id="rId5"/>
              </a:rPr>
              <a:t>10.1063/1.1827602</a:t>
            </a:r>
            <a:r>
              <a:rPr lang="en-GB" sz="1400" dirty="0">
                <a:solidFill>
                  <a:srgbClr val="000000"/>
                </a:solidFill>
              </a:rPr>
              <a:t> </a:t>
            </a:r>
          </a:p>
          <a:p>
            <a:endParaRPr lang="en-GB" sz="1400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000" b="1" dirty="0" smtClean="0"/>
          </a:p>
          <a:p>
            <a:endParaRPr lang="en-GB" sz="2000" b="1" dirty="0" smtClean="0"/>
          </a:p>
          <a:p>
            <a:endParaRPr lang="en-GB" sz="2000" b="1" dirty="0"/>
          </a:p>
          <a:p>
            <a:pPr marL="800100" lvl="1" indent="-342900">
              <a:buFontTx/>
              <a:buAutoNum type="arabicParenR"/>
            </a:pPr>
            <a:endParaRPr lang="en-GB" sz="1600" dirty="0">
              <a:solidFill>
                <a:srgbClr val="000000"/>
              </a:solidFill>
            </a:endParaRPr>
          </a:p>
          <a:p>
            <a:pPr marL="800100" lvl="1" indent="-342900">
              <a:buAutoNum type="arabicParenR"/>
            </a:pPr>
            <a:endParaRPr lang="en-GB" sz="16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</p:spTree>
    <p:extLst>
      <p:ext uri="{BB962C8B-B14F-4D97-AF65-F5344CB8AC3E}">
        <p14:creationId xmlns:p14="http://schemas.microsoft.com/office/powerpoint/2010/main" val="324818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592899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Multi-micro-channel </a:t>
            </a:r>
            <a:r>
              <a:rPr lang="en-GB" b="1" dirty="0">
                <a:solidFill>
                  <a:srgbClr val="000000"/>
                </a:solidFill>
              </a:rPr>
              <a:t>cold plates produced with MEMS techniques: etching &amp; </a:t>
            </a:r>
            <a:r>
              <a:rPr lang="en-GB" b="1" dirty="0" smtClean="0">
                <a:solidFill>
                  <a:srgbClr val="000000"/>
                </a:solidFill>
              </a:rPr>
              <a:t>bonding</a:t>
            </a:r>
            <a:endParaRPr lang="en-GB" b="1" dirty="0"/>
          </a:p>
          <a:p>
            <a:r>
              <a:rPr lang="en-GB" dirty="0">
                <a:solidFill>
                  <a:srgbClr val="000000"/>
                </a:solidFill>
              </a:rPr>
              <a:t>Generic channel layout for boiling flows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b="1" dirty="0"/>
          </a:p>
          <a:p>
            <a:endParaRPr lang="en-GB" sz="2000" b="1" dirty="0" smtClean="0"/>
          </a:p>
          <a:p>
            <a:endParaRPr lang="en-GB" b="1" dirty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				</a:t>
            </a:r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55907" y="2210844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461" t="38705" r="34732" b="46019"/>
          <a:stretch/>
        </p:blipFill>
        <p:spPr>
          <a:xfrm>
            <a:off x="3590618" y="2221471"/>
            <a:ext cx="6606691" cy="1630956"/>
          </a:xfrm>
          <a:prstGeom prst="rect">
            <a:avLst/>
          </a:prstGeom>
          <a:noFill/>
          <a:ln w="15875">
            <a:solidFill>
              <a:sysClr val="window" lastClr="FFFFFF">
                <a:lumMod val="65000"/>
              </a:sys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896756" y="2475022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m</a:t>
            </a:r>
            <a:r>
              <a:rPr lang="en-GB" sz="800" dirty="0" smtClean="0">
                <a:solidFill>
                  <a:prstClr val="black"/>
                </a:solidFill>
              </a:rPr>
              <a:t>ain channels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0717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outlet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79624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inlet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1757" y="2412516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restrictions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8798" y="3413562"/>
            <a:ext cx="1195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o</a:t>
            </a:r>
            <a:r>
              <a:rPr lang="en-GB" sz="800" dirty="0" smtClean="0">
                <a:solidFill>
                  <a:prstClr val="black"/>
                </a:solidFill>
              </a:rPr>
              <a:t>utlet </a:t>
            </a:r>
          </a:p>
          <a:p>
            <a:r>
              <a:rPr lang="en-GB" sz="800" dirty="0" smtClean="0">
                <a:solidFill>
                  <a:prstClr val="black"/>
                </a:solidFill>
              </a:rPr>
              <a:t>plenum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6866" y="3518704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FLOW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68742" y="2431566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H="1">
            <a:off x="6568742" y="2742218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 flipH="1">
            <a:off x="6568742" y="3029642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>
          <a:xfrm flipH="1">
            <a:off x="6568742" y="3327295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>
          <a:xfrm flipH="1">
            <a:off x="6568741" y="3626527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>
          <a:xfrm flipH="1">
            <a:off x="4350723" y="2591981"/>
            <a:ext cx="193608" cy="16374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flipH="1">
            <a:off x="4329655" y="3018692"/>
            <a:ext cx="249204" cy="191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flipH="1" flipV="1">
            <a:off x="4344125" y="3273460"/>
            <a:ext cx="200206" cy="17040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pic>
        <p:nvPicPr>
          <p:cNvPr id="25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7"/>
          <a:stretch/>
        </p:blipFill>
        <p:spPr bwMode="auto">
          <a:xfrm>
            <a:off x="3951015" y="2954729"/>
            <a:ext cx="141108" cy="1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8" t="-8016" r="-5989" b="-3121"/>
          <a:stretch/>
        </p:blipFill>
        <p:spPr bwMode="auto">
          <a:xfrm>
            <a:off x="9688395" y="2954729"/>
            <a:ext cx="190500" cy="15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Connector 26"/>
          <p:cNvCxnSpPr/>
          <p:nvPr/>
        </p:nvCxnSpPr>
        <p:spPr>
          <a:xfrm flipV="1">
            <a:off x="9252594" y="3184611"/>
            <a:ext cx="254060" cy="9986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flipV="1">
            <a:off x="9047806" y="3107128"/>
            <a:ext cx="409575" cy="8444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8920257" y="3020614"/>
            <a:ext cx="388420" cy="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9027199" y="2852026"/>
            <a:ext cx="352425" cy="75117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9178975" y="2741630"/>
            <a:ext cx="240659" cy="102349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4986200" y="3856546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16200000">
            <a:off x="1776081" y="2949101"/>
            <a:ext cx="1645702" cy="169188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2497408" y="2682290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2497408" y="2383315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2497409" y="2978656"/>
            <a:ext cx="142875" cy="10901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2498753" y="3274544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2498753" y="3573675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 rot="10800000">
            <a:off x="2241936" y="3009631"/>
            <a:ext cx="275596" cy="842792"/>
          </a:xfrm>
          <a:prstGeom prst="rect">
            <a:avLst/>
          </a:prstGeom>
          <a:pattFill prst="ltUpDiag">
            <a:fgClr>
              <a:srgbClr val="0033A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2057291" y="2546232"/>
            <a:ext cx="798792" cy="128006"/>
          </a:xfrm>
          <a:prstGeom prst="rect">
            <a:avLst/>
          </a:prstGeom>
          <a:pattFill prst="pct90">
            <a:fgClr>
              <a:sysClr val="windowText" lastClr="000000">
                <a:lumMod val="65000"/>
                <a:lumOff val="35000"/>
              </a:sysClr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71265" y="3618565"/>
            <a:ext cx="81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Si substrate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03325" y="3009631"/>
            <a:ext cx="2463868" cy="0"/>
          </a:xfrm>
          <a:prstGeom prst="line">
            <a:avLst/>
          </a:prstGeom>
          <a:ln w="28575">
            <a:solidFill>
              <a:srgbClr val="1039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5970" y="2182456"/>
            <a:ext cx="1735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Si-substrate bonded to</a:t>
            </a:r>
          </a:p>
          <a:p>
            <a:endParaRPr lang="en-GB" sz="1200" b="1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Real </a:t>
            </a:r>
            <a:r>
              <a:rPr lang="en-GB" sz="1200" b="1" dirty="0">
                <a:solidFill>
                  <a:srgbClr val="000000"/>
                </a:solidFill>
                <a:latin typeface="Arial"/>
              </a:rPr>
              <a:t>case: </a:t>
            </a:r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Si-wafer</a:t>
            </a:r>
          </a:p>
          <a:p>
            <a:pPr algn="r"/>
            <a:endParaRPr lang="en-GB" sz="1200" dirty="0">
              <a:latin typeface="Arial"/>
            </a:endParaRPr>
          </a:p>
          <a:p>
            <a:pPr algn="r"/>
            <a:endParaRPr lang="en-GB" sz="1200" b="1" dirty="0">
              <a:solidFill>
                <a:srgbClr val="1039A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1039A0"/>
                </a:solidFill>
                <a:latin typeface="Arial"/>
              </a:rPr>
              <a:t>R&amp;D </a:t>
            </a:r>
            <a:r>
              <a:rPr lang="en-GB" sz="1200" b="1" dirty="0">
                <a:solidFill>
                  <a:srgbClr val="1039A0"/>
                </a:solidFill>
                <a:latin typeface="Arial"/>
              </a:rPr>
              <a:t>version for flow visualisation</a:t>
            </a:r>
            <a:r>
              <a:rPr lang="en-GB" sz="1200" dirty="0">
                <a:solidFill>
                  <a:srgbClr val="1039A0"/>
                </a:solidFill>
                <a:latin typeface="Arial"/>
              </a:rPr>
              <a:t>: </a:t>
            </a:r>
          </a:p>
          <a:p>
            <a:pPr algn="r"/>
            <a:r>
              <a:rPr lang="en-GB" sz="1200" dirty="0" smtClean="0">
                <a:solidFill>
                  <a:srgbClr val="1039A0"/>
                </a:solidFill>
                <a:latin typeface="Arial"/>
              </a:rPr>
              <a:t>glass wafer</a:t>
            </a:r>
            <a:endParaRPr lang="en-GB" sz="1200" dirty="0">
              <a:solidFill>
                <a:srgbClr val="1039A0"/>
              </a:solidFill>
              <a:latin typeface="Arial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7901" y="783517"/>
            <a:ext cx="1726704" cy="1104484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8880177" y="1874021"/>
            <a:ext cx="3033810" cy="5616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dirty="0" smtClean="0">
                <a:solidFill>
                  <a:srgbClr val="000000"/>
                </a:solidFill>
              </a:rPr>
              <a:t>micro-channels etched </a:t>
            </a:r>
            <a:r>
              <a:rPr lang="en-GB" sz="1000" dirty="0">
                <a:solidFill>
                  <a:srgbClr val="000000"/>
                </a:solidFill>
              </a:rPr>
              <a:t>into </a:t>
            </a:r>
            <a:endParaRPr lang="en-GB" sz="1000" dirty="0" smtClean="0">
              <a:solidFill>
                <a:srgbClr val="000000"/>
              </a:solidFill>
            </a:endParaRPr>
          </a:p>
          <a:p>
            <a:pPr algn="r"/>
            <a:r>
              <a:rPr lang="en-GB" sz="1000" dirty="0" smtClean="0">
                <a:solidFill>
                  <a:srgbClr val="000000"/>
                </a:solidFill>
              </a:rPr>
              <a:t>Si </a:t>
            </a:r>
            <a:r>
              <a:rPr lang="en-GB" sz="1000" dirty="0">
                <a:solidFill>
                  <a:srgbClr val="000000"/>
                </a:solidFill>
              </a:rPr>
              <a:t>substrate </a:t>
            </a:r>
          </a:p>
          <a:p>
            <a:pPr algn="r"/>
            <a:endParaRPr lang="en-GB" sz="1050" dirty="0">
              <a:solidFill>
                <a:srgbClr val="273BC4"/>
              </a:solidFill>
              <a:latin typeface="Calibri" panose="020F0502020204030204"/>
            </a:endParaRP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 rotWithShape="1">
          <a:blip r:embed="rId5"/>
          <a:srcRect l="42397" t="29169" r="28024" b="29910"/>
          <a:stretch/>
        </p:blipFill>
        <p:spPr>
          <a:xfrm rot="2678469">
            <a:off x="10187628" y="4588855"/>
            <a:ext cx="1626912" cy="1266013"/>
          </a:xfrm>
          <a:prstGeom prst="rect">
            <a:avLst/>
          </a:prstGeom>
        </p:spPr>
      </p:pic>
      <p:sp>
        <p:nvSpPr>
          <p:cNvPr id="92" name="TextBox 91"/>
          <p:cNvSpPr txBox="1"/>
          <p:nvPr/>
        </p:nvSpPr>
        <p:spPr>
          <a:xfrm>
            <a:off x="9379624" y="5292647"/>
            <a:ext cx="1374764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v</a:t>
            </a:r>
            <a:r>
              <a:rPr lang="en-GB" sz="1050" dirty="0" smtClean="0">
                <a:solidFill>
                  <a:srgbClr val="000000"/>
                </a:solidFill>
              </a:rPr>
              <a:t>arious meandering layouts possible </a:t>
            </a:r>
            <a:endParaRPr lang="en-GB" sz="1050" dirty="0">
              <a:solidFill>
                <a:srgbClr val="000000"/>
              </a:solidFill>
            </a:endParaRPr>
          </a:p>
        </p:txBody>
      </p:sp>
      <p:cxnSp>
        <p:nvCxnSpPr>
          <p:cNvPr id="94" name="Straight Connector 93"/>
          <p:cNvCxnSpPr/>
          <p:nvPr/>
        </p:nvCxnSpPr>
        <p:spPr>
          <a:xfrm>
            <a:off x="2643050" y="3856546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905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592899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Multi-micro-channel </a:t>
            </a:r>
            <a:r>
              <a:rPr lang="en-GB" b="1" dirty="0">
                <a:solidFill>
                  <a:srgbClr val="000000"/>
                </a:solidFill>
              </a:rPr>
              <a:t>cold plates produced with MEMS techniques: etching &amp; </a:t>
            </a:r>
            <a:r>
              <a:rPr lang="en-GB" b="1" dirty="0" smtClean="0">
                <a:solidFill>
                  <a:srgbClr val="000000"/>
                </a:solidFill>
              </a:rPr>
              <a:t>bonding</a:t>
            </a:r>
            <a:endParaRPr lang="en-GB" b="1" dirty="0"/>
          </a:p>
          <a:p>
            <a:r>
              <a:rPr lang="en-GB" dirty="0">
                <a:solidFill>
                  <a:srgbClr val="000000"/>
                </a:solidFill>
              </a:rPr>
              <a:t>Generic channel layout for boiling flows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b="1" dirty="0"/>
          </a:p>
          <a:p>
            <a:endParaRPr lang="en-GB" sz="2000" b="1" dirty="0" smtClean="0"/>
          </a:p>
          <a:p>
            <a:endParaRPr lang="en-GB" b="1" dirty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				</a:t>
            </a:r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55907" y="2210844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461" t="38705" r="34732" b="46019"/>
          <a:stretch/>
        </p:blipFill>
        <p:spPr>
          <a:xfrm>
            <a:off x="3590618" y="2221471"/>
            <a:ext cx="6606691" cy="1630956"/>
          </a:xfrm>
          <a:prstGeom prst="rect">
            <a:avLst/>
          </a:prstGeom>
          <a:noFill/>
          <a:ln w="15875">
            <a:solidFill>
              <a:sysClr val="window" lastClr="FFFFFF">
                <a:lumMod val="65000"/>
              </a:sys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896756" y="2475022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m</a:t>
            </a:r>
            <a:r>
              <a:rPr lang="en-GB" sz="800" dirty="0" smtClean="0">
                <a:solidFill>
                  <a:prstClr val="black"/>
                </a:solidFill>
              </a:rPr>
              <a:t>ain channels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0717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outlet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79624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inlet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1757" y="2412516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restrictions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8798" y="3413562"/>
            <a:ext cx="1195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o</a:t>
            </a:r>
            <a:r>
              <a:rPr lang="en-GB" sz="800" dirty="0" smtClean="0">
                <a:solidFill>
                  <a:prstClr val="black"/>
                </a:solidFill>
              </a:rPr>
              <a:t>utlet </a:t>
            </a:r>
          </a:p>
          <a:p>
            <a:r>
              <a:rPr lang="en-GB" sz="800" dirty="0" smtClean="0">
                <a:solidFill>
                  <a:prstClr val="black"/>
                </a:solidFill>
              </a:rPr>
              <a:t>plenum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6866" y="3518704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FLOW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68742" y="2431566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H="1">
            <a:off x="6568742" y="2742218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 flipH="1">
            <a:off x="6568742" y="3029642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>
          <a:xfrm flipH="1">
            <a:off x="6568742" y="3327295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>
          <a:xfrm flipH="1">
            <a:off x="6568741" y="3626527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>
          <a:xfrm flipH="1">
            <a:off x="4350723" y="2591981"/>
            <a:ext cx="193608" cy="16374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flipH="1">
            <a:off x="4329655" y="3018692"/>
            <a:ext cx="249204" cy="191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flipH="1" flipV="1">
            <a:off x="4344125" y="3273460"/>
            <a:ext cx="200206" cy="17040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pic>
        <p:nvPicPr>
          <p:cNvPr id="25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7"/>
          <a:stretch/>
        </p:blipFill>
        <p:spPr bwMode="auto">
          <a:xfrm>
            <a:off x="3951015" y="2954729"/>
            <a:ext cx="141108" cy="1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8" t="-8016" r="-5989" b="-3121"/>
          <a:stretch/>
        </p:blipFill>
        <p:spPr bwMode="auto">
          <a:xfrm>
            <a:off x="9688395" y="2954729"/>
            <a:ext cx="190500" cy="15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Connector 26"/>
          <p:cNvCxnSpPr/>
          <p:nvPr/>
        </p:nvCxnSpPr>
        <p:spPr>
          <a:xfrm flipV="1">
            <a:off x="9252594" y="3184611"/>
            <a:ext cx="254060" cy="9986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flipV="1">
            <a:off x="9047806" y="3107128"/>
            <a:ext cx="409575" cy="8444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8920257" y="3020614"/>
            <a:ext cx="388420" cy="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9027199" y="2852026"/>
            <a:ext cx="352425" cy="75117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9178975" y="2741630"/>
            <a:ext cx="240659" cy="102349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4986200" y="3856546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16200000">
            <a:off x="1776081" y="2949101"/>
            <a:ext cx="1645702" cy="169188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2497408" y="2682290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2497408" y="2383315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2497409" y="2978656"/>
            <a:ext cx="142875" cy="10901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2498753" y="3274544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2498753" y="3573675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 rot="10800000">
            <a:off x="2241936" y="3009631"/>
            <a:ext cx="275596" cy="842792"/>
          </a:xfrm>
          <a:prstGeom prst="rect">
            <a:avLst/>
          </a:prstGeom>
          <a:pattFill prst="ltUpDiag">
            <a:fgClr>
              <a:srgbClr val="0033A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2057291" y="2546232"/>
            <a:ext cx="798792" cy="128006"/>
          </a:xfrm>
          <a:prstGeom prst="rect">
            <a:avLst/>
          </a:prstGeom>
          <a:pattFill prst="pct90">
            <a:fgClr>
              <a:sysClr val="windowText" lastClr="000000">
                <a:lumMod val="65000"/>
                <a:lumOff val="35000"/>
              </a:sysClr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71265" y="3618565"/>
            <a:ext cx="81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Si substrate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03325" y="3009631"/>
            <a:ext cx="2463868" cy="0"/>
          </a:xfrm>
          <a:prstGeom prst="line">
            <a:avLst/>
          </a:prstGeom>
          <a:ln w="28575">
            <a:solidFill>
              <a:srgbClr val="1039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5970" y="2182456"/>
            <a:ext cx="1735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Si-substrate bonded to</a:t>
            </a:r>
          </a:p>
          <a:p>
            <a:endParaRPr lang="en-GB" sz="1200" b="1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Real </a:t>
            </a:r>
            <a:r>
              <a:rPr lang="en-GB" sz="1200" b="1" dirty="0">
                <a:solidFill>
                  <a:srgbClr val="000000"/>
                </a:solidFill>
                <a:latin typeface="Arial"/>
              </a:rPr>
              <a:t>case: </a:t>
            </a:r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Si-wafer</a:t>
            </a:r>
          </a:p>
          <a:p>
            <a:pPr algn="r"/>
            <a:endParaRPr lang="en-GB" sz="1200" dirty="0">
              <a:latin typeface="Arial"/>
            </a:endParaRPr>
          </a:p>
          <a:p>
            <a:pPr algn="r"/>
            <a:endParaRPr lang="en-GB" sz="1200" b="1" dirty="0">
              <a:solidFill>
                <a:srgbClr val="1039A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1039A0"/>
                </a:solidFill>
                <a:latin typeface="Arial"/>
              </a:rPr>
              <a:t>R&amp;D </a:t>
            </a:r>
            <a:r>
              <a:rPr lang="en-GB" sz="1200" b="1" dirty="0">
                <a:solidFill>
                  <a:srgbClr val="1039A0"/>
                </a:solidFill>
                <a:latin typeface="Arial"/>
              </a:rPr>
              <a:t>version for flow visualisation</a:t>
            </a:r>
            <a:r>
              <a:rPr lang="en-GB" sz="1200" dirty="0">
                <a:solidFill>
                  <a:srgbClr val="1039A0"/>
                </a:solidFill>
                <a:latin typeface="Arial"/>
              </a:rPr>
              <a:t>: </a:t>
            </a:r>
          </a:p>
          <a:p>
            <a:pPr algn="r"/>
            <a:r>
              <a:rPr lang="en-GB" sz="1200" dirty="0" smtClean="0">
                <a:solidFill>
                  <a:srgbClr val="1039A0"/>
                </a:solidFill>
                <a:latin typeface="Arial"/>
              </a:rPr>
              <a:t>glass wafer</a:t>
            </a:r>
            <a:endParaRPr lang="en-GB" sz="1200" dirty="0">
              <a:solidFill>
                <a:srgbClr val="1039A0"/>
              </a:solidFill>
              <a:latin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145330" y="4397953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b="1" dirty="0" smtClean="0"/>
              <a:t>glass</a:t>
            </a:r>
            <a:endParaRPr lang="en-GB" sz="800" b="1" dirty="0"/>
          </a:p>
        </p:txBody>
      </p:sp>
      <p:sp>
        <p:nvSpPr>
          <p:cNvPr id="54" name="Rectangle 53"/>
          <p:cNvSpPr/>
          <p:nvPr/>
        </p:nvSpPr>
        <p:spPr>
          <a:xfrm rot="16200000">
            <a:off x="6701984" y="1185960"/>
            <a:ext cx="401110" cy="6626697"/>
          </a:xfrm>
          <a:prstGeom prst="rect">
            <a:avLst/>
          </a:prstGeom>
          <a:pattFill prst="ltUpDiag">
            <a:fgClr>
              <a:schemeClr val="tx1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6" name="Rectangle 55"/>
          <p:cNvSpPr/>
          <p:nvPr/>
        </p:nvSpPr>
        <p:spPr>
          <a:xfrm rot="16200000">
            <a:off x="9806538" y="4549530"/>
            <a:ext cx="58638" cy="40857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2801136" y="5269543"/>
            <a:ext cx="2322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Standard 1/16” tubing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>
            <a:off x="9799459" y="4780366"/>
            <a:ext cx="9632" cy="728768"/>
          </a:xfrm>
          <a:prstGeom prst="line">
            <a:avLst/>
          </a:prstGeom>
          <a:noFill/>
          <a:ln w="1524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59" name="Right Triangle 58"/>
          <p:cNvSpPr/>
          <p:nvPr/>
        </p:nvSpPr>
        <p:spPr>
          <a:xfrm rot="5400000" flipV="1">
            <a:off x="3773421" y="4915333"/>
            <a:ext cx="238678" cy="129945"/>
          </a:xfrm>
          <a:prstGeom prst="rtTriangl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0" name="Straight Connector 59"/>
          <p:cNvCxnSpPr/>
          <p:nvPr/>
        </p:nvCxnSpPr>
        <p:spPr>
          <a:xfrm>
            <a:off x="4041090" y="4780366"/>
            <a:ext cx="0" cy="747130"/>
          </a:xfrm>
          <a:prstGeom prst="line">
            <a:avLst/>
          </a:prstGeom>
          <a:noFill/>
          <a:ln w="152400" cap="flat" cmpd="sng" algn="ctr">
            <a:solidFill>
              <a:sysClr val="window" lastClr="FFFFFF">
                <a:lumMod val="85000"/>
              </a:sysClr>
            </a:solidFill>
            <a:prstDash val="solid"/>
            <a:miter lim="800000"/>
          </a:ln>
          <a:effectLst/>
        </p:spPr>
      </p:cxnSp>
      <p:sp>
        <p:nvSpPr>
          <p:cNvPr id="61" name="Right Triangle 60"/>
          <p:cNvSpPr/>
          <p:nvPr/>
        </p:nvSpPr>
        <p:spPr>
          <a:xfrm rot="5400000">
            <a:off x="4064667" y="4915727"/>
            <a:ext cx="238678" cy="130139"/>
          </a:xfrm>
          <a:prstGeom prst="rtTriangle">
            <a:avLst/>
          </a:prstGeom>
          <a:noFill/>
          <a:ln w="12700" cap="flat" cmpd="sng" algn="ctr">
            <a:solidFill>
              <a:sysClr val="window" lastClr="FFFFFF">
                <a:lumMod val="6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62" name="Straight Connector 61"/>
          <p:cNvCxnSpPr/>
          <p:nvPr/>
        </p:nvCxnSpPr>
        <p:spPr>
          <a:xfrm>
            <a:off x="4047827" y="5607597"/>
            <a:ext cx="0" cy="579843"/>
          </a:xfrm>
          <a:prstGeom prst="line">
            <a:avLst/>
          </a:prstGeom>
          <a:noFill/>
          <a:ln w="15240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</a:ln>
          <a:effectLst/>
        </p:spPr>
      </p:cxnSp>
      <p:sp>
        <p:nvSpPr>
          <p:cNvPr id="63" name="TextBox 62"/>
          <p:cNvSpPr txBox="1"/>
          <p:nvPr/>
        </p:nvSpPr>
        <p:spPr>
          <a:xfrm>
            <a:off x="8494500" y="5874091"/>
            <a:ext cx="2322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From CO</a:t>
            </a:r>
            <a:r>
              <a:rPr lang="en-GB" sz="800" baseline="-25000" dirty="0" smtClean="0">
                <a:solidFill>
                  <a:prstClr val="black"/>
                </a:solidFill>
              </a:rPr>
              <a:t>2</a:t>
            </a:r>
            <a:r>
              <a:rPr lang="en-GB" sz="800" dirty="0" smtClean="0">
                <a:solidFill>
                  <a:prstClr val="black"/>
                </a:solidFill>
              </a:rPr>
              <a:t> cooling plant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855821" y="5871534"/>
            <a:ext cx="232261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To </a:t>
            </a:r>
            <a:r>
              <a:rPr lang="en-GB" sz="800" dirty="0">
                <a:solidFill>
                  <a:prstClr val="black"/>
                </a:solidFill>
              </a:rPr>
              <a:t>CO</a:t>
            </a:r>
            <a:r>
              <a:rPr lang="en-GB" sz="800" baseline="-25000" dirty="0">
                <a:solidFill>
                  <a:prstClr val="black"/>
                </a:solidFill>
              </a:rPr>
              <a:t>2 </a:t>
            </a:r>
            <a:r>
              <a:rPr lang="en-GB" sz="800" baseline="-25000" dirty="0" smtClean="0">
                <a:solidFill>
                  <a:prstClr val="black"/>
                </a:solidFill>
              </a:rPr>
              <a:t> </a:t>
            </a:r>
            <a:r>
              <a:rPr lang="en-GB" sz="800" dirty="0" smtClean="0">
                <a:solidFill>
                  <a:prstClr val="black"/>
                </a:solidFill>
              </a:rPr>
              <a:t>cooling plant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4565701" y="4863915"/>
            <a:ext cx="3862735" cy="71917"/>
          </a:xfrm>
          <a:prstGeom prst="rect">
            <a:avLst/>
          </a:prstGeom>
          <a:pattFill prst="wave">
            <a:fgClr>
              <a:sysClr val="windowText" lastClr="00000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4509212" y="4913815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d</a:t>
            </a:r>
            <a:r>
              <a:rPr lang="en-GB" sz="800" dirty="0" smtClean="0">
                <a:solidFill>
                  <a:prstClr val="black"/>
                </a:solidFill>
              </a:rPr>
              <a:t>ummy heater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>
            <a:off x="9809091" y="5611066"/>
            <a:ext cx="0" cy="576374"/>
          </a:xfrm>
          <a:prstGeom prst="line">
            <a:avLst/>
          </a:prstGeom>
          <a:noFill/>
          <a:ln w="152400" cap="flat" cmpd="sng" algn="ctr">
            <a:solidFill>
              <a:sysClr val="window" lastClr="FFFFFF">
                <a:lumMod val="85000"/>
              </a:sysClr>
            </a:solidFill>
            <a:prstDash val="sysDot"/>
            <a:miter lim="800000"/>
          </a:ln>
          <a:effectLst/>
        </p:spPr>
      </p:cxnSp>
      <p:cxnSp>
        <p:nvCxnSpPr>
          <p:cNvPr id="68" name="Straight Connector 67"/>
          <p:cNvCxnSpPr/>
          <p:nvPr/>
        </p:nvCxnSpPr>
        <p:spPr>
          <a:xfrm>
            <a:off x="4036723" y="4738017"/>
            <a:ext cx="415925" cy="0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</a:ln>
          <a:effectLst/>
        </p:spPr>
      </p:cxnSp>
      <p:sp>
        <p:nvSpPr>
          <p:cNvPr id="69" name="Rectangle 68"/>
          <p:cNvSpPr/>
          <p:nvPr/>
        </p:nvSpPr>
        <p:spPr>
          <a:xfrm rot="16200000">
            <a:off x="3705237" y="5135876"/>
            <a:ext cx="670260" cy="112979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0" name="Straight Arrow Connector 69"/>
          <p:cNvCxnSpPr/>
          <p:nvPr/>
        </p:nvCxnSpPr>
        <p:spPr>
          <a:xfrm>
            <a:off x="4036723" y="5743502"/>
            <a:ext cx="0" cy="283758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sp>
        <p:nvSpPr>
          <p:cNvPr id="71" name="Right Triangle 70"/>
          <p:cNvSpPr/>
          <p:nvPr/>
        </p:nvSpPr>
        <p:spPr>
          <a:xfrm rot="5400000" flipV="1">
            <a:off x="3773422" y="4915334"/>
            <a:ext cx="238678" cy="129945"/>
          </a:xfrm>
          <a:prstGeom prst="rtTriangl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2" name="Right Triangle 71"/>
          <p:cNvSpPr/>
          <p:nvPr/>
        </p:nvSpPr>
        <p:spPr>
          <a:xfrm rot="5400000">
            <a:off x="4064668" y="4918904"/>
            <a:ext cx="238678" cy="130139"/>
          </a:xfrm>
          <a:prstGeom prst="rtTriangle">
            <a:avLst/>
          </a:prstGeom>
          <a:noFill/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3" name="Rectangle 72"/>
          <p:cNvSpPr/>
          <p:nvPr/>
        </p:nvSpPr>
        <p:spPr>
          <a:xfrm rot="16200000">
            <a:off x="9467565" y="5116031"/>
            <a:ext cx="670260" cy="112979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4" name="Right Triangle 73"/>
          <p:cNvSpPr/>
          <p:nvPr/>
        </p:nvSpPr>
        <p:spPr>
          <a:xfrm rot="5400000" flipV="1">
            <a:off x="9536470" y="4910681"/>
            <a:ext cx="238678" cy="129945"/>
          </a:xfrm>
          <a:prstGeom prst="rtTriangle">
            <a:avLst/>
          </a:prstGeom>
          <a:pattFill prst="ltHorz">
            <a:fgClr>
              <a:sysClr val="window" lastClr="FFFFFF">
                <a:lumMod val="65000"/>
              </a:sys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5" name="Right Triangle 74"/>
          <p:cNvSpPr/>
          <p:nvPr/>
        </p:nvSpPr>
        <p:spPr>
          <a:xfrm rot="5400000">
            <a:off x="9825336" y="4911870"/>
            <a:ext cx="238678" cy="130139"/>
          </a:xfrm>
          <a:prstGeom prst="rtTriangle">
            <a:avLst/>
          </a:prstGeom>
          <a:pattFill prst="ltHorz">
            <a:fgClr>
              <a:sysClr val="window" lastClr="FFFFFF">
                <a:lumMod val="65000"/>
              </a:sys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6" name="Right Triangle 75"/>
          <p:cNvSpPr/>
          <p:nvPr/>
        </p:nvSpPr>
        <p:spPr>
          <a:xfrm rot="5400000" flipV="1">
            <a:off x="3773423" y="4911854"/>
            <a:ext cx="238678" cy="129945"/>
          </a:xfrm>
          <a:prstGeom prst="rtTriangle">
            <a:avLst/>
          </a:prstGeom>
          <a:pattFill prst="ltHorz">
            <a:fgClr>
              <a:sysClr val="window" lastClr="FFFFFF">
                <a:lumMod val="65000"/>
              </a:sys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Right Triangle 76"/>
          <p:cNvSpPr/>
          <p:nvPr/>
        </p:nvSpPr>
        <p:spPr>
          <a:xfrm rot="5400000">
            <a:off x="4064669" y="4913044"/>
            <a:ext cx="238678" cy="130139"/>
          </a:xfrm>
          <a:prstGeom prst="rtTriangle">
            <a:avLst/>
          </a:prstGeom>
          <a:pattFill prst="ltHorz">
            <a:fgClr>
              <a:sysClr val="window" lastClr="FFFFFF">
                <a:lumMod val="65000"/>
              </a:sysClr>
            </a:fgClr>
            <a:bgClr>
              <a:sysClr val="window" lastClr="FFFFFF"/>
            </a:bgClr>
          </a:pattFill>
          <a:ln w="12700" cap="flat" cmpd="sng" algn="ctr">
            <a:solidFill>
              <a:sysClr val="window" lastClr="FFFFFF">
                <a:lumMod val="75000"/>
              </a:sys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8" name="Rectangle 77"/>
          <p:cNvSpPr/>
          <p:nvPr/>
        </p:nvSpPr>
        <p:spPr>
          <a:xfrm rot="16200000">
            <a:off x="6827784" y="1463395"/>
            <a:ext cx="149510" cy="6626697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9" name="Rectangle 78"/>
          <p:cNvSpPr/>
          <p:nvPr/>
        </p:nvSpPr>
        <p:spPr>
          <a:xfrm rot="16200000">
            <a:off x="9806538" y="4549530"/>
            <a:ext cx="58638" cy="408576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0" name="Rectangle 79"/>
          <p:cNvSpPr/>
          <p:nvPr/>
        </p:nvSpPr>
        <p:spPr>
          <a:xfrm rot="16200000">
            <a:off x="6131046" y="2478242"/>
            <a:ext cx="73945" cy="4521949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1" name="Rectangle 80"/>
          <p:cNvSpPr/>
          <p:nvPr/>
        </p:nvSpPr>
        <p:spPr>
          <a:xfrm rot="16200000" flipH="1">
            <a:off x="9155726" y="3957512"/>
            <a:ext cx="25200" cy="1512000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2" name="Rectangle 81"/>
          <p:cNvSpPr/>
          <p:nvPr/>
        </p:nvSpPr>
        <p:spPr>
          <a:xfrm rot="16200000" flipH="1">
            <a:off x="3958249" y="4650847"/>
            <a:ext cx="149512" cy="25179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3" name="Rectangle 82"/>
          <p:cNvSpPr/>
          <p:nvPr/>
        </p:nvSpPr>
        <p:spPr>
          <a:xfrm rot="16200000" flipH="1">
            <a:off x="9733826" y="4661386"/>
            <a:ext cx="128431" cy="25179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905593" y="4668467"/>
            <a:ext cx="81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Si substrate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85" name="Straight Connector 84"/>
          <p:cNvCxnSpPr/>
          <p:nvPr/>
        </p:nvCxnSpPr>
        <p:spPr>
          <a:xfrm>
            <a:off x="4044650" y="4079880"/>
            <a:ext cx="0" cy="1524125"/>
          </a:xfrm>
          <a:prstGeom prst="line">
            <a:avLst/>
          </a:prstGeom>
          <a:noFill/>
          <a:ln w="12700" cap="flat" cmpd="sng" algn="ctr">
            <a:solidFill>
              <a:schemeClr val="tx1"/>
            </a:solidFill>
            <a:prstDash val="lgDash"/>
            <a:miter lim="800000"/>
          </a:ln>
          <a:effectLst/>
        </p:spPr>
      </p:cxnSp>
      <p:pic>
        <p:nvPicPr>
          <p:cNvPr id="86" name="Picture 8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38" y="4366144"/>
            <a:ext cx="1659895" cy="1244922"/>
          </a:xfrm>
          <a:prstGeom prst="rect">
            <a:avLst/>
          </a:prstGeom>
        </p:spPr>
      </p:pic>
      <p:pic>
        <p:nvPicPr>
          <p:cNvPr id="87" name="Picture 86"/>
          <p:cNvPicPr>
            <a:picLocks noChangeAspect="1"/>
          </p:cNvPicPr>
          <p:nvPr/>
        </p:nvPicPr>
        <p:blipFill rotWithShape="1">
          <a:blip r:embed="rId5">
            <a:extLst/>
          </a:blip>
          <a:srcRect l="20778" t="38507" r="22947" b="41609"/>
          <a:stretch/>
        </p:blipFill>
        <p:spPr>
          <a:xfrm rot="10800000">
            <a:off x="8716750" y="1053940"/>
            <a:ext cx="3183667" cy="632769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318756" y="5627431"/>
            <a:ext cx="1923179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>
                <a:solidFill>
                  <a:srgbClr val="000000"/>
                </a:solidFill>
              </a:rPr>
              <a:t>B</a:t>
            </a:r>
            <a:r>
              <a:rPr lang="en-GB" sz="1050" dirty="0" smtClean="0">
                <a:solidFill>
                  <a:srgbClr val="000000"/>
                </a:solidFill>
              </a:rPr>
              <a:t>-B: hydraulic inter-connection: soldered variant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8624540" y="1693856"/>
            <a:ext cx="2785942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rgbClr val="000000"/>
                </a:solidFill>
              </a:rPr>
              <a:t>Example: Resulting R&amp;D device</a:t>
            </a:r>
            <a:endParaRPr lang="en-GB" sz="1050" dirty="0">
              <a:solidFill>
                <a:srgbClr val="000000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3504504" y="3968865"/>
            <a:ext cx="16192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+mj-lt"/>
              </a:rPr>
              <a:t>B-B</a:t>
            </a:r>
            <a:endParaRPr lang="en-GB" dirty="0">
              <a:latin typeface="+mj-lt"/>
            </a:endParaRPr>
          </a:p>
        </p:txBody>
      </p:sp>
      <p:cxnSp>
        <p:nvCxnSpPr>
          <p:cNvPr id="92" name="Straight Arrow Connector 91"/>
          <p:cNvCxnSpPr/>
          <p:nvPr/>
        </p:nvCxnSpPr>
        <p:spPr>
          <a:xfrm flipV="1">
            <a:off x="2050643" y="5021396"/>
            <a:ext cx="1783427" cy="401133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none"/>
            <a:tailEnd type="oval"/>
          </a:ln>
          <a:effectLst/>
        </p:spPr>
      </p:cxnSp>
      <p:cxnSp>
        <p:nvCxnSpPr>
          <p:cNvPr id="96" name="Straight Connector 95"/>
          <p:cNvCxnSpPr/>
          <p:nvPr/>
        </p:nvCxnSpPr>
        <p:spPr>
          <a:xfrm>
            <a:off x="2643050" y="3856546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66535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6377" y="245691"/>
            <a:ext cx="11592899" cy="68018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>
              <a:solidFill>
                <a:srgbClr val="000000"/>
              </a:solidFill>
            </a:endParaRPr>
          </a:p>
          <a:p>
            <a:r>
              <a:rPr lang="en-GB" b="1" dirty="0" smtClean="0">
                <a:solidFill>
                  <a:srgbClr val="000000"/>
                </a:solidFill>
              </a:rPr>
              <a:t>Multi-micro-channel </a:t>
            </a:r>
            <a:r>
              <a:rPr lang="en-GB" b="1" dirty="0">
                <a:solidFill>
                  <a:srgbClr val="000000"/>
                </a:solidFill>
              </a:rPr>
              <a:t>cold plates produced with MEMS techniques: etching &amp; </a:t>
            </a:r>
            <a:r>
              <a:rPr lang="en-GB" b="1" dirty="0" smtClean="0">
                <a:solidFill>
                  <a:srgbClr val="000000"/>
                </a:solidFill>
              </a:rPr>
              <a:t>bonding</a:t>
            </a:r>
            <a:endParaRPr lang="en-GB" b="1" dirty="0"/>
          </a:p>
          <a:p>
            <a:r>
              <a:rPr lang="en-GB" dirty="0">
                <a:solidFill>
                  <a:srgbClr val="000000"/>
                </a:solidFill>
              </a:rPr>
              <a:t>Generic channel layout for boiling flows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 smtClean="0">
              <a:solidFill>
                <a:srgbClr val="000000"/>
              </a:solidFill>
            </a:endParaRPr>
          </a:p>
          <a:p>
            <a:endParaRPr lang="en-GB" dirty="0" smtClean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Actual </a:t>
            </a:r>
            <a:r>
              <a:rPr lang="en-GB" dirty="0">
                <a:solidFill>
                  <a:srgbClr val="000000"/>
                </a:solidFill>
              </a:rPr>
              <a:t>channel layouts for boiling flows (1</a:t>
            </a:r>
            <a:r>
              <a:rPr lang="en-GB" baseline="30000" dirty="0">
                <a:solidFill>
                  <a:srgbClr val="000000"/>
                </a:solidFill>
              </a:rPr>
              <a:t>st</a:t>
            </a:r>
            <a:r>
              <a:rPr lang="en-GB" dirty="0">
                <a:solidFill>
                  <a:srgbClr val="000000"/>
                </a:solidFill>
              </a:rPr>
              <a:t> generation R&amp;D)</a:t>
            </a:r>
          </a:p>
          <a:p>
            <a:endParaRPr lang="en-GB" b="1" dirty="0"/>
          </a:p>
          <a:p>
            <a:endParaRPr lang="en-GB" sz="2000" b="1" dirty="0" smtClean="0"/>
          </a:p>
          <a:p>
            <a:endParaRPr lang="en-GB" b="1" dirty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				</a:t>
            </a:r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cxnSp>
        <p:nvCxnSpPr>
          <p:cNvPr id="9" name="Straight Connector 8"/>
          <p:cNvCxnSpPr/>
          <p:nvPr/>
        </p:nvCxnSpPr>
        <p:spPr>
          <a:xfrm>
            <a:off x="2655907" y="2210844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/>
          <a:srcRect l="30461" t="38705" r="34732" b="46019"/>
          <a:stretch/>
        </p:blipFill>
        <p:spPr>
          <a:xfrm>
            <a:off x="3590618" y="2221471"/>
            <a:ext cx="6606691" cy="1630956"/>
          </a:xfrm>
          <a:prstGeom prst="rect">
            <a:avLst/>
          </a:prstGeom>
          <a:noFill/>
          <a:ln w="15875">
            <a:solidFill>
              <a:sysClr val="window" lastClr="FFFFFF">
                <a:lumMod val="65000"/>
              </a:sysClr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4896756" y="2475022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m</a:t>
            </a:r>
            <a:r>
              <a:rPr lang="en-GB" sz="800" dirty="0" smtClean="0">
                <a:solidFill>
                  <a:prstClr val="black"/>
                </a:solidFill>
              </a:rPr>
              <a:t>ain channels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0717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outlet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379624" y="2638571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inlet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821757" y="2412516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restrictions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08798" y="3413562"/>
            <a:ext cx="11957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prstClr val="black"/>
                </a:solidFill>
              </a:rPr>
              <a:t>o</a:t>
            </a:r>
            <a:r>
              <a:rPr lang="en-GB" sz="800" dirty="0" smtClean="0">
                <a:solidFill>
                  <a:prstClr val="black"/>
                </a:solidFill>
              </a:rPr>
              <a:t>utlet </a:t>
            </a:r>
          </a:p>
          <a:p>
            <a:r>
              <a:rPr lang="en-GB" sz="800" dirty="0" smtClean="0">
                <a:solidFill>
                  <a:prstClr val="black"/>
                </a:solidFill>
              </a:rPr>
              <a:t>plenum</a:t>
            </a:r>
            <a:endParaRPr lang="en-GB" sz="800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06866" y="3518704"/>
            <a:ext cx="119575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FLOW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flipH="1">
            <a:off x="6568742" y="2431566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>
          <a:xfrm flipH="1">
            <a:off x="6568742" y="2742218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>
          <a:xfrm flipH="1">
            <a:off x="6568742" y="3029642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0" name="Straight Arrow Connector 19"/>
          <p:cNvCxnSpPr/>
          <p:nvPr/>
        </p:nvCxnSpPr>
        <p:spPr>
          <a:xfrm flipH="1">
            <a:off x="6568742" y="3327295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>
          <a:xfrm flipH="1">
            <a:off x="6568741" y="3626527"/>
            <a:ext cx="238125" cy="0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2" name="Straight Arrow Connector 21"/>
          <p:cNvCxnSpPr/>
          <p:nvPr/>
        </p:nvCxnSpPr>
        <p:spPr>
          <a:xfrm flipH="1">
            <a:off x="4350723" y="2591981"/>
            <a:ext cx="193608" cy="163744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>
          <a:xfrm flipH="1">
            <a:off x="4329655" y="3018692"/>
            <a:ext cx="249204" cy="1912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cxnSp>
        <p:nvCxnSpPr>
          <p:cNvPr id="24" name="Straight Arrow Connector 23"/>
          <p:cNvCxnSpPr/>
          <p:nvPr/>
        </p:nvCxnSpPr>
        <p:spPr>
          <a:xfrm flipH="1" flipV="1">
            <a:off x="4344125" y="3273460"/>
            <a:ext cx="200206" cy="170406"/>
          </a:xfrm>
          <a:prstGeom prst="straightConnector1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tailEnd type="arrow"/>
          </a:ln>
          <a:effectLst/>
        </p:spPr>
      </p:cxnSp>
      <p:pic>
        <p:nvPicPr>
          <p:cNvPr id="25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07"/>
          <a:stretch/>
        </p:blipFill>
        <p:spPr bwMode="auto">
          <a:xfrm>
            <a:off x="3951015" y="2954729"/>
            <a:ext cx="141108" cy="137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" descr="File:Notation for vectors in or out of a plane.svg"/>
          <p:cNvPicPr>
            <a:picLocks noChangeAspect="1" noChangeArrowheads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078" t="-8016" r="-5989" b="-3121"/>
          <a:stretch/>
        </p:blipFill>
        <p:spPr bwMode="auto">
          <a:xfrm>
            <a:off x="9688395" y="2954729"/>
            <a:ext cx="190500" cy="152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7" name="Straight Connector 26"/>
          <p:cNvCxnSpPr/>
          <p:nvPr/>
        </p:nvCxnSpPr>
        <p:spPr>
          <a:xfrm flipV="1">
            <a:off x="9252594" y="3184611"/>
            <a:ext cx="254060" cy="99863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8" name="Straight Connector 27"/>
          <p:cNvCxnSpPr/>
          <p:nvPr/>
        </p:nvCxnSpPr>
        <p:spPr>
          <a:xfrm flipV="1">
            <a:off x="9047806" y="3107128"/>
            <a:ext cx="409575" cy="84445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29" name="Straight Connector 28"/>
          <p:cNvCxnSpPr/>
          <p:nvPr/>
        </p:nvCxnSpPr>
        <p:spPr>
          <a:xfrm>
            <a:off x="8920257" y="3020614"/>
            <a:ext cx="388420" cy="1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0" name="Straight Connector 29"/>
          <p:cNvCxnSpPr/>
          <p:nvPr/>
        </p:nvCxnSpPr>
        <p:spPr>
          <a:xfrm>
            <a:off x="9027199" y="2852026"/>
            <a:ext cx="352425" cy="75117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1" name="Straight Connector 30"/>
          <p:cNvCxnSpPr/>
          <p:nvPr/>
        </p:nvCxnSpPr>
        <p:spPr>
          <a:xfrm>
            <a:off x="9178975" y="2741630"/>
            <a:ext cx="240659" cy="102349"/>
          </a:xfrm>
          <a:prstGeom prst="line">
            <a:avLst/>
          </a:prstGeom>
          <a:noFill/>
          <a:ln w="6350" cap="flat" cmpd="sng" algn="ctr">
            <a:solidFill>
              <a:sysClr val="windowText" lastClr="000000"/>
            </a:solidFill>
            <a:prstDash val="solid"/>
            <a:miter lim="800000"/>
            <a:headEnd type="arrow"/>
          </a:ln>
          <a:effectLst/>
        </p:spPr>
      </p:cxnSp>
      <p:cxnSp>
        <p:nvCxnSpPr>
          <p:cNvPr id="32" name="Straight Connector 31"/>
          <p:cNvCxnSpPr/>
          <p:nvPr/>
        </p:nvCxnSpPr>
        <p:spPr>
          <a:xfrm>
            <a:off x="2643050" y="3856546"/>
            <a:ext cx="538471" cy="0"/>
          </a:xfrm>
          <a:prstGeom prst="line">
            <a:avLst/>
          </a:prstGeom>
          <a:ln w="6350"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 rot="16200000">
            <a:off x="1776081" y="2949101"/>
            <a:ext cx="1645702" cy="169188"/>
          </a:xfrm>
          <a:prstGeom prst="rect">
            <a:avLst/>
          </a:prstGeom>
          <a:solidFill>
            <a:sysClr val="windowText" lastClr="000000">
              <a:lumMod val="65000"/>
              <a:lumOff val="3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4" name="Rectangle 33"/>
          <p:cNvSpPr/>
          <p:nvPr/>
        </p:nvSpPr>
        <p:spPr>
          <a:xfrm rot="16200000">
            <a:off x="2497408" y="2682290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Rectangle 34"/>
          <p:cNvSpPr/>
          <p:nvPr/>
        </p:nvSpPr>
        <p:spPr>
          <a:xfrm rot="16200000">
            <a:off x="2497408" y="2383315"/>
            <a:ext cx="142875" cy="109015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6" name="Rectangle 35"/>
          <p:cNvSpPr/>
          <p:nvPr/>
        </p:nvSpPr>
        <p:spPr>
          <a:xfrm rot="16200000">
            <a:off x="2497409" y="2978656"/>
            <a:ext cx="142875" cy="109017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7" name="Rectangle 36"/>
          <p:cNvSpPr/>
          <p:nvPr/>
        </p:nvSpPr>
        <p:spPr>
          <a:xfrm rot="16200000">
            <a:off x="2498753" y="3274544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8" name="Rectangle 37"/>
          <p:cNvSpPr/>
          <p:nvPr/>
        </p:nvSpPr>
        <p:spPr>
          <a:xfrm rot="16200000">
            <a:off x="2498753" y="3573675"/>
            <a:ext cx="142875" cy="111704"/>
          </a:xfrm>
          <a:prstGeom prst="rect">
            <a:avLst/>
          </a:prstGeom>
          <a:solidFill>
            <a:sysClr val="window" lastClr="FFFFFF">
              <a:lumMod val="65000"/>
            </a:sys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9" name="Rectangle 38"/>
          <p:cNvSpPr/>
          <p:nvPr/>
        </p:nvSpPr>
        <p:spPr>
          <a:xfrm rot="10800000">
            <a:off x="2241936" y="3009631"/>
            <a:ext cx="275596" cy="842792"/>
          </a:xfrm>
          <a:prstGeom prst="rect">
            <a:avLst/>
          </a:prstGeom>
          <a:pattFill prst="ltUpDiag">
            <a:fgClr>
              <a:srgbClr val="0033A0"/>
            </a:fgClr>
            <a:bgClr>
              <a:sysClr val="window" lastClr="FFFFFF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  <p:sp>
        <p:nvSpPr>
          <p:cNvPr id="40" name="Rectangle 39"/>
          <p:cNvSpPr/>
          <p:nvPr/>
        </p:nvSpPr>
        <p:spPr>
          <a:xfrm rot="16200000">
            <a:off x="2057291" y="2546232"/>
            <a:ext cx="798792" cy="128006"/>
          </a:xfrm>
          <a:prstGeom prst="rect">
            <a:avLst/>
          </a:prstGeom>
          <a:pattFill prst="pct90">
            <a:fgClr>
              <a:sysClr val="windowText" lastClr="000000">
                <a:lumMod val="65000"/>
                <a:lumOff val="35000"/>
              </a:sysClr>
            </a:fgClr>
            <a:bgClr>
              <a:schemeClr val="bg1"/>
            </a:bgClr>
          </a:patt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9571265" y="3618565"/>
            <a:ext cx="8124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 smtClean="0">
                <a:solidFill>
                  <a:prstClr val="black"/>
                </a:solidFill>
              </a:rPr>
              <a:t>Si substrate</a:t>
            </a:r>
            <a:endParaRPr lang="en-GB" sz="800" dirty="0">
              <a:solidFill>
                <a:prstClr val="black"/>
              </a:solidFill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403325" y="3009631"/>
            <a:ext cx="2463868" cy="0"/>
          </a:xfrm>
          <a:prstGeom prst="line">
            <a:avLst/>
          </a:prstGeom>
          <a:ln w="28575">
            <a:solidFill>
              <a:srgbClr val="1039A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/>
          <p:cNvSpPr txBox="1"/>
          <p:nvPr/>
        </p:nvSpPr>
        <p:spPr>
          <a:xfrm>
            <a:off x="485970" y="2182456"/>
            <a:ext cx="173566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000000"/>
                </a:solidFill>
                <a:latin typeface="Arial"/>
              </a:rPr>
              <a:t>Si-substrate bonded to</a:t>
            </a:r>
          </a:p>
          <a:p>
            <a:endParaRPr lang="en-GB" sz="1200" b="1" dirty="0" smtClean="0">
              <a:solidFill>
                <a:srgbClr val="00000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Real </a:t>
            </a:r>
            <a:r>
              <a:rPr lang="en-GB" sz="1200" b="1" dirty="0">
                <a:solidFill>
                  <a:srgbClr val="000000"/>
                </a:solidFill>
                <a:latin typeface="Arial"/>
              </a:rPr>
              <a:t>case: </a:t>
            </a:r>
            <a:r>
              <a:rPr lang="en-GB" sz="1200" b="1" dirty="0" smtClean="0">
                <a:solidFill>
                  <a:srgbClr val="000000"/>
                </a:solidFill>
                <a:latin typeface="Arial"/>
              </a:rPr>
              <a:t>Si-wafer</a:t>
            </a:r>
          </a:p>
          <a:p>
            <a:pPr algn="r"/>
            <a:endParaRPr lang="en-GB" sz="1200" dirty="0">
              <a:latin typeface="Arial"/>
            </a:endParaRPr>
          </a:p>
          <a:p>
            <a:pPr algn="r"/>
            <a:endParaRPr lang="en-GB" sz="1200" b="1" dirty="0">
              <a:solidFill>
                <a:srgbClr val="1039A0"/>
              </a:solidFill>
              <a:latin typeface="Arial"/>
            </a:endParaRPr>
          </a:p>
          <a:p>
            <a:pPr algn="r"/>
            <a:r>
              <a:rPr lang="en-GB" sz="1200" b="1" dirty="0" smtClean="0">
                <a:solidFill>
                  <a:srgbClr val="1039A0"/>
                </a:solidFill>
                <a:latin typeface="Arial"/>
              </a:rPr>
              <a:t>R&amp;D </a:t>
            </a:r>
            <a:r>
              <a:rPr lang="en-GB" sz="1200" b="1" dirty="0">
                <a:solidFill>
                  <a:srgbClr val="1039A0"/>
                </a:solidFill>
                <a:latin typeface="Arial"/>
              </a:rPr>
              <a:t>version for flow visualisation</a:t>
            </a:r>
            <a:r>
              <a:rPr lang="en-GB" sz="1200" dirty="0">
                <a:solidFill>
                  <a:srgbClr val="1039A0"/>
                </a:solidFill>
                <a:latin typeface="Arial"/>
              </a:rPr>
              <a:t>: </a:t>
            </a:r>
          </a:p>
          <a:p>
            <a:pPr algn="r"/>
            <a:r>
              <a:rPr lang="en-GB" sz="1200" dirty="0" smtClean="0">
                <a:solidFill>
                  <a:srgbClr val="1039A0"/>
                </a:solidFill>
                <a:latin typeface="Arial"/>
              </a:rPr>
              <a:t>glass wafer</a:t>
            </a:r>
            <a:endParaRPr lang="en-GB" sz="1200" dirty="0">
              <a:solidFill>
                <a:srgbClr val="1039A0"/>
              </a:solidFill>
              <a:latin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848136" y="4766062"/>
            <a:ext cx="206394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ATLAS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overall dimension 45 x 20 mm</a:t>
            </a:r>
          </a:p>
          <a:p>
            <a:r>
              <a:rPr lang="en-GB" sz="1000" dirty="0" smtClean="0">
                <a:solidFill>
                  <a:srgbClr val="000000"/>
                </a:solidFill>
                <a:ea typeface="Cambria" panose="02040503050406030204" pitchFamily="18" charset="0"/>
              </a:rPr>
              <a:t>year: </a:t>
            </a:r>
            <a:r>
              <a:rPr lang="en-GB" sz="1000" dirty="0" smtClean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∼ </a:t>
            </a:r>
            <a:r>
              <a:rPr lang="en-GB" sz="1000" dirty="0" smtClean="0">
                <a:solidFill>
                  <a:srgbClr val="000000"/>
                </a:solidFill>
              </a:rPr>
              <a:t>2012	</a:t>
            </a:r>
          </a:p>
          <a:p>
            <a:r>
              <a:rPr lang="en-GB" sz="1000" dirty="0">
                <a:solidFill>
                  <a:srgbClr val="000000"/>
                </a:solidFill>
              </a:rPr>
              <a:t>i</a:t>
            </a:r>
            <a:r>
              <a:rPr lang="en-GB" sz="1000" dirty="0" smtClean="0">
                <a:solidFill>
                  <a:srgbClr val="000000"/>
                </a:solidFill>
              </a:rPr>
              <a:t>ntended for: ATLAS FEI4 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institutes involved: CERN, University of Manchester, CSEM, EPFL </a:t>
            </a:r>
            <a:r>
              <a:rPr lang="en-GB" sz="1000" dirty="0" err="1" smtClean="0">
                <a:solidFill>
                  <a:srgbClr val="000000"/>
                </a:solidFill>
              </a:rPr>
              <a:t>Cmi</a:t>
            </a:r>
            <a:r>
              <a:rPr lang="en-GB" sz="1100" dirty="0" smtClean="0"/>
              <a:t>		 </a:t>
            </a:r>
          </a:p>
          <a:p>
            <a:r>
              <a:rPr lang="en-GB" dirty="0" smtClean="0"/>
              <a:t>	</a:t>
            </a:r>
          </a:p>
        </p:txBody>
      </p:sp>
      <p:pic>
        <p:nvPicPr>
          <p:cNvPr id="45" name="Picture 4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grayscl/>
          </a:blip>
          <a:stretch>
            <a:fillRect/>
          </a:stretch>
        </p:blipFill>
        <p:spPr>
          <a:xfrm rot="20315756" flipH="1">
            <a:off x="165952" y="4837034"/>
            <a:ext cx="1740639" cy="916868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5">
            <a:grayscl/>
            <a:extLst/>
          </a:blip>
          <a:stretch>
            <a:fillRect/>
          </a:stretch>
        </p:blipFill>
        <p:spPr>
          <a:xfrm rot="7599960">
            <a:off x="8057501" y="4708524"/>
            <a:ext cx="1432666" cy="937888"/>
          </a:xfrm>
          <a:prstGeom prst="rect">
            <a:avLst/>
          </a:prstGeom>
        </p:spPr>
      </p:pic>
      <p:pic>
        <p:nvPicPr>
          <p:cNvPr id="47" name="Picture 2"/>
          <p:cNvPicPr>
            <a:picLocks noChangeAspect="1" noChangeArrowheads="1"/>
          </p:cNvPicPr>
          <p:nvPr/>
        </p:nvPicPr>
        <p:blipFill rotWithShape="1">
          <a:blip r:embed="rId6" cstate="print">
            <a:biLevel thresh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0158" t="7197" r="12773" b="20589"/>
          <a:stretch/>
        </p:blipFill>
        <p:spPr bwMode="auto">
          <a:xfrm>
            <a:off x="3993728" y="4673530"/>
            <a:ext cx="2123973" cy="12438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8" name="TextBox 47"/>
          <p:cNvSpPr txBox="1"/>
          <p:nvPr/>
        </p:nvSpPr>
        <p:spPr>
          <a:xfrm>
            <a:off x="9332278" y="4674340"/>
            <a:ext cx="3147698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  <a:cs typeface="Arial" panose="020B0604020202020204" pitchFamily="34" charset="0"/>
              </a:rPr>
              <a:t>REFLECS</a:t>
            </a:r>
          </a:p>
          <a:p>
            <a:r>
              <a:rPr lang="en-GB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overall dimensions: 20 x 40 mm, 20 x 80 mm,</a:t>
            </a:r>
          </a:p>
          <a:p>
            <a:r>
              <a:rPr lang="en-GB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20 x 100 mm </a:t>
            </a:r>
          </a:p>
          <a:p>
            <a:r>
              <a:rPr lang="en-GB" sz="1000" dirty="0">
                <a:solidFill>
                  <a:srgbClr val="000000"/>
                </a:solidFill>
                <a:cs typeface="Arial" panose="020B0604020202020204" pitchFamily="34" charset="0"/>
              </a:rPr>
              <a:t>y</a:t>
            </a:r>
            <a:r>
              <a:rPr lang="en-GB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ear: </a:t>
            </a:r>
            <a:r>
              <a:rPr lang="en-GB" sz="1000" dirty="0">
                <a:solidFill>
                  <a:srgbClr val="000000"/>
                </a:solidFill>
                <a:ea typeface="Cambria" panose="02040503050406030204" pitchFamily="18" charset="0"/>
              </a:rPr>
              <a:t>∼ </a:t>
            </a:r>
            <a:r>
              <a:rPr lang="en-GB" sz="1000" dirty="0" smtClean="0">
                <a:solidFill>
                  <a:srgbClr val="000000"/>
                </a:solidFill>
              </a:rPr>
              <a:t>2014</a:t>
            </a:r>
            <a:r>
              <a:rPr lang="en-GB" sz="1000" dirty="0">
                <a:solidFill>
                  <a:srgbClr val="000000"/>
                </a:solidFill>
                <a:cs typeface="Arial" panose="020B0604020202020204" pitchFamily="34" charset="0"/>
              </a:rPr>
              <a:t>	</a:t>
            </a:r>
          </a:p>
          <a:p>
            <a:r>
              <a:rPr lang="en-GB" sz="1000" dirty="0">
                <a:solidFill>
                  <a:srgbClr val="000000"/>
                </a:solidFill>
                <a:cs typeface="Arial" panose="020B0604020202020204" pitchFamily="34" charset="0"/>
              </a:rPr>
              <a:t>intended </a:t>
            </a:r>
            <a:r>
              <a:rPr lang="en-GB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for: generic 20 x 20 mm chips</a:t>
            </a:r>
          </a:p>
          <a:p>
            <a:r>
              <a:rPr lang="en-GB" sz="1000" dirty="0" smtClean="0">
                <a:solidFill>
                  <a:srgbClr val="000000"/>
                </a:solidFill>
                <a:cs typeface="Arial" panose="020B0604020202020204" pitchFamily="34" charset="0"/>
              </a:rPr>
              <a:t>institutes involved: CERN, FBK, LPNHE</a:t>
            </a:r>
          </a:p>
          <a:p>
            <a:r>
              <a:rPr lang="en-GB" dirty="0" smtClean="0"/>
              <a:t>	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6165745" y="4680153"/>
            <a:ext cx="2124133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rgbClr val="000000"/>
                </a:solidFill>
              </a:rPr>
              <a:t>FRAME4</a:t>
            </a:r>
          </a:p>
          <a:p>
            <a:r>
              <a:rPr lang="en-GB" sz="1000" dirty="0">
                <a:solidFill>
                  <a:srgbClr val="000000"/>
                </a:solidFill>
              </a:rPr>
              <a:t>o</a:t>
            </a:r>
            <a:r>
              <a:rPr lang="en-GB" sz="1000" dirty="0" smtClean="0">
                <a:solidFill>
                  <a:srgbClr val="000000"/>
                </a:solidFill>
              </a:rPr>
              <a:t>verall dimension: 85 x 10 mm</a:t>
            </a:r>
          </a:p>
          <a:p>
            <a:r>
              <a:rPr lang="en-GB" sz="1000" dirty="0" smtClean="0">
                <a:solidFill>
                  <a:srgbClr val="000000"/>
                </a:solidFill>
              </a:rPr>
              <a:t>year: </a:t>
            </a:r>
            <a:r>
              <a:rPr lang="en-GB" sz="1000" dirty="0">
                <a:solidFill>
                  <a:srgbClr val="000000"/>
                </a:solidFill>
                <a:latin typeface="Cambria" panose="02040503050406030204" pitchFamily="18" charset="0"/>
                <a:ea typeface="Cambria" panose="02040503050406030204" pitchFamily="18" charset="0"/>
              </a:rPr>
              <a:t>∼ </a:t>
            </a:r>
            <a:r>
              <a:rPr lang="en-GB" sz="1000" dirty="0">
                <a:solidFill>
                  <a:srgbClr val="000000"/>
                </a:solidFill>
              </a:rPr>
              <a:t>2012 	</a:t>
            </a:r>
          </a:p>
          <a:p>
            <a:r>
              <a:rPr lang="en-GB" sz="1000" dirty="0">
                <a:solidFill>
                  <a:srgbClr val="000000"/>
                </a:solidFill>
              </a:rPr>
              <a:t>intended </a:t>
            </a:r>
            <a:r>
              <a:rPr lang="en-GB" sz="1000" dirty="0" smtClean="0">
                <a:solidFill>
                  <a:srgbClr val="000000"/>
                </a:solidFill>
              </a:rPr>
              <a:t>for: NA62 GTK</a:t>
            </a:r>
            <a:endParaRPr lang="en-GB" sz="1000" dirty="0">
              <a:solidFill>
                <a:srgbClr val="000000"/>
              </a:solidFill>
            </a:endParaRPr>
          </a:p>
          <a:p>
            <a:r>
              <a:rPr lang="en-GB" sz="1000" dirty="0">
                <a:solidFill>
                  <a:srgbClr val="000000"/>
                </a:solidFill>
              </a:rPr>
              <a:t>institutes </a:t>
            </a:r>
            <a:r>
              <a:rPr lang="en-GB" sz="1000" dirty="0" smtClean="0">
                <a:solidFill>
                  <a:srgbClr val="000000"/>
                </a:solidFill>
              </a:rPr>
              <a:t>involved</a:t>
            </a:r>
            <a:r>
              <a:rPr lang="en-GB" sz="1000" dirty="0">
                <a:solidFill>
                  <a:srgbClr val="000000"/>
                </a:solidFill>
              </a:rPr>
              <a:t>: CERN, </a:t>
            </a:r>
            <a:r>
              <a:rPr lang="en-GB" sz="1000" dirty="0" smtClean="0">
                <a:solidFill>
                  <a:srgbClr val="000000"/>
                </a:solidFill>
              </a:rPr>
              <a:t>CSEM</a:t>
            </a:r>
            <a:r>
              <a:rPr lang="en-GB" sz="1000" dirty="0">
                <a:solidFill>
                  <a:srgbClr val="000000"/>
                </a:solidFill>
              </a:rPr>
              <a:t>, EPFL </a:t>
            </a:r>
            <a:r>
              <a:rPr lang="en-GB" sz="1000" dirty="0" err="1">
                <a:solidFill>
                  <a:srgbClr val="000000"/>
                </a:solidFill>
              </a:rPr>
              <a:t>Cmi</a:t>
            </a:r>
            <a:endParaRPr lang="en-GB" sz="1000" dirty="0" smtClean="0">
              <a:solidFill>
                <a:srgbClr val="000000"/>
              </a:solidFill>
            </a:endParaRPr>
          </a:p>
          <a:p>
            <a:r>
              <a:rPr lang="en-GB" dirty="0" smtClean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2645210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Box 77"/>
          <p:cNvSpPr txBox="1"/>
          <p:nvPr/>
        </p:nvSpPr>
        <p:spPr>
          <a:xfrm>
            <a:off x="206377" y="245691"/>
            <a:ext cx="11592899" cy="5278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r>
              <a:rPr lang="en-GB" b="1" dirty="0" smtClean="0">
                <a:solidFill>
                  <a:srgbClr val="000000"/>
                </a:solidFill>
              </a:rPr>
              <a:t>Detailed channel design for boiling flows</a:t>
            </a:r>
          </a:p>
          <a:p>
            <a:r>
              <a:rPr lang="en-GB" dirty="0" smtClean="0">
                <a:solidFill>
                  <a:srgbClr val="000000"/>
                </a:solidFill>
              </a:rPr>
              <a:t>Appropriate inlet restrictions/capillaries: </a:t>
            </a:r>
          </a:p>
          <a:p>
            <a:endParaRPr lang="en-GB" b="1" dirty="0"/>
          </a:p>
          <a:p>
            <a:pPr marL="342900" indent="-342900">
              <a:buAutoNum type="arabicParenR"/>
            </a:pPr>
            <a:r>
              <a:rPr lang="en-GB" sz="1400" b="1" dirty="0"/>
              <a:t>Crucial requirement</a:t>
            </a:r>
            <a:r>
              <a:rPr lang="en-GB" sz="1400" dirty="0"/>
              <a:t>: </a:t>
            </a:r>
            <a:r>
              <a:rPr lang="en-GB" sz="1400" dirty="0">
                <a:solidFill>
                  <a:srgbClr val="000000"/>
                </a:solidFill>
              </a:rPr>
              <a:t>for a correct functionality without flow instabilities during two-phase flow and flow boiling which otherwise would induce severe pressure fluctuations and local hot spots</a:t>
            </a:r>
            <a:endParaRPr lang="en-GB" sz="1400" dirty="0"/>
          </a:p>
          <a:p>
            <a:pPr>
              <a:spcAft>
                <a:spcPts val="600"/>
              </a:spcAft>
            </a:pPr>
            <a:r>
              <a:rPr lang="en-GB" sz="1400" b="1" dirty="0"/>
              <a:t>2)    Preferred side effect</a:t>
            </a:r>
            <a:r>
              <a:rPr lang="en-GB" sz="1400" dirty="0"/>
              <a:t>: </a:t>
            </a:r>
            <a:r>
              <a:rPr lang="en-GB" sz="1400" dirty="0">
                <a:solidFill>
                  <a:srgbClr val="000000"/>
                </a:solidFill>
              </a:rPr>
              <a:t>Fluid-dynamic backward-facing step can trigger boiling onset due to recirculation areas causing low pressure zones in </a:t>
            </a:r>
            <a:r>
              <a:rPr lang="en-GB" sz="1400" dirty="0" smtClean="0">
                <a:solidFill>
                  <a:srgbClr val="000000"/>
                </a:solidFill>
              </a:rPr>
              <a:t>  the </a:t>
            </a:r>
            <a:r>
              <a:rPr lang="en-GB" sz="1400" dirty="0">
                <a:solidFill>
                  <a:srgbClr val="000000"/>
                </a:solidFill>
              </a:rPr>
              <a:t>near-wall region</a:t>
            </a:r>
          </a:p>
          <a:p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↔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 </a:t>
            </a:r>
            <a:r>
              <a:rPr lang="en-GB" sz="1400" dirty="0">
                <a:solidFill>
                  <a:srgbClr val="000000"/>
                </a:solidFill>
              </a:rPr>
              <a:t>At this stage a complete analytical fluid dynamical evaluation was omitted and the technological manufacturing aspects were prioritised </a:t>
            </a:r>
          </a:p>
          <a:p>
            <a:endParaRPr lang="en-GB" b="1" dirty="0"/>
          </a:p>
          <a:p>
            <a:endParaRPr lang="en-GB" b="1" dirty="0" smtClean="0">
              <a:solidFill>
                <a:srgbClr val="000000"/>
              </a:solidFill>
            </a:endParaRPr>
          </a:p>
          <a:p>
            <a:endParaRPr lang="en-GB" b="1" dirty="0"/>
          </a:p>
          <a:p>
            <a:endParaRPr lang="en-GB" dirty="0">
              <a:solidFill>
                <a:srgbClr val="000000"/>
              </a:solidFill>
            </a:endParaRPr>
          </a:p>
          <a:p>
            <a:r>
              <a:rPr lang="en-GB" dirty="0" smtClean="0">
                <a:solidFill>
                  <a:srgbClr val="000000"/>
                </a:solidFill>
              </a:rPr>
              <a:t>				</a:t>
            </a:r>
            <a:endParaRPr lang="en-GB" dirty="0">
              <a:solidFill>
                <a:srgbClr val="000000"/>
              </a:solidFill>
            </a:endParaRPr>
          </a:p>
          <a:p>
            <a:endParaRPr lang="de-DE" b="1" dirty="0">
              <a:solidFill>
                <a:srgbClr val="000000"/>
              </a:solidFill>
            </a:endParaRPr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1" name="Boiling_9W_inlet_20150424_Reduced">
            <a:hlinkClick r:id="" action="ppaction://media"/>
            <a:extLst>
              <a:ext uri="{FF2B5EF4-FFF2-40B4-BE49-F238E27FC236}">
                <a16:creationId xmlns:a16="http://schemas.microsoft.com/office/drawing/2014/main" id="{B50372C6-E6E3-4A78-ABE0-AE8AED0B69A0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4">
            <a:grayscl/>
          </a:blip>
          <a:srcRect l="462" t="6410" r="6944" b="16666"/>
          <a:stretch/>
        </p:blipFill>
        <p:spPr>
          <a:xfrm rot="10554220">
            <a:off x="8771183" y="421106"/>
            <a:ext cx="3054640" cy="916392"/>
          </a:xfrm>
          <a:prstGeom prst="rect">
            <a:avLst/>
          </a:prstGeom>
        </p:spPr>
      </p:pic>
      <p:sp>
        <p:nvSpPr>
          <p:cNvPr id="54" name="Rectangle 53"/>
          <p:cNvSpPr/>
          <p:nvPr/>
        </p:nvSpPr>
        <p:spPr>
          <a:xfrm>
            <a:off x="8580120" y="288045"/>
            <a:ext cx="3436177" cy="23286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Rectangle 55"/>
          <p:cNvSpPr/>
          <p:nvPr/>
        </p:nvSpPr>
        <p:spPr>
          <a:xfrm>
            <a:off x="8723436" y="1172226"/>
            <a:ext cx="3130626" cy="28011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Rectangle 56"/>
          <p:cNvSpPr/>
          <p:nvPr/>
        </p:nvSpPr>
        <p:spPr>
          <a:xfrm>
            <a:off x="8521372" y="520907"/>
            <a:ext cx="298333" cy="66651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Rectangle 57"/>
          <p:cNvSpPr/>
          <p:nvPr/>
        </p:nvSpPr>
        <p:spPr>
          <a:xfrm>
            <a:off x="11776711" y="389415"/>
            <a:ext cx="239586" cy="119920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Right Arrow 58"/>
          <p:cNvSpPr/>
          <p:nvPr/>
        </p:nvSpPr>
        <p:spPr>
          <a:xfrm>
            <a:off x="11297376" y="1018843"/>
            <a:ext cx="298197" cy="118059"/>
          </a:xfrm>
          <a:prstGeom prst="rightArrow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0" name="TextBox 59"/>
          <p:cNvSpPr txBox="1"/>
          <p:nvPr/>
        </p:nvSpPr>
        <p:spPr>
          <a:xfrm>
            <a:off x="10165186" y="998403"/>
            <a:ext cx="1961172" cy="1384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900" dirty="0" smtClean="0">
                <a:solidFill>
                  <a:schemeClr val="bg1"/>
                </a:solidFill>
              </a:rPr>
              <a:t>Nominal flow direction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6749060" y="552146"/>
            <a:ext cx="200275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000" b="1" dirty="0" smtClean="0">
                <a:solidFill>
                  <a:srgbClr val="000000"/>
                </a:solidFill>
                <a:cs typeface="Calibri" panose="020F0502020204030204" pitchFamily="34" charset="0"/>
              </a:rPr>
              <a:t>↔</a:t>
            </a:r>
            <a:r>
              <a:rPr lang="en-GB" sz="1000" dirty="0" smtClean="0">
                <a:solidFill>
                  <a:srgbClr val="000000"/>
                </a:solidFill>
                <a:cs typeface="Calibri" panose="020F0502020204030204" pitchFamily="34" charset="0"/>
              </a:rPr>
              <a:t> inappropriate restriction design allowing back flow and flow oscillations (video) </a:t>
            </a:r>
            <a:endParaRPr lang="en-GB" sz="1000" dirty="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8778738" y="852262"/>
            <a:ext cx="36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859498" y="3329874"/>
            <a:ext cx="213767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ATLAS</a:t>
            </a:r>
          </a:p>
          <a:p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No. channels	  35</a:t>
            </a:r>
          </a:p>
          <a:p>
            <a:r>
              <a:rPr lang="en-GB" sz="9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  10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	 </a:t>
            </a:r>
          </a:p>
          <a:p>
            <a:r>
              <a:rPr lang="en-GB" sz="9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190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 </a:t>
            </a:r>
          </a:p>
          <a:p>
            <a:r>
              <a:rPr lang="en-GB" sz="9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 smtClean="0">
                <a:solidFill>
                  <a:prstClr val="black"/>
                </a:solidFill>
                <a:cs typeface="Arial" panose="020B0604020202020204" pitchFamily="34" charset="0"/>
              </a:rPr>
              <a:t>channel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 50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de-DE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  <a:endParaRPr lang="en-GB" sz="900" dirty="0" smtClean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GB" sz="9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 smtClean="0">
                <a:solidFill>
                  <a:prstClr val="black"/>
                </a:solidFill>
                <a:cs typeface="Arial" panose="020B0604020202020204" pitchFamily="34" charset="0"/>
              </a:rPr>
              <a:t>channel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190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</p:txBody>
      </p:sp>
      <p:sp>
        <p:nvSpPr>
          <p:cNvPr id="64" name="TextBox 63"/>
          <p:cNvSpPr txBox="1"/>
          <p:nvPr/>
        </p:nvSpPr>
        <p:spPr>
          <a:xfrm>
            <a:off x="6062957" y="3329873"/>
            <a:ext cx="31476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REFLECS</a:t>
            </a:r>
          </a:p>
          <a:p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No. channels	  13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  60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	 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120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 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channel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  20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channel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120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 rotWithShape="1">
          <a:blip r:embed="rId5">
            <a:grayscl/>
          </a:blip>
          <a:srcRect l="22861" t="32285" r="47262" b="33531"/>
          <a:stretch/>
        </p:blipFill>
        <p:spPr>
          <a:xfrm>
            <a:off x="8433520" y="3342599"/>
            <a:ext cx="1495623" cy="965302"/>
          </a:xfrm>
          <a:prstGeom prst="rect">
            <a:avLst/>
          </a:prstGeom>
        </p:spPr>
      </p:pic>
      <p:pic>
        <p:nvPicPr>
          <p:cNvPr id="66" name="Picture 2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95" t="11873" r="43060" b="15202"/>
          <a:stretch/>
        </p:blipFill>
        <p:spPr bwMode="auto">
          <a:xfrm>
            <a:off x="438433" y="3393359"/>
            <a:ext cx="1199470" cy="25612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7" name="Picture 66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027" t="27021" r="17081" b="19477"/>
          <a:stretch/>
        </p:blipFill>
        <p:spPr>
          <a:xfrm rot="16200000">
            <a:off x="1601391" y="4670559"/>
            <a:ext cx="1623214" cy="945449"/>
          </a:xfrm>
          <a:prstGeom prst="rect">
            <a:avLst/>
          </a:prstGeom>
        </p:spPr>
      </p:pic>
      <p:cxnSp>
        <p:nvCxnSpPr>
          <p:cNvPr id="68" name="Straight Arrow Connector 67"/>
          <p:cNvCxnSpPr/>
          <p:nvPr/>
        </p:nvCxnSpPr>
        <p:spPr>
          <a:xfrm flipH="1" flipV="1">
            <a:off x="1646759" y="3997576"/>
            <a:ext cx="467791" cy="621414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69" name="Rectangle 68"/>
          <p:cNvSpPr/>
          <p:nvPr/>
        </p:nvSpPr>
        <p:spPr>
          <a:xfrm>
            <a:off x="1442552" y="3652296"/>
            <a:ext cx="209773" cy="359558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912476" y="4534450"/>
            <a:ext cx="1622194" cy="1216646"/>
          </a:xfrm>
          <a:prstGeom prst="rect">
            <a:avLst/>
          </a:prstGeom>
        </p:spPr>
      </p:pic>
      <p:pic>
        <p:nvPicPr>
          <p:cNvPr id="71" name="Picture 70" descr="C:\Users\ahellens\my stuff\Conferences &amp; Schools &amp; Talks\Conferences\2019 VCI - Vienna\template\5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3948296" y="4068652"/>
            <a:ext cx="2473474" cy="1298409"/>
          </a:xfrm>
          <a:prstGeom prst="rect">
            <a:avLst/>
          </a:prstGeom>
          <a:noFill/>
          <a:ln>
            <a:noFill/>
          </a:ln>
        </p:spPr>
      </p:pic>
      <p:sp>
        <p:nvSpPr>
          <p:cNvPr id="72" name="Rectangle 71"/>
          <p:cNvSpPr/>
          <p:nvPr/>
        </p:nvSpPr>
        <p:spPr>
          <a:xfrm>
            <a:off x="5327782" y="3867784"/>
            <a:ext cx="266700" cy="332190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73" name="Straight Arrow Connector 72"/>
          <p:cNvCxnSpPr/>
          <p:nvPr/>
        </p:nvCxnSpPr>
        <p:spPr>
          <a:xfrm flipH="1" flipV="1">
            <a:off x="5596228" y="4194504"/>
            <a:ext cx="779172" cy="824536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oval"/>
          </a:ln>
          <a:effectLst/>
        </p:spPr>
      </p:cxnSp>
      <p:pic>
        <p:nvPicPr>
          <p:cNvPr id="74" name="Picture 7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 flipV="1">
            <a:off x="10167096" y="4689078"/>
            <a:ext cx="1446303" cy="1084728"/>
          </a:xfrm>
          <a:prstGeom prst="rect">
            <a:avLst/>
          </a:prstGeom>
        </p:spPr>
      </p:pic>
      <p:cxnSp>
        <p:nvCxnSpPr>
          <p:cNvPr id="75" name="Straight Arrow Connector 74"/>
          <p:cNvCxnSpPr/>
          <p:nvPr/>
        </p:nvCxnSpPr>
        <p:spPr>
          <a:xfrm flipH="1" flipV="1">
            <a:off x="9340836" y="4057119"/>
            <a:ext cx="1189487" cy="868170"/>
          </a:xfrm>
          <a:prstGeom prst="straightConnector1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  <a:headEnd type="oval"/>
            <a:tailEnd type="oval"/>
          </a:ln>
          <a:effectLst/>
        </p:spPr>
      </p:cxnSp>
      <p:sp>
        <p:nvSpPr>
          <p:cNvPr id="76" name="Rectangle 75"/>
          <p:cNvSpPr/>
          <p:nvPr/>
        </p:nvSpPr>
        <p:spPr>
          <a:xfrm>
            <a:off x="8836246" y="3780049"/>
            <a:ext cx="514431" cy="316211"/>
          </a:xfrm>
          <a:prstGeom prst="rect">
            <a:avLst/>
          </a:prstGeom>
          <a:noFill/>
          <a:ln w="25400" cap="flat" cmpd="sng" algn="ctr">
            <a:solidFill>
              <a:srgbClr val="1039A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0257735" y="3328978"/>
            <a:ext cx="2118973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b="1" dirty="0" smtClean="0">
                <a:solidFill>
                  <a:prstClr val="black"/>
                </a:solidFill>
                <a:cs typeface="Arial" panose="020B0604020202020204" pitchFamily="34" charset="0"/>
              </a:rPr>
              <a:t>FRAME4</a:t>
            </a:r>
          </a:p>
          <a:p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No. channels	  16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  20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	 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restriction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200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 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W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channel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200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</a:p>
          <a:p>
            <a:r>
              <a:rPr lang="en-GB" sz="900" dirty="0" err="1">
                <a:solidFill>
                  <a:prstClr val="black"/>
                </a:solidFill>
                <a:cs typeface="Arial" panose="020B0604020202020204" pitchFamily="34" charset="0"/>
              </a:rPr>
              <a:t>H</a:t>
            </a:r>
            <a:r>
              <a:rPr lang="en-GB" sz="900" baseline="-25000" dirty="0" err="1">
                <a:solidFill>
                  <a:prstClr val="black"/>
                </a:solidFill>
                <a:cs typeface="Arial" panose="020B0604020202020204" pitchFamily="34" charset="0"/>
              </a:rPr>
              <a:t>main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 </a:t>
            </a:r>
            <a:r>
              <a:rPr lang="en-GB" sz="900" baseline="-25000" dirty="0">
                <a:solidFill>
                  <a:prstClr val="black"/>
                </a:solidFill>
                <a:cs typeface="Arial" panose="020B0604020202020204" pitchFamily="34" charset="0"/>
              </a:rPr>
              <a:t>channel 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	200 </a:t>
            </a:r>
            <a:r>
              <a:rPr lang="el-GR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μ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m</a:t>
            </a:r>
          </a:p>
          <a:p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(documented version</a:t>
            </a:r>
            <a:r>
              <a:rPr lang="en-GB" sz="900" dirty="0">
                <a:solidFill>
                  <a:prstClr val="black"/>
                </a:solidFill>
                <a:cs typeface="Arial" panose="020B0604020202020204" pitchFamily="34" charset="0"/>
              </a:rPr>
              <a:t>!</a:t>
            </a:r>
            <a:r>
              <a:rPr lang="en-GB" sz="900" dirty="0" smtClean="0">
                <a:solidFill>
                  <a:prstClr val="black"/>
                </a:solidFill>
                <a:cs typeface="Arial" panose="020B0604020202020204" pitchFamily="34" charset="0"/>
              </a:rPr>
              <a:t>)</a:t>
            </a:r>
          </a:p>
          <a:p>
            <a:r>
              <a:rPr lang="en-GB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1731020374"/>
      </p:ext>
    </p:extLst>
  </p:cSld>
  <p:clrMapOvr>
    <a:masterClrMapping/>
  </p:clrMapOvr>
  <p:timing>
    <p:tnLst>
      <p:par>
        <p:cTn id="1" dur="indefinite" restart="never" nodeType="tmRoot">
          <p:childTnLst>
            <p:video>
              <p:cMediaNode vol="80000">
                <p:cTn id="2" repeatCount="indefinite" fill="remove" display="0">
                  <p:stCondLst>
                    <p:cond delay="indefinite"/>
                  </p:stCondLst>
                </p:cTn>
                <p:tgtEl>
                  <p:spTgt spid="51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extBox 84"/>
          <p:cNvSpPr txBox="1"/>
          <p:nvPr/>
        </p:nvSpPr>
        <p:spPr>
          <a:xfrm rot="16200000">
            <a:off x="10200278" y="1945858"/>
            <a:ext cx="34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RECORDING &amp; TESTING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775596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endParaRPr lang="en-GB" sz="2000" b="1" dirty="0" smtClean="0"/>
          </a:p>
          <a:p>
            <a:pPr lvl="0">
              <a:spcAft>
                <a:spcPts val="600"/>
              </a:spcAft>
            </a:pPr>
            <a:r>
              <a:rPr lang="en-GB" b="1" dirty="0">
                <a:solidFill>
                  <a:prstClr val="black"/>
                </a:solidFill>
              </a:rPr>
              <a:t>Initial R&amp;D approach: 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Step 1: Flow visualisation with high-speed camera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Step 2: Image analysis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Step 3: Publish awesome paper with many bubbly images </a:t>
            </a:r>
            <a:r>
              <a:rPr lang="en-GB" sz="1600" dirty="0">
                <a:solidFill>
                  <a:prstClr val="black"/>
                </a:solidFill>
                <a:sym typeface="Wingdings" panose="05000000000000000000" pitchFamily="2" charset="2"/>
              </a:rPr>
              <a:t></a:t>
            </a:r>
            <a:endParaRPr lang="en-GB" sz="1600" dirty="0">
              <a:solidFill>
                <a:prstClr val="black"/>
              </a:solidFill>
            </a:endParaRPr>
          </a:p>
          <a:p>
            <a:pPr lvl="0">
              <a:spcAft>
                <a:spcPts val="600"/>
              </a:spcAft>
            </a:pPr>
            <a:endParaRPr lang="en-GB" dirty="0">
              <a:solidFill>
                <a:prstClr val="black"/>
              </a:solidFill>
            </a:endParaRPr>
          </a:p>
          <a:p>
            <a:pPr lvl="0">
              <a:spcAft>
                <a:spcPts val="600"/>
              </a:spcAft>
            </a:pPr>
            <a:r>
              <a:rPr lang="en-GB" b="1" dirty="0">
                <a:solidFill>
                  <a:prstClr val="black"/>
                </a:solidFill>
              </a:rPr>
              <a:t>Renewed R&amp;D approach: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Step 1: Take step 1 from above and see what's next …    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Step 2: Discard the “steps” approach since we literally had to go steps backwards in time</a:t>
            </a:r>
          </a:p>
          <a:p>
            <a:pPr lvl="0">
              <a:spcAft>
                <a:spcPts val="600"/>
              </a:spcAft>
            </a:pPr>
            <a:endParaRPr lang="en-GB" dirty="0">
              <a:solidFill>
                <a:prstClr val="black"/>
              </a:solidFill>
            </a:endParaRPr>
          </a:p>
          <a:p>
            <a:pPr lvl="0"/>
            <a:endParaRPr lang="en-GB" b="1" dirty="0" smtClean="0">
              <a:solidFill>
                <a:prstClr val="black"/>
              </a:solidFill>
            </a:endParaRPr>
          </a:p>
          <a:p>
            <a:pPr lvl="0"/>
            <a:r>
              <a:rPr lang="en-GB" b="1" dirty="0" smtClean="0">
                <a:solidFill>
                  <a:prstClr val="black"/>
                </a:solidFill>
              </a:rPr>
              <a:t>In </a:t>
            </a:r>
            <a:r>
              <a:rPr lang="en-GB" b="1" dirty="0">
                <a:solidFill>
                  <a:prstClr val="black"/>
                </a:solidFill>
              </a:rPr>
              <a:t>detail: </a:t>
            </a:r>
          </a:p>
          <a:p>
            <a:pPr lvl="0"/>
            <a:r>
              <a:rPr lang="en-GB" sz="1600" dirty="0">
                <a:solidFill>
                  <a:prstClr val="black"/>
                </a:solidFill>
              </a:rPr>
              <a:t>Some (!) of the odyssey so far &amp; </a:t>
            </a:r>
            <a:r>
              <a:rPr lang="en-GB" sz="1600" dirty="0" smtClean="0">
                <a:solidFill>
                  <a:prstClr val="black"/>
                </a:solidFill>
              </a:rPr>
              <a:t>results </a:t>
            </a:r>
            <a:r>
              <a:rPr lang="en-US" sz="1600" dirty="0" smtClean="0">
                <a:solidFill>
                  <a:prstClr val="black"/>
                </a:solidFill>
              </a:rPr>
              <a:t>presented </a:t>
            </a:r>
            <a:r>
              <a:rPr lang="en-US" sz="1600" dirty="0">
                <a:solidFill>
                  <a:prstClr val="black"/>
                </a:solidFill>
              </a:rPr>
              <a:t>and discussed </a:t>
            </a:r>
            <a:r>
              <a:rPr lang="en-GB" sz="1600" dirty="0">
                <a:solidFill>
                  <a:prstClr val="black"/>
                </a:solidFill>
              </a:rPr>
              <a:t>at the </a:t>
            </a:r>
          </a:p>
          <a:p>
            <a:pPr lvl="0"/>
            <a:r>
              <a:rPr lang="en-GB" sz="1600" i="1" dirty="0">
                <a:solidFill>
                  <a:prstClr val="black"/>
                </a:solidFill>
              </a:rPr>
              <a:t>Forum on Tracking Detector Mechanics 2022 </a:t>
            </a:r>
          </a:p>
          <a:p>
            <a:pPr lvl="0"/>
            <a:r>
              <a:rPr lang="en-GB" sz="1600" u="sng" dirty="0">
                <a:solidFill>
                  <a:prstClr val="black"/>
                </a:solidFill>
                <a:hlinkClick r:id="rId4"/>
              </a:rPr>
              <a:t>https://indico.cern.ch/event/853861/contributions/4841288</a:t>
            </a:r>
            <a:r>
              <a:rPr lang="en-GB" sz="1600" u="sng" dirty="0" smtClean="0">
                <a:solidFill>
                  <a:prstClr val="black"/>
                </a:solidFill>
                <a:hlinkClick r:id="rId4"/>
              </a:rPr>
              <a:t>/</a:t>
            </a:r>
            <a:endParaRPr lang="en-GB" sz="1600" kern="0" dirty="0">
              <a:solidFill>
                <a:srgbClr val="000000"/>
              </a:solidFill>
            </a:endParaRPr>
          </a:p>
          <a:p>
            <a:pPr lvl="0"/>
            <a:endParaRPr lang="en-US" sz="1600" b="1" dirty="0">
              <a:solidFill>
                <a:prstClr val="black"/>
              </a:solidFill>
            </a:endParaRPr>
          </a:p>
          <a:p>
            <a:pPr lvl="0"/>
            <a:endParaRPr lang="en-US" b="1" dirty="0" smtClean="0">
              <a:solidFill>
                <a:prstClr val="black"/>
              </a:solidFill>
            </a:endParaRPr>
          </a:p>
          <a:p>
            <a:pPr lvl="0"/>
            <a:r>
              <a:rPr lang="en-US" b="1" dirty="0" smtClean="0">
                <a:solidFill>
                  <a:prstClr val="black"/>
                </a:solidFill>
              </a:rPr>
              <a:t>Today’s focus: </a:t>
            </a:r>
            <a:endParaRPr lang="en-US" sz="1600" b="1" dirty="0">
              <a:solidFill>
                <a:srgbClr val="1039A0"/>
              </a:solidFill>
            </a:endParaRPr>
          </a:p>
          <a:p>
            <a:pPr lvl="0"/>
            <a:r>
              <a:rPr lang="en-US" sz="1600" b="1" dirty="0" smtClean="0">
                <a:solidFill>
                  <a:srgbClr val="000000"/>
                </a:solidFill>
              </a:rPr>
              <a:t>2 types of channel contamination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Channel contamination </a:t>
            </a:r>
            <a:r>
              <a:rPr lang="en-US" sz="1600" dirty="0">
                <a:solidFill>
                  <a:srgbClr val="000000"/>
                </a:solidFill>
              </a:rPr>
              <a:t>at </a:t>
            </a:r>
            <a:r>
              <a:rPr lang="en-US" sz="1600" dirty="0" smtClean="0">
                <a:solidFill>
                  <a:srgbClr val="000000"/>
                </a:solidFill>
              </a:rPr>
              <a:t>inlet due to soldered connectors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rgbClr val="000000"/>
                </a:solidFill>
              </a:rPr>
              <a:t>Possibility </a:t>
            </a:r>
            <a:r>
              <a:rPr lang="en-US" sz="1600" dirty="0">
                <a:solidFill>
                  <a:srgbClr val="000000"/>
                </a:solidFill>
              </a:rPr>
              <a:t>of erosion damage inside Silicon </a:t>
            </a:r>
            <a:r>
              <a:rPr lang="en-US" sz="1600" dirty="0" smtClean="0">
                <a:solidFill>
                  <a:srgbClr val="000000"/>
                </a:solidFill>
              </a:rPr>
              <a:t>multi-micro-channels</a:t>
            </a:r>
            <a:endParaRPr lang="en-US" sz="1600" dirty="0">
              <a:solidFill>
                <a:srgbClr val="000000"/>
              </a:solidFill>
            </a:endParaRPr>
          </a:p>
          <a:p>
            <a:pPr lvl="0"/>
            <a:endParaRPr lang="en-GB" sz="1600" dirty="0">
              <a:solidFill>
                <a:prstClr val="black"/>
              </a:solidFill>
            </a:endParaRPr>
          </a:p>
          <a:p>
            <a:endParaRPr lang="en-GB" b="1" dirty="0" smtClean="0"/>
          </a:p>
          <a:p>
            <a:endParaRPr lang="de-DE" b="1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80" name="GLOBAL_VIEW_II_0.3gs_15C_0Wcm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563879" y="3162930"/>
            <a:ext cx="3117113" cy="704739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764189" y="814002"/>
            <a:ext cx="2869640" cy="2184501"/>
          </a:xfrm>
          <a:prstGeom prst="rect">
            <a:avLst/>
          </a:prstGeom>
        </p:spPr>
      </p:pic>
      <p:pic>
        <p:nvPicPr>
          <p:cNvPr id="82" name="Picture 81"/>
          <p:cNvPicPr>
            <a:picLocks noChangeAspect="1"/>
          </p:cNvPicPr>
          <p:nvPr/>
        </p:nvPicPr>
        <p:blipFill>
          <a:blip r:embed="rId7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923" y="972444"/>
            <a:ext cx="1309086" cy="1265359"/>
          </a:xfrm>
          <a:prstGeom prst="rect">
            <a:avLst/>
          </a:prstGeom>
          <a:ln w="25400">
            <a:noFill/>
          </a:ln>
        </p:spPr>
      </p:pic>
      <p:sp>
        <p:nvSpPr>
          <p:cNvPr id="83" name="TextBox 82"/>
          <p:cNvSpPr txBox="1"/>
          <p:nvPr/>
        </p:nvSpPr>
        <p:spPr>
          <a:xfrm>
            <a:off x="8505636" y="3561664"/>
            <a:ext cx="3692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►</a:t>
            </a:r>
            <a:endParaRPr lang="en-GB" sz="1200" dirty="0">
              <a:solidFill>
                <a:schemeClr val="bg1"/>
              </a:solidFill>
            </a:endParaRPr>
          </a:p>
        </p:txBody>
      </p:sp>
      <p:sp>
        <p:nvSpPr>
          <p:cNvPr id="84" name="Rectangle 83"/>
          <p:cNvSpPr/>
          <p:nvPr/>
        </p:nvSpPr>
        <p:spPr>
          <a:xfrm rot="16200000">
            <a:off x="11630436" y="625399"/>
            <a:ext cx="576000" cy="108000"/>
          </a:xfrm>
          <a:prstGeom prst="rect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6" name="Bent Arrow 85"/>
          <p:cNvSpPr/>
          <p:nvPr/>
        </p:nvSpPr>
        <p:spPr>
          <a:xfrm flipH="1" flipV="1">
            <a:off x="11345460" y="3836780"/>
            <a:ext cx="620626" cy="405575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457877" y="4071565"/>
            <a:ext cx="3780000" cy="108000"/>
          </a:xfrm>
          <a:prstGeom prst="rect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8" name="Bent Arrow 87"/>
          <p:cNvSpPr/>
          <p:nvPr/>
        </p:nvSpPr>
        <p:spPr>
          <a:xfrm rot="16200000" flipH="1">
            <a:off x="10593948" y="4166995"/>
            <a:ext cx="620626" cy="4297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89" name="Bent Arrow 88"/>
          <p:cNvSpPr/>
          <p:nvPr/>
        </p:nvSpPr>
        <p:spPr>
          <a:xfrm rot="16200000" flipH="1">
            <a:off x="8052349" y="4167685"/>
            <a:ext cx="620626" cy="4297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6586178" y="4687294"/>
            <a:ext cx="16810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DEVICE ANALYSIS 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7822947" y="4686028"/>
            <a:ext cx="14673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VIDEO</a:t>
            </a:r>
          </a:p>
          <a:p>
            <a:r>
              <a:rPr lang="en-GB" b="1" dirty="0" smtClean="0">
                <a:solidFill>
                  <a:srgbClr val="1039A0"/>
                </a:solidFill>
              </a:rPr>
              <a:t>ANALYSIS 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92" name="Bent Arrow 91"/>
          <p:cNvSpPr/>
          <p:nvPr/>
        </p:nvSpPr>
        <p:spPr>
          <a:xfrm rot="16200000" flipH="1">
            <a:off x="9442238" y="4166995"/>
            <a:ext cx="620626" cy="4297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9294324" y="4686259"/>
            <a:ext cx="13560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IMAGE ANALYSIS 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94" name="TextBox 93"/>
          <p:cNvSpPr txBox="1"/>
          <p:nvPr/>
        </p:nvSpPr>
        <p:spPr>
          <a:xfrm>
            <a:off x="10527280" y="4686028"/>
            <a:ext cx="171747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ANALYTICAL APPROACH 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95" name="Bent Arrow 94"/>
          <p:cNvSpPr/>
          <p:nvPr/>
        </p:nvSpPr>
        <p:spPr>
          <a:xfrm rot="16200000" flipH="1">
            <a:off x="6930575" y="4167685"/>
            <a:ext cx="620626" cy="4297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97" name="Left-Right Arrow 96"/>
          <p:cNvSpPr/>
          <p:nvPr/>
        </p:nvSpPr>
        <p:spPr>
          <a:xfrm>
            <a:off x="8875798" y="4792796"/>
            <a:ext cx="450850" cy="192529"/>
          </a:xfrm>
          <a:prstGeom prst="leftRightArrow">
            <a:avLst/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8" name="Picture 97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769879" y="972444"/>
            <a:ext cx="1471009" cy="1346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3009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00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8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video>
              <p:cMediaNode vol="80000">
                <p:cTn id="12" repeatCount="indefinite" fill="remove" display="0">
                  <p:stCondLst>
                    <p:cond delay="indefinite"/>
                  </p:stCondLst>
                </p:cTn>
                <p:tgtEl>
                  <p:spTgt spid="80"/>
                </p:tgtEl>
              </p:cMediaNode>
            </p:vide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35086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analysis: how it all started </a:t>
            </a:r>
            <a:endParaRPr lang="en-GB" b="1" dirty="0"/>
          </a:p>
          <a:p>
            <a:endParaRPr lang="en-GB" dirty="0" smtClean="0"/>
          </a:p>
          <a:p>
            <a:r>
              <a:rPr lang="de-DE" sz="1600" dirty="0">
                <a:solidFill>
                  <a:srgbClr val="000000"/>
                </a:solidFill>
              </a:rPr>
              <a:t>After fluidic testing </a:t>
            </a:r>
            <a:r>
              <a:rPr lang="de-DE" sz="1600" dirty="0" smtClean="0">
                <a:solidFill>
                  <a:srgbClr val="000000"/>
                </a:solidFill>
              </a:rPr>
              <a:t>obvioius </a:t>
            </a:r>
            <a:r>
              <a:rPr lang="de-DE" sz="1600" dirty="0">
                <a:solidFill>
                  <a:srgbClr val="000000"/>
                </a:solidFill>
              </a:rPr>
              <a:t>contamination of the channels was </a:t>
            </a:r>
            <a:r>
              <a:rPr lang="de-DE" sz="1600" dirty="0" smtClean="0">
                <a:solidFill>
                  <a:srgbClr val="000000"/>
                </a:solidFill>
              </a:rPr>
              <a:t>found</a:t>
            </a: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l="12560" t="28174" r="9377" b="57646"/>
          <a:stretch/>
        </p:blipFill>
        <p:spPr>
          <a:xfrm>
            <a:off x="307557" y="1510457"/>
            <a:ext cx="11525463" cy="1177619"/>
          </a:xfrm>
          <a:prstGeom prst="rect">
            <a:avLst/>
          </a:prstGeom>
        </p:spPr>
      </p:pic>
      <p:sp>
        <p:nvSpPr>
          <p:cNvPr id="148" name="TextBox 147"/>
          <p:cNvSpPr txBox="1"/>
          <p:nvPr/>
        </p:nvSpPr>
        <p:spPr>
          <a:xfrm rot="19369420">
            <a:off x="218253" y="1584889"/>
            <a:ext cx="993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FRAME4</a:t>
            </a:r>
            <a:endParaRPr lang="en-GB" sz="1050" dirty="0">
              <a:solidFill>
                <a:schemeClr val="bg1"/>
              </a:solidFill>
            </a:endParaRPr>
          </a:p>
        </p:txBody>
      </p:sp>
      <p:sp>
        <p:nvSpPr>
          <p:cNvPr id="16" name="Cloud 15"/>
          <p:cNvSpPr/>
          <p:nvPr/>
        </p:nvSpPr>
        <p:spPr>
          <a:xfrm rot="668750">
            <a:off x="450837" y="1817482"/>
            <a:ext cx="1843446" cy="769996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Cloud 156"/>
          <p:cNvSpPr/>
          <p:nvPr/>
        </p:nvSpPr>
        <p:spPr>
          <a:xfrm rot="166709">
            <a:off x="7601112" y="1420012"/>
            <a:ext cx="3763460" cy="1165409"/>
          </a:xfrm>
          <a:prstGeom prst="cloud">
            <a:avLst/>
          </a:pr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14754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07 Feb 2023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D. Hellenschmidt | VELO Upgrade II Workshop 2023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06377" y="245691"/>
            <a:ext cx="11592899" cy="4001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>
              <a:solidFill>
                <a:srgbClr val="000000"/>
              </a:solidFill>
            </a:endParaRPr>
          </a:p>
          <a:p>
            <a:r>
              <a:rPr lang="de-DE" b="1" dirty="0" smtClean="0">
                <a:solidFill>
                  <a:srgbClr val="000000"/>
                </a:solidFill>
              </a:rPr>
              <a:t>Device analysis: how it all started </a:t>
            </a:r>
            <a:endParaRPr lang="en-GB" b="1" dirty="0"/>
          </a:p>
          <a:p>
            <a:endParaRPr lang="en-GB" dirty="0" smtClean="0"/>
          </a:p>
          <a:p>
            <a:r>
              <a:rPr lang="de-DE" sz="1600" dirty="0">
                <a:solidFill>
                  <a:srgbClr val="000000"/>
                </a:solidFill>
              </a:rPr>
              <a:t>After fluidic testing </a:t>
            </a:r>
            <a:r>
              <a:rPr lang="de-DE" sz="1600" dirty="0" smtClean="0">
                <a:solidFill>
                  <a:srgbClr val="000000"/>
                </a:solidFill>
              </a:rPr>
              <a:t>obvioius </a:t>
            </a:r>
            <a:r>
              <a:rPr lang="de-DE" sz="1600" dirty="0">
                <a:solidFill>
                  <a:srgbClr val="000000"/>
                </a:solidFill>
              </a:rPr>
              <a:t>contamination of the channels was </a:t>
            </a:r>
            <a:r>
              <a:rPr lang="de-DE" sz="1600" dirty="0" smtClean="0">
                <a:solidFill>
                  <a:srgbClr val="000000"/>
                </a:solidFill>
              </a:rPr>
              <a:t>found</a:t>
            </a: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endParaRPr lang="de-DE" sz="1600" b="1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DE" sz="1600" dirty="0" smtClean="0">
              <a:solidFill>
                <a:srgbClr val="0000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DE" sz="1600" dirty="0" smtClean="0">
                <a:solidFill>
                  <a:srgbClr val="000000"/>
                </a:solidFill>
              </a:rPr>
              <a:t>many optical microscope images through the glass </a:t>
            </a:r>
            <a:r>
              <a:rPr lang="de-DE" sz="1600" dirty="0" smtClean="0">
                <a:solidFill>
                  <a:srgbClr val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↔ </a:t>
            </a:r>
            <a:r>
              <a:rPr lang="de-DE" sz="1600" dirty="0" smtClean="0">
                <a:solidFill>
                  <a:srgbClr val="000000"/>
                </a:solidFill>
                <a:cs typeface="Calibri" panose="020F0502020204030204" pitchFamily="34" charset="0"/>
              </a:rPr>
              <a:t>truly </a:t>
            </a:r>
            <a:r>
              <a:rPr lang="de-DE" sz="1600" dirty="0" smtClean="0">
                <a:solidFill>
                  <a:srgbClr val="000000"/>
                </a:solidFill>
              </a:rPr>
              <a:t>look inside the channels </a:t>
            </a:r>
          </a:p>
          <a:p>
            <a:endParaRPr lang="de-DE" dirty="0" smtClean="0"/>
          </a:p>
          <a:p>
            <a:endParaRPr lang="de-DE" b="1" dirty="0" smtClean="0"/>
          </a:p>
          <a:p>
            <a:endParaRPr lang="de-DE" b="1" dirty="0"/>
          </a:p>
          <a:p>
            <a:endParaRPr lang="de-DE" b="1" dirty="0" smtClean="0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 rotWithShape="1">
          <a:blip r:embed="rId2"/>
          <a:srcRect l="12560" t="28174" r="9377" b="57646"/>
          <a:stretch/>
        </p:blipFill>
        <p:spPr>
          <a:xfrm>
            <a:off x="307558" y="1510458"/>
            <a:ext cx="7804811" cy="797460"/>
          </a:xfrm>
          <a:prstGeom prst="rect">
            <a:avLst/>
          </a:prstGeom>
        </p:spPr>
      </p:pic>
      <p:sp>
        <p:nvSpPr>
          <p:cNvPr id="146" name="TextBox 145"/>
          <p:cNvSpPr txBox="1"/>
          <p:nvPr/>
        </p:nvSpPr>
        <p:spPr>
          <a:xfrm>
            <a:off x="8775014" y="245691"/>
            <a:ext cx="34169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1039A0"/>
                </a:solidFill>
              </a:rPr>
              <a:t>OPTICAL MICROSCOPE</a:t>
            </a:r>
            <a:endParaRPr lang="en-GB" b="1" dirty="0">
              <a:solidFill>
                <a:srgbClr val="1039A0"/>
              </a:solidFill>
            </a:endParaRPr>
          </a:p>
        </p:txBody>
      </p:sp>
      <p:sp>
        <p:nvSpPr>
          <p:cNvPr id="147" name="Bent Arrow 146"/>
          <p:cNvSpPr/>
          <p:nvPr/>
        </p:nvSpPr>
        <p:spPr>
          <a:xfrm rot="16200000" flipH="1" flipV="1">
            <a:off x="11488963" y="501824"/>
            <a:ext cx="620626" cy="394666"/>
          </a:xfrm>
          <a:prstGeom prst="bentArrow">
            <a:avLst>
              <a:gd name="adj1" fmla="val 25000"/>
              <a:gd name="adj2" fmla="val 25000"/>
              <a:gd name="adj3" fmla="val 25000"/>
              <a:gd name="adj4" fmla="val 46278"/>
            </a:avLst>
          </a:prstGeom>
          <a:solidFill>
            <a:srgbClr val="1039A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8" name="TextBox 147"/>
          <p:cNvSpPr txBox="1"/>
          <p:nvPr/>
        </p:nvSpPr>
        <p:spPr>
          <a:xfrm rot="19369420">
            <a:off x="218253" y="1584889"/>
            <a:ext cx="99312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50" dirty="0" smtClean="0">
                <a:solidFill>
                  <a:schemeClr val="bg1"/>
                </a:solidFill>
              </a:rPr>
              <a:t>FRAME4</a:t>
            </a:r>
            <a:endParaRPr lang="en-GB" sz="105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057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21665</TotalTime>
  <Words>2773</Words>
  <Application>Microsoft Office PowerPoint</Application>
  <PresentationFormat>Widescreen</PresentationFormat>
  <Paragraphs>719</Paragraphs>
  <Slides>27</Slides>
  <Notes>0</Notes>
  <HiddenSlides>0</HiddenSlides>
  <MMClips>4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2" baseType="lpstr">
      <vt:lpstr>Arial</vt:lpstr>
      <vt:lpstr>Calibri</vt:lpstr>
      <vt:lpstr>Cambria</vt:lpstr>
      <vt:lpstr>Wingdings</vt:lpstr>
      <vt:lpstr>Office Theme</vt:lpstr>
      <vt:lpstr>Detector cooling R&amp;D with multi-micro-channels:  lessons learned &amp; reminder on different options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Desiree Hellenschmidt</dc:creator>
  <cp:lastModifiedBy>Annabell Desiree Hellenschmidt</cp:lastModifiedBy>
  <cp:revision>1270</cp:revision>
  <dcterms:created xsi:type="dcterms:W3CDTF">2022-05-23T07:52:26Z</dcterms:created>
  <dcterms:modified xsi:type="dcterms:W3CDTF">2023-02-07T09:16:14Z</dcterms:modified>
</cp:coreProperties>
</file>