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2" r:id="rId1"/>
  </p:sldMasterIdLst>
  <p:notesMasterIdLst>
    <p:notesMasterId r:id="rId15"/>
  </p:notesMasterIdLst>
  <p:handoutMasterIdLst>
    <p:handoutMasterId r:id="rId16"/>
  </p:handoutMasterIdLst>
  <p:sldIdLst>
    <p:sldId id="256" r:id="rId2"/>
    <p:sldId id="268" r:id="rId3"/>
    <p:sldId id="382" r:id="rId4"/>
    <p:sldId id="461" r:id="rId5"/>
    <p:sldId id="473" r:id="rId6"/>
    <p:sldId id="445" r:id="rId7"/>
    <p:sldId id="262" r:id="rId8"/>
    <p:sldId id="475" r:id="rId9"/>
    <p:sldId id="391" r:id="rId10"/>
    <p:sldId id="477" r:id="rId11"/>
    <p:sldId id="474" r:id="rId12"/>
    <p:sldId id="476" r:id="rId13"/>
    <p:sldId id="261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B5BE65F-90D8-41D6-B635-C813681FC61E}" v="9" dt="2023-02-07T14:31:59.54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0" autoAdjust="0"/>
    <p:restoredTop sz="94660"/>
  </p:normalViewPr>
  <p:slideViewPr>
    <p:cSldViewPr snapToGrid="0">
      <p:cViewPr varScale="1">
        <p:scale>
          <a:sx n="41" d="100"/>
          <a:sy n="41" d="100"/>
        </p:scale>
        <p:origin x="848" y="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ichard Bates" userId="8207a767-22d6-4ba3-84ba-ce5356c17269" providerId="ADAL" clId="{3B5BE65F-90D8-41D6-B635-C813681FC61E}"/>
    <pc:docChg chg="undo custSel addSld delSld modSld">
      <pc:chgData name="Richard Bates" userId="8207a767-22d6-4ba3-84ba-ce5356c17269" providerId="ADAL" clId="{3B5BE65F-90D8-41D6-B635-C813681FC61E}" dt="2023-02-07T14:57:03.316" v="788" actId="20577"/>
      <pc:docMkLst>
        <pc:docMk/>
      </pc:docMkLst>
      <pc:sldChg chg="modSp mod">
        <pc:chgData name="Richard Bates" userId="8207a767-22d6-4ba3-84ba-ce5356c17269" providerId="ADAL" clId="{3B5BE65F-90D8-41D6-B635-C813681FC61E}" dt="2023-02-07T13:31:55.381" v="532" actId="20577"/>
        <pc:sldMkLst>
          <pc:docMk/>
          <pc:sldMk cId="2641069858" sldId="256"/>
        </pc:sldMkLst>
        <pc:spChg chg="mod">
          <ac:chgData name="Richard Bates" userId="8207a767-22d6-4ba3-84ba-ce5356c17269" providerId="ADAL" clId="{3B5BE65F-90D8-41D6-B635-C813681FC61E}" dt="2023-02-07T13:31:55.381" v="532" actId="20577"/>
          <ac:spMkLst>
            <pc:docMk/>
            <pc:sldMk cId="2641069858" sldId="256"/>
            <ac:spMk id="9" creationId="{A71D0000-5742-424C-B276-91C76FB348B7}"/>
          </ac:spMkLst>
        </pc:spChg>
      </pc:sldChg>
      <pc:sldChg chg="modSp add mod">
        <pc:chgData name="Richard Bates" userId="8207a767-22d6-4ba3-84ba-ce5356c17269" providerId="ADAL" clId="{3B5BE65F-90D8-41D6-B635-C813681FC61E}" dt="2023-02-07T12:35:36.469" v="83" actId="27636"/>
        <pc:sldMkLst>
          <pc:docMk/>
          <pc:sldMk cId="1307768717" sldId="261"/>
        </pc:sldMkLst>
        <pc:spChg chg="mod">
          <ac:chgData name="Richard Bates" userId="8207a767-22d6-4ba3-84ba-ce5356c17269" providerId="ADAL" clId="{3B5BE65F-90D8-41D6-B635-C813681FC61E}" dt="2023-02-07T12:35:36.469" v="83" actId="27636"/>
          <ac:spMkLst>
            <pc:docMk/>
            <pc:sldMk cId="1307768717" sldId="261"/>
            <ac:spMk id="2" creationId="{F2156153-2C80-9FB6-9F9A-27F3A2B268D3}"/>
          </ac:spMkLst>
        </pc:spChg>
        <pc:spChg chg="mod">
          <ac:chgData name="Richard Bates" userId="8207a767-22d6-4ba3-84ba-ce5356c17269" providerId="ADAL" clId="{3B5BE65F-90D8-41D6-B635-C813681FC61E}" dt="2023-02-07T12:35:36.468" v="82" actId="27636"/>
          <ac:spMkLst>
            <pc:docMk/>
            <pc:sldMk cId="1307768717" sldId="261"/>
            <ac:spMk id="3" creationId="{3F634AF9-E594-7BCF-CB19-F04AE13D5F3C}"/>
          </ac:spMkLst>
        </pc:spChg>
      </pc:sldChg>
      <pc:sldChg chg="addSp delSp modSp add mod chgLayout">
        <pc:chgData name="Richard Bates" userId="8207a767-22d6-4ba3-84ba-ce5356c17269" providerId="ADAL" clId="{3B5BE65F-90D8-41D6-B635-C813681FC61E}" dt="2023-02-07T12:47:36.136" v="440" actId="20577"/>
        <pc:sldMkLst>
          <pc:docMk/>
          <pc:sldMk cId="1458223468" sldId="262"/>
        </pc:sldMkLst>
        <pc:spChg chg="mod ord">
          <ac:chgData name="Richard Bates" userId="8207a767-22d6-4ba3-84ba-ce5356c17269" providerId="ADAL" clId="{3B5BE65F-90D8-41D6-B635-C813681FC61E}" dt="2023-02-07T12:35:03.477" v="80" actId="20577"/>
          <ac:spMkLst>
            <pc:docMk/>
            <pc:sldMk cId="1458223468" sldId="262"/>
            <ac:spMk id="2" creationId="{5E99CA41-A0A1-C6AF-1057-72BA65A1811A}"/>
          </ac:spMkLst>
        </pc:spChg>
        <pc:spChg chg="mod ord">
          <ac:chgData name="Richard Bates" userId="8207a767-22d6-4ba3-84ba-ce5356c17269" providerId="ADAL" clId="{3B5BE65F-90D8-41D6-B635-C813681FC61E}" dt="2023-02-07T12:47:36.136" v="440" actId="20577"/>
          <ac:spMkLst>
            <pc:docMk/>
            <pc:sldMk cId="1458223468" sldId="262"/>
            <ac:spMk id="3" creationId="{5343D284-06DD-4B54-5FA3-0A2E6414D755}"/>
          </ac:spMkLst>
        </pc:spChg>
        <pc:spChg chg="mod">
          <ac:chgData name="Richard Bates" userId="8207a767-22d6-4ba3-84ba-ce5356c17269" providerId="ADAL" clId="{3B5BE65F-90D8-41D6-B635-C813681FC61E}" dt="2023-02-07T12:39:44.238" v="177" actId="21"/>
          <ac:spMkLst>
            <pc:docMk/>
            <pc:sldMk cId="1458223468" sldId="262"/>
            <ac:spMk id="6" creationId="{1BE2477B-EBA7-C508-1CCE-47392A92DD33}"/>
          </ac:spMkLst>
        </pc:spChg>
        <pc:grpChg chg="add mod">
          <ac:chgData name="Richard Bates" userId="8207a767-22d6-4ba3-84ba-ce5356c17269" providerId="ADAL" clId="{3B5BE65F-90D8-41D6-B635-C813681FC61E}" dt="2023-02-07T12:46:17.236" v="408" actId="1076"/>
          <ac:grpSpMkLst>
            <pc:docMk/>
            <pc:sldMk cId="1458223468" sldId="262"/>
            <ac:grpSpMk id="7" creationId="{4416D6D5-0703-E9ED-12C1-D9D5CBE732F3}"/>
          </ac:grpSpMkLst>
        </pc:grpChg>
        <pc:picChg chg="mod">
          <ac:chgData name="Richard Bates" userId="8207a767-22d6-4ba3-84ba-ce5356c17269" providerId="ADAL" clId="{3B5BE65F-90D8-41D6-B635-C813681FC61E}" dt="2023-02-07T12:46:15.110" v="407" actId="1076"/>
          <ac:picMkLst>
            <pc:docMk/>
            <pc:sldMk cId="1458223468" sldId="262"/>
            <ac:picMk id="4" creationId="{1BD0A86F-4B1C-C255-AC17-87D37EC9F748}"/>
          </ac:picMkLst>
        </pc:picChg>
        <pc:picChg chg="del">
          <ac:chgData name="Richard Bates" userId="8207a767-22d6-4ba3-84ba-ce5356c17269" providerId="ADAL" clId="{3B5BE65F-90D8-41D6-B635-C813681FC61E}" dt="2023-02-07T12:34:48.366" v="62" actId="478"/>
          <ac:picMkLst>
            <pc:docMk/>
            <pc:sldMk cId="1458223468" sldId="262"/>
            <ac:picMk id="5" creationId="{18CCB00C-DB45-D90D-89C7-FCB70D55015B}"/>
          </ac:picMkLst>
        </pc:picChg>
        <pc:picChg chg="mod">
          <ac:chgData name="Richard Bates" userId="8207a767-22d6-4ba3-84ba-ce5356c17269" providerId="ADAL" clId="{3B5BE65F-90D8-41D6-B635-C813681FC61E}" dt="2023-02-07T12:39:33.446" v="174"/>
          <ac:picMkLst>
            <pc:docMk/>
            <pc:sldMk cId="1458223468" sldId="262"/>
            <ac:picMk id="8" creationId="{2E60C18C-90D6-C683-B264-2EBF4D086FCF}"/>
          </ac:picMkLst>
        </pc:picChg>
        <pc:picChg chg="add mod">
          <ac:chgData name="Richard Bates" userId="8207a767-22d6-4ba3-84ba-ce5356c17269" providerId="ADAL" clId="{3B5BE65F-90D8-41D6-B635-C813681FC61E}" dt="2023-02-07T12:41:37.556" v="219" actId="14100"/>
          <ac:picMkLst>
            <pc:docMk/>
            <pc:sldMk cId="1458223468" sldId="262"/>
            <ac:picMk id="11" creationId="{EF5DB489-B56D-E9B5-9650-BFC00062B1BA}"/>
          </ac:picMkLst>
        </pc:picChg>
        <pc:cxnChg chg="mod">
          <ac:chgData name="Richard Bates" userId="8207a767-22d6-4ba3-84ba-ce5356c17269" providerId="ADAL" clId="{3B5BE65F-90D8-41D6-B635-C813681FC61E}" dt="2023-02-07T12:39:33.446" v="174"/>
          <ac:cxnSpMkLst>
            <pc:docMk/>
            <pc:sldMk cId="1458223468" sldId="262"/>
            <ac:cxnSpMk id="9" creationId="{6388C184-4BE7-5B95-611C-0542736D300F}"/>
          </ac:cxnSpMkLst>
        </pc:cxnChg>
        <pc:cxnChg chg="mod">
          <ac:chgData name="Richard Bates" userId="8207a767-22d6-4ba3-84ba-ce5356c17269" providerId="ADAL" clId="{3B5BE65F-90D8-41D6-B635-C813681FC61E}" dt="2023-02-07T12:39:33.446" v="174"/>
          <ac:cxnSpMkLst>
            <pc:docMk/>
            <pc:sldMk cId="1458223468" sldId="262"/>
            <ac:cxnSpMk id="10" creationId="{3937DF95-B5E3-6AF5-C06F-38ABBFFA32C9}"/>
          </ac:cxnSpMkLst>
        </pc:cxnChg>
      </pc:sldChg>
      <pc:sldChg chg="addSp delSp modSp add del mod chgLayout">
        <pc:chgData name="Richard Bates" userId="8207a767-22d6-4ba3-84ba-ce5356c17269" providerId="ADAL" clId="{3B5BE65F-90D8-41D6-B635-C813681FC61E}" dt="2023-02-07T12:41:16.350" v="213" actId="47"/>
        <pc:sldMkLst>
          <pc:docMk/>
          <pc:sldMk cId="1213701239" sldId="263"/>
        </pc:sldMkLst>
        <pc:spChg chg="mod ord">
          <ac:chgData name="Richard Bates" userId="8207a767-22d6-4ba3-84ba-ce5356c17269" providerId="ADAL" clId="{3B5BE65F-90D8-41D6-B635-C813681FC61E}" dt="2023-02-07T12:34:10.561" v="56" actId="700"/>
          <ac:spMkLst>
            <pc:docMk/>
            <pc:sldMk cId="1213701239" sldId="263"/>
            <ac:spMk id="2" creationId="{181C8430-C1F3-5E4F-8A73-B8CE29A32004}"/>
          </ac:spMkLst>
        </pc:spChg>
        <pc:spChg chg="add del mod">
          <ac:chgData name="Richard Bates" userId="8207a767-22d6-4ba3-84ba-ce5356c17269" providerId="ADAL" clId="{3B5BE65F-90D8-41D6-B635-C813681FC61E}" dt="2023-02-07T12:38:38.235" v="156" actId="478"/>
          <ac:spMkLst>
            <pc:docMk/>
            <pc:sldMk cId="1213701239" sldId="263"/>
            <ac:spMk id="5" creationId="{FE6F1B9A-CF4D-7B56-5DDD-E28F21E3BEF0}"/>
          </ac:spMkLst>
        </pc:spChg>
        <pc:spChg chg="add del mod">
          <ac:chgData name="Richard Bates" userId="8207a767-22d6-4ba3-84ba-ce5356c17269" providerId="ADAL" clId="{3B5BE65F-90D8-41D6-B635-C813681FC61E}" dt="2023-02-07T12:38:59.805" v="160" actId="478"/>
          <ac:spMkLst>
            <pc:docMk/>
            <pc:sldMk cId="1213701239" sldId="263"/>
            <ac:spMk id="11" creationId="{DCB569D8-8188-2729-5EAF-4DD595F169FE}"/>
          </ac:spMkLst>
        </pc:spChg>
        <pc:grpChg chg="add mod">
          <ac:chgData name="Richard Bates" userId="8207a767-22d6-4ba3-84ba-ce5356c17269" providerId="ADAL" clId="{3B5BE65F-90D8-41D6-B635-C813681FC61E}" dt="2023-02-07T12:39:29.982" v="173" actId="164"/>
          <ac:grpSpMkLst>
            <pc:docMk/>
            <pc:sldMk cId="1213701239" sldId="263"/>
            <ac:grpSpMk id="12" creationId="{6294EB81-A687-383E-DF49-C5962A7C69BF}"/>
          </ac:grpSpMkLst>
        </pc:grpChg>
        <pc:picChg chg="add del mod ord">
          <ac:chgData name="Richard Bates" userId="8207a767-22d6-4ba3-84ba-ce5356c17269" providerId="ADAL" clId="{3B5BE65F-90D8-41D6-B635-C813681FC61E}" dt="2023-02-07T12:38:47.236" v="158" actId="478"/>
          <ac:picMkLst>
            <pc:docMk/>
            <pc:sldMk cId="1213701239" sldId="263"/>
            <ac:picMk id="4" creationId="{E493A4C1-823E-B882-761F-3933E7E4ADF3}"/>
          </ac:picMkLst>
        </pc:picChg>
        <pc:picChg chg="mod">
          <ac:chgData name="Richard Bates" userId="8207a767-22d6-4ba3-84ba-ce5356c17269" providerId="ADAL" clId="{3B5BE65F-90D8-41D6-B635-C813681FC61E}" dt="2023-02-07T12:39:29.982" v="173" actId="164"/>
          <ac:picMkLst>
            <pc:docMk/>
            <pc:sldMk cId="1213701239" sldId="263"/>
            <ac:picMk id="6" creationId="{241118F0-165A-3FF8-7D8B-43F036D6655A}"/>
          </ac:picMkLst>
        </pc:picChg>
        <pc:cxnChg chg="mod">
          <ac:chgData name="Richard Bates" userId="8207a767-22d6-4ba3-84ba-ce5356c17269" providerId="ADAL" clId="{3B5BE65F-90D8-41D6-B635-C813681FC61E}" dt="2023-02-07T12:39:29.982" v="173" actId="164"/>
          <ac:cxnSpMkLst>
            <pc:docMk/>
            <pc:sldMk cId="1213701239" sldId="263"/>
            <ac:cxnSpMk id="19" creationId="{4023D023-E4CC-DA45-7FA2-8CFDB45A8D65}"/>
          </ac:cxnSpMkLst>
        </pc:cxnChg>
        <pc:cxnChg chg="mod">
          <ac:chgData name="Richard Bates" userId="8207a767-22d6-4ba3-84ba-ce5356c17269" providerId="ADAL" clId="{3B5BE65F-90D8-41D6-B635-C813681FC61E}" dt="2023-02-07T12:39:29.982" v="173" actId="164"/>
          <ac:cxnSpMkLst>
            <pc:docMk/>
            <pc:sldMk cId="1213701239" sldId="263"/>
            <ac:cxnSpMk id="20" creationId="{AAA014CE-D688-E8B8-5B73-8544D0855D51}"/>
          </ac:cxnSpMkLst>
        </pc:cxnChg>
      </pc:sldChg>
      <pc:sldChg chg="addSp delSp modSp add del mod chgLayout">
        <pc:chgData name="Richard Bates" userId="8207a767-22d6-4ba3-84ba-ce5356c17269" providerId="ADAL" clId="{3B5BE65F-90D8-41D6-B635-C813681FC61E}" dt="2023-02-07T12:47:26.054" v="428" actId="47"/>
        <pc:sldMkLst>
          <pc:docMk/>
          <pc:sldMk cId="2073861588" sldId="264"/>
        </pc:sldMkLst>
        <pc:spChg chg="mod ord">
          <ac:chgData name="Richard Bates" userId="8207a767-22d6-4ba3-84ba-ce5356c17269" providerId="ADAL" clId="{3B5BE65F-90D8-41D6-B635-C813681FC61E}" dt="2023-02-07T12:34:14.564" v="57" actId="700"/>
          <ac:spMkLst>
            <pc:docMk/>
            <pc:sldMk cId="2073861588" sldId="264"/>
            <ac:spMk id="2" creationId="{C77CA8C1-DF97-84EC-5620-D11469A59802}"/>
          </ac:spMkLst>
        </pc:spChg>
        <pc:spChg chg="add del mod">
          <ac:chgData name="Richard Bates" userId="8207a767-22d6-4ba3-84ba-ce5356c17269" providerId="ADAL" clId="{3B5BE65F-90D8-41D6-B635-C813681FC61E}" dt="2023-02-07T12:41:21.861" v="215" actId="478"/>
          <ac:spMkLst>
            <pc:docMk/>
            <pc:sldMk cId="2073861588" sldId="264"/>
            <ac:spMk id="5" creationId="{282B8F69-4931-231F-D265-189B25B394EB}"/>
          </ac:spMkLst>
        </pc:spChg>
        <pc:picChg chg="del mod ord">
          <ac:chgData name="Richard Bates" userId="8207a767-22d6-4ba3-84ba-ce5356c17269" providerId="ADAL" clId="{3B5BE65F-90D8-41D6-B635-C813681FC61E}" dt="2023-02-07T12:34:23.005" v="59" actId="478"/>
          <ac:picMkLst>
            <pc:docMk/>
            <pc:sldMk cId="2073861588" sldId="264"/>
            <ac:picMk id="10" creationId="{D0F5499A-6A8C-386E-62AF-E47C187BB645}"/>
          </ac:picMkLst>
        </pc:picChg>
        <pc:picChg chg="mod">
          <ac:chgData name="Richard Bates" userId="8207a767-22d6-4ba3-84ba-ce5356c17269" providerId="ADAL" clId="{3B5BE65F-90D8-41D6-B635-C813681FC61E}" dt="2023-02-07T12:34:26.670" v="60" actId="1076"/>
          <ac:picMkLst>
            <pc:docMk/>
            <pc:sldMk cId="2073861588" sldId="264"/>
            <ac:picMk id="13" creationId="{B6F15FE8-2CC9-3870-2E9A-AA184589CFC9}"/>
          </ac:picMkLst>
        </pc:picChg>
      </pc:sldChg>
      <pc:sldChg chg="modSp mod">
        <pc:chgData name="Richard Bates" userId="8207a767-22d6-4ba3-84ba-ce5356c17269" providerId="ADAL" clId="{3B5BE65F-90D8-41D6-B635-C813681FC61E}" dt="2023-02-07T14:55:25.664" v="689" actId="20577"/>
        <pc:sldMkLst>
          <pc:docMk/>
          <pc:sldMk cId="3368711277" sldId="268"/>
        </pc:sldMkLst>
        <pc:spChg chg="mod">
          <ac:chgData name="Richard Bates" userId="8207a767-22d6-4ba3-84ba-ce5356c17269" providerId="ADAL" clId="{3B5BE65F-90D8-41D6-B635-C813681FC61E}" dt="2023-02-07T14:55:25.664" v="689" actId="20577"/>
          <ac:spMkLst>
            <pc:docMk/>
            <pc:sldMk cId="3368711277" sldId="268"/>
            <ac:spMk id="8" creationId="{9E45A27C-2737-EE4C-A58B-FEB02B711A5D}"/>
          </ac:spMkLst>
        </pc:spChg>
      </pc:sldChg>
      <pc:sldChg chg="modSp mod">
        <pc:chgData name="Richard Bates" userId="8207a767-22d6-4ba3-84ba-ce5356c17269" providerId="ADAL" clId="{3B5BE65F-90D8-41D6-B635-C813681FC61E}" dt="2023-02-07T10:45:25.376" v="27" actId="20577"/>
        <pc:sldMkLst>
          <pc:docMk/>
          <pc:sldMk cId="1261894189" sldId="461"/>
        </pc:sldMkLst>
        <pc:spChg chg="mod">
          <ac:chgData name="Richard Bates" userId="8207a767-22d6-4ba3-84ba-ce5356c17269" providerId="ADAL" clId="{3B5BE65F-90D8-41D6-B635-C813681FC61E}" dt="2023-02-07T10:45:25.376" v="27" actId="20577"/>
          <ac:spMkLst>
            <pc:docMk/>
            <pc:sldMk cId="1261894189" sldId="461"/>
            <ac:spMk id="3" creationId="{DAD4A9C1-22F0-983C-9661-3C1715F5DB60}"/>
          </ac:spMkLst>
        </pc:spChg>
      </pc:sldChg>
      <pc:sldChg chg="addSp delSp modSp mod">
        <pc:chgData name="Richard Bates" userId="8207a767-22d6-4ba3-84ba-ce5356c17269" providerId="ADAL" clId="{3B5BE65F-90D8-41D6-B635-C813681FC61E}" dt="2023-02-07T14:57:03.316" v="788" actId="20577"/>
        <pc:sldMkLst>
          <pc:docMk/>
          <pc:sldMk cId="1929681506" sldId="473"/>
        </pc:sldMkLst>
        <pc:spChg chg="mod">
          <ac:chgData name="Richard Bates" userId="8207a767-22d6-4ba3-84ba-ce5356c17269" providerId="ADAL" clId="{3B5BE65F-90D8-41D6-B635-C813681FC61E}" dt="2023-02-07T14:57:03.316" v="788" actId="20577"/>
          <ac:spMkLst>
            <pc:docMk/>
            <pc:sldMk cId="1929681506" sldId="473"/>
            <ac:spMk id="3" creationId="{1FB86401-98EC-870C-FA5E-96B20D06D721}"/>
          </ac:spMkLst>
        </pc:spChg>
        <pc:spChg chg="mod">
          <ac:chgData name="Richard Bates" userId="8207a767-22d6-4ba3-84ba-ce5356c17269" providerId="ADAL" clId="{3B5BE65F-90D8-41D6-B635-C813681FC61E}" dt="2023-02-07T14:56:28.346" v="754" actId="1036"/>
          <ac:spMkLst>
            <pc:docMk/>
            <pc:sldMk cId="1929681506" sldId="473"/>
            <ac:spMk id="11" creationId="{375031FC-C391-EA0C-737D-948457C76613}"/>
          </ac:spMkLst>
        </pc:spChg>
        <pc:spChg chg="mod">
          <ac:chgData name="Richard Bates" userId="8207a767-22d6-4ba3-84ba-ce5356c17269" providerId="ADAL" clId="{3B5BE65F-90D8-41D6-B635-C813681FC61E}" dt="2023-02-07T14:56:28.346" v="754" actId="1036"/>
          <ac:spMkLst>
            <pc:docMk/>
            <pc:sldMk cId="1929681506" sldId="473"/>
            <ac:spMk id="12" creationId="{9FFBEB43-3FD0-3A7F-5C1C-9A0D18069209}"/>
          </ac:spMkLst>
        </pc:spChg>
        <pc:spChg chg="del">
          <ac:chgData name="Richard Bates" userId="8207a767-22d6-4ba3-84ba-ce5356c17269" providerId="ADAL" clId="{3B5BE65F-90D8-41D6-B635-C813681FC61E}" dt="2023-02-07T14:32:33.565" v="553" actId="478"/>
          <ac:spMkLst>
            <pc:docMk/>
            <pc:sldMk cId="1929681506" sldId="473"/>
            <ac:spMk id="13" creationId="{DA953F07-D615-C89D-6B81-0804E9FAED16}"/>
          </ac:spMkLst>
        </pc:spChg>
        <pc:spChg chg="mod ord">
          <ac:chgData name="Richard Bates" userId="8207a767-22d6-4ba3-84ba-ce5356c17269" providerId="ADAL" clId="{3B5BE65F-90D8-41D6-B635-C813681FC61E}" dt="2023-02-07T14:33:54.690" v="580" actId="166"/>
          <ac:spMkLst>
            <pc:docMk/>
            <pc:sldMk cId="1929681506" sldId="473"/>
            <ac:spMk id="14" creationId="{E00759C6-A587-E7E7-4A43-D948279C8A89}"/>
          </ac:spMkLst>
        </pc:spChg>
        <pc:spChg chg="del">
          <ac:chgData name="Richard Bates" userId="8207a767-22d6-4ba3-84ba-ce5356c17269" providerId="ADAL" clId="{3B5BE65F-90D8-41D6-B635-C813681FC61E}" dt="2023-02-07T14:32:50.994" v="558" actId="478"/>
          <ac:spMkLst>
            <pc:docMk/>
            <pc:sldMk cId="1929681506" sldId="473"/>
            <ac:spMk id="15" creationId="{3AD9BA69-6414-F70D-BE38-8EF3D925E1BE}"/>
          </ac:spMkLst>
        </pc:spChg>
        <pc:spChg chg="mod ord">
          <ac:chgData name="Richard Bates" userId="8207a767-22d6-4ba3-84ba-ce5356c17269" providerId="ADAL" clId="{3B5BE65F-90D8-41D6-B635-C813681FC61E}" dt="2023-02-07T14:35:22.041" v="676" actId="1076"/>
          <ac:spMkLst>
            <pc:docMk/>
            <pc:sldMk cId="1929681506" sldId="473"/>
            <ac:spMk id="16" creationId="{5810B680-6905-6471-8C35-3E3085CED6AB}"/>
          </ac:spMkLst>
        </pc:spChg>
        <pc:spChg chg="mod">
          <ac:chgData name="Richard Bates" userId="8207a767-22d6-4ba3-84ba-ce5356c17269" providerId="ADAL" clId="{3B5BE65F-90D8-41D6-B635-C813681FC61E}" dt="2023-02-07T14:33:35.905" v="575" actId="1076"/>
          <ac:spMkLst>
            <pc:docMk/>
            <pc:sldMk cId="1929681506" sldId="473"/>
            <ac:spMk id="17" creationId="{94F5558C-BCEF-F9A4-9DF6-13A7FC4B6251}"/>
          </ac:spMkLst>
        </pc:spChg>
        <pc:picChg chg="del">
          <ac:chgData name="Richard Bates" userId="8207a767-22d6-4ba3-84ba-ce5356c17269" providerId="ADAL" clId="{3B5BE65F-90D8-41D6-B635-C813681FC61E}" dt="2023-02-07T14:31:17.607" v="535" actId="478"/>
          <ac:picMkLst>
            <pc:docMk/>
            <pc:sldMk cId="1929681506" sldId="473"/>
            <ac:picMk id="7" creationId="{BDFC25AD-3C8F-C78F-97B0-CE305A99D594}"/>
          </ac:picMkLst>
        </pc:picChg>
        <pc:picChg chg="del">
          <ac:chgData name="Richard Bates" userId="8207a767-22d6-4ba3-84ba-ce5356c17269" providerId="ADAL" clId="{3B5BE65F-90D8-41D6-B635-C813681FC61E}" dt="2023-02-07T14:31:16.962" v="534" actId="478"/>
          <ac:picMkLst>
            <pc:docMk/>
            <pc:sldMk cId="1929681506" sldId="473"/>
            <ac:picMk id="8" creationId="{D48B9D8B-7562-1472-69A0-9E4640B32C50}"/>
          </ac:picMkLst>
        </pc:picChg>
        <pc:picChg chg="add mod">
          <ac:chgData name="Richard Bates" userId="8207a767-22d6-4ba3-84ba-ce5356c17269" providerId="ADAL" clId="{3B5BE65F-90D8-41D6-B635-C813681FC61E}" dt="2023-02-07T14:56:28.346" v="754" actId="1036"/>
          <ac:picMkLst>
            <pc:docMk/>
            <pc:sldMk cId="1929681506" sldId="473"/>
            <ac:picMk id="10" creationId="{E0D9673C-2CC4-AC97-5E24-5A0CC50B9102}"/>
          </ac:picMkLst>
        </pc:picChg>
        <pc:picChg chg="add mod">
          <ac:chgData name="Richard Bates" userId="8207a767-22d6-4ba3-84ba-ce5356c17269" providerId="ADAL" clId="{3B5BE65F-90D8-41D6-B635-C813681FC61E}" dt="2023-02-07T14:56:28.346" v="754" actId="1036"/>
          <ac:picMkLst>
            <pc:docMk/>
            <pc:sldMk cId="1929681506" sldId="473"/>
            <ac:picMk id="19" creationId="{B5CC98A9-88B7-9710-5D55-A919786B71F4}"/>
          </ac:picMkLst>
        </pc:picChg>
      </pc:sldChg>
      <pc:sldChg chg="add">
        <pc:chgData name="Richard Bates" userId="8207a767-22d6-4ba3-84ba-ce5356c17269" providerId="ADAL" clId="{3B5BE65F-90D8-41D6-B635-C813681FC61E}" dt="2023-02-07T12:34:42.532" v="61"/>
        <pc:sldMkLst>
          <pc:docMk/>
          <pc:sldMk cId="2772311170" sldId="476"/>
        </pc:sldMkLst>
      </pc:sldChg>
      <pc:sldChg chg="add">
        <pc:chgData name="Richard Bates" userId="8207a767-22d6-4ba3-84ba-ce5356c17269" providerId="ADAL" clId="{3B5BE65F-90D8-41D6-B635-C813681FC61E}" dt="2023-02-07T14:31:11.271" v="533"/>
        <pc:sldMkLst>
          <pc:docMk/>
          <pc:sldMk cId="682624861" sldId="477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411D54B6-8CC9-19A9-FA16-88BA1EA6D41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711C99F-C54D-5BF2-8EB7-E58DCA71463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7F010A-E8AD-4C42-A844-3393D08FD37B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80BB8D8-39A3-1379-3A3C-E6DD41FB010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5199419-C454-7F48-F66E-BF1BE2474F8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DD8629-BFE2-49E6-B37C-BD62340F5F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849940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EA7AA7-14BA-4B38-8555-BA5A88BD6588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8E64E8-3D0E-4B6A-914A-12AB8EAE03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201887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E3A88EA-D011-4074-AACC-5F372D7ACBF6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55656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C389B96-03C6-4676-B0CF-746FED0D1FA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09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023947" y="2386014"/>
            <a:ext cx="7850554" cy="1057275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anchor="b"/>
          <a:lstStyle>
            <a:lvl1pPr algn="ctr">
              <a:defRPr sz="4400" b="1" smtClean="0">
                <a:solidFill>
                  <a:schemeClr val="tx2"/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023947" y="3584575"/>
            <a:ext cx="7850554" cy="657225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>
            <a:lvl1pPr algn="ctr">
              <a:defRPr sz="3200" smtClean="0">
                <a:solidFill>
                  <a:srgbClr val="333333"/>
                </a:solidFill>
              </a:defRPr>
            </a:lvl1pPr>
          </a:lstStyle>
          <a:p>
            <a:r>
              <a:rPr lang="en-GB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4260785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562722" indent="0" algn="ctr">
              <a:buNone/>
              <a:defRPr/>
            </a:lvl2pPr>
            <a:lvl3pPr marL="1125444" indent="0" algn="ctr">
              <a:buNone/>
              <a:defRPr/>
            </a:lvl3pPr>
            <a:lvl4pPr marL="1688165" indent="0" algn="ctr">
              <a:buNone/>
              <a:defRPr/>
            </a:lvl4pPr>
            <a:lvl5pPr marL="2250887" indent="0" algn="ctr">
              <a:buNone/>
              <a:defRPr/>
            </a:lvl5pPr>
            <a:lvl6pPr marL="2813609" indent="0" algn="ctr">
              <a:buNone/>
              <a:defRPr/>
            </a:lvl6pPr>
            <a:lvl7pPr marL="3376331" indent="0" algn="ctr">
              <a:buNone/>
              <a:defRPr/>
            </a:lvl7pPr>
            <a:lvl8pPr marL="3939052" indent="0" algn="ctr">
              <a:buNone/>
              <a:defRPr/>
            </a:lvl8pPr>
            <a:lvl9pPr marL="4501774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44590161-A64F-49DC-AA15-C717D02161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8" name="Rectangle 6">
            <a:extLst>
              <a:ext uri="{FF2B5EF4-FFF2-40B4-BE49-F238E27FC236}">
                <a16:creationId xmlns:a16="http://schemas.microsoft.com/office/drawing/2014/main" id="{A3DFEDE8-5020-4440-A162-9C3701944B9F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xfrm>
            <a:off x="11213124" y="6570664"/>
            <a:ext cx="978876" cy="2873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73292F-2C09-4F6E-95AA-5B2B25FDC46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19" name="Rectangle 4">
            <a:extLst>
              <a:ext uri="{FF2B5EF4-FFF2-40B4-BE49-F238E27FC236}">
                <a16:creationId xmlns:a16="http://schemas.microsoft.com/office/drawing/2014/main" id="{17E715A4-E7D8-4EA9-B024-271985C99D79}"/>
              </a:ext>
            </a:extLst>
          </p:cNvPr>
          <p:cNvSpPr>
            <a:spLocks noGrp="1" noChangeArrowheads="1"/>
          </p:cNvSpPr>
          <p:nvPr>
            <p:ph type="dt" sz="half" idx="11"/>
          </p:nvPr>
        </p:nvSpPr>
        <p:spPr>
          <a:xfrm>
            <a:off x="340896" y="6557963"/>
            <a:ext cx="2327030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7 Feb 2023</a:t>
            </a:r>
            <a:endParaRPr lang="en-US" dirty="0"/>
          </a:p>
        </p:txBody>
      </p:sp>
      <p:sp>
        <p:nvSpPr>
          <p:cNvPr id="20" name="Rectangle 5">
            <a:extLst>
              <a:ext uri="{FF2B5EF4-FFF2-40B4-BE49-F238E27FC236}">
                <a16:creationId xmlns:a16="http://schemas.microsoft.com/office/drawing/2014/main" id="{893F941C-83A0-48CF-9C4A-FB8D4CA0126E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>
          <a:xfrm>
            <a:off x="3536461" y="6559550"/>
            <a:ext cx="5361354" cy="2984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Richard Bates</a:t>
            </a:r>
          </a:p>
        </p:txBody>
      </p:sp>
    </p:spTree>
    <p:extLst>
      <p:ext uri="{BB962C8B-B14F-4D97-AF65-F5344CB8AC3E}">
        <p14:creationId xmlns:p14="http://schemas.microsoft.com/office/powerpoint/2010/main" val="618209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90800" y="0"/>
            <a:ext cx="7801200" cy="720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3292F-2C09-4F6E-95AA-5B2B25FDC46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xfrm>
            <a:off x="331271" y="6557963"/>
            <a:ext cx="2327030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7 Feb 2023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Richard Bates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99355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 userDrawn="1"/>
        </p:nvSpPr>
        <p:spPr bwMode="auto">
          <a:xfrm>
            <a:off x="4390800" y="0"/>
            <a:ext cx="7801200" cy="7200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lIns="88615" tIns="44308" bIns="44308" anchor="ctr"/>
          <a:lstStyle/>
          <a:p>
            <a:pPr algn="r">
              <a:lnSpc>
                <a:spcPct val="90000"/>
              </a:lnSpc>
              <a:spcBef>
                <a:spcPct val="0"/>
              </a:spcBef>
              <a:defRPr/>
            </a:pPr>
            <a:r>
              <a:rPr lang="en-US" sz="3200" b="0" kern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Click to edit Master title style</a:t>
            </a:r>
            <a:endParaRPr lang="en-GB" sz="3200" b="0" kern="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247" y="4406901"/>
            <a:ext cx="10363200" cy="1362075"/>
          </a:xfrm>
        </p:spPr>
        <p:txBody>
          <a:bodyPr anchor="t"/>
          <a:lstStyle>
            <a:lvl1pPr algn="l">
              <a:defRPr sz="4923" b="1" cap="all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247" y="2906713"/>
            <a:ext cx="10363200" cy="1500187"/>
          </a:xfrm>
        </p:spPr>
        <p:txBody>
          <a:bodyPr anchor="b"/>
          <a:lstStyle>
            <a:lvl1pPr marL="0" indent="0">
              <a:buNone/>
              <a:defRPr sz="2462"/>
            </a:lvl1pPr>
            <a:lvl2pPr marL="562722" indent="0">
              <a:buNone/>
              <a:defRPr sz="2215"/>
            </a:lvl2pPr>
            <a:lvl3pPr marL="1125444" indent="0">
              <a:buNone/>
              <a:defRPr sz="1969"/>
            </a:lvl3pPr>
            <a:lvl4pPr marL="1688165" indent="0">
              <a:buNone/>
              <a:defRPr sz="1723"/>
            </a:lvl4pPr>
            <a:lvl5pPr marL="2250887" indent="0">
              <a:buNone/>
              <a:defRPr sz="1723"/>
            </a:lvl5pPr>
            <a:lvl6pPr marL="2813609" indent="0">
              <a:buNone/>
              <a:defRPr sz="1723"/>
            </a:lvl6pPr>
            <a:lvl7pPr marL="3376331" indent="0">
              <a:buNone/>
              <a:defRPr sz="1723"/>
            </a:lvl7pPr>
            <a:lvl8pPr marL="3939052" indent="0">
              <a:buNone/>
              <a:defRPr sz="1723"/>
            </a:lvl8pPr>
            <a:lvl9pPr marL="4501774" indent="0">
              <a:buNone/>
              <a:defRPr sz="1723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9D445D-45F5-486B-BAC3-EC98420309F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1"/>
          </p:nvPr>
        </p:nvSpPr>
        <p:spPr>
          <a:xfrm>
            <a:off x="321645" y="6570664"/>
            <a:ext cx="2327030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7 Feb 2023</a:t>
            </a:r>
            <a:endParaRPr lang="en-US" dirty="0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Richard Bates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92244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977901"/>
            <a:ext cx="5392615" cy="51482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800"/>
            </a:lvl3pPr>
            <a:lvl4pPr>
              <a:defRPr sz="2400"/>
            </a:lvl4pPr>
            <a:lvl5pPr>
              <a:defRPr sz="2000"/>
            </a:lvl5pPr>
            <a:lvl6pPr>
              <a:defRPr sz="2215"/>
            </a:lvl6pPr>
            <a:lvl7pPr>
              <a:defRPr sz="2215"/>
            </a:lvl7pPr>
            <a:lvl8pPr>
              <a:defRPr sz="2215"/>
            </a:lvl8pPr>
            <a:lvl9pPr>
              <a:defRPr sz="2215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9785" y="977901"/>
            <a:ext cx="5392615" cy="51482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800"/>
            </a:lvl3pPr>
            <a:lvl4pPr>
              <a:defRPr sz="2215"/>
            </a:lvl4pPr>
            <a:lvl5pPr>
              <a:defRPr sz="2215"/>
            </a:lvl5pPr>
            <a:lvl6pPr>
              <a:defRPr sz="2215"/>
            </a:lvl6pPr>
            <a:lvl7pPr>
              <a:defRPr sz="2215"/>
            </a:lvl7pPr>
            <a:lvl8pPr>
              <a:defRPr sz="2215"/>
            </a:lvl8pPr>
            <a:lvl9pPr>
              <a:defRPr sz="2215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3AE1FD-DAF2-4D9F-95AD-634C0D76F374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1"/>
          </p:nvPr>
        </p:nvSpPr>
        <p:spPr>
          <a:xfrm>
            <a:off x="350522" y="6557963"/>
            <a:ext cx="2327030" cy="300037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7 Feb 2023</a:t>
            </a:r>
            <a:endParaRPr lang="en-US" dirty="0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Richard Bates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03950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823913"/>
            <a:ext cx="5386754" cy="639762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62722" indent="0">
              <a:buNone/>
              <a:defRPr sz="2462" b="1"/>
            </a:lvl2pPr>
            <a:lvl3pPr marL="1125444" indent="0">
              <a:buNone/>
              <a:defRPr sz="2215" b="1"/>
            </a:lvl3pPr>
            <a:lvl4pPr marL="1688165" indent="0">
              <a:buNone/>
              <a:defRPr sz="1969" b="1"/>
            </a:lvl4pPr>
            <a:lvl5pPr marL="2250887" indent="0">
              <a:buNone/>
              <a:defRPr sz="1969" b="1"/>
            </a:lvl5pPr>
            <a:lvl6pPr marL="2813609" indent="0">
              <a:buNone/>
              <a:defRPr sz="1969" b="1"/>
            </a:lvl6pPr>
            <a:lvl7pPr marL="3376331" indent="0">
              <a:buNone/>
              <a:defRPr sz="1969" b="1"/>
            </a:lvl7pPr>
            <a:lvl8pPr marL="3939052" indent="0">
              <a:buNone/>
              <a:defRPr sz="1969" b="1"/>
            </a:lvl8pPr>
            <a:lvl9pPr marL="4501774" indent="0">
              <a:buNone/>
              <a:defRPr sz="1969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1567588"/>
            <a:ext cx="5386754" cy="45585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400"/>
            </a:lvl3pPr>
            <a:lvl4pPr>
              <a:defRPr sz="1800"/>
            </a:lvl4pPr>
            <a:lvl5pPr>
              <a:defRPr sz="1800"/>
            </a:lvl5pPr>
            <a:lvl6pPr>
              <a:defRPr sz="1969"/>
            </a:lvl6pPr>
            <a:lvl7pPr>
              <a:defRPr sz="1969"/>
            </a:lvl7pPr>
            <a:lvl8pPr>
              <a:defRPr sz="1969"/>
            </a:lvl8pPr>
            <a:lvl9pPr>
              <a:defRPr sz="1969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693" y="823913"/>
            <a:ext cx="5388708" cy="639762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62722" indent="0">
              <a:buNone/>
              <a:defRPr sz="2462" b="1"/>
            </a:lvl2pPr>
            <a:lvl3pPr marL="1125444" indent="0">
              <a:buNone/>
              <a:defRPr sz="2215" b="1"/>
            </a:lvl3pPr>
            <a:lvl4pPr marL="1688165" indent="0">
              <a:buNone/>
              <a:defRPr sz="1969" b="1"/>
            </a:lvl4pPr>
            <a:lvl5pPr marL="2250887" indent="0">
              <a:buNone/>
              <a:defRPr sz="1969" b="1"/>
            </a:lvl5pPr>
            <a:lvl6pPr marL="2813609" indent="0">
              <a:buNone/>
              <a:defRPr sz="1969" b="1"/>
            </a:lvl6pPr>
            <a:lvl7pPr marL="3376331" indent="0">
              <a:buNone/>
              <a:defRPr sz="1969" b="1"/>
            </a:lvl7pPr>
            <a:lvl8pPr marL="3939052" indent="0">
              <a:buNone/>
              <a:defRPr sz="1969" b="1"/>
            </a:lvl8pPr>
            <a:lvl9pPr marL="4501774" indent="0">
              <a:buNone/>
              <a:defRPr sz="1969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693" y="1567588"/>
            <a:ext cx="5388708" cy="45585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400"/>
            </a:lvl3pPr>
            <a:lvl4pPr>
              <a:defRPr sz="1800"/>
            </a:lvl4pPr>
            <a:lvl5pPr>
              <a:defRPr sz="1800"/>
            </a:lvl5pPr>
            <a:lvl6pPr>
              <a:defRPr sz="1969"/>
            </a:lvl6pPr>
            <a:lvl7pPr>
              <a:defRPr sz="1969"/>
            </a:lvl7pPr>
            <a:lvl8pPr>
              <a:defRPr sz="1969"/>
            </a:lvl8pPr>
            <a:lvl9pPr>
              <a:defRPr sz="1969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C9DDA7-EBFE-4BF4-B75B-FB68D7313C3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dt" sz="half" idx="11"/>
          </p:nvPr>
        </p:nvSpPr>
        <p:spPr>
          <a:xfrm>
            <a:off x="350524" y="6557964"/>
            <a:ext cx="2327030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7 Feb 2023</a:t>
            </a:r>
            <a:endParaRPr lang="en-US" dirty="0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Richard Bates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6912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90800" y="0"/>
            <a:ext cx="7801200" cy="720000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13862" y="990600"/>
            <a:ext cx="5658338" cy="545306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59770" y="990600"/>
            <a:ext cx="5660292" cy="54530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CAE128-F7FE-40A4-B88C-C9A33656090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7 Feb 2023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Richard Bates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5190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90800" y="0"/>
            <a:ext cx="7801200" cy="720000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3862" y="990600"/>
            <a:ext cx="5658338" cy="545306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59770" y="990600"/>
            <a:ext cx="5660292" cy="545306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708C71-42ED-47F9-906A-FC65BF64BC8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7 Feb 2023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Richard Bates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54164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90800" y="0"/>
            <a:ext cx="7801200" cy="720000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13862" y="990600"/>
            <a:ext cx="5658338" cy="545306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359770" y="990600"/>
            <a:ext cx="5660292" cy="26495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359770" y="3792539"/>
            <a:ext cx="5660292" cy="26511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8FD9EB-7931-44AC-85D6-87722CB67CA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7 Feb 2023</a:t>
            </a:r>
            <a:endParaRPr lang="en-US" dirty="0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Richard Bates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70758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91351" y="0"/>
            <a:ext cx="7800650" cy="7200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vert="horz" wrap="square" lIns="72000" tIns="36000" rIns="91440" bIns="360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13863" y="990600"/>
            <a:ext cx="11506199" cy="545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213124" y="6570664"/>
            <a:ext cx="978876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723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45DA9C91-3A0A-4D21-A663-525994E64DE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338016" cy="68580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 sz="2462" dirty="0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3401" y="6557964"/>
            <a:ext cx="2327030" cy="30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723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7 Feb 2023</a:t>
            </a:r>
            <a:endParaRPr lang="en-US" dirty="0"/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36461" y="6559550"/>
            <a:ext cx="5361354" cy="29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723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Richard Bates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C71801E-3A14-4B7E-AFA7-41611977FB2E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338017" y="0"/>
            <a:ext cx="4053333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4222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</p:sldLayoutIdLst>
  <p:hf hdr="0"/>
  <p:txStyles>
    <p:titleStyle>
      <a:lvl1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446">
          <a:solidFill>
            <a:schemeClr val="bg1"/>
          </a:solidFill>
          <a:latin typeface="Arial" charset="0"/>
          <a:cs typeface="Arial" charset="0"/>
        </a:defRPr>
      </a:lvl2pPr>
      <a:lvl3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446">
          <a:solidFill>
            <a:schemeClr val="bg1"/>
          </a:solidFill>
          <a:latin typeface="Arial" charset="0"/>
          <a:cs typeface="Arial" charset="0"/>
        </a:defRPr>
      </a:lvl3pPr>
      <a:lvl4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446">
          <a:solidFill>
            <a:schemeClr val="bg1"/>
          </a:solidFill>
          <a:latin typeface="Arial" charset="0"/>
          <a:cs typeface="Arial" charset="0"/>
        </a:defRPr>
      </a:lvl4pPr>
      <a:lvl5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446">
          <a:solidFill>
            <a:schemeClr val="bg1"/>
          </a:solidFill>
          <a:latin typeface="Arial" charset="0"/>
          <a:cs typeface="Arial" charset="0"/>
        </a:defRPr>
      </a:lvl5pPr>
      <a:lvl6pPr marL="562722" algn="ctr" rtl="0" fontAlgn="base">
        <a:spcBef>
          <a:spcPct val="0"/>
        </a:spcBef>
        <a:spcAft>
          <a:spcPct val="0"/>
        </a:spcAft>
        <a:defRPr sz="5416">
          <a:solidFill>
            <a:schemeClr val="tx2"/>
          </a:solidFill>
          <a:latin typeface="Arial" charset="0"/>
          <a:cs typeface="Arial" charset="0"/>
        </a:defRPr>
      </a:lvl6pPr>
      <a:lvl7pPr marL="1125444" algn="ctr" rtl="0" fontAlgn="base">
        <a:spcBef>
          <a:spcPct val="0"/>
        </a:spcBef>
        <a:spcAft>
          <a:spcPct val="0"/>
        </a:spcAft>
        <a:defRPr sz="5416">
          <a:solidFill>
            <a:schemeClr val="tx2"/>
          </a:solidFill>
          <a:latin typeface="Arial" charset="0"/>
          <a:cs typeface="Arial" charset="0"/>
        </a:defRPr>
      </a:lvl7pPr>
      <a:lvl8pPr marL="1688165" algn="ctr" rtl="0" fontAlgn="base">
        <a:spcBef>
          <a:spcPct val="0"/>
        </a:spcBef>
        <a:spcAft>
          <a:spcPct val="0"/>
        </a:spcAft>
        <a:defRPr sz="5416">
          <a:solidFill>
            <a:schemeClr val="tx2"/>
          </a:solidFill>
          <a:latin typeface="Arial" charset="0"/>
          <a:cs typeface="Arial" charset="0"/>
        </a:defRPr>
      </a:lvl8pPr>
      <a:lvl9pPr marL="2250887" algn="ctr" rtl="0" fontAlgn="base">
        <a:spcBef>
          <a:spcPct val="0"/>
        </a:spcBef>
        <a:spcAft>
          <a:spcPct val="0"/>
        </a:spcAft>
        <a:defRPr sz="5416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422041" indent="-422041" algn="l" rtl="0" eaLnBrk="0" fontAlgn="base" hangingPunct="0">
        <a:spcBef>
          <a:spcPct val="30000"/>
        </a:spcBef>
        <a:spcAft>
          <a:spcPct val="0"/>
        </a:spcAft>
        <a:defRPr sz="2800" b="1">
          <a:solidFill>
            <a:schemeClr val="tx2"/>
          </a:solidFill>
          <a:latin typeface="+mn-lt"/>
          <a:ea typeface="+mn-ea"/>
          <a:cs typeface="+mn-cs"/>
        </a:defRPr>
      </a:lvl1pPr>
      <a:lvl2pPr marL="1955" indent="560768" algn="l" rtl="0" eaLnBrk="0" fontAlgn="base" hangingPunct="0">
        <a:spcBef>
          <a:spcPct val="30000"/>
        </a:spcBef>
        <a:spcAft>
          <a:spcPct val="0"/>
        </a:spcAft>
        <a:defRPr sz="2400">
          <a:solidFill>
            <a:schemeClr val="tx1"/>
          </a:solidFill>
          <a:latin typeface="+mn-lt"/>
          <a:cs typeface="+mn-cs"/>
        </a:defRPr>
      </a:lvl2pPr>
      <a:lvl3pPr marL="218836" indent="-214928" algn="l" rtl="0" eaLnBrk="0" fontAlgn="base" hangingPunct="0">
        <a:spcBef>
          <a:spcPct val="3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l"/>
        <a:defRPr sz="2800">
          <a:solidFill>
            <a:schemeClr val="tx1"/>
          </a:solidFill>
          <a:latin typeface="+mn-lt"/>
          <a:cs typeface="+mn-cs"/>
        </a:defRPr>
      </a:lvl3pPr>
      <a:lvl4pPr marL="425949" indent="-205160" algn="l" rtl="0" eaLnBrk="0" fontAlgn="base" hangingPunct="0">
        <a:spcBef>
          <a:spcPct val="30000"/>
        </a:spcBef>
        <a:spcAft>
          <a:spcPct val="0"/>
        </a:spcAft>
        <a:buClr>
          <a:schemeClr val="tx2"/>
        </a:buClr>
        <a:buSzPct val="80000"/>
        <a:buFont typeface="Arial" charset="0"/>
        <a:buChar char="–"/>
        <a:defRPr>
          <a:solidFill>
            <a:schemeClr val="tx1"/>
          </a:solidFill>
          <a:latin typeface="+mn-lt"/>
          <a:cs typeface="+mn-cs"/>
        </a:defRPr>
      </a:lvl4pPr>
      <a:lvl5pPr marL="644785" indent="-216883" algn="l" rtl="0" eaLnBrk="0" fontAlgn="base" hangingPunct="0">
        <a:spcBef>
          <a:spcPct val="30000"/>
        </a:spcBef>
        <a:spcAft>
          <a:spcPct val="0"/>
        </a:spcAft>
        <a:buClr>
          <a:schemeClr val="tx2"/>
        </a:buClr>
        <a:buChar char="•"/>
        <a:defRPr>
          <a:solidFill>
            <a:schemeClr val="tx1"/>
          </a:solidFill>
          <a:latin typeface="+mn-lt"/>
          <a:cs typeface="+mn-cs"/>
        </a:defRPr>
      </a:lvl5pPr>
      <a:lvl6pPr marL="3094970" indent="-281361" algn="l" rtl="0" fontAlgn="base">
        <a:spcBef>
          <a:spcPct val="20000"/>
        </a:spcBef>
        <a:spcAft>
          <a:spcPct val="0"/>
        </a:spcAft>
        <a:buChar char="»"/>
        <a:defRPr sz="2462">
          <a:solidFill>
            <a:schemeClr val="tx1"/>
          </a:solidFill>
          <a:latin typeface="+mn-lt"/>
          <a:cs typeface="+mn-cs"/>
        </a:defRPr>
      </a:lvl6pPr>
      <a:lvl7pPr marL="3657691" indent="-281361" algn="l" rtl="0" fontAlgn="base">
        <a:spcBef>
          <a:spcPct val="20000"/>
        </a:spcBef>
        <a:spcAft>
          <a:spcPct val="0"/>
        </a:spcAft>
        <a:buChar char="»"/>
        <a:defRPr sz="2462">
          <a:solidFill>
            <a:schemeClr val="tx1"/>
          </a:solidFill>
          <a:latin typeface="+mn-lt"/>
          <a:cs typeface="+mn-cs"/>
        </a:defRPr>
      </a:lvl7pPr>
      <a:lvl8pPr marL="4220413" indent="-281361" algn="l" rtl="0" fontAlgn="base">
        <a:spcBef>
          <a:spcPct val="20000"/>
        </a:spcBef>
        <a:spcAft>
          <a:spcPct val="0"/>
        </a:spcAft>
        <a:buChar char="»"/>
        <a:defRPr sz="2462">
          <a:solidFill>
            <a:schemeClr val="tx1"/>
          </a:solidFill>
          <a:latin typeface="+mn-lt"/>
          <a:cs typeface="+mn-cs"/>
        </a:defRPr>
      </a:lvl8pPr>
      <a:lvl9pPr marL="4783135" indent="-281361" algn="l" rtl="0" fontAlgn="base">
        <a:spcBef>
          <a:spcPct val="20000"/>
        </a:spcBef>
        <a:spcAft>
          <a:spcPct val="0"/>
        </a:spcAft>
        <a:buChar char="»"/>
        <a:defRPr sz="2462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1125444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1pPr>
      <a:lvl2pPr marL="562722" algn="l" defTabSz="1125444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2pPr>
      <a:lvl3pPr marL="1125444" algn="l" defTabSz="1125444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3pPr>
      <a:lvl4pPr marL="1688165" algn="l" defTabSz="1125444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4pPr>
      <a:lvl5pPr marL="2250887" algn="l" defTabSz="1125444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5pPr>
      <a:lvl6pPr marL="2813609" algn="l" defTabSz="1125444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6pPr>
      <a:lvl7pPr marL="3376331" algn="l" defTabSz="1125444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7pPr>
      <a:lvl8pPr marL="3939052" algn="l" defTabSz="1125444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8pPr>
      <a:lvl9pPr marL="4501774" algn="l" defTabSz="1125444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tiff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hyperlink" Target="https://cds.cern.ch/record/2776420?ln=en" TargetMode="Externa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B89A936C-E728-481E-85C7-313C0C5D52A5}"/>
              </a:ext>
            </a:extLst>
          </p:cNvPr>
          <p:cNvSpPr txBox="1">
            <a:spLocks/>
          </p:cNvSpPr>
          <p:nvPr/>
        </p:nvSpPr>
        <p:spPr bwMode="auto">
          <a:xfrm>
            <a:off x="3082565" y="2353356"/>
            <a:ext cx="8791936" cy="1057275"/>
          </a:xfrm>
          <a:prstGeom prst="rect">
            <a:avLst/>
          </a:prstGeom>
          <a:solidFill>
            <a:schemeClr val="lt1"/>
          </a:solidFill>
          <a:ln w="25400" cap="flat" cmpd="sng" algn="ctr">
            <a:solidFill>
              <a:schemeClr val="accent1"/>
            </a:solidFill>
            <a:prstDash val="solid"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algn="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446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algn="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446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algn="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446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algn="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446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562722" algn="ctr" rtl="0" fontAlgn="base">
              <a:spcBef>
                <a:spcPct val="0"/>
              </a:spcBef>
              <a:spcAft>
                <a:spcPct val="0"/>
              </a:spcAft>
              <a:defRPr sz="5416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1125444" algn="ctr" rtl="0" fontAlgn="base">
              <a:spcBef>
                <a:spcPct val="0"/>
              </a:spcBef>
              <a:spcAft>
                <a:spcPct val="0"/>
              </a:spcAft>
              <a:defRPr sz="5416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1688165" algn="ctr" rtl="0" fontAlgn="base">
              <a:spcBef>
                <a:spcPct val="0"/>
              </a:spcBef>
              <a:spcAft>
                <a:spcPct val="0"/>
              </a:spcAft>
              <a:defRPr sz="5416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2250887" algn="ctr" rtl="0" fontAlgn="base">
              <a:spcBef>
                <a:spcPct val="0"/>
              </a:spcBef>
              <a:spcAft>
                <a:spcPct val="0"/>
              </a:spcAft>
              <a:defRPr sz="5416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0" cap="none" spc="0" normalizeH="0" baseline="0" noProof="0" dirty="0">
                <a:ln>
                  <a:noFill/>
                </a:ln>
                <a:solidFill>
                  <a:srgbClr val="003C69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LGAD R&amp;D program in the UK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A71D0000-5742-424C-B276-91C76FB348B7}"/>
              </a:ext>
            </a:extLst>
          </p:cNvPr>
          <p:cNvSpPr txBox="1">
            <a:spLocks/>
          </p:cNvSpPr>
          <p:nvPr/>
        </p:nvSpPr>
        <p:spPr bwMode="auto">
          <a:xfrm>
            <a:off x="4668915" y="3858936"/>
            <a:ext cx="7227707" cy="2776756"/>
          </a:xfrm>
          <a:prstGeom prst="rect">
            <a:avLst/>
          </a:prstGeom>
          <a:solidFill>
            <a:schemeClr val="lt1"/>
          </a:solidFill>
          <a:ln w="25400" cap="flat" cmpd="sng" algn="ctr">
            <a:solidFill>
              <a:schemeClr val="dk1"/>
            </a:solidFill>
            <a:prstDash val="solid"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marL="422041" indent="-422041" algn="ctr" rtl="0" eaLnBrk="0" fontAlgn="base" hangingPunct="0">
              <a:spcBef>
                <a:spcPct val="30000"/>
              </a:spcBef>
              <a:spcAft>
                <a:spcPct val="0"/>
              </a:spcAft>
              <a:defRPr sz="3200" b="1" smtClean="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1pPr>
            <a:lvl2pPr marL="1955" indent="560768" algn="l" rtl="0" eaLnBrk="0" fontAlgn="base" hangingPunct="0">
              <a:spcBef>
                <a:spcPct val="30000"/>
              </a:spcBef>
              <a:spcAft>
                <a:spcPct val="0"/>
              </a:spcAft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218836" indent="-214928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l"/>
              <a:defRPr sz="2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425949" indent="-205160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Arial" charset="0"/>
              <a:buChar char="–"/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644785" indent="-216883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Char char="•"/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3094970" indent="-281361" algn="l" rtl="0" fontAlgn="base">
              <a:spcBef>
                <a:spcPct val="20000"/>
              </a:spcBef>
              <a:spcAft>
                <a:spcPct val="0"/>
              </a:spcAft>
              <a:buChar char="»"/>
              <a:defRPr sz="2462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3657691" indent="-281361" algn="l" rtl="0" fontAlgn="base">
              <a:spcBef>
                <a:spcPct val="20000"/>
              </a:spcBef>
              <a:spcAft>
                <a:spcPct val="0"/>
              </a:spcAft>
              <a:buChar char="»"/>
              <a:defRPr sz="2462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4220413" indent="-281361" algn="l" rtl="0" fontAlgn="base">
              <a:spcBef>
                <a:spcPct val="20000"/>
              </a:spcBef>
              <a:spcAft>
                <a:spcPct val="0"/>
              </a:spcAft>
              <a:buChar char="»"/>
              <a:defRPr sz="2462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4783135" indent="-281361" algn="l" rtl="0" fontAlgn="base">
              <a:spcBef>
                <a:spcPct val="20000"/>
              </a:spcBef>
              <a:spcAft>
                <a:spcPct val="0"/>
              </a:spcAft>
              <a:buChar char="»"/>
              <a:defRPr sz="2462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22041" marR="0" lvl="0" indent="-422041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Glasgow: </a:t>
            </a:r>
            <a:r>
              <a:rPr kumimoji="0" lang="en-GB" sz="1800" b="0" i="0" strike="noStrike" kern="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Dima Maneuski</a:t>
            </a: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, Richard Bates, David Friday, Lojius Lombigit, Rory McFeely, Neil Moffat, Ryuji Moriya, Paul Soler</a:t>
            </a:r>
          </a:p>
          <a:p>
            <a:pPr marL="422041" marR="0" lvl="0" indent="-422041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Manchester</a:t>
            </a: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: Oscar Augusto de Aguiar Francisco, Alex Oh, Francisca Munoz Sanchez, Enoch Ejopu, Michael Perry, Graham Miller, Patrick Parkinson, Nawal Al </a:t>
            </a:r>
            <a:r>
              <a:rPr kumimoji="0" lang="en-GB" sz="1800" b="0" i="0" u="none" strike="noStrike" kern="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Amairi</a:t>
            </a: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, Marco Gersabeck, Peter Svihra (now CERN)</a:t>
            </a:r>
          </a:p>
          <a:p>
            <a:pPr marL="422041" marR="0" lvl="0" indent="-422041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Edinburgh</a:t>
            </a: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: Mark Williams</a:t>
            </a:r>
          </a:p>
          <a:p>
            <a:pPr algn="l">
              <a:defRPr/>
            </a:pP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Birmingham</a:t>
            </a: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: Naomi </a:t>
            </a: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ea typeface="+mn-ea"/>
                <a:cs typeface="Arial"/>
              </a:rPr>
              <a:t>Cooke, Dan Thompson, Niladri Sahoo, Ioannis Kopsalis, Nigel Watson, </a:t>
            </a:r>
            <a:r>
              <a:rPr lang="en-GB" sz="1800" b="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Marcus Madurai</a:t>
            </a:r>
            <a:endParaRPr lang="en-GB" sz="1800" b="0" dirty="0">
              <a:effectLst/>
              <a:ea typeface="Calibri" panose="020F0502020204030204" pitchFamily="34" charset="0"/>
            </a:endParaRPr>
          </a:p>
        </p:txBody>
      </p:sp>
      <p:pic>
        <p:nvPicPr>
          <p:cNvPr id="3" name="Picture 2" descr="Text&#10;&#10;Description automatically generated">
            <a:extLst>
              <a:ext uri="{FF2B5EF4-FFF2-40B4-BE49-F238E27FC236}">
                <a16:creationId xmlns:a16="http://schemas.microsoft.com/office/drawing/2014/main" id="{8B99656C-134A-2BAC-9048-566FC844EDB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8067" y="222308"/>
            <a:ext cx="1982598" cy="840539"/>
          </a:xfrm>
          <a:prstGeom prst="rect">
            <a:avLst/>
          </a:prstGeom>
        </p:spPr>
      </p:pic>
      <p:pic>
        <p:nvPicPr>
          <p:cNvPr id="5" name="Picture 4" descr="Shape&#10;&#10;Description automatically generated with medium confidence">
            <a:extLst>
              <a:ext uri="{FF2B5EF4-FFF2-40B4-BE49-F238E27FC236}">
                <a16:creationId xmlns:a16="http://schemas.microsoft.com/office/drawing/2014/main" id="{EA547BD7-8506-353C-E38B-9912E71396E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3798" y="282577"/>
            <a:ext cx="2880001" cy="720000"/>
          </a:xfrm>
          <a:prstGeom prst="rect">
            <a:avLst/>
          </a:prstGeom>
        </p:spPr>
      </p:pic>
      <p:pic>
        <p:nvPicPr>
          <p:cNvPr id="7" name="Picture 6" descr="Text&#10;&#10;Description automatically generated">
            <a:extLst>
              <a:ext uri="{FF2B5EF4-FFF2-40B4-BE49-F238E27FC236}">
                <a16:creationId xmlns:a16="http://schemas.microsoft.com/office/drawing/2014/main" id="{79305E36-A901-FB20-9206-9297B46E25C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1189" y="282577"/>
            <a:ext cx="3018341" cy="72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86625D2-D29C-7320-2CE9-333B27D8E6A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3510" y="1528563"/>
            <a:ext cx="1057275" cy="1057275"/>
          </a:xfrm>
          <a:prstGeom prst="rect">
            <a:avLst/>
          </a:prstGeom>
        </p:spPr>
      </p:pic>
      <p:pic>
        <p:nvPicPr>
          <p:cNvPr id="11" name="Picture 10" descr="Text&#10;&#10;Description automatically generated">
            <a:extLst>
              <a:ext uri="{FF2B5EF4-FFF2-40B4-BE49-F238E27FC236}">
                <a16:creationId xmlns:a16="http://schemas.microsoft.com/office/drawing/2014/main" id="{6783F31D-F357-C0ED-9A6A-5BD0749BC5A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35570"/>
            <a:ext cx="2704296" cy="443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10698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85D50A-D710-917F-D17A-16412C38B4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TimePix3 assemblies: Timing resolution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B86401-98EC-870C-FA5E-96B20D06D7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4038" y="844609"/>
            <a:ext cx="11506199" cy="5453063"/>
          </a:xfrm>
        </p:spPr>
        <p:txBody>
          <a:bodyPr/>
          <a:lstStyle/>
          <a:p>
            <a:r>
              <a:rPr lang="en-GB" dirty="0"/>
              <a:t>SPS (120 GeV Pions) test beam timing resolution comparison</a:t>
            </a:r>
          </a:p>
          <a:p>
            <a:r>
              <a:rPr lang="en-GB" dirty="0"/>
              <a:t>	</a:t>
            </a:r>
            <a:r>
              <a:rPr lang="en-GB" sz="1800" dirty="0" err="1"/>
              <a:t>Timewalk</a:t>
            </a:r>
            <a:r>
              <a:rPr lang="en-GB" sz="1800" dirty="0"/>
              <a:t> plot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6C6183-2BC0-4045-BC59-BD9BAD3E6B4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373292F-2C09-4F6E-95AA-5B2B25FDC460}" type="slidenum">
              <a:rPr lang="en-GB" smtClean="0"/>
              <a:pPr>
                <a:defRPr/>
              </a:pPr>
              <a:t>10</a:t>
            </a:fld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EF7E0A8-C331-C675-DDA4-BCEA485FA0E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5th January 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3DB1C9-16F2-8219-9FEF-A38F59E42E3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Richard Bates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DFC25AD-3C8F-C78F-97B0-CE305A99D5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1271" y="1863287"/>
            <a:ext cx="5442126" cy="389179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48B9D8B-7562-1472-69A0-9E4640B32C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9146" y="1858427"/>
            <a:ext cx="5442125" cy="389178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75031FC-C391-EA0C-737D-948457C76613}"/>
              </a:ext>
            </a:extLst>
          </p:cNvPr>
          <p:cNvSpPr txBox="1"/>
          <p:nvPr/>
        </p:nvSpPr>
        <p:spPr>
          <a:xfrm>
            <a:off x="2676991" y="2670691"/>
            <a:ext cx="20837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err="1"/>
              <a:t>iLGAD</a:t>
            </a:r>
            <a:r>
              <a:rPr lang="en-GB" sz="2800" dirty="0"/>
              <a:t>, 300V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FFBEB43-3FD0-3A7F-5C1C-9A0D18069209}"/>
              </a:ext>
            </a:extLst>
          </p:cNvPr>
          <p:cNvSpPr txBox="1"/>
          <p:nvPr/>
        </p:nvSpPr>
        <p:spPr>
          <a:xfrm>
            <a:off x="8320309" y="3193911"/>
            <a:ext cx="23801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/>
              <a:t>standard p-in-n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DA953F07-D615-C89D-6B81-0804E9FAED16}"/>
              </a:ext>
            </a:extLst>
          </p:cNvPr>
          <p:cNvSpPr/>
          <p:nvPr/>
        </p:nvSpPr>
        <p:spPr>
          <a:xfrm>
            <a:off x="1485041" y="4943260"/>
            <a:ext cx="1079404" cy="1354412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00759C6-A587-E7E7-4A43-D948279C8A89}"/>
              </a:ext>
            </a:extLst>
          </p:cNvPr>
          <p:cNvSpPr txBox="1"/>
          <p:nvPr/>
        </p:nvSpPr>
        <p:spPr>
          <a:xfrm>
            <a:off x="1581294" y="5447707"/>
            <a:ext cx="8467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~8 ns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3AD9BA69-6414-F70D-BE38-8EF3D925E1BE}"/>
              </a:ext>
            </a:extLst>
          </p:cNvPr>
          <p:cNvSpPr/>
          <p:nvPr/>
        </p:nvSpPr>
        <p:spPr>
          <a:xfrm>
            <a:off x="8105366" y="5027461"/>
            <a:ext cx="1079404" cy="1354412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810B680-6905-6471-8C35-3E3085CED6AB}"/>
              </a:ext>
            </a:extLst>
          </p:cNvPr>
          <p:cNvSpPr txBox="1"/>
          <p:nvPr/>
        </p:nvSpPr>
        <p:spPr>
          <a:xfrm>
            <a:off x="8160367" y="5511281"/>
            <a:ext cx="9893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~60 ns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4F5558C-BCEF-F9A4-9DF6-13A7FC4B6251}"/>
              </a:ext>
            </a:extLst>
          </p:cNvPr>
          <p:cNvSpPr txBox="1"/>
          <p:nvPr/>
        </p:nvSpPr>
        <p:spPr>
          <a:xfrm>
            <a:off x="9237417" y="6025677"/>
            <a:ext cx="22252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0" dirty="0"/>
              <a:t>Results from Peter Svihra</a:t>
            </a:r>
          </a:p>
        </p:txBody>
      </p:sp>
    </p:spTree>
    <p:extLst>
      <p:ext uri="{BB962C8B-B14F-4D97-AF65-F5344CB8AC3E}">
        <p14:creationId xmlns:p14="http://schemas.microsoft.com/office/powerpoint/2010/main" val="6826248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6F7567-94C0-0A91-6182-327CA6B76F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TimePix3 assemblies: Matrix gain uniformity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1D5976-19BB-8B31-BE50-7329C9BAA4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SPS (120 GeV </a:t>
            </a:r>
            <a:r>
              <a:rPr lang="en-GB" dirty="0" err="1"/>
              <a:t>Pions</a:t>
            </a:r>
            <a:r>
              <a:rPr lang="en-GB" dirty="0"/>
              <a:t>) test beam gain uniformity map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38E556-8F37-2BD5-852A-2C4A49739CD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373292F-2C09-4F6E-95AA-5B2B25FDC460}" type="slidenum">
              <a:rPr lang="en-GB" smtClean="0"/>
              <a:pPr>
                <a:defRPr/>
              </a:pPr>
              <a:t>11</a:t>
            </a:fld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891FD6-86A3-1295-B07C-E524C2F9FA42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5th January 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7ABBA9-C701-CA39-2603-F9BF9A758237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Richard Bates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DA6A335-8B50-BE67-8437-A8FEAC948F62}"/>
              </a:ext>
            </a:extLst>
          </p:cNvPr>
          <p:cNvSpPr txBox="1"/>
          <p:nvPr/>
        </p:nvSpPr>
        <p:spPr>
          <a:xfrm>
            <a:off x="9237417" y="6025677"/>
            <a:ext cx="26613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0" dirty="0"/>
              <a:t>Fresh results from Peter </a:t>
            </a:r>
            <a:r>
              <a:rPr lang="en-GB" sz="1400" b="0" dirty="0" err="1"/>
              <a:t>Svihra</a:t>
            </a:r>
            <a:endParaRPr lang="en-GB" sz="1400" b="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B99B85A-D35C-0BE3-30E5-85DDA0A4AD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3310" y="2073385"/>
            <a:ext cx="3774478" cy="349382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607E398-2CDE-7B23-3FF8-EA5EF3B6F5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4958" y="2073385"/>
            <a:ext cx="3774478" cy="349382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E0F7B0A-A51D-04DA-B247-2465500463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48910" y="2073385"/>
            <a:ext cx="3087167" cy="349382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1D7E10E-58F6-3931-A381-AEFA3C70E161}"/>
              </a:ext>
            </a:extLst>
          </p:cNvPr>
          <p:cNvSpPr txBox="1"/>
          <p:nvPr/>
        </p:nvSpPr>
        <p:spPr>
          <a:xfrm>
            <a:off x="5882559" y="5702511"/>
            <a:ext cx="2961067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0" dirty="0">
                <a:solidFill>
                  <a:schemeClr val="tx1"/>
                </a:solidFill>
              </a:rPr>
              <a:t>Gain about 4.75 at 300V</a:t>
            </a:r>
          </a:p>
          <a:p>
            <a:pPr algn="ctr"/>
            <a:r>
              <a:rPr lang="en-GB" b="0" dirty="0" err="1">
                <a:solidFill>
                  <a:schemeClr val="tx1"/>
                </a:solidFill>
              </a:rPr>
              <a:t>ToT</a:t>
            </a:r>
            <a:r>
              <a:rPr lang="en-GB" b="0" dirty="0">
                <a:solidFill>
                  <a:schemeClr val="tx1"/>
                </a:solidFill>
              </a:rPr>
              <a:t> not corrected!</a:t>
            </a:r>
          </a:p>
        </p:txBody>
      </p:sp>
    </p:spTree>
    <p:extLst>
      <p:ext uri="{BB962C8B-B14F-4D97-AF65-F5344CB8AC3E}">
        <p14:creationId xmlns:p14="http://schemas.microsoft.com/office/powerpoint/2010/main" val="22641125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99CA41-A0A1-C6AF-1057-72BA65A181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Post-</a:t>
            </a:r>
            <a:r>
              <a:rPr lang="en-GB" dirty="0" err="1"/>
              <a:t>Irrad</a:t>
            </a:r>
            <a:r>
              <a:rPr lang="en-GB" dirty="0"/>
              <a:t> IV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43D284-06DD-4B54-5FA3-0A2E6414D7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/>
              <a:t>No cold IV measurements performed for Sensor D so warm included with Sensor B warm/cold for comparison.</a:t>
            </a:r>
          </a:p>
          <a:p>
            <a:r>
              <a:rPr lang="en-GB" sz="2400" dirty="0"/>
              <a:t>Annealing did little to reduce leakage current.</a:t>
            </a:r>
          </a:p>
        </p:txBody>
      </p:sp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1BD0A86F-4B1C-C255-AC17-87D37EC9F7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9371" y="-37578"/>
            <a:ext cx="6132629" cy="462212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8CCB00C-DB45-D90D-89C7-FCB70D5501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460" y="2902410"/>
            <a:ext cx="5441003" cy="3986905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1BE2477B-EBA7-C508-1CCE-47392A92DD33}"/>
              </a:ext>
            </a:extLst>
          </p:cNvPr>
          <p:cNvSpPr txBox="1">
            <a:spLocks/>
          </p:cNvSpPr>
          <p:nvPr/>
        </p:nvSpPr>
        <p:spPr>
          <a:xfrm>
            <a:off x="5395609" y="4520120"/>
            <a:ext cx="6712081" cy="225506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/>
              <a:t>U1 Velo Limits, Post irradiation: “Leakage currents of around 200 µA/cm</a:t>
            </a:r>
            <a:r>
              <a:rPr lang="en-GB" sz="2400" baseline="30000" dirty="0"/>
              <a:t>2</a:t>
            </a:r>
            <a:r>
              <a:rPr lang="en-GB" sz="2400" dirty="0"/>
              <a:t> are expected at −25 ◦C”</a:t>
            </a:r>
          </a:p>
          <a:p>
            <a:r>
              <a:rPr lang="en-GB" sz="2400" dirty="0"/>
              <a:t>For 0.5 mm</a:t>
            </a:r>
            <a:r>
              <a:rPr lang="en-GB" sz="2400" baseline="30000" dirty="0"/>
              <a:t>2 </a:t>
            </a:r>
            <a:r>
              <a:rPr lang="en-GB" sz="2400" dirty="0"/>
              <a:t>sensor -&gt; 0.5 µA</a:t>
            </a:r>
          </a:p>
          <a:p>
            <a:r>
              <a:rPr lang="en-GB" sz="2400" dirty="0"/>
              <a:t>Therefore aren’t pushing IV’s beyond 10 µA</a:t>
            </a:r>
          </a:p>
          <a:p>
            <a:pPr lvl="1"/>
            <a:r>
              <a:rPr lang="en-GB" sz="2000" dirty="0"/>
              <a:t>Power supply limits at 900V</a:t>
            </a:r>
          </a:p>
          <a:p>
            <a:pPr lvl="1"/>
            <a:r>
              <a:rPr lang="en-GB" sz="2000" dirty="0"/>
              <a:t>TCT Set-up’s amplifiers not suitable to greater than ~1-3 µA</a:t>
            </a:r>
          </a:p>
          <a:p>
            <a:pPr lvl="1"/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7723111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156153-2C80-9FB6-9F9A-27F3A2B268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5813121" cy="1031527"/>
          </a:xfrm>
        </p:spPr>
        <p:txBody>
          <a:bodyPr>
            <a:normAutofit/>
          </a:bodyPr>
          <a:lstStyle/>
          <a:p>
            <a:r>
              <a:rPr lang="en-GB" dirty="0"/>
              <a:t>Birmingham Irradiation Facility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634AF9-E594-7BCF-CB19-F04AE13D5F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2628" y="1761778"/>
            <a:ext cx="5612704" cy="4867005"/>
          </a:xfrm>
        </p:spPr>
        <p:txBody>
          <a:bodyPr>
            <a:normAutofit fontScale="85000" lnSpcReduction="10000"/>
          </a:bodyPr>
          <a:lstStyle/>
          <a:p>
            <a:r>
              <a:rPr lang="en-GB" dirty="0"/>
              <a:t>In-house cyclotron.</a:t>
            </a:r>
          </a:p>
          <a:p>
            <a:r>
              <a:rPr lang="en-GB" dirty="0"/>
              <a:t>Regularly used for ATLAS </a:t>
            </a:r>
            <a:r>
              <a:rPr lang="en-GB" dirty="0" err="1"/>
              <a:t>ItK</a:t>
            </a:r>
            <a:endParaRPr lang="en-GB" dirty="0"/>
          </a:p>
          <a:p>
            <a:r>
              <a:rPr lang="en-GB" b="1" dirty="0"/>
              <a:t>4 Sensors irradiated to 9e14 </a:t>
            </a:r>
            <a:r>
              <a:rPr lang="en-GB" b="1" dirty="0" err="1"/>
              <a:t>neq</a:t>
            </a:r>
            <a:r>
              <a:rPr lang="en-GB" b="1" dirty="0"/>
              <a:t>/cm</a:t>
            </a:r>
            <a:r>
              <a:rPr lang="en-GB" b="1" baseline="30000" dirty="0"/>
              <a:t>2</a:t>
            </a:r>
          </a:p>
          <a:p>
            <a:pPr lvl="1"/>
            <a:r>
              <a:rPr lang="en-GB" dirty="0">
                <a:hlinkClick r:id="rId2"/>
              </a:rPr>
              <a:t>U2 FTDR </a:t>
            </a:r>
            <a:r>
              <a:rPr lang="en-GB" dirty="0"/>
              <a:t>States minimum 0.8-1e16 for </a:t>
            </a:r>
            <a:r>
              <a:rPr lang="en-GB" b="1" dirty="0"/>
              <a:t>Velo</a:t>
            </a:r>
            <a:r>
              <a:rPr lang="en-GB" dirty="0"/>
              <a:t> </a:t>
            </a:r>
            <a:r>
              <a:rPr lang="en-GB" b="1" dirty="0"/>
              <a:t>Scenario B </a:t>
            </a:r>
          </a:p>
          <a:p>
            <a:r>
              <a:rPr lang="en-GB" dirty="0"/>
              <a:t>Two sensors currently tested (D, H), other two left until absolute confidence in techniques and sensor handling.</a:t>
            </a:r>
          </a:p>
          <a:p>
            <a:r>
              <a:rPr lang="en-GB" dirty="0"/>
              <a:t>Annealing Process: </a:t>
            </a:r>
          </a:p>
          <a:p>
            <a:pPr lvl="1"/>
            <a:r>
              <a:rPr lang="en-GB" dirty="0"/>
              <a:t>Perform 1 measurement pre-annealing (choose between IV/CV and Gain Measurement)</a:t>
            </a:r>
          </a:p>
          <a:p>
            <a:pPr lvl="1"/>
            <a:r>
              <a:rPr lang="en-GB" dirty="0"/>
              <a:t>Anneal in oven @ 60</a:t>
            </a:r>
            <a:r>
              <a:rPr lang="en-GB" baseline="30000" dirty="0"/>
              <a:t>o</a:t>
            </a:r>
            <a:r>
              <a:rPr lang="en-GB" dirty="0"/>
              <a:t>C for 80 minutes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43931B-546B-F794-9F51-7D3757450CD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497"/>
          <a:stretch/>
        </p:blipFill>
        <p:spPr>
          <a:xfrm>
            <a:off x="6710820" y="3473310"/>
            <a:ext cx="5462392" cy="336309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AADCDC3-C57A-FEFB-B751-70D651812C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50906" y="3429000"/>
            <a:ext cx="3106454" cy="233470"/>
          </a:xfrm>
          <a:prstGeom prst="rect">
            <a:avLst/>
          </a:prstGeom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B1EBB959-A44A-6EC6-D44B-2CCD2CE01D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43837" y="0"/>
            <a:ext cx="2848163" cy="3256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F8BA685F-3E46-23E5-D6D0-0D00E49370C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00"/>
          <a:stretch/>
        </p:blipFill>
        <p:spPr bwMode="auto">
          <a:xfrm>
            <a:off x="6647569" y="-1"/>
            <a:ext cx="2696267" cy="3256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77687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D6995C-48DF-5C30-EDFC-DC14FBC636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b="0" dirty="0"/>
              <a:t>LGAD timing measurements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Content Placeholder 2">
                <a:extLst>
                  <a:ext uri="{FF2B5EF4-FFF2-40B4-BE49-F238E27FC236}">
                    <a16:creationId xmlns:a16="http://schemas.microsoft.com/office/drawing/2014/main" id="{9E45A27C-2737-EE4C-A58B-FEB02B711A5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>
                  <a:buFont typeface="Arial" panose="020B0604020202020204" pitchFamily="34" charset="0"/>
                  <a:buChar char="•"/>
                </a:pPr>
                <a:r>
                  <a:rPr lang="en-US" sz="2400" dirty="0"/>
                  <a:t>Components: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Pre>
                      <m:sPrePr>
                        <m:ctrlP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PrePr>
                      <m:sub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  <m:sup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90</m:t>
                        </m:r>
                      </m:sup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Sr</m:t>
                        </m:r>
                      </m:e>
                    </m:sPre>
                  </m:oMath>
                </a14:m>
                <a:r>
                  <a:rPr lang="en-US" sz="2000" b="0" dirty="0">
                    <a:solidFill>
                      <a:schemeClr val="tx1"/>
                    </a:solidFill>
                  </a:rPr>
                  <a:t> source holder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US" sz="2000" b="0" dirty="0">
                    <a:solidFill>
                      <a:schemeClr val="tx1"/>
                    </a:solidFill>
                  </a:rPr>
                  <a:t>SCIPP PCB with integrated 2GHz bandwidth pre-amp 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US" sz="2000" b="0" dirty="0">
                    <a:solidFill>
                      <a:schemeClr val="tx1"/>
                    </a:solidFill>
                  </a:rPr>
                  <a:t>DAQ: Fast Oscilloscope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US" sz="2400" dirty="0"/>
                  <a:t>Timing resolution of 30ps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US" sz="1800" dirty="0"/>
                  <a:t>1x1mm pads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US" sz="1800" dirty="0"/>
                  <a:t>50um thick</a:t>
                </a:r>
              </a:p>
            </p:txBody>
          </p:sp>
        </mc:Choice>
        <mc:Fallback>
          <p:sp>
            <p:nvSpPr>
              <p:cNvPr id="8" name="Content Placeholder 2">
                <a:extLst>
                  <a:ext uri="{FF2B5EF4-FFF2-40B4-BE49-F238E27FC236}">
                    <a16:creationId xmlns:a16="http://schemas.microsoft.com/office/drawing/2014/main" id="{9E45A27C-2737-EE4C-A58B-FEB02B711A5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483" t="-16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2DF502-1452-4381-CF35-D8A5C996596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fld id="{7373292F-2C09-4F6E-95AA-5B2B25FDC460}" type="slidenum">
              <a:rPr lang="en-GB" smtClean="0"/>
              <a:pPr>
                <a:defRPr/>
              </a:pPr>
              <a:t>2</a:t>
            </a:fld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B1047B8-2E5F-9407-A705-EBF15B247DC9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/>
              <a:t>7 Feb 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3BD43F8-12DE-9765-34B3-14143A1B79FC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/>
              <a:t>Richard Bates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B597239-01E9-2D54-D5AE-9AA85FF180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89640" y="861275"/>
            <a:ext cx="4152276" cy="338186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DB76C2C-8FEE-255A-8EB3-56560524A2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01547" y="4224500"/>
            <a:ext cx="2428705" cy="241252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661918E-51C7-EB95-1ECB-F924F82A11E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37273" y="4585012"/>
            <a:ext cx="1982651" cy="1909817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A1E3E33F-0197-1463-A5F3-B15D869F8241}"/>
              </a:ext>
            </a:extLst>
          </p:cNvPr>
          <p:cNvCxnSpPr>
            <a:cxnSpLocks/>
          </p:cNvCxnSpPr>
          <p:nvPr/>
        </p:nvCxnSpPr>
        <p:spPr>
          <a:xfrm flipH="1" flipV="1">
            <a:off x="7998073" y="5519041"/>
            <a:ext cx="1739200" cy="10591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A6A2C72F-458F-B154-AB30-907421F407CE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083"/>
          <a:stretch/>
        </p:blipFill>
        <p:spPr>
          <a:xfrm>
            <a:off x="3465094" y="3054969"/>
            <a:ext cx="3413315" cy="276188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70E834A-3E68-2881-3348-F627FC9C1EC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61" y="4467765"/>
            <a:ext cx="3526519" cy="2115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87112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>
            <a:extLst>
              <a:ext uri="{FF2B5EF4-FFF2-40B4-BE49-F238E27FC236}">
                <a16:creationId xmlns:a16="http://schemas.microsoft.com/office/drawing/2014/main" id="{FC5BF554-2931-40AB-9D14-60C2D3D5D3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8627" y="1014849"/>
            <a:ext cx="5044865" cy="2596749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A428BF91-B170-2CF4-51B0-16A3BEF62C26}"/>
              </a:ext>
            </a:extLst>
          </p:cNvPr>
          <p:cNvGrpSpPr/>
          <p:nvPr/>
        </p:nvGrpSpPr>
        <p:grpSpPr>
          <a:xfrm>
            <a:off x="7756784" y="3640229"/>
            <a:ext cx="4079132" cy="3059349"/>
            <a:chOff x="1730430" y="3420828"/>
            <a:chExt cx="4079132" cy="3059349"/>
          </a:xfrm>
        </p:grpSpPr>
        <p:pic>
          <p:nvPicPr>
            <p:cNvPr id="12" name="Picture 11" descr="Machine generated alternative text:&#10;le7 &#10;—•— &#10;1.6 &#10;—•— &#10;1.4 &#10;1.2 &#10;E 10 &#10;0.8 &#10;0.6 &#10;0.4 &#10;0.2 &#10;0.0 &#10;—17.60 &#10;—17.55 &#10;—17.50 &#10;—17.45 &#10;poi 127 127 &#10;poi 127 129 &#10;poi 127 125 &#10;—17.40 &#10;X motor position [mm ">
              <a:extLst>
                <a:ext uri="{FF2B5EF4-FFF2-40B4-BE49-F238E27FC236}">
                  <a16:creationId xmlns:a16="http://schemas.microsoft.com/office/drawing/2014/main" id="{37F12012-7ECD-47E0-4F88-4792AA5B6D8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30430" y="3420828"/>
              <a:ext cx="4079132" cy="305934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" name="TextBox 8">
              <a:extLst>
                <a:ext uri="{FF2B5EF4-FFF2-40B4-BE49-F238E27FC236}">
                  <a16:creationId xmlns:a16="http://schemas.microsoft.com/office/drawing/2014/main" id="{7B3B40CB-3B03-D2EA-A9ED-F40B11DCEE44}"/>
                </a:ext>
              </a:extLst>
            </p:cNvPr>
            <p:cNvSpPr txBox="1"/>
            <p:nvPr/>
          </p:nvSpPr>
          <p:spPr>
            <a:xfrm>
              <a:off x="3363767" y="3756889"/>
              <a:ext cx="39786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GB"/>
              </a:defPPr>
              <a:lvl1pPr algn="l" rtl="0" eaLnBrk="0" fontAlgn="base" hangingPunct="0">
                <a:spcBef>
                  <a:spcPct val="30000"/>
                </a:spcBef>
                <a:spcAft>
                  <a:spcPct val="0"/>
                </a:spcAft>
                <a:defRPr sz="2000" b="1" kern="1200">
                  <a:solidFill>
                    <a:srgbClr val="333333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eaLnBrk="0" fontAlgn="base" hangingPunct="0">
                <a:spcBef>
                  <a:spcPct val="30000"/>
                </a:spcBef>
                <a:spcAft>
                  <a:spcPct val="0"/>
                </a:spcAft>
                <a:defRPr sz="2000" b="1" kern="1200">
                  <a:solidFill>
                    <a:srgbClr val="333333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eaLnBrk="0" fontAlgn="base" hangingPunct="0">
                <a:spcBef>
                  <a:spcPct val="30000"/>
                </a:spcBef>
                <a:spcAft>
                  <a:spcPct val="0"/>
                </a:spcAft>
                <a:defRPr sz="2000" b="1" kern="1200">
                  <a:solidFill>
                    <a:srgbClr val="333333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eaLnBrk="0" fontAlgn="base" hangingPunct="0">
                <a:spcBef>
                  <a:spcPct val="30000"/>
                </a:spcBef>
                <a:spcAft>
                  <a:spcPct val="0"/>
                </a:spcAft>
                <a:defRPr sz="2000" b="1" kern="1200">
                  <a:solidFill>
                    <a:srgbClr val="333333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eaLnBrk="0" fontAlgn="base" hangingPunct="0">
                <a:spcBef>
                  <a:spcPct val="30000"/>
                </a:spcBef>
                <a:spcAft>
                  <a:spcPct val="0"/>
                </a:spcAft>
                <a:defRPr sz="2000" b="1" kern="1200">
                  <a:solidFill>
                    <a:srgbClr val="333333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sz="2000" b="1" kern="1200">
                  <a:solidFill>
                    <a:srgbClr val="333333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sz="2000" b="1" kern="1200">
                  <a:solidFill>
                    <a:srgbClr val="333333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sz="2000" b="1" kern="1200">
                  <a:solidFill>
                    <a:srgbClr val="333333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sz="2000" b="1" kern="1200">
                  <a:solidFill>
                    <a:srgbClr val="333333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r>
                <a:rPr lang="en-GB" sz="1200" dirty="0"/>
                <a:t>1.7</a:t>
              </a:r>
            </a:p>
          </p:txBody>
        </p:sp>
        <p:sp>
          <p:nvSpPr>
            <p:cNvPr id="22" name="TextBox 10">
              <a:extLst>
                <a:ext uri="{FF2B5EF4-FFF2-40B4-BE49-F238E27FC236}">
                  <a16:creationId xmlns:a16="http://schemas.microsoft.com/office/drawing/2014/main" id="{44379BE9-CA29-F9AE-5931-C285CAB8B089}"/>
                </a:ext>
              </a:extLst>
            </p:cNvPr>
            <p:cNvSpPr txBox="1"/>
            <p:nvPr/>
          </p:nvSpPr>
          <p:spPr>
            <a:xfrm>
              <a:off x="3346841" y="5174370"/>
              <a:ext cx="39786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GB"/>
              </a:defPPr>
              <a:lvl1pPr algn="l" rtl="0" eaLnBrk="0" fontAlgn="base" hangingPunct="0">
                <a:spcBef>
                  <a:spcPct val="30000"/>
                </a:spcBef>
                <a:spcAft>
                  <a:spcPct val="0"/>
                </a:spcAft>
                <a:defRPr sz="2000" b="1" kern="1200">
                  <a:solidFill>
                    <a:srgbClr val="333333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eaLnBrk="0" fontAlgn="base" hangingPunct="0">
                <a:spcBef>
                  <a:spcPct val="30000"/>
                </a:spcBef>
                <a:spcAft>
                  <a:spcPct val="0"/>
                </a:spcAft>
                <a:defRPr sz="2000" b="1" kern="1200">
                  <a:solidFill>
                    <a:srgbClr val="333333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eaLnBrk="0" fontAlgn="base" hangingPunct="0">
                <a:spcBef>
                  <a:spcPct val="30000"/>
                </a:spcBef>
                <a:spcAft>
                  <a:spcPct val="0"/>
                </a:spcAft>
                <a:defRPr sz="2000" b="1" kern="1200">
                  <a:solidFill>
                    <a:srgbClr val="333333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eaLnBrk="0" fontAlgn="base" hangingPunct="0">
                <a:spcBef>
                  <a:spcPct val="30000"/>
                </a:spcBef>
                <a:spcAft>
                  <a:spcPct val="0"/>
                </a:spcAft>
                <a:defRPr sz="2000" b="1" kern="1200">
                  <a:solidFill>
                    <a:srgbClr val="333333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eaLnBrk="0" fontAlgn="base" hangingPunct="0">
                <a:spcBef>
                  <a:spcPct val="30000"/>
                </a:spcBef>
                <a:spcAft>
                  <a:spcPct val="0"/>
                </a:spcAft>
                <a:defRPr sz="2000" b="1" kern="1200">
                  <a:solidFill>
                    <a:srgbClr val="333333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sz="2000" b="1" kern="1200">
                  <a:solidFill>
                    <a:srgbClr val="333333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sz="2000" b="1" kern="1200">
                  <a:solidFill>
                    <a:srgbClr val="333333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sz="2000" b="1" kern="1200">
                  <a:solidFill>
                    <a:srgbClr val="333333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sz="2000" b="1" kern="1200">
                  <a:solidFill>
                    <a:srgbClr val="333333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r>
                <a:rPr lang="en-GB" sz="1200" dirty="0"/>
                <a:t>0.5</a:t>
              </a:r>
            </a:p>
          </p:txBody>
        </p: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7809EE7-F580-3B6A-F7CF-36F118ADADE0}"/>
                </a:ext>
              </a:extLst>
            </p:cNvPr>
            <p:cNvCxnSpPr/>
            <p:nvPr/>
          </p:nvCxnSpPr>
          <p:spPr>
            <a:xfrm>
              <a:off x="3251512" y="5451368"/>
              <a:ext cx="588524" cy="0"/>
            </a:xfrm>
            <a:prstGeom prst="line">
              <a:avLst/>
            </a:prstGeom>
            <a:ln w="19050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87946BD1-5CCB-C083-C41F-AF8B62DA206F}"/>
                </a:ext>
              </a:extLst>
            </p:cNvPr>
            <p:cNvCxnSpPr/>
            <p:nvPr/>
          </p:nvCxnSpPr>
          <p:spPr>
            <a:xfrm>
              <a:off x="3677481" y="3880553"/>
              <a:ext cx="588524" cy="0"/>
            </a:xfrm>
            <a:prstGeom prst="line">
              <a:avLst/>
            </a:prstGeom>
            <a:ln w="19050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6CCA570A-8FE1-44F2-B985-715AD6201F25}"/>
              </a:ext>
            </a:extLst>
          </p:cNvPr>
          <p:cNvGrpSpPr/>
          <p:nvPr/>
        </p:nvGrpSpPr>
        <p:grpSpPr>
          <a:xfrm>
            <a:off x="289667" y="1485415"/>
            <a:ext cx="4817670" cy="2175717"/>
            <a:chOff x="257458" y="2612058"/>
            <a:chExt cx="4817670" cy="2175717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1C5860F8-09DF-4E22-99B6-611EC531A3B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57458" y="2612058"/>
              <a:ext cx="4817670" cy="2040164"/>
            </a:xfrm>
            <a:prstGeom prst="rect">
              <a:avLst/>
            </a:prstGeom>
          </p:spPr>
        </p:pic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84D6BDF7-C8AE-4C7E-B252-267F840096C0}"/>
                </a:ext>
              </a:extLst>
            </p:cNvPr>
            <p:cNvCxnSpPr/>
            <p:nvPr/>
          </p:nvCxnSpPr>
          <p:spPr>
            <a:xfrm flipV="1">
              <a:off x="874791" y="4010115"/>
              <a:ext cx="0" cy="77766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B11E9C89-D33A-4651-B018-99CB1F03961C}"/>
                </a:ext>
              </a:extLst>
            </p:cNvPr>
            <p:cNvCxnSpPr/>
            <p:nvPr/>
          </p:nvCxnSpPr>
          <p:spPr>
            <a:xfrm flipV="1">
              <a:off x="4404513" y="4010115"/>
              <a:ext cx="0" cy="77766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157525BF-EEE0-4025-9678-5ED8060B3FA1}"/>
                </a:ext>
              </a:extLst>
            </p:cNvPr>
            <p:cNvCxnSpPr/>
            <p:nvPr/>
          </p:nvCxnSpPr>
          <p:spPr>
            <a:xfrm flipV="1">
              <a:off x="2587784" y="4010115"/>
              <a:ext cx="0" cy="777660"/>
            </a:xfrm>
            <a:prstGeom prst="straightConnector1">
              <a:avLst/>
            </a:prstGeom>
            <a:ln>
              <a:solidFill>
                <a:srgbClr val="FF0000"/>
              </a:solidFill>
              <a:prstDash val="lgDashDot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ED34E201-8683-4FBD-A8A0-9852C3B328CA}"/>
                </a:ext>
              </a:extLst>
            </p:cNvPr>
            <p:cNvSpPr/>
            <p:nvPr/>
          </p:nvSpPr>
          <p:spPr>
            <a:xfrm>
              <a:off x="1220995" y="3710222"/>
              <a:ext cx="683391" cy="1077553"/>
            </a:xfrm>
            <a:custGeom>
              <a:avLst/>
              <a:gdLst>
                <a:gd name="connsiteX0" fmla="*/ 0 w 700275"/>
                <a:gd name="connsiteY0" fmla="*/ 1042847 h 1042847"/>
                <a:gd name="connsiteX1" fmla="*/ 135802 w 700275"/>
                <a:gd name="connsiteY1" fmla="*/ 626388 h 1042847"/>
                <a:gd name="connsiteX2" fmla="*/ 425513 w 700275"/>
                <a:gd name="connsiteY2" fmla="*/ 535853 h 1042847"/>
                <a:gd name="connsiteX3" fmla="*/ 669956 w 700275"/>
                <a:gd name="connsiteY3" fmla="*/ 56020 h 1042847"/>
                <a:gd name="connsiteX4" fmla="*/ 688063 w 700275"/>
                <a:gd name="connsiteY4" fmla="*/ 28859 h 1042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00275" h="1042847">
                  <a:moveTo>
                    <a:pt x="0" y="1042847"/>
                  </a:moveTo>
                  <a:cubicBezTo>
                    <a:pt x="32441" y="876867"/>
                    <a:pt x="64883" y="710887"/>
                    <a:pt x="135802" y="626388"/>
                  </a:cubicBezTo>
                  <a:cubicBezTo>
                    <a:pt x="206721" y="541889"/>
                    <a:pt x="336487" y="630914"/>
                    <a:pt x="425513" y="535853"/>
                  </a:cubicBezTo>
                  <a:cubicBezTo>
                    <a:pt x="514539" y="440792"/>
                    <a:pt x="626198" y="140519"/>
                    <a:pt x="669956" y="56020"/>
                  </a:cubicBezTo>
                  <a:cubicBezTo>
                    <a:pt x="713714" y="-28479"/>
                    <a:pt x="700888" y="190"/>
                    <a:pt x="688063" y="28859"/>
                  </a:cubicBezTo>
                </a:path>
              </a:pathLst>
            </a:custGeom>
            <a:noFill/>
            <a:ln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4F34F2AF-777A-43FA-ABD8-0083FD8F639A}"/>
                </a:ext>
              </a:extLst>
            </p:cNvPr>
            <p:cNvSpPr/>
            <p:nvPr/>
          </p:nvSpPr>
          <p:spPr>
            <a:xfrm flipH="1">
              <a:off x="3241970" y="3764013"/>
              <a:ext cx="683391" cy="1023762"/>
            </a:xfrm>
            <a:custGeom>
              <a:avLst/>
              <a:gdLst>
                <a:gd name="connsiteX0" fmla="*/ 0 w 700275"/>
                <a:gd name="connsiteY0" fmla="*/ 1042847 h 1042847"/>
                <a:gd name="connsiteX1" fmla="*/ 135802 w 700275"/>
                <a:gd name="connsiteY1" fmla="*/ 626388 h 1042847"/>
                <a:gd name="connsiteX2" fmla="*/ 425513 w 700275"/>
                <a:gd name="connsiteY2" fmla="*/ 535853 h 1042847"/>
                <a:gd name="connsiteX3" fmla="*/ 669956 w 700275"/>
                <a:gd name="connsiteY3" fmla="*/ 56020 h 1042847"/>
                <a:gd name="connsiteX4" fmla="*/ 688063 w 700275"/>
                <a:gd name="connsiteY4" fmla="*/ 28859 h 1042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00275" h="1042847">
                  <a:moveTo>
                    <a:pt x="0" y="1042847"/>
                  </a:moveTo>
                  <a:cubicBezTo>
                    <a:pt x="32441" y="876867"/>
                    <a:pt x="64883" y="710887"/>
                    <a:pt x="135802" y="626388"/>
                  </a:cubicBezTo>
                  <a:cubicBezTo>
                    <a:pt x="206721" y="541889"/>
                    <a:pt x="336487" y="630914"/>
                    <a:pt x="425513" y="535853"/>
                  </a:cubicBezTo>
                  <a:cubicBezTo>
                    <a:pt x="514539" y="440792"/>
                    <a:pt x="626198" y="140519"/>
                    <a:pt x="669956" y="56020"/>
                  </a:cubicBezTo>
                  <a:cubicBezTo>
                    <a:pt x="713714" y="-28479"/>
                    <a:pt x="700888" y="190"/>
                    <a:pt x="688063" y="28859"/>
                  </a:cubicBezTo>
                </a:path>
              </a:pathLst>
            </a:custGeom>
            <a:noFill/>
            <a:ln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82472241-BC46-432C-913C-2D232ACBC4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Small pixels – fill factor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7AF37D-C3D1-403E-8AC7-51DBC78F48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1900" dirty="0"/>
              <a:t>Geometric fill factor </a:t>
            </a:r>
          </a:p>
          <a:p>
            <a:pPr lvl="1"/>
            <a:r>
              <a:rPr lang="en-GB" sz="1500" dirty="0"/>
              <a:t>No gain between multiplication contacts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A9C7EE-B226-42B6-9C31-8D4C759B3C8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</p:spPr>
        <p:txBody>
          <a:bodyPr/>
          <a:lstStyle/>
          <a:p>
            <a:fld id="{BE125AB7-D2C7-4181-B594-615C704031B4}" type="slidenum">
              <a:rPr lang="en-GB" smtClean="0"/>
              <a:t>3</a:t>
            </a:fld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AE90BB-EDB7-490F-951D-E2B9B967A981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/>
              <a:t>7 Feb 2023</a:t>
            </a:r>
            <a:endParaRPr lang="en-GB"/>
          </a:p>
        </p:txBody>
      </p:sp>
      <p:sp>
        <p:nvSpPr>
          <p:cNvPr id="28" name="Footer Placeholder 27">
            <a:extLst>
              <a:ext uri="{FF2B5EF4-FFF2-40B4-BE49-F238E27FC236}">
                <a16:creationId xmlns:a16="http://schemas.microsoft.com/office/drawing/2014/main" id="{226D5C14-084B-7E32-854A-23E30F45419B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/>
              <a:t>Richard Bates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2C3927E-59A4-45C6-968E-1ED9033D8B07}"/>
              </a:ext>
            </a:extLst>
          </p:cNvPr>
          <p:cNvSpPr txBox="1"/>
          <p:nvPr/>
        </p:nvSpPr>
        <p:spPr>
          <a:xfrm flipH="1">
            <a:off x="7359466" y="758014"/>
            <a:ext cx="2158353" cy="6001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100" dirty="0"/>
              <a:t>10µm JTE</a:t>
            </a:r>
          </a:p>
          <a:p>
            <a:pPr lvl="1"/>
            <a:r>
              <a:rPr lang="en-GB" sz="1100" dirty="0"/>
              <a:t>55 µm</a:t>
            </a:r>
            <a:r>
              <a:rPr lang="en-GB" sz="1100" baseline="30000" dirty="0"/>
              <a:t>2</a:t>
            </a:r>
            <a:r>
              <a:rPr lang="en-GB" sz="1100" dirty="0"/>
              <a:t> pixel – 0% FF</a:t>
            </a:r>
          </a:p>
          <a:p>
            <a:pPr lvl="1"/>
            <a:r>
              <a:rPr lang="en-GB" sz="1100" dirty="0"/>
              <a:t>110 µm</a:t>
            </a:r>
            <a:r>
              <a:rPr lang="en-GB" sz="1100" baseline="30000" dirty="0"/>
              <a:t>2</a:t>
            </a:r>
            <a:r>
              <a:rPr lang="en-GB" sz="1100" dirty="0"/>
              <a:t> pixel – 11% FF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5CDA64BB-35C7-4870-8413-DF8685DD0D82}"/>
                  </a:ext>
                </a:extLst>
              </p:cNvPr>
              <p:cNvSpPr txBox="1"/>
              <p:nvPr/>
            </p:nvSpPr>
            <p:spPr>
              <a:xfrm>
                <a:off x="4583751" y="915204"/>
                <a:ext cx="2358338" cy="46269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i="1">
                          <a:latin typeface="Cambria Math" panose="02040503050406030204" pitchFamily="18" charset="0"/>
                        </a:rPr>
                        <m:t>𝐹𝑖𝑙𝑙</m:t>
                      </m:r>
                      <m:r>
                        <a:rPr lang="en-GB" sz="16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600" i="1">
                          <a:latin typeface="Cambria Math" panose="02040503050406030204" pitchFamily="18" charset="0"/>
                        </a:rPr>
                        <m:t>𝐹𝑎𝑐𝑡𝑜𝑟</m:t>
                      </m:r>
                      <m:r>
                        <a:rPr lang="en-GB" sz="1600" i="1">
                          <a:latin typeface="Cambria Math" panose="02040503050406030204" pitchFamily="18" charset="0"/>
                        </a:rPr>
                        <m:t> =</m:t>
                      </m:r>
                      <m:f>
                        <m:fPr>
                          <m:ctrlP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𝐺𝑎𝑖𝑛</m:t>
                          </m:r>
                          <m: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𝐴𝑟𝑒𝑎</m:t>
                          </m:r>
                        </m:num>
                        <m:den>
                          <m: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𝑇𝑜𝑡𝑎𝑙</m:t>
                          </m:r>
                          <m: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𝐴𝑟𝑒𝑎</m:t>
                          </m:r>
                        </m:den>
                      </m:f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5CDA64BB-35C7-4870-8413-DF8685DD0D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3751" y="915204"/>
                <a:ext cx="2358338" cy="46269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A4297CDF-21DA-4FD6-9C8C-E57D8155A9AE}"/>
              </a:ext>
            </a:extLst>
          </p:cNvPr>
          <p:cNvSpPr txBox="1">
            <a:spLocks/>
          </p:cNvSpPr>
          <p:nvPr/>
        </p:nvSpPr>
        <p:spPr>
          <a:xfrm>
            <a:off x="487036" y="3833555"/>
            <a:ext cx="3949686" cy="1319371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Effective fill factor</a:t>
            </a:r>
          </a:p>
          <a:p>
            <a:pPr lvl="1"/>
            <a:r>
              <a:rPr lang="en-GB" dirty="0"/>
              <a:t>Deep JTE implants distort E-field at edge</a:t>
            </a:r>
          </a:p>
          <a:p>
            <a:pPr lvl="1"/>
            <a:r>
              <a:rPr lang="en-GB" dirty="0"/>
              <a:t>Charge collected on JTE and not multiplied</a:t>
            </a:r>
          </a:p>
          <a:p>
            <a:pPr lvl="1"/>
            <a:r>
              <a:rPr lang="en-GB" dirty="0"/>
              <a:t>Gain area is at the pixel centre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34EDBF8F-0A0D-47DA-9476-B3FF2B89795C}"/>
              </a:ext>
            </a:extLst>
          </p:cNvPr>
          <p:cNvCxnSpPr>
            <a:cxnSpLocks/>
          </p:cNvCxnSpPr>
          <p:nvPr/>
        </p:nvCxnSpPr>
        <p:spPr>
          <a:xfrm flipV="1">
            <a:off x="2456507" y="3278903"/>
            <a:ext cx="270378" cy="5775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61CE6C27-EFCD-A550-47B9-1983DACCD771}"/>
              </a:ext>
            </a:extLst>
          </p:cNvPr>
          <p:cNvSpPr txBox="1"/>
          <p:nvPr/>
        </p:nvSpPr>
        <p:spPr>
          <a:xfrm>
            <a:off x="8188632" y="3469521"/>
            <a:ext cx="35871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000000"/>
                </a:solidFill>
              </a:rPr>
              <a:t>110x110 </a:t>
            </a:r>
            <a:r>
              <a:rPr lang="el-GR" b="1" dirty="0">
                <a:solidFill>
                  <a:srgbClr val="000000"/>
                </a:solidFill>
              </a:rPr>
              <a:t>μ</a:t>
            </a:r>
            <a:r>
              <a:rPr lang="en-GB" b="1" dirty="0">
                <a:solidFill>
                  <a:srgbClr val="000000"/>
                </a:solidFill>
              </a:rPr>
              <a:t>m</a:t>
            </a:r>
            <a:r>
              <a:rPr lang="en-GB" b="1" baseline="30000" dirty="0">
                <a:solidFill>
                  <a:srgbClr val="000000"/>
                </a:solidFill>
              </a:rPr>
              <a:t>2</a:t>
            </a:r>
            <a:r>
              <a:rPr lang="en-GB" b="1" dirty="0">
                <a:solidFill>
                  <a:srgbClr val="000000"/>
                </a:solidFill>
              </a:rPr>
              <a:t> pixels with 10 </a:t>
            </a:r>
            <a:r>
              <a:rPr lang="el-GR" b="1" dirty="0">
                <a:solidFill>
                  <a:srgbClr val="000000"/>
                </a:solidFill>
              </a:rPr>
              <a:t>μ</a:t>
            </a:r>
            <a:r>
              <a:rPr lang="en-GB" b="1" dirty="0">
                <a:solidFill>
                  <a:srgbClr val="000000"/>
                </a:solidFill>
              </a:rPr>
              <a:t>m JTE </a:t>
            </a:r>
          </a:p>
        </p:txBody>
      </p:sp>
      <p:sp>
        <p:nvSpPr>
          <p:cNvPr id="27" name="TextBox 12">
            <a:extLst>
              <a:ext uri="{FF2B5EF4-FFF2-40B4-BE49-F238E27FC236}">
                <a16:creationId xmlns:a16="http://schemas.microsoft.com/office/drawing/2014/main" id="{E106BD0B-D2F0-858E-2C69-0169B419CC31}"/>
              </a:ext>
            </a:extLst>
          </p:cNvPr>
          <p:cNvSpPr txBox="1"/>
          <p:nvPr/>
        </p:nvSpPr>
        <p:spPr>
          <a:xfrm>
            <a:off x="5364669" y="4370095"/>
            <a:ext cx="2677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30000"/>
              </a:spcBef>
              <a:spcAft>
                <a:spcPct val="0"/>
              </a:spcAft>
              <a:defRPr sz="2000" b="1" kern="1200">
                <a:solidFill>
                  <a:srgbClr val="333333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eaLnBrk="0" fontAlgn="base" hangingPunct="0">
              <a:spcBef>
                <a:spcPct val="30000"/>
              </a:spcBef>
              <a:spcAft>
                <a:spcPct val="0"/>
              </a:spcAft>
              <a:defRPr sz="2000" b="1" kern="1200">
                <a:solidFill>
                  <a:srgbClr val="333333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eaLnBrk="0" fontAlgn="base" hangingPunct="0">
              <a:spcBef>
                <a:spcPct val="30000"/>
              </a:spcBef>
              <a:spcAft>
                <a:spcPct val="0"/>
              </a:spcAft>
              <a:defRPr sz="2000" b="1" kern="1200">
                <a:solidFill>
                  <a:srgbClr val="333333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eaLnBrk="0" fontAlgn="base" hangingPunct="0">
              <a:spcBef>
                <a:spcPct val="30000"/>
              </a:spcBef>
              <a:spcAft>
                <a:spcPct val="0"/>
              </a:spcAft>
              <a:defRPr sz="2000" b="1" kern="1200">
                <a:solidFill>
                  <a:srgbClr val="333333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eaLnBrk="0" fontAlgn="base" hangingPunct="0">
              <a:spcBef>
                <a:spcPct val="30000"/>
              </a:spcBef>
              <a:spcAft>
                <a:spcPct val="0"/>
              </a:spcAft>
              <a:defRPr sz="2000" b="1" kern="1200">
                <a:solidFill>
                  <a:srgbClr val="333333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2000" b="1" kern="1200">
                <a:solidFill>
                  <a:srgbClr val="333333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2000" b="1" kern="1200">
                <a:solidFill>
                  <a:srgbClr val="333333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2000" b="1" kern="1200">
                <a:solidFill>
                  <a:srgbClr val="333333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2000" b="1" kern="1200">
                <a:solidFill>
                  <a:srgbClr val="333333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GB" sz="1800" dirty="0"/>
              <a:t>350V, Gain: 3.4‬, FF 5% 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5A25A7D-9CB8-2E43-7394-171A819F5E64}"/>
              </a:ext>
            </a:extLst>
          </p:cNvPr>
          <p:cNvSpPr txBox="1"/>
          <p:nvPr/>
        </p:nvSpPr>
        <p:spPr>
          <a:xfrm>
            <a:off x="2116794" y="5113300"/>
            <a:ext cx="6174606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/>
              <a:t>Diamond Light source beam test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15 keV X-rays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1.7 </a:t>
            </a:r>
            <a:r>
              <a:rPr lang="el-GR" dirty="0">
                <a:solidFill>
                  <a:srgbClr val="000000"/>
                </a:solidFill>
              </a:rPr>
              <a:t>μ</a:t>
            </a:r>
            <a:r>
              <a:rPr lang="en-GB" dirty="0"/>
              <a:t>m FWHM spot size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Scanned device through beam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Mapped response as function of position and bias</a:t>
            </a:r>
          </a:p>
        </p:txBody>
      </p:sp>
    </p:spTree>
    <p:extLst>
      <p:ext uri="{BB962C8B-B14F-4D97-AF65-F5344CB8AC3E}">
        <p14:creationId xmlns:p14="http://schemas.microsoft.com/office/powerpoint/2010/main" val="4954414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 descr="Chart, line chart&#10;&#10;Description automatically generated">
            <a:extLst>
              <a:ext uri="{FF2B5EF4-FFF2-40B4-BE49-F238E27FC236}">
                <a16:creationId xmlns:a16="http://schemas.microsoft.com/office/drawing/2014/main" id="{38A3232C-AF57-3CE1-E993-9409AF0C1F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5561" y="3803211"/>
            <a:ext cx="3340102" cy="250507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6A4DF3A-2AA7-B3D3-E8A8-DDF14B2960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err="1"/>
              <a:t>iLGAD</a:t>
            </a:r>
            <a:r>
              <a:rPr lang="en-US" sz="2800" dirty="0"/>
              <a:t>: </a:t>
            </a:r>
            <a:r>
              <a:rPr lang="en-US" sz="2800" b="0" dirty="0"/>
              <a:t>55 um pixel</a:t>
            </a:r>
            <a:endParaRPr lang="en-GB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D4A9C1-22F0-983C-9661-3C1715F5DB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3864" y="990600"/>
            <a:ext cx="3816836" cy="5453063"/>
          </a:xfrm>
        </p:spPr>
        <p:txBody>
          <a:bodyPr/>
          <a:lstStyle/>
          <a:p>
            <a:r>
              <a:rPr lang="en-GB" dirty="0"/>
              <a:t>Line scan (gain pixel)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800" b="0" dirty="0"/>
              <a:t>Threshold at ~0.1 of amplified   X-ray peak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800" b="0" dirty="0"/>
              <a:t>Step function pixel response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800" b="0" dirty="0"/>
              <a:t>Convoluted with finite beam size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800" b="0" dirty="0"/>
              <a:t>Full 15 keV peak observed in the middle (with gain)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800" b="0" dirty="0"/>
              <a:t>Wider “effective” pixel due to higher signal / threshold ratio (compared to PIN device)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FF0000"/>
                </a:solidFill>
              </a:rPr>
              <a:t>Uniform gain achieved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34AF75-0544-BF64-0F94-4883A7EE837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fld id="{7373292F-2C09-4F6E-95AA-5B2B25FDC460}" type="slidenum">
              <a:rPr lang="en-GB" smtClean="0"/>
              <a:pPr>
                <a:defRPr/>
              </a:pPr>
              <a:t>4</a:t>
            </a:fld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4BB5ED-EA34-5F62-10D4-2DA139E96613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/>
              <a:t>7 Feb 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49CD1E-CB8D-AEFB-B9FD-6F4391CF8A54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/>
              <a:t>Richard Bates</a:t>
            </a:r>
            <a:endParaRPr lang="en-US" dirty="0"/>
          </a:p>
        </p:txBody>
      </p:sp>
      <p:pic>
        <p:nvPicPr>
          <p:cNvPr id="8" name="Picture 7" descr="Chart, line chart&#10;&#10;Description automatically generated">
            <a:extLst>
              <a:ext uri="{FF2B5EF4-FFF2-40B4-BE49-F238E27FC236}">
                <a16:creationId xmlns:a16="http://schemas.microsoft.com/office/drawing/2014/main" id="{B991E96A-7237-E2CF-DA8E-CFCF24C8EE1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8137" y="1096050"/>
            <a:ext cx="3600000" cy="2700000"/>
          </a:xfrm>
          <a:prstGeom prst="rect">
            <a:avLst/>
          </a:prstGeom>
        </p:spPr>
      </p:pic>
      <p:pic>
        <p:nvPicPr>
          <p:cNvPr id="10" name="Picture 9" descr="Chart, line chart&#10;&#10;Description automatically generated">
            <a:extLst>
              <a:ext uri="{FF2B5EF4-FFF2-40B4-BE49-F238E27FC236}">
                <a16:creationId xmlns:a16="http://schemas.microsoft.com/office/drawing/2014/main" id="{C164DDCA-AE0E-4A8A-D50A-862D57A587D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8137" y="3796050"/>
            <a:ext cx="3600000" cy="27000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AA228E-A762-B954-3582-52A3B4171F8E}"/>
              </a:ext>
            </a:extLst>
          </p:cNvPr>
          <p:cNvCxnSpPr/>
          <p:nvPr/>
        </p:nvCxnSpPr>
        <p:spPr>
          <a:xfrm>
            <a:off x="9394658" y="2665305"/>
            <a:ext cx="0" cy="7636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C8F9AD0-966A-CDF2-2083-6993852868AB}"/>
              </a:ext>
            </a:extLst>
          </p:cNvPr>
          <p:cNvCxnSpPr/>
          <p:nvPr/>
        </p:nvCxnSpPr>
        <p:spPr>
          <a:xfrm>
            <a:off x="10712807" y="2655680"/>
            <a:ext cx="0" cy="7636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4DE70D7D-CC03-C0F5-73B5-2D069E485497}"/>
              </a:ext>
            </a:extLst>
          </p:cNvPr>
          <p:cNvCxnSpPr>
            <a:cxnSpLocks/>
          </p:cNvCxnSpPr>
          <p:nvPr/>
        </p:nvCxnSpPr>
        <p:spPr>
          <a:xfrm>
            <a:off x="9477970" y="3192702"/>
            <a:ext cx="1109886" cy="0"/>
          </a:xfrm>
          <a:prstGeom prst="straightConnector1">
            <a:avLst/>
          </a:prstGeom>
          <a:ln w="9525" cap="flat" cmpd="sng" algn="ctr">
            <a:solidFill>
              <a:schemeClr val="accent4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42D6798D-365C-B70A-55C1-3AE8953CF6A2}"/>
              </a:ext>
            </a:extLst>
          </p:cNvPr>
          <p:cNvSpPr txBox="1"/>
          <p:nvPr/>
        </p:nvSpPr>
        <p:spPr>
          <a:xfrm>
            <a:off x="9762588" y="2931092"/>
            <a:ext cx="59182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55 um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90F8965E-0A72-6633-9D2F-B4043328DE00}"/>
              </a:ext>
            </a:extLst>
          </p:cNvPr>
          <p:cNvCxnSpPr/>
          <p:nvPr/>
        </p:nvCxnSpPr>
        <p:spPr>
          <a:xfrm>
            <a:off x="9373803" y="5281772"/>
            <a:ext cx="0" cy="7636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3A57A5F-ED82-B659-76E4-6F3B350B9A91}"/>
              </a:ext>
            </a:extLst>
          </p:cNvPr>
          <p:cNvCxnSpPr/>
          <p:nvPr/>
        </p:nvCxnSpPr>
        <p:spPr>
          <a:xfrm>
            <a:off x="10691952" y="5272147"/>
            <a:ext cx="0" cy="7636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C7DC740-B55D-E212-461D-95FF7D7C6D40}"/>
              </a:ext>
            </a:extLst>
          </p:cNvPr>
          <p:cNvCxnSpPr>
            <a:cxnSpLocks/>
          </p:cNvCxnSpPr>
          <p:nvPr/>
        </p:nvCxnSpPr>
        <p:spPr>
          <a:xfrm>
            <a:off x="9457115" y="5809169"/>
            <a:ext cx="1109886" cy="0"/>
          </a:xfrm>
          <a:prstGeom prst="straightConnector1">
            <a:avLst/>
          </a:prstGeom>
          <a:ln w="9525" cap="flat" cmpd="sng" algn="ctr">
            <a:solidFill>
              <a:schemeClr val="accent4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AB0996F0-74DB-773D-84F1-B5EF09CF1E43}"/>
              </a:ext>
            </a:extLst>
          </p:cNvPr>
          <p:cNvSpPr txBox="1"/>
          <p:nvPr/>
        </p:nvSpPr>
        <p:spPr>
          <a:xfrm>
            <a:off x="9741733" y="5547559"/>
            <a:ext cx="59182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55 um</a:t>
            </a:r>
          </a:p>
        </p:txBody>
      </p:sp>
      <p:pic>
        <p:nvPicPr>
          <p:cNvPr id="22" name="Picture 21" descr="Chart, line chart&#10;&#10;Description automatically generated">
            <a:extLst>
              <a:ext uri="{FF2B5EF4-FFF2-40B4-BE49-F238E27FC236}">
                <a16:creationId xmlns:a16="http://schemas.microsoft.com/office/drawing/2014/main" id="{4CBD133C-0B30-A7B1-1DE6-30FAB73F54D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8649" y="1046872"/>
            <a:ext cx="3340102" cy="2505077"/>
          </a:xfrm>
          <a:prstGeom prst="rect">
            <a:avLst/>
          </a:prstGeom>
        </p:spPr>
      </p:pic>
      <p:sp>
        <p:nvSpPr>
          <p:cNvPr id="23" name="Oval 22">
            <a:extLst>
              <a:ext uri="{FF2B5EF4-FFF2-40B4-BE49-F238E27FC236}">
                <a16:creationId xmlns:a16="http://schemas.microsoft.com/office/drawing/2014/main" id="{2C544D63-5CAC-10B9-258A-64A6E873A0E2}"/>
              </a:ext>
            </a:extLst>
          </p:cNvPr>
          <p:cNvSpPr/>
          <p:nvPr/>
        </p:nvSpPr>
        <p:spPr>
          <a:xfrm>
            <a:off x="9893961" y="1448036"/>
            <a:ext cx="243007" cy="24867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BBFD40E7-87C7-AB85-4483-05E3DC54E8E2}"/>
              </a:ext>
            </a:extLst>
          </p:cNvPr>
          <p:cNvSpPr/>
          <p:nvPr/>
        </p:nvSpPr>
        <p:spPr>
          <a:xfrm>
            <a:off x="8987582" y="1610061"/>
            <a:ext cx="243007" cy="24867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C633D5E3-3924-5370-A1BE-58F6BFB9C4C6}"/>
              </a:ext>
            </a:extLst>
          </p:cNvPr>
          <p:cNvSpPr txBox="1"/>
          <p:nvPr/>
        </p:nvSpPr>
        <p:spPr>
          <a:xfrm>
            <a:off x="10812930" y="3790927"/>
            <a:ext cx="5257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dirty="0" err="1"/>
              <a:t>ToT</a:t>
            </a:r>
            <a:endParaRPr lang="en-GB" sz="1800" b="0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37DF6ED-35D5-814D-5376-ECDC82AFB46A}"/>
              </a:ext>
            </a:extLst>
          </p:cNvPr>
          <p:cNvSpPr txBox="1"/>
          <p:nvPr/>
        </p:nvSpPr>
        <p:spPr>
          <a:xfrm>
            <a:off x="10712807" y="1109482"/>
            <a:ext cx="8338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dirty="0"/>
              <a:t>Counts</a:t>
            </a:r>
            <a:endParaRPr lang="en-GB" b="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5EB2398-F89C-7FAC-82CD-864AA56B3884}"/>
              </a:ext>
            </a:extLst>
          </p:cNvPr>
          <p:cNvSpPr txBox="1"/>
          <p:nvPr/>
        </p:nvSpPr>
        <p:spPr>
          <a:xfrm>
            <a:off x="7998159" y="811546"/>
            <a:ext cx="7841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250V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D372B3C3-C645-51F7-EB94-EC57157ADB2D}"/>
              </a:ext>
            </a:extLst>
          </p:cNvPr>
          <p:cNvCxnSpPr>
            <a:cxnSpLocks/>
          </p:cNvCxnSpPr>
          <p:nvPr/>
        </p:nvCxnSpPr>
        <p:spPr>
          <a:xfrm>
            <a:off x="7429500" y="1448036"/>
            <a:ext cx="2591193" cy="13119"/>
          </a:xfrm>
          <a:prstGeom prst="line">
            <a:avLst/>
          </a:prstGeom>
          <a:ln>
            <a:headEnd type="triangle" w="lg" len="med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27156543-05FF-D1A0-F567-E36610D76B9C}"/>
              </a:ext>
            </a:extLst>
          </p:cNvPr>
          <p:cNvCxnSpPr>
            <a:cxnSpLocks/>
          </p:cNvCxnSpPr>
          <p:nvPr/>
        </p:nvCxnSpPr>
        <p:spPr>
          <a:xfrm flipV="1">
            <a:off x="7555230" y="1687398"/>
            <a:ext cx="1437941" cy="2442083"/>
          </a:xfrm>
          <a:prstGeom prst="line">
            <a:avLst/>
          </a:prstGeom>
          <a:ln>
            <a:head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A4425408-E990-E375-3A1A-D967D3D52363}"/>
              </a:ext>
            </a:extLst>
          </p:cNvPr>
          <p:cNvSpPr txBox="1"/>
          <p:nvPr/>
        </p:nvSpPr>
        <p:spPr>
          <a:xfrm rot="16200000">
            <a:off x="7535807" y="4855694"/>
            <a:ext cx="784958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ym typeface="Symbol" panose="05050102010706020507" pitchFamily="18" charset="2"/>
              </a:rPr>
              <a:t></a:t>
            </a:r>
            <a:r>
              <a:rPr lang="en-GB" sz="1600" dirty="0">
                <a:sym typeface="Symbol" panose="05050102010706020507" pitchFamily="18" charset="2"/>
              </a:rPr>
              <a:t> </a:t>
            </a:r>
            <a:r>
              <a:rPr lang="en-GB" sz="1600" dirty="0"/>
              <a:t>ToT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A6F1A97-121E-ED3D-B2D8-B69996CF878F}"/>
              </a:ext>
            </a:extLst>
          </p:cNvPr>
          <p:cNvSpPr txBox="1"/>
          <p:nvPr/>
        </p:nvSpPr>
        <p:spPr>
          <a:xfrm rot="16200000">
            <a:off x="7480672" y="2238910"/>
            <a:ext cx="1130438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ym typeface="Symbol" panose="05050102010706020507" pitchFamily="18" charset="2"/>
              </a:rPr>
              <a:t></a:t>
            </a:r>
            <a:r>
              <a:rPr lang="en-GB" sz="1600" dirty="0">
                <a:sym typeface="Symbol" panose="05050102010706020507" pitchFamily="18" charset="2"/>
              </a:rPr>
              <a:t> Counts</a:t>
            </a:r>
            <a:endParaRPr lang="en-GB" sz="160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BB06381-A124-CF1E-2889-F52E486B3446}"/>
              </a:ext>
            </a:extLst>
          </p:cNvPr>
          <p:cNvSpPr txBox="1"/>
          <p:nvPr/>
        </p:nvSpPr>
        <p:spPr>
          <a:xfrm>
            <a:off x="5081208" y="3300291"/>
            <a:ext cx="470000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10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194367E-E472-9825-33FD-C8F55F6325BC}"/>
              </a:ext>
            </a:extLst>
          </p:cNvPr>
          <p:cNvSpPr txBox="1"/>
          <p:nvPr/>
        </p:nvSpPr>
        <p:spPr>
          <a:xfrm>
            <a:off x="7008034" y="3288370"/>
            <a:ext cx="470000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50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EDB0A3D-31FE-4B62-D99A-A7F689C8DD6E}"/>
              </a:ext>
            </a:extLst>
          </p:cNvPr>
          <p:cNvSpPr txBox="1"/>
          <p:nvPr/>
        </p:nvSpPr>
        <p:spPr>
          <a:xfrm>
            <a:off x="5960007" y="3291697"/>
            <a:ext cx="636906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ToT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CA323BD-DE79-ACC6-D7A8-4A6AE0D84292}"/>
              </a:ext>
            </a:extLst>
          </p:cNvPr>
          <p:cNvSpPr txBox="1"/>
          <p:nvPr/>
        </p:nvSpPr>
        <p:spPr>
          <a:xfrm>
            <a:off x="5033974" y="6044436"/>
            <a:ext cx="470000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10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9AEB9F8-1C87-F24A-419D-3C5137408D86}"/>
              </a:ext>
            </a:extLst>
          </p:cNvPr>
          <p:cNvSpPr txBox="1"/>
          <p:nvPr/>
        </p:nvSpPr>
        <p:spPr>
          <a:xfrm>
            <a:off x="6960800" y="6032515"/>
            <a:ext cx="470000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50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897AB58-51F2-9251-11DD-1B7DFEC5DC67}"/>
              </a:ext>
            </a:extLst>
          </p:cNvPr>
          <p:cNvSpPr txBox="1"/>
          <p:nvPr/>
        </p:nvSpPr>
        <p:spPr>
          <a:xfrm>
            <a:off x="5912773" y="6035842"/>
            <a:ext cx="636906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ToT</a:t>
            </a:r>
          </a:p>
        </p:txBody>
      </p:sp>
    </p:spTree>
    <p:extLst>
      <p:ext uri="{BB962C8B-B14F-4D97-AF65-F5344CB8AC3E}">
        <p14:creationId xmlns:p14="http://schemas.microsoft.com/office/powerpoint/2010/main" val="12618941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85D50A-D710-917F-D17A-16412C38B4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TimePix3 assemblies: Timing resolution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B86401-98EC-870C-FA5E-96B20D06D7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4038" y="844609"/>
            <a:ext cx="11506199" cy="5453063"/>
          </a:xfrm>
        </p:spPr>
        <p:txBody>
          <a:bodyPr/>
          <a:lstStyle/>
          <a:p>
            <a:r>
              <a:rPr lang="en-GB" dirty="0"/>
              <a:t>SPS (120 GeV Pions) test beam timing resolution comparison</a:t>
            </a:r>
          </a:p>
          <a:p>
            <a:r>
              <a:rPr lang="en-GB" dirty="0"/>
              <a:t>	</a:t>
            </a:r>
            <a:r>
              <a:rPr lang="en-GB" sz="1800" dirty="0" err="1"/>
              <a:t>Timewalk</a:t>
            </a:r>
            <a:r>
              <a:rPr lang="en-GB" sz="1800" dirty="0"/>
              <a:t> plot – time resolution between telescope timing (3 scintillators) and cluster </a:t>
            </a:r>
          </a:p>
          <a:p>
            <a:r>
              <a:rPr lang="en-GB" sz="1800" dirty="0"/>
              <a:t>		Use SPIDR TDC,	Not </a:t>
            </a:r>
            <a:r>
              <a:rPr lang="en-GB" sz="1800" dirty="0" err="1"/>
              <a:t>timewalk</a:t>
            </a:r>
            <a:r>
              <a:rPr lang="en-GB" sz="1800" dirty="0"/>
              <a:t> corrected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6C6183-2BC0-4045-BC59-BD9BAD3E6B4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373292F-2C09-4F6E-95AA-5B2B25FDC460}" type="slidenum">
              <a:rPr lang="en-GB" smtClean="0"/>
              <a:pPr>
                <a:defRPr/>
              </a:pPr>
              <a:t>5</a:t>
            </a:fld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EF7E0A8-C331-C675-DDA4-BCEA485FA0E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5th January 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3DB1C9-16F2-8219-9FEF-A38F59E42E3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Richard Bates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75031FC-C391-EA0C-737D-948457C76613}"/>
              </a:ext>
            </a:extLst>
          </p:cNvPr>
          <p:cNvSpPr txBox="1"/>
          <p:nvPr/>
        </p:nvSpPr>
        <p:spPr>
          <a:xfrm>
            <a:off x="6859049" y="6314922"/>
            <a:ext cx="20837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err="1"/>
              <a:t>iLGAD</a:t>
            </a:r>
            <a:r>
              <a:rPr lang="en-GB" sz="2800" dirty="0"/>
              <a:t>, 300V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FFBEB43-3FD0-3A7F-5C1C-9A0D18069209}"/>
              </a:ext>
            </a:extLst>
          </p:cNvPr>
          <p:cNvSpPr txBox="1"/>
          <p:nvPr/>
        </p:nvSpPr>
        <p:spPr>
          <a:xfrm>
            <a:off x="684802" y="6237536"/>
            <a:ext cx="26661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/>
              <a:t>Standard p-in-n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4F5558C-BCEF-F9A4-9DF6-13A7FC4B6251}"/>
              </a:ext>
            </a:extLst>
          </p:cNvPr>
          <p:cNvSpPr txBox="1"/>
          <p:nvPr/>
        </p:nvSpPr>
        <p:spPr>
          <a:xfrm>
            <a:off x="9635440" y="6593475"/>
            <a:ext cx="22252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0" dirty="0"/>
              <a:t>Results from Peter Svihra</a:t>
            </a:r>
          </a:p>
        </p:txBody>
      </p:sp>
      <p:pic>
        <p:nvPicPr>
          <p:cNvPr id="10" name="Picture 9" descr="Chart, line chart&#10;&#10;Description automatically generated">
            <a:extLst>
              <a:ext uri="{FF2B5EF4-FFF2-40B4-BE49-F238E27FC236}">
                <a16:creationId xmlns:a16="http://schemas.microsoft.com/office/drawing/2014/main" id="{E0D9673C-2CC4-AC97-5E24-5A0CC50B91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632" y="2242658"/>
            <a:ext cx="5147255" cy="4021810"/>
          </a:xfrm>
          <a:prstGeom prst="rect">
            <a:avLst/>
          </a:prstGeom>
        </p:spPr>
      </p:pic>
      <p:pic>
        <p:nvPicPr>
          <p:cNvPr id="19" name="Picture 18" descr="Chart, line chart&#10;&#10;Description automatically generated">
            <a:extLst>
              <a:ext uri="{FF2B5EF4-FFF2-40B4-BE49-F238E27FC236}">
                <a16:creationId xmlns:a16="http://schemas.microsoft.com/office/drawing/2014/main" id="{B5CC98A9-88B7-9710-5D55-A919786B71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203807"/>
            <a:ext cx="5222240" cy="40804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00759C6-A587-E7E7-4A43-D948279C8A89}"/>
              </a:ext>
            </a:extLst>
          </p:cNvPr>
          <p:cNvSpPr txBox="1"/>
          <p:nvPr/>
        </p:nvSpPr>
        <p:spPr>
          <a:xfrm>
            <a:off x="3874965" y="3386474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2.26 ns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810B680-6905-6471-8C35-3E3085CED6AB}"/>
              </a:ext>
            </a:extLst>
          </p:cNvPr>
          <p:cNvSpPr txBox="1"/>
          <p:nvPr/>
        </p:nvSpPr>
        <p:spPr>
          <a:xfrm>
            <a:off x="9635440" y="3386474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1.28 ns</a:t>
            </a:r>
          </a:p>
        </p:txBody>
      </p:sp>
    </p:spTree>
    <p:extLst>
      <p:ext uri="{BB962C8B-B14F-4D97-AF65-F5344CB8AC3E}">
        <p14:creationId xmlns:p14="http://schemas.microsoft.com/office/powerpoint/2010/main" val="19296815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9E3E4C-FCCC-41FB-ACF3-54090A21E6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Trench isolated LGAD</a:t>
            </a:r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62339F88-0A85-97FF-0388-7D770AA2C2F9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6308700" y="918800"/>
            <a:ext cx="5658338" cy="5453063"/>
          </a:xfrm>
        </p:spPr>
        <p:txBody>
          <a:bodyPr/>
          <a:lstStyle/>
          <a:p>
            <a:pPr marL="0" indent="0"/>
            <a:r>
              <a:rPr lang="en-GB" dirty="0"/>
              <a:t>Wafers in production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b="0" dirty="0">
                <a:solidFill>
                  <a:schemeClr val="tx1"/>
                </a:solidFill>
              </a:rPr>
              <a:t>12 FZ 200um thick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b="0" dirty="0">
                <a:solidFill>
                  <a:schemeClr val="tx1"/>
                </a:solidFill>
              </a:rPr>
              <a:t>6 EPI 50um thick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b="0" dirty="0">
                <a:solidFill>
                  <a:schemeClr val="tx1"/>
                </a:solidFill>
              </a:rPr>
              <a:t>Range of multiplication implant dose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b="0" dirty="0">
                <a:solidFill>
                  <a:schemeClr val="tx1"/>
                </a:solidFill>
              </a:rPr>
              <a:t>4 wafers etched with trenches</a:t>
            </a:r>
          </a:p>
          <a:p>
            <a:pPr marL="253995" lvl="2" indent="-457200">
              <a:buFont typeface="Arial" panose="020B0604020202020204" pitchFamily="34" charset="0"/>
              <a:buChar char="•"/>
            </a:pPr>
            <a:r>
              <a:rPr lang="en-GB" b="0" dirty="0">
                <a:solidFill>
                  <a:schemeClr val="tx1"/>
                </a:solidFill>
              </a:rPr>
              <a:t>           </a:t>
            </a:r>
            <a:r>
              <a:rPr lang="en-GB" sz="2400" b="0" dirty="0">
                <a:solidFill>
                  <a:schemeClr val="tx1"/>
                </a:solidFill>
              </a:rPr>
              <a:t>Ready ~ 1 month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b="0" dirty="0">
                <a:solidFill>
                  <a:schemeClr val="tx1"/>
                </a:solidFill>
              </a:rPr>
              <a:t>Contain Diodes and TimePix3 sensors</a:t>
            </a:r>
          </a:p>
          <a:p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F163BD-3EB9-49F1-894B-BFDD4F8437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35708" y="1021113"/>
            <a:ext cx="5660292" cy="3010188"/>
          </a:xfrm>
        </p:spPr>
        <p:txBody>
          <a:bodyPr>
            <a:normAutofit/>
          </a:bodyPr>
          <a:lstStyle/>
          <a:p>
            <a:r>
              <a:rPr lang="en-GB" dirty="0"/>
              <a:t>Pixel isolation with a trench</a:t>
            </a:r>
          </a:p>
          <a:p>
            <a:pPr marL="344855" lvl="1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</a:rPr>
              <a:t>Simulated range of pixel isolations with saturated oxide charge </a:t>
            </a:r>
          </a:p>
          <a:p>
            <a:pPr marL="344855" lvl="1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</a:rPr>
              <a:t>Single trench provides good pixel isolation when there is no gap between trench and multiplication implant</a:t>
            </a:r>
          </a:p>
          <a:p>
            <a:pPr marL="344855" lvl="1" indent="-342900">
              <a:buFont typeface="Arial" panose="020B0604020202020204" pitchFamily="34" charset="0"/>
              <a:buChar char="•"/>
            </a:pPr>
            <a:endParaRPr lang="en-GB" dirty="0">
              <a:solidFill>
                <a:schemeClr val="tx1"/>
              </a:solidFill>
            </a:endParaRPr>
          </a:p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1CD0E8-DA57-4934-B904-8CEC9EFBEAF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</p:spPr>
        <p:txBody>
          <a:bodyPr/>
          <a:lstStyle/>
          <a:p>
            <a:fld id="{BE125AB7-D2C7-4181-B594-615C704031B4}" type="slidenum">
              <a:rPr lang="en-GB" smtClean="0"/>
              <a:t>6</a:t>
            </a:fld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F807C7-8A2A-43F5-A329-C8E3BFC80A1A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/>
              <a:t>7 Feb 2023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AD62575-F459-C30F-3FE4-1A3B612CBC81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/>
              <a:t>Richard Bates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F7A7AC-00B9-4E38-8100-3019098E72D9}"/>
              </a:ext>
            </a:extLst>
          </p:cNvPr>
          <p:cNvGrpSpPr/>
          <p:nvPr/>
        </p:nvGrpSpPr>
        <p:grpSpPr>
          <a:xfrm>
            <a:off x="4549673" y="4665816"/>
            <a:ext cx="914027" cy="1899441"/>
            <a:chOff x="4312729" y="4448851"/>
            <a:chExt cx="914027" cy="1899441"/>
          </a:xfrm>
        </p:grpSpPr>
        <p:pic>
          <p:nvPicPr>
            <p:cNvPr id="12" name="Imagen 1">
              <a:extLst>
                <a:ext uri="{FF2B5EF4-FFF2-40B4-BE49-F238E27FC236}">
                  <a16:creationId xmlns:a16="http://schemas.microsoft.com/office/drawing/2014/main" id="{8FC0B29B-694B-457F-9606-7828FA27904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7311" t="26902" r="20327" b="43238"/>
            <a:stretch/>
          </p:blipFill>
          <p:spPr>
            <a:xfrm flipH="1">
              <a:off x="4312729" y="4536378"/>
              <a:ext cx="169474" cy="1811914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BFE1EF7-1177-426F-BE6F-B9CFFE7A5E7C}"/>
                </a:ext>
              </a:extLst>
            </p:cNvPr>
            <p:cNvSpPr txBox="1"/>
            <p:nvPr/>
          </p:nvSpPr>
          <p:spPr>
            <a:xfrm flipH="1">
              <a:off x="4526390" y="4448851"/>
              <a:ext cx="700366" cy="187743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5.0E5</a:t>
              </a:r>
            </a:p>
            <a:p>
              <a:endParaRPr lang="en-GB" sz="300" dirty="0"/>
            </a:p>
            <a:p>
              <a:r>
                <a:rPr lang="en-GB" sz="1400" dirty="0"/>
                <a:t>4.0E5</a:t>
              </a:r>
            </a:p>
            <a:p>
              <a:endParaRPr lang="en-GB" sz="300" dirty="0"/>
            </a:p>
            <a:p>
              <a:r>
                <a:rPr lang="en-GB" sz="1400" dirty="0"/>
                <a:t>3.0E5</a:t>
              </a:r>
            </a:p>
            <a:p>
              <a:endParaRPr lang="en-GB" sz="300" dirty="0"/>
            </a:p>
            <a:p>
              <a:r>
                <a:rPr lang="en-GB" sz="1400" dirty="0"/>
                <a:t>2.5E5</a:t>
              </a:r>
            </a:p>
            <a:p>
              <a:endParaRPr lang="en-GB" sz="300" dirty="0"/>
            </a:p>
            <a:p>
              <a:r>
                <a:rPr lang="en-GB" sz="1400" dirty="0"/>
                <a:t>1.5E5</a:t>
              </a:r>
            </a:p>
            <a:p>
              <a:endParaRPr lang="en-GB" sz="300" dirty="0"/>
            </a:p>
            <a:p>
              <a:r>
                <a:rPr lang="en-GB" sz="1400" dirty="0"/>
                <a:t>0.8E5</a:t>
              </a:r>
            </a:p>
            <a:p>
              <a:endParaRPr lang="en-GB" sz="300" dirty="0"/>
            </a:p>
            <a:p>
              <a:r>
                <a:rPr lang="en-GB" sz="1400" dirty="0"/>
                <a:t>2.0E2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6A5A8B7-6D35-C042-44BD-974883277487}"/>
              </a:ext>
            </a:extLst>
          </p:cNvPr>
          <p:cNvGrpSpPr/>
          <p:nvPr/>
        </p:nvGrpSpPr>
        <p:grpSpPr>
          <a:xfrm>
            <a:off x="350522" y="4077309"/>
            <a:ext cx="4156488" cy="2777451"/>
            <a:chOff x="1660583" y="3597654"/>
            <a:chExt cx="4156488" cy="2777451"/>
          </a:xfrm>
        </p:grpSpPr>
        <p:pic>
          <p:nvPicPr>
            <p:cNvPr id="10" name="Imagen 1">
              <a:extLst>
                <a:ext uri="{FF2B5EF4-FFF2-40B4-BE49-F238E27FC236}">
                  <a16:creationId xmlns:a16="http://schemas.microsoft.com/office/drawing/2014/main" id="{3AF33DCF-00EF-433E-9254-FAAD495CEFE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51847" y="3597654"/>
              <a:ext cx="4065224" cy="2724764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1A2FA378-E295-4C06-9360-9731DCCD256B}"/>
                </a:ext>
              </a:extLst>
            </p:cNvPr>
            <p:cNvSpPr txBox="1"/>
            <p:nvPr/>
          </p:nvSpPr>
          <p:spPr>
            <a:xfrm>
              <a:off x="3842501" y="6036551"/>
              <a:ext cx="47481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>
                  <a:sym typeface="Symbol" panose="05050102010706020507" pitchFamily="18" charset="2"/>
                </a:rPr>
                <a:t>m</a:t>
              </a:r>
              <a:endParaRPr lang="en-GB" sz="1600" dirty="0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D5DEA41-4080-4ACF-BE45-D382A42B7ECA}"/>
                </a:ext>
              </a:extLst>
            </p:cNvPr>
            <p:cNvSpPr txBox="1"/>
            <p:nvPr/>
          </p:nvSpPr>
          <p:spPr>
            <a:xfrm rot="16200000">
              <a:off x="1592455" y="4446164"/>
              <a:ext cx="47481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>
                  <a:sym typeface="Symbol" panose="05050102010706020507" pitchFamily="18" charset="2"/>
                </a:rPr>
                <a:t>m</a:t>
              </a:r>
              <a:endParaRPr lang="en-GB" sz="1600" dirty="0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89F43573-3D79-4CBD-A8B0-A49D7F4A6110}"/>
              </a:ext>
            </a:extLst>
          </p:cNvPr>
          <p:cNvSpPr txBox="1"/>
          <p:nvPr/>
        </p:nvSpPr>
        <p:spPr>
          <a:xfrm>
            <a:off x="4549673" y="4351711"/>
            <a:ext cx="1472509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dirty="0"/>
              <a:t>E –field V/cm</a:t>
            </a:r>
          </a:p>
        </p:txBody>
      </p:sp>
    </p:spTree>
    <p:extLst>
      <p:ext uri="{BB962C8B-B14F-4D97-AF65-F5344CB8AC3E}">
        <p14:creationId xmlns:p14="http://schemas.microsoft.com/office/powerpoint/2010/main" val="33927686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99CA41-A0A1-C6AF-1057-72BA65A181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Post-Irradiation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43D284-06DD-4B54-5FA3-0A2E6414D7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3864" y="990601"/>
            <a:ext cx="6712082" cy="3217990"/>
          </a:xfrm>
        </p:spPr>
        <p:txBody>
          <a:bodyPr>
            <a:normAutofit fontScale="77500" lnSpcReduction="20000"/>
          </a:bodyPr>
          <a:lstStyle/>
          <a:p>
            <a:r>
              <a:rPr lang="en-GB" sz="2400" dirty="0"/>
              <a:t>Irradiated at B’ham cyclotron</a:t>
            </a:r>
          </a:p>
          <a:p>
            <a:r>
              <a:rPr lang="en-GB" sz="2400" b="1" dirty="0"/>
              <a:t>	</a:t>
            </a:r>
            <a:r>
              <a:rPr lang="en-GB" sz="1900" b="1" dirty="0"/>
              <a:t>9e14 </a:t>
            </a:r>
            <a:r>
              <a:rPr lang="en-GB" sz="1900" b="1" dirty="0" err="1"/>
              <a:t>neq</a:t>
            </a:r>
            <a:r>
              <a:rPr lang="en-GB" sz="1900" b="1" dirty="0"/>
              <a:t>/cm</a:t>
            </a:r>
            <a:r>
              <a:rPr lang="en-GB" sz="1900" b="1" baseline="30000" dirty="0"/>
              <a:t>2</a:t>
            </a:r>
            <a:r>
              <a:rPr lang="en-GB" sz="1900" b="1" dirty="0"/>
              <a:t> , ~40 MeV protons</a:t>
            </a:r>
            <a:endParaRPr lang="en-GB" sz="1900" b="1" baseline="30000" dirty="0"/>
          </a:p>
          <a:p>
            <a:r>
              <a:rPr lang="en-GB" sz="2400" dirty="0"/>
              <a:t>IV</a:t>
            </a:r>
          </a:p>
          <a:p>
            <a:r>
              <a:rPr lang="en-GB" sz="2400" dirty="0"/>
              <a:t>	</a:t>
            </a:r>
            <a:r>
              <a:rPr lang="en-GB" sz="1900" dirty="0"/>
              <a:t>U1 Velo expectation, Post irradiation: “Leakage currents of around 200 µA/cm</a:t>
            </a:r>
            <a:r>
              <a:rPr lang="en-GB" sz="1900" baseline="30000" dirty="0"/>
              <a:t>2</a:t>
            </a:r>
            <a:r>
              <a:rPr lang="en-GB" sz="1900" dirty="0"/>
              <a:t> are expected at −25 ◦C” after 8</a:t>
            </a:r>
            <a:r>
              <a:rPr lang="en-GB" sz="1900" b="1" dirty="0"/>
              <a:t>e15 </a:t>
            </a:r>
            <a:r>
              <a:rPr lang="en-GB" sz="1900" b="1" dirty="0" err="1"/>
              <a:t>neq</a:t>
            </a:r>
            <a:r>
              <a:rPr lang="en-GB" sz="1900" b="1" dirty="0"/>
              <a:t>/cm</a:t>
            </a:r>
            <a:r>
              <a:rPr lang="en-GB" sz="1900" b="1" baseline="30000" dirty="0"/>
              <a:t>2</a:t>
            </a:r>
            <a:endParaRPr lang="en-GB" sz="1900" dirty="0"/>
          </a:p>
          <a:p>
            <a:r>
              <a:rPr lang="en-GB" sz="1900" dirty="0"/>
              <a:t>	For 0.5 mm</a:t>
            </a:r>
            <a:r>
              <a:rPr lang="en-GB" sz="1900" baseline="30000" dirty="0"/>
              <a:t>2 </a:t>
            </a:r>
            <a:r>
              <a:rPr lang="en-GB" sz="1900" dirty="0"/>
              <a:t>sensor -&gt; 0.5 µA</a:t>
            </a:r>
          </a:p>
          <a:p>
            <a:r>
              <a:rPr lang="en-GB" sz="2400" dirty="0"/>
              <a:t>CV</a:t>
            </a:r>
          </a:p>
          <a:p>
            <a:r>
              <a:rPr lang="en-GB" sz="2400" dirty="0"/>
              <a:t>	</a:t>
            </a:r>
            <a:r>
              <a:rPr lang="en-GB" sz="1900" dirty="0"/>
              <a:t>Significant reduction in V</a:t>
            </a:r>
            <a:r>
              <a:rPr lang="en-GB" sz="1900" baseline="-25000" dirty="0"/>
              <a:t>GD </a:t>
            </a:r>
            <a:r>
              <a:rPr lang="en-GB" sz="1900" dirty="0"/>
              <a:t>&amp; V</a:t>
            </a:r>
            <a:r>
              <a:rPr lang="en-GB" sz="1900" baseline="-25000" dirty="0"/>
              <a:t>FD</a:t>
            </a:r>
            <a:r>
              <a:rPr lang="en-GB" sz="1900" dirty="0"/>
              <a:t> post irradiation</a:t>
            </a:r>
          </a:p>
          <a:p>
            <a:r>
              <a:rPr lang="en-GB" sz="2400" b="1"/>
              <a:t>Gain from IR TCT</a:t>
            </a:r>
            <a:endParaRPr lang="en-GB" sz="2400" b="1" dirty="0"/>
          </a:p>
          <a:p>
            <a:r>
              <a:rPr lang="en-GB" sz="1800" dirty="0"/>
              <a:t>	</a:t>
            </a:r>
            <a:r>
              <a:rPr lang="en-GB" sz="1900" dirty="0"/>
              <a:t>Reduction in gain from 4 to 8 to 2 to 3 @ -20C</a:t>
            </a:r>
          </a:p>
          <a:p>
            <a:r>
              <a:rPr lang="en-GB" sz="2300" b="1" dirty="0"/>
              <a:t>Investigating Carbon doping &amp; deeper Boron implants</a:t>
            </a:r>
          </a:p>
          <a:p>
            <a:endParaRPr lang="en-GB" sz="2400" dirty="0"/>
          </a:p>
        </p:txBody>
      </p:sp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1BD0A86F-4B1C-C255-AC17-87D37EC9F7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55" y="4264187"/>
            <a:ext cx="4381115" cy="2444751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1BE2477B-EBA7-C508-1CCE-47392A92DD33}"/>
              </a:ext>
            </a:extLst>
          </p:cNvPr>
          <p:cNvSpPr txBox="1">
            <a:spLocks/>
          </p:cNvSpPr>
          <p:nvPr/>
        </p:nvSpPr>
        <p:spPr>
          <a:xfrm>
            <a:off x="5395609" y="4520120"/>
            <a:ext cx="6712081" cy="22550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000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416D6D5-0703-E9ED-12C1-D9D5CBE732F3}"/>
              </a:ext>
            </a:extLst>
          </p:cNvPr>
          <p:cNvGrpSpPr/>
          <p:nvPr/>
        </p:nvGrpSpPr>
        <p:grpSpPr>
          <a:xfrm>
            <a:off x="5359020" y="4263675"/>
            <a:ext cx="4546062" cy="2445263"/>
            <a:chOff x="5092815" y="0"/>
            <a:chExt cx="7099185" cy="5213924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2E60C18C-90D6-C683-B264-2EBF4D086FC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092815" y="0"/>
              <a:ext cx="7099185" cy="5213924"/>
            </a:xfrm>
            <a:prstGeom prst="rect">
              <a:avLst/>
            </a:prstGeom>
          </p:spPr>
        </p:pic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6388C184-4BE7-5B95-611C-0542736D300F}"/>
                </a:ext>
              </a:extLst>
            </p:cNvPr>
            <p:cNvCxnSpPr/>
            <p:nvPr/>
          </p:nvCxnSpPr>
          <p:spPr>
            <a:xfrm flipH="1">
              <a:off x="6686145" y="2323289"/>
              <a:ext cx="603115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3937DF95-B5E3-6AF5-C06F-38ABBFFA32C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06119" y="4252608"/>
              <a:ext cx="71336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</p:grpSp>
      <p:pic>
        <p:nvPicPr>
          <p:cNvPr id="11" name="Content Placeholder 4" descr="Chart&#10;&#10;Description automatically generated">
            <a:extLst>
              <a:ext uri="{FF2B5EF4-FFF2-40B4-BE49-F238E27FC236}">
                <a16:creationId xmlns:a16="http://schemas.microsoft.com/office/drawing/2014/main" id="{EF5DB489-B56D-E9B5-9650-BFC00062B1B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2107" y="720000"/>
            <a:ext cx="4725583" cy="3544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82234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54EA9F-FA7B-BDDD-D94B-7C54AE04C98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Backup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F1B43C-C299-EACE-9BD7-810A5A388011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0" y="6356350"/>
            <a:ext cx="2743200" cy="365125"/>
          </a:xfrm>
        </p:spPr>
        <p:txBody>
          <a:bodyPr/>
          <a:lstStyle/>
          <a:p>
            <a:r>
              <a:rPr lang="en-US"/>
              <a:t>7 Feb 2023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22A1CA-0718-95B6-B7DA-9D90ABAA92BF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4114800" cy="365125"/>
          </a:xfrm>
        </p:spPr>
        <p:txBody>
          <a:bodyPr/>
          <a:lstStyle/>
          <a:p>
            <a:r>
              <a:rPr lang="en-GB"/>
              <a:t>Richard Bates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C998B4-F04A-C346-A842-30D028222C74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448800" y="6356350"/>
            <a:ext cx="2743200" cy="365125"/>
          </a:xfrm>
        </p:spPr>
        <p:txBody>
          <a:bodyPr/>
          <a:lstStyle/>
          <a:p>
            <a:fld id="{8ABDBA28-7486-4391-BB93-C68533D50958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39254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432557-9B5A-4238-A820-B0A3810A1C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dirty="0"/>
              <a:t>Measurement at Diamond light source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CC431C-74E0-4223-ADA5-F0978C2B60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000" dirty="0"/>
              <a:t>200 </a:t>
            </a:r>
            <a:r>
              <a:rPr lang="el-GR" sz="2000" dirty="0">
                <a:solidFill>
                  <a:srgbClr val="000000"/>
                </a:solidFill>
              </a:rPr>
              <a:t>μ</a:t>
            </a:r>
            <a:r>
              <a:rPr lang="en-GB" sz="2000" dirty="0"/>
              <a:t>m thick LGAD TimePix modules</a:t>
            </a:r>
            <a:endParaRPr lang="en-GB" sz="2000" dirty="0">
              <a:solidFill>
                <a:srgbClr val="000000"/>
              </a:solidFill>
            </a:endParaRPr>
          </a:p>
          <a:p>
            <a:r>
              <a:rPr lang="en-GB" sz="1800" dirty="0">
                <a:solidFill>
                  <a:srgbClr val="000000"/>
                </a:solidFill>
              </a:rPr>
              <a:t>55x</a:t>
            </a:r>
            <a:r>
              <a:rPr lang="el-GR" sz="1800" dirty="0">
                <a:solidFill>
                  <a:srgbClr val="000000"/>
                </a:solidFill>
              </a:rPr>
              <a:t>55 μ</a:t>
            </a:r>
            <a:r>
              <a:rPr lang="en-GB" sz="1800" dirty="0">
                <a:solidFill>
                  <a:srgbClr val="000000"/>
                </a:solidFill>
              </a:rPr>
              <a:t>m</a:t>
            </a:r>
            <a:r>
              <a:rPr lang="en-GB" sz="1800" baseline="30000" dirty="0">
                <a:solidFill>
                  <a:srgbClr val="000000"/>
                </a:solidFill>
              </a:rPr>
              <a:t>2</a:t>
            </a:r>
            <a:r>
              <a:rPr lang="en-GB" sz="1800" dirty="0">
                <a:solidFill>
                  <a:srgbClr val="000000"/>
                </a:solidFill>
              </a:rPr>
              <a:t> pixels with 5 </a:t>
            </a:r>
            <a:r>
              <a:rPr lang="el-GR" sz="1800" dirty="0">
                <a:solidFill>
                  <a:srgbClr val="000000"/>
                </a:solidFill>
              </a:rPr>
              <a:t>μ</a:t>
            </a:r>
            <a:r>
              <a:rPr lang="en-GB" sz="1800" dirty="0">
                <a:solidFill>
                  <a:srgbClr val="000000"/>
                </a:solidFill>
              </a:rPr>
              <a:t>m JTE, </a:t>
            </a:r>
          </a:p>
          <a:p>
            <a:r>
              <a:rPr lang="en-GB" sz="1800" dirty="0">
                <a:solidFill>
                  <a:srgbClr val="000000"/>
                </a:solidFill>
              </a:rPr>
              <a:t>110x110 </a:t>
            </a:r>
            <a:r>
              <a:rPr lang="el-GR" sz="1800" dirty="0">
                <a:solidFill>
                  <a:srgbClr val="000000"/>
                </a:solidFill>
              </a:rPr>
              <a:t>μ</a:t>
            </a:r>
            <a:r>
              <a:rPr lang="en-GB" sz="1800" dirty="0">
                <a:solidFill>
                  <a:srgbClr val="000000"/>
                </a:solidFill>
              </a:rPr>
              <a:t>m</a:t>
            </a:r>
            <a:r>
              <a:rPr lang="en-GB" sz="1800" baseline="30000" dirty="0">
                <a:solidFill>
                  <a:srgbClr val="000000"/>
                </a:solidFill>
              </a:rPr>
              <a:t>2</a:t>
            </a:r>
            <a:r>
              <a:rPr lang="en-GB" sz="1800" dirty="0">
                <a:solidFill>
                  <a:srgbClr val="000000"/>
                </a:solidFill>
              </a:rPr>
              <a:t> pixels with 10 </a:t>
            </a:r>
            <a:r>
              <a:rPr lang="el-GR" sz="1800" dirty="0">
                <a:solidFill>
                  <a:srgbClr val="000000"/>
                </a:solidFill>
              </a:rPr>
              <a:t>μ</a:t>
            </a:r>
            <a:r>
              <a:rPr lang="en-GB" sz="1800" dirty="0">
                <a:solidFill>
                  <a:srgbClr val="000000"/>
                </a:solidFill>
              </a:rPr>
              <a:t>m JTE </a:t>
            </a:r>
          </a:p>
          <a:p>
            <a:r>
              <a:rPr lang="en-GB" sz="1800" dirty="0">
                <a:solidFill>
                  <a:srgbClr val="000000"/>
                </a:solidFill>
              </a:rPr>
              <a:t>110x110 </a:t>
            </a:r>
            <a:r>
              <a:rPr lang="el-GR" sz="1800" dirty="0">
                <a:solidFill>
                  <a:srgbClr val="000000"/>
                </a:solidFill>
              </a:rPr>
              <a:t>μ</a:t>
            </a:r>
            <a:r>
              <a:rPr lang="en-GB" sz="1800" dirty="0">
                <a:solidFill>
                  <a:srgbClr val="000000"/>
                </a:solidFill>
              </a:rPr>
              <a:t>m</a:t>
            </a:r>
            <a:r>
              <a:rPr lang="en-GB" sz="1800" baseline="30000" dirty="0">
                <a:solidFill>
                  <a:srgbClr val="000000"/>
                </a:solidFill>
              </a:rPr>
              <a:t>2</a:t>
            </a:r>
            <a:r>
              <a:rPr lang="en-GB" sz="1800" dirty="0">
                <a:solidFill>
                  <a:srgbClr val="000000"/>
                </a:solidFill>
              </a:rPr>
              <a:t> pixels with 20 </a:t>
            </a:r>
            <a:r>
              <a:rPr lang="el-GR" sz="1800" dirty="0">
                <a:solidFill>
                  <a:srgbClr val="000000"/>
                </a:solidFill>
              </a:rPr>
              <a:t>μ</a:t>
            </a:r>
            <a:r>
              <a:rPr lang="en-GB" sz="1800" dirty="0">
                <a:solidFill>
                  <a:srgbClr val="000000"/>
                </a:solidFill>
              </a:rPr>
              <a:t>m JTE.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A93A4F-076A-48ED-9C66-6963A0B9402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</p:spPr>
        <p:txBody>
          <a:bodyPr/>
          <a:lstStyle/>
          <a:p>
            <a:fld id="{BE125AB7-D2C7-4181-B594-615C704031B4}" type="slidenum">
              <a:rPr lang="en-GB" smtClean="0"/>
              <a:t>9</a:t>
            </a:fld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70D9DFC-C4DC-43E0-AC0E-5C2C5DA047B4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/>
              <a:t>7 Feb 2023</a:t>
            </a:r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1B8BFC9-C59F-8943-420D-0BCF6D19DC92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/>
              <a:t>Richard Bates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D65AABC-F474-4B79-B818-7EE31113D59C}"/>
              </a:ext>
            </a:extLst>
          </p:cNvPr>
          <p:cNvSpPr txBox="1">
            <a:spLocks/>
          </p:cNvSpPr>
          <p:nvPr/>
        </p:nvSpPr>
        <p:spPr>
          <a:xfrm>
            <a:off x="6096000" y="1119472"/>
            <a:ext cx="4579208" cy="1514103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15 keV X-rays</a:t>
            </a:r>
          </a:p>
          <a:p>
            <a:pPr lvl="1"/>
            <a:r>
              <a:rPr lang="en-GB" dirty="0"/>
              <a:t>1.7 </a:t>
            </a:r>
            <a:r>
              <a:rPr lang="el-GR" dirty="0">
                <a:solidFill>
                  <a:srgbClr val="000000"/>
                </a:solidFill>
                <a:latin typeface="Calibri" panose="020F0502020204030204" pitchFamily="34" charset="0"/>
              </a:rPr>
              <a:t>μ</a:t>
            </a:r>
            <a:r>
              <a:rPr lang="en-GB" dirty="0"/>
              <a:t>m FWHM spot size</a:t>
            </a:r>
          </a:p>
          <a:p>
            <a:r>
              <a:rPr lang="en-GB" dirty="0"/>
              <a:t>Scanned device through beam</a:t>
            </a:r>
          </a:p>
          <a:p>
            <a:r>
              <a:rPr lang="en-GB" dirty="0"/>
              <a:t>Mapped response as function of position and bias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E9F0B6C-2530-094F-1E11-7B60165ED3F3}"/>
              </a:ext>
            </a:extLst>
          </p:cNvPr>
          <p:cNvGrpSpPr/>
          <p:nvPr/>
        </p:nvGrpSpPr>
        <p:grpSpPr>
          <a:xfrm>
            <a:off x="1730430" y="3420828"/>
            <a:ext cx="4079132" cy="3059349"/>
            <a:chOff x="1730430" y="3420828"/>
            <a:chExt cx="4079132" cy="3059349"/>
          </a:xfrm>
        </p:grpSpPr>
        <p:pic>
          <p:nvPicPr>
            <p:cNvPr id="10" name="Picture 9" descr="Machine generated alternative text:&#10;le7 &#10;—•— &#10;1.6 &#10;—•— &#10;1.4 &#10;1.2 &#10;E 10 &#10;0.8 &#10;0.6 &#10;0.4 &#10;0.2 &#10;0.0 &#10;—17.60 &#10;—17.55 &#10;—17.50 &#10;—17.45 &#10;poi 127 127 &#10;poi 127 129 &#10;poi 127 125 &#10;—17.40 &#10;X motor position [mm ">
              <a:extLst>
                <a:ext uri="{FF2B5EF4-FFF2-40B4-BE49-F238E27FC236}">
                  <a16:creationId xmlns:a16="http://schemas.microsoft.com/office/drawing/2014/main" id="{D79C276B-D8D5-405F-9814-5C3E18FC11E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30430" y="3420828"/>
              <a:ext cx="4079132" cy="305934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TextBox 8">
              <a:extLst>
                <a:ext uri="{FF2B5EF4-FFF2-40B4-BE49-F238E27FC236}">
                  <a16:creationId xmlns:a16="http://schemas.microsoft.com/office/drawing/2014/main" id="{90467F95-0005-4DC4-A61F-1374DDD03051}"/>
                </a:ext>
              </a:extLst>
            </p:cNvPr>
            <p:cNvSpPr txBox="1"/>
            <p:nvPr/>
          </p:nvSpPr>
          <p:spPr>
            <a:xfrm>
              <a:off x="3363767" y="3756889"/>
              <a:ext cx="39786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GB"/>
              </a:defPPr>
              <a:lvl1pPr algn="l" rtl="0" eaLnBrk="0" fontAlgn="base" hangingPunct="0">
                <a:spcBef>
                  <a:spcPct val="30000"/>
                </a:spcBef>
                <a:spcAft>
                  <a:spcPct val="0"/>
                </a:spcAft>
                <a:defRPr sz="2000" b="1" kern="1200">
                  <a:solidFill>
                    <a:srgbClr val="333333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eaLnBrk="0" fontAlgn="base" hangingPunct="0">
                <a:spcBef>
                  <a:spcPct val="30000"/>
                </a:spcBef>
                <a:spcAft>
                  <a:spcPct val="0"/>
                </a:spcAft>
                <a:defRPr sz="2000" b="1" kern="1200">
                  <a:solidFill>
                    <a:srgbClr val="333333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eaLnBrk="0" fontAlgn="base" hangingPunct="0">
                <a:spcBef>
                  <a:spcPct val="30000"/>
                </a:spcBef>
                <a:spcAft>
                  <a:spcPct val="0"/>
                </a:spcAft>
                <a:defRPr sz="2000" b="1" kern="1200">
                  <a:solidFill>
                    <a:srgbClr val="333333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eaLnBrk="0" fontAlgn="base" hangingPunct="0">
                <a:spcBef>
                  <a:spcPct val="30000"/>
                </a:spcBef>
                <a:spcAft>
                  <a:spcPct val="0"/>
                </a:spcAft>
                <a:defRPr sz="2000" b="1" kern="1200">
                  <a:solidFill>
                    <a:srgbClr val="333333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eaLnBrk="0" fontAlgn="base" hangingPunct="0">
                <a:spcBef>
                  <a:spcPct val="30000"/>
                </a:spcBef>
                <a:spcAft>
                  <a:spcPct val="0"/>
                </a:spcAft>
                <a:defRPr sz="2000" b="1" kern="1200">
                  <a:solidFill>
                    <a:srgbClr val="333333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sz="2000" b="1" kern="1200">
                  <a:solidFill>
                    <a:srgbClr val="333333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sz="2000" b="1" kern="1200">
                  <a:solidFill>
                    <a:srgbClr val="333333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sz="2000" b="1" kern="1200">
                  <a:solidFill>
                    <a:srgbClr val="333333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sz="2000" b="1" kern="1200">
                  <a:solidFill>
                    <a:srgbClr val="333333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r>
                <a:rPr lang="en-GB" sz="1200" dirty="0"/>
                <a:t>1.7</a:t>
              </a:r>
            </a:p>
          </p:txBody>
        </p:sp>
        <p:sp>
          <p:nvSpPr>
            <p:cNvPr id="12" name="TextBox 10">
              <a:extLst>
                <a:ext uri="{FF2B5EF4-FFF2-40B4-BE49-F238E27FC236}">
                  <a16:creationId xmlns:a16="http://schemas.microsoft.com/office/drawing/2014/main" id="{DBA2C73F-DB69-40FF-BFAD-3A2C5D71BED3}"/>
                </a:ext>
              </a:extLst>
            </p:cNvPr>
            <p:cNvSpPr txBox="1"/>
            <p:nvPr/>
          </p:nvSpPr>
          <p:spPr>
            <a:xfrm>
              <a:off x="3346841" y="5174370"/>
              <a:ext cx="39786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GB"/>
              </a:defPPr>
              <a:lvl1pPr algn="l" rtl="0" eaLnBrk="0" fontAlgn="base" hangingPunct="0">
                <a:spcBef>
                  <a:spcPct val="30000"/>
                </a:spcBef>
                <a:spcAft>
                  <a:spcPct val="0"/>
                </a:spcAft>
                <a:defRPr sz="2000" b="1" kern="1200">
                  <a:solidFill>
                    <a:srgbClr val="333333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eaLnBrk="0" fontAlgn="base" hangingPunct="0">
                <a:spcBef>
                  <a:spcPct val="30000"/>
                </a:spcBef>
                <a:spcAft>
                  <a:spcPct val="0"/>
                </a:spcAft>
                <a:defRPr sz="2000" b="1" kern="1200">
                  <a:solidFill>
                    <a:srgbClr val="333333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eaLnBrk="0" fontAlgn="base" hangingPunct="0">
                <a:spcBef>
                  <a:spcPct val="30000"/>
                </a:spcBef>
                <a:spcAft>
                  <a:spcPct val="0"/>
                </a:spcAft>
                <a:defRPr sz="2000" b="1" kern="1200">
                  <a:solidFill>
                    <a:srgbClr val="333333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eaLnBrk="0" fontAlgn="base" hangingPunct="0">
                <a:spcBef>
                  <a:spcPct val="30000"/>
                </a:spcBef>
                <a:spcAft>
                  <a:spcPct val="0"/>
                </a:spcAft>
                <a:defRPr sz="2000" b="1" kern="1200">
                  <a:solidFill>
                    <a:srgbClr val="333333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eaLnBrk="0" fontAlgn="base" hangingPunct="0">
                <a:spcBef>
                  <a:spcPct val="30000"/>
                </a:spcBef>
                <a:spcAft>
                  <a:spcPct val="0"/>
                </a:spcAft>
                <a:defRPr sz="2000" b="1" kern="1200">
                  <a:solidFill>
                    <a:srgbClr val="333333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sz="2000" b="1" kern="1200">
                  <a:solidFill>
                    <a:srgbClr val="333333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sz="2000" b="1" kern="1200">
                  <a:solidFill>
                    <a:srgbClr val="333333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sz="2000" b="1" kern="1200">
                  <a:solidFill>
                    <a:srgbClr val="333333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sz="2000" b="1" kern="1200">
                  <a:solidFill>
                    <a:srgbClr val="333333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r>
                <a:rPr lang="en-GB" sz="1200" dirty="0"/>
                <a:t>0.5</a:t>
              </a:r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00460B5C-DC62-47A2-91EC-A955155871B9}"/>
                </a:ext>
              </a:extLst>
            </p:cNvPr>
            <p:cNvCxnSpPr/>
            <p:nvPr/>
          </p:nvCxnSpPr>
          <p:spPr>
            <a:xfrm>
              <a:off x="3251512" y="5451368"/>
              <a:ext cx="588524" cy="0"/>
            </a:xfrm>
            <a:prstGeom prst="line">
              <a:avLst/>
            </a:prstGeom>
            <a:ln w="19050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C54E1C7E-1B6B-4096-B3A0-6E27A034D94F}"/>
                </a:ext>
              </a:extLst>
            </p:cNvPr>
            <p:cNvCxnSpPr/>
            <p:nvPr/>
          </p:nvCxnSpPr>
          <p:spPr>
            <a:xfrm>
              <a:off x="3677481" y="3880553"/>
              <a:ext cx="588524" cy="0"/>
            </a:xfrm>
            <a:prstGeom prst="line">
              <a:avLst/>
            </a:prstGeom>
            <a:ln w="19050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6" name="TextBox 12">
            <a:extLst>
              <a:ext uri="{FF2B5EF4-FFF2-40B4-BE49-F238E27FC236}">
                <a16:creationId xmlns:a16="http://schemas.microsoft.com/office/drawing/2014/main" id="{920493D3-ED8E-474D-AA1B-D6B96DE994F4}"/>
              </a:ext>
            </a:extLst>
          </p:cNvPr>
          <p:cNvSpPr txBox="1"/>
          <p:nvPr/>
        </p:nvSpPr>
        <p:spPr>
          <a:xfrm>
            <a:off x="2798308" y="6398327"/>
            <a:ext cx="2677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30000"/>
              </a:spcBef>
              <a:spcAft>
                <a:spcPct val="0"/>
              </a:spcAft>
              <a:defRPr sz="2000" b="1" kern="1200">
                <a:solidFill>
                  <a:srgbClr val="333333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eaLnBrk="0" fontAlgn="base" hangingPunct="0">
              <a:spcBef>
                <a:spcPct val="30000"/>
              </a:spcBef>
              <a:spcAft>
                <a:spcPct val="0"/>
              </a:spcAft>
              <a:defRPr sz="2000" b="1" kern="1200">
                <a:solidFill>
                  <a:srgbClr val="333333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eaLnBrk="0" fontAlgn="base" hangingPunct="0">
              <a:spcBef>
                <a:spcPct val="30000"/>
              </a:spcBef>
              <a:spcAft>
                <a:spcPct val="0"/>
              </a:spcAft>
              <a:defRPr sz="2000" b="1" kern="1200">
                <a:solidFill>
                  <a:srgbClr val="333333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eaLnBrk="0" fontAlgn="base" hangingPunct="0">
              <a:spcBef>
                <a:spcPct val="30000"/>
              </a:spcBef>
              <a:spcAft>
                <a:spcPct val="0"/>
              </a:spcAft>
              <a:defRPr sz="2000" b="1" kern="1200">
                <a:solidFill>
                  <a:srgbClr val="333333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eaLnBrk="0" fontAlgn="base" hangingPunct="0">
              <a:spcBef>
                <a:spcPct val="30000"/>
              </a:spcBef>
              <a:spcAft>
                <a:spcPct val="0"/>
              </a:spcAft>
              <a:defRPr sz="2000" b="1" kern="1200">
                <a:solidFill>
                  <a:srgbClr val="333333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2000" b="1" kern="1200">
                <a:solidFill>
                  <a:srgbClr val="333333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2000" b="1" kern="1200">
                <a:solidFill>
                  <a:srgbClr val="333333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2000" b="1" kern="1200">
                <a:solidFill>
                  <a:srgbClr val="333333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2000" b="1" kern="1200">
                <a:solidFill>
                  <a:srgbClr val="333333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GB" sz="1800" dirty="0"/>
              <a:t>350V, Gain: 3.4‬, FF 5% </a:t>
            </a:r>
          </a:p>
        </p:txBody>
      </p:sp>
      <p:pic>
        <p:nvPicPr>
          <p:cNvPr id="17" name="Content Placeholder 6" descr="A close up of a map&#10;&#10;Description automatically generated">
            <a:extLst>
              <a:ext uri="{FF2B5EF4-FFF2-40B4-BE49-F238E27FC236}">
                <a16:creationId xmlns:a16="http://schemas.microsoft.com/office/drawing/2014/main" id="{5A3EE663-21C6-4C1F-A47F-F6B36D603860}"/>
              </a:ext>
            </a:extLst>
          </p:cNvPr>
          <p:cNvPicPr>
            <a:picLocks noGrp="1"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545062" y="3429099"/>
            <a:ext cx="4128831" cy="3096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9">
            <a:extLst>
              <a:ext uri="{FF2B5EF4-FFF2-40B4-BE49-F238E27FC236}">
                <a16:creationId xmlns:a16="http://schemas.microsoft.com/office/drawing/2014/main" id="{16616C94-F0DE-4535-8BB1-B79BBF85C19D}"/>
              </a:ext>
            </a:extLst>
          </p:cNvPr>
          <p:cNvSpPr txBox="1"/>
          <p:nvPr/>
        </p:nvSpPr>
        <p:spPr>
          <a:xfrm>
            <a:off x="6932945" y="3742054"/>
            <a:ext cx="397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30000"/>
              </a:spcBef>
              <a:spcAft>
                <a:spcPct val="0"/>
              </a:spcAft>
              <a:defRPr sz="2000" b="1" kern="1200">
                <a:solidFill>
                  <a:srgbClr val="333333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eaLnBrk="0" fontAlgn="base" hangingPunct="0">
              <a:spcBef>
                <a:spcPct val="30000"/>
              </a:spcBef>
              <a:spcAft>
                <a:spcPct val="0"/>
              </a:spcAft>
              <a:defRPr sz="2000" b="1" kern="1200">
                <a:solidFill>
                  <a:srgbClr val="333333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eaLnBrk="0" fontAlgn="base" hangingPunct="0">
              <a:spcBef>
                <a:spcPct val="30000"/>
              </a:spcBef>
              <a:spcAft>
                <a:spcPct val="0"/>
              </a:spcAft>
              <a:defRPr sz="2000" b="1" kern="1200">
                <a:solidFill>
                  <a:srgbClr val="333333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eaLnBrk="0" fontAlgn="base" hangingPunct="0">
              <a:spcBef>
                <a:spcPct val="30000"/>
              </a:spcBef>
              <a:spcAft>
                <a:spcPct val="0"/>
              </a:spcAft>
              <a:defRPr sz="2000" b="1" kern="1200">
                <a:solidFill>
                  <a:srgbClr val="333333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eaLnBrk="0" fontAlgn="base" hangingPunct="0">
              <a:spcBef>
                <a:spcPct val="30000"/>
              </a:spcBef>
              <a:spcAft>
                <a:spcPct val="0"/>
              </a:spcAft>
              <a:defRPr sz="2000" b="1" kern="1200">
                <a:solidFill>
                  <a:srgbClr val="333333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2000" b="1" kern="1200">
                <a:solidFill>
                  <a:srgbClr val="333333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2000" b="1" kern="1200">
                <a:solidFill>
                  <a:srgbClr val="333333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2000" b="1" kern="1200">
                <a:solidFill>
                  <a:srgbClr val="333333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2000" b="1" kern="1200">
                <a:solidFill>
                  <a:srgbClr val="333333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5.2</a:t>
            </a:r>
          </a:p>
        </p:txBody>
      </p:sp>
      <p:sp>
        <p:nvSpPr>
          <p:cNvPr id="20" name="TextBox 10">
            <a:extLst>
              <a:ext uri="{FF2B5EF4-FFF2-40B4-BE49-F238E27FC236}">
                <a16:creationId xmlns:a16="http://schemas.microsoft.com/office/drawing/2014/main" id="{5148EBCB-5FEB-4981-81C5-EAB8F4E096F1}"/>
              </a:ext>
            </a:extLst>
          </p:cNvPr>
          <p:cNvSpPr txBox="1"/>
          <p:nvPr/>
        </p:nvSpPr>
        <p:spPr>
          <a:xfrm>
            <a:off x="7103274" y="4449144"/>
            <a:ext cx="397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30000"/>
              </a:spcBef>
              <a:spcAft>
                <a:spcPct val="0"/>
              </a:spcAft>
              <a:defRPr sz="2000" b="1" kern="1200">
                <a:solidFill>
                  <a:srgbClr val="333333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eaLnBrk="0" fontAlgn="base" hangingPunct="0">
              <a:spcBef>
                <a:spcPct val="30000"/>
              </a:spcBef>
              <a:spcAft>
                <a:spcPct val="0"/>
              </a:spcAft>
              <a:defRPr sz="2000" b="1" kern="1200">
                <a:solidFill>
                  <a:srgbClr val="333333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eaLnBrk="0" fontAlgn="base" hangingPunct="0">
              <a:spcBef>
                <a:spcPct val="30000"/>
              </a:spcBef>
              <a:spcAft>
                <a:spcPct val="0"/>
              </a:spcAft>
              <a:defRPr sz="2000" b="1" kern="1200">
                <a:solidFill>
                  <a:srgbClr val="333333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eaLnBrk="0" fontAlgn="base" hangingPunct="0">
              <a:spcBef>
                <a:spcPct val="30000"/>
              </a:spcBef>
              <a:spcAft>
                <a:spcPct val="0"/>
              </a:spcAft>
              <a:defRPr sz="2000" b="1" kern="1200">
                <a:solidFill>
                  <a:srgbClr val="333333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eaLnBrk="0" fontAlgn="base" hangingPunct="0">
              <a:spcBef>
                <a:spcPct val="30000"/>
              </a:spcBef>
              <a:spcAft>
                <a:spcPct val="0"/>
              </a:spcAft>
              <a:defRPr sz="2000" b="1" kern="1200">
                <a:solidFill>
                  <a:srgbClr val="333333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2000" b="1" kern="1200">
                <a:solidFill>
                  <a:srgbClr val="333333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2000" b="1" kern="1200">
                <a:solidFill>
                  <a:srgbClr val="333333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2000" b="1" kern="1200">
                <a:solidFill>
                  <a:srgbClr val="333333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2000" b="1" kern="1200">
                <a:solidFill>
                  <a:srgbClr val="333333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3.3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F90EA371-4BB7-41C6-BCFA-AD1FB95DDEF5}"/>
              </a:ext>
            </a:extLst>
          </p:cNvPr>
          <p:cNvCxnSpPr>
            <a:cxnSpLocks/>
          </p:cNvCxnSpPr>
          <p:nvPr/>
        </p:nvCxnSpPr>
        <p:spPr>
          <a:xfrm>
            <a:off x="7024187" y="4703282"/>
            <a:ext cx="588524" cy="0"/>
          </a:xfrm>
          <a:prstGeom prst="line">
            <a:avLst/>
          </a:prstGeom>
          <a:ln w="1905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F80C44B8-3642-4888-A9FC-5C3BDDC3DAFD}"/>
              </a:ext>
            </a:extLst>
          </p:cNvPr>
          <p:cNvCxnSpPr>
            <a:cxnSpLocks/>
          </p:cNvCxnSpPr>
          <p:nvPr/>
        </p:nvCxnSpPr>
        <p:spPr>
          <a:xfrm>
            <a:off x="7276755" y="3889973"/>
            <a:ext cx="588524" cy="0"/>
          </a:xfrm>
          <a:prstGeom prst="line">
            <a:avLst/>
          </a:prstGeom>
          <a:ln w="1905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3" name="TextBox 13">
            <a:extLst>
              <a:ext uri="{FF2B5EF4-FFF2-40B4-BE49-F238E27FC236}">
                <a16:creationId xmlns:a16="http://schemas.microsoft.com/office/drawing/2014/main" id="{5DAE19E0-85F3-4142-8E2E-D87E1058BB4C}"/>
              </a:ext>
            </a:extLst>
          </p:cNvPr>
          <p:cNvSpPr txBox="1"/>
          <p:nvPr/>
        </p:nvSpPr>
        <p:spPr>
          <a:xfrm>
            <a:off x="6733502" y="6417131"/>
            <a:ext cx="27551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30000"/>
              </a:spcBef>
              <a:spcAft>
                <a:spcPct val="0"/>
              </a:spcAft>
              <a:defRPr sz="2000" b="1" kern="1200">
                <a:solidFill>
                  <a:srgbClr val="333333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eaLnBrk="0" fontAlgn="base" hangingPunct="0">
              <a:spcBef>
                <a:spcPct val="30000"/>
              </a:spcBef>
              <a:spcAft>
                <a:spcPct val="0"/>
              </a:spcAft>
              <a:defRPr sz="2000" b="1" kern="1200">
                <a:solidFill>
                  <a:srgbClr val="333333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eaLnBrk="0" fontAlgn="base" hangingPunct="0">
              <a:spcBef>
                <a:spcPct val="30000"/>
              </a:spcBef>
              <a:spcAft>
                <a:spcPct val="0"/>
              </a:spcAft>
              <a:defRPr sz="2000" b="1" kern="1200">
                <a:solidFill>
                  <a:srgbClr val="333333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eaLnBrk="0" fontAlgn="base" hangingPunct="0">
              <a:spcBef>
                <a:spcPct val="30000"/>
              </a:spcBef>
              <a:spcAft>
                <a:spcPct val="0"/>
              </a:spcAft>
              <a:defRPr sz="2000" b="1" kern="1200">
                <a:solidFill>
                  <a:srgbClr val="333333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eaLnBrk="0" fontAlgn="base" hangingPunct="0">
              <a:spcBef>
                <a:spcPct val="30000"/>
              </a:spcBef>
              <a:spcAft>
                <a:spcPct val="0"/>
              </a:spcAft>
              <a:defRPr sz="2000" b="1" kern="1200">
                <a:solidFill>
                  <a:srgbClr val="333333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2000" b="1" kern="1200">
                <a:solidFill>
                  <a:srgbClr val="333333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2000" b="1" kern="1200">
                <a:solidFill>
                  <a:srgbClr val="333333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2000" b="1" kern="1200">
                <a:solidFill>
                  <a:srgbClr val="333333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2000" b="1" kern="1200">
                <a:solidFill>
                  <a:srgbClr val="333333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450V, Gain: 1.6, FF 1%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‬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A6F1C0F-1CD8-41B8-9309-D7F7EEB4FAA4}"/>
              </a:ext>
            </a:extLst>
          </p:cNvPr>
          <p:cNvSpPr txBox="1"/>
          <p:nvPr/>
        </p:nvSpPr>
        <p:spPr>
          <a:xfrm>
            <a:off x="1464083" y="3194729"/>
            <a:ext cx="35871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000000"/>
                </a:solidFill>
              </a:rPr>
              <a:t>110x110 </a:t>
            </a:r>
            <a:r>
              <a:rPr lang="el-GR" b="1" dirty="0">
                <a:solidFill>
                  <a:srgbClr val="000000"/>
                </a:solidFill>
              </a:rPr>
              <a:t>μ</a:t>
            </a:r>
            <a:r>
              <a:rPr lang="en-GB" b="1" dirty="0">
                <a:solidFill>
                  <a:srgbClr val="000000"/>
                </a:solidFill>
              </a:rPr>
              <a:t>m</a:t>
            </a:r>
            <a:r>
              <a:rPr lang="en-GB" b="1" baseline="30000" dirty="0">
                <a:solidFill>
                  <a:srgbClr val="000000"/>
                </a:solidFill>
              </a:rPr>
              <a:t>2</a:t>
            </a:r>
            <a:r>
              <a:rPr lang="en-GB" b="1" dirty="0">
                <a:solidFill>
                  <a:srgbClr val="000000"/>
                </a:solidFill>
              </a:rPr>
              <a:t> pixels with 10 </a:t>
            </a:r>
            <a:r>
              <a:rPr lang="el-GR" b="1" dirty="0">
                <a:solidFill>
                  <a:srgbClr val="000000"/>
                </a:solidFill>
              </a:rPr>
              <a:t>μ</a:t>
            </a:r>
            <a:r>
              <a:rPr lang="en-GB" b="1" dirty="0">
                <a:solidFill>
                  <a:srgbClr val="000000"/>
                </a:solidFill>
              </a:rPr>
              <a:t>m JTE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A504F56-635C-4F16-A775-C8E8AC833E76}"/>
              </a:ext>
            </a:extLst>
          </p:cNvPr>
          <p:cNvSpPr txBox="1"/>
          <p:nvPr/>
        </p:nvSpPr>
        <p:spPr>
          <a:xfrm>
            <a:off x="5920375" y="3195238"/>
            <a:ext cx="35871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000000"/>
                </a:solidFill>
              </a:rPr>
              <a:t>110x110 </a:t>
            </a:r>
            <a:r>
              <a:rPr lang="el-GR" b="1" dirty="0">
                <a:solidFill>
                  <a:srgbClr val="000000"/>
                </a:solidFill>
              </a:rPr>
              <a:t>μ</a:t>
            </a:r>
            <a:r>
              <a:rPr lang="en-GB" b="1" dirty="0">
                <a:solidFill>
                  <a:srgbClr val="000000"/>
                </a:solidFill>
              </a:rPr>
              <a:t>m</a:t>
            </a:r>
            <a:r>
              <a:rPr lang="en-GB" b="1" baseline="30000" dirty="0">
                <a:solidFill>
                  <a:srgbClr val="000000"/>
                </a:solidFill>
              </a:rPr>
              <a:t>2</a:t>
            </a:r>
            <a:r>
              <a:rPr lang="en-GB" b="1" dirty="0">
                <a:solidFill>
                  <a:srgbClr val="000000"/>
                </a:solidFill>
              </a:rPr>
              <a:t> pixels with 20 </a:t>
            </a:r>
            <a:r>
              <a:rPr lang="el-GR" b="1" dirty="0">
                <a:solidFill>
                  <a:srgbClr val="000000"/>
                </a:solidFill>
              </a:rPr>
              <a:t>μ</a:t>
            </a:r>
            <a:r>
              <a:rPr lang="en-GB" b="1" dirty="0">
                <a:solidFill>
                  <a:srgbClr val="000000"/>
                </a:solidFill>
              </a:rPr>
              <a:t>m JTE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1C7EEB4-8DDC-4BBB-8CDD-40D163063767}"/>
              </a:ext>
            </a:extLst>
          </p:cNvPr>
          <p:cNvSpPr txBox="1"/>
          <p:nvPr/>
        </p:nvSpPr>
        <p:spPr>
          <a:xfrm>
            <a:off x="3581401" y="2670655"/>
            <a:ext cx="52520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000000"/>
                </a:solidFill>
              </a:rPr>
              <a:t>55x55 </a:t>
            </a:r>
            <a:r>
              <a:rPr lang="el-GR" b="1" dirty="0">
                <a:solidFill>
                  <a:srgbClr val="000000"/>
                </a:solidFill>
              </a:rPr>
              <a:t>μ</a:t>
            </a:r>
            <a:r>
              <a:rPr lang="en-GB" b="1" dirty="0">
                <a:solidFill>
                  <a:srgbClr val="000000"/>
                </a:solidFill>
              </a:rPr>
              <a:t>m</a:t>
            </a:r>
            <a:r>
              <a:rPr lang="en-GB" b="1" baseline="30000" dirty="0">
                <a:solidFill>
                  <a:srgbClr val="000000"/>
                </a:solidFill>
              </a:rPr>
              <a:t>2</a:t>
            </a:r>
            <a:r>
              <a:rPr lang="en-GB" b="1" dirty="0">
                <a:solidFill>
                  <a:srgbClr val="000000"/>
                </a:solidFill>
              </a:rPr>
              <a:t> pixels with 5 </a:t>
            </a:r>
            <a:r>
              <a:rPr lang="el-GR" b="1" dirty="0">
                <a:solidFill>
                  <a:srgbClr val="000000"/>
                </a:solidFill>
              </a:rPr>
              <a:t>μ</a:t>
            </a:r>
            <a:r>
              <a:rPr lang="en-GB" b="1" dirty="0">
                <a:solidFill>
                  <a:srgbClr val="000000"/>
                </a:solidFill>
              </a:rPr>
              <a:t>m JTE: No Gain observed </a:t>
            </a:r>
          </a:p>
        </p:txBody>
      </p:sp>
    </p:spTree>
    <p:extLst>
      <p:ext uri="{BB962C8B-B14F-4D97-AF65-F5344CB8AC3E}">
        <p14:creationId xmlns:p14="http://schemas.microsoft.com/office/powerpoint/2010/main" val="1676608433"/>
      </p:ext>
    </p:extLst>
  </p:cSld>
  <p:clrMapOvr>
    <a:masterClrMapping/>
  </p:clrMapOvr>
</p:sld>
</file>

<file path=ppt/theme/theme1.xml><?xml version="1.0" encoding="utf-8"?>
<a:theme xmlns:a="http://schemas.openxmlformats.org/drawingml/2006/main" name="standard12Slide">
  <a:themeElements>
    <a:clrScheme name="Default Design 1">
      <a:dk1>
        <a:srgbClr val="000000"/>
      </a:dk1>
      <a:lt1>
        <a:srgbClr val="FFFFFF"/>
      </a:lt1>
      <a:dk2>
        <a:srgbClr val="003C69"/>
      </a:dk2>
      <a:lt2>
        <a:srgbClr val="808080"/>
      </a:lt2>
      <a:accent1>
        <a:srgbClr val="1C598C"/>
      </a:accent1>
      <a:accent2>
        <a:srgbClr val="4386AF"/>
      </a:accent2>
      <a:accent3>
        <a:srgbClr val="FFFFFF"/>
      </a:accent3>
      <a:accent4>
        <a:srgbClr val="000000"/>
      </a:accent4>
      <a:accent5>
        <a:srgbClr val="ABB5C5"/>
      </a:accent5>
      <a:accent6>
        <a:srgbClr val="3C799E"/>
      </a:accent6>
      <a:hlink>
        <a:srgbClr val="92BCD6"/>
      </a:hlink>
      <a:folHlink>
        <a:srgbClr val="C5DBE9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3C69"/>
        </a:dk2>
        <a:lt2>
          <a:srgbClr val="808080"/>
        </a:lt2>
        <a:accent1>
          <a:srgbClr val="1C598C"/>
        </a:accent1>
        <a:accent2>
          <a:srgbClr val="4386AF"/>
        </a:accent2>
        <a:accent3>
          <a:srgbClr val="FFFFFF"/>
        </a:accent3>
        <a:accent4>
          <a:srgbClr val="000000"/>
        </a:accent4>
        <a:accent5>
          <a:srgbClr val="ABB5C5"/>
        </a:accent5>
        <a:accent6>
          <a:srgbClr val="3C799E"/>
        </a:accent6>
        <a:hlink>
          <a:srgbClr val="92BCD6"/>
        </a:hlink>
        <a:folHlink>
          <a:srgbClr val="C5DBE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5A2669"/>
        </a:dk2>
        <a:lt2>
          <a:srgbClr val="808080"/>
        </a:lt2>
        <a:accent1>
          <a:srgbClr val="815595"/>
        </a:accent1>
        <a:accent2>
          <a:srgbClr val="A580B6"/>
        </a:accent2>
        <a:accent3>
          <a:srgbClr val="FFFFFF"/>
        </a:accent3>
        <a:accent4>
          <a:srgbClr val="000000"/>
        </a:accent4>
        <a:accent5>
          <a:srgbClr val="C1B4C8"/>
        </a:accent5>
        <a:accent6>
          <a:srgbClr val="9573A5"/>
        </a:accent6>
        <a:hlink>
          <a:srgbClr val="C6AFD1"/>
        </a:hlink>
        <a:folHlink>
          <a:srgbClr val="E3D8E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12Slide 1">
        <a:dk1>
          <a:srgbClr val="000000"/>
        </a:dk1>
        <a:lt1>
          <a:srgbClr val="FFFFFF"/>
        </a:lt1>
        <a:dk2>
          <a:srgbClr val="003C69"/>
        </a:dk2>
        <a:lt2>
          <a:srgbClr val="808080"/>
        </a:lt2>
        <a:accent1>
          <a:srgbClr val="1C598C"/>
        </a:accent1>
        <a:accent2>
          <a:srgbClr val="4386AF"/>
        </a:accent2>
        <a:accent3>
          <a:srgbClr val="FFFFFF"/>
        </a:accent3>
        <a:accent4>
          <a:srgbClr val="000000"/>
        </a:accent4>
        <a:accent5>
          <a:srgbClr val="ABB5C5"/>
        </a:accent5>
        <a:accent6>
          <a:srgbClr val="3C799E"/>
        </a:accent6>
        <a:hlink>
          <a:srgbClr val="92BCD6"/>
        </a:hlink>
        <a:folHlink>
          <a:srgbClr val="C5DBE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12Slide 2">
        <a:dk1>
          <a:srgbClr val="000000"/>
        </a:dk1>
        <a:lt1>
          <a:srgbClr val="FFFFFF"/>
        </a:lt1>
        <a:dk2>
          <a:srgbClr val="5A266A"/>
        </a:dk2>
        <a:lt2>
          <a:srgbClr val="808080"/>
        </a:lt2>
        <a:accent1>
          <a:srgbClr val="815595"/>
        </a:accent1>
        <a:accent2>
          <a:srgbClr val="A580B6"/>
        </a:accent2>
        <a:accent3>
          <a:srgbClr val="FFFFFF"/>
        </a:accent3>
        <a:accent4>
          <a:srgbClr val="000000"/>
        </a:accent4>
        <a:accent5>
          <a:srgbClr val="C1B4C8"/>
        </a:accent5>
        <a:accent6>
          <a:srgbClr val="9573A5"/>
        </a:accent6>
        <a:hlink>
          <a:srgbClr val="C6AFD1"/>
        </a:hlink>
        <a:folHlink>
          <a:srgbClr val="E3D8E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12Slide 3">
        <a:dk1>
          <a:srgbClr val="000000"/>
        </a:dk1>
        <a:lt1>
          <a:srgbClr val="FFFFFF"/>
        </a:lt1>
        <a:dk2>
          <a:srgbClr val="693F58"/>
        </a:dk2>
        <a:lt2>
          <a:srgbClr val="808080"/>
        </a:lt2>
        <a:accent1>
          <a:srgbClr val="92587B"/>
        </a:accent1>
        <a:accent2>
          <a:srgbClr val="B88AA5"/>
        </a:accent2>
        <a:accent3>
          <a:srgbClr val="FFFFFF"/>
        </a:accent3>
        <a:accent4>
          <a:srgbClr val="000000"/>
        </a:accent4>
        <a:accent5>
          <a:srgbClr val="C7B4BF"/>
        </a:accent5>
        <a:accent6>
          <a:srgbClr val="A67D95"/>
        </a:accent6>
        <a:hlink>
          <a:srgbClr val="DEC8D5"/>
        </a:hlink>
        <a:folHlink>
          <a:srgbClr val="EFE5E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12Slide 4">
        <a:dk1>
          <a:srgbClr val="000000"/>
        </a:dk1>
        <a:lt1>
          <a:srgbClr val="FFFFFF"/>
        </a:lt1>
        <a:dk2>
          <a:srgbClr val="813C49"/>
        </a:dk2>
        <a:lt2>
          <a:srgbClr val="808080"/>
        </a:lt2>
        <a:accent1>
          <a:srgbClr val="A54D5E"/>
        </a:accent1>
        <a:accent2>
          <a:srgbClr val="BD717F"/>
        </a:accent2>
        <a:accent3>
          <a:srgbClr val="FFFFFF"/>
        </a:accent3>
        <a:accent4>
          <a:srgbClr val="000000"/>
        </a:accent4>
        <a:accent5>
          <a:srgbClr val="CFB2B6"/>
        </a:accent5>
        <a:accent6>
          <a:srgbClr val="AB6672"/>
        </a:accent6>
        <a:hlink>
          <a:srgbClr val="D8ACB4"/>
        </a:hlink>
        <a:folHlink>
          <a:srgbClr val="E9CFD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12Slide 5">
        <a:dk1>
          <a:srgbClr val="000000"/>
        </a:dk1>
        <a:lt1>
          <a:srgbClr val="FFFFFF"/>
        </a:lt1>
        <a:dk2>
          <a:srgbClr val="433F6D"/>
        </a:dk2>
        <a:lt2>
          <a:srgbClr val="808080"/>
        </a:lt2>
        <a:accent1>
          <a:srgbClr val="5F5999"/>
        </a:accent1>
        <a:accent2>
          <a:srgbClr val="8B86B8"/>
        </a:accent2>
        <a:accent3>
          <a:srgbClr val="FFFFFF"/>
        </a:accent3>
        <a:accent4>
          <a:srgbClr val="000000"/>
        </a:accent4>
        <a:accent5>
          <a:srgbClr val="B6B5CA"/>
        </a:accent5>
        <a:accent6>
          <a:srgbClr val="7D79A6"/>
        </a:accent6>
        <a:hlink>
          <a:srgbClr val="C2C0DA"/>
        </a:hlink>
        <a:folHlink>
          <a:srgbClr val="D6D5E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12Slide 6">
        <a:dk1>
          <a:srgbClr val="000000"/>
        </a:dk1>
        <a:lt1>
          <a:srgbClr val="FFFFFF"/>
        </a:lt1>
        <a:dk2>
          <a:srgbClr val="20628D"/>
        </a:dk2>
        <a:lt2>
          <a:srgbClr val="808080"/>
        </a:lt2>
        <a:accent1>
          <a:srgbClr val="4A98B0"/>
        </a:accent1>
        <a:accent2>
          <a:srgbClr val="78B3C6"/>
        </a:accent2>
        <a:accent3>
          <a:srgbClr val="FFFFFF"/>
        </a:accent3>
        <a:accent4>
          <a:srgbClr val="000000"/>
        </a:accent4>
        <a:accent5>
          <a:srgbClr val="B1CAD4"/>
        </a:accent5>
        <a:accent6>
          <a:srgbClr val="6CA2B3"/>
        </a:accent6>
        <a:hlink>
          <a:srgbClr val="A1CAD7"/>
        </a:hlink>
        <a:folHlink>
          <a:srgbClr val="C4DE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12Slide 7">
        <a:dk1>
          <a:srgbClr val="000000"/>
        </a:dk1>
        <a:lt1>
          <a:srgbClr val="FFFFFF"/>
        </a:lt1>
        <a:dk2>
          <a:srgbClr val="305C74"/>
        </a:dk2>
        <a:lt2>
          <a:srgbClr val="808080"/>
        </a:lt2>
        <a:accent1>
          <a:srgbClr val="4381A3"/>
        </a:accent1>
        <a:accent2>
          <a:srgbClr val="77AAC7"/>
        </a:accent2>
        <a:accent3>
          <a:srgbClr val="FFFFFF"/>
        </a:accent3>
        <a:accent4>
          <a:srgbClr val="000000"/>
        </a:accent4>
        <a:accent5>
          <a:srgbClr val="B0C1CE"/>
        </a:accent5>
        <a:accent6>
          <a:srgbClr val="6B9AB4"/>
        </a:accent6>
        <a:hlink>
          <a:srgbClr val="B8D3E2"/>
        </a:hlink>
        <a:folHlink>
          <a:srgbClr val="D6E5E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12Slide 8">
        <a:dk1>
          <a:srgbClr val="000000"/>
        </a:dk1>
        <a:lt1>
          <a:srgbClr val="FFFFFF"/>
        </a:lt1>
        <a:dk2>
          <a:srgbClr val="40685B"/>
        </a:dk2>
        <a:lt2>
          <a:srgbClr val="808080"/>
        </a:lt2>
        <a:accent1>
          <a:srgbClr val="619D89"/>
        </a:accent1>
        <a:accent2>
          <a:srgbClr val="95BDB0"/>
        </a:accent2>
        <a:accent3>
          <a:srgbClr val="FFFFFF"/>
        </a:accent3>
        <a:accent4>
          <a:srgbClr val="000000"/>
        </a:accent4>
        <a:accent5>
          <a:srgbClr val="B7CCC4"/>
        </a:accent5>
        <a:accent6>
          <a:srgbClr val="87AB9F"/>
        </a:accent6>
        <a:hlink>
          <a:srgbClr val="CEE0DA"/>
        </a:hlink>
        <a:folHlink>
          <a:srgbClr val="DCE8E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12Slide 9">
        <a:dk1>
          <a:srgbClr val="000000"/>
        </a:dk1>
        <a:lt1>
          <a:srgbClr val="FFFFFF"/>
        </a:lt1>
        <a:dk2>
          <a:srgbClr val="8B4A1D"/>
        </a:dk2>
        <a:lt2>
          <a:srgbClr val="808080"/>
        </a:lt2>
        <a:accent1>
          <a:srgbClr val="A96B45"/>
        </a:accent1>
        <a:accent2>
          <a:srgbClr val="C79577"/>
        </a:accent2>
        <a:accent3>
          <a:srgbClr val="FFFFFF"/>
        </a:accent3>
        <a:accent4>
          <a:srgbClr val="000000"/>
        </a:accent4>
        <a:accent5>
          <a:srgbClr val="D1BAB0"/>
        </a:accent5>
        <a:accent6>
          <a:srgbClr val="B4876B"/>
        </a:accent6>
        <a:hlink>
          <a:srgbClr val="DEC2B0"/>
        </a:hlink>
        <a:folHlink>
          <a:srgbClr val="EAD9C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184</TotalTime>
  <Words>931</Words>
  <Application>Microsoft Office PowerPoint</Application>
  <PresentationFormat>Widescreen</PresentationFormat>
  <Paragraphs>178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Cambria Math</vt:lpstr>
      <vt:lpstr>Wingdings</vt:lpstr>
      <vt:lpstr>standard12Slide</vt:lpstr>
      <vt:lpstr>PowerPoint Presentation</vt:lpstr>
      <vt:lpstr>LGAD timing measurements</vt:lpstr>
      <vt:lpstr>Small pixels – fill factor</vt:lpstr>
      <vt:lpstr>iLGAD: 55 um pixel</vt:lpstr>
      <vt:lpstr>TimePix3 assemblies: Timing resolution</vt:lpstr>
      <vt:lpstr>Trench isolated LGAD</vt:lpstr>
      <vt:lpstr>Post-Irradiation</vt:lpstr>
      <vt:lpstr>Backup</vt:lpstr>
      <vt:lpstr>Measurement at Diamond light source</vt:lpstr>
      <vt:lpstr>TimePix3 assemblies: Timing resolution</vt:lpstr>
      <vt:lpstr>TimePix3 assemblies: Matrix gain uniformity</vt:lpstr>
      <vt:lpstr>Post-Irrad IV</vt:lpstr>
      <vt:lpstr>Birmingham Irradiation Facility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Richard Bates</dc:creator>
  <cp:lastModifiedBy>Richard Bates</cp:lastModifiedBy>
  <cp:revision>1</cp:revision>
  <dcterms:created xsi:type="dcterms:W3CDTF">2023-02-07T08:50:09Z</dcterms:created>
  <dcterms:modified xsi:type="dcterms:W3CDTF">2023-02-07T14:57:07Z</dcterms:modified>
</cp:coreProperties>
</file>