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14"/>
  </p:notesMasterIdLst>
  <p:handoutMasterIdLst>
    <p:handoutMasterId r:id="rId15"/>
  </p:handoutMasterIdLst>
  <p:sldIdLst>
    <p:sldId id="463" r:id="rId5"/>
    <p:sldId id="470" r:id="rId6"/>
    <p:sldId id="471" r:id="rId7"/>
    <p:sldId id="472" r:id="rId8"/>
    <p:sldId id="491" r:id="rId9"/>
    <p:sldId id="468" r:id="rId10"/>
    <p:sldId id="476" r:id="rId11"/>
    <p:sldId id="490" r:id="rId12"/>
    <p:sldId id="492" r:id="rId13"/>
  </p:sldIdLst>
  <p:sldSz cx="9144000" cy="5143500" type="screen16x9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iguel Mendes" initials="MM" lastIdx="1" clrIdx="0">
    <p:extLst>
      <p:ext uri="{19B8F6BF-5375-455C-9EA6-DF929625EA0E}">
        <p15:presenceInfo xmlns:p15="http://schemas.microsoft.com/office/powerpoint/2012/main" userId="S::miguel.mendes@cern.ch::6a67b3ed-8f25-4f51-bd09-0b983a52e79f" providerId="AD"/>
      </p:ext>
    </p:extLst>
  </p:cmAuthor>
  <p:cmAuthor id="2" name="smachado" initials="s" lastIdx="12" clrIdx="1">
    <p:extLst>
      <p:ext uri="{19B8F6BF-5375-455C-9EA6-DF929625EA0E}">
        <p15:presenceInfo xmlns:p15="http://schemas.microsoft.com/office/powerpoint/2012/main" userId="smachado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0000"/>
    <a:srgbClr val="C59EE2"/>
    <a:srgbClr val="FFCC66"/>
    <a:srgbClr val="FF33CC"/>
    <a:srgbClr val="FFFFCC"/>
    <a:srgbClr val="DEDEDE"/>
    <a:srgbClr val="CC6600"/>
    <a:srgbClr val="00642D"/>
    <a:srgbClr val="808080"/>
    <a:srgbClr val="00B0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3979" autoAdjust="0"/>
  </p:normalViewPr>
  <p:slideViewPr>
    <p:cSldViewPr snapToGrid="0">
      <p:cViewPr varScale="1">
        <p:scale>
          <a:sx n="155" d="100"/>
          <a:sy n="155" d="100"/>
        </p:scale>
        <p:origin x="696" y="96"/>
      </p:cViewPr>
      <p:guideLst>
        <p:guide orient="horz" pos="1620"/>
        <p:guide pos="2880"/>
      </p:guideLst>
    </p:cSldViewPr>
  </p:slideViewPr>
  <p:notesTextViewPr>
    <p:cViewPr>
      <p:scale>
        <a:sx n="400" d="100"/>
        <a:sy n="400" d="100"/>
      </p:scale>
      <p:origin x="0" y="0"/>
    </p:cViewPr>
  </p:notesTextViewPr>
  <p:notesViewPr>
    <p:cSldViewPr snapToGrid="0">
      <p:cViewPr varScale="1">
        <p:scale>
          <a:sx n="66" d="100"/>
          <a:sy n="66" d="100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09/12/2022</a:t>
            </a:fld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44053827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09/12/2022</a:t>
            </a:fld>
            <a:endParaRPr lang="fr-FR" dirty="0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 dirty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46059624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5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8804656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1755150"/>
            <a:ext cx="7200000" cy="888608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/>
              <a:t>Integration Meeting Template</a:t>
            </a:r>
            <a:br>
              <a:rPr lang="en-GB" noProof="0"/>
            </a:br>
            <a:r>
              <a:rPr lang="en-GB" noProof="0"/>
              <a:t>Title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2747084"/>
            <a:ext cx="6480000" cy="328722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err="1"/>
              <a:t>Author(s</a:t>
            </a:r>
            <a:r>
              <a:rPr lang="en-GB" noProof="0"/>
              <a:t>)  - Arial 20 pt – </a:t>
            </a:r>
            <a:r>
              <a:rPr lang="en-GB" noProof="0" err="1"/>
              <a:t>HiLumi</a:t>
            </a:r>
            <a:r>
              <a:rPr lang="en-GB" noProof="0"/>
              <a:t> dark grey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4767263"/>
            <a:ext cx="360000" cy="27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sp>
        <p:nvSpPr>
          <p:cNvPr id="27" name="Text Placeholder 26"/>
          <p:cNvSpPr>
            <a:spLocks noGrp="1"/>
          </p:cNvSpPr>
          <p:nvPr>
            <p:ph type="body" sz="quarter" idx="17" hasCustomPrompt="1"/>
          </p:nvPr>
        </p:nvSpPr>
        <p:spPr>
          <a:xfrm>
            <a:off x="1371600" y="3219450"/>
            <a:ext cx="6480175" cy="1081088"/>
          </a:xfrm>
        </p:spPr>
        <p:txBody>
          <a:bodyPr/>
          <a:lstStyle>
            <a:lvl1pPr marL="0" indent="0">
              <a:buFontTx/>
              <a:buNone/>
              <a:defRPr sz="1600"/>
            </a:lvl1pPr>
          </a:lstStyle>
          <a:p>
            <a:pPr lvl="0"/>
            <a:r>
              <a:rPr lang="en-US"/>
              <a:t>ST Number (Top product) / HLLHC-building name-reference-services</a:t>
            </a:r>
          </a:p>
        </p:txBody>
      </p:sp>
      <p:sp>
        <p:nvSpPr>
          <p:cNvPr id="31" name="Text Placeholder 30"/>
          <p:cNvSpPr>
            <a:spLocks noGrp="1"/>
          </p:cNvSpPr>
          <p:nvPr>
            <p:ph type="body" sz="quarter" idx="19" hasCustomPrompt="1"/>
          </p:nvPr>
        </p:nvSpPr>
        <p:spPr>
          <a:xfrm>
            <a:off x="3243448" y="4767263"/>
            <a:ext cx="2736304" cy="269875"/>
          </a:xfrm>
        </p:spPr>
        <p:txBody>
          <a:bodyPr anchor="b">
            <a:normAutofit/>
          </a:bodyPr>
          <a:lstStyle>
            <a:lvl1pPr marL="0" indent="0" algn="ctr">
              <a:buFontTx/>
              <a:buNone/>
              <a:defRPr sz="1100" baseline="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sz="1050"/>
              <a:t>EDMS No. / Date</a:t>
            </a:r>
            <a:endParaRPr lang="en-GB"/>
          </a:p>
        </p:txBody>
      </p:sp>
      <p:sp>
        <p:nvSpPr>
          <p:cNvPr id="9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611120" y="4876005"/>
            <a:ext cx="7920880" cy="162791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100">
                <a:solidFill>
                  <a:schemeClr val="accent1"/>
                </a:solidFill>
              </a:defRPr>
            </a:lvl1pPr>
          </a:lstStyle>
          <a:p>
            <a:r>
              <a:rPr lang="en-GB"/>
              <a:t>M. Mendes on DFH DDR - EDMS 2383533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302396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914401"/>
            <a:ext cx="7920000" cy="3680222"/>
          </a:xfrm>
        </p:spPr>
        <p:txBody>
          <a:bodyPr lIns="0" tIns="0" rIns="0" bIns="0"/>
          <a:lstStyle/>
          <a:p>
            <a:pPr lvl="0"/>
            <a:r>
              <a:rPr lang="en-GB" noProof="0"/>
              <a:t>Click to modify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7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612000" y="4876005"/>
            <a:ext cx="7920880" cy="162791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100">
                <a:solidFill>
                  <a:schemeClr val="accent1"/>
                </a:solidFill>
              </a:defRPr>
            </a:lvl1pPr>
          </a:lstStyle>
          <a:p>
            <a:r>
              <a:rPr lang="en-GB"/>
              <a:t>M. Mendes on DFH DDR - EDMS 2383533</a:t>
            </a:r>
            <a:endParaRPr lang="en-GB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911424"/>
            <a:ext cx="4040188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1543050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6" y="911424"/>
            <a:ext cx="4041775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6" y="1543050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10" name="Espace réservé du pied de page 4"/>
          <p:cNvSpPr>
            <a:spLocks noGrp="1"/>
          </p:cNvSpPr>
          <p:nvPr>
            <p:ph type="ftr" sz="quarter" idx="13"/>
          </p:nvPr>
        </p:nvSpPr>
        <p:spPr>
          <a:xfrm>
            <a:off x="611120" y="4876005"/>
            <a:ext cx="7920880" cy="162791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100">
                <a:solidFill>
                  <a:schemeClr val="accent1"/>
                </a:solidFill>
              </a:defRPr>
            </a:lvl1pPr>
          </a:lstStyle>
          <a:p>
            <a:r>
              <a:rPr lang="en-GB"/>
              <a:t>M. Mendes on DFH DDR - EDMS 2383533</a:t>
            </a:r>
            <a:endParaRPr lang="en-GB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611120" y="4876005"/>
            <a:ext cx="7920880" cy="162791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100">
                <a:solidFill>
                  <a:schemeClr val="accent1"/>
                </a:solidFill>
              </a:defRPr>
            </a:lvl1pPr>
          </a:lstStyle>
          <a:p>
            <a:r>
              <a:rPr lang="en-GB"/>
              <a:t>M. Mendes on DFH DDR - EDMS 2383533</a:t>
            </a:r>
            <a:endParaRPr lang="en-GB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611120" y="4876005"/>
            <a:ext cx="7920880" cy="162791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100">
                <a:solidFill>
                  <a:schemeClr val="accent1"/>
                </a:solidFill>
              </a:defRPr>
            </a:lvl1pPr>
          </a:lstStyle>
          <a:p>
            <a:r>
              <a:rPr lang="en-GB"/>
              <a:t>M. Mendes on DFH DDR - EDMS 2383533</a:t>
            </a:r>
            <a:endParaRPr lang="en-GB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342900"/>
            <a:ext cx="79200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noProof="0" dirty="0"/>
              <a:t>Click icon to add picture</a:t>
            </a:r>
            <a:endParaRPr lang="en-GB" noProof="0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3829050"/>
            <a:ext cx="7920000" cy="7429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/>
              <a:t>Text – image caption – comments ....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3486150"/>
            <a:ext cx="7918450" cy="28575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/>
              <a:t>Image title</a:t>
            </a:r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611120" y="4876005"/>
            <a:ext cx="7920880" cy="162791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100">
                <a:solidFill>
                  <a:schemeClr val="accent1"/>
                </a:solidFill>
              </a:defRPr>
            </a:lvl1pPr>
          </a:lstStyle>
          <a:p>
            <a:r>
              <a:rPr lang="en-GB"/>
              <a:t>M. Mendes on DFH DDR - EDMS 2383533</a:t>
            </a:r>
            <a:endParaRPr lang="en-GB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031750"/>
            <a:ext cx="6440400" cy="12258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/>
              <a:t>Thank you message....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3714750"/>
            <a:ext cx="6440400" cy="9144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/>
              <a:t>Credits if needed: reference 1, reference 2 ...</a:t>
            </a:r>
          </a:p>
        </p:txBody>
      </p:sp>
      <p:pic>
        <p:nvPicPr>
          <p:cNvPr id="7" name="Image 6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sp>
        <p:nvSpPr>
          <p:cNvPr id="9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611120" y="4876005"/>
            <a:ext cx="7920880" cy="162791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100">
                <a:solidFill>
                  <a:schemeClr val="accent1"/>
                </a:solidFill>
              </a:defRPr>
            </a:lvl1pPr>
          </a:lstStyle>
          <a:p>
            <a:r>
              <a:rPr lang="en-GB"/>
              <a:t>M. Mendes on DFH DDR - EDMS 2383533</a:t>
            </a:r>
            <a:endParaRPr lang="en-GB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1755150"/>
            <a:ext cx="7200000" cy="135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dirty="0"/>
              <a:t>Presentation title - line 1 - Arial 30pt - bold </a:t>
            </a:r>
            <a:r>
              <a:rPr lang="en-GB" noProof="0" dirty="0" err="1"/>
              <a:t>HiLumi</a:t>
            </a:r>
            <a:r>
              <a:rPr lang="en-GB" noProof="0" dirty="0"/>
              <a:t> dark grey - line 2</a:t>
            </a:r>
            <a:br>
              <a:rPr lang="en-GB" noProof="0" dirty="0"/>
            </a:br>
            <a:r>
              <a:rPr lang="en-GB" noProof="0" dirty="0"/>
              <a:t>line 3</a:t>
            </a:r>
            <a:br>
              <a:rPr lang="en-GB" noProof="0" dirty="0"/>
            </a:br>
            <a:r>
              <a:rPr lang="en-GB" noProof="0" dirty="0"/>
              <a:t>line 4  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3600450"/>
            <a:ext cx="6480000" cy="74295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990600" y="4767263"/>
            <a:ext cx="6690000" cy="27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en-GB" noProof="0" dirty="0"/>
              <a:t>Preparation CSR 2021: update cost estimation WP15, LHC tunnel de-cabling and re-installation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4767263"/>
            <a:ext cx="360000" cy="27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4424362"/>
            <a:ext cx="6480000" cy="261938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400" b="1" i="1">
                <a:solidFill>
                  <a:srgbClr val="700A00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8137112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0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54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028701"/>
            <a:ext cx="7920000" cy="356592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611120" y="4876005"/>
            <a:ext cx="7920880" cy="162791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100">
                <a:solidFill>
                  <a:schemeClr val="accent1"/>
                </a:solidFill>
              </a:defRPr>
            </a:lvl1pPr>
          </a:lstStyle>
          <a:p>
            <a:r>
              <a:rPr lang="en-GB"/>
              <a:t>M. Mendes on DFH DDR - EDMS 2383533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4767263"/>
            <a:ext cx="3600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  <p:sldLayoutId id="2147483660" r:id="rId8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re 17"/>
          <p:cNvSpPr>
            <a:spLocks noGrp="1"/>
          </p:cNvSpPr>
          <p:nvPr>
            <p:ph type="ctrTitle"/>
          </p:nvPr>
        </p:nvSpPr>
        <p:spPr>
          <a:xfrm>
            <a:off x="1371600" y="1755150"/>
            <a:ext cx="7200000" cy="1764338"/>
          </a:xfrm>
        </p:spPr>
        <p:txBody>
          <a:bodyPr/>
          <a:lstStyle/>
          <a:p>
            <a:br>
              <a:rPr lang="en-GB" sz="500" noProof="0" dirty="0"/>
            </a:br>
            <a:r>
              <a:rPr lang="en-US" dirty="0"/>
              <a:t>Cable List for</a:t>
            </a:r>
            <a:br>
              <a:rPr lang="en-US" dirty="0"/>
            </a:br>
            <a:r>
              <a:rPr lang="en-US" dirty="0"/>
              <a:t>De-cabling and Re-cabling HL-LHC</a:t>
            </a:r>
            <a:endParaRPr lang="en-GB" noProof="0" dirty="0"/>
          </a:p>
        </p:txBody>
      </p:sp>
      <p:sp>
        <p:nvSpPr>
          <p:cNvPr id="19" name="Sous-titre 18"/>
          <p:cNvSpPr>
            <a:spLocks noGrp="1"/>
          </p:cNvSpPr>
          <p:nvPr>
            <p:ph type="subTitle" idx="1"/>
          </p:nvPr>
        </p:nvSpPr>
        <p:spPr>
          <a:xfrm>
            <a:off x="1371600" y="3701008"/>
            <a:ext cx="6480000" cy="742950"/>
          </a:xfrm>
        </p:spPr>
        <p:txBody>
          <a:bodyPr>
            <a:normAutofit/>
          </a:bodyPr>
          <a:lstStyle/>
          <a:p>
            <a:r>
              <a:rPr lang="en-GB" sz="1800" dirty="0"/>
              <a:t>G</a:t>
            </a:r>
            <a:r>
              <a:rPr lang="en-GB" sz="1800" noProof="0" dirty="0"/>
              <a:t>. Georgiev</a:t>
            </a:r>
            <a:endParaRPr lang="en-GB" sz="3200" noProof="0" dirty="0"/>
          </a:p>
        </p:txBody>
      </p:sp>
      <p:sp>
        <p:nvSpPr>
          <p:cNvPr id="20" name="Espace réservé du texte 19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b="0" i="0" noProof="0" dirty="0">
                <a:solidFill>
                  <a:schemeClr val="bg2"/>
                </a:solidFill>
              </a:rPr>
              <a:t>09 December 2022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3D437F3-CEF5-88BB-301F-22CA87FDD23A}"/>
              </a:ext>
            </a:extLst>
          </p:cNvPr>
          <p:cNvSpPr txBox="1"/>
          <p:nvPr/>
        </p:nvSpPr>
        <p:spPr>
          <a:xfrm>
            <a:off x="5614220" y="4411241"/>
            <a:ext cx="144943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bg2"/>
                </a:solidFill>
              </a:rPr>
              <a:t>EDMS 2806309</a:t>
            </a:r>
            <a:endParaRPr lang="en-GB" sz="1400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05951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5EF3B3-F772-4BE9-8BB6-B35ECFDBC0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9832" y="43154"/>
            <a:ext cx="7920000" cy="540000"/>
          </a:xfrm>
        </p:spPr>
        <p:txBody>
          <a:bodyPr/>
          <a:lstStyle/>
          <a:p>
            <a:r>
              <a:rPr lang="en-US" sz="2800" dirty="0"/>
              <a:t>General Process Remainder</a:t>
            </a:r>
            <a:endParaRPr lang="en-GB" sz="28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CDF862D-93E4-4B20-A0C1-AF41C5355E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1F538A09-7417-3D09-B447-B4F9A255B9B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07730" y="624961"/>
            <a:ext cx="5150025" cy="3888045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91FDF885-28F4-A51C-1F98-EECBEE756882}"/>
              </a:ext>
            </a:extLst>
          </p:cNvPr>
          <p:cNvSpPr txBox="1"/>
          <p:nvPr/>
        </p:nvSpPr>
        <p:spPr>
          <a:xfrm>
            <a:off x="103239" y="4123926"/>
            <a:ext cx="5628968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050" dirty="0">
                <a:solidFill>
                  <a:srgbClr val="FF0000"/>
                </a:solidFill>
              </a:rPr>
              <a:t>*</a:t>
            </a:r>
            <a:r>
              <a:rPr lang="en-GB" sz="1050" dirty="0"/>
              <a:t>This is the second iteration of the exercise performed in 2020</a:t>
            </a:r>
            <a:br>
              <a:rPr lang="en-GB" sz="1050" dirty="0"/>
            </a:br>
            <a:r>
              <a:rPr lang="en-GB" sz="1050" i="1" dirty="0"/>
              <a:t>(EDMS 2378603 – Miguel Mendes document).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689C4FA5-8E8B-2B2A-88EF-6A1292E5F2DF}"/>
              </a:ext>
            </a:extLst>
          </p:cNvPr>
          <p:cNvSpPr/>
          <p:nvPr/>
        </p:nvSpPr>
        <p:spPr>
          <a:xfrm>
            <a:off x="2248370" y="1786849"/>
            <a:ext cx="1688629" cy="676951"/>
          </a:xfrm>
          <a:prstGeom prst="rect">
            <a:avLst/>
          </a:prstGeom>
          <a:noFill/>
          <a:ln w="1905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00033D5-7452-E0C7-40A3-D81E3C15DF96}"/>
              </a:ext>
            </a:extLst>
          </p:cNvPr>
          <p:cNvSpPr txBox="1"/>
          <p:nvPr/>
        </p:nvSpPr>
        <p:spPr>
          <a:xfrm>
            <a:off x="2087880" y="2463800"/>
            <a:ext cx="2082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Today we are here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A7CE0678-8922-40D1-4507-022B69709354}"/>
              </a:ext>
            </a:extLst>
          </p:cNvPr>
          <p:cNvSpPr/>
          <p:nvPr/>
        </p:nvSpPr>
        <p:spPr>
          <a:xfrm>
            <a:off x="4211207" y="1359017"/>
            <a:ext cx="1625714" cy="1267343"/>
          </a:xfrm>
          <a:prstGeom prst="rect">
            <a:avLst/>
          </a:prstGeom>
          <a:noFill/>
          <a:ln w="19050">
            <a:solidFill>
              <a:srgbClr val="00B0F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DDDBE8C-4C13-7DD5-9997-EF7467794C34}"/>
              </a:ext>
            </a:extLst>
          </p:cNvPr>
          <p:cNvSpPr txBox="1"/>
          <p:nvPr/>
        </p:nvSpPr>
        <p:spPr>
          <a:xfrm>
            <a:off x="4033519" y="835797"/>
            <a:ext cx="230383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00B0F0"/>
                </a:solidFill>
              </a:rPr>
              <a:t>SharePoint details in</a:t>
            </a:r>
          </a:p>
          <a:p>
            <a:r>
              <a:rPr lang="en-US" sz="1400" dirty="0">
                <a:solidFill>
                  <a:srgbClr val="00B0F0"/>
                </a:solidFill>
              </a:rPr>
              <a:t>Miguel Baeza presentation</a:t>
            </a:r>
            <a:endParaRPr lang="en-GB" sz="1400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64360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/>
      <p:bldP spid="14" grpId="0" animBg="1"/>
      <p:bldP spid="1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5EF3B3-F772-4BE9-8BB6-B35ECFDBC0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9832" y="43154"/>
            <a:ext cx="7920000" cy="540000"/>
          </a:xfrm>
        </p:spPr>
        <p:txBody>
          <a:bodyPr/>
          <a:lstStyle/>
          <a:p>
            <a:r>
              <a:rPr lang="en-US" sz="2800" dirty="0"/>
              <a:t>Cable list 1/3</a:t>
            </a:r>
            <a:endParaRPr lang="en-GB" sz="28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CDF862D-93E4-4B20-A0C1-AF41C5355E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0A15F66-F7B5-A91B-5B47-3D22CA974C7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1130" y="1187695"/>
            <a:ext cx="8407400" cy="1235071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A55EC556-CBD8-F3AC-746B-1EA075D53158}"/>
              </a:ext>
            </a:extLst>
          </p:cNvPr>
          <p:cNvSpPr/>
          <p:nvPr/>
        </p:nvSpPr>
        <p:spPr>
          <a:xfrm>
            <a:off x="3499440" y="1127759"/>
            <a:ext cx="5547360" cy="1402081"/>
          </a:xfrm>
          <a:prstGeom prst="rect">
            <a:avLst/>
          </a:prstGeom>
          <a:noFill/>
          <a:ln w="19050">
            <a:solidFill>
              <a:srgbClr val="00B0F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ADE5BE3-F87E-1790-31EF-8F1FC9A069D0}"/>
              </a:ext>
            </a:extLst>
          </p:cNvPr>
          <p:cNvSpPr txBox="1"/>
          <p:nvPr/>
        </p:nvSpPr>
        <p:spPr>
          <a:xfrm>
            <a:off x="3796232" y="784737"/>
            <a:ext cx="611466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00B0F0"/>
                </a:solidFill>
              </a:rPr>
              <a:t>Extraction from GESMAR</a:t>
            </a:r>
            <a:endParaRPr lang="en-GB" sz="1400" dirty="0">
              <a:solidFill>
                <a:srgbClr val="00B0F0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90E3D2E-58B2-6DEC-1710-3ACF9E64118F}"/>
              </a:ext>
            </a:extLst>
          </p:cNvPr>
          <p:cNvSpPr txBox="1"/>
          <p:nvPr/>
        </p:nvSpPr>
        <p:spPr>
          <a:xfrm>
            <a:off x="8456661" y="2160508"/>
            <a:ext cx="5437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B0F0"/>
                </a:solidFill>
              </a:rPr>
              <a:t>…..</a:t>
            </a:r>
            <a:endParaRPr lang="en-GB" dirty="0">
              <a:solidFill>
                <a:srgbClr val="00B0F0"/>
              </a:solidFill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5FF60AA1-350A-84C7-6982-4CC172645E56}"/>
              </a:ext>
            </a:extLst>
          </p:cNvPr>
          <p:cNvSpPr/>
          <p:nvPr/>
        </p:nvSpPr>
        <p:spPr>
          <a:xfrm>
            <a:off x="321900" y="1127759"/>
            <a:ext cx="3131140" cy="1402081"/>
          </a:xfrm>
          <a:prstGeom prst="rect">
            <a:avLst/>
          </a:prstGeom>
          <a:noFill/>
          <a:ln w="19050">
            <a:solidFill>
              <a:srgbClr val="FFCC66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DB421F1C-329E-BA9C-2245-018239C6C4E9}"/>
              </a:ext>
            </a:extLst>
          </p:cNvPr>
          <p:cNvSpPr txBox="1"/>
          <p:nvPr/>
        </p:nvSpPr>
        <p:spPr>
          <a:xfrm>
            <a:off x="545421" y="811379"/>
            <a:ext cx="22638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FFC000"/>
                </a:solidFill>
              </a:rPr>
              <a:t>Classification</a:t>
            </a:r>
            <a:endParaRPr lang="en-GB" sz="1400" dirty="0">
              <a:solidFill>
                <a:srgbClr val="FFC000"/>
              </a:solidFill>
            </a:endParaRPr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A2839AA0-6B43-D612-A5F3-3E4A9ECF4A68}"/>
              </a:ext>
            </a:extLst>
          </p:cNvPr>
          <p:cNvCxnSpPr>
            <a:cxnSpLocks/>
          </p:cNvCxnSpPr>
          <p:nvPr/>
        </p:nvCxnSpPr>
        <p:spPr>
          <a:xfrm flipV="1">
            <a:off x="699832" y="2571750"/>
            <a:ext cx="10160" cy="1896815"/>
          </a:xfrm>
          <a:prstGeom prst="straightConnector1">
            <a:avLst/>
          </a:prstGeom>
          <a:ln>
            <a:solidFill>
              <a:srgbClr val="7030A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9570611C-FFDF-E9E4-FD54-F7F7766589ED}"/>
              </a:ext>
            </a:extLst>
          </p:cNvPr>
          <p:cNvSpPr txBox="1"/>
          <p:nvPr/>
        </p:nvSpPr>
        <p:spPr>
          <a:xfrm>
            <a:off x="699832" y="4150896"/>
            <a:ext cx="8132668" cy="307777"/>
          </a:xfrm>
          <a:prstGeom prst="rect">
            <a:avLst/>
          </a:prstGeom>
          <a:noFill/>
          <a:ln>
            <a:solidFill>
              <a:srgbClr val="7030A0"/>
            </a:solidFill>
          </a:ln>
        </p:spPr>
        <p:txBody>
          <a:bodyPr wrap="square">
            <a:spAutoFit/>
          </a:bodyPr>
          <a:lstStyle/>
          <a:p>
            <a:r>
              <a:rPr lang="en-GB" sz="1400" dirty="0"/>
              <a:t>Exercise performed in 2020, only collaterally impacted cables </a:t>
            </a:r>
            <a:r>
              <a:rPr lang="en-GB" sz="1400" i="1" dirty="0"/>
              <a:t>(EDMS 2378603 – Miguel’s document)</a:t>
            </a:r>
          </a:p>
        </p:txBody>
      </p: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17AFAF64-D7D2-7310-09D6-1F4B91481C20}"/>
              </a:ext>
            </a:extLst>
          </p:cNvPr>
          <p:cNvCxnSpPr>
            <a:cxnSpLocks/>
          </p:cNvCxnSpPr>
          <p:nvPr/>
        </p:nvCxnSpPr>
        <p:spPr>
          <a:xfrm flipH="1" flipV="1">
            <a:off x="1487232" y="2571749"/>
            <a:ext cx="1" cy="1467355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D9ACCE62-B224-445B-C15E-773AA77DBCF9}"/>
              </a:ext>
            </a:extLst>
          </p:cNvPr>
          <p:cNvSpPr txBox="1"/>
          <p:nvPr/>
        </p:nvSpPr>
        <p:spPr>
          <a:xfrm>
            <a:off x="2208592" y="3050031"/>
            <a:ext cx="1865568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To confirm now</a:t>
            </a:r>
          </a:p>
        </p:txBody>
      </p: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3E61B0C2-0EBD-847D-8FF6-D22F4CF3A316}"/>
              </a:ext>
            </a:extLst>
          </p:cNvPr>
          <p:cNvCxnSpPr>
            <a:cxnSpLocks/>
          </p:cNvCxnSpPr>
          <p:nvPr/>
        </p:nvCxnSpPr>
        <p:spPr>
          <a:xfrm flipV="1">
            <a:off x="2208592" y="2571748"/>
            <a:ext cx="0" cy="848955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TextBox 32">
            <a:extLst>
              <a:ext uri="{FF2B5EF4-FFF2-40B4-BE49-F238E27FC236}">
                <a16:creationId xmlns:a16="http://schemas.microsoft.com/office/drawing/2014/main" id="{78F7AB96-31ED-EB6A-CDF1-16E2BD961712}"/>
              </a:ext>
            </a:extLst>
          </p:cNvPr>
          <p:cNvSpPr txBox="1"/>
          <p:nvPr/>
        </p:nvSpPr>
        <p:spPr>
          <a:xfrm>
            <a:off x="1487233" y="3515884"/>
            <a:ext cx="7241298" cy="523220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txBody>
          <a:bodyPr wrap="square">
            <a:spAutoFit/>
          </a:bodyPr>
          <a:lstStyle/>
          <a:p>
            <a:r>
              <a:rPr lang="en-GB" sz="1400" dirty="0"/>
              <a:t>Exercise June 2021, including collaterally impacted and unused cables </a:t>
            </a:r>
            <a:r>
              <a:rPr lang="en-GB" sz="1400" i="1" dirty="0"/>
              <a:t>(EDMS 2607291). </a:t>
            </a:r>
            <a:r>
              <a:rPr lang="en-GB" sz="1400" dirty="0"/>
              <a:t>Cable list extracted in 2018, P1L and P5 complete. </a:t>
            </a:r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92EFF639-6A06-F1F2-FBAB-A2F2D2D8259F}"/>
              </a:ext>
            </a:extLst>
          </p:cNvPr>
          <p:cNvSpPr/>
          <p:nvPr/>
        </p:nvSpPr>
        <p:spPr>
          <a:xfrm>
            <a:off x="1330960" y="1395130"/>
            <a:ext cx="1088452" cy="413349"/>
          </a:xfrm>
          <a:prstGeom prst="ellipse">
            <a:avLst/>
          </a:prstGeom>
          <a:noFill/>
          <a:ln w="19050">
            <a:solidFill>
              <a:srgbClr val="C59EE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E900E5C3-4062-9725-04F2-F4F6EFD7C819}"/>
              </a:ext>
            </a:extLst>
          </p:cNvPr>
          <p:cNvCxnSpPr>
            <a:cxnSpLocks/>
            <a:endCxn id="37" idx="0"/>
          </p:cNvCxnSpPr>
          <p:nvPr/>
        </p:nvCxnSpPr>
        <p:spPr>
          <a:xfrm flipH="1">
            <a:off x="1875186" y="471060"/>
            <a:ext cx="12284" cy="924070"/>
          </a:xfrm>
          <a:prstGeom prst="straightConnector1">
            <a:avLst/>
          </a:prstGeom>
          <a:ln>
            <a:solidFill>
              <a:srgbClr val="C59EE2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1" name="TextBox 40">
            <a:extLst>
              <a:ext uri="{FF2B5EF4-FFF2-40B4-BE49-F238E27FC236}">
                <a16:creationId xmlns:a16="http://schemas.microsoft.com/office/drawing/2014/main" id="{16F98BD9-DC2F-48FB-340C-81FB5B3F9639}"/>
              </a:ext>
            </a:extLst>
          </p:cNvPr>
          <p:cNvSpPr txBox="1"/>
          <p:nvPr/>
        </p:nvSpPr>
        <p:spPr>
          <a:xfrm>
            <a:off x="1069094" y="253674"/>
            <a:ext cx="199125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>
                <a:solidFill>
                  <a:srgbClr val="C59EE2"/>
                </a:solidFill>
              </a:rPr>
              <a:t>General categories</a:t>
            </a:r>
            <a:r>
              <a:rPr lang="en-US" sz="1200" dirty="0">
                <a:solidFill>
                  <a:srgbClr val="C59EE2"/>
                </a:solidFill>
              </a:rPr>
              <a:t> Slide 4</a:t>
            </a:r>
            <a:endParaRPr lang="en-GB" sz="1200" dirty="0">
              <a:solidFill>
                <a:srgbClr val="C59EE2"/>
              </a:solidFill>
            </a:endParaRPr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CF81ADE1-B030-ACE1-CA96-CC2A809F0C30}"/>
              </a:ext>
            </a:extLst>
          </p:cNvPr>
          <p:cNvSpPr/>
          <p:nvPr/>
        </p:nvSpPr>
        <p:spPr>
          <a:xfrm>
            <a:off x="2663684" y="1266556"/>
            <a:ext cx="797067" cy="174068"/>
          </a:xfrm>
          <a:prstGeom prst="ellipse">
            <a:avLst/>
          </a:prstGeom>
          <a:noFill/>
          <a:ln w="19050">
            <a:solidFill>
              <a:srgbClr val="99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BBC32956-25B8-1BD0-162D-814CB9A153A3}"/>
              </a:ext>
            </a:extLst>
          </p:cNvPr>
          <p:cNvCxnSpPr>
            <a:cxnSpLocks/>
            <a:endCxn id="43" idx="0"/>
          </p:cNvCxnSpPr>
          <p:nvPr/>
        </p:nvCxnSpPr>
        <p:spPr>
          <a:xfrm>
            <a:off x="3060345" y="675913"/>
            <a:ext cx="1873" cy="590643"/>
          </a:xfrm>
          <a:prstGeom prst="straightConnector1">
            <a:avLst/>
          </a:prstGeom>
          <a:ln>
            <a:solidFill>
              <a:srgbClr val="99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5" name="TextBox 44">
            <a:extLst>
              <a:ext uri="{FF2B5EF4-FFF2-40B4-BE49-F238E27FC236}">
                <a16:creationId xmlns:a16="http://schemas.microsoft.com/office/drawing/2014/main" id="{24C7CCBC-B79D-749E-F2F9-62D7B5A656F8}"/>
              </a:ext>
            </a:extLst>
          </p:cNvPr>
          <p:cNvSpPr txBox="1"/>
          <p:nvPr/>
        </p:nvSpPr>
        <p:spPr>
          <a:xfrm>
            <a:off x="2726261" y="434084"/>
            <a:ext cx="65274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C00000"/>
                </a:solidFill>
              </a:rPr>
              <a:t>Slide 5</a:t>
            </a:r>
            <a:endParaRPr lang="en-GB" sz="12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76193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/>
      <p:bldP spid="17" grpId="0" animBg="1"/>
      <p:bldP spid="18" grpId="0"/>
      <p:bldP spid="23" grpId="0" animBg="1"/>
      <p:bldP spid="30" grpId="0" animBg="1"/>
      <p:bldP spid="33" grpId="0" animBg="1"/>
      <p:bldP spid="37" grpId="0" animBg="1"/>
      <p:bldP spid="41" grpId="0"/>
      <p:bldP spid="43" grpId="0" animBg="1"/>
      <p:bldP spid="4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5EF3B3-F772-4BE9-8BB6-B35ECFDBC0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4400" y="-40116"/>
            <a:ext cx="7920000" cy="540000"/>
          </a:xfrm>
        </p:spPr>
        <p:txBody>
          <a:bodyPr/>
          <a:lstStyle/>
          <a:p>
            <a:r>
              <a:rPr lang="en-US" sz="2800" dirty="0"/>
              <a:t>Cable list 2/3</a:t>
            </a:r>
            <a:endParaRPr lang="en-GB" sz="28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CDF862D-93E4-4B20-A0C1-AF41C5355E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90E3D2E-58B2-6DEC-1710-3ACF9E64118F}"/>
              </a:ext>
            </a:extLst>
          </p:cNvPr>
          <p:cNvSpPr txBox="1"/>
          <p:nvPr/>
        </p:nvSpPr>
        <p:spPr>
          <a:xfrm>
            <a:off x="8357396" y="1987788"/>
            <a:ext cx="5437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B0F0"/>
                </a:solidFill>
              </a:rPr>
              <a:t>…..</a:t>
            </a:r>
            <a:endParaRPr lang="en-GB" dirty="0">
              <a:solidFill>
                <a:srgbClr val="00B0F0"/>
              </a:solidFill>
            </a:endParaRP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43427A9C-F766-1219-6582-1F4490995535}"/>
              </a:ext>
            </a:extLst>
          </p:cNvPr>
          <p:cNvSpPr txBox="1">
            <a:spLocks/>
          </p:cNvSpPr>
          <p:nvPr/>
        </p:nvSpPr>
        <p:spPr>
          <a:xfrm>
            <a:off x="326050" y="433889"/>
            <a:ext cx="7920000" cy="54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1800" dirty="0"/>
              <a:t>General categories and Strategy</a:t>
            </a:r>
            <a:br>
              <a:rPr lang="en-GB" dirty="0"/>
            </a:br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7674296-CAF7-C64C-C3FF-39F8F9D6AB2F}"/>
              </a:ext>
            </a:extLst>
          </p:cNvPr>
          <p:cNvSpPr txBox="1"/>
          <p:nvPr/>
        </p:nvSpPr>
        <p:spPr>
          <a:xfrm>
            <a:off x="1684790" y="596225"/>
            <a:ext cx="547605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Example P1L. The same categories for P1L, P5L and P5R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BFAE830F-A595-FBB5-178D-342434C2148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9406" y="788711"/>
            <a:ext cx="8136508" cy="2546727"/>
          </a:xfrm>
          <a:prstGeom prst="rect">
            <a:avLst/>
          </a:prstGeom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2800B077-5DDE-03ED-CFE0-290A955AECBC}"/>
              </a:ext>
            </a:extLst>
          </p:cNvPr>
          <p:cNvCxnSpPr>
            <a:cxnSpLocks/>
          </p:cNvCxnSpPr>
          <p:nvPr/>
        </p:nvCxnSpPr>
        <p:spPr>
          <a:xfrm flipV="1">
            <a:off x="4726137" y="2379680"/>
            <a:ext cx="710448" cy="420844"/>
          </a:xfrm>
          <a:prstGeom prst="line">
            <a:avLst/>
          </a:prstGeom>
          <a:ln w="34925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F85857A5-2501-CBCE-555C-346081566F6D}"/>
              </a:ext>
            </a:extLst>
          </p:cNvPr>
          <p:cNvCxnSpPr>
            <a:cxnSpLocks/>
          </p:cNvCxnSpPr>
          <p:nvPr/>
        </p:nvCxnSpPr>
        <p:spPr>
          <a:xfrm>
            <a:off x="5412442" y="2378429"/>
            <a:ext cx="1354172" cy="1250"/>
          </a:xfrm>
          <a:prstGeom prst="line">
            <a:avLst/>
          </a:prstGeom>
          <a:ln w="34925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F39FD83C-D5AC-4D39-D6A0-6C124728B5B0}"/>
              </a:ext>
            </a:extLst>
          </p:cNvPr>
          <p:cNvCxnSpPr>
            <a:cxnSpLocks/>
          </p:cNvCxnSpPr>
          <p:nvPr/>
        </p:nvCxnSpPr>
        <p:spPr>
          <a:xfrm>
            <a:off x="4513521" y="2800524"/>
            <a:ext cx="210050" cy="0"/>
          </a:xfrm>
          <a:prstGeom prst="line">
            <a:avLst/>
          </a:prstGeom>
          <a:ln w="34925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47AB1D82-967C-27DB-807D-183E3E6D87BE}"/>
              </a:ext>
            </a:extLst>
          </p:cNvPr>
          <p:cNvCxnSpPr>
            <a:cxnSpLocks/>
          </p:cNvCxnSpPr>
          <p:nvPr/>
        </p:nvCxnSpPr>
        <p:spPr>
          <a:xfrm flipV="1">
            <a:off x="5471479" y="2411408"/>
            <a:ext cx="3046933" cy="25363"/>
          </a:xfrm>
          <a:prstGeom prst="line">
            <a:avLst/>
          </a:prstGeom>
          <a:ln w="34925">
            <a:solidFill>
              <a:srgbClr val="FF7D7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4EF68543-A9C6-70B0-2287-51666CD10EE9}"/>
              </a:ext>
            </a:extLst>
          </p:cNvPr>
          <p:cNvCxnSpPr>
            <a:cxnSpLocks/>
          </p:cNvCxnSpPr>
          <p:nvPr/>
        </p:nvCxnSpPr>
        <p:spPr>
          <a:xfrm flipV="1">
            <a:off x="4683863" y="2430499"/>
            <a:ext cx="794996" cy="474790"/>
          </a:xfrm>
          <a:prstGeom prst="line">
            <a:avLst/>
          </a:prstGeom>
          <a:ln w="34925">
            <a:solidFill>
              <a:srgbClr val="FF7D7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0E3A0D36-9D40-AC7C-0A55-83554475DE32}"/>
              </a:ext>
            </a:extLst>
          </p:cNvPr>
          <p:cNvCxnSpPr>
            <a:cxnSpLocks/>
          </p:cNvCxnSpPr>
          <p:nvPr/>
        </p:nvCxnSpPr>
        <p:spPr>
          <a:xfrm flipV="1">
            <a:off x="4723571" y="2303946"/>
            <a:ext cx="710448" cy="420844"/>
          </a:xfrm>
          <a:prstGeom prst="line">
            <a:avLst/>
          </a:prstGeom>
          <a:ln w="349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5A79746A-2FA9-EA7C-3B23-E6618040E95A}"/>
              </a:ext>
            </a:extLst>
          </p:cNvPr>
          <p:cNvCxnSpPr>
            <a:cxnSpLocks/>
          </p:cNvCxnSpPr>
          <p:nvPr/>
        </p:nvCxnSpPr>
        <p:spPr>
          <a:xfrm flipV="1">
            <a:off x="5409876" y="2302379"/>
            <a:ext cx="3051542" cy="316"/>
          </a:xfrm>
          <a:prstGeom prst="line">
            <a:avLst/>
          </a:prstGeom>
          <a:ln w="349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539FFC03-9696-306D-437F-ED173821B3A9}"/>
              </a:ext>
            </a:extLst>
          </p:cNvPr>
          <p:cNvCxnSpPr>
            <a:cxnSpLocks/>
          </p:cNvCxnSpPr>
          <p:nvPr/>
        </p:nvCxnSpPr>
        <p:spPr>
          <a:xfrm>
            <a:off x="4510955" y="2724790"/>
            <a:ext cx="210050" cy="0"/>
          </a:xfrm>
          <a:prstGeom prst="line">
            <a:avLst/>
          </a:prstGeom>
          <a:ln w="349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8FB86B36-A955-7B4C-9F97-C8436DD20711}"/>
              </a:ext>
            </a:extLst>
          </p:cNvPr>
          <p:cNvCxnSpPr>
            <a:cxnSpLocks/>
          </p:cNvCxnSpPr>
          <p:nvPr/>
        </p:nvCxnSpPr>
        <p:spPr>
          <a:xfrm flipV="1">
            <a:off x="8534400" y="2302556"/>
            <a:ext cx="152400" cy="4694"/>
          </a:xfrm>
          <a:prstGeom prst="line">
            <a:avLst/>
          </a:prstGeom>
          <a:ln w="349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A29CB054-806E-19BB-2437-325398712396}"/>
              </a:ext>
            </a:extLst>
          </p:cNvPr>
          <p:cNvCxnSpPr>
            <a:cxnSpLocks/>
          </p:cNvCxnSpPr>
          <p:nvPr/>
        </p:nvCxnSpPr>
        <p:spPr>
          <a:xfrm flipV="1">
            <a:off x="8734185" y="2302379"/>
            <a:ext cx="152400" cy="4694"/>
          </a:xfrm>
          <a:prstGeom prst="line">
            <a:avLst/>
          </a:prstGeom>
          <a:ln w="349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9E5FD685-F9E2-24BD-8110-0DAA2FB06A54}"/>
              </a:ext>
            </a:extLst>
          </p:cNvPr>
          <p:cNvCxnSpPr>
            <a:cxnSpLocks/>
          </p:cNvCxnSpPr>
          <p:nvPr/>
        </p:nvCxnSpPr>
        <p:spPr>
          <a:xfrm>
            <a:off x="4286050" y="2709251"/>
            <a:ext cx="211569" cy="0"/>
          </a:xfrm>
          <a:prstGeom prst="line">
            <a:avLst/>
          </a:prstGeom>
          <a:ln w="34925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1D0897B9-E42C-2B16-195C-ACB5ECE829CF}"/>
              </a:ext>
            </a:extLst>
          </p:cNvPr>
          <p:cNvCxnSpPr>
            <a:cxnSpLocks/>
          </p:cNvCxnSpPr>
          <p:nvPr/>
        </p:nvCxnSpPr>
        <p:spPr>
          <a:xfrm flipH="1" flipV="1">
            <a:off x="3741544" y="2354559"/>
            <a:ext cx="619847" cy="370231"/>
          </a:xfrm>
          <a:prstGeom prst="line">
            <a:avLst/>
          </a:prstGeom>
          <a:ln w="34925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E8CF0A71-F4C1-38D5-0A1A-89B4ABD5241D}"/>
              </a:ext>
            </a:extLst>
          </p:cNvPr>
          <p:cNvCxnSpPr>
            <a:cxnSpLocks/>
          </p:cNvCxnSpPr>
          <p:nvPr/>
        </p:nvCxnSpPr>
        <p:spPr>
          <a:xfrm>
            <a:off x="3615419" y="2354559"/>
            <a:ext cx="126125" cy="0"/>
          </a:xfrm>
          <a:prstGeom prst="line">
            <a:avLst/>
          </a:prstGeom>
          <a:ln w="34925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D922FCF7-D1A0-49FC-B83F-A7D70D6392A4}"/>
              </a:ext>
            </a:extLst>
          </p:cNvPr>
          <p:cNvCxnSpPr>
            <a:cxnSpLocks/>
          </p:cNvCxnSpPr>
          <p:nvPr/>
        </p:nvCxnSpPr>
        <p:spPr>
          <a:xfrm flipV="1">
            <a:off x="3611922" y="2215183"/>
            <a:ext cx="3498" cy="163246"/>
          </a:xfrm>
          <a:prstGeom prst="line">
            <a:avLst/>
          </a:prstGeom>
          <a:ln w="34925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63C19EEB-9820-DF54-F927-2A816E78E503}"/>
              </a:ext>
            </a:extLst>
          </p:cNvPr>
          <p:cNvCxnSpPr>
            <a:cxnSpLocks/>
          </p:cNvCxnSpPr>
          <p:nvPr/>
        </p:nvCxnSpPr>
        <p:spPr>
          <a:xfrm>
            <a:off x="3925099" y="2522046"/>
            <a:ext cx="417468" cy="239321"/>
          </a:xfrm>
          <a:prstGeom prst="line">
            <a:avLst/>
          </a:prstGeom>
          <a:ln w="3492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C5D13361-8E88-B339-BAA1-96C66F0A43EC}"/>
              </a:ext>
            </a:extLst>
          </p:cNvPr>
          <p:cNvCxnSpPr>
            <a:cxnSpLocks/>
          </p:cNvCxnSpPr>
          <p:nvPr/>
        </p:nvCxnSpPr>
        <p:spPr>
          <a:xfrm>
            <a:off x="4334677" y="2761367"/>
            <a:ext cx="176278" cy="0"/>
          </a:xfrm>
          <a:prstGeom prst="line">
            <a:avLst/>
          </a:prstGeom>
          <a:ln w="3492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0D757071-CD9D-A6B3-45B1-A0EE1BFC3D3A}"/>
              </a:ext>
            </a:extLst>
          </p:cNvPr>
          <p:cNvCxnSpPr>
            <a:cxnSpLocks/>
          </p:cNvCxnSpPr>
          <p:nvPr/>
        </p:nvCxnSpPr>
        <p:spPr>
          <a:xfrm flipV="1">
            <a:off x="8317717" y="908680"/>
            <a:ext cx="0" cy="1874725"/>
          </a:xfrm>
          <a:prstGeom prst="line">
            <a:avLst/>
          </a:prstGeom>
          <a:ln w="34925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7" name="Picture 36">
            <a:extLst>
              <a:ext uri="{FF2B5EF4-FFF2-40B4-BE49-F238E27FC236}">
                <a16:creationId xmlns:a16="http://schemas.microsoft.com/office/drawing/2014/main" id="{FCFEC265-F4DF-18B8-D761-EACA6CA0A14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4185" y="2984809"/>
            <a:ext cx="4901609" cy="999831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39" name="TextBox 38">
            <a:extLst>
              <a:ext uri="{FF2B5EF4-FFF2-40B4-BE49-F238E27FC236}">
                <a16:creationId xmlns:a16="http://schemas.microsoft.com/office/drawing/2014/main" id="{F398C44B-7148-E043-065D-DECA4A4800FC}"/>
              </a:ext>
            </a:extLst>
          </p:cNvPr>
          <p:cNvSpPr txBox="1"/>
          <p:nvPr/>
        </p:nvSpPr>
        <p:spPr>
          <a:xfrm>
            <a:off x="2475466" y="3896564"/>
            <a:ext cx="6668534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1" u="sng" dirty="0"/>
              <a:t>General categories to fill in the list: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dirty="0"/>
              <a:t>Category A (Obsolete Cable)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dirty="0"/>
              <a:t>Category B (Collaterally Impacted Cables)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dirty="0"/>
              <a:t>N/A (not expected)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E7290D77-7897-10C2-832F-4C4412FECB98}"/>
              </a:ext>
            </a:extLst>
          </p:cNvPr>
          <p:cNvSpPr txBox="1"/>
          <p:nvPr/>
        </p:nvSpPr>
        <p:spPr>
          <a:xfrm>
            <a:off x="7370244" y="619434"/>
            <a:ext cx="171553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rgbClr val="FFC000"/>
                </a:solidFill>
              </a:rPr>
              <a:t>De-cabling limit</a:t>
            </a:r>
            <a:endParaRPr lang="en-GB" sz="1600" b="1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83813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5EF3B3-F772-4BE9-8BB6-B35ECFDBC0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4400" y="-40116"/>
            <a:ext cx="7920000" cy="540000"/>
          </a:xfrm>
        </p:spPr>
        <p:txBody>
          <a:bodyPr/>
          <a:lstStyle/>
          <a:p>
            <a:r>
              <a:rPr lang="en-US" sz="2800" dirty="0"/>
              <a:t>Cable list 3/3</a:t>
            </a:r>
            <a:endParaRPr lang="en-GB" sz="2800" dirty="0"/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43427A9C-F766-1219-6582-1F4490995535}"/>
              </a:ext>
            </a:extLst>
          </p:cNvPr>
          <p:cNvSpPr txBox="1">
            <a:spLocks/>
          </p:cNvSpPr>
          <p:nvPr/>
        </p:nvSpPr>
        <p:spPr>
          <a:xfrm>
            <a:off x="655980" y="422468"/>
            <a:ext cx="7920000" cy="54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1800" dirty="0"/>
              <a:t>Geographical Location</a:t>
            </a:r>
            <a:br>
              <a:rPr lang="en-GB" dirty="0"/>
            </a:br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4384027-B707-1022-ECB8-AA17310E853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3924" y="893115"/>
            <a:ext cx="8296111" cy="2545689"/>
          </a:xfrm>
          <a:prstGeom prst="rect">
            <a:avLst/>
          </a:prstGeom>
          <a:noFill/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80FCF24F-10B2-8CDD-C3C6-22ACD382DD08}"/>
              </a:ext>
            </a:extLst>
          </p:cNvPr>
          <p:cNvSpPr/>
          <p:nvPr/>
        </p:nvSpPr>
        <p:spPr>
          <a:xfrm>
            <a:off x="4718613" y="2017408"/>
            <a:ext cx="657720" cy="45719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dirty="0">
              <a:solidFill>
                <a:schemeClr val="accent2"/>
              </a:solidFill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28CC13F-C322-E83E-38F3-058AFB246519}"/>
              </a:ext>
            </a:extLst>
          </p:cNvPr>
          <p:cNvSpPr/>
          <p:nvPr/>
        </p:nvSpPr>
        <p:spPr>
          <a:xfrm rot="8952011">
            <a:off x="4618412" y="2505102"/>
            <a:ext cx="692669" cy="45719"/>
          </a:xfrm>
          <a:prstGeom prst="rect">
            <a:avLst/>
          </a:prstGeom>
          <a:solidFill>
            <a:srgbClr val="FF09ED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C22D8BC-5CE7-E16C-B7B2-BAE0161AA931}"/>
              </a:ext>
            </a:extLst>
          </p:cNvPr>
          <p:cNvSpPr/>
          <p:nvPr/>
        </p:nvSpPr>
        <p:spPr>
          <a:xfrm flipV="1">
            <a:off x="4473476" y="2634269"/>
            <a:ext cx="187888" cy="47970"/>
          </a:xfrm>
          <a:prstGeom prst="rect">
            <a:avLst/>
          </a:prstGeom>
          <a:solidFill>
            <a:srgbClr val="FF09ED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265C5759-34AE-CEBB-C860-9501916F4A68}"/>
              </a:ext>
            </a:extLst>
          </p:cNvPr>
          <p:cNvSpPr/>
          <p:nvPr/>
        </p:nvSpPr>
        <p:spPr>
          <a:xfrm rot="8180090">
            <a:off x="4294750" y="2617473"/>
            <a:ext cx="269432" cy="45719"/>
          </a:xfrm>
          <a:prstGeom prst="rect">
            <a:avLst/>
          </a:prstGeom>
          <a:solidFill>
            <a:srgbClr val="FF09ED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B6F5E5B5-D094-CEF5-9D69-85D9BF817E4B}"/>
              </a:ext>
            </a:extLst>
          </p:cNvPr>
          <p:cNvSpPr/>
          <p:nvPr/>
        </p:nvSpPr>
        <p:spPr>
          <a:xfrm rot="2542169">
            <a:off x="4290765" y="2611411"/>
            <a:ext cx="265375" cy="45719"/>
          </a:xfrm>
          <a:prstGeom prst="rect">
            <a:avLst/>
          </a:prstGeom>
          <a:solidFill>
            <a:srgbClr val="FF09ED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1AB94208-05DF-A8B1-043A-3A59B06F1433}"/>
              </a:ext>
            </a:extLst>
          </p:cNvPr>
          <p:cNvCxnSpPr>
            <a:cxnSpLocks/>
          </p:cNvCxnSpPr>
          <p:nvPr/>
        </p:nvCxnSpPr>
        <p:spPr>
          <a:xfrm>
            <a:off x="2942120" y="1029800"/>
            <a:ext cx="2080469" cy="98760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17">
            <a:extLst>
              <a:ext uri="{FF2B5EF4-FFF2-40B4-BE49-F238E27FC236}">
                <a16:creationId xmlns:a16="http://schemas.microsoft.com/office/drawing/2014/main" id="{D4B3C195-9836-5CE1-13BC-14737764C74A}"/>
              </a:ext>
            </a:extLst>
          </p:cNvPr>
          <p:cNvSpPr txBox="1"/>
          <p:nvPr/>
        </p:nvSpPr>
        <p:spPr>
          <a:xfrm>
            <a:off x="1060064" y="514712"/>
            <a:ext cx="50352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/>
              <a:t>Location 4: Beginning and end of cable</a:t>
            </a:r>
          </a:p>
          <a:p>
            <a:r>
              <a:rPr lang="en-US" sz="1600" dirty="0"/>
              <a:t> in UPS14, UPS14 is not in LSS1</a:t>
            </a:r>
          </a:p>
        </p:txBody>
      </p: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ACD06339-0593-7C26-A985-0FD33755F696}"/>
              </a:ext>
            </a:extLst>
          </p:cNvPr>
          <p:cNvCxnSpPr>
            <a:cxnSpLocks/>
          </p:cNvCxnSpPr>
          <p:nvPr/>
        </p:nvCxnSpPr>
        <p:spPr>
          <a:xfrm flipV="1">
            <a:off x="4400588" y="2749883"/>
            <a:ext cx="28878" cy="89140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27">
            <a:extLst>
              <a:ext uri="{FF2B5EF4-FFF2-40B4-BE49-F238E27FC236}">
                <a16:creationId xmlns:a16="http://schemas.microsoft.com/office/drawing/2014/main" id="{BD6DE567-FF91-A56E-B523-2E0A318996DE}"/>
              </a:ext>
            </a:extLst>
          </p:cNvPr>
          <p:cNvSpPr txBox="1"/>
          <p:nvPr/>
        </p:nvSpPr>
        <p:spPr>
          <a:xfrm>
            <a:off x="1620117" y="3603523"/>
            <a:ext cx="609600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H" sz="1600" dirty="0"/>
              <a:t>Location 21: </a:t>
            </a:r>
            <a:r>
              <a:rPr lang="en-US" sz="1600" dirty="0"/>
              <a:t>One cable end in US15, UL14 or UL16, the second going to the surface </a:t>
            </a:r>
            <a:r>
              <a:rPr lang="fr-CH" sz="1600" dirty="0"/>
              <a:t>(</a:t>
            </a:r>
            <a:r>
              <a:rPr lang="en-US" sz="1600" dirty="0"/>
              <a:t>denoted by the cross</a:t>
            </a:r>
            <a:r>
              <a:rPr lang="fr-CH" sz="1600" dirty="0"/>
              <a:t>) </a:t>
            </a:r>
            <a:endParaRPr lang="en-US" sz="1600" dirty="0"/>
          </a:p>
        </p:txBody>
      </p: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849C60C7-7009-D699-5C93-B1737225B6D1}"/>
              </a:ext>
            </a:extLst>
          </p:cNvPr>
          <p:cNvCxnSpPr>
            <a:cxnSpLocks/>
          </p:cNvCxnSpPr>
          <p:nvPr/>
        </p:nvCxnSpPr>
        <p:spPr>
          <a:xfrm flipV="1">
            <a:off x="2992441" y="2546527"/>
            <a:ext cx="1106091" cy="27184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34">
            <a:extLst>
              <a:ext uri="{FF2B5EF4-FFF2-40B4-BE49-F238E27FC236}">
                <a16:creationId xmlns:a16="http://schemas.microsoft.com/office/drawing/2014/main" id="{52744FDC-B518-4D4C-FD62-BE27DDC84FCD}"/>
              </a:ext>
            </a:extLst>
          </p:cNvPr>
          <p:cNvSpPr txBox="1"/>
          <p:nvPr/>
        </p:nvSpPr>
        <p:spPr>
          <a:xfrm>
            <a:off x="6044666" y="397578"/>
            <a:ext cx="3342902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H" sz="1600" dirty="0"/>
              <a:t>Location 1: </a:t>
            </a:r>
            <a:r>
              <a:rPr lang="en-GB" sz="1600" dirty="0"/>
              <a:t>HL-LHC LSS cables</a:t>
            </a:r>
            <a:endParaRPr lang="en-US" sz="1600" dirty="0"/>
          </a:p>
        </p:txBody>
      </p:sp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D0BB6DC6-DD7B-E68C-24A3-E25E91A4646A}"/>
              </a:ext>
            </a:extLst>
          </p:cNvPr>
          <p:cNvCxnSpPr>
            <a:cxnSpLocks/>
          </p:cNvCxnSpPr>
          <p:nvPr/>
        </p:nvCxnSpPr>
        <p:spPr>
          <a:xfrm flipH="1">
            <a:off x="5787491" y="728396"/>
            <a:ext cx="1674994" cy="154555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962311D7-3948-EB4A-3DDC-38C5D4B1CA91}"/>
              </a:ext>
            </a:extLst>
          </p:cNvPr>
          <p:cNvCxnSpPr>
            <a:cxnSpLocks/>
          </p:cNvCxnSpPr>
          <p:nvPr/>
        </p:nvCxnSpPr>
        <p:spPr>
          <a:xfrm flipV="1">
            <a:off x="6441893" y="2273954"/>
            <a:ext cx="54911" cy="113702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Rectangle 45">
            <a:extLst>
              <a:ext uri="{FF2B5EF4-FFF2-40B4-BE49-F238E27FC236}">
                <a16:creationId xmlns:a16="http://schemas.microsoft.com/office/drawing/2014/main" id="{2C52DD14-CA28-902C-FC8E-68E36A50BFA4}"/>
              </a:ext>
            </a:extLst>
          </p:cNvPr>
          <p:cNvSpPr/>
          <p:nvPr/>
        </p:nvSpPr>
        <p:spPr>
          <a:xfrm rot="16200000">
            <a:off x="5285235" y="2086735"/>
            <a:ext cx="184374" cy="45719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dirty="0">
              <a:solidFill>
                <a:schemeClr val="accent2"/>
              </a:solidFill>
            </a:endParaRP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D12FD687-E17E-AF57-FDB6-8BBC444D61FA}"/>
              </a:ext>
            </a:extLst>
          </p:cNvPr>
          <p:cNvSpPr txBox="1"/>
          <p:nvPr/>
        </p:nvSpPr>
        <p:spPr>
          <a:xfrm>
            <a:off x="655980" y="2649097"/>
            <a:ext cx="5568214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CH" sz="1600" dirty="0"/>
              <a:t>Location </a:t>
            </a:r>
            <a:r>
              <a:rPr lang="en-GB" sz="1600" dirty="0"/>
              <a:t>2: Local Cables</a:t>
            </a:r>
          </a:p>
        </p:txBody>
      </p:sp>
      <p:sp>
        <p:nvSpPr>
          <p:cNvPr id="58" name="TextBox 34">
            <a:extLst>
              <a:ext uri="{FF2B5EF4-FFF2-40B4-BE49-F238E27FC236}">
                <a16:creationId xmlns:a16="http://schemas.microsoft.com/office/drawing/2014/main" id="{D7C071EE-7BB6-2B89-1465-6C42E942E8F5}"/>
              </a:ext>
            </a:extLst>
          </p:cNvPr>
          <p:cNvSpPr txBox="1"/>
          <p:nvPr/>
        </p:nvSpPr>
        <p:spPr>
          <a:xfrm>
            <a:off x="5191498" y="3340290"/>
            <a:ext cx="3342902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H" sz="1600" dirty="0"/>
              <a:t>Location 3: </a:t>
            </a:r>
            <a:r>
              <a:rPr lang="en-GB" sz="1600" dirty="0"/>
              <a:t>Traversing cables</a:t>
            </a:r>
            <a:endParaRPr lang="en-US" sz="1600" dirty="0"/>
          </a:p>
        </p:txBody>
      </p:sp>
      <p:cxnSp>
        <p:nvCxnSpPr>
          <p:cNvPr id="63" name="Straight Arrow Connector 62">
            <a:extLst>
              <a:ext uri="{FF2B5EF4-FFF2-40B4-BE49-F238E27FC236}">
                <a16:creationId xmlns:a16="http://schemas.microsoft.com/office/drawing/2014/main" id="{7059C984-7241-E9B9-DDD5-FC5D9E5DC2B1}"/>
              </a:ext>
            </a:extLst>
          </p:cNvPr>
          <p:cNvCxnSpPr>
            <a:cxnSpLocks/>
          </p:cNvCxnSpPr>
          <p:nvPr/>
        </p:nvCxnSpPr>
        <p:spPr>
          <a:xfrm flipV="1">
            <a:off x="4417275" y="2618605"/>
            <a:ext cx="329162" cy="100785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TextBox 27">
            <a:extLst>
              <a:ext uri="{FF2B5EF4-FFF2-40B4-BE49-F238E27FC236}">
                <a16:creationId xmlns:a16="http://schemas.microsoft.com/office/drawing/2014/main" id="{8A0D678B-F854-67E2-F7E2-7CCF71D8D543}"/>
              </a:ext>
            </a:extLst>
          </p:cNvPr>
          <p:cNvSpPr txBox="1"/>
          <p:nvPr/>
        </p:nvSpPr>
        <p:spPr>
          <a:xfrm>
            <a:off x="1304456" y="4258151"/>
            <a:ext cx="722994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b="1" dirty="0"/>
              <a:t>Geographical Location is to help users to identify quickly where the cable goes.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5022540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 dirty="0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B1A7CE5E-3773-49AF-8B00-9A5103A4D3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388" y="18592"/>
            <a:ext cx="8298320" cy="540000"/>
          </a:xfrm>
        </p:spPr>
        <p:txBody>
          <a:bodyPr/>
          <a:lstStyle/>
          <a:p>
            <a:r>
              <a:rPr lang="en-GB" dirty="0"/>
              <a:t>Different studies among the years</a:t>
            </a:r>
            <a:endParaRPr lang="en-US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7CE33773-2710-8C7C-6DED-9D555DEFFEA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2812" y="722223"/>
            <a:ext cx="8255000" cy="914400"/>
          </a:xfrm>
          <a:prstGeom prst="rect">
            <a:avLst/>
          </a:prstGeom>
        </p:spPr>
      </p:pic>
      <p:sp>
        <p:nvSpPr>
          <p:cNvPr id="12" name="Oval 11">
            <a:extLst>
              <a:ext uri="{FF2B5EF4-FFF2-40B4-BE49-F238E27FC236}">
                <a16:creationId xmlns:a16="http://schemas.microsoft.com/office/drawing/2014/main" id="{06D714C1-403D-16D0-5922-C6666D5A02D6}"/>
              </a:ext>
            </a:extLst>
          </p:cNvPr>
          <p:cNvSpPr/>
          <p:nvPr/>
        </p:nvSpPr>
        <p:spPr>
          <a:xfrm>
            <a:off x="831961" y="1322180"/>
            <a:ext cx="1088452" cy="413349"/>
          </a:xfrm>
          <a:prstGeom prst="ellipse">
            <a:avLst/>
          </a:prstGeom>
          <a:noFill/>
          <a:ln w="22225">
            <a:solidFill>
              <a:srgbClr val="00B0F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0CCF8999-F96C-B257-A3A2-8B99E2FDDF20}"/>
              </a:ext>
            </a:extLst>
          </p:cNvPr>
          <p:cNvCxnSpPr>
            <a:cxnSpLocks/>
          </p:cNvCxnSpPr>
          <p:nvPr/>
        </p:nvCxnSpPr>
        <p:spPr>
          <a:xfrm flipH="1" flipV="1">
            <a:off x="1454367" y="1735529"/>
            <a:ext cx="1045372" cy="1771349"/>
          </a:xfrm>
          <a:prstGeom prst="straightConnector1">
            <a:avLst/>
          </a:prstGeom>
          <a:ln>
            <a:solidFill>
              <a:srgbClr val="00B0F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93A8DC0A-E68D-9B5B-1919-C38F8E358D32}"/>
              </a:ext>
            </a:extLst>
          </p:cNvPr>
          <p:cNvSpPr txBox="1"/>
          <p:nvPr/>
        </p:nvSpPr>
        <p:spPr>
          <a:xfrm>
            <a:off x="2597962" y="3430892"/>
            <a:ext cx="404630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00B0F0"/>
                </a:solidFill>
              </a:rPr>
              <a:t>Only collaterally impacted cables analyzed</a:t>
            </a:r>
            <a:endParaRPr lang="en-GB" sz="1600" dirty="0">
              <a:solidFill>
                <a:srgbClr val="00B0F0"/>
              </a:solidFill>
            </a:endParaRP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21D865DD-6731-3DA6-50E2-5475A63E04B6}"/>
              </a:ext>
            </a:extLst>
          </p:cNvPr>
          <p:cNvSpPr/>
          <p:nvPr/>
        </p:nvSpPr>
        <p:spPr>
          <a:xfrm>
            <a:off x="6016941" y="1299260"/>
            <a:ext cx="1088452" cy="413349"/>
          </a:xfrm>
          <a:prstGeom prst="ellipse">
            <a:avLst/>
          </a:prstGeom>
          <a:noFill/>
          <a:ln w="22225">
            <a:solidFill>
              <a:srgbClr val="00B0F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6739AD70-D023-068A-F2BA-CE034139CCC7}"/>
              </a:ext>
            </a:extLst>
          </p:cNvPr>
          <p:cNvSpPr/>
          <p:nvPr/>
        </p:nvSpPr>
        <p:spPr>
          <a:xfrm>
            <a:off x="2110078" y="1299260"/>
            <a:ext cx="1088452" cy="413349"/>
          </a:xfrm>
          <a:prstGeom prst="ellipse">
            <a:avLst/>
          </a:prstGeom>
          <a:noFill/>
          <a:ln w="22225">
            <a:solidFill>
              <a:srgbClr val="FFC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61774FB6-661F-E46B-8BC2-A04D62352E1A}"/>
              </a:ext>
            </a:extLst>
          </p:cNvPr>
          <p:cNvCxnSpPr>
            <a:cxnSpLocks/>
          </p:cNvCxnSpPr>
          <p:nvPr/>
        </p:nvCxnSpPr>
        <p:spPr>
          <a:xfrm flipH="1" flipV="1">
            <a:off x="2732484" y="1712609"/>
            <a:ext cx="733014" cy="1389805"/>
          </a:xfrm>
          <a:prstGeom prst="straightConnector1">
            <a:avLst/>
          </a:prstGeom>
          <a:ln>
            <a:solidFill>
              <a:srgbClr val="FFC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F063B7AF-8C64-B0A0-0AE3-0895527F084C}"/>
              </a:ext>
            </a:extLst>
          </p:cNvPr>
          <p:cNvSpPr txBox="1"/>
          <p:nvPr/>
        </p:nvSpPr>
        <p:spPr>
          <a:xfrm>
            <a:off x="3237552" y="3142125"/>
            <a:ext cx="474040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FFC000"/>
                </a:solidFill>
              </a:rPr>
              <a:t>Collaterally impacted and unused cables analyzed</a:t>
            </a:r>
            <a:endParaRPr lang="en-GB" sz="1600" dirty="0">
              <a:solidFill>
                <a:srgbClr val="FFC000"/>
              </a:solidFill>
            </a:endParaRPr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2F607F4B-57C8-8265-56C8-7E8A8B90DB55}"/>
              </a:ext>
            </a:extLst>
          </p:cNvPr>
          <p:cNvSpPr/>
          <p:nvPr/>
        </p:nvSpPr>
        <p:spPr>
          <a:xfrm>
            <a:off x="7184289" y="1299258"/>
            <a:ext cx="922366" cy="413350"/>
          </a:xfrm>
          <a:prstGeom prst="ellipse">
            <a:avLst/>
          </a:prstGeom>
          <a:noFill/>
          <a:ln w="22225">
            <a:solidFill>
              <a:srgbClr val="FFC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4B78F20F-0C94-77E8-566D-C7496AD627D8}"/>
              </a:ext>
            </a:extLst>
          </p:cNvPr>
          <p:cNvSpPr/>
          <p:nvPr/>
        </p:nvSpPr>
        <p:spPr>
          <a:xfrm>
            <a:off x="3465498" y="1263362"/>
            <a:ext cx="1088452" cy="413349"/>
          </a:xfrm>
          <a:prstGeom prst="ellipse">
            <a:avLst/>
          </a:prstGeom>
          <a:noFill/>
          <a:ln w="22225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2013ED73-1D7C-3F9A-17D6-032BE2AB491F}"/>
              </a:ext>
            </a:extLst>
          </p:cNvPr>
          <p:cNvCxnSpPr>
            <a:cxnSpLocks/>
          </p:cNvCxnSpPr>
          <p:nvPr/>
        </p:nvCxnSpPr>
        <p:spPr>
          <a:xfrm flipH="1" flipV="1">
            <a:off x="4087904" y="1676711"/>
            <a:ext cx="573617" cy="1097225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id="{DF8C9C74-1965-DA0A-80AF-2325DDC1A5A8}"/>
              </a:ext>
            </a:extLst>
          </p:cNvPr>
          <p:cNvSpPr txBox="1"/>
          <p:nvPr/>
        </p:nvSpPr>
        <p:spPr>
          <a:xfrm>
            <a:off x="4044824" y="2763860"/>
            <a:ext cx="1562928" cy="338554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FF0000"/>
                </a:solidFill>
              </a:rPr>
              <a:t>To be analyzed</a:t>
            </a:r>
            <a:endParaRPr lang="en-GB" sz="1600" dirty="0">
              <a:solidFill>
                <a:srgbClr val="FF0000"/>
              </a:solidFill>
            </a:endParaRPr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4E0A57DA-0275-95DE-877A-C0D808946B55}"/>
              </a:ext>
            </a:extLst>
          </p:cNvPr>
          <p:cNvSpPr/>
          <p:nvPr/>
        </p:nvSpPr>
        <p:spPr>
          <a:xfrm>
            <a:off x="8098970" y="1296396"/>
            <a:ext cx="787738" cy="413349"/>
          </a:xfrm>
          <a:prstGeom prst="ellipse">
            <a:avLst/>
          </a:prstGeom>
          <a:noFill/>
          <a:ln w="22225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DDF8A563-D242-C0A2-92B9-265FCE8232EF}"/>
              </a:ext>
            </a:extLst>
          </p:cNvPr>
          <p:cNvSpPr txBox="1"/>
          <p:nvPr/>
        </p:nvSpPr>
        <p:spPr>
          <a:xfrm>
            <a:off x="1920413" y="4076423"/>
            <a:ext cx="565988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dirty="0"/>
              <a:t>Geographical Location 21 &amp; 4: P1 217, P5 272 cables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559253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4" grpId="0"/>
      <p:bldP spid="20" grpId="0" animBg="1"/>
      <p:bldP spid="21" grpId="0" animBg="1"/>
      <p:bldP spid="24" grpId="0"/>
      <p:bldP spid="25" grpId="0" animBg="1"/>
      <p:bldP spid="26" grpId="0" animBg="1"/>
      <p:bldP spid="28" grpId="0"/>
      <p:bldP spid="30" grpId="0" animBg="1"/>
      <p:bldP spid="3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BE86AD-751F-0DDD-BFAD-EA467FA1A0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BACKUP SLIDES</a:t>
            </a:r>
            <a:endParaRPr lang="en-GB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04C6619-4FD7-B466-1325-679C8BD6DB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5DA2737-34B9-6E38-B67D-2EEE901A50B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HL-LHC cabling review 2022 – CERN – 22/11/2022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0137990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FF8A99-AA50-CCF9-2BAC-2950E966A1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9151" y="0"/>
            <a:ext cx="7920000" cy="540000"/>
          </a:xfrm>
        </p:spPr>
        <p:txBody>
          <a:bodyPr/>
          <a:lstStyle/>
          <a:p>
            <a:r>
              <a:rPr lang="en-US" sz="2400" dirty="0"/>
              <a:t>Definitions from EDMS 2378603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97112D-ACCE-C6A5-C9A6-9E843681A10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4848" y="2810246"/>
            <a:ext cx="8491951" cy="2429935"/>
          </a:xfrm>
        </p:spPr>
        <p:txBody>
          <a:bodyPr>
            <a:noAutofit/>
          </a:bodyPr>
          <a:lstStyle/>
          <a:p>
            <a:endParaRPr lang="en-GB" sz="1200" dirty="0"/>
          </a:p>
          <a:p>
            <a:r>
              <a:rPr lang="en-GB" sz="1200" b="1" dirty="0">
                <a:solidFill>
                  <a:schemeClr val="tx1"/>
                </a:solidFill>
              </a:rPr>
              <a:t>Category A (Obsolete Cable): </a:t>
            </a:r>
            <a:r>
              <a:rPr lang="en-GB" sz="1200" kern="14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These are cables that, because of the HL-LHC upgrade </a:t>
            </a:r>
            <a:r>
              <a:rPr lang="en-GB" sz="1200" u="sng" kern="14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do not have any function for Run 4</a:t>
            </a:r>
            <a:r>
              <a:rPr lang="en-GB" sz="1200" kern="14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. </a:t>
            </a:r>
            <a:endParaRPr lang="en-GB" sz="1200" dirty="0">
              <a:solidFill>
                <a:schemeClr val="tx1"/>
              </a:solidFill>
            </a:endParaRPr>
          </a:p>
          <a:p>
            <a:pPr lvl="1"/>
            <a:r>
              <a:rPr lang="en-GB" sz="1200" b="1" dirty="0">
                <a:solidFill>
                  <a:schemeClr val="tx1"/>
                </a:solidFill>
              </a:rPr>
              <a:t>Action: </a:t>
            </a:r>
            <a:r>
              <a:rPr lang="en-GB" sz="1200" dirty="0">
                <a:solidFill>
                  <a:schemeClr val="tx1"/>
                </a:solidFill>
              </a:rPr>
              <a:t>During LS3, remove definitively this cables.</a:t>
            </a:r>
          </a:p>
          <a:p>
            <a:pPr lvl="1"/>
            <a:r>
              <a:rPr lang="en-GB" sz="1200" b="1" dirty="0">
                <a:solidFill>
                  <a:schemeClr val="tx1"/>
                </a:solidFill>
              </a:rPr>
              <a:t>Category by Locations: </a:t>
            </a:r>
            <a:r>
              <a:rPr lang="en-GB" sz="1200" b="1" dirty="0"/>
              <a:t>A</a:t>
            </a:r>
            <a:r>
              <a:rPr lang="en-GB" sz="1200" b="1" dirty="0">
                <a:solidFill>
                  <a:srgbClr val="0070C0"/>
                </a:solidFill>
              </a:rPr>
              <a:t>1</a:t>
            </a:r>
            <a:r>
              <a:rPr lang="en-GB" sz="1200" b="1" dirty="0"/>
              <a:t>, A</a:t>
            </a:r>
            <a:r>
              <a:rPr lang="en-GB" sz="1200" b="1" dirty="0">
                <a:solidFill>
                  <a:srgbClr val="00B050"/>
                </a:solidFill>
              </a:rPr>
              <a:t>2</a:t>
            </a:r>
            <a:r>
              <a:rPr lang="en-GB" sz="1200" b="1" dirty="0"/>
              <a:t>, A</a:t>
            </a:r>
            <a:r>
              <a:rPr lang="en-GB" sz="1200" b="1" dirty="0">
                <a:solidFill>
                  <a:srgbClr val="FF0000"/>
                </a:solidFill>
              </a:rPr>
              <a:t>3</a:t>
            </a:r>
          </a:p>
          <a:p>
            <a:r>
              <a:rPr lang="en-GB" sz="1200" b="1" dirty="0">
                <a:solidFill>
                  <a:schemeClr val="tx1"/>
                </a:solidFill>
              </a:rPr>
              <a:t>Category B (Collaterally Impacted Cables) </a:t>
            </a:r>
            <a:r>
              <a:rPr lang="en-GB" sz="1200" b="1" dirty="0"/>
              <a:t>: </a:t>
            </a:r>
            <a:r>
              <a:rPr lang="en-GB" sz="1200" u="sng" kern="1400" dirty="0">
                <a:solidFill>
                  <a:schemeClr val="tx1"/>
                </a:solidFill>
                <a:latin typeface="Calibri" panose="020F0502020204030204" pitchFamily="34" charset="0"/>
              </a:rPr>
              <a:t>These are cables belonging to systems not upgraded/replaced by HL-LHC project, but that must be removed and put back before Run 4 because their function is required in that frame</a:t>
            </a:r>
            <a:r>
              <a:rPr lang="en-GB" sz="1800" kern="14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. </a:t>
            </a:r>
            <a:endParaRPr lang="en-GB" sz="1200" dirty="0">
              <a:solidFill>
                <a:schemeClr val="tx1"/>
              </a:solidFill>
            </a:endParaRPr>
          </a:p>
          <a:p>
            <a:pPr lvl="1"/>
            <a:r>
              <a:rPr lang="en-GB" sz="1200" b="1" dirty="0">
                <a:solidFill>
                  <a:schemeClr val="tx1"/>
                </a:solidFill>
              </a:rPr>
              <a:t>Action: </a:t>
            </a:r>
            <a:r>
              <a:rPr lang="en-GB" sz="1200" dirty="0">
                <a:solidFill>
                  <a:schemeClr val="tx1"/>
                </a:solidFill>
              </a:rPr>
              <a:t>During LS3, remove fully or partially, then reinstall them.</a:t>
            </a:r>
          </a:p>
          <a:p>
            <a:pPr lvl="1"/>
            <a:r>
              <a:rPr lang="en-GB" sz="1200" b="1" dirty="0">
                <a:solidFill>
                  <a:schemeClr val="tx1"/>
                </a:solidFill>
              </a:rPr>
              <a:t>Category by Locations</a:t>
            </a:r>
            <a:r>
              <a:rPr lang="en-GB" sz="1200" b="1" dirty="0"/>
              <a:t>: B</a:t>
            </a:r>
            <a:r>
              <a:rPr lang="en-GB" sz="1200" b="1" dirty="0">
                <a:solidFill>
                  <a:srgbClr val="0070C0"/>
                </a:solidFill>
              </a:rPr>
              <a:t>1</a:t>
            </a:r>
            <a:r>
              <a:rPr lang="en-GB" sz="1200" b="1" dirty="0"/>
              <a:t>, B</a:t>
            </a:r>
            <a:r>
              <a:rPr lang="en-GB" sz="1200" b="1" dirty="0">
                <a:solidFill>
                  <a:srgbClr val="00B050"/>
                </a:solidFill>
              </a:rPr>
              <a:t>2 (not applicable)</a:t>
            </a:r>
            <a:r>
              <a:rPr lang="en-GB" sz="1200" b="1" dirty="0"/>
              <a:t>, B</a:t>
            </a:r>
            <a:r>
              <a:rPr lang="en-GB" sz="1200" b="1" dirty="0">
                <a:solidFill>
                  <a:srgbClr val="FF0000"/>
                </a:solidFill>
              </a:rPr>
              <a:t>3</a:t>
            </a:r>
            <a:endParaRPr lang="en-GB" sz="1200" dirty="0">
              <a:solidFill>
                <a:srgbClr val="00B0F0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DA354C5-1541-C69D-1650-676DB12702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8</a:t>
            </a:fld>
            <a:endParaRPr lang="fr-FR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07BB4B7-A587-2F3E-D805-F4F44A93955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dirty="0"/>
              <a:t>HL-LHC cabling review 2022 – CERN – 22/11/2022</a:t>
            </a:r>
          </a:p>
        </p:txBody>
      </p:sp>
      <p:sp>
        <p:nvSpPr>
          <p:cNvPr id="6" name="Rectangle 1">
            <a:extLst>
              <a:ext uri="{FF2B5EF4-FFF2-40B4-BE49-F238E27FC236}">
                <a16:creationId xmlns:a16="http://schemas.microsoft.com/office/drawing/2014/main" id="{D7A7E798-860B-50A3-7E7A-F091D6A4123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4849" y="499827"/>
            <a:ext cx="8434800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GB" altLang="en-US" sz="12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HL-LHC LSS cables: </a:t>
            </a:r>
            <a:r>
              <a:rPr kumimoji="0" lang="en-GB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these are cables for which </a:t>
            </a:r>
            <a:r>
              <a:rPr kumimoji="0" lang="en-GB" altLang="en-US" sz="1200" b="0" i="0" u="sng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at least one</a:t>
            </a:r>
            <a:r>
              <a:rPr kumimoji="0" lang="en-GB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of the extremities falls within the area impacted by HL-LHC project (IP centre to the IP side of the RR alcove), </a:t>
            </a:r>
            <a:r>
              <a:rPr kumimoji="0" lang="en-GB" altLang="en-US" sz="1200" b="0" i="0" u="sng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and</a:t>
            </a:r>
            <a:r>
              <a:rPr kumimoji="0" lang="en-GB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are routed in tunnel cable trays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altLang="en-US" sz="12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Local cables: </a:t>
            </a: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local cables are defined as cables that connect equipment either in the same gallery, or between two galleries, </a:t>
            </a:r>
            <a:r>
              <a:rPr kumimoji="0" lang="en-US" altLang="en-US" sz="1200" b="0" i="0" u="sng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but without passing in the LHC tunnel</a:t>
            </a: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. </a:t>
            </a:r>
            <a:endParaRPr kumimoji="0" lang="en-GB" altLang="en-US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altLang="en-US" sz="12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Traversing</a:t>
            </a:r>
            <a:r>
              <a:rPr kumimoji="0" lang="en-GB" altLang="en-US" sz="12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cables: </a:t>
            </a:r>
            <a:r>
              <a:rPr kumimoji="0" lang="en-GB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these are cables </a:t>
            </a:r>
            <a:r>
              <a:rPr kumimoji="0" lang="en-GB" altLang="en-US" sz="1200" b="0" i="0" u="sng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whose extremities are outside of the area</a:t>
            </a:r>
            <a:r>
              <a:rPr kumimoji="0" lang="en-GB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impacted by HL-LHC upgrade (as defined in HL-LHC LSS cables), put </a:t>
            </a:r>
            <a:r>
              <a:rPr kumimoji="0" lang="en-GB" altLang="en-US" sz="1200" b="0" i="0" u="sng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whose path passes in the areas</a:t>
            </a:r>
            <a:r>
              <a:rPr kumimoji="0" lang="en-GB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impacted by the upgrade.</a:t>
            </a:r>
            <a:endParaRPr kumimoji="0" lang="en-GB" altLang="en-US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EC6A42B5-156D-4922-7AC7-6200A4C8329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08239" y="1711936"/>
            <a:ext cx="4224269" cy="129623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64292208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FF8A99-AA50-CCF9-2BAC-2950E966A1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9151" y="240381"/>
            <a:ext cx="7920000" cy="540000"/>
          </a:xfrm>
        </p:spPr>
        <p:txBody>
          <a:bodyPr/>
          <a:lstStyle/>
          <a:p>
            <a:r>
              <a:rPr lang="en-US" sz="2400" dirty="0"/>
              <a:t>Guidelines summary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DA354C5-1541-C69D-1650-676DB12702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9</a:t>
            </a:fld>
            <a:endParaRPr lang="fr-FR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2D2A65F-368A-4FBA-6B7A-38B5D6BE11AE}"/>
              </a:ext>
            </a:extLst>
          </p:cNvPr>
          <p:cNvSpPr txBox="1"/>
          <p:nvPr/>
        </p:nvSpPr>
        <p:spPr>
          <a:xfrm>
            <a:off x="444357" y="939800"/>
            <a:ext cx="8144794" cy="36933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12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The Layout of the cable sheets is a GESMAR extraction with four columns to the left of it under the name of "Classification;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12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The "EDMS 2378603" column is the result of the exercise taken in 2020;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12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This document uses the same notation for collaterally impacted cables as noted in EDMS 2378603;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12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The "Exercise June 2021" Column adds the collaterally impacted and </a:t>
            </a:r>
            <a:r>
              <a:rPr lang="en-GB" sz="1200" b="0" i="0" u="none" strike="noStrike" dirty="0" err="1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undused</a:t>
            </a:r>
            <a:r>
              <a:rPr lang="en-GB" sz="12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cables notations found in Georgi GEORGIEV’s </a:t>
            </a:r>
          </a:p>
          <a:p>
            <a:r>
              <a:rPr lang="en-GB" sz="12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presentation on </a:t>
            </a:r>
            <a:r>
              <a:rPr lang="en-GB" sz="1200" dirty="0">
                <a:solidFill>
                  <a:srgbClr val="000000"/>
                </a:solidFill>
                <a:latin typeface="Calibri" panose="020F0502020204030204" pitchFamily="34" charset="0"/>
              </a:rPr>
              <a:t>24/10/2022, EDMS 2607291;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1200" b="1" i="0" u="sng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The "Exercise Dec 2022" Column is where the user is demanded to put his/her de-cabling and re-cabling demands </a:t>
            </a:r>
          </a:p>
          <a:p>
            <a:r>
              <a:rPr lang="en-GB" sz="1200" b="1" i="0" u="sng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using the notation  (A &amp; B) from EDMS 2378603;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12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The "Geographical Location" Column depicts the beginning and end location of the cable as noted in EDMS 2378603 where: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GB" sz="12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1 = HL-LHC LSS cables;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GB" sz="12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2 = Local Cables;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GB" sz="12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21 = Local Cables going to surface(Specific to this document, not in 2378603);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GB" sz="12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3 = Traversing cables;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GB" sz="12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4= Not in impacted LSS but part of cables that are(Specific to this document, not in 2378603);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endParaRPr lang="en-GB" sz="1200" b="0" i="0" u="none" strike="noStrike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marL="742950" lvl="1" indent="-285750">
              <a:buFont typeface="Wingdings" panose="05000000000000000000" pitchFamily="2" charset="2"/>
              <a:buChar char="Ø"/>
            </a:pPr>
            <a:endParaRPr lang="en-GB" sz="1200" b="0" i="0" u="none" strike="noStrike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marL="742950" lvl="1" indent="-285750">
              <a:buFont typeface="Wingdings" panose="05000000000000000000" pitchFamily="2" charset="2"/>
              <a:buChar char="Ø"/>
            </a:pPr>
            <a:endParaRPr lang="en-GB" sz="1200" b="0" i="0" u="none" strike="noStrike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lvl="1"/>
            <a:endParaRPr lang="en-GB" sz="1200" b="0" i="0" u="none" strike="noStrike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marL="742950" lvl="1" indent="-285750">
              <a:buFont typeface="Wingdings" panose="05000000000000000000" pitchFamily="2" charset="2"/>
              <a:buChar char="Ø"/>
            </a:pPr>
            <a:endParaRPr lang="en-GB" sz="1200" b="0" i="0" u="none" strike="noStrike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0228219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HiLumi-Pres-Template-16-9-Integration" id="{A29532B7-A0DF-4973-894C-11E961ACA970}" vid="{3568402F-AE79-41DB-8182-EB2668257C98}"/>
    </a:ext>
  </a:extLst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762BF6B036FB246B915C1E337BEB51A" ma:contentTypeVersion="0" ma:contentTypeDescription="Create a new document." ma:contentTypeScope="" ma:versionID="8abce66ba14fd67e6be8791e0fec18a4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f3e687d5f98ee29b9cfcc2ff24550dc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50A9B3E9-643C-4BFB-92EB-A10FBEB5BEE1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1DEFC234-6D02-476D-A9EA-17EF77BB67B6}">
  <ds:schemaRefs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E73D67BA-FE42-4FAD-A20C-A56A0902827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48152</TotalTime>
  <Words>717</Words>
  <Application>Microsoft Office PowerPoint</Application>
  <PresentationFormat>On-screen Show (16:9)</PresentationFormat>
  <Paragraphs>81</Paragraphs>
  <Slides>9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Arial</vt:lpstr>
      <vt:lpstr>Calibri</vt:lpstr>
      <vt:lpstr>Wingdings</vt:lpstr>
      <vt:lpstr>Thème Office</vt:lpstr>
      <vt:lpstr> Cable List for De-cabling and Re-cabling HL-LHC</vt:lpstr>
      <vt:lpstr>General Process Remainder</vt:lpstr>
      <vt:lpstr>Cable list 1/3</vt:lpstr>
      <vt:lpstr>Cable list 2/3</vt:lpstr>
      <vt:lpstr>Cable list 3/3</vt:lpstr>
      <vt:lpstr>Different studies among the years</vt:lpstr>
      <vt:lpstr>BACKUP SLIDES</vt:lpstr>
      <vt:lpstr>Definitions from EDMS 2378603</vt:lpstr>
      <vt:lpstr>Guidelines summary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New Integration Layout of UR Galleries</dc:title>
  <dc:creator>miguel.mendes@cern.ch</dc:creator>
  <cp:lastModifiedBy>Georgi Minchev Georgiev</cp:lastModifiedBy>
  <cp:revision>372</cp:revision>
  <cp:lastPrinted>2019-08-28T15:25:40Z</cp:lastPrinted>
  <dcterms:created xsi:type="dcterms:W3CDTF">2017-08-01T14:41:34Z</dcterms:created>
  <dcterms:modified xsi:type="dcterms:W3CDTF">2022-12-09T13:11:11Z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0x0101007762BF6B036FB246B915C1E337BEB51A</vt:lpwstr>
  </property>
</Properties>
</file>