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9" r:id="rId2"/>
    <p:sldId id="274" r:id="rId3"/>
    <p:sldId id="296" r:id="rId4"/>
    <p:sldId id="297" r:id="rId5"/>
    <p:sldId id="319" r:id="rId6"/>
    <p:sldId id="298" r:id="rId7"/>
    <p:sldId id="318" r:id="rId8"/>
    <p:sldId id="320" r:id="rId9"/>
    <p:sldId id="321" r:id="rId10"/>
    <p:sldId id="299" r:id="rId11"/>
    <p:sldId id="326" r:id="rId12"/>
    <p:sldId id="303" r:id="rId13"/>
    <p:sldId id="315" r:id="rId14"/>
    <p:sldId id="317" r:id="rId15"/>
    <p:sldId id="304" r:id="rId16"/>
    <p:sldId id="316" r:id="rId17"/>
    <p:sldId id="323" r:id="rId18"/>
    <p:sldId id="324" r:id="rId19"/>
    <p:sldId id="325" r:id="rId20"/>
    <p:sldId id="307" r:id="rId21"/>
    <p:sldId id="310" r:id="rId22"/>
    <p:sldId id="288" r:id="rId23"/>
    <p:sldId id="268" r:id="rId24"/>
    <p:sldId id="312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163" autoAdjust="0"/>
    <p:restoredTop sz="94686"/>
  </p:normalViewPr>
  <p:slideViewPr>
    <p:cSldViewPr snapToGrid="0" snapToObjects="1">
      <p:cViewPr varScale="1">
        <p:scale>
          <a:sx n="86" d="100"/>
          <a:sy n="86" d="100"/>
        </p:scale>
        <p:origin x="91" y="101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6" d="100"/>
          <a:sy n="76" d="100"/>
        </p:scale>
        <p:origin x="2746" y="4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19-Jan-23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19-Jan-23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 January 2023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19 January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F. Peauger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13" Type="http://schemas.openxmlformats.org/officeDocument/2006/relationships/image" Target="../media/image36.png"/><Relationship Id="rId3" Type="http://schemas.microsoft.com/office/2007/relationships/media" Target="../media/media2.mp4"/><Relationship Id="rId7" Type="http://schemas.openxmlformats.org/officeDocument/2006/relationships/image" Target="../media/image160.png"/><Relationship Id="rId12" Type="http://schemas.openxmlformats.org/officeDocument/2006/relationships/image" Target="../media/image210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32.tmp"/><Relationship Id="rId11" Type="http://schemas.openxmlformats.org/officeDocument/2006/relationships/image" Target="../media/image3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4.png"/><Relationship Id="rId4" Type="http://schemas.openxmlformats.org/officeDocument/2006/relationships/video" Target="../media/media2.mp4"/><Relationship Id="rId9" Type="http://schemas.openxmlformats.org/officeDocument/2006/relationships/image" Target="../media/image33.png"/><Relationship Id="rId14" Type="http://schemas.openxmlformats.org/officeDocument/2006/relationships/image" Target="../media/image2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mp"/><Relationship Id="rId2" Type="http://schemas.openxmlformats.org/officeDocument/2006/relationships/image" Target="../media/image37.tmp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60.png"/><Relationship Id="rId4" Type="http://schemas.openxmlformats.org/officeDocument/2006/relationships/image" Target="../media/image39.tm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png"/><Relationship Id="rId5" Type="http://schemas.openxmlformats.org/officeDocument/2006/relationships/image" Target="../media/image13.tmp"/><Relationship Id="rId4" Type="http://schemas.openxmlformats.org/officeDocument/2006/relationships/image" Target="../media/image12.tmp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20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931160"/>
            <a:ext cx="11376025" cy="2153265"/>
          </a:xfrm>
        </p:spPr>
        <p:txBody>
          <a:bodyPr/>
          <a:lstStyle/>
          <a:p>
            <a:pPr algn="ctr"/>
            <a:r>
              <a:rPr lang="en-GB" dirty="0"/>
              <a:t>Status update on SWELL programme</a:t>
            </a:r>
            <a:br>
              <a:rPr lang="en-GB" dirty="0"/>
            </a:br>
            <a:r>
              <a:rPr lang="en-GB" sz="3200" dirty="0" err="1"/>
              <a:t>FCCee</a:t>
            </a:r>
            <a:r>
              <a:rPr lang="en-GB" sz="3200" dirty="0"/>
              <a:t> R&amp;D and Technology meeting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6548" y="4990714"/>
            <a:ext cx="11376024" cy="1183102"/>
          </a:xfrm>
        </p:spPr>
        <p:txBody>
          <a:bodyPr/>
          <a:lstStyle/>
          <a:p>
            <a:pPr algn="ctr"/>
            <a:r>
              <a:rPr lang="en-US" sz="2400" u="sng" dirty="0"/>
              <a:t>F. Peauger</a:t>
            </a:r>
            <a:r>
              <a:rPr lang="en-US" sz="2400" dirty="0"/>
              <a:t> and </a:t>
            </a:r>
            <a:r>
              <a:rPr lang="en-US" sz="2400" u="sng" dirty="0"/>
              <a:t>M. Therasse</a:t>
            </a:r>
            <a:r>
              <a:rPr lang="en-US" sz="2400" dirty="0"/>
              <a:t> </a:t>
            </a:r>
          </a:p>
          <a:p>
            <a:pPr algn="ctr"/>
            <a:r>
              <a:rPr lang="en-US" sz="2400" dirty="0"/>
              <a:t>on behalf of the FCC&amp;SRF R/D team  </a:t>
            </a:r>
          </a:p>
          <a:p>
            <a:pPr algn="ctr"/>
            <a:r>
              <a:rPr lang="en-US" sz="2400" dirty="0"/>
              <a:t>19-01-2023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0320" y="4885084"/>
            <a:ext cx="1288732" cy="12887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200" y="4990714"/>
            <a:ext cx="2763520" cy="953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FCCee</a:t>
            </a:r>
            <a:r>
              <a:rPr lang="fr-CH" dirty="0"/>
              <a:t> at 600 MHz (alternative option)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9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7232467" y="1448213"/>
            <a:ext cx="463441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fr-CH" dirty="0">
              <a:solidFill>
                <a:srgbClr val="2F2F2F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  <a:latin typeface="+mj-lt"/>
              </a:rPr>
              <a:t>SWELL for Z, W and H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with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staged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installation scenario (no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cavity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removal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after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Z)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>
              <a:solidFill>
                <a:srgbClr val="2F2F2F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  <a:latin typeface="+mj-lt"/>
              </a:rPr>
              <a:t>5-cell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cavity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for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ttb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and booster: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scaled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from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the 800 MHz version,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same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 gradient and Q0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kept</a:t>
            </a:r>
            <a:endParaRPr lang="fr-CH" dirty="0">
              <a:solidFill>
                <a:srgbClr val="2F2F2F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fr-CH" dirty="0">
              <a:solidFill>
                <a:srgbClr val="2F2F2F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dirty="0">
                <a:solidFill>
                  <a:srgbClr val="2F2F2F"/>
                </a:solidFill>
                <a:latin typeface="+mj-lt"/>
              </a:rPr>
              <a:t>281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cryomodules</a:t>
            </a:r>
            <a:r>
              <a:rPr lang="fr-CH" dirty="0">
                <a:solidFill>
                  <a:srgbClr val="2F2F2F"/>
                </a:solidFill>
                <a:latin typeface="+mj-lt"/>
              </a:rPr>
              <a:t>, 1125 </a:t>
            </a:r>
            <a:r>
              <a:rPr lang="fr-CH" dirty="0" err="1">
                <a:solidFill>
                  <a:srgbClr val="2F2F2F"/>
                </a:solidFill>
                <a:latin typeface="+mj-lt"/>
              </a:rPr>
              <a:t>cavities</a:t>
            </a:r>
            <a:endParaRPr lang="fr-CH" dirty="0">
              <a:solidFill>
                <a:srgbClr val="2F2F2F"/>
              </a:solidFill>
              <a:latin typeface="+mj-lt"/>
            </a:endParaRPr>
          </a:p>
          <a:p>
            <a:r>
              <a:rPr lang="fr-CH" b="1" dirty="0">
                <a:solidFill>
                  <a:srgbClr val="2F2F2F"/>
                </a:solidFill>
                <a:latin typeface="+mj-lt"/>
              </a:rPr>
              <a:t>-&gt; </a:t>
            </a:r>
            <a:r>
              <a:rPr lang="fr-CH" b="1" dirty="0" err="1">
                <a:solidFill>
                  <a:srgbClr val="2F2F2F"/>
                </a:solidFill>
                <a:latin typeface="+mj-lt"/>
              </a:rPr>
              <a:t>reduction</a:t>
            </a:r>
            <a:r>
              <a:rPr lang="fr-CH" b="1" dirty="0">
                <a:solidFill>
                  <a:srgbClr val="2F2F2F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2F2F2F"/>
                </a:solidFill>
                <a:latin typeface="+mj-lt"/>
                <a:cs typeface="Calibri" panose="020F0502020204030204" pitchFamily="34" charset="0"/>
              </a:rPr>
              <a:t>by ~ 16 % compared to the 400/800 MHz baseline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  <a:latin typeface="+mj-lt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j-lt"/>
                <a:cs typeface="Calibri" panose="020F0502020204030204" pitchFamily="34" charset="0"/>
              </a:rPr>
              <a:t>600 kW high efficiency klystron + solid state amplifiers to be developed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1439335"/>
            <a:ext cx="6531292" cy="322554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9" y="4827568"/>
            <a:ext cx="6531292" cy="1234222"/>
          </a:xfrm>
          <a:prstGeom prst="rect">
            <a:avLst/>
          </a:prstGeom>
        </p:spPr>
      </p:pic>
      <p:sp>
        <p:nvSpPr>
          <p:cNvPr id="66" name="Content Placeholder 1"/>
          <p:cNvSpPr>
            <a:spLocks noGrp="1"/>
          </p:cNvSpPr>
          <p:nvPr>
            <p:ph idx="1"/>
          </p:nvPr>
        </p:nvSpPr>
        <p:spPr>
          <a:xfrm>
            <a:off x="407988" y="907629"/>
            <a:ext cx="5616574" cy="353903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with SWELL 2-cell and ELLIPTICAL 5-cell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58726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9481736" cy="629584"/>
          </a:xfrm>
        </p:spPr>
        <p:txBody>
          <a:bodyPr/>
          <a:lstStyle/>
          <a:p>
            <a:r>
              <a:rPr lang="fr-CH" dirty="0"/>
              <a:t>Wakefield monitor for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positionning</a:t>
            </a:r>
            <a:endParaRPr lang="fr-FR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Rectangle 14"/>
          <p:cNvSpPr/>
          <p:nvPr/>
        </p:nvSpPr>
        <p:spPr>
          <a:xfrm>
            <a:off x="215186" y="1386911"/>
            <a:ext cx="46675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j-lt"/>
              </a:rPr>
              <a:t>Wakefield simulation with beam offset of 5 mm toward X+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j-lt"/>
              </a:rPr>
              <a:t>Fourier transform of the voltage signal collected on two HOM extractors (X+ and Y+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j-lt"/>
              </a:rPr>
              <a:t>The TE11 ‘π’ mode at 861 MHz has a good sensitivity to beam offset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j-lt"/>
              </a:rPr>
              <a:t>Note </a:t>
            </a:r>
            <a:r>
              <a:rPr lang="en-US" dirty="0" smtClean="0">
                <a:solidFill>
                  <a:srgbClr val="2F2F2F"/>
                </a:solidFill>
                <a:latin typeface="+mj-lt"/>
              </a:rPr>
              <a:t>the </a:t>
            </a:r>
            <a:r>
              <a:rPr lang="en-US" dirty="0">
                <a:solidFill>
                  <a:srgbClr val="2F2F2F"/>
                </a:solidFill>
                <a:latin typeface="+mj-lt"/>
              </a:rPr>
              <a:t>excellent rejection of fundamental mode at 600 MHz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>
              <a:solidFill>
                <a:srgbClr val="2F2F2F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F2F2F"/>
                </a:solidFill>
                <a:latin typeface="+mj-lt"/>
              </a:rPr>
              <a:t>SWELL cavity can play the role of a BPM (for free) with </a:t>
            </a:r>
            <a:r>
              <a:rPr lang="en-US" dirty="0" smtClean="0">
                <a:solidFill>
                  <a:srgbClr val="2F2F2F"/>
                </a:solidFill>
                <a:latin typeface="+mj-lt"/>
              </a:rPr>
              <a:t>very good resolution</a:t>
            </a:r>
            <a:endParaRPr lang="en-US" dirty="0">
              <a:solidFill>
                <a:srgbClr val="2F2F2F"/>
              </a:solidFill>
              <a:latin typeface="+mj-lt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050" y="1141120"/>
            <a:ext cx="7339028" cy="462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80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7"/>
            <a:ext cx="6002973" cy="4752193"/>
          </a:xfrm>
        </p:spPr>
        <p:txBody>
          <a:bodyPr/>
          <a:lstStyle/>
          <a:p>
            <a:r>
              <a:rPr lang="en-GB" dirty="0"/>
              <a:t>SWELL version of the TESLA 1.3 GHz single cell SRF cavity</a:t>
            </a:r>
          </a:p>
          <a:p>
            <a:r>
              <a:rPr lang="en-GB" dirty="0"/>
              <a:t>Simplified geometry (closed slots) in order to evaluate the maximum accelerating gradient achievable with this technology</a:t>
            </a:r>
          </a:p>
          <a:p>
            <a:r>
              <a:rPr lang="en-GB" dirty="0"/>
              <a:t>Objectives @ 4.5 K</a:t>
            </a:r>
          </a:p>
          <a:p>
            <a:r>
              <a:rPr lang="en-GB" sz="2400" dirty="0"/>
              <a:t>	→ </a:t>
            </a:r>
            <a:r>
              <a:rPr lang="en-US" sz="2400" dirty="0" err="1"/>
              <a:t>E</a:t>
            </a:r>
            <a:r>
              <a:rPr lang="en-US" sz="2400" baseline="-25000" dirty="0" err="1"/>
              <a:t>acc</a:t>
            </a:r>
            <a:r>
              <a:rPr lang="en-US" sz="2400" dirty="0"/>
              <a:t> &gt; 15 to 18 MV/m</a:t>
            </a:r>
          </a:p>
          <a:p>
            <a:r>
              <a:rPr lang="en-US" sz="2400" dirty="0"/>
              <a:t>	→ </a:t>
            </a:r>
            <a:r>
              <a:rPr lang="en-US" sz="2400" dirty="0" err="1"/>
              <a:t>Q</a:t>
            </a:r>
            <a:r>
              <a:rPr lang="en-US" sz="2400" baseline="-25000" dirty="0" err="1"/>
              <a:t>o</a:t>
            </a:r>
            <a:r>
              <a:rPr lang="en-US" sz="2400" dirty="0"/>
              <a:t> &gt; 3.10</a:t>
            </a:r>
            <a:r>
              <a:rPr lang="en-US" sz="2400" baseline="30000" dirty="0"/>
              <a:t>8</a:t>
            </a:r>
            <a:r>
              <a:rPr lang="en-US" sz="2400" dirty="0"/>
              <a:t> (50 W of RF losses)</a:t>
            </a:r>
            <a:endParaRPr lang="en-GB" sz="2400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Placeholder 7" descr="A close-up of a toy&#10;&#10;Description automatically generated with medium confidence">
            <a:extLst>
              <a:ext uri="{FF2B5EF4-FFF2-40B4-BE49-F238E27FC236}">
                <a16:creationId xmlns:a16="http://schemas.microsoft.com/office/drawing/2014/main" id="{E12B5A63-51E3-46D6-8FE5-BF058E4126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76" r="23076"/>
          <a:stretch/>
        </p:blipFill>
        <p:spPr>
          <a:xfrm>
            <a:off x="6853358" y="719328"/>
            <a:ext cx="5338641" cy="5598658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699558" cy="1065742"/>
          </a:xfrm>
        </p:spPr>
        <p:txBody>
          <a:bodyPr/>
          <a:lstStyle/>
          <a:p>
            <a:r>
              <a:rPr lang="en-US" dirty="0"/>
              <a:t>SWELL feasibility demonstration at 1.3 GHz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1297" y="5797838"/>
            <a:ext cx="1037503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M. Timmins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25575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699558" cy="1065742"/>
          </a:xfrm>
        </p:spPr>
        <p:txBody>
          <a:bodyPr/>
          <a:lstStyle/>
          <a:p>
            <a:r>
              <a:rPr lang="fr-CH" dirty="0"/>
              <a:t>SWELL 1.3 GHz </a:t>
            </a:r>
            <a:r>
              <a:rPr lang="fr-CH" dirty="0" err="1"/>
              <a:t>cavity</a:t>
            </a:r>
            <a:r>
              <a:rPr lang="fr-CH" dirty="0"/>
              <a:t> RF design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64"/>
          <a:stretch/>
        </p:blipFill>
        <p:spPr>
          <a:xfrm>
            <a:off x="4075607" y="2079415"/>
            <a:ext cx="3859353" cy="32918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758"/>
          <a:stretch/>
        </p:blipFill>
        <p:spPr>
          <a:xfrm>
            <a:off x="7904169" y="2089575"/>
            <a:ext cx="3678231" cy="3291840"/>
          </a:xfrm>
          <a:prstGeom prst="rect">
            <a:avLst/>
          </a:prstGeom>
        </p:spPr>
      </p:pic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0939043"/>
              </p:ext>
            </p:extLst>
          </p:nvPr>
        </p:nvGraphicFramePr>
        <p:xfrm>
          <a:off x="142240" y="2409356"/>
          <a:ext cx="3684036" cy="25603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35110">
                  <a:extLst>
                    <a:ext uri="{9D8B030D-6E8A-4147-A177-3AD203B41FA5}">
                      <a16:colId xmlns:a16="http://schemas.microsoft.com/office/drawing/2014/main" val="1129337944"/>
                    </a:ext>
                  </a:extLst>
                </a:gridCol>
                <a:gridCol w="1048926">
                  <a:extLst>
                    <a:ext uri="{9D8B030D-6E8A-4147-A177-3AD203B41FA5}">
                      <a16:colId xmlns:a16="http://schemas.microsoft.com/office/drawing/2014/main" val="3576797103"/>
                    </a:ext>
                  </a:extLst>
                </a:gridCol>
              </a:tblGrid>
              <a:tr h="312776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Parameters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Values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8023823"/>
                  </a:ext>
                </a:extLst>
              </a:tr>
              <a:tr h="22543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F (GHz)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1.3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2614319"/>
                  </a:ext>
                </a:extLst>
              </a:tr>
              <a:tr h="22543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R/Q </a:t>
                      </a:r>
                      <a:r>
                        <a:rPr lang="fr-CH" sz="1800" dirty="0" err="1"/>
                        <a:t>linac</a:t>
                      </a:r>
                      <a:r>
                        <a:rPr lang="fr-CH" sz="1800" baseline="0" dirty="0"/>
                        <a:t> (</a:t>
                      </a:r>
                      <a:r>
                        <a:rPr lang="fr-CH" sz="1800" baseline="0" dirty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fr-CH" sz="1800" baseline="0" dirty="0"/>
                        <a:t>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122.9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28748"/>
                  </a:ext>
                </a:extLst>
              </a:tr>
              <a:tr h="22543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Lacc</a:t>
                      </a:r>
                      <a:r>
                        <a:rPr lang="fr-CH" sz="1800" baseline="0" dirty="0"/>
                        <a:t> (mm)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115.3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8659878"/>
                  </a:ext>
                </a:extLst>
              </a:tr>
              <a:tr h="22543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Epk</a:t>
                      </a:r>
                      <a:r>
                        <a:rPr lang="fr-CH" sz="1800" dirty="0"/>
                        <a:t>/</a:t>
                      </a:r>
                      <a:r>
                        <a:rPr lang="fr-CH" sz="1800" dirty="0" err="1"/>
                        <a:t>Eacc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1" dirty="0"/>
                        <a:t>2.01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0882620"/>
                  </a:ext>
                </a:extLst>
              </a:tr>
              <a:tr h="22543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 err="1"/>
                        <a:t>Bpk</a:t>
                      </a:r>
                      <a:r>
                        <a:rPr lang="fr-CH" sz="1800" dirty="0"/>
                        <a:t>/</a:t>
                      </a:r>
                      <a:r>
                        <a:rPr lang="fr-CH" sz="1800" dirty="0" err="1"/>
                        <a:t>Eacc</a:t>
                      </a:r>
                      <a:r>
                        <a:rPr lang="fr-CH" sz="1800" dirty="0"/>
                        <a:t> (</a:t>
                      </a:r>
                      <a:r>
                        <a:rPr lang="fr-CH" sz="1800" dirty="0" err="1"/>
                        <a:t>mT</a:t>
                      </a:r>
                      <a:r>
                        <a:rPr lang="fr-CH" sz="1800" dirty="0"/>
                        <a:t>/(MV/m))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b="1" dirty="0"/>
                        <a:t>4.61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0449108"/>
                  </a:ext>
                </a:extLst>
              </a:tr>
              <a:tr h="225432"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G (</a:t>
                      </a:r>
                      <a:r>
                        <a:rPr lang="fr-CH" sz="1800" dirty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fr-CH" sz="1800" dirty="0"/>
                        <a:t>)</a:t>
                      </a:r>
                      <a:endParaRPr lang="fr-FR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800" dirty="0"/>
                        <a:t>265.56</a:t>
                      </a:r>
                      <a:endParaRPr lang="fr-FR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7445098"/>
                  </a:ext>
                </a:extLst>
              </a:tr>
            </a:tbl>
          </a:graphicData>
        </a:graphic>
      </p:graphicFrame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106" b="71691"/>
          <a:stretch/>
        </p:blipFill>
        <p:spPr>
          <a:xfrm>
            <a:off x="7132319" y="4429912"/>
            <a:ext cx="589599" cy="116486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08" b="72185"/>
          <a:stretch/>
        </p:blipFill>
        <p:spPr>
          <a:xfrm>
            <a:off x="11006472" y="4297832"/>
            <a:ext cx="626728" cy="1144543"/>
          </a:xfrm>
          <a:prstGeom prst="rect">
            <a:avLst/>
          </a:prstGeom>
        </p:spPr>
      </p:pic>
      <p:sp>
        <p:nvSpPr>
          <p:cNvPr id="19" name="Text Placeholder 3"/>
          <p:cNvSpPr txBox="1">
            <a:spLocks/>
          </p:cNvSpPr>
          <p:nvPr/>
        </p:nvSpPr>
        <p:spPr>
          <a:xfrm>
            <a:off x="8075612" y="1604966"/>
            <a:ext cx="3713187" cy="6556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dirty="0">
                <a:solidFill>
                  <a:schemeClr val="accent2"/>
                </a:solidFill>
              </a:rPr>
              <a:t>H </a:t>
            </a:r>
            <a:r>
              <a:rPr lang="fr-CH" dirty="0" err="1">
                <a:solidFill>
                  <a:schemeClr val="accent2"/>
                </a:solidFill>
              </a:rPr>
              <a:t>field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4116388" y="1697842"/>
            <a:ext cx="3713187" cy="6556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>
                <a:solidFill>
                  <a:schemeClr val="accent2"/>
                </a:solidFill>
              </a:rPr>
              <a:t>E field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66560" y="5730240"/>
            <a:ext cx="307848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200" dirty="0"/>
              <a:t>for 1 Joule </a:t>
            </a:r>
            <a:r>
              <a:rPr lang="fr-CH" sz="1200" dirty="0" err="1"/>
              <a:t>stored</a:t>
            </a:r>
            <a:r>
              <a:rPr lang="fr-CH" sz="1200" dirty="0"/>
              <a:t> </a:t>
            </a:r>
            <a:r>
              <a:rPr lang="fr-CH" sz="1200" dirty="0" err="1"/>
              <a:t>energy</a:t>
            </a:r>
            <a:r>
              <a:rPr lang="fr-CH" sz="1200" dirty="0"/>
              <a:t> </a:t>
            </a:r>
            <a:endParaRPr lang="en-GB" sz="1200" dirty="0"/>
          </a:p>
        </p:txBody>
      </p:sp>
      <p:sp>
        <p:nvSpPr>
          <p:cNvPr id="21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6" name="TextBox 15"/>
          <p:cNvSpPr txBox="1"/>
          <p:nvPr/>
        </p:nvSpPr>
        <p:spPr>
          <a:xfrm>
            <a:off x="10751297" y="5797838"/>
            <a:ext cx="103750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smtClean="0"/>
              <a:t>I. Syratchev</a:t>
            </a:r>
            <a:endParaRPr lang="en-GB" sz="900" dirty="0"/>
          </a:p>
          <a:p>
            <a:pPr algn="ctr"/>
            <a:r>
              <a:rPr lang="fr-CH" sz="900" dirty="0" smtClean="0"/>
              <a:t>F. Peauger</a:t>
            </a:r>
            <a:endParaRPr lang="en-GB" sz="900" dirty="0" smtClean="0"/>
          </a:p>
        </p:txBody>
      </p:sp>
    </p:spTree>
    <p:extLst>
      <p:ext uri="{BB962C8B-B14F-4D97-AF65-F5344CB8AC3E}">
        <p14:creationId xmlns:p14="http://schemas.microsoft.com/office/powerpoint/2010/main" val="211517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Precise</a:t>
            </a:r>
            <a:r>
              <a:rPr lang="fr-CH" dirty="0"/>
              <a:t> </a:t>
            </a:r>
            <a:r>
              <a:rPr lang="fr-CH" dirty="0" err="1"/>
              <a:t>machining</a:t>
            </a:r>
            <a:r>
              <a:rPr lang="fr-CH" dirty="0"/>
              <a:t> in the CERN workshop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picture containing floor, indoor, cluttered&#10;&#10;Description automatically generated">
            <a:extLst>
              <a:ext uri="{FF2B5EF4-FFF2-40B4-BE49-F238E27FC236}">
                <a16:creationId xmlns:a16="http://schemas.microsoft.com/office/drawing/2014/main" id="{8EB16176-3D10-459D-A6CA-75A33FD81F80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779" y="925400"/>
            <a:ext cx="7071360" cy="530352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7D79FFA-17A8-4B46-B138-74443288DE4A}"/>
              </a:ext>
            </a:extLst>
          </p:cNvPr>
          <p:cNvSpPr txBox="1"/>
          <p:nvPr/>
        </p:nvSpPr>
        <p:spPr>
          <a:xfrm>
            <a:off x="7436103" y="5322918"/>
            <a:ext cx="175520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900"/>
            </a:lvl1pPr>
          </a:lstStyle>
          <a:p>
            <a:r>
              <a:rPr lang="en-US" dirty="0"/>
              <a:t>M. Garlasche</a:t>
            </a:r>
          </a:p>
          <a:p>
            <a:r>
              <a:rPr lang="en-US" dirty="0"/>
              <a:t>-</a:t>
            </a:r>
          </a:p>
          <a:p>
            <a:r>
              <a:rPr lang="en-US" dirty="0"/>
              <a:t>Picture courtesy Romain Ninet and Karol Scibor - CERN</a:t>
            </a:r>
            <a:endParaRPr lang="en-GB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1961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607503"/>
            <a:ext cx="11376024" cy="4608512"/>
          </a:xfrm>
        </p:spPr>
        <p:txBody>
          <a:bodyPr/>
          <a:lstStyle/>
          <a:p>
            <a:pPr marL="0" indent="0">
              <a:buNone/>
            </a:pPr>
            <a:r>
              <a:rPr lang="fr-CH" dirty="0" err="1"/>
              <a:t>Electropolishing</a:t>
            </a:r>
            <a:endParaRPr lang="fr-CH" dirty="0"/>
          </a:p>
          <a:p>
            <a:pPr lvl="1"/>
            <a:r>
              <a:rPr lang="fr-CH" dirty="0"/>
              <a:t>By immersion </a:t>
            </a:r>
            <a:r>
              <a:rPr lang="fr-CH" dirty="0" err="1"/>
              <a:t>with</a:t>
            </a:r>
            <a:r>
              <a:rPr lang="fr-CH" dirty="0"/>
              <a:t> an </a:t>
            </a:r>
            <a:r>
              <a:rPr lang="fr-CH" dirty="0" err="1"/>
              <a:t>optimized</a:t>
            </a:r>
            <a:r>
              <a:rPr lang="fr-CH" dirty="0"/>
              <a:t> </a:t>
            </a:r>
            <a:r>
              <a:rPr lang="fr-CH" dirty="0" smtClean="0"/>
              <a:t>cathode </a:t>
            </a:r>
            <a:r>
              <a:rPr lang="fr-CH" dirty="0" err="1"/>
              <a:t>shape</a:t>
            </a:r>
            <a:endParaRPr lang="fr-CH" dirty="0"/>
          </a:p>
          <a:p>
            <a:pPr lvl="1"/>
            <a:r>
              <a:rPr lang="fr-CH" dirty="0" err="1"/>
              <a:t>Masks</a:t>
            </a:r>
            <a:r>
              <a:rPr lang="fr-CH" dirty="0"/>
              <a:t> on contact surface </a:t>
            </a:r>
            <a:r>
              <a:rPr lang="fr-CH" dirty="0" err="1"/>
              <a:t>between</a:t>
            </a:r>
            <a:r>
              <a:rPr lang="fr-CH" dirty="0"/>
              <a:t> quadrants</a:t>
            </a:r>
          </a:p>
          <a:p>
            <a:pPr marL="0" indent="0">
              <a:buNone/>
            </a:pPr>
            <a:r>
              <a:rPr lang="fr-CH" dirty="0"/>
              <a:t>Niobium </a:t>
            </a:r>
            <a:r>
              <a:rPr lang="fr-CH" dirty="0" err="1"/>
              <a:t>coating</a:t>
            </a:r>
            <a:endParaRPr lang="fr-CH" dirty="0"/>
          </a:p>
          <a:p>
            <a:pPr lvl="1"/>
            <a:r>
              <a:rPr lang="fr-CH" dirty="0"/>
              <a:t>Bi-polar </a:t>
            </a:r>
            <a:r>
              <a:rPr lang="fr-CH" dirty="0" err="1"/>
              <a:t>HiPIMS</a:t>
            </a:r>
            <a:r>
              <a:rPr lang="fr-CH" dirty="0"/>
              <a:t>* </a:t>
            </a:r>
            <a:r>
              <a:rPr lang="fr-CH" dirty="0" err="1"/>
              <a:t>sputtering</a:t>
            </a:r>
            <a:r>
              <a:rPr lang="fr-CH" dirty="0"/>
              <a:t> to </a:t>
            </a:r>
            <a:r>
              <a:rPr lang="fr-CH" dirty="0" err="1"/>
              <a:t>obtain</a:t>
            </a:r>
            <a:r>
              <a:rPr lang="fr-CH" dirty="0"/>
              <a:t> a dense film</a:t>
            </a:r>
          </a:p>
          <a:p>
            <a:pPr lvl="1"/>
            <a:r>
              <a:rPr lang="fr-CH" dirty="0" err="1"/>
              <a:t>Using</a:t>
            </a:r>
            <a:r>
              <a:rPr lang="fr-CH" dirty="0"/>
              <a:t> of an </a:t>
            </a:r>
            <a:r>
              <a:rPr lang="fr-CH" dirty="0" err="1"/>
              <a:t>existing</a:t>
            </a:r>
            <a:r>
              <a:rPr lang="fr-CH" dirty="0"/>
              <a:t> </a:t>
            </a:r>
            <a:r>
              <a:rPr lang="fr-CH" dirty="0" err="1"/>
              <a:t>chamber</a:t>
            </a:r>
            <a:r>
              <a:rPr lang="fr-CH" dirty="0"/>
              <a:t> at CERN (photo)</a:t>
            </a:r>
          </a:p>
          <a:p>
            <a:pPr lvl="1"/>
            <a:r>
              <a:rPr lang="fr-CH" dirty="0"/>
              <a:t>First </a:t>
            </a:r>
            <a:r>
              <a:rPr lang="fr-CH" dirty="0" err="1"/>
              <a:t>coating</a:t>
            </a:r>
            <a:r>
              <a:rPr lang="fr-CH" dirty="0"/>
              <a:t> </a:t>
            </a:r>
            <a:r>
              <a:rPr lang="fr-CH" dirty="0" err="1"/>
              <a:t>successfully</a:t>
            </a:r>
            <a:r>
              <a:rPr lang="fr-CH" dirty="0"/>
              <a:t> </a:t>
            </a:r>
            <a:r>
              <a:rPr lang="fr-CH" dirty="0" err="1"/>
              <a:t>performed</a:t>
            </a:r>
            <a:r>
              <a:rPr lang="fr-CH" dirty="0"/>
              <a:t> on a flat </a:t>
            </a:r>
            <a:r>
              <a:rPr lang="fr-CH" dirty="0" err="1"/>
              <a:t>sample</a:t>
            </a:r>
            <a:r>
              <a:rPr lang="fr-CH" dirty="0"/>
              <a:t> </a:t>
            </a:r>
          </a:p>
          <a:p>
            <a:pPr marL="366712" lvl="1" indent="0">
              <a:buNone/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fr-CH" dirty="0" err="1">
                <a:latin typeface="Arial" panose="020B0604020202020204" pitchFamily="34" charset="0"/>
                <a:cs typeface="Arial" panose="020B0604020202020204" pitchFamily="34" charset="0"/>
              </a:rPr>
              <a:t>Rs</a:t>
            </a: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fr-CH" dirty="0"/>
              <a:t>5 </a:t>
            </a:r>
            <a:r>
              <a:rPr lang="fr-CH" dirty="0" err="1"/>
              <a:t>n</a:t>
            </a:r>
            <a:r>
              <a:rPr lang="fr-CH" dirty="0" err="1">
                <a:latin typeface="Symbol" panose="05050102010706020507" pitchFamily="18" charset="2"/>
              </a:rPr>
              <a:t>W</a:t>
            </a:r>
            <a:r>
              <a:rPr lang="fr-CH" dirty="0"/>
              <a:t> @ 400 MHz, 2 K, 30 </a:t>
            </a:r>
            <a:r>
              <a:rPr lang="fr-CH" dirty="0" err="1"/>
              <a:t>mT</a:t>
            </a:r>
            <a:endParaRPr lang="fr-CH" dirty="0"/>
          </a:p>
          <a:p>
            <a:pPr marL="0" indent="0">
              <a:buNone/>
            </a:pPr>
            <a:r>
              <a:rPr lang="fr-CH" dirty="0"/>
              <a:t>Clean room </a:t>
            </a:r>
            <a:r>
              <a:rPr lang="fr-CH" dirty="0" err="1"/>
              <a:t>assembly</a:t>
            </a:r>
            <a:endParaRPr lang="fr-CH" dirty="0"/>
          </a:p>
          <a:p>
            <a:pPr lvl="1"/>
            <a:r>
              <a:rPr lang="fr-CH" dirty="0"/>
              <a:t>Ultra-pure water </a:t>
            </a:r>
            <a:r>
              <a:rPr lang="fr-CH" dirty="0" err="1"/>
              <a:t>rinsing</a:t>
            </a:r>
            <a:r>
              <a:rPr lang="fr-CH" dirty="0"/>
              <a:t> at </a:t>
            </a:r>
            <a:r>
              <a:rPr lang="fr-CH" dirty="0" err="1"/>
              <a:t>low</a:t>
            </a:r>
            <a:r>
              <a:rPr lang="fr-CH" dirty="0"/>
              <a:t> pressure</a:t>
            </a:r>
          </a:p>
          <a:p>
            <a:pPr lvl="1"/>
            <a:r>
              <a:rPr lang="fr-CH" dirty="0" err="1"/>
              <a:t>Mechanical</a:t>
            </a:r>
            <a:r>
              <a:rPr lang="fr-CH" dirty="0"/>
              <a:t> alignement and </a:t>
            </a:r>
            <a:r>
              <a:rPr lang="fr-CH" dirty="0" err="1"/>
              <a:t>assembly</a:t>
            </a:r>
            <a:r>
              <a:rPr lang="fr-CH" dirty="0"/>
              <a:t> in ISO5 clean room</a:t>
            </a:r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SWELL 1.3 GHz </a:t>
            </a:r>
            <a:r>
              <a:rPr lang="fr-CH" dirty="0" err="1"/>
              <a:t>cavity</a:t>
            </a:r>
            <a:r>
              <a:rPr lang="fr-CH" dirty="0"/>
              <a:t> surface </a:t>
            </a:r>
            <a:r>
              <a:rPr lang="fr-CH" dirty="0" err="1"/>
              <a:t>preparation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Image 3" descr="Une image contenant plancher, intérieur, mur, pièce&#10;&#10;Description générée automatiquement"/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0" r="24808"/>
          <a:stretch/>
        </p:blipFill>
        <p:spPr bwMode="auto">
          <a:xfrm>
            <a:off x="7213600" y="1612055"/>
            <a:ext cx="4572985" cy="4022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86069" y="6078333"/>
            <a:ext cx="2887329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solidFill>
                  <a:srgbClr val="292929"/>
                </a:solidFill>
                <a:latin typeface="sourcesans-regular"/>
              </a:rPr>
              <a:t>* High power impulse magnetron sputtering</a:t>
            </a:r>
            <a:endParaRPr lang="fr-FR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10422385" y="5797838"/>
            <a:ext cx="1366416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900" dirty="0"/>
              <a:t>G. </a:t>
            </a:r>
            <a:r>
              <a:rPr lang="fr-CH" sz="900" dirty="0" smtClean="0"/>
              <a:t>Rosaz</a:t>
            </a:r>
            <a:endParaRPr lang="fr-CH" sz="900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01070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607503"/>
            <a:ext cx="6108221" cy="431621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Test at CERN in SM18 in V5 cryostat</a:t>
            </a:r>
          </a:p>
          <a:p>
            <a:pPr lvl="1"/>
            <a:r>
              <a:rPr lang="en-US" dirty="0"/>
              <a:t>Common vacuum system - the cavity vacuum is the same as the insulation vacuum, 10</a:t>
            </a:r>
            <a:r>
              <a:rPr lang="en-US" baseline="30000" dirty="0"/>
              <a:t>-9</a:t>
            </a:r>
            <a:r>
              <a:rPr lang="en-US" dirty="0"/>
              <a:t> mbar achievable (legacy of HIE-ISOLDE superconducting </a:t>
            </a:r>
            <a:r>
              <a:rPr lang="en-US" dirty="0" err="1"/>
              <a:t>linac</a:t>
            </a:r>
            <a:r>
              <a:rPr lang="en-US" dirty="0"/>
              <a:t> project) </a:t>
            </a:r>
          </a:p>
          <a:p>
            <a:pPr lvl="1"/>
            <a:r>
              <a:rPr lang="en-US" dirty="0"/>
              <a:t>Particle free environment (local clean room around the cryostat insert)</a:t>
            </a:r>
          </a:p>
          <a:p>
            <a:pPr lvl="1"/>
            <a:r>
              <a:rPr lang="en-US" dirty="0"/>
              <a:t>RF measurement setup upgraded from 100 MHz to 1.3 GHz</a:t>
            </a:r>
          </a:p>
          <a:p>
            <a:pPr lvl="1"/>
            <a:r>
              <a:rPr lang="en-US" dirty="0"/>
              <a:t>Earth magnetic flux compensation possible </a:t>
            </a:r>
          </a:p>
          <a:p>
            <a:pPr lvl="1"/>
            <a:r>
              <a:rPr lang="en-US" dirty="0"/>
              <a:t>4.5 K and 2 K operation with new cryogenic distribution system to </a:t>
            </a:r>
            <a:r>
              <a:rPr lang="en-US" dirty="0" err="1"/>
              <a:t>cooldown</a:t>
            </a:r>
            <a:r>
              <a:rPr lang="en-US" dirty="0"/>
              <a:t> the 4 quadrants in a uniform way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RF </a:t>
            </a:r>
            <a:r>
              <a:rPr lang="fr-CH" dirty="0" err="1"/>
              <a:t>testing</a:t>
            </a:r>
            <a:r>
              <a:rPr lang="fr-CH" dirty="0"/>
              <a:t> at </a:t>
            </a:r>
            <a:r>
              <a:rPr lang="fr-CH" dirty="0" err="1"/>
              <a:t>low</a:t>
            </a:r>
            <a:r>
              <a:rPr lang="fr-CH" dirty="0"/>
              <a:t> </a:t>
            </a:r>
            <a:r>
              <a:rPr lang="fr-CH" dirty="0" err="1"/>
              <a:t>temperature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050" y="1607503"/>
            <a:ext cx="4586750" cy="411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29421" y="5797838"/>
            <a:ext cx="1659379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900" dirty="0"/>
              <a:t>M. Therasse, T. Koettig</a:t>
            </a:r>
            <a:endParaRPr lang="en-GB" sz="900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21556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607504"/>
            <a:ext cx="9462842" cy="2800374"/>
          </a:xfrm>
        </p:spPr>
        <p:txBody>
          <a:bodyPr/>
          <a:lstStyle/>
          <a:p>
            <a:pPr marL="0" indent="0">
              <a:buNone/>
            </a:pPr>
            <a:r>
              <a:rPr lang="fr-CH" dirty="0"/>
              <a:t>V5 insert </a:t>
            </a:r>
            <a:r>
              <a:rPr lang="fr-CH" dirty="0" err="1"/>
              <a:t>preparation</a:t>
            </a:r>
            <a:r>
              <a:rPr lang="fr-CH" dirty="0"/>
              <a:t> </a:t>
            </a:r>
            <a:endParaRPr lang="en-US" dirty="0"/>
          </a:p>
          <a:p>
            <a:pPr lvl="1"/>
            <a:r>
              <a:rPr lang="en-GB" dirty="0" err="1"/>
              <a:t>toolings</a:t>
            </a:r>
            <a:r>
              <a:rPr lang="en-GB" dirty="0"/>
              <a:t> and blank assembly </a:t>
            </a:r>
            <a:r>
              <a:rPr lang="en-GB" dirty="0">
                <a:solidFill>
                  <a:srgbClr val="00B050"/>
                </a:solidFill>
              </a:rPr>
              <a:t>done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GB" dirty="0"/>
              <a:t>Gas return line modification and leak detection / pressure test </a:t>
            </a:r>
            <a:r>
              <a:rPr lang="en-GB" dirty="0">
                <a:solidFill>
                  <a:srgbClr val="00B050"/>
                </a:solidFill>
              </a:rPr>
              <a:t>done and ok</a:t>
            </a:r>
          </a:p>
          <a:p>
            <a:pPr lvl="1"/>
            <a:r>
              <a:rPr lang="en-US" dirty="0"/>
              <a:t>Instrumentation (TT, LT) </a:t>
            </a:r>
            <a:r>
              <a:rPr lang="en-US" dirty="0">
                <a:solidFill>
                  <a:srgbClr val="00B050"/>
                </a:solidFill>
              </a:rPr>
              <a:t>ok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He tank </a:t>
            </a:r>
            <a:r>
              <a:rPr lang="en-GB" dirty="0"/>
              <a:t>and equipment installation for the insert commissioning</a:t>
            </a:r>
            <a:r>
              <a:rPr lang="en-US" dirty="0"/>
              <a:t> </a:t>
            </a:r>
            <a:r>
              <a:rPr lang="en-US" dirty="0">
                <a:solidFill>
                  <a:srgbClr val="FFC000"/>
                </a:solidFill>
              </a:rPr>
              <a:t>ongoing</a:t>
            </a:r>
          </a:p>
          <a:p>
            <a:pPr lvl="1"/>
            <a:r>
              <a:rPr lang="en-GB" dirty="0"/>
              <a:t>Cleaning of the insert and support + V5 insert test area </a:t>
            </a:r>
            <a:r>
              <a:rPr lang="fr-CH" dirty="0">
                <a:solidFill>
                  <a:srgbClr val="FF0000"/>
                </a:solidFill>
              </a:rPr>
              <a:t>not </a:t>
            </a:r>
            <a:r>
              <a:rPr lang="fr-CH" dirty="0" err="1">
                <a:solidFill>
                  <a:srgbClr val="FF0000"/>
                </a:solidFill>
              </a:rPr>
              <a:t>done</a:t>
            </a:r>
            <a:endParaRPr lang="fr-CH" dirty="0">
              <a:solidFill>
                <a:srgbClr val="FF0000"/>
              </a:solidFill>
            </a:endParaRPr>
          </a:p>
          <a:p>
            <a:pPr lvl="1"/>
            <a:r>
              <a:rPr lang="fr-CH" dirty="0"/>
              <a:t>HIE-ISOLDE insert </a:t>
            </a:r>
            <a:r>
              <a:rPr lang="fr-CH" dirty="0" err="1"/>
              <a:t>removing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cryostat and </a:t>
            </a:r>
            <a:r>
              <a:rPr lang="fr-CH" dirty="0" err="1"/>
              <a:t>storage</a:t>
            </a:r>
            <a:r>
              <a:rPr lang="fr-CH" dirty="0"/>
              <a:t> </a:t>
            </a:r>
            <a:r>
              <a:rPr lang="fr-CH" dirty="0">
                <a:solidFill>
                  <a:srgbClr val="FF0000"/>
                </a:solidFill>
              </a:rPr>
              <a:t>not </a:t>
            </a:r>
            <a:r>
              <a:rPr lang="fr-CH" dirty="0" err="1">
                <a:solidFill>
                  <a:srgbClr val="FF0000"/>
                </a:solidFill>
              </a:rPr>
              <a:t>done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and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r>
              <a:rPr lang="fr-CH" dirty="0"/>
              <a:t> (1/3)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65788" y="1629915"/>
            <a:ext cx="3860790" cy="2895592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8088923" y="2022229"/>
            <a:ext cx="808892" cy="2696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01815" y="513041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fr-CH" b="1" dirty="0"/>
              <a:t>Installation of the insert in </a:t>
            </a:r>
            <a:r>
              <a:rPr lang="fr-CH" b="1" dirty="0" err="1"/>
              <a:t>January</a:t>
            </a:r>
            <a:r>
              <a:rPr lang="fr-CH" b="1" dirty="0"/>
              <a:t> for </a:t>
            </a:r>
            <a:r>
              <a:rPr lang="fr-CH" b="1" dirty="0" err="1"/>
              <a:t>commissioning</a:t>
            </a:r>
            <a:r>
              <a:rPr lang="fr-CH" b="1" dirty="0"/>
              <a:t> </a:t>
            </a:r>
          </a:p>
          <a:p>
            <a:pPr algn="ctr"/>
            <a:r>
              <a:rPr lang="fr-CH" dirty="0" err="1"/>
              <a:t>Depend</a:t>
            </a:r>
            <a:r>
              <a:rPr lang="fr-CH" dirty="0"/>
              <a:t> on ressources and </a:t>
            </a:r>
            <a:r>
              <a:rPr lang="fr-CH" dirty="0" err="1"/>
              <a:t>Crab</a:t>
            </a:r>
            <a:r>
              <a:rPr lang="fr-CH" dirty="0"/>
              <a:t> </a:t>
            </a:r>
            <a:r>
              <a:rPr lang="fr-CH" dirty="0" err="1"/>
              <a:t>cavity</a:t>
            </a:r>
            <a:r>
              <a:rPr lang="fr-CH" dirty="0"/>
              <a:t> tests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8935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607504"/>
            <a:ext cx="9462842" cy="2800374"/>
          </a:xfrm>
        </p:spPr>
        <p:txBody>
          <a:bodyPr/>
          <a:lstStyle/>
          <a:p>
            <a:pPr marL="0" indent="0">
              <a:buNone/>
            </a:pPr>
            <a:r>
              <a:rPr lang="fr-CH" dirty="0" err="1"/>
              <a:t>Cavity</a:t>
            </a:r>
            <a:r>
              <a:rPr lang="fr-CH" dirty="0"/>
              <a:t> </a:t>
            </a:r>
            <a:r>
              <a:rPr lang="fr-CH" dirty="0" err="1"/>
              <a:t>assembly</a:t>
            </a:r>
            <a:endParaRPr lang="en-US" dirty="0"/>
          </a:p>
          <a:p>
            <a:pPr lvl="1"/>
            <a:r>
              <a:rPr lang="en-GB" dirty="0"/>
              <a:t>Cavity </a:t>
            </a:r>
            <a:r>
              <a:rPr lang="en-GB" dirty="0" err="1"/>
              <a:t>toolings</a:t>
            </a:r>
            <a:r>
              <a:rPr lang="en-GB" dirty="0"/>
              <a:t>, handling tools and cleaned screws </a:t>
            </a:r>
            <a:r>
              <a:rPr lang="en-GB" dirty="0">
                <a:solidFill>
                  <a:srgbClr val="00B050"/>
                </a:solidFill>
              </a:rPr>
              <a:t>ok</a:t>
            </a:r>
            <a:endParaRPr lang="en-US" dirty="0">
              <a:solidFill>
                <a:srgbClr val="00B050"/>
              </a:solidFill>
            </a:endParaRPr>
          </a:p>
          <a:p>
            <a:pPr lvl="1"/>
            <a:r>
              <a:rPr lang="en-GB" dirty="0"/>
              <a:t>Tooling for blank assembly </a:t>
            </a:r>
            <a:r>
              <a:rPr lang="en-GB" dirty="0">
                <a:solidFill>
                  <a:srgbClr val="FF0000"/>
                </a:solidFill>
              </a:rPr>
              <a:t>not done</a:t>
            </a:r>
            <a:endParaRPr lang="fr-CH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CH" dirty="0" err="1"/>
              <a:t>Cavity</a:t>
            </a:r>
            <a:r>
              <a:rPr lang="fr-CH" dirty="0"/>
              <a:t> </a:t>
            </a:r>
            <a:r>
              <a:rPr lang="fr-CH" dirty="0" err="1"/>
              <a:t>nibium</a:t>
            </a:r>
            <a:r>
              <a:rPr lang="fr-CH" dirty="0"/>
              <a:t> </a:t>
            </a:r>
            <a:r>
              <a:rPr lang="fr-CH" dirty="0" err="1"/>
              <a:t>coating</a:t>
            </a:r>
            <a:endParaRPr lang="en-US" dirty="0"/>
          </a:p>
          <a:p>
            <a:pPr lvl="1"/>
            <a:r>
              <a:rPr lang="en-GB" dirty="0" err="1"/>
              <a:t>toolings</a:t>
            </a:r>
            <a:r>
              <a:rPr lang="en-GB" dirty="0"/>
              <a:t>: </a:t>
            </a:r>
            <a:r>
              <a:rPr lang="en-GB" dirty="0">
                <a:solidFill>
                  <a:srgbClr val="FF0000"/>
                </a:solidFill>
              </a:rPr>
              <a:t>parts received but not checked yet</a:t>
            </a:r>
          </a:p>
          <a:p>
            <a:pPr lvl="1"/>
            <a:r>
              <a:rPr lang="fr-CH" dirty="0" err="1">
                <a:solidFill>
                  <a:srgbClr val="2F2F2F"/>
                </a:solidFill>
              </a:rPr>
              <a:t>Tooling</a:t>
            </a:r>
            <a:r>
              <a:rPr lang="fr-CH" dirty="0">
                <a:solidFill>
                  <a:srgbClr val="2F2F2F"/>
                </a:solidFill>
              </a:rPr>
              <a:t> </a:t>
            </a:r>
            <a:r>
              <a:rPr lang="fr-CH" dirty="0" err="1">
                <a:solidFill>
                  <a:srgbClr val="2F2F2F"/>
                </a:solidFill>
              </a:rPr>
              <a:t>cleaning</a:t>
            </a:r>
            <a:r>
              <a:rPr lang="fr-CH" dirty="0">
                <a:solidFill>
                  <a:srgbClr val="2F2F2F"/>
                </a:solidFill>
              </a:rPr>
              <a:t> and </a:t>
            </a:r>
            <a:r>
              <a:rPr lang="fr-CH" dirty="0" err="1">
                <a:solidFill>
                  <a:srgbClr val="2F2F2F"/>
                </a:solidFill>
              </a:rPr>
              <a:t>blanck</a:t>
            </a:r>
            <a:r>
              <a:rPr lang="fr-CH" dirty="0">
                <a:solidFill>
                  <a:srgbClr val="2F2F2F"/>
                </a:solidFill>
              </a:rPr>
              <a:t> </a:t>
            </a:r>
            <a:r>
              <a:rPr lang="fr-CH" dirty="0" err="1">
                <a:solidFill>
                  <a:srgbClr val="2F2F2F"/>
                </a:solidFill>
              </a:rPr>
              <a:t>assembly</a:t>
            </a:r>
            <a:r>
              <a:rPr lang="fr-CH" dirty="0">
                <a:solidFill>
                  <a:srgbClr val="2F2F2F"/>
                </a:solidFill>
              </a:rPr>
              <a:t> </a:t>
            </a:r>
            <a:r>
              <a:rPr lang="fr-CH" dirty="0">
                <a:solidFill>
                  <a:srgbClr val="FF0000"/>
                </a:solidFill>
              </a:rPr>
              <a:t>not </a:t>
            </a:r>
            <a:r>
              <a:rPr lang="fr-CH" dirty="0" err="1">
                <a:solidFill>
                  <a:srgbClr val="FF0000"/>
                </a:solidFill>
              </a:rPr>
              <a:t>done</a:t>
            </a:r>
            <a:endParaRPr lang="en-GB" dirty="0">
              <a:solidFill>
                <a:srgbClr val="2F2F2F"/>
              </a:solidFill>
            </a:endParaRPr>
          </a:p>
          <a:p>
            <a:pPr marL="366712" lvl="1" indent="0">
              <a:buNone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and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r>
              <a:rPr lang="fr-CH" dirty="0"/>
              <a:t> (2/3)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sp>
        <p:nvSpPr>
          <p:cNvPr id="7" name="Rectangle 6"/>
          <p:cNvSpPr/>
          <p:nvPr/>
        </p:nvSpPr>
        <p:spPr>
          <a:xfrm>
            <a:off x="2302327" y="4742082"/>
            <a:ext cx="852915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/>
              <a:t>Cavity Blank assembly and tooling testing in 252 and SM18 : February/March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/>
              <a:t>Coating process start: being defined this week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79030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607503"/>
            <a:ext cx="10915331" cy="352291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RF equipment test stand</a:t>
            </a:r>
          </a:p>
          <a:p>
            <a:pPr lvl="1"/>
            <a:r>
              <a:rPr lang="en-GB" dirty="0" err="1"/>
              <a:t>Cryo</a:t>
            </a:r>
            <a:r>
              <a:rPr lang="en-GB" dirty="0"/>
              <a:t> process implementation (with TE/CRG) </a:t>
            </a:r>
            <a:r>
              <a:rPr lang="en-GB" dirty="0">
                <a:solidFill>
                  <a:srgbClr val="00B050"/>
                </a:solidFill>
              </a:rPr>
              <a:t>done</a:t>
            </a:r>
          </a:p>
          <a:p>
            <a:pPr lvl="1"/>
            <a:r>
              <a:rPr lang="en-GB" dirty="0" err="1"/>
              <a:t>Cryo</a:t>
            </a:r>
            <a:r>
              <a:rPr lang="en-GB" dirty="0"/>
              <a:t> process </a:t>
            </a:r>
            <a:r>
              <a:rPr lang="en-GB" dirty="0" err="1"/>
              <a:t>commisioning</a:t>
            </a:r>
            <a:r>
              <a:rPr lang="en-GB" dirty="0"/>
              <a:t> (with TE/CRG)  </a:t>
            </a:r>
            <a:r>
              <a:rPr lang="en-GB" dirty="0">
                <a:solidFill>
                  <a:srgbClr val="FFC000"/>
                </a:solidFill>
              </a:rPr>
              <a:t>planned with insert commissioning</a:t>
            </a:r>
          </a:p>
          <a:p>
            <a:pPr lvl="1"/>
            <a:r>
              <a:rPr lang="en-GB" dirty="0">
                <a:solidFill>
                  <a:srgbClr val="303030"/>
                </a:solidFill>
              </a:rPr>
              <a:t>PLC control upgrade (with RF/CS) hardware </a:t>
            </a:r>
            <a:r>
              <a:rPr lang="en-GB" dirty="0">
                <a:solidFill>
                  <a:srgbClr val="00B050"/>
                </a:solidFill>
              </a:rPr>
              <a:t>done</a:t>
            </a:r>
            <a:r>
              <a:rPr lang="en-GB" dirty="0">
                <a:solidFill>
                  <a:srgbClr val="303030"/>
                </a:solidFill>
              </a:rPr>
              <a:t>, software: </a:t>
            </a:r>
            <a:r>
              <a:rPr lang="en-GB" dirty="0">
                <a:solidFill>
                  <a:srgbClr val="FF0000"/>
                </a:solidFill>
              </a:rPr>
              <a:t>not done </a:t>
            </a:r>
          </a:p>
          <a:p>
            <a:pPr lvl="1"/>
            <a:r>
              <a:rPr lang="fr-CH" dirty="0">
                <a:solidFill>
                  <a:srgbClr val="303030"/>
                </a:solidFill>
              </a:rPr>
              <a:t>New RF power </a:t>
            </a:r>
            <a:r>
              <a:rPr lang="fr-CH" dirty="0" err="1">
                <a:solidFill>
                  <a:srgbClr val="303030"/>
                </a:solidFill>
              </a:rPr>
              <a:t>meters</a:t>
            </a:r>
            <a:r>
              <a:rPr lang="fr-CH" dirty="0">
                <a:solidFill>
                  <a:srgbClr val="303030"/>
                </a:solidFill>
              </a:rPr>
              <a:t>, </a:t>
            </a:r>
            <a:r>
              <a:rPr lang="fr-CH" dirty="0" err="1">
                <a:solidFill>
                  <a:srgbClr val="303030"/>
                </a:solidFill>
              </a:rPr>
              <a:t>spectrum</a:t>
            </a:r>
            <a:r>
              <a:rPr lang="fr-CH" dirty="0">
                <a:solidFill>
                  <a:srgbClr val="303030"/>
                </a:solidFill>
              </a:rPr>
              <a:t> </a:t>
            </a:r>
            <a:r>
              <a:rPr lang="fr-CH" dirty="0" err="1">
                <a:solidFill>
                  <a:srgbClr val="303030"/>
                </a:solidFill>
              </a:rPr>
              <a:t>analyzer</a:t>
            </a:r>
            <a:r>
              <a:rPr lang="fr-CH" dirty="0">
                <a:solidFill>
                  <a:srgbClr val="303030"/>
                </a:solidFill>
              </a:rPr>
              <a:t> and 1.3 GHz RF amplifier </a:t>
            </a:r>
            <a:r>
              <a:rPr lang="fr-CH" dirty="0" err="1">
                <a:solidFill>
                  <a:srgbClr val="00B050"/>
                </a:solidFill>
              </a:rPr>
              <a:t>received</a:t>
            </a:r>
            <a:r>
              <a:rPr lang="fr-CH" dirty="0">
                <a:solidFill>
                  <a:srgbClr val="00B050"/>
                </a:solidFill>
              </a:rPr>
              <a:t>, </a:t>
            </a:r>
            <a:r>
              <a:rPr lang="fr-CH" dirty="0">
                <a:solidFill>
                  <a:srgbClr val="FFC000"/>
                </a:solidFill>
              </a:rPr>
              <a:t>to </a:t>
            </a:r>
            <a:r>
              <a:rPr lang="fr-CH" dirty="0" err="1">
                <a:solidFill>
                  <a:srgbClr val="FFC000"/>
                </a:solidFill>
              </a:rPr>
              <a:t>be</a:t>
            </a:r>
            <a:r>
              <a:rPr lang="fr-CH" dirty="0">
                <a:solidFill>
                  <a:srgbClr val="FFC000"/>
                </a:solidFill>
              </a:rPr>
              <a:t> </a:t>
            </a:r>
            <a:r>
              <a:rPr lang="fr-CH" dirty="0" err="1">
                <a:solidFill>
                  <a:srgbClr val="FFC000"/>
                </a:solidFill>
              </a:rPr>
              <a:t>installed</a:t>
            </a:r>
            <a:endParaRPr lang="fr-CH" dirty="0">
              <a:solidFill>
                <a:srgbClr val="FFC000"/>
              </a:solidFill>
            </a:endParaRPr>
          </a:p>
          <a:p>
            <a:pPr lvl="1"/>
            <a:r>
              <a:rPr lang="fr-CH" dirty="0">
                <a:solidFill>
                  <a:srgbClr val="303030"/>
                </a:solidFill>
              </a:rPr>
              <a:t>RF </a:t>
            </a:r>
            <a:r>
              <a:rPr lang="fr-CH" dirty="0" err="1">
                <a:solidFill>
                  <a:srgbClr val="303030"/>
                </a:solidFill>
              </a:rPr>
              <a:t>measurement</a:t>
            </a:r>
            <a:r>
              <a:rPr lang="fr-CH" dirty="0">
                <a:solidFill>
                  <a:srgbClr val="303030"/>
                </a:solidFill>
              </a:rPr>
              <a:t> system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fr-CH" dirty="0" err="1">
                <a:solidFill>
                  <a:srgbClr val="303030"/>
                </a:solidFill>
              </a:rPr>
              <a:t>analog</a:t>
            </a:r>
            <a:r>
              <a:rPr lang="fr-CH" dirty="0">
                <a:solidFill>
                  <a:srgbClr val="303030"/>
                </a:solidFill>
              </a:rPr>
              <a:t> (</a:t>
            </a:r>
            <a:r>
              <a:rPr lang="fr-CH" dirty="0" err="1">
                <a:solidFill>
                  <a:srgbClr val="303030"/>
                </a:solidFill>
              </a:rPr>
              <a:t>labview</a:t>
            </a:r>
            <a:r>
              <a:rPr lang="fr-CH" dirty="0">
                <a:solidFill>
                  <a:srgbClr val="303030"/>
                </a:solidFill>
              </a:rPr>
              <a:t>) </a:t>
            </a:r>
            <a:r>
              <a:rPr lang="fr-CH" dirty="0">
                <a:solidFill>
                  <a:srgbClr val="FFC000"/>
                </a:solidFill>
              </a:rPr>
              <a:t>on </a:t>
            </a:r>
            <a:r>
              <a:rPr lang="fr-CH" dirty="0" err="1">
                <a:solidFill>
                  <a:srgbClr val="FFC000"/>
                </a:solidFill>
              </a:rPr>
              <a:t>going</a:t>
            </a:r>
            <a:endParaRPr lang="fr-CH" dirty="0">
              <a:solidFill>
                <a:srgbClr val="FFC000"/>
              </a:solidFill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fr-CH" dirty="0">
                <a:solidFill>
                  <a:srgbClr val="303030"/>
                </a:solidFill>
              </a:rPr>
              <a:t>digital </a:t>
            </a:r>
            <a:r>
              <a:rPr lang="fr-CH" dirty="0">
                <a:solidFill>
                  <a:srgbClr val="FF0000"/>
                </a:solidFill>
              </a:rPr>
              <a:t>not </a:t>
            </a:r>
            <a:r>
              <a:rPr lang="fr-CH" dirty="0" err="1">
                <a:solidFill>
                  <a:srgbClr val="FF0000"/>
                </a:solidFill>
              </a:rPr>
              <a:t>done</a:t>
            </a:r>
            <a:endParaRPr lang="fr-CH" dirty="0">
              <a:solidFill>
                <a:srgbClr val="FF0000"/>
              </a:solidFill>
            </a:endParaRPr>
          </a:p>
          <a:p>
            <a:pPr lvl="2">
              <a:buFont typeface="Courier New" panose="02070309020205020404" pitchFamily="49" charset="0"/>
              <a:buChar char="o"/>
            </a:pPr>
            <a:r>
              <a:rPr lang="fr-CH" dirty="0">
                <a:solidFill>
                  <a:srgbClr val="303030"/>
                </a:solidFill>
              </a:rPr>
              <a:t>RF line check and calibration </a:t>
            </a:r>
            <a:r>
              <a:rPr lang="fr-CH" dirty="0">
                <a:solidFill>
                  <a:srgbClr val="FF0000"/>
                </a:solidFill>
              </a:rPr>
              <a:t>not </a:t>
            </a:r>
            <a:r>
              <a:rPr lang="fr-CH" dirty="0" err="1">
                <a:solidFill>
                  <a:srgbClr val="FF0000"/>
                </a:solidFill>
              </a:rPr>
              <a:t>done</a:t>
            </a:r>
            <a:endParaRPr lang="en-GB" dirty="0">
              <a:solidFill>
                <a:srgbClr val="303030"/>
              </a:solidFill>
            </a:endParaRPr>
          </a:p>
          <a:p>
            <a:pPr lvl="1"/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Status</a:t>
            </a:r>
            <a:r>
              <a:rPr lang="fr-CH" dirty="0"/>
              <a:t> and </a:t>
            </a:r>
            <a:r>
              <a:rPr lang="fr-CH" dirty="0" err="1"/>
              <a:t>next</a:t>
            </a:r>
            <a:r>
              <a:rPr lang="fr-CH" dirty="0"/>
              <a:t> </a:t>
            </a:r>
            <a:r>
              <a:rPr lang="fr-CH" dirty="0" err="1"/>
              <a:t>steps</a:t>
            </a:r>
            <a:r>
              <a:rPr lang="fr-CH" dirty="0"/>
              <a:t> (3/3)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sp>
        <p:nvSpPr>
          <p:cNvPr id="7" name="Rectangle 6"/>
          <p:cNvSpPr/>
          <p:nvPr/>
        </p:nvSpPr>
        <p:spPr>
          <a:xfrm>
            <a:off x="2801815" y="513041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Goal: be ready for the cavity test in mid-2023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6101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Slotted RF cavity concept and past experience - Franck</a:t>
            </a:r>
          </a:p>
          <a:p>
            <a:r>
              <a:rPr lang="en-US" dirty="0"/>
              <a:t>SWELL (Slotted Waveguide </a:t>
            </a:r>
            <a:r>
              <a:rPr lang="en-US" dirty="0" err="1"/>
              <a:t>ELLiptical</a:t>
            </a:r>
            <a:r>
              <a:rPr lang="en-US" dirty="0"/>
              <a:t>) SRF cavity for FCC</a:t>
            </a:r>
          </a:p>
          <a:p>
            <a:pPr lvl="1"/>
            <a:r>
              <a:rPr lang="en-US" dirty="0"/>
              <a:t>600 MHz 2-cell highly damped cavity design for </a:t>
            </a:r>
            <a:r>
              <a:rPr lang="en-US" dirty="0" err="1"/>
              <a:t>FCCee</a:t>
            </a:r>
            <a:r>
              <a:rPr lang="en-US" dirty="0"/>
              <a:t> - Franck</a:t>
            </a:r>
          </a:p>
          <a:p>
            <a:pPr lvl="1"/>
            <a:r>
              <a:rPr lang="en-US" dirty="0"/>
              <a:t>1.3 GHz cavity demonstrator with status update - Mathieu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sz="2100" b="1" dirty="0"/>
              <a:t>Summary and perspectives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r>
              <a:rPr lang="en-US" dirty="0"/>
              <a:t>19 January 2023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72198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8" y="1592263"/>
            <a:ext cx="10423495" cy="460851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2F2F2F"/>
                </a:solidFill>
              </a:rPr>
              <a:t>New </a:t>
            </a:r>
            <a:r>
              <a:rPr lang="en-US" sz="2400" dirty="0">
                <a:solidFill>
                  <a:schemeClr val="accent3"/>
                </a:solidFill>
              </a:rPr>
              <a:t>innovative SRF cavity concept </a:t>
            </a:r>
            <a:r>
              <a:rPr lang="en-US" sz="2400" dirty="0">
                <a:solidFill>
                  <a:srgbClr val="2F2F2F"/>
                </a:solidFill>
              </a:rPr>
              <a:t>proposed for </a:t>
            </a:r>
            <a:r>
              <a:rPr lang="en-US" sz="2400" dirty="0" err="1">
                <a:solidFill>
                  <a:srgbClr val="2F2F2F"/>
                </a:solidFill>
              </a:rPr>
              <a:t>FCCee</a:t>
            </a:r>
            <a:r>
              <a:rPr lang="en-US" sz="2400" dirty="0">
                <a:solidFill>
                  <a:srgbClr val="2F2F2F"/>
                </a:solidFill>
              </a:rPr>
              <a:t> with great potential to reduce the cost of the RF system</a:t>
            </a:r>
          </a:p>
          <a:p>
            <a:r>
              <a:rPr lang="en-US" sz="1800" dirty="0"/>
              <a:t>Detailed RF design study of a </a:t>
            </a:r>
            <a:r>
              <a:rPr lang="en-US" sz="1800" dirty="0">
                <a:solidFill>
                  <a:schemeClr val="accent3"/>
                </a:solidFill>
              </a:rPr>
              <a:t>2-cell 600 MHz SWELL cavity </a:t>
            </a:r>
            <a:r>
              <a:rPr lang="en-US" sz="1800" dirty="0"/>
              <a:t>with a </a:t>
            </a:r>
            <a:r>
              <a:rPr lang="en-US" sz="1800" dirty="0">
                <a:solidFill>
                  <a:schemeClr val="accent3"/>
                </a:solidFill>
              </a:rPr>
              <a:t>strong HOM damping </a:t>
            </a:r>
            <a:r>
              <a:rPr lang="en-US" sz="1800" dirty="0"/>
              <a:t>features finalized, compatible to operate at the Z, W and H working energies</a:t>
            </a:r>
          </a:p>
          <a:p>
            <a:r>
              <a:rPr lang="en-US" sz="1800" dirty="0"/>
              <a:t>Depending beam dynamic studies, it will be possible to scale the cavity geometry to another RF frequency, typically between 500 MHz to 650 MHz</a:t>
            </a:r>
          </a:p>
          <a:p>
            <a:r>
              <a:rPr lang="en-US" sz="1800" dirty="0">
                <a:solidFill>
                  <a:srgbClr val="2F2F2F"/>
                </a:solidFill>
              </a:rPr>
              <a:t>A "TESLA like" SWELL cavity </a:t>
            </a:r>
            <a:r>
              <a:rPr lang="en-US" sz="1800" dirty="0"/>
              <a:t>is being developed in parallel to </a:t>
            </a:r>
            <a:r>
              <a:rPr lang="en-US" sz="1800" dirty="0">
                <a:solidFill>
                  <a:schemeClr val="accent3"/>
                </a:solidFill>
              </a:rPr>
              <a:t>demonstrate experimentally </a:t>
            </a:r>
            <a:r>
              <a:rPr lang="en-US" sz="1800" dirty="0"/>
              <a:t>the feasibility of the concept. A first unit has been machined with great success and is </a:t>
            </a:r>
            <a:r>
              <a:rPr lang="en-US" sz="1800" dirty="0">
                <a:solidFill>
                  <a:schemeClr val="accent3"/>
                </a:solidFill>
              </a:rPr>
              <a:t>ready for surface preparation and niobium coating</a:t>
            </a:r>
            <a:r>
              <a:rPr lang="en-US" sz="1800" dirty="0"/>
              <a:t>. First RF tests at cryogenic temperature are foreseen in mid-2023.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362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Mechanical study of SWELL 2-cell cavity including the design of a test horizontal cryostat integrating all RF couplers and RF tuning systems</a:t>
            </a:r>
          </a:p>
          <a:p>
            <a:r>
              <a:rPr lang="en-GB" sz="2000" dirty="0"/>
              <a:t>Possible collaborations on the SWELL development program: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/>
              <a:t>IN2P3-LPSC (France) – </a:t>
            </a:r>
            <a:r>
              <a:rPr lang="en-GB" sz="1600" dirty="0" err="1"/>
              <a:t>multipacting</a:t>
            </a:r>
            <a:r>
              <a:rPr lang="en-GB" sz="1600" dirty="0"/>
              <a:t> studies with experimental validation – collaboration already started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CH" sz="1600" dirty="0"/>
              <a:t>E. ZANON</a:t>
            </a:r>
            <a:endParaRPr lang="en-GB" sz="16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/>
              <a:t>Jefferson Laboratory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CH" sz="1600" dirty="0"/>
              <a:t>…</a:t>
            </a:r>
            <a:endParaRPr lang="en-GB" sz="1600" dirty="0"/>
          </a:p>
          <a:p>
            <a:r>
              <a:rPr lang="en-GB" sz="2000" dirty="0">
                <a:solidFill>
                  <a:srgbClr val="2F2F2F"/>
                </a:solidFill>
              </a:rPr>
              <a:t>Other Ampere-class high energy accelerator projects like EIC (USA) or CEPC (China) could find an interest in looking into the SWELL cavity options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Perspectives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741156" y="5142524"/>
            <a:ext cx="47136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b="1" dirty="0">
                <a:solidFill>
                  <a:schemeClr val="accent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attention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835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surface fields minimization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3" name="Content Placeholder 19">
            <a:extLst>
              <a:ext uri="{FF2B5EF4-FFF2-40B4-BE49-F238E27FC236}">
                <a16:creationId xmlns:a16="http://schemas.microsoft.com/office/drawing/2014/main" id="{4C07B4C0-139B-4069-85A0-07E24FAD70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779" y="4139808"/>
            <a:ext cx="8263350" cy="1614326"/>
          </a:xfrm>
        </p:spPr>
        <p:txBody>
          <a:bodyPr/>
          <a:lstStyle/>
          <a:p>
            <a:r>
              <a:rPr lang="en-US" dirty="0"/>
              <a:t> </a:t>
            </a:r>
            <a:endParaRPr lang="en-GB" dirty="0"/>
          </a:p>
        </p:txBody>
      </p:sp>
      <p:pic>
        <p:nvPicPr>
          <p:cNvPr id="16" name="Content Placeholder 7" descr="A picture containing accessory&#10;&#10;Description automatically generated">
            <a:extLst>
              <a:ext uri="{FF2B5EF4-FFF2-40B4-BE49-F238E27FC236}">
                <a16:creationId xmlns:a16="http://schemas.microsoft.com/office/drawing/2014/main" id="{71D88DCB-46F2-20E7-64DD-1C6AD0758D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29694" y="4299208"/>
            <a:ext cx="2117321" cy="1980000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42D7BDF-A966-FABC-823C-65DA8B3758F9}"/>
              </a:ext>
            </a:extLst>
          </p:cNvPr>
          <p:cNvCxnSpPr>
            <a:cxnSpLocks/>
          </p:cNvCxnSpPr>
          <p:nvPr/>
        </p:nvCxnSpPr>
        <p:spPr>
          <a:xfrm flipV="1">
            <a:off x="9682297" y="3931997"/>
            <a:ext cx="648072" cy="1384623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FF5B186-D343-C2CA-27CB-4827108DA27A}"/>
              </a:ext>
            </a:extLst>
          </p:cNvPr>
          <p:cNvCxnSpPr/>
          <p:nvPr/>
        </p:nvCxnSpPr>
        <p:spPr>
          <a:xfrm flipV="1">
            <a:off x="9682297" y="3860149"/>
            <a:ext cx="0" cy="144000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>
            <a:extLst>
              <a:ext uri="{FF2B5EF4-FFF2-40B4-BE49-F238E27FC236}">
                <a16:creationId xmlns:a16="http://schemas.microsoft.com/office/drawing/2014/main" id="{1EDBCBA7-6725-DB3B-4A84-35853D8804DC}"/>
              </a:ext>
            </a:extLst>
          </p:cNvPr>
          <p:cNvSpPr/>
          <p:nvPr/>
        </p:nvSpPr>
        <p:spPr>
          <a:xfrm rot="19887452">
            <a:off x="9099737" y="3981665"/>
            <a:ext cx="1632766" cy="2378380"/>
          </a:xfrm>
          <a:prstGeom prst="arc">
            <a:avLst>
              <a:gd name="adj1" fmla="val 17215673"/>
              <a:gd name="adj2" fmla="val 1873081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2F2F2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F6B407C-78EA-0677-D990-E021B51DD3A4}"/>
                  </a:ext>
                </a:extLst>
              </p:cNvPr>
              <p:cNvSpPr txBox="1"/>
              <p:nvPr/>
            </p:nvSpPr>
            <p:spPr>
              <a:xfrm>
                <a:off x="9842766" y="3901990"/>
                <a:ext cx="330988" cy="207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str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F6B407C-78EA-0677-D990-E021B51DD3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2766" y="3901990"/>
                <a:ext cx="330988" cy="207749"/>
              </a:xfrm>
              <a:prstGeom prst="rect">
                <a:avLst/>
              </a:prstGeom>
              <a:blipFill>
                <a:blip r:embed="rId7"/>
                <a:stretch>
                  <a:fillRect l="-18519" r="-27778" b="-558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5D51162-90F1-0FF7-A33E-CF884B011C3B}"/>
              </a:ext>
            </a:extLst>
          </p:cNvPr>
          <p:cNvCxnSpPr/>
          <p:nvPr/>
        </p:nvCxnSpPr>
        <p:spPr>
          <a:xfrm flipV="1">
            <a:off x="10536511" y="5411715"/>
            <a:ext cx="0" cy="5760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DFEA120-EDF0-EF83-9B66-B3EC99979E6E}"/>
                  </a:ext>
                </a:extLst>
              </p:cNvPr>
              <p:cNvSpPr txBox="1"/>
              <p:nvPr/>
            </p:nvSpPr>
            <p:spPr>
              <a:xfrm>
                <a:off x="10325055" y="6004488"/>
                <a:ext cx="449867" cy="207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dirty="0" smtClean="0">
                              <a:solidFill>
                                <a:srgbClr val="2F2F2F"/>
                              </a:solidFill>
                              <a:latin typeface="Cambria Math" panose="02040503050406030204" pitchFamily="18" charset="0"/>
                            </a:rPr>
                            <m:t>fillet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2F2F2F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DFEA120-EDF0-EF83-9B66-B3EC99979E6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5055" y="6004488"/>
                <a:ext cx="449867" cy="207749"/>
              </a:xfrm>
              <a:prstGeom prst="rect">
                <a:avLst/>
              </a:prstGeom>
              <a:blipFill>
                <a:blip r:embed="rId8"/>
                <a:stretch>
                  <a:fillRect l="-18919" r="-29730" b="-588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/>
          <p:cNvGrpSpPr/>
          <p:nvPr/>
        </p:nvGrpSpPr>
        <p:grpSpPr>
          <a:xfrm>
            <a:off x="866023" y="3937120"/>
            <a:ext cx="3143811" cy="2286000"/>
            <a:chOff x="866023" y="3798822"/>
            <a:chExt cx="3143811" cy="2286000"/>
          </a:xfrm>
        </p:grpSpPr>
        <p:pic>
          <p:nvPicPr>
            <p:cNvPr id="14" name="Picture 13" descr="Chart, line chart&#10;&#10;Description automatically generated">
              <a:extLst>
                <a:ext uri="{FF2B5EF4-FFF2-40B4-BE49-F238E27FC236}">
                  <a16:creationId xmlns:a16="http://schemas.microsoft.com/office/drawing/2014/main" id="{2423FA1D-F266-C6C2-1894-8B4B0C745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023" y="3798822"/>
              <a:ext cx="3143811" cy="2286000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2744244" y="5395445"/>
              <a:ext cx="976544" cy="177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829478" y="3971418"/>
            <a:ext cx="3143811" cy="2286000"/>
            <a:chOff x="4829478" y="3833120"/>
            <a:chExt cx="3143811" cy="2286000"/>
          </a:xfrm>
        </p:grpSpPr>
        <p:pic>
          <p:nvPicPr>
            <p:cNvPr id="15" name="Picture 14" descr="Chart, line chart, scatter chart&#10;&#10;Description automatically generated">
              <a:extLst>
                <a:ext uri="{FF2B5EF4-FFF2-40B4-BE49-F238E27FC236}">
                  <a16:creationId xmlns:a16="http://schemas.microsoft.com/office/drawing/2014/main" id="{5D1A88E1-135C-4D7D-6128-B0382F88FD1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9478" y="3833120"/>
              <a:ext cx="3143811" cy="228600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6847207" y="5490165"/>
              <a:ext cx="976544" cy="177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Rectangle 23"/>
          <p:cNvSpPr/>
          <p:nvPr/>
        </p:nvSpPr>
        <p:spPr>
          <a:xfrm>
            <a:off x="407987" y="1421582"/>
            <a:ext cx="11141861" cy="1650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RF shape optimization strategy presented at IPAC22 in June:</a:t>
            </a:r>
          </a:p>
        </p:txBody>
      </p:sp>
      <p:pic>
        <p:nvPicPr>
          <p:cNvPr id="25" name="9F1206B3">
            <a:hlinkClick r:id="" action="ppaction://media"/>
            <a:extLst>
              <a:ext uri="{FF2B5EF4-FFF2-40B4-BE49-F238E27FC236}">
                <a16:creationId xmlns:a16="http://schemas.microsoft.com/office/drawing/2014/main" id="{273FD671-EA97-BAFB-C808-7F7BC06831B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9732194" y="2351983"/>
            <a:ext cx="2250593" cy="12035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447816C-DD26-B197-B3F8-4B5587534EE7}"/>
                  </a:ext>
                </a:extLst>
              </p:cNvPr>
              <p:cNvSpPr txBox="1"/>
              <p:nvPr/>
            </p:nvSpPr>
            <p:spPr>
              <a:xfrm>
                <a:off x="9695072" y="3578968"/>
                <a:ext cx="232483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rgbClr val="000000"/>
                    </a:solidFill>
                  </a:rPr>
                  <a:t>Slot gap = 20 mm,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0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</m:oMath>
                </a14:m>
                <a:r>
                  <a:rPr lang="en-GB" sz="1000" dirty="0">
                    <a:solidFill>
                      <a:srgbClr val="000000"/>
                    </a:solidFill>
                  </a:rPr>
                  <a:t>=16 MV/m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447816C-DD26-B197-B3F8-4B5587534E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5072" y="3578968"/>
                <a:ext cx="2324835" cy="246221"/>
              </a:xfrm>
              <a:prstGeom prst="rect">
                <a:avLst/>
              </a:prstGeom>
              <a:blipFill>
                <a:blip r:embed="rId12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7" name="968CA22C">
            <a:hlinkClick r:id="" action="ppaction://media"/>
            <a:extLst>
              <a:ext uri="{FF2B5EF4-FFF2-40B4-BE49-F238E27FC236}">
                <a16:creationId xmlns:a16="http://schemas.microsoft.com/office/drawing/2014/main" id="{551C29AA-E86B-D69C-994B-1ABCD1473D36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7407360" y="2351983"/>
            <a:ext cx="2250594" cy="120352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2889272-4C33-C642-EF63-065B64F91E88}"/>
                  </a:ext>
                </a:extLst>
              </p:cNvPr>
              <p:cNvSpPr txBox="1"/>
              <p:nvPr/>
            </p:nvSpPr>
            <p:spPr>
              <a:xfrm>
                <a:off x="7370239" y="3569946"/>
                <a:ext cx="232483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00" dirty="0">
                    <a:solidFill>
                      <a:srgbClr val="000000"/>
                    </a:solidFill>
                  </a:rPr>
                  <a:t>Slot gap = 10 mm,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00" b="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0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GB" sz="100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acc</m:t>
                        </m:r>
                      </m:sub>
                    </m:sSub>
                  </m:oMath>
                </a14:m>
                <a:r>
                  <a:rPr lang="en-GB" sz="1000" dirty="0">
                    <a:solidFill>
                      <a:srgbClr val="000000"/>
                    </a:solidFill>
                  </a:rPr>
                  <a:t>=16 MV/m</a:t>
                </a: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2889272-4C33-C642-EF63-065B64F91E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0239" y="3569946"/>
                <a:ext cx="2324835" cy="246221"/>
              </a:xfrm>
              <a:prstGeom prst="rect">
                <a:avLst/>
              </a:prstGeom>
              <a:blipFill>
                <a:blip r:embed="rId14"/>
                <a:stretch>
                  <a:fillRect t="-2500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Rectangle 30"/>
          <p:cNvSpPr/>
          <p:nvPr/>
        </p:nvSpPr>
        <p:spPr>
          <a:xfrm>
            <a:off x="407989" y="2482689"/>
            <a:ext cx="6815772" cy="13774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Slot gap has been increased from 10 to 20 mm to push </a:t>
            </a:r>
            <a:r>
              <a:rPr lang="en-US" sz="2000" b="1" dirty="0" err="1">
                <a:solidFill>
                  <a:schemeClr val="tx2">
                    <a:lumMod val="50000"/>
                  </a:schemeClr>
                </a:solidFill>
              </a:rPr>
              <a:t>multipacting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 barriers above </a:t>
            </a:r>
            <a:r>
              <a:rPr lang="en-US" sz="2000" b="1" dirty="0" err="1">
                <a:solidFill>
                  <a:schemeClr val="tx2">
                    <a:lumMod val="50000"/>
                  </a:schemeClr>
                </a:solidFill>
              </a:rPr>
              <a:t>Eacc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 = 20 MV/m </a:t>
            </a:r>
          </a:p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Re-optimized shape is for </a:t>
            </a:r>
            <a:r>
              <a:rPr lang="en-US" sz="2000" b="1" dirty="0" err="1">
                <a:solidFill>
                  <a:schemeClr val="tx2">
                    <a:lumMod val="50000"/>
                  </a:schemeClr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a</a:t>
            </a:r>
            <a:r>
              <a:rPr lang="en-US" sz="2000" b="1" baseline="-25000" dirty="0" err="1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str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=28° and </a:t>
            </a:r>
            <a:r>
              <a:rPr lang="en-US" sz="2000" b="1" dirty="0" err="1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R</a:t>
            </a:r>
            <a:r>
              <a:rPr lang="en-US" sz="2000" b="1" baseline="-25000" dirty="0" err="1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fillet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  <a:sym typeface="Wingdings" panose="05000000000000000000" pitchFamily="2" charset="2"/>
              </a:rPr>
              <a:t> = 15 mm</a:t>
            </a:r>
            <a:endParaRPr lang="en-GB" sz="2000" b="1" dirty="0">
              <a:solidFill>
                <a:schemeClr val="tx2">
                  <a:lumMod val="50000"/>
                </a:schemeClr>
              </a:solidFill>
              <a:sym typeface="Wingdings" panose="05000000000000000000" pitchFamily="2" charset="2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407988" y="1696790"/>
            <a:ext cx="1121288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GB" sz="16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S. Gorgi Zadeh et al., “Optimization of a 600 MHz two-cell slotted waveguide elliptical cavity for FCC-</a:t>
            </a:r>
            <a:r>
              <a:rPr lang="en-GB" sz="1600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ee</a:t>
            </a:r>
            <a:r>
              <a:rPr lang="en-GB" sz="16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”, Proceedings of the 2022 IPAC Conference, Bangkok, Thailand.</a:t>
            </a:r>
            <a:endParaRPr lang="en-US" sz="1600" i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945284" y="4806434"/>
            <a:ext cx="1037503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S. Gorgi Zadeh</a:t>
            </a:r>
          </a:p>
        </p:txBody>
      </p:sp>
      <p:sp>
        <p:nvSpPr>
          <p:cNvPr id="34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99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999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video>
              <p:cMediaNode vol="80000">
                <p:cTn id="19" repeatCount="indefinite" fill="remove" display="0">
                  <p:stCondLst>
                    <p:cond delay="indefinite"/>
                  </p:stCondLst>
                </p:cTn>
                <p:tgtEl>
                  <p:spTgt spid="27"/>
                </p:tgtEl>
              </p:cMediaNode>
            </p:video>
            <p:video>
              <p:cMediaNode vol="80000">
                <p:cTn id="20" repeatCount="indefinite" fill="remove" display="0">
                  <p:stCondLst>
                    <p:cond delay="indefinite"/>
                  </p:stCondLst>
                </p:cTn>
                <p:tgtEl>
                  <p:spTgt spid="25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coupling and tuning of fundamental mode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279690" y="3382391"/>
            <a:ext cx="3551794" cy="2633808"/>
            <a:chOff x="308611" y="2075083"/>
            <a:chExt cx="4937319" cy="3657743"/>
          </a:xfrm>
        </p:grpSpPr>
        <p:pic>
          <p:nvPicPr>
            <p:cNvPr id="9" name="Picture 8" descr="Diagram&#10;&#10;Description automatically generated with medium confidence">
              <a:extLst>
                <a:ext uri="{FF2B5EF4-FFF2-40B4-BE49-F238E27FC236}">
                  <a16:creationId xmlns:a16="http://schemas.microsoft.com/office/drawing/2014/main" id="{119B4798-9A4E-63CE-3752-75979020DF3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611" y="2075083"/>
              <a:ext cx="4134150" cy="3657743"/>
            </a:xfrm>
            <a:prstGeom prst="rect">
              <a:avLst/>
            </a:prstGeom>
          </p:spPr>
        </p:pic>
        <p:pic>
          <p:nvPicPr>
            <p:cNvPr id="11" name="Picture 10" descr="Timeline&#10;&#10;Description automatically generated with medium confidence">
              <a:extLst>
                <a:ext uri="{FF2B5EF4-FFF2-40B4-BE49-F238E27FC236}">
                  <a16:creationId xmlns:a16="http://schemas.microsoft.com/office/drawing/2014/main" id="{32CCB98A-29C3-1281-4C37-0BB9F6C586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42761" y="2104387"/>
              <a:ext cx="803169" cy="3628439"/>
            </a:xfrm>
            <a:prstGeom prst="rect">
              <a:avLst/>
            </a:prstGeom>
          </p:spPr>
        </p:pic>
      </p:grpSp>
      <p:pic>
        <p:nvPicPr>
          <p:cNvPr id="13" name="Picture 12" descr="A picture containing dryer, loudspeaker, light&#10;&#10;Description automatically generated">
            <a:extLst>
              <a:ext uri="{FF2B5EF4-FFF2-40B4-BE49-F238E27FC236}">
                <a16:creationId xmlns:a16="http://schemas.microsoft.com/office/drawing/2014/main" id="{4FC8B295-A213-B5AA-3B29-F2942CAF4C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223" y="3497802"/>
            <a:ext cx="4098660" cy="25661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407987" y="1449388"/>
                <a:ext cx="11380813" cy="1933003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</a:pPr>
                <a:r>
                  <a:rPr lang="en-GB" sz="2000" b="1" dirty="0">
                    <a:solidFill>
                      <a:schemeClr val="tx2">
                        <a:lumMod val="50000"/>
                      </a:schemeClr>
                    </a:solidFill>
                  </a:rPr>
                  <a:t>One FPC with variable antenna to minimize the required RF power at each operating energy of FCC-</a:t>
                </a:r>
                <a:r>
                  <a:rPr lang="en-GB" sz="2000" b="1" dirty="0" err="1">
                    <a:solidFill>
                      <a:schemeClr val="tx2">
                        <a:lumMod val="50000"/>
                      </a:schemeClr>
                    </a:solidFill>
                  </a:rPr>
                  <a:t>ee</a:t>
                </a:r>
                <a:r>
                  <a:rPr lang="en-GB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– Q</a:t>
                </a:r>
                <a:r>
                  <a:rPr lang="en-GB" sz="2000" b="1" baseline="-25000" dirty="0">
                    <a:solidFill>
                      <a:schemeClr val="tx2">
                        <a:lumMod val="50000"/>
                      </a:schemeClr>
                    </a:solidFill>
                  </a:rPr>
                  <a:t>L</a:t>
                </a:r>
                <a:r>
                  <a:rPr lang="en-GB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~2.10</a:t>
                </a:r>
                <a:r>
                  <a:rPr lang="en-GB" sz="2000" b="1" baseline="30000" dirty="0">
                    <a:solidFill>
                      <a:schemeClr val="tx2">
                        <a:lumMod val="50000"/>
                      </a:schemeClr>
                    </a:solidFill>
                  </a:rPr>
                  <a:t>4</a:t>
                </a:r>
                <a:r>
                  <a:rPr lang="en-GB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to 2.10</a:t>
                </a:r>
                <a:r>
                  <a:rPr lang="en-GB" sz="2000" b="1" baseline="30000" dirty="0">
                    <a:solidFill>
                      <a:schemeClr val="tx2">
                        <a:lumMod val="50000"/>
                      </a:schemeClr>
                    </a:solidFill>
                  </a:rPr>
                  <a:t>6</a:t>
                </a:r>
                <a:r>
                  <a:rPr lang="en-GB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with 45 mm antenna tip displacement</a:t>
                </a:r>
                <a:endParaRPr lang="en-GB" sz="2000" dirty="0">
                  <a:solidFill>
                    <a:srgbClr val="000000"/>
                  </a:solidFill>
                </a:endParaRPr>
              </a:p>
              <a:p>
                <a:pPr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</a:pPr>
                <a:r>
                  <a:rPr lang="fr-CH" sz="2000" b="1" dirty="0" err="1">
                    <a:solidFill>
                      <a:schemeClr val="tx2">
                        <a:lumMod val="50000"/>
                      </a:schemeClr>
                    </a:solidFill>
                  </a:rPr>
                  <a:t>Two</a:t>
                </a:r>
                <a:r>
                  <a:rPr lang="fr-CH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RF </a:t>
                </a:r>
                <a:r>
                  <a:rPr lang="fr-CH" sz="2000" b="1" dirty="0" err="1">
                    <a:solidFill>
                      <a:schemeClr val="tx2">
                        <a:lumMod val="50000"/>
                      </a:schemeClr>
                    </a:solidFill>
                  </a:rPr>
                  <a:t>plungers</a:t>
                </a:r>
                <a:r>
                  <a:rPr lang="fr-CH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to </a:t>
                </a:r>
                <a:r>
                  <a:rPr lang="fr-CH" sz="2000" b="1" dirty="0" err="1">
                    <a:solidFill>
                      <a:schemeClr val="tx2">
                        <a:lumMod val="50000"/>
                      </a:schemeClr>
                    </a:solidFill>
                  </a:rPr>
                  <a:t>allow</a:t>
                </a:r>
                <a:r>
                  <a:rPr lang="fr-CH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RF </a:t>
                </a:r>
                <a:r>
                  <a:rPr lang="fr-CH" sz="2000" b="1" dirty="0" err="1">
                    <a:solidFill>
                      <a:schemeClr val="tx2">
                        <a:lumMod val="50000"/>
                      </a:schemeClr>
                    </a:solidFill>
                  </a:rPr>
                  <a:t>tuning</a:t>
                </a:r>
                <a:r>
                  <a:rPr lang="fr-CH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</a:t>
                </a:r>
                <a:r>
                  <a:rPr lang="fr-CH" sz="2000" b="1" dirty="0" err="1">
                    <a:solidFill>
                      <a:schemeClr val="tx2">
                        <a:lumMod val="50000"/>
                      </a:schemeClr>
                    </a:solidFill>
                  </a:rPr>
                  <a:t>during</a:t>
                </a:r>
                <a:r>
                  <a:rPr lang="fr-CH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operation</a:t>
                </a:r>
                <a:r>
                  <a:rPr lang="en-GB" sz="2000" b="1" dirty="0">
                    <a:solidFill>
                      <a:schemeClr val="tx2">
                        <a:lumMod val="50000"/>
                      </a:schemeClr>
                    </a:solidFill>
                  </a:rPr>
                  <a:t> (compensation detuning due to beam loading) – tuning range of 170 kHz</a:t>
                </a:r>
                <a14:m>
                  <m:oMath xmlns:m="http://schemas.openxmlformats.org/officeDocument/2006/math">
                    <m:r>
                      <a:rPr lang="fr-CH" sz="2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000" b="1" dirty="0">
                  <a:solidFill>
                    <a:schemeClr val="tx2">
                      <a:lumMod val="50000"/>
                    </a:schemeClr>
                  </a:solidFill>
                </a:endParaRPr>
              </a:p>
              <a:p>
                <a:pPr>
                  <a:lnSpc>
                    <a:spcPct val="90000"/>
                  </a:lnSpc>
                  <a:spcBef>
                    <a:spcPts val="1800"/>
                  </a:spcBef>
                  <a:spcAft>
                    <a:spcPts val="400"/>
                  </a:spcAft>
                  <a:buFont typeface="Arial"/>
                  <a:buNone/>
                </a:pPr>
                <a:r>
                  <a:rPr lang="en-US" sz="2000" b="1" dirty="0">
                    <a:solidFill>
                      <a:schemeClr val="tx2">
                        <a:lumMod val="50000"/>
                      </a:schemeClr>
                    </a:solidFill>
                  </a:rPr>
                  <a:t>Field asymmetry and leakage in slots due to FPC and plungers taken into account in the design process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7" y="1449388"/>
                <a:ext cx="11380813" cy="1933003"/>
              </a:xfrm>
              <a:prstGeom prst="rect">
                <a:avLst/>
              </a:prstGeom>
              <a:blipFill>
                <a:blip r:embed="rId5"/>
                <a:stretch>
                  <a:fillRect l="-1393" t="-5363" r="-1553" b="-220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854307" y="4545271"/>
            <a:ext cx="235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FPC antenna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V="1">
            <a:off x="2148884" y="4539949"/>
            <a:ext cx="374933" cy="2199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4246875" y="5624122"/>
            <a:ext cx="235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RF plungers (x2)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H="1" flipV="1">
            <a:off x="4317106" y="4914603"/>
            <a:ext cx="284086" cy="6872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V="1">
            <a:off x="4601192" y="5067003"/>
            <a:ext cx="0" cy="5348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1106210" y="4625985"/>
            <a:ext cx="1037503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S. Gorgi Zadeh</a:t>
            </a: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5101908" y="4586786"/>
            <a:ext cx="3713187" cy="6556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dirty="0">
                <a:solidFill>
                  <a:schemeClr val="accent2"/>
                </a:solidFill>
              </a:rPr>
              <a:t>E </a:t>
            </a:r>
            <a:r>
              <a:rPr lang="fr-CH" dirty="0" err="1">
                <a:solidFill>
                  <a:schemeClr val="accent2"/>
                </a:solidFill>
              </a:rPr>
              <a:t>field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8726753" y="5941514"/>
            <a:ext cx="3416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half-wavelength notch filter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V="1">
            <a:off x="9818370" y="5092065"/>
            <a:ext cx="173355" cy="9201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V="1">
            <a:off x="9355455" y="5501641"/>
            <a:ext cx="1" cy="4798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75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9188857" cy="1065742"/>
          </a:xfrm>
        </p:spPr>
        <p:txBody>
          <a:bodyPr/>
          <a:lstStyle/>
          <a:p>
            <a:r>
              <a:rPr lang="fr-CH" dirty="0"/>
              <a:t>Split </a:t>
            </a:r>
            <a:r>
              <a:rPr lang="fr-CH" dirty="0" err="1"/>
              <a:t>cavity</a:t>
            </a:r>
            <a:r>
              <a:rPr lang="fr-CH" dirty="0"/>
              <a:t> concept and </a:t>
            </a:r>
            <a:r>
              <a:rPr lang="fr-CH" dirty="0" err="1"/>
              <a:t>advantages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439335"/>
            <a:ext cx="5342572" cy="4608512"/>
          </a:xfrm>
        </p:spPr>
        <p:txBody>
          <a:bodyPr/>
          <a:lstStyle/>
          <a:p>
            <a:r>
              <a:rPr lang="en-US" sz="2000" dirty="0"/>
              <a:t>In elliptical cavities for the fundamental mode RF current lines are running longitudinally along the surface (parallel to the beam trajectory)</a:t>
            </a:r>
          </a:p>
          <a:p>
            <a:r>
              <a:rPr lang="en-US" sz="2000" dirty="0"/>
              <a:t>It is possible to divide the RF volume into sectors or to add longitudinal slots without perturbing the field pattern of the accelerating mode</a:t>
            </a:r>
          </a:p>
          <a:p>
            <a:r>
              <a:rPr lang="en-US" sz="2000" dirty="0"/>
              <a:t>→ “open” RF structure: surface preparation and control are easier</a:t>
            </a:r>
          </a:p>
          <a:p>
            <a:r>
              <a:rPr lang="en-US" sz="2000" dirty="0"/>
              <a:t>→ can propagates and damp higher order modes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8714" y="1558834"/>
            <a:ext cx="2963420" cy="40276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0858" y="1558834"/>
            <a:ext cx="2992417" cy="4027632"/>
          </a:xfrm>
          <a:prstGeom prst="rect">
            <a:avLst/>
          </a:prstGeom>
        </p:spPr>
      </p:pic>
      <p:sp>
        <p:nvSpPr>
          <p:cNvPr id="17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69955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Past</a:t>
            </a:r>
            <a:r>
              <a:rPr lang="fr-CH" dirty="0"/>
              <a:t> </a:t>
            </a:r>
            <a:r>
              <a:rPr lang="fr-CH" dirty="0" err="1"/>
              <a:t>experience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CLIC RF structures</a:t>
            </a:r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CH" dirty="0"/>
              <a:t>SRF </a:t>
            </a:r>
            <a:r>
              <a:rPr lang="fr-CH" dirty="0" err="1"/>
              <a:t>bulk</a:t>
            </a:r>
            <a:r>
              <a:rPr lang="fr-CH" dirty="0"/>
              <a:t> niobium split </a:t>
            </a:r>
            <a:r>
              <a:rPr lang="fr-CH" dirty="0" err="1"/>
              <a:t>cavities</a:t>
            </a:r>
            <a:endParaRPr lang="fr-FR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6227434" y="2740197"/>
            <a:ext cx="5131904" cy="2859418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75664" y="5886399"/>
            <a:ext cx="48989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E. Jensen, ‘CTF3 drive beam accelerating structures’, Proceedings of LINAC2002, </a:t>
            </a:r>
            <a:r>
              <a:rPr lang="en-GB" sz="1100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Gyeongju</a:t>
            </a:r>
            <a:r>
              <a:rPr lang="en-GB" sz="11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Korea.</a:t>
            </a:r>
            <a:endParaRPr lang="en-GB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3454" y="2050264"/>
            <a:ext cx="4809426" cy="15378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32385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US" sz="1600" dirty="0"/>
              <a:t>Slotted Irises Constant Aperture (SICA) 3 GHz accelerating structure used in CTF3 for a </a:t>
            </a:r>
            <a:r>
              <a:rPr lang="fr-CH" sz="1600" dirty="0" err="1"/>
              <a:t>beam</a:t>
            </a:r>
            <a:r>
              <a:rPr lang="fr-CH" sz="1600" dirty="0"/>
              <a:t> </a:t>
            </a:r>
            <a:r>
              <a:rPr lang="fr-CH" sz="1600" dirty="0" err="1"/>
              <a:t>current</a:t>
            </a:r>
            <a:r>
              <a:rPr lang="fr-CH" sz="1600" dirty="0"/>
              <a:t> of 3.5 A</a:t>
            </a:r>
            <a:endParaRPr lang="fr-FR" sz="1600" dirty="0"/>
          </a:p>
        </p:txBody>
      </p:sp>
      <p:sp>
        <p:nvSpPr>
          <p:cNvPr id="16" name="Rectangle 15"/>
          <p:cNvSpPr/>
          <p:nvPr/>
        </p:nvSpPr>
        <p:spPr>
          <a:xfrm>
            <a:off x="6405588" y="5825439"/>
            <a:ext cx="538321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Z. Liu et al., Novel superconducting </a:t>
            </a:r>
            <a:r>
              <a:rPr lang="en-GB" sz="1100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rf</a:t>
            </a:r>
            <a:r>
              <a:rPr lang="en-GB" sz="11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structure for ampere-class beam current for multi-GeV energy recovery </a:t>
            </a:r>
            <a:r>
              <a:rPr lang="en-GB" sz="1100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linacs</a:t>
            </a:r>
            <a:r>
              <a:rPr lang="en-GB" sz="11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PRSTAB 13, 012001 (2010)</a:t>
            </a:r>
            <a:endParaRPr lang="en-GB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90539" y="2990304"/>
            <a:ext cx="3488421" cy="283513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227434" y="2088848"/>
            <a:ext cx="5561366" cy="153785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32385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>
                <a:solidFill>
                  <a:schemeClr val="tx2">
                    <a:lumMod val="50000"/>
                  </a:schemeClr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r>
              <a:rPr lang="en-GB" sz="1600" dirty="0"/>
              <a:t>Designed for high current Energy Recovery </a:t>
            </a:r>
            <a:r>
              <a:rPr lang="en-GB" sz="1600" dirty="0" err="1"/>
              <a:t>Linac</a:t>
            </a:r>
            <a:r>
              <a:rPr lang="en-GB" sz="1600" dirty="0"/>
              <a:t> (ERL) applications</a:t>
            </a:r>
            <a:endParaRPr lang="fr-FR" sz="1600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44775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286171" cy="1065742"/>
          </a:xfrm>
        </p:spPr>
        <p:txBody>
          <a:bodyPr/>
          <a:lstStyle/>
          <a:p>
            <a:r>
              <a:rPr lang="en-GB" dirty="0"/>
              <a:t>RF system for </a:t>
            </a:r>
            <a:r>
              <a:rPr lang="en-GB" dirty="0" err="1"/>
              <a:t>FCCee</a:t>
            </a:r>
            <a:r>
              <a:rPr lang="en-GB" dirty="0"/>
              <a:t> – baseline scenario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19 January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/>
          <a:srcRect b="6881"/>
          <a:stretch/>
        </p:blipFill>
        <p:spPr>
          <a:xfrm>
            <a:off x="4934962" y="2519681"/>
            <a:ext cx="4209038" cy="3596640"/>
          </a:xfrm>
          <a:prstGeom prst="rect">
            <a:avLst/>
          </a:prstGeom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8349840"/>
              </p:ext>
            </p:extLst>
          </p:nvPr>
        </p:nvGraphicFramePr>
        <p:xfrm>
          <a:off x="407987" y="3105629"/>
          <a:ext cx="4221277" cy="1839176"/>
        </p:xfrm>
        <a:graphic>
          <a:graphicData uri="http://schemas.openxmlformats.org/drawingml/2006/table">
            <a:tbl>
              <a:tblPr firstRow="1" bandRow="1"/>
              <a:tblGrid>
                <a:gridCol w="694550">
                  <a:extLst>
                    <a:ext uri="{9D8B030D-6E8A-4147-A177-3AD203B41FA5}">
                      <a16:colId xmlns:a16="http://schemas.microsoft.com/office/drawing/2014/main" val="4252717736"/>
                    </a:ext>
                  </a:extLst>
                </a:gridCol>
                <a:gridCol w="1119346">
                  <a:extLst>
                    <a:ext uri="{9D8B030D-6E8A-4147-A177-3AD203B41FA5}">
                      <a16:colId xmlns:a16="http://schemas.microsoft.com/office/drawing/2014/main" val="2544991924"/>
                    </a:ext>
                  </a:extLst>
                </a:gridCol>
                <a:gridCol w="1116691">
                  <a:extLst>
                    <a:ext uri="{9D8B030D-6E8A-4147-A177-3AD203B41FA5}">
                      <a16:colId xmlns:a16="http://schemas.microsoft.com/office/drawing/2014/main" val="3221883107"/>
                    </a:ext>
                  </a:extLst>
                </a:gridCol>
                <a:gridCol w="1290690">
                  <a:extLst>
                    <a:ext uri="{9D8B030D-6E8A-4147-A177-3AD203B41FA5}">
                      <a16:colId xmlns:a16="http://schemas.microsoft.com/office/drawing/2014/main" val="2010679182"/>
                    </a:ext>
                  </a:extLst>
                </a:gridCol>
              </a:tblGrid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Energy (GeV)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Current (mA)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RF voltage (GV)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9403144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Z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45.6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1280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0.120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97485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W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80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135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709237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H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120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26.7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57447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 err="1"/>
                        <a:t>ttb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182.5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5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1400" dirty="0"/>
                        <a:t>11.67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7D31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711549"/>
                  </a:ext>
                </a:extLst>
              </a:tr>
            </a:tbl>
          </a:graphicData>
        </a:graphic>
      </p:graphicFrame>
      <p:sp>
        <p:nvSpPr>
          <p:cNvPr id="21" name="Rectangle 20"/>
          <p:cNvSpPr/>
          <p:nvPr/>
        </p:nvSpPr>
        <p:spPr>
          <a:xfrm>
            <a:off x="306081" y="5174976"/>
            <a:ext cx="57184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600" dirty="0"/>
              <a:t>4 interaction points</a:t>
            </a:r>
          </a:p>
          <a:p>
            <a:pPr marL="457200" lvl="1"/>
            <a:endParaRPr lang="en-US" sz="1600" dirty="0"/>
          </a:p>
          <a:p>
            <a:pPr marL="457200" lvl="1"/>
            <a:r>
              <a:rPr lang="en-US" sz="1600" dirty="0"/>
              <a:t>RF systems located in PL for Z, W, H and PH for </a:t>
            </a:r>
            <a:r>
              <a:rPr lang="en-US" sz="1600" dirty="0" err="1"/>
              <a:t>ttb</a:t>
            </a:r>
            <a:endParaRPr lang="en-US" sz="1600" dirty="0"/>
          </a:p>
        </p:txBody>
      </p:sp>
      <p:sp>
        <p:nvSpPr>
          <p:cNvPr id="22" name="Multiply 21"/>
          <p:cNvSpPr/>
          <p:nvPr/>
        </p:nvSpPr>
        <p:spPr>
          <a:xfrm>
            <a:off x="6708098" y="2750529"/>
            <a:ext cx="359764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Multiply 22"/>
          <p:cNvSpPr/>
          <p:nvPr/>
        </p:nvSpPr>
        <p:spPr>
          <a:xfrm>
            <a:off x="6725587" y="5713585"/>
            <a:ext cx="359764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Multiply 23"/>
          <p:cNvSpPr/>
          <p:nvPr/>
        </p:nvSpPr>
        <p:spPr>
          <a:xfrm>
            <a:off x="5223739" y="4196304"/>
            <a:ext cx="359764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Multiply 24"/>
          <p:cNvSpPr/>
          <p:nvPr/>
        </p:nvSpPr>
        <p:spPr>
          <a:xfrm>
            <a:off x="8199620" y="4212070"/>
            <a:ext cx="359764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Flowchart: Alternate Process 25"/>
          <p:cNvSpPr/>
          <p:nvPr/>
        </p:nvSpPr>
        <p:spPr>
          <a:xfrm>
            <a:off x="5696263" y="3237709"/>
            <a:ext cx="217357" cy="142406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Flowchart: Alternate Process 26"/>
          <p:cNvSpPr/>
          <p:nvPr/>
        </p:nvSpPr>
        <p:spPr>
          <a:xfrm>
            <a:off x="5700927" y="5415503"/>
            <a:ext cx="217357" cy="142406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Multiply 27"/>
          <p:cNvSpPr/>
          <p:nvPr/>
        </p:nvSpPr>
        <p:spPr>
          <a:xfrm>
            <a:off x="446758" y="5198692"/>
            <a:ext cx="431306" cy="299803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Flowchart: Alternate Process 28"/>
          <p:cNvSpPr/>
          <p:nvPr/>
        </p:nvSpPr>
        <p:spPr>
          <a:xfrm>
            <a:off x="535483" y="5782412"/>
            <a:ext cx="260580" cy="142406"/>
          </a:xfrm>
          <a:prstGeom prst="flowChartAlternateProcess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-140677" y="1485727"/>
            <a:ext cx="83402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Designed to provide 100 MW of RF power in CW to compensate losses by synchrotron radiation</a:t>
            </a:r>
          </a:p>
          <a:p>
            <a:pPr marL="457200" lvl="1"/>
            <a:endParaRPr lang="en-US" sz="800" b="1" dirty="0">
              <a:solidFill>
                <a:schemeClr val="tx2">
                  <a:lumMod val="50000"/>
                </a:schemeClr>
              </a:solidFill>
            </a:endParaRPr>
          </a:p>
          <a:p>
            <a:pPr marL="457200" lvl="1"/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Three SRF cavity types under study equipped mainly with standard coaxial hook-type HOM couplers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22C1E492-C1FC-4E11-A223-2116E74AC1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7200" y="1171947"/>
            <a:ext cx="2590800" cy="1446502"/>
          </a:xfrm>
          <a:prstGeom prst="rect">
            <a:avLst/>
          </a:prstGeom>
        </p:spPr>
      </p:pic>
      <p:pic>
        <p:nvPicPr>
          <p:cNvPr id="32" name="Picture 31" descr="A pair of blue headphones&#10;&#10;Description automatically generated with medium confidence">
            <a:extLst>
              <a:ext uri="{FF2B5EF4-FFF2-40B4-BE49-F238E27FC236}">
                <a16:creationId xmlns:a16="http://schemas.microsoft.com/office/drawing/2014/main" id="{23AFF18E-4997-4E1F-BB51-B3C8CEDAA0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0033" y="2893326"/>
            <a:ext cx="2924074" cy="1414873"/>
          </a:xfrm>
          <a:prstGeom prst="rect">
            <a:avLst/>
          </a:prstGeom>
        </p:spPr>
      </p:pic>
      <p:pic>
        <p:nvPicPr>
          <p:cNvPr id="33" name="Picture 32" descr="A picture containing gear&#10;&#10;Description automatically generated">
            <a:extLst>
              <a:ext uri="{FF2B5EF4-FFF2-40B4-BE49-F238E27FC236}">
                <a16:creationId xmlns:a16="http://schemas.microsoft.com/office/drawing/2014/main" id="{4373FE82-423A-4A34-99A4-65B3DEE71D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0" y="4797045"/>
            <a:ext cx="3009167" cy="1065596"/>
          </a:xfrm>
          <a:prstGeom prst="rect">
            <a:avLst/>
          </a:prstGeom>
        </p:spPr>
      </p:pic>
      <p:sp>
        <p:nvSpPr>
          <p:cNvPr id="34" name="Rectangle 33"/>
          <p:cNvSpPr/>
          <p:nvPr/>
        </p:nvSpPr>
        <p:spPr>
          <a:xfrm>
            <a:off x="8887473" y="2545224"/>
            <a:ext cx="34099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600" dirty="0"/>
              <a:t>400 MHz 1-cell </a:t>
            </a:r>
            <a:r>
              <a:rPr lang="en-US" sz="1600" dirty="0" err="1"/>
              <a:t>Nb</a:t>
            </a:r>
            <a:r>
              <a:rPr lang="en-US" sz="1600" dirty="0"/>
              <a:t>/Cu for Z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737600" y="4308199"/>
            <a:ext cx="355144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600" dirty="0"/>
              <a:t>400 MHz 2-cell </a:t>
            </a:r>
            <a:r>
              <a:rPr lang="en-US" sz="1600" dirty="0" err="1"/>
              <a:t>Nb</a:t>
            </a:r>
            <a:r>
              <a:rPr lang="en-US" sz="1600" dirty="0"/>
              <a:t>/Cu for W&amp;H</a:t>
            </a:r>
          </a:p>
        </p:txBody>
      </p:sp>
      <p:sp>
        <p:nvSpPr>
          <p:cNvPr id="36" name="Rectangle 35"/>
          <p:cNvSpPr/>
          <p:nvPr/>
        </p:nvSpPr>
        <p:spPr>
          <a:xfrm>
            <a:off x="8737600" y="5891827"/>
            <a:ext cx="34155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1"/>
            <a:r>
              <a:rPr lang="en-US" sz="1600" dirty="0"/>
              <a:t>800 MHz 5-cell bulk </a:t>
            </a:r>
            <a:r>
              <a:rPr lang="en-US" sz="1600" dirty="0" err="1"/>
              <a:t>Nb</a:t>
            </a:r>
            <a:r>
              <a:rPr lang="en-US" sz="1600" dirty="0"/>
              <a:t> for </a:t>
            </a:r>
            <a:r>
              <a:rPr lang="en-US" sz="1600" dirty="0" err="1"/>
              <a:t>ttb</a:t>
            </a:r>
            <a:endParaRPr lang="en-US" sz="1600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280488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Diagram&#10;&#10;Description automatically generated">
            <a:extLst>
              <a:ext uri="{FF2B5EF4-FFF2-40B4-BE49-F238E27FC236}">
                <a16:creationId xmlns:a16="http://schemas.microsoft.com/office/drawing/2014/main" id="{3B5DD967-50FA-4DE1-9F54-8E1436253F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10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5393" y="1617007"/>
            <a:ext cx="3998886" cy="36720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976291" cy="1065742"/>
          </a:xfrm>
        </p:spPr>
        <p:txBody>
          <a:bodyPr/>
          <a:lstStyle/>
          <a:p>
            <a:r>
              <a:rPr lang="fr-CH" dirty="0"/>
              <a:t>The SWELL </a:t>
            </a:r>
            <a:r>
              <a:rPr lang="fr-CH" dirty="0" err="1"/>
              <a:t>superconducting</a:t>
            </a:r>
            <a:r>
              <a:rPr lang="fr-CH" dirty="0"/>
              <a:t> </a:t>
            </a:r>
            <a:r>
              <a:rPr lang="fr-CH" dirty="0" err="1"/>
              <a:t>cavity</a:t>
            </a:r>
            <a:r>
              <a:rPr lang="fr-CH" dirty="0"/>
              <a:t> concept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7385393" y="1554614"/>
            <a:ext cx="22171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Slotted waveguides (x4)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>
            <a:off x="9048451" y="1858878"/>
            <a:ext cx="427019" cy="32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9989820" y="1346043"/>
            <a:ext cx="1867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HOM coaxial extractors (x8)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H="1">
            <a:off x="10115550" y="1893168"/>
            <a:ext cx="80011" cy="209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9418321" y="5004012"/>
            <a:ext cx="2301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Accelerating cells and beam pipes (x2)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H="1" flipV="1">
            <a:off x="9563864" y="4359234"/>
            <a:ext cx="425956" cy="6447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137013" y="5800665"/>
            <a:ext cx="48537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SWELL: </a:t>
            </a:r>
            <a:r>
              <a:rPr lang="en-GB" sz="2000" b="1" u="sng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GB" sz="20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lotted </a:t>
            </a:r>
            <a:r>
              <a:rPr lang="en-GB" sz="2000" b="1" u="sng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</a:t>
            </a:r>
            <a:r>
              <a:rPr lang="en-GB" sz="20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aveguide </a:t>
            </a:r>
            <a:r>
              <a:rPr lang="en-GB" sz="2000" b="1" u="sng" dirty="0" err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ELL</a:t>
            </a:r>
            <a:r>
              <a:rPr lang="en-GB" sz="2000" b="1" dirty="0" err="1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iptical</a:t>
            </a:r>
            <a:r>
              <a:rPr lang="en-GB" sz="2000" b="1" dirty="0">
                <a:solidFill>
                  <a:schemeClr val="accent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cavity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809933" cy="4077016"/>
          </a:xfrm>
        </p:spPr>
        <p:txBody>
          <a:bodyPr/>
          <a:lstStyle/>
          <a:p>
            <a:r>
              <a:rPr lang="en-GB" sz="2000" dirty="0"/>
              <a:t>A good alternative candidate to have a single cavity type for Z, W and H of </a:t>
            </a:r>
            <a:r>
              <a:rPr lang="en-GB" sz="2000" dirty="0" err="1"/>
              <a:t>FCCee</a:t>
            </a:r>
            <a:endParaRPr lang="en-GB" sz="2000" dirty="0"/>
          </a:p>
          <a:p>
            <a:pPr lvl="1"/>
            <a:r>
              <a:rPr lang="en-GB" sz="1600" dirty="0"/>
              <a:t>Proposed in Dec. 2020</a:t>
            </a:r>
            <a:r>
              <a:rPr lang="en-GB" sz="1600" baseline="30000" dirty="0"/>
              <a:t> * </a:t>
            </a:r>
            <a:r>
              <a:rPr lang="en-GB" sz="1600" dirty="0"/>
              <a:t>to improve the cavity performances, to optimize the installation scenario of the RF system and to reduce its overall cost</a:t>
            </a:r>
          </a:p>
          <a:p>
            <a:pPr lvl="1"/>
            <a:r>
              <a:rPr lang="en-GB" sz="1600" dirty="0"/>
              <a:t>Can run at </a:t>
            </a:r>
            <a:r>
              <a:rPr lang="en-GB" sz="1600" dirty="0">
                <a:solidFill>
                  <a:schemeClr val="accent2"/>
                </a:solidFill>
              </a:rPr>
              <a:t>high gradient </a:t>
            </a:r>
            <a:r>
              <a:rPr lang="en-GB" sz="1600" dirty="0"/>
              <a:t>and </a:t>
            </a:r>
            <a:r>
              <a:rPr lang="en-GB" sz="1600" dirty="0">
                <a:solidFill>
                  <a:schemeClr val="accent2"/>
                </a:solidFill>
              </a:rPr>
              <a:t>high current </a:t>
            </a:r>
            <a:r>
              <a:rPr lang="en-GB" sz="1600" dirty="0"/>
              <a:t>at the same time</a:t>
            </a:r>
          </a:p>
          <a:p>
            <a:pPr lvl="1"/>
            <a:r>
              <a:rPr lang="en-GB" sz="1600" dirty="0"/>
              <a:t>Equipped with four slotted waveguides, coupled to two coaxial RF lines to extract transverse higher order modes</a:t>
            </a:r>
          </a:p>
          <a:p>
            <a:pPr lvl="1"/>
            <a:r>
              <a:rPr lang="en-GB" sz="1600" dirty="0"/>
              <a:t>Operates at </a:t>
            </a:r>
            <a:r>
              <a:rPr lang="en-GB" sz="1600" b="1" dirty="0">
                <a:solidFill>
                  <a:srgbClr val="C00000"/>
                </a:solidFill>
              </a:rPr>
              <a:t>600 MHz </a:t>
            </a:r>
            <a:r>
              <a:rPr lang="en-GB" sz="1600" dirty="0"/>
              <a:t>as an </a:t>
            </a:r>
            <a:r>
              <a:rPr lang="en-GB" sz="1600" dirty="0">
                <a:solidFill>
                  <a:schemeClr val="accent2"/>
                </a:solidFill>
              </a:rPr>
              <a:t>intermediate frequency </a:t>
            </a:r>
            <a:r>
              <a:rPr lang="en-GB" sz="1600" dirty="0"/>
              <a:t>(compromise between cavity size and impedance)</a:t>
            </a:r>
          </a:p>
          <a:p>
            <a:pPr lvl="1"/>
            <a:endParaRPr lang="en-GB" sz="1600" dirty="0"/>
          </a:p>
          <a:p>
            <a:pPr marL="0" lvl="1" indent="0">
              <a:buNone/>
            </a:pPr>
            <a:endParaRPr lang="en-GB" sz="1050" i="1" dirty="0">
              <a:solidFill>
                <a:schemeClr val="tx1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H="1" flipV="1">
            <a:off x="8983980" y="4126230"/>
            <a:ext cx="1005840" cy="877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335280" y="5845071"/>
            <a:ext cx="618744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*  I. Syratchev, F. Peauger, I. Karpov, O. Brunner, “A Super-conducting Slotted Waveguide Elliptical Cavity for FCC-</a:t>
            </a:r>
            <a:r>
              <a:rPr lang="en-GB" sz="1100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ee</a:t>
            </a:r>
            <a:r>
              <a:rPr lang="en-GB" sz="11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”, </a:t>
            </a:r>
            <a:r>
              <a:rPr lang="en-GB" sz="1100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Zenodo</a:t>
            </a:r>
            <a:r>
              <a:rPr lang="en-GB" sz="11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https://doi.org/10.5281/zenodo.5031953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691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0976291" cy="1065742"/>
          </a:xfrm>
        </p:spPr>
        <p:txBody>
          <a:bodyPr/>
          <a:lstStyle/>
          <a:p>
            <a:r>
              <a:rPr lang="fr-CH" dirty="0"/>
              <a:t>The SWELL </a:t>
            </a:r>
            <a:r>
              <a:rPr lang="fr-CH" dirty="0" err="1"/>
              <a:t>cavity</a:t>
            </a:r>
            <a:r>
              <a:rPr lang="fr-CH" dirty="0"/>
              <a:t> </a:t>
            </a:r>
            <a:r>
              <a:rPr lang="fr-CH" dirty="0" err="1"/>
              <a:t>manufacturing</a:t>
            </a:r>
            <a:r>
              <a:rPr lang="fr-CH" dirty="0"/>
              <a:t> </a:t>
            </a:r>
            <a:r>
              <a:rPr lang="fr-CH" dirty="0" err="1"/>
              <a:t>technology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566093" cy="4608512"/>
          </a:xfrm>
        </p:spPr>
        <p:txBody>
          <a:bodyPr/>
          <a:lstStyle/>
          <a:p>
            <a:pPr marL="0" lvl="1"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</a:pPr>
            <a:r>
              <a:rPr lang="fr-CH" sz="2000" b="1" dirty="0" err="1"/>
              <a:t>Many</a:t>
            </a:r>
            <a:r>
              <a:rPr lang="fr-CH" sz="2000" b="1" dirty="0"/>
              <a:t> </a:t>
            </a:r>
            <a:r>
              <a:rPr lang="fr-CH" sz="2000" b="1" dirty="0" err="1"/>
              <a:t>beautifull</a:t>
            </a:r>
            <a:r>
              <a:rPr lang="fr-CH" sz="2000" b="1" dirty="0"/>
              <a:t> </a:t>
            </a:r>
            <a:r>
              <a:rPr lang="fr-CH" sz="2000" b="1" dirty="0" err="1"/>
              <a:t>advantages</a:t>
            </a:r>
            <a:r>
              <a:rPr lang="fr-CH" sz="2000" b="1" dirty="0"/>
              <a:t>:</a:t>
            </a:r>
            <a:endParaRPr lang="en-GB" sz="2000" b="1" dirty="0"/>
          </a:p>
          <a:p>
            <a:pPr lvl="1"/>
            <a:r>
              <a:rPr lang="en-GB" sz="1600" dirty="0"/>
              <a:t>Made of four independent quadrants in copper, </a:t>
            </a:r>
            <a:r>
              <a:rPr lang="en-GB" sz="1600" dirty="0">
                <a:solidFill>
                  <a:schemeClr val="accent2"/>
                </a:solidFill>
              </a:rPr>
              <a:t>precisely machined </a:t>
            </a:r>
            <a:r>
              <a:rPr lang="en-GB" sz="1600" dirty="0"/>
              <a:t>and clamped together</a:t>
            </a:r>
          </a:p>
          <a:p>
            <a:pPr lvl="1"/>
            <a:r>
              <a:rPr lang="en-GB" sz="1600" dirty="0">
                <a:solidFill>
                  <a:schemeClr val="accent2"/>
                </a:solidFill>
              </a:rPr>
              <a:t>Open structures</a:t>
            </a:r>
            <a:r>
              <a:rPr lang="en-GB" sz="1600" dirty="0"/>
              <a:t>, very favourable for surface preparation Niobium coating</a:t>
            </a:r>
          </a:p>
          <a:p>
            <a:pPr lvl="1"/>
            <a:r>
              <a:rPr lang="en-GB" sz="1600" dirty="0"/>
              <a:t>“</a:t>
            </a:r>
            <a:r>
              <a:rPr lang="en-GB" sz="1600" dirty="0">
                <a:solidFill>
                  <a:schemeClr val="accent2"/>
                </a:solidFill>
              </a:rPr>
              <a:t>seamless” by its nature</a:t>
            </a:r>
            <a:r>
              <a:rPr lang="en-GB" sz="1600" dirty="0"/>
              <a:t>: no assembly joints on high electromagnetic field regions</a:t>
            </a:r>
          </a:p>
          <a:p>
            <a:pPr lvl="1"/>
            <a:r>
              <a:rPr lang="en-GB" sz="1600" dirty="0">
                <a:solidFill>
                  <a:schemeClr val="accent2"/>
                </a:solidFill>
              </a:rPr>
              <a:t>Very stiff RF structure</a:t>
            </a:r>
            <a:r>
              <a:rPr lang="en-GB" sz="1600" dirty="0"/>
              <a:t>, robust against RF </a:t>
            </a:r>
            <a:r>
              <a:rPr lang="en-GB" sz="1600" dirty="0" err="1"/>
              <a:t>detunings</a:t>
            </a:r>
            <a:r>
              <a:rPr lang="en-GB" sz="1600" dirty="0"/>
              <a:t> due to Lorentz forces and </a:t>
            </a:r>
            <a:r>
              <a:rPr lang="en-GB" sz="1600" dirty="0" err="1"/>
              <a:t>microphonics</a:t>
            </a:r>
            <a:endParaRPr lang="en-GB" sz="1600" dirty="0"/>
          </a:p>
          <a:p>
            <a:pPr lvl="1"/>
            <a:r>
              <a:rPr lang="en-GB" sz="1600" dirty="0"/>
              <a:t>Cryogenic cooling by drilled channels, which </a:t>
            </a:r>
            <a:r>
              <a:rPr lang="en-GB" sz="1600" dirty="0">
                <a:solidFill>
                  <a:schemeClr val="accent2"/>
                </a:solidFill>
              </a:rPr>
              <a:t>limits the volume of liquid helium</a:t>
            </a:r>
          </a:p>
          <a:p>
            <a:pPr lvl="1"/>
            <a:r>
              <a:rPr lang="en-GB" sz="1600" dirty="0">
                <a:solidFill>
                  <a:schemeClr val="accent3">
                    <a:lumMod val="75000"/>
                  </a:schemeClr>
                </a:solidFill>
              </a:rPr>
              <a:t>Separation of the beam vacuum from the </a:t>
            </a:r>
            <a:r>
              <a:rPr lang="en-GB" sz="1600" dirty="0" err="1">
                <a:solidFill>
                  <a:schemeClr val="accent3">
                    <a:lumMod val="75000"/>
                  </a:schemeClr>
                </a:solidFill>
              </a:rPr>
              <a:t>cryomodule</a:t>
            </a:r>
            <a:r>
              <a:rPr lang="en-GB" sz="1600" dirty="0">
                <a:solidFill>
                  <a:schemeClr val="accent3">
                    <a:lumMod val="75000"/>
                  </a:schemeClr>
                </a:solidFill>
              </a:rPr>
              <a:t> insulation vacuum is a challenge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19" t="-883" r="12306" b="1"/>
          <a:stretch/>
        </p:blipFill>
        <p:spPr>
          <a:xfrm>
            <a:off x="7411665" y="1630451"/>
            <a:ext cx="4241349" cy="41148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6817301" y="1415630"/>
            <a:ext cx="235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Slotted waveguide (x4)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>
            <a:off x="8767799" y="1811675"/>
            <a:ext cx="589561" cy="32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9958299" y="1336119"/>
            <a:ext cx="2144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HOM extractors (x8)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H="1">
            <a:off x="9875520" y="1705451"/>
            <a:ext cx="640082" cy="458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10047075" y="5393984"/>
            <a:ext cx="1932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Cooling circuits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H="1" flipV="1">
            <a:off x="9725169" y="4803028"/>
            <a:ext cx="536431" cy="590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759210F-1D8B-42C5-B762-4F14CA283193}"/>
              </a:ext>
            </a:extLst>
          </p:cNvPr>
          <p:cNvSpPr txBox="1"/>
          <p:nvPr/>
        </p:nvSpPr>
        <p:spPr>
          <a:xfrm>
            <a:off x="6370320" y="4969891"/>
            <a:ext cx="20775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Copper quadrants with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Nb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thin films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F7CB94F-FEBB-4E20-B6ED-E9FB83303648}"/>
              </a:ext>
            </a:extLst>
          </p:cNvPr>
          <p:cNvCxnSpPr/>
          <p:nvPr/>
        </p:nvCxnSpPr>
        <p:spPr>
          <a:xfrm flipV="1">
            <a:off x="7369720" y="4534180"/>
            <a:ext cx="575400" cy="435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19 January 2023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4150693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592263"/>
            <a:ext cx="5616574" cy="3539030"/>
          </a:xfrm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Longitudinal coupled bunch instabilities due to the FM will be mitigated by direct RF feedback, as performed in the LHC</a:t>
            </a:r>
          </a:p>
          <a:p>
            <a:pPr marL="0" indent="0">
              <a:buNone/>
            </a:pPr>
            <a:r>
              <a:rPr lang="en-GB" sz="2000" dirty="0"/>
              <a:t>Three transverse modes remain above the stability threshold:</a:t>
            </a:r>
          </a:p>
          <a:p>
            <a:pPr lvl="1"/>
            <a:r>
              <a:rPr lang="en-GB" sz="1600" dirty="0"/>
              <a:t>Spike at the FM frequency is due to coupler and plunger asymmetry and can be compensated by alternating their orientation along the accelerator</a:t>
            </a:r>
          </a:p>
          <a:p>
            <a:pPr lvl="1"/>
            <a:r>
              <a:rPr lang="en-GB" sz="1600" dirty="0"/>
              <a:t>For the two other modes at 748 and 830 MHz a bunch-by-bunch feedback system with a damping time of about 100 turns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Impedance</a:t>
            </a:r>
            <a:r>
              <a:rPr lang="fr-CH" dirty="0"/>
              <a:t> and HOM </a:t>
            </a:r>
            <a:r>
              <a:rPr lang="fr-CH" dirty="0" err="1"/>
              <a:t>damping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509" y="1098886"/>
            <a:ext cx="4781707" cy="25603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509" y="3640455"/>
            <a:ext cx="4763960" cy="25603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7990" y="5389900"/>
            <a:ext cx="5688010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GB" sz="16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I. Karpov, “Beam-cavity interaction studies for the FCC-</a:t>
            </a:r>
            <a:r>
              <a:rPr lang="en-GB" sz="1600" i="1" dirty="0" err="1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ee</a:t>
            </a:r>
            <a:r>
              <a:rPr lang="en-GB" sz="16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– RF frequency considerations”, presented at the FCC Week 2022, Paris, France, May 2022</a:t>
            </a:r>
            <a:endParaRPr lang="en-US" sz="1600" i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106210" y="4625985"/>
            <a:ext cx="1037503" cy="2308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900" dirty="0"/>
              <a:t>S. Gorgi Zadeh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7941922" y="3613666"/>
                <a:ext cx="17805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CH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𝑒𝑥𝑡</m:t>
                          </m:r>
                        </m:sub>
                      </m:sSub>
                      <m:r>
                        <a:rPr lang="en-US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fr-CH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180 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𝑚𝑎𝑥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1922" y="3613666"/>
                <a:ext cx="1780552" cy="369332"/>
              </a:xfrm>
              <a:prstGeom prst="rect">
                <a:avLst/>
              </a:prstGeom>
              <a:blipFill>
                <a:blip r:embed="rId4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8105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4633" y="3376355"/>
            <a:ext cx="5029200" cy="274096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F. Peauger, M. Therasse | </a:t>
            </a:r>
            <a:r>
              <a:rPr lang="en-GB" dirty="0"/>
              <a:t>Status update on the SWELL Programme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07987" y="1449388"/>
            <a:ext cx="11505846" cy="98309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GB" sz="2000" b="1" dirty="0">
                <a:solidFill>
                  <a:schemeClr val="tx2">
                    <a:lumMod val="50000"/>
                  </a:schemeClr>
                </a:solidFill>
              </a:rPr>
              <a:t>TE mode - F = 748 MHz</a:t>
            </a:r>
          </a:p>
          <a:p>
            <a:pPr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</a:pPr>
            <a:r>
              <a:rPr lang="en-GB" sz="2000" b="1" dirty="0" err="1">
                <a:solidFill>
                  <a:schemeClr val="tx2">
                    <a:lumMod val="50000"/>
                  </a:schemeClr>
                </a:solidFill>
              </a:rPr>
              <a:t>Qext</a:t>
            </a:r>
            <a:r>
              <a:rPr lang="en-GB" sz="2000" b="1" dirty="0">
                <a:solidFill>
                  <a:schemeClr val="tx2">
                    <a:lumMod val="50000"/>
                  </a:schemeClr>
                </a:solidFill>
              </a:rPr>
              <a:t> factor is reduced to 155 </a:t>
            </a:r>
            <a:endParaRPr lang="en-US" sz="2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vert="horz" lIns="0" tIns="0" rIns="0" bIns="0" rtlCol="0" anchor="ctr"/>
          <a:lstStyle/>
          <a:p>
            <a:r>
              <a:rPr lang="en-US" dirty="0"/>
              <a:t>19 January 2023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816" y="527898"/>
            <a:ext cx="5046017" cy="275012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3103194"/>
            <a:ext cx="5291897" cy="2894498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of HOM damping mechanism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8871268" y="620882"/>
            <a:ext cx="3713187" cy="6556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>
                <a:solidFill>
                  <a:schemeClr val="accent2"/>
                </a:solidFill>
              </a:rPr>
              <a:t>E field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5699885" y="4481682"/>
            <a:ext cx="3713187" cy="6556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>
                <a:solidFill>
                  <a:schemeClr val="accent2"/>
                </a:solidFill>
              </a:rPr>
              <a:t>E field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1600028" y="2622393"/>
            <a:ext cx="3713187" cy="6556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dirty="0">
                <a:solidFill>
                  <a:schemeClr val="accent2"/>
                </a:solidFill>
              </a:rPr>
              <a:t>Surface </a:t>
            </a:r>
            <a:r>
              <a:rPr lang="fr-CH" dirty="0" err="1">
                <a:solidFill>
                  <a:schemeClr val="accent2"/>
                </a:solidFill>
              </a:rPr>
              <a:t>current</a:t>
            </a:r>
            <a:endParaRPr lang="en-GB" dirty="0">
              <a:solidFill>
                <a:schemeClr val="accent2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7280" y="107528"/>
            <a:ext cx="792798" cy="79279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46241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10562</TotalTime>
  <Words>2262</Words>
  <Application>Microsoft Office PowerPoint</Application>
  <PresentationFormat>Widescreen</PresentationFormat>
  <Paragraphs>295</Paragraphs>
  <Slides>24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3" baseType="lpstr">
      <vt:lpstr>Arial</vt:lpstr>
      <vt:lpstr>Calibri</vt:lpstr>
      <vt:lpstr>Cambria Math</vt:lpstr>
      <vt:lpstr>Courier New</vt:lpstr>
      <vt:lpstr>sourcesans-regular</vt:lpstr>
      <vt:lpstr>Symbol</vt:lpstr>
      <vt:lpstr>Times New Roman</vt:lpstr>
      <vt:lpstr>Wingdings</vt:lpstr>
      <vt:lpstr>Office Theme</vt:lpstr>
      <vt:lpstr>Status update on SWELL programme FCCee R&amp;D and Technology meeting</vt:lpstr>
      <vt:lpstr>Contents</vt:lpstr>
      <vt:lpstr>Split cavity concept and advantages</vt:lpstr>
      <vt:lpstr>Past experience</vt:lpstr>
      <vt:lpstr>RF system for FCCee – baseline scenario </vt:lpstr>
      <vt:lpstr>The SWELL superconducting cavity concept</vt:lpstr>
      <vt:lpstr>The SWELL cavity manufacturing technology</vt:lpstr>
      <vt:lpstr>Impedance and HOM damping</vt:lpstr>
      <vt:lpstr>Example of HOM damping mechanism</vt:lpstr>
      <vt:lpstr>FCCee at 600 MHz (alternative option)</vt:lpstr>
      <vt:lpstr>Wakefield monitor for beam positionning</vt:lpstr>
      <vt:lpstr>SWELL feasibility demonstration at 1.3 GHz</vt:lpstr>
      <vt:lpstr>SWELL 1.3 GHz cavity RF design</vt:lpstr>
      <vt:lpstr>Precise machining in the CERN workshop</vt:lpstr>
      <vt:lpstr>SWELL 1.3 GHz cavity surface preparation</vt:lpstr>
      <vt:lpstr>RF testing at low temperature</vt:lpstr>
      <vt:lpstr>Status and next steps (1/3)</vt:lpstr>
      <vt:lpstr>Status and next steps (2/3)</vt:lpstr>
      <vt:lpstr>Status and next steps (3/3)</vt:lpstr>
      <vt:lpstr>Summary</vt:lpstr>
      <vt:lpstr>Perspectives</vt:lpstr>
      <vt:lpstr>PowerPoint Presentation</vt:lpstr>
      <vt:lpstr>RF surface fields minimization</vt:lpstr>
      <vt:lpstr>RF coupling and tuning of fundamental mode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Franck Peauger</dc:creator>
  <cp:lastModifiedBy>Franck Peauger</cp:lastModifiedBy>
  <cp:revision>564</cp:revision>
  <dcterms:created xsi:type="dcterms:W3CDTF">2022-08-15T15:25:05Z</dcterms:created>
  <dcterms:modified xsi:type="dcterms:W3CDTF">2023-01-19T12:20:28Z</dcterms:modified>
</cp:coreProperties>
</file>