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9" r:id="rId2"/>
    <p:sldId id="945" r:id="rId3"/>
    <p:sldId id="644" r:id="rId4"/>
    <p:sldId id="951" r:id="rId5"/>
    <p:sldId id="946" r:id="rId6"/>
    <p:sldId id="645" r:id="rId7"/>
    <p:sldId id="268" r:id="rId8"/>
    <p:sldId id="278" r:id="rId9"/>
    <p:sldId id="947" r:id="rId10"/>
    <p:sldId id="258" r:id="rId11"/>
    <p:sldId id="950" r:id="rId12"/>
    <p:sldId id="284" r:id="rId13"/>
    <p:sldId id="327" r:id="rId14"/>
    <p:sldId id="302" r:id="rId15"/>
    <p:sldId id="300" r:id="rId16"/>
    <p:sldId id="277" r:id="rId17"/>
    <p:sldId id="315" r:id="rId18"/>
    <p:sldId id="953" r:id="rId19"/>
    <p:sldId id="955" r:id="rId20"/>
    <p:sldId id="956" r:id="rId21"/>
    <p:sldId id="957" r:id="rId22"/>
    <p:sldId id="959" r:id="rId23"/>
    <p:sldId id="960" r:id="rId24"/>
    <p:sldId id="961" r:id="rId25"/>
    <p:sldId id="963" r:id="rId26"/>
    <p:sldId id="313" r:id="rId27"/>
    <p:sldId id="949" r:id="rId28"/>
    <p:sldId id="965" r:id="rId29"/>
    <p:sldId id="966" r:id="rId30"/>
    <p:sldId id="967" r:id="rId31"/>
    <p:sldId id="968" r:id="rId32"/>
    <p:sldId id="954" r:id="rId33"/>
    <p:sldId id="964" r:id="rId34"/>
    <p:sldId id="287" r:id="rId35"/>
    <p:sldId id="28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E124A"/>
    <a:srgbClr val="FFFFFF"/>
    <a:srgbClr val="0033A0"/>
    <a:srgbClr val="131313"/>
    <a:srgbClr val="C4C4C4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86"/>
  </p:normalViewPr>
  <p:slideViewPr>
    <p:cSldViewPr snapToObjects="1">
      <p:cViewPr varScale="1">
        <p:scale>
          <a:sx n="115" d="100"/>
          <a:sy n="115" d="100"/>
        </p:scale>
        <p:origin x="12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CA51E-ED91-4496-83B2-34620838544A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2906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788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Sergio Calatroni | HTS for the FCC-hh beam screen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19.1.2022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Sergio Calatroni | HTS for the FCC-hh beam screen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8" name="Picture 7" descr="A picture containing circle&#10;&#10;Description automatically generated">
            <a:extLst>
              <a:ext uri="{FF2B5EF4-FFF2-40B4-BE49-F238E27FC236}">
                <a16:creationId xmlns:a16="http://schemas.microsoft.com/office/drawing/2014/main" id="{CA851B55-3182-662D-0423-D613014EA1DA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983432" y="6370938"/>
            <a:ext cx="1152128" cy="39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70520/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7.jp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2.jpeg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6.jp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10" Type="http://schemas.openxmlformats.org/officeDocument/2006/relationships/image" Target="../media/image72.png"/><Relationship Id="rId4" Type="http://schemas.openxmlformats.org/officeDocument/2006/relationships/image" Target="../media/image67.jpeg"/><Relationship Id="rId9" Type="http://schemas.openxmlformats.org/officeDocument/2006/relationships/image" Target="../media/image7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9.wmf"/><Relationship Id="rId7" Type="http://schemas.openxmlformats.org/officeDocument/2006/relationships/oleObject" Target="../embeddings/oleObject6.bin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1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26.emf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9.png"/><Relationship Id="rId11" Type="http://schemas.openxmlformats.org/officeDocument/2006/relationships/image" Target="../media/image24.jp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/>
              <a:t>HTS Coating for the FCC-</a:t>
            </a:r>
            <a:r>
              <a:rPr lang="en-GB" sz="4400" dirty="0" err="1"/>
              <a:t>hh</a:t>
            </a:r>
            <a:r>
              <a:rPr lang="en-GB" sz="4400" dirty="0"/>
              <a:t> </a:t>
            </a:r>
            <a:r>
              <a:rPr lang="en-GB" sz="4400" dirty="0" err="1"/>
              <a:t>Beamscreen</a:t>
            </a:r>
            <a:br>
              <a:rPr lang="en-US" dirty="0"/>
            </a:br>
            <a:r>
              <a:rPr lang="en-US" sz="3200" dirty="0"/>
              <a:t>Status report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Sergio Calatroni on behalf of the Collaborators</a:t>
            </a:r>
          </a:p>
          <a:p>
            <a:pPr algn="l"/>
            <a:r>
              <a:rPr lang="en-US" sz="1800" dirty="0"/>
              <a:t>19.1.2023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85DB249-BEBE-4474-9A8A-142874ABA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2015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First ideas </a:t>
            </a:r>
            <a:r>
              <a:rPr lang="en-US" dirty="0"/>
              <a:t>of using HTS for beam-impedance mitigation (</a:t>
            </a:r>
            <a:r>
              <a:rPr lang="en-US" dirty="0">
                <a:solidFill>
                  <a:srgbClr val="FF0000"/>
                </a:solidFill>
              </a:rPr>
              <a:t>first ideas from Lucio Rossi</a:t>
            </a:r>
            <a:r>
              <a:rPr lang="en-US" dirty="0"/>
              <a:t>) and first evaluation of potential performance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First public discussions </a:t>
            </a:r>
            <a:r>
              <a:rPr lang="en-US" dirty="0"/>
              <a:t>of these ideas (EUCAS Lyon) </a:t>
            </a:r>
          </a:p>
          <a:p>
            <a:r>
              <a:rPr lang="en-US" dirty="0"/>
              <a:t>2016</a:t>
            </a:r>
          </a:p>
          <a:p>
            <a:pPr lvl="1"/>
            <a:r>
              <a:rPr lang="en-US" dirty="0"/>
              <a:t>Start of the </a:t>
            </a:r>
            <a:r>
              <a:rPr lang="en-US" dirty="0">
                <a:solidFill>
                  <a:srgbClr val="FF0000"/>
                </a:solidFill>
              </a:rPr>
              <a:t>formal collaborations </a:t>
            </a:r>
            <a:r>
              <a:rPr lang="en-US" dirty="0"/>
              <a:t>within the FCC-</a:t>
            </a:r>
            <a:r>
              <a:rPr lang="en-US" dirty="0" err="1"/>
              <a:t>hh</a:t>
            </a:r>
            <a:r>
              <a:rPr lang="en-US" dirty="0"/>
              <a:t> study</a:t>
            </a:r>
          </a:p>
          <a:p>
            <a:pPr lvl="1"/>
            <a:r>
              <a:rPr lang="en-US" dirty="0"/>
              <a:t>CNR-SPIN &amp; TU-Wien: </a:t>
            </a:r>
            <a:r>
              <a:rPr lang="en-US" dirty="0">
                <a:solidFill>
                  <a:srgbClr val="FF0000"/>
                </a:solidFill>
              </a:rPr>
              <a:t>Tl-based HTS</a:t>
            </a:r>
          </a:p>
          <a:p>
            <a:pPr lvl="1"/>
            <a:r>
              <a:rPr lang="en-US" dirty="0"/>
              <a:t>ALBA – ICMAB – IFAE and UPC (Barcelona): </a:t>
            </a:r>
            <a:r>
              <a:rPr lang="en-US" dirty="0">
                <a:solidFill>
                  <a:srgbClr val="FF0000"/>
                </a:solidFill>
              </a:rPr>
              <a:t>Coated Conductors</a:t>
            </a:r>
          </a:p>
          <a:p>
            <a:r>
              <a:rPr lang="en-US" dirty="0"/>
              <a:t>2020</a:t>
            </a:r>
          </a:p>
          <a:p>
            <a:pPr lvl="1"/>
            <a:r>
              <a:rPr lang="en-US" dirty="0"/>
              <a:t>Many </a:t>
            </a:r>
            <a:r>
              <a:rPr lang="en-US" dirty="0">
                <a:solidFill>
                  <a:srgbClr val="FF0000"/>
                </a:solidFill>
              </a:rPr>
              <a:t>results beyond expectation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Agreement to start </a:t>
            </a:r>
            <a:r>
              <a:rPr lang="en-US" dirty="0">
                <a:solidFill>
                  <a:srgbClr val="FF0000"/>
                </a:solidFill>
              </a:rPr>
              <a:t>the next phase of the collaboration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C4F6F6-1412-4198-B384-356E683EF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(Oversimplified) Timeline</a:t>
            </a:r>
            <a:endParaRPr lang="en-00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5FC2AF-A345-4D9F-A53B-1822FE97F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6A0690-97AD-4298-BC53-F606A1453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95C24-E45F-4CE6-AA1D-73754440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986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363879" y="2108767"/>
            <a:ext cx="5009583" cy="2805880"/>
            <a:chOff x="1677409" y="2205961"/>
            <a:chExt cx="5009583" cy="28058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44163" t="40195" r="27812" b="38435"/>
            <a:stretch/>
          </p:blipFill>
          <p:spPr>
            <a:xfrm>
              <a:off x="1780354" y="2205961"/>
              <a:ext cx="4906638" cy="280588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677409" y="4329776"/>
              <a:ext cx="962845" cy="4057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>
            <a:off x="1948996" y="2359260"/>
            <a:ext cx="796017" cy="6314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09015" y="1914270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/>
              <a:t>Cu </a:t>
            </a:r>
            <a:r>
              <a:rPr lang="es-ES" sz="3200" baseline="-10000" dirty="0"/>
              <a:t>~</a:t>
            </a:r>
            <a:r>
              <a:rPr lang="es-ES" sz="2400" dirty="0"/>
              <a:t> 20 </a:t>
            </a:r>
            <a:r>
              <a:rPr lang="es-ES" sz="2400" dirty="0">
                <a:latin typeface="Symbol" panose="05050102010706020507" pitchFamily="18" charset="2"/>
              </a:rPr>
              <a:t>m</a:t>
            </a:r>
            <a:r>
              <a:rPr lang="es-ES" sz="2400" dirty="0"/>
              <a:t>m</a:t>
            </a:r>
            <a:endParaRPr lang="en-GB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205681" y="1775769"/>
            <a:ext cx="143624" cy="109103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11777" y="1329637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/>
              <a:t>Ag </a:t>
            </a:r>
            <a:r>
              <a:rPr lang="es-ES" sz="3200" baseline="-10000" dirty="0"/>
              <a:t>~</a:t>
            </a:r>
            <a:r>
              <a:rPr lang="es-ES" sz="2400" dirty="0"/>
              <a:t> 2 </a:t>
            </a:r>
            <a:r>
              <a:rPr lang="es-ES" sz="2400" dirty="0">
                <a:latin typeface="Symbol" panose="05050102010706020507" pitchFamily="18" charset="2"/>
              </a:rPr>
              <a:t>m</a:t>
            </a:r>
            <a:r>
              <a:rPr lang="es-ES" sz="2400" dirty="0"/>
              <a:t>m</a:t>
            </a:r>
            <a:endParaRPr lang="en-GB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574000" y="2006601"/>
            <a:ext cx="1357121" cy="8889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96140" y="1559781"/>
            <a:ext cx="2953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/>
              <a:t>REBCO HTS </a:t>
            </a:r>
            <a:r>
              <a:rPr lang="es-ES" sz="3200" baseline="-10000" dirty="0"/>
              <a:t>~</a:t>
            </a:r>
            <a:r>
              <a:rPr lang="es-ES" sz="2400" dirty="0"/>
              <a:t> 1 – 3 </a:t>
            </a:r>
            <a:r>
              <a:rPr lang="es-ES" sz="2400" dirty="0">
                <a:latin typeface="Symbol" panose="05050102010706020507" pitchFamily="18" charset="2"/>
              </a:rPr>
              <a:t>m</a:t>
            </a:r>
            <a:r>
              <a:rPr lang="es-ES" sz="2400" dirty="0"/>
              <a:t>m</a:t>
            </a:r>
            <a:endParaRPr lang="en-GB" sz="24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965269" y="2451062"/>
            <a:ext cx="1340003" cy="6333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04222" y="2174694"/>
            <a:ext cx="2669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/>
              <a:t>Buffers </a:t>
            </a:r>
            <a:r>
              <a:rPr lang="es-ES" sz="3200" baseline="-10000" dirty="0">
                <a:solidFill>
                  <a:prstClr val="black"/>
                </a:solidFill>
              </a:rPr>
              <a:t>~</a:t>
            </a:r>
            <a:r>
              <a:rPr lang="es-ES" sz="2400" dirty="0"/>
              <a:t> 0.2 – 1 </a:t>
            </a:r>
            <a:r>
              <a:rPr lang="es-ES" sz="2400" dirty="0">
                <a:latin typeface="Symbol" panose="05050102010706020507" pitchFamily="18" charset="2"/>
              </a:rPr>
              <a:t>m</a:t>
            </a:r>
            <a:r>
              <a:rPr lang="es-ES" sz="2400" dirty="0"/>
              <a:t>m</a:t>
            </a:r>
            <a:endParaRPr lang="en-GB" sz="24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444504" y="3279605"/>
            <a:ext cx="1139327" cy="14064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565663" y="3033149"/>
            <a:ext cx="4273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Metallic Substrate </a:t>
            </a:r>
            <a:r>
              <a:rPr lang="en-GB" sz="3200" baseline="-10000" dirty="0">
                <a:solidFill>
                  <a:prstClr val="black"/>
                </a:solidFill>
              </a:rPr>
              <a:t>~</a:t>
            </a:r>
            <a:r>
              <a:rPr lang="en-GB" sz="2400" dirty="0"/>
              <a:t> 30 – 100 </a:t>
            </a:r>
            <a:r>
              <a:rPr lang="en-GB" sz="2400" dirty="0">
                <a:latin typeface="Symbol" panose="05050102010706020507" pitchFamily="18" charset="2"/>
              </a:rPr>
              <a:t>m</a:t>
            </a:r>
            <a:r>
              <a:rPr lang="en-GB" sz="2400" dirty="0"/>
              <a:t>m</a:t>
            </a:r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665333" y="4888690"/>
            <a:ext cx="5097400" cy="1368000"/>
            <a:chOff x="7340357" y="5421405"/>
            <a:chExt cx="3216670" cy="86326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9339" y="5421405"/>
              <a:ext cx="790454" cy="520981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3578" y="5542963"/>
              <a:ext cx="966739" cy="31936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0683" y="5986439"/>
              <a:ext cx="1056344" cy="287358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0357" y="5935647"/>
              <a:ext cx="1063921" cy="336546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2597" y="5951711"/>
              <a:ext cx="863937" cy="33295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0255" y="5581290"/>
              <a:ext cx="874313" cy="249179"/>
            </a:xfrm>
            <a:prstGeom prst="rect">
              <a:avLst/>
            </a:prstGeom>
          </p:spPr>
        </p:pic>
      </p:grpSp>
      <p:sp>
        <p:nvSpPr>
          <p:cNvPr id="39" name="17 CuadroTexto"/>
          <p:cNvSpPr txBox="1"/>
          <p:nvPr/>
        </p:nvSpPr>
        <p:spPr>
          <a:xfrm>
            <a:off x="220022" y="255031"/>
            <a:ext cx="11649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REBCO Coated Conductors are commercially available</a:t>
            </a:r>
          </a:p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with different widths in </a:t>
            </a:r>
            <a:r>
              <a:rPr lang="en-GB" sz="2800" b="1" i="1" dirty="0">
                <a:solidFill>
                  <a:srgbClr val="BD0000"/>
                </a:solidFill>
              </a:rPr>
              <a:t>Km length</a:t>
            </a:r>
            <a:endParaRPr lang="es-ES" sz="2800" b="1" i="1" dirty="0">
              <a:solidFill>
                <a:srgbClr val="BD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0022" y="3521359"/>
            <a:ext cx="27126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>
                <a:solidFill>
                  <a:srgbClr val="376092"/>
                </a:solidFill>
              </a:rPr>
              <a:t>T</a:t>
            </a:r>
            <a:r>
              <a:rPr lang="es-ES" sz="2400" b="1" i="1" baseline="-25000" dirty="0">
                <a:solidFill>
                  <a:srgbClr val="376092"/>
                </a:solidFill>
              </a:rPr>
              <a:t>c</a:t>
            </a:r>
            <a:r>
              <a:rPr lang="es-ES" sz="2400" b="1" i="1" dirty="0">
                <a:solidFill>
                  <a:srgbClr val="376092"/>
                </a:solidFill>
              </a:rPr>
              <a:t> ≈ 91 K</a:t>
            </a:r>
          </a:p>
          <a:p>
            <a:r>
              <a:rPr lang="es-ES" sz="2400" b="1" i="1" dirty="0">
                <a:solidFill>
                  <a:srgbClr val="376092"/>
                </a:solidFill>
              </a:rPr>
              <a:t>H</a:t>
            </a:r>
            <a:r>
              <a:rPr lang="es-ES" sz="2400" b="1" i="1" baseline="-25000" dirty="0">
                <a:solidFill>
                  <a:srgbClr val="376092"/>
                </a:solidFill>
              </a:rPr>
              <a:t>c2</a:t>
            </a:r>
            <a:r>
              <a:rPr lang="es-ES" sz="2400" b="1" i="1" dirty="0">
                <a:solidFill>
                  <a:srgbClr val="376092"/>
                </a:solidFill>
              </a:rPr>
              <a:t> (4.2K) &gt; 100 T</a:t>
            </a:r>
          </a:p>
          <a:p>
            <a:r>
              <a:rPr lang="es-ES" sz="2400" b="1" i="1" dirty="0" err="1">
                <a:solidFill>
                  <a:srgbClr val="BD0000"/>
                </a:solidFill>
              </a:rPr>
              <a:t>H</a:t>
            </a:r>
            <a:r>
              <a:rPr lang="es-ES" sz="2400" b="1" i="1" baseline="-25000" dirty="0" err="1">
                <a:solidFill>
                  <a:srgbClr val="BD0000"/>
                </a:solidFill>
              </a:rPr>
              <a:t>irr</a:t>
            </a:r>
            <a:r>
              <a:rPr lang="es-ES" sz="2400" b="1" i="1" dirty="0">
                <a:solidFill>
                  <a:srgbClr val="BD0000"/>
                </a:solidFill>
              </a:rPr>
              <a:t> (4.2K) &gt; 60 T</a:t>
            </a:r>
            <a:endParaRPr lang="en-GB" sz="2400" b="1" i="1" dirty="0">
              <a:solidFill>
                <a:srgbClr val="BD0000"/>
              </a:solidFill>
            </a:endParaRPr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B25E8E21-C4D9-00C0-1F8E-C55647FEA9B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0" t="26061" r="12135" b="29576"/>
          <a:stretch/>
        </p:blipFill>
        <p:spPr>
          <a:xfrm>
            <a:off x="8009209" y="3598839"/>
            <a:ext cx="3266598" cy="30813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6B734-CF9C-75BB-DFEB-1C2CC9835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704CB0-0D4B-5986-14DD-F3A49335B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987D29-DE99-F13D-C023-25F6D644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878381-E6EB-E233-9477-9D304A52591F}"/>
              </a:ext>
            </a:extLst>
          </p:cNvPr>
          <p:cNvSpPr txBox="1"/>
          <p:nvPr/>
        </p:nvSpPr>
        <p:spPr>
          <a:xfrm>
            <a:off x="6200643" y="5888664"/>
            <a:ext cx="141333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Joffre Gutierrez</a:t>
            </a:r>
          </a:p>
        </p:txBody>
      </p:sp>
    </p:spTree>
    <p:extLst>
      <p:ext uri="{BB962C8B-B14F-4D97-AF65-F5344CB8AC3E}">
        <p14:creationId xmlns:p14="http://schemas.microsoft.com/office/powerpoint/2010/main" val="3082907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-238213" y="1178836"/>
          <a:ext cx="6029554" cy="4613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760" imgH="3000960" progId="Origin95.Graph">
                  <p:embed/>
                </p:oleObj>
              </mc:Choice>
              <mc:Fallback>
                <p:oleObj name="Graph" r:id="rId2" imgW="3920760" imgH="3000960" progId="Origin95.Graph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238213" y="1178836"/>
                        <a:ext cx="6029554" cy="4613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 rot="21141302">
            <a:off x="3037099" y="3407496"/>
            <a:ext cx="799395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</a:t>
            </a:r>
          </a:p>
        </p:txBody>
      </p:sp>
      <p:sp>
        <p:nvSpPr>
          <p:cNvPr id="21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828192" y="1341392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0" name="Rectángulo 20">
            <a:extLst>
              <a:ext uri="{FF2B5EF4-FFF2-40B4-BE49-F238E27FC236}">
                <a16:creationId xmlns:a16="http://schemas.microsoft.com/office/drawing/2014/main" id="{B4DE7006-B9F4-43F5-A6AF-E20C3DFD74F1}"/>
              </a:ext>
            </a:extLst>
          </p:cNvPr>
          <p:cNvSpPr/>
          <p:nvPr/>
        </p:nvSpPr>
        <p:spPr>
          <a:xfrm>
            <a:off x="328935" y="5792543"/>
            <a:ext cx="36086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T. Puig</a:t>
            </a:r>
            <a:r>
              <a:rPr lang="es-ES" sz="1400" i="1" dirty="0">
                <a:latin typeface="Calibri" panose="020F0502020204030204" pitchFamily="34" charset="0"/>
                <a:cs typeface="Calibri" panose="020F0502020204030204" pitchFamily="34" charset="0"/>
              </a:rPr>
              <a:t> et al, </a:t>
            </a:r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Sci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Technol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 (2019)</a:t>
            </a:r>
            <a:endParaRPr lang="es-E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E75A1EF5-B268-447E-A559-2D4DBC13FE87}"/>
              </a:ext>
            </a:extLst>
          </p:cNvPr>
          <p:cNvSpPr txBox="1"/>
          <p:nvPr/>
        </p:nvSpPr>
        <p:spPr>
          <a:xfrm>
            <a:off x="312162" y="291836"/>
            <a:ext cx="10536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REBCO CCs have lower R</a:t>
            </a:r>
            <a:r>
              <a:rPr lang="en-GB" sz="2800" b="1" i="1" kern="0" baseline="-25000" dirty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 than Cu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  <a:sym typeface="Wingdings" panose="05000000000000000000" pitchFamily="2" charset="2"/>
              </a:rPr>
              <a:t>in a broad H,T region</a:t>
            </a:r>
            <a:endParaRPr lang="en-GB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C5E0025-B89D-435F-9485-56C6D98A8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3832" y="904020"/>
            <a:ext cx="5950634" cy="4888523"/>
          </a:xfrm>
          <a:prstGeom prst="rect">
            <a:avLst/>
          </a:prstGeom>
        </p:spPr>
      </p:pic>
      <p:sp>
        <p:nvSpPr>
          <p:cNvPr id="12" name="Rectangle 23">
            <a:extLst>
              <a:ext uri="{FF2B5EF4-FFF2-40B4-BE49-F238E27FC236}">
                <a16:creationId xmlns:a16="http://schemas.microsoft.com/office/drawing/2014/main" id="{B28EE5E0-8AE2-4795-B8B6-4674C33741D3}"/>
              </a:ext>
            </a:extLst>
          </p:cNvPr>
          <p:cNvSpPr/>
          <p:nvPr/>
        </p:nvSpPr>
        <p:spPr>
          <a:xfrm>
            <a:off x="7139467" y="5792543"/>
            <a:ext cx="40691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A. Romanov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, et al. Scientific reports </a:t>
            </a:r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10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 (2020)</a:t>
            </a:r>
            <a:endParaRPr lang="es-ES" sz="1400" i="1" dirty="0">
              <a:solidFill>
                <a:prstClr val="black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87CE97-34CA-B780-7CBA-0457756A0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8213A-B8F8-701D-E306-5BB030776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BC3AE-A13D-BF08-2847-518869619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006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3F234491-7020-4D29-801B-9D2E4AE4A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698" y="1695593"/>
            <a:ext cx="5408904" cy="3892345"/>
          </a:xfrm>
          <a:prstGeom prst="rect">
            <a:avLst/>
          </a:prstGeom>
        </p:spPr>
      </p:pic>
      <p:sp>
        <p:nvSpPr>
          <p:cNvPr id="20" name="TextBox 21">
            <a:extLst>
              <a:ext uri="{FF2B5EF4-FFF2-40B4-BE49-F238E27FC236}">
                <a16:creationId xmlns:a16="http://schemas.microsoft.com/office/drawing/2014/main" id="{619F005F-849C-4602-A091-380D29634CA7}"/>
              </a:ext>
            </a:extLst>
          </p:cNvPr>
          <p:cNvSpPr txBox="1"/>
          <p:nvPr/>
        </p:nvSpPr>
        <p:spPr>
          <a:xfrm>
            <a:off x="10989281" y="3167097"/>
            <a:ext cx="954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 R</a:t>
            </a:r>
            <a:r>
              <a:rPr kumimoji="0" lang="en-US" sz="14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DCCC626E-067D-49E3-9339-82255E0D7097}"/>
              </a:ext>
            </a:extLst>
          </p:cNvPr>
          <p:cNvSpPr txBox="1"/>
          <p:nvPr/>
        </p:nvSpPr>
        <p:spPr>
          <a:xfrm>
            <a:off x="11036175" y="1962815"/>
            <a:ext cx="799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 R</a:t>
            </a:r>
            <a:r>
              <a:rPr kumimoji="0" lang="en-US" b="1" i="1" u="none" strike="noStrike" kern="1200" cap="none" spc="0" normalizeH="0" baseline="-2500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D055A2-FE37-41C3-B59C-2AD99F033DAB}"/>
              </a:ext>
            </a:extLst>
          </p:cNvPr>
          <p:cNvSpPr txBox="1"/>
          <p:nvPr/>
        </p:nvSpPr>
        <p:spPr>
          <a:xfrm>
            <a:off x="10958513" y="1695593"/>
            <a:ext cx="954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 </a:t>
            </a:r>
            <a:r>
              <a:rPr kumimoji="0" lang="en-US" sz="1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X</a:t>
            </a:r>
            <a:r>
              <a:rPr kumimoji="0" lang="en-US" sz="1400" b="1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endParaRPr kumimoji="0" lang="en-US" sz="1400" b="1" i="1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D8AFBCC9-637F-4EE8-B541-AC1CC79AEEE2}"/>
              </a:ext>
            </a:extLst>
          </p:cNvPr>
          <p:cNvSpPr/>
          <p:nvPr/>
        </p:nvSpPr>
        <p:spPr>
          <a:xfrm>
            <a:off x="6560950" y="5587938"/>
            <a:ext cx="47679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GB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G-R model predicts a </a:t>
            </a:r>
            <a:r>
              <a:rPr lang="en-GB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much larger benefit</a:t>
            </a:r>
            <a:r>
              <a:rPr lang="en-GB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REBCO</a:t>
            </a:r>
            <a:r>
              <a:rPr lang="en-GB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GB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en-GB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operating </a:t>
            </a:r>
            <a:r>
              <a:rPr lang="en-GB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frequencies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9BDBEA29-75F5-4695-B6AF-52BDF55638A7}"/>
              </a:ext>
            </a:extLst>
          </p:cNvPr>
          <p:cNvSpPr/>
          <p:nvPr/>
        </p:nvSpPr>
        <p:spPr>
          <a:xfrm>
            <a:off x="6560950" y="1378901"/>
            <a:ext cx="4456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Gittleman</a:t>
            </a:r>
            <a:r>
              <a:rPr lang="en-GB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-Rosenblum model </a:t>
            </a:r>
            <a:r>
              <a:rPr lang="en-GB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prediction of </a:t>
            </a:r>
            <a:r>
              <a:rPr lang="en-GB" b="1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GB" b="1" i="1" baseline="-250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GB" b="1" i="1" baseline="-25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id="{C7D607FF-92FA-4A3D-9214-AD08A2A26059}"/>
              </a:ext>
            </a:extLst>
          </p:cNvPr>
          <p:cNvSpPr/>
          <p:nvPr/>
        </p:nvSpPr>
        <p:spPr>
          <a:xfrm>
            <a:off x="3983312" y="999331"/>
            <a:ext cx="398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A. Romanov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, et al. Scientific reports </a:t>
            </a:r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10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 (2020)</a:t>
            </a:r>
            <a:endParaRPr lang="es-ES" sz="1400" i="1" dirty="0">
              <a:solidFill>
                <a:prstClr val="black"/>
              </a:solidFill>
              <a:cs typeface="Calibri" panose="020F0502020204030204" pitchFamily="34" charset="0"/>
              <a:sym typeface="Arial"/>
            </a:endParaRPr>
          </a:p>
        </p:txBody>
      </p:sp>
      <p:sp>
        <p:nvSpPr>
          <p:cNvPr id="33" name="TextBox 16">
            <a:extLst>
              <a:ext uri="{FF2B5EF4-FFF2-40B4-BE49-F238E27FC236}">
                <a16:creationId xmlns:a16="http://schemas.microsoft.com/office/drawing/2014/main" id="{E9487671-5C3B-4888-A53B-BE38379A3F1A}"/>
              </a:ext>
            </a:extLst>
          </p:cNvPr>
          <p:cNvSpPr txBox="1"/>
          <p:nvPr/>
        </p:nvSpPr>
        <p:spPr>
          <a:xfrm>
            <a:off x="1124443" y="1412006"/>
            <a:ext cx="3410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Tx/>
              <a:buFontTx/>
              <a:buNone/>
            </a:pPr>
            <a:r>
              <a:rPr lang="en-GB" sz="1600" b="1" kern="1200" dirty="0">
                <a:solidFill>
                  <a:srgbClr val="37609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Estimation of depinning frequency </a:t>
            </a:r>
            <a:r>
              <a:rPr lang="en-GB" sz="1600" b="1" i="1" kern="1200" dirty="0" err="1">
                <a:solidFill>
                  <a:srgbClr val="376092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w</a:t>
            </a:r>
            <a:r>
              <a:rPr lang="en-GB" sz="1600" b="1" kern="1200" baseline="-25000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endParaRPr lang="en-GB" sz="1600" b="1" kern="1200" dirty="0">
              <a:solidFill>
                <a:srgbClr val="376092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34" name="Grafik 3">
            <a:extLst>
              <a:ext uri="{FF2B5EF4-FFF2-40B4-BE49-F238E27FC236}">
                <a16:creationId xmlns:a16="http://schemas.microsoft.com/office/drawing/2014/main" id="{DC539CEF-BBEB-4707-8FFB-E66AC14BA1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2324"/>
            <a:ext cx="5342854" cy="4005614"/>
          </a:xfrm>
          <a:prstGeom prst="rect">
            <a:avLst/>
          </a:prstGeom>
        </p:spPr>
      </p:pic>
      <p:sp>
        <p:nvSpPr>
          <p:cNvPr id="35" name="TextBox 2">
            <a:extLst>
              <a:ext uri="{FF2B5EF4-FFF2-40B4-BE49-F238E27FC236}">
                <a16:creationId xmlns:a16="http://schemas.microsoft.com/office/drawing/2014/main" id="{A6809A62-83D9-4EDC-A370-52D0D807C564}"/>
              </a:ext>
            </a:extLst>
          </p:cNvPr>
          <p:cNvSpPr txBox="1"/>
          <p:nvPr/>
        </p:nvSpPr>
        <p:spPr>
          <a:xfrm rot="16200000">
            <a:off x="24846" y="3615378"/>
            <a:ext cx="275200" cy="31335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36000" bIns="36000" rtlCol="0">
            <a:spAutoFit/>
          </a:bodyPr>
          <a:lstStyle/>
          <a:p>
            <a:r>
              <a:rPr lang="es-ES" i="1" dirty="0" err="1">
                <a:latin typeface="Symbol" panose="05050102010706020507" pitchFamily="18" charset="2"/>
                <a:cs typeface="Calibri" panose="020F0502020204030204" pitchFamily="34" charset="0"/>
              </a:rPr>
              <a:t>w</a:t>
            </a:r>
            <a:r>
              <a:rPr lang="es-ES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endParaRPr lang="en-GB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1">
            <a:extLst>
              <a:ext uri="{FF2B5EF4-FFF2-40B4-BE49-F238E27FC236}">
                <a16:creationId xmlns:a16="http://schemas.microsoft.com/office/drawing/2014/main" id="{AF8B129C-5404-44FD-BCC4-5AE831BC0236}"/>
              </a:ext>
            </a:extLst>
          </p:cNvPr>
          <p:cNvSpPr/>
          <p:nvPr/>
        </p:nvSpPr>
        <p:spPr>
          <a:xfrm>
            <a:off x="798820" y="5587938"/>
            <a:ext cx="4351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GB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REBCO CCs have </a:t>
            </a:r>
            <a:r>
              <a:rPr lang="en-GB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depinning frequencies</a:t>
            </a:r>
          </a:p>
          <a:p>
            <a:pPr>
              <a:buClrTx/>
            </a:pPr>
            <a:r>
              <a:rPr lang="en-GB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Enables operation up to high frequencies</a:t>
            </a:r>
          </a:p>
        </p:txBody>
      </p:sp>
      <p:sp>
        <p:nvSpPr>
          <p:cNvPr id="15" name="Rectangle 75">
            <a:extLst>
              <a:ext uri="{FF2B5EF4-FFF2-40B4-BE49-F238E27FC236}">
                <a16:creationId xmlns:a16="http://schemas.microsoft.com/office/drawing/2014/main" id="{905EDD54-094A-4542-BC85-DBBF656DBA0C}"/>
              </a:ext>
            </a:extLst>
          </p:cNvPr>
          <p:cNvSpPr/>
          <p:nvPr/>
        </p:nvSpPr>
        <p:spPr>
          <a:xfrm>
            <a:off x="6875540" y="2484359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1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7A617AE0-BB1B-498F-A27A-4B29ED6C938D}"/>
              </a:ext>
            </a:extLst>
          </p:cNvPr>
          <p:cNvSpPr txBox="1"/>
          <p:nvPr/>
        </p:nvSpPr>
        <p:spPr>
          <a:xfrm>
            <a:off x="312162" y="291836"/>
            <a:ext cx="11575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kern="0" dirty="0" err="1">
                <a:solidFill>
                  <a:srgbClr val="4F81BD">
                    <a:lumMod val="75000"/>
                  </a:srgbClr>
                </a:solidFill>
              </a:rPr>
              <a:t>Gittleman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-Rosenblum model predictions based on our </a:t>
            </a:r>
            <a:r>
              <a:rPr lang="en-GB" sz="2800" b="1" i="1" kern="0" dirty="0" err="1">
                <a:solidFill>
                  <a:srgbClr val="4F81BD">
                    <a:lumMod val="75000"/>
                  </a:srgbClr>
                </a:solidFill>
              </a:rPr>
              <a:t>Z</a:t>
            </a:r>
            <a:r>
              <a:rPr lang="en-GB" sz="2800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 experimental data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C598DD-6042-92CA-7C97-8A27B0318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BBBCE7-74EB-A53F-031F-415688C07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18917E-E1B0-837B-52CA-1E32BFDBD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312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12163" y="291836"/>
            <a:ext cx="10778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kern="0" dirty="0">
                <a:solidFill>
                  <a:srgbClr val="4F81BD">
                    <a:lumMod val="75000"/>
                  </a:srgbClr>
                </a:solidFill>
              </a:rPr>
              <a:t>Initial study shows that CCs have a weak dependence with the RF power</a:t>
            </a:r>
          </a:p>
        </p:txBody>
      </p:sp>
      <p:sp>
        <p:nvSpPr>
          <p:cNvPr id="9" name="Rectangle 23">
            <a:extLst>
              <a:ext uri="{FF2B5EF4-FFF2-40B4-BE49-F238E27FC236}">
                <a16:creationId xmlns:a16="http://schemas.microsoft.com/office/drawing/2014/main" id="{7C6E2A88-5C97-482C-BAC3-70ADDE61BD6E}"/>
              </a:ext>
            </a:extLst>
          </p:cNvPr>
          <p:cNvSpPr/>
          <p:nvPr/>
        </p:nvSpPr>
        <p:spPr>
          <a:xfrm>
            <a:off x="4301331" y="5183632"/>
            <a:ext cx="38108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P. </a:t>
            </a:r>
            <a:r>
              <a:rPr lang="en-US" sz="1200" b="1" i="1" dirty="0" err="1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Krkotic</a:t>
            </a:r>
            <a:r>
              <a:rPr lang="en-US" sz="12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, et al.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Sci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Technol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b="1" dirty="0"/>
              <a:t>35</a:t>
            </a:r>
            <a:r>
              <a:rPr lang="fr-FR" sz="1200" dirty="0"/>
              <a:t> (2022)</a:t>
            </a:r>
            <a:endParaRPr lang="es-ES" sz="1200" i="1" dirty="0">
              <a:solidFill>
                <a:prstClr val="black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D1BC60AB-F27B-4F25-9CA2-F4FE913AA8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334891"/>
              </p:ext>
            </p:extLst>
          </p:nvPr>
        </p:nvGraphicFramePr>
        <p:xfrm>
          <a:off x="3486390" y="1109183"/>
          <a:ext cx="5324809" cy="4074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760" imgH="3000960" progId="Origin95.Graph">
                  <p:embed/>
                </p:oleObj>
              </mc:Choice>
              <mc:Fallback>
                <p:oleObj name="Graph" r:id="rId2" imgW="3920760" imgH="3000960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D1BC60AB-F27B-4F25-9CA2-F4FE913AA8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86390" y="1109183"/>
                        <a:ext cx="5324809" cy="4074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75">
            <a:extLst>
              <a:ext uri="{FF2B5EF4-FFF2-40B4-BE49-F238E27FC236}">
                <a16:creationId xmlns:a16="http://schemas.microsoft.com/office/drawing/2014/main" id="{37B0F9C0-773B-4420-A886-CFBC06C04B17}"/>
              </a:ext>
            </a:extLst>
          </p:cNvPr>
          <p:cNvSpPr/>
          <p:nvPr/>
        </p:nvSpPr>
        <p:spPr>
          <a:xfrm>
            <a:off x="5964883" y="1235037"/>
            <a:ext cx="2089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7999D1C-2B45-43FF-98D0-7696D81FD135}"/>
              </a:ext>
            </a:extLst>
          </p:cNvPr>
          <p:cNvSpPr/>
          <p:nvPr/>
        </p:nvSpPr>
        <p:spPr>
          <a:xfrm>
            <a:off x="4816715" y="1576644"/>
            <a:ext cx="303573" cy="2911393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568F4A-CF0D-4773-8352-1AD1CDD21471}"/>
              </a:ext>
            </a:extLst>
          </p:cNvPr>
          <p:cNvSpPr txBox="1"/>
          <p:nvPr/>
        </p:nvSpPr>
        <p:spPr>
          <a:xfrm rot="19304419">
            <a:off x="4743489" y="1132181"/>
            <a:ext cx="849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accent6">
                    <a:lumMod val="75000"/>
                  </a:schemeClr>
                </a:solidFill>
              </a:rPr>
              <a:t>FCC-</a:t>
            </a:r>
            <a:r>
              <a:rPr lang="es-ES" b="1" dirty="0" err="1">
                <a:solidFill>
                  <a:schemeClr val="accent6">
                    <a:lumMod val="75000"/>
                  </a:schemeClr>
                </a:solidFill>
              </a:rPr>
              <a:t>hh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56">
            <a:extLst>
              <a:ext uri="{FF2B5EF4-FFF2-40B4-BE49-F238E27FC236}">
                <a16:creationId xmlns:a16="http://schemas.microsoft.com/office/drawing/2014/main" id="{403102FF-243F-48EB-8DE6-6D5C8B1B8F79}"/>
              </a:ext>
            </a:extLst>
          </p:cNvPr>
          <p:cNvSpPr/>
          <p:nvPr/>
        </p:nvSpPr>
        <p:spPr>
          <a:xfrm>
            <a:off x="407368" y="5538411"/>
            <a:ext cx="105131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Opens the possibility for high-power applications: </a:t>
            </a:r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>
              <a:defRPr/>
            </a:pPr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 high-energy or high-power </a:t>
            </a:r>
            <a:r>
              <a:rPr lang="en-US" b="1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(SLAC collaboration), Muon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484C1-F505-93B3-1A08-5D4EA01FA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CB79EBA-EE17-1032-068C-4DB364FDD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9B8068-5085-B699-F5FF-096C97D51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945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Tl-1223, critical temperature and surface resistance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346B2B-E0B1-488A-95E5-BCB8815CC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53" y="1365505"/>
            <a:ext cx="5274641" cy="44661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0B92732-ECF2-434F-9EE1-97E708B8CD3B}"/>
              </a:ext>
            </a:extLst>
          </p:cNvPr>
          <p:cNvSpPr txBox="1"/>
          <p:nvPr/>
        </p:nvSpPr>
        <p:spPr>
          <a:xfrm>
            <a:off x="1170098" y="2431247"/>
            <a:ext cx="2976331" cy="6669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67" dirty="0"/>
              <a:t>bulk sample (mixing and reacting the  precursors) </a:t>
            </a:r>
            <a:endParaRPr lang="en-GB" sz="1867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B2249A-BE42-435C-9003-D107A032FAE5}"/>
              </a:ext>
            </a:extLst>
          </p:cNvPr>
          <p:cNvSpPr txBox="1"/>
          <p:nvPr/>
        </p:nvSpPr>
        <p:spPr>
          <a:xfrm>
            <a:off x="428339" y="5643321"/>
            <a:ext cx="108675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“Good” phase 1223 is often mixed with 1212 phase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ADE99E-2DAF-B847-50B4-EEF11D80D1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175"/>
          <a:stretch/>
        </p:blipFill>
        <p:spPr>
          <a:xfrm>
            <a:off x="5909058" y="1369532"/>
            <a:ext cx="5386785" cy="4222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FC0982-2D35-A59E-BD0D-8E312A34A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68" y="3149613"/>
            <a:ext cx="2118460" cy="17429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18F2F2B-597A-A819-57BA-2D3DF3120535}"/>
              </a:ext>
            </a:extLst>
          </p:cNvPr>
          <p:cNvSpPr txBox="1"/>
          <p:nvPr/>
        </p:nvSpPr>
        <p:spPr>
          <a:xfrm>
            <a:off x="9821125" y="5853561"/>
            <a:ext cx="199573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Alessandro Leveratto </a:t>
            </a:r>
          </a:p>
        </p:txBody>
      </p:sp>
    </p:spTree>
    <p:extLst>
      <p:ext uri="{BB962C8B-B14F-4D97-AF65-F5344CB8AC3E}">
        <p14:creationId xmlns:p14="http://schemas.microsoft.com/office/powerpoint/2010/main" val="3797230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594463-CABC-4254-9AE1-13C3B6E05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from small-size samples to a </a:t>
            </a:r>
            <a:r>
              <a:rPr lang="en-US" dirty="0">
                <a:solidFill>
                  <a:srgbClr val="FF0000"/>
                </a:solidFill>
              </a:rPr>
              <a:t>proof-of-concept device </a:t>
            </a:r>
            <a:r>
              <a:rPr lang="en-US" dirty="0"/>
              <a:t>(for Coated Conductors)</a:t>
            </a:r>
          </a:p>
          <a:p>
            <a:r>
              <a:rPr lang="en-US" dirty="0"/>
              <a:t>Demonstrate a </a:t>
            </a:r>
            <a:r>
              <a:rPr lang="en-US" dirty="0">
                <a:solidFill>
                  <a:srgbClr val="FF0000"/>
                </a:solidFill>
              </a:rPr>
              <a:t>scaled-up</a:t>
            </a:r>
            <a:r>
              <a:rPr lang="en-US" dirty="0"/>
              <a:t> coating implementation (for Tl-HTS)</a:t>
            </a:r>
          </a:p>
          <a:p>
            <a:r>
              <a:rPr lang="en-US" dirty="0"/>
              <a:t>Continue and further develop the work on </a:t>
            </a:r>
            <a:r>
              <a:rPr lang="en-US" dirty="0">
                <a:solidFill>
                  <a:srgbClr val="FF0000"/>
                </a:solidFill>
              </a:rPr>
              <a:t>material characterization </a:t>
            </a:r>
            <a:r>
              <a:rPr lang="en-US" dirty="0"/>
              <a:t>(transport, microstructure, RF, synchrotron radiation) fostering </a:t>
            </a:r>
            <a:r>
              <a:rPr lang="en-US" dirty="0">
                <a:solidFill>
                  <a:srgbClr val="FF0000"/>
                </a:solidFill>
              </a:rPr>
              <a:t>exchanges between the consortia.</a:t>
            </a:r>
          </a:p>
          <a:p>
            <a:r>
              <a:rPr lang="en-US" dirty="0">
                <a:solidFill>
                  <a:srgbClr val="000000"/>
                </a:solidFill>
              </a:rPr>
              <a:t>Invest into </a:t>
            </a:r>
            <a:r>
              <a:rPr lang="en-US" dirty="0">
                <a:solidFill>
                  <a:srgbClr val="FF0000"/>
                </a:solidFill>
              </a:rPr>
              <a:t>lower frequency RF characterization </a:t>
            </a:r>
            <a:r>
              <a:rPr lang="en-US" dirty="0">
                <a:solidFill>
                  <a:srgbClr val="000000"/>
                </a:solidFill>
              </a:rPr>
              <a:t>and do not rely only on extrapolations</a:t>
            </a:r>
          </a:p>
          <a:p>
            <a:r>
              <a:rPr lang="en-US" dirty="0"/>
              <a:t>Ensuring </a:t>
            </a:r>
            <a:r>
              <a:rPr lang="en-US" dirty="0">
                <a:solidFill>
                  <a:srgbClr val="FF0000"/>
                </a:solidFill>
              </a:rPr>
              <a:t>full compatibility </a:t>
            </a:r>
            <a:r>
              <a:rPr lang="en-US" dirty="0"/>
              <a:t>with the FCC-</a:t>
            </a:r>
            <a:r>
              <a:rPr lang="en-US" dirty="0" err="1"/>
              <a:t>hh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Guarantee </a:t>
            </a:r>
            <a:r>
              <a:rPr lang="en-US" dirty="0">
                <a:solidFill>
                  <a:srgbClr val="FF0000"/>
                </a:solidFill>
              </a:rPr>
              <a:t>magnetic field quality </a:t>
            </a:r>
            <a:r>
              <a:rPr lang="en-US" dirty="0"/>
              <a:t>while keeping good impedance, through striations of HTS. Simulations and experimental validation</a:t>
            </a:r>
          </a:p>
          <a:p>
            <a:pPr lvl="1"/>
            <a:r>
              <a:rPr lang="en-US" dirty="0"/>
              <a:t>Assessment of correct operational temperature for a-C coating. A possible increase may result in extra power savings</a:t>
            </a:r>
          </a:p>
          <a:p>
            <a:pPr lvl="1"/>
            <a:r>
              <a:rPr lang="en-US" dirty="0"/>
              <a:t>Do not forget intrinsic non-linearities of HTS, and their potential effect on the beam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7AE1419-0EFD-4AAB-898C-D4907B66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the new collaboration round (2021-2023)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67C14B-5F5D-4F45-8848-6DFA7A218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04A4DA-BE09-4952-B090-E2292A319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009946-9B59-467C-8BFA-CAF6F4A79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446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CE884D-B761-E5AA-5FCE-6A5186B98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Few highlights</a:t>
            </a:r>
          </a:p>
          <a:p>
            <a:r>
              <a:rPr lang="en-US" dirty="0"/>
              <a:t>Effect on magnetic field quality</a:t>
            </a:r>
          </a:p>
          <a:p>
            <a:r>
              <a:rPr lang="en-US" dirty="0"/>
              <a:t>Lowe(er) frequency measurements</a:t>
            </a:r>
          </a:p>
          <a:p>
            <a:r>
              <a:rPr lang="en-US" dirty="0"/>
              <a:t>Synchrotron radiation studies</a:t>
            </a:r>
          </a:p>
          <a:p>
            <a:r>
              <a:rPr lang="en-US" dirty="0"/>
              <a:t>Multifrequency measurements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AB1380-68B7-5CD7-621F-72FE8269D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Collaboration meeting, Rome 11.11.2022</a:t>
            </a:r>
            <a:br>
              <a:rPr lang="en-US" dirty="0"/>
            </a:br>
            <a:r>
              <a:rPr lang="en-US" dirty="0">
                <a:hlinkClick r:id="rId2"/>
              </a:rPr>
              <a:t>https://indico.cern.ch/event/1170520/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909E2-B74D-4884-5A4E-9F833342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4F818-B089-4189-71E0-EBAD40AAA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604C5-B832-1351-812A-3B4066F81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410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17541C-6A9A-E35D-4BCD-D258DA5B1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3D58EA-A798-33A7-4FA5-23971B795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E12AE1-2BF9-70B2-AF74-F32BA96B5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41B42E-AADA-E687-67FB-25F2D7628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20" y="-1"/>
            <a:ext cx="11106361" cy="624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98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DF8EEA-1BB7-60B6-336C-DF657F17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D07A16-2414-062A-ED2F-2D03BF425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E45C50-A3AC-F2A2-F9A2-E5479D657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37E401-A54B-94BB-2457-C04B0782D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01" y="0"/>
            <a:ext cx="11086399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96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for a beam screen in a p-p collider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09390" y="4258277"/>
            <a:ext cx="10782348" cy="200111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683" indent="0">
              <a:buClr>
                <a:srgbClr val="DDDDDD"/>
              </a:buClr>
              <a:buNone/>
            </a:pPr>
            <a:r>
              <a:rPr lang="en-US" sz="133" dirty="0">
                <a:solidFill>
                  <a:srgbClr val="0C377B"/>
                </a:solidFill>
              </a:rPr>
              <a:t>	</a:t>
            </a:r>
          </a:p>
          <a:p>
            <a:pPr marL="48683" indent="0">
              <a:buClr>
                <a:srgbClr val="DDDDDD"/>
              </a:buClr>
              <a:buNone/>
            </a:pPr>
            <a:r>
              <a:rPr lang="en-US" sz="1867" dirty="0"/>
              <a:t>Synchrotron radiation load:</a:t>
            </a:r>
          </a:p>
          <a:p>
            <a:pPr marL="505871" indent="-457189">
              <a:buClr>
                <a:srgbClr val="FF0000"/>
              </a:buClr>
              <a:buFont typeface="Wingdings" pitchFamily="2" charset="2"/>
              <a:buChar char="à"/>
            </a:pPr>
            <a:r>
              <a:rPr lang="en-US" sz="1600" dirty="0">
                <a:solidFill>
                  <a:srgbClr val="FF0000"/>
                </a:solidFill>
              </a:rPr>
              <a:t>~30 W/m/beam (@16 T) </a:t>
            </a:r>
            <a:r>
              <a:rPr lang="en-US" sz="1600" dirty="0"/>
              <a:t>(LHC &lt; 0.2 W/m)</a:t>
            </a:r>
          </a:p>
          <a:p>
            <a:pPr marL="505871" indent="-457189">
              <a:buClr>
                <a:srgbClr val="FF0000"/>
              </a:buClr>
              <a:buFont typeface="Wingdings" pitchFamily="2" charset="2"/>
              <a:buChar char="à"/>
            </a:pP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~5 MW total in arcs  </a:t>
            </a:r>
            <a:r>
              <a:rPr lang="en-US" sz="1467" dirty="0">
                <a:solidFill>
                  <a:srgbClr val="FF0000"/>
                </a:solidFill>
              </a:rPr>
              <a:t>+ Image currents, + electron cloud, + …</a:t>
            </a:r>
          </a:p>
          <a:p>
            <a:pPr marL="0" indent="0">
              <a:buClr>
                <a:srgbClr val="DDDDDD"/>
              </a:buClr>
              <a:buNone/>
            </a:pPr>
            <a:r>
              <a:rPr lang="en-US" sz="1867" dirty="0"/>
              <a:t>The synchrotron radiation </a:t>
            </a:r>
            <a:r>
              <a:rPr lang="en-US" sz="1867" dirty="0">
                <a:solidFill>
                  <a:srgbClr val="FF0000"/>
                </a:solidFill>
              </a:rPr>
              <a:t>cannot be dumped on the cold bore at 1.9 K</a:t>
            </a:r>
            <a:r>
              <a:rPr lang="en-US" sz="1867" dirty="0"/>
              <a:t>: considering cryo efficiency, this would require almost </a:t>
            </a:r>
            <a:r>
              <a:rPr lang="en-US" sz="1867" dirty="0">
                <a:solidFill>
                  <a:srgbClr val="FF0000"/>
                </a:solidFill>
              </a:rPr>
              <a:t>5 GW of electrical power </a:t>
            </a:r>
          </a:p>
          <a:p>
            <a:pPr marL="0" indent="0">
              <a:buClr>
                <a:srgbClr val="DDDDDD"/>
              </a:buClr>
              <a:buNone/>
            </a:pPr>
            <a:r>
              <a:rPr lang="en-US" sz="1867" dirty="0"/>
              <a:t>In the LHC, the beam screen is held in the 4÷20 K interval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E9D9C2-A5AD-4E41-B247-964CF4B53C9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9391" y="919353"/>
            <a:ext cx="6294721" cy="32749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83AD94-2F47-49C6-9AF2-4D457B167F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5916" t="26334" r="20543" b="21589"/>
          <a:stretch/>
        </p:blipFill>
        <p:spPr>
          <a:xfrm>
            <a:off x="7896200" y="1052736"/>
            <a:ext cx="3512129" cy="308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2971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E1E7AC-726B-4F97-5C14-F94E13DF7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8D3D35-5013-9B86-1205-4F8EB1566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FD63C-9BDF-D0BE-B4BF-E7702ECAD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8F48FE-DF9B-6939-1C53-07982EDEB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01" y="0"/>
            <a:ext cx="11086399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387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F1B7F-89E5-7F77-9DF3-0CF7C3702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062795-0A8D-2044-FA66-38D600E76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C219A4-3AA3-8ACA-862E-BFE9544C8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5F8B53-1A58-A385-E929-E560FBF2A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20" y="-1"/>
            <a:ext cx="11106361" cy="62485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90C57E-48B6-C201-8020-0197A012FD87}"/>
              </a:ext>
            </a:extLst>
          </p:cNvPr>
          <p:cNvSpPr txBox="1"/>
          <p:nvPr/>
        </p:nvSpPr>
        <p:spPr>
          <a:xfrm>
            <a:off x="7392144" y="5913069"/>
            <a:ext cx="162704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Joan O’Callaghan</a:t>
            </a:r>
          </a:p>
        </p:txBody>
      </p:sp>
    </p:spTree>
    <p:extLst>
      <p:ext uri="{BB962C8B-B14F-4D97-AF65-F5344CB8AC3E}">
        <p14:creationId xmlns:p14="http://schemas.microsoft.com/office/powerpoint/2010/main" val="1629763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88484A-0372-F087-BF1F-C03B6A28B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AB377D-F309-459B-61A2-F12E40C9C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AD587-6CB8-CC91-B879-CBFF681ED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978300-4840-7FFB-0E09-AC424B4E8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046" y="0"/>
            <a:ext cx="8315908" cy="62376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E2AEBB-002C-C04F-A5CE-5D072E938628}"/>
              </a:ext>
            </a:extLst>
          </p:cNvPr>
          <p:cNvSpPr txBox="1"/>
          <p:nvPr/>
        </p:nvSpPr>
        <p:spPr>
          <a:xfrm>
            <a:off x="10632504" y="5933304"/>
            <a:ext cx="115256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Montse Pont</a:t>
            </a:r>
          </a:p>
        </p:txBody>
      </p:sp>
    </p:spTree>
    <p:extLst>
      <p:ext uri="{BB962C8B-B14F-4D97-AF65-F5344CB8AC3E}">
        <p14:creationId xmlns:p14="http://schemas.microsoft.com/office/powerpoint/2010/main" val="4258501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B1EE9D-6D06-8891-5766-6C3D63C1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4A3E63-3537-2132-808F-35EE4018B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8C12D-DF4E-3E83-141C-A5858D4D8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047161-712A-A8CF-BBDD-C1220F8F4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046" y="0"/>
            <a:ext cx="8315908" cy="62376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412265-B724-603D-B6CE-1248BA19D89D}"/>
              </a:ext>
            </a:extLst>
          </p:cNvPr>
          <p:cNvSpPr txBox="1"/>
          <p:nvPr/>
        </p:nvSpPr>
        <p:spPr>
          <a:xfrm>
            <a:off x="10632504" y="5933304"/>
            <a:ext cx="115256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Montse Pont</a:t>
            </a:r>
          </a:p>
        </p:txBody>
      </p:sp>
    </p:spTree>
    <p:extLst>
      <p:ext uri="{BB962C8B-B14F-4D97-AF65-F5344CB8AC3E}">
        <p14:creationId xmlns:p14="http://schemas.microsoft.com/office/powerpoint/2010/main" val="2706087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8F980E-A933-9935-ED59-F88C125B8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337025-5814-32E3-C036-61B8D44E0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1F3DA3-868A-0227-7DE0-3178703AA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CDDFB0-DB85-C444-3E85-A6C0E842F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01" y="0"/>
            <a:ext cx="11086399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5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791B2D-2DD5-370B-9723-897843F87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13B792-39B7-C285-A31A-107319279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226FA4-1A35-A061-3603-CD8F44350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64CE80-A30C-DA18-288C-6D6CFCE10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20" y="-1"/>
            <a:ext cx="11106361" cy="624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428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E40D0B-B79F-6F6F-2CB1-FCC0785D6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Characterization at ~1 GHz is a fundamental need</a:t>
            </a:r>
            <a:r>
              <a:rPr lang="en-GB" dirty="0"/>
              <a:t>, still to be fully demonstrated</a:t>
            </a:r>
          </a:p>
          <a:p>
            <a:pPr lvl="1"/>
            <a:r>
              <a:rPr lang="en-GB" dirty="0"/>
              <a:t>Parallel-plate resonator being commissioned at UPC, for samples</a:t>
            </a:r>
          </a:p>
          <a:p>
            <a:pPr lvl="1"/>
            <a:r>
              <a:rPr lang="en-GB" dirty="0"/>
              <a:t>We need impedance testing of proof-of-concept device</a:t>
            </a:r>
          </a:p>
          <a:p>
            <a:pPr lvl="1"/>
            <a:r>
              <a:rPr lang="en-GB" dirty="0"/>
              <a:t>Demonstrate the appropriate frequency scaling laws, and assess creep</a:t>
            </a:r>
          </a:p>
          <a:p>
            <a:pPr lvl="1"/>
            <a:r>
              <a:rPr lang="en-GB" dirty="0"/>
              <a:t>Keep an eye on imaginary part</a:t>
            </a:r>
          </a:p>
          <a:p>
            <a:r>
              <a:rPr lang="en-US" dirty="0"/>
              <a:t>Increasing operating temperature would be very relevant for the FCC-</a:t>
            </a:r>
            <a:r>
              <a:rPr lang="en-US" dirty="0" err="1"/>
              <a:t>hh</a:t>
            </a:r>
            <a:endParaRPr lang="en-US" dirty="0"/>
          </a:p>
          <a:p>
            <a:pPr lvl="1"/>
            <a:r>
              <a:rPr lang="en-US" dirty="0"/>
              <a:t>From 50 K to 70 K (also motivated by carbon coating) allows large energy savings</a:t>
            </a:r>
          </a:p>
          <a:p>
            <a:pPr lvl="1"/>
            <a:r>
              <a:rPr lang="en-US" dirty="0"/>
              <a:t>Challenging for REBCO (flux creep…)</a:t>
            </a:r>
          </a:p>
          <a:p>
            <a:pPr lvl="1"/>
            <a:r>
              <a:rPr lang="en-US" dirty="0"/>
              <a:t>Tl-HTS is extremely challenging, temperature increase could be also an opportunity.</a:t>
            </a:r>
          </a:p>
          <a:p>
            <a:r>
              <a:rPr lang="en-GB" dirty="0">
                <a:solidFill>
                  <a:srgbClr val="FF0000"/>
                </a:solidFill>
              </a:rPr>
              <a:t>Experimental validation of magnetic field </a:t>
            </a:r>
            <a:r>
              <a:rPr lang="en-GB" dirty="0"/>
              <a:t>profile in striated beam screen</a:t>
            </a:r>
          </a:p>
          <a:p>
            <a:pPr lvl="1"/>
            <a:r>
              <a:rPr lang="en-GB" dirty="0"/>
              <a:t>Critical issue for accelerator, and may open up new beam screen designs (and active compensation of multipoles)</a:t>
            </a:r>
          </a:p>
          <a:p>
            <a:r>
              <a:rPr lang="en-GB" dirty="0"/>
              <a:t>PSD to be assessed in collaboration with KEK</a:t>
            </a:r>
          </a:p>
          <a:p>
            <a:pPr marL="0" indent="0">
              <a:buNone/>
            </a:pPr>
            <a:r>
              <a:rPr lang="en-GB" dirty="0"/>
              <a:t>Thanks to Massimo and Roberto for helping pushing this forward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1ABFC8-A4DC-0E17-4641-4DDD648EA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Follow-up from Rome plenary meeting 11.11.2022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80C95-1A82-9AA6-9E00-ADE07BE11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4CBB2-887E-A249-465F-7C41AAEF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0B507-F580-D660-55C5-FEC07A7CF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957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371BA1F-6033-1C5B-BB8E-32144B456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of proof-of-concept beam screen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394B4-8E71-9ACE-6D47-680ADCB3D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5564A-D5C6-B0DE-A141-C4880B87C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87FFB-1B07-D3CF-084E-B45138A99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2DD873-6BAF-C1F8-46CD-185AC9005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588" y="921782"/>
            <a:ext cx="7416824" cy="5243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21859E-AF11-1C3B-0812-C82A2F2055A9}"/>
              </a:ext>
            </a:extLst>
          </p:cNvPr>
          <p:cNvSpPr txBox="1"/>
          <p:nvPr/>
        </p:nvSpPr>
        <p:spPr>
          <a:xfrm>
            <a:off x="10081010" y="5949280"/>
            <a:ext cx="1490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Christian Duclos</a:t>
            </a:r>
          </a:p>
        </p:txBody>
      </p:sp>
    </p:spTree>
    <p:extLst>
      <p:ext uri="{BB962C8B-B14F-4D97-AF65-F5344CB8AC3E}">
        <p14:creationId xmlns:p14="http://schemas.microsoft.com/office/powerpoint/2010/main" val="38518626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FF925-D867-2B05-2D8B-7C692D905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surface resistance of beam screen</a:t>
            </a:r>
            <a:br>
              <a:rPr lang="en-US" dirty="0"/>
            </a:br>
            <a:r>
              <a:rPr lang="en-US" sz="2800" dirty="0"/>
              <a:t>“Two-rods” system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16B10A-31D1-5598-3988-8A90252FB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D4082C-E990-E2A6-9D47-69BFBA96E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BECF62-F237-4926-3359-6439AFAA6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Google Shape;115;p20">
            <a:extLst>
              <a:ext uri="{FF2B5EF4-FFF2-40B4-BE49-F238E27FC236}">
                <a16:creationId xmlns:a16="http://schemas.microsoft.com/office/drawing/2014/main" id="{B64EFA1E-1A09-FC65-2EE2-B02201E4C420}"/>
              </a:ext>
            </a:extLst>
          </p:cNvPr>
          <p:cNvSpPr txBox="1">
            <a:spLocks/>
          </p:cNvSpPr>
          <p:nvPr/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6075" indent="-290513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sz="2000" b="0" dirty="0"/>
              <a:t>Resonator with 2 fundamental</a:t>
            </a:r>
            <a:br>
              <a:rPr lang="en-GB" sz="2000" b="0" dirty="0"/>
            </a:br>
            <a:r>
              <a:rPr lang="en-GB" sz="2000" b="0" dirty="0"/>
              <a:t>modes (at same frequency)</a:t>
            </a:r>
            <a:endParaRPr lang="en-GB" b="0" dirty="0"/>
          </a:p>
          <a:p>
            <a:pPr marL="346075" indent="-290513">
              <a:spcBef>
                <a:spcPts val="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sz="2000" b="0" dirty="0"/>
              <a:t>Measurement of Q-factor of both </a:t>
            </a:r>
            <a:br>
              <a:rPr lang="en-GB" sz="2000" b="0" dirty="0"/>
            </a:br>
            <a:r>
              <a:rPr lang="en-GB" sz="2000" b="0" dirty="0"/>
              <a:t>modes makes it possible to </a:t>
            </a:r>
            <a:br>
              <a:rPr lang="en-GB" sz="2000" b="0" dirty="0"/>
            </a:br>
            <a:r>
              <a:rPr lang="en-GB" sz="2000" b="0" dirty="0"/>
              <a:t>“subtract the contribution” of the </a:t>
            </a:r>
            <a:br>
              <a:rPr lang="en-GB" sz="2000" b="0" dirty="0"/>
            </a:br>
            <a:r>
              <a:rPr lang="en-GB" sz="2000" b="0" dirty="0"/>
              <a:t>inner rods from the resistive losses</a:t>
            </a:r>
            <a:endParaRPr lang="en-GB" b="0" dirty="0"/>
          </a:p>
        </p:txBody>
      </p:sp>
      <p:pic>
        <p:nvPicPr>
          <p:cNvPr id="7" name="Google Shape;117;p20">
            <a:extLst>
              <a:ext uri="{FF2B5EF4-FFF2-40B4-BE49-F238E27FC236}">
                <a16:creationId xmlns:a16="http://schemas.microsoft.com/office/drawing/2014/main" id="{191B87A6-2961-7BAF-47E8-5608F60E8A0A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tretch/>
        </p:blipFill>
        <p:spPr>
          <a:xfrm>
            <a:off x="5370715" y="3186360"/>
            <a:ext cx="2835728" cy="2572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18;p20">
            <a:extLst>
              <a:ext uri="{FF2B5EF4-FFF2-40B4-BE49-F238E27FC236}">
                <a16:creationId xmlns:a16="http://schemas.microsoft.com/office/drawing/2014/main" id="{72E78A26-DB75-5C12-F4AD-79D3E9B502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69111" y="3299657"/>
            <a:ext cx="1698447" cy="2769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19;p20">
            <a:extLst>
              <a:ext uri="{FF2B5EF4-FFF2-40B4-BE49-F238E27FC236}">
                <a16:creationId xmlns:a16="http://schemas.microsoft.com/office/drawing/2014/main" id="{0D0AE6AB-8176-9F4C-7AAA-38077B4E04E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3777" y="3342289"/>
            <a:ext cx="1729925" cy="276985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20;p20">
            <a:extLst>
              <a:ext uri="{FF2B5EF4-FFF2-40B4-BE49-F238E27FC236}">
                <a16:creationId xmlns:a16="http://schemas.microsoft.com/office/drawing/2014/main" id="{1463C546-EAE2-978E-BB6B-2F4DFC8B96C1}"/>
              </a:ext>
            </a:extLst>
          </p:cNvPr>
          <p:cNvSpPr txBox="1"/>
          <p:nvPr/>
        </p:nvSpPr>
        <p:spPr>
          <a:xfrm>
            <a:off x="1248278" y="5758574"/>
            <a:ext cx="13564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Even mode</a:t>
            </a:r>
            <a:endParaRPr/>
          </a:p>
        </p:txBody>
      </p:sp>
      <p:sp>
        <p:nvSpPr>
          <p:cNvPr id="11" name="Google Shape;121;p20">
            <a:extLst>
              <a:ext uri="{FF2B5EF4-FFF2-40B4-BE49-F238E27FC236}">
                <a16:creationId xmlns:a16="http://schemas.microsoft.com/office/drawing/2014/main" id="{A97EA8A9-14E8-BC79-1542-94DE021F2FD3}"/>
              </a:ext>
            </a:extLst>
          </p:cNvPr>
          <p:cNvSpPr txBox="1"/>
          <p:nvPr/>
        </p:nvSpPr>
        <p:spPr>
          <a:xfrm>
            <a:off x="3361964" y="5756066"/>
            <a:ext cx="161404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Odd mode</a:t>
            </a:r>
            <a:endParaRPr/>
          </a:p>
        </p:txBody>
      </p:sp>
      <p:pic>
        <p:nvPicPr>
          <p:cNvPr id="12" name="Google Shape;127;p21">
            <a:extLst>
              <a:ext uri="{FF2B5EF4-FFF2-40B4-BE49-F238E27FC236}">
                <a16:creationId xmlns:a16="http://schemas.microsoft.com/office/drawing/2014/main" id="{C9B75C6E-32A1-1CE6-EA38-C18D9892C19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tretch/>
        </p:blipFill>
        <p:spPr>
          <a:xfrm rot="5400000">
            <a:off x="8037508" y="1874810"/>
            <a:ext cx="4424461" cy="331834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B9BDF5-0968-F06E-3D4E-C3AABB4089DF}"/>
              </a:ext>
            </a:extLst>
          </p:cNvPr>
          <p:cNvSpPr txBox="1"/>
          <p:nvPr/>
        </p:nvSpPr>
        <p:spPr>
          <a:xfrm>
            <a:off x="5515948" y="1811456"/>
            <a:ext cx="306420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Developed, ready and tested for HL-LHC beam screens (carbon coating, LESS)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9C3EF6-063C-AB1F-E9E2-68F812E3E0C8}"/>
              </a:ext>
            </a:extLst>
          </p:cNvPr>
          <p:cNvSpPr txBox="1"/>
          <p:nvPr/>
        </p:nvSpPr>
        <p:spPr>
          <a:xfrm>
            <a:off x="10081010" y="5949280"/>
            <a:ext cx="13689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Kristof Brunner</a:t>
            </a:r>
          </a:p>
        </p:txBody>
      </p:sp>
    </p:spTree>
    <p:extLst>
      <p:ext uri="{BB962C8B-B14F-4D97-AF65-F5344CB8AC3E}">
        <p14:creationId xmlns:p14="http://schemas.microsoft.com/office/powerpoint/2010/main" val="16669851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D5E10-2F0E-2C0B-FCFC-74EDCCA65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configurations for FCC-</a:t>
            </a:r>
            <a:r>
              <a:rPr lang="en-US" dirty="0" err="1"/>
              <a:t>hh</a:t>
            </a:r>
            <a:r>
              <a:rPr lang="en-US" dirty="0"/>
              <a:t> beam screen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477750-BD4A-7A3B-23E4-78F7153E0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B27C8D-EFAA-6DD3-99D0-0DC71BAFD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BC0283-945F-6185-12E2-E7C421675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34C41D-7669-A20D-8D1E-AA0F773F3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286" y="1628800"/>
            <a:ext cx="8574201" cy="36911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526DFB-0371-15E2-4E26-50F7D3712196}"/>
              </a:ext>
            </a:extLst>
          </p:cNvPr>
          <p:cNvSpPr txBox="1"/>
          <p:nvPr/>
        </p:nvSpPr>
        <p:spPr>
          <a:xfrm>
            <a:off x="10019209" y="5810780"/>
            <a:ext cx="14402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Nikki Tagdulang</a:t>
            </a:r>
          </a:p>
        </p:txBody>
      </p:sp>
    </p:spTree>
    <p:extLst>
      <p:ext uri="{BB962C8B-B14F-4D97-AF65-F5344CB8AC3E}">
        <p14:creationId xmlns:p14="http://schemas.microsoft.com/office/powerpoint/2010/main" val="1408731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0834" y="4328399"/>
            <a:ext cx="120257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</a:rPr>
              <a:t>100 MW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7767" y="3412623"/>
            <a:ext cx="120257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</a:rPr>
              <a:t>200 MW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7767" y="2490865"/>
            <a:ext cx="120257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</a:rPr>
              <a:t>300 MW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492859" y="1000983"/>
            <a:ext cx="1630511" cy="140525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z="2133" dirty="0"/>
              <a:t>From:</a:t>
            </a:r>
          </a:p>
          <a:p>
            <a:r>
              <a:rPr lang="en-US" sz="2133" dirty="0"/>
              <a:t>Ph. Lebrun</a:t>
            </a:r>
          </a:p>
          <a:p>
            <a:r>
              <a:rPr lang="en-US" sz="2133" dirty="0"/>
              <a:t>L. </a:t>
            </a:r>
            <a:r>
              <a:rPr lang="en-US" sz="2133" dirty="0" err="1"/>
              <a:t>Tavian</a:t>
            </a:r>
            <a:endParaRPr lang="en-US" sz="2133" dirty="0"/>
          </a:p>
          <a:p>
            <a:r>
              <a:rPr lang="en-US" sz="2133" dirty="0"/>
              <a:t>V. </a:t>
            </a:r>
            <a:r>
              <a:rPr lang="en-US" sz="2133" dirty="0" err="1"/>
              <a:t>Baglin</a:t>
            </a:r>
            <a:endParaRPr lang="en-US" sz="2133" dirty="0"/>
          </a:p>
        </p:txBody>
      </p:sp>
      <p:sp>
        <p:nvSpPr>
          <p:cNvPr id="69" name="AutoShape 52"/>
          <p:cNvSpPr>
            <a:spLocks noChangeAspect="1" noChangeArrowheads="1" noTextEdit="1"/>
          </p:cNvSpPr>
          <p:nvPr/>
        </p:nvSpPr>
        <p:spPr bwMode="auto">
          <a:xfrm>
            <a:off x="1612902" y="501651"/>
            <a:ext cx="8826500" cy="5759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0" name="Rectangle 54"/>
          <p:cNvSpPr>
            <a:spLocks noChangeArrowheads="1"/>
          </p:cNvSpPr>
          <p:nvPr/>
        </p:nvSpPr>
        <p:spPr bwMode="auto">
          <a:xfrm>
            <a:off x="1623486" y="508001"/>
            <a:ext cx="8805333" cy="57488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1" name="Rectangle 55"/>
          <p:cNvSpPr>
            <a:spLocks noChangeArrowheads="1"/>
          </p:cNvSpPr>
          <p:nvPr/>
        </p:nvSpPr>
        <p:spPr bwMode="auto">
          <a:xfrm>
            <a:off x="3710519" y="1023409"/>
            <a:ext cx="6038851" cy="43772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2" name="Freeform 56"/>
          <p:cNvSpPr>
            <a:spLocks noEditPoints="1"/>
          </p:cNvSpPr>
          <p:nvPr/>
        </p:nvSpPr>
        <p:spPr bwMode="auto">
          <a:xfrm>
            <a:off x="3710519" y="1014942"/>
            <a:ext cx="6038851" cy="3663949"/>
          </a:xfrm>
          <a:custGeom>
            <a:avLst/>
            <a:gdLst>
              <a:gd name="T0" fmla="*/ 0 w 2853"/>
              <a:gd name="T1" fmla="*/ 1723 h 1731"/>
              <a:gd name="T2" fmla="*/ 2853 w 2853"/>
              <a:gd name="T3" fmla="*/ 1723 h 1731"/>
              <a:gd name="T4" fmla="*/ 2853 w 2853"/>
              <a:gd name="T5" fmla="*/ 1731 h 1731"/>
              <a:gd name="T6" fmla="*/ 0 w 2853"/>
              <a:gd name="T7" fmla="*/ 1731 h 1731"/>
              <a:gd name="T8" fmla="*/ 0 w 2853"/>
              <a:gd name="T9" fmla="*/ 1723 h 1731"/>
              <a:gd name="T10" fmla="*/ 0 w 2853"/>
              <a:gd name="T11" fmla="*/ 1378 h 1731"/>
              <a:gd name="T12" fmla="*/ 2853 w 2853"/>
              <a:gd name="T13" fmla="*/ 1378 h 1731"/>
              <a:gd name="T14" fmla="*/ 2853 w 2853"/>
              <a:gd name="T15" fmla="*/ 1386 h 1731"/>
              <a:gd name="T16" fmla="*/ 0 w 2853"/>
              <a:gd name="T17" fmla="*/ 1386 h 1731"/>
              <a:gd name="T18" fmla="*/ 0 w 2853"/>
              <a:gd name="T19" fmla="*/ 1378 h 1731"/>
              <a:gd name="T20" fmla="*/ 0 w 2853"/>
              <a:gd name="T21" fmla="*/ 1033 h 1731"/>
              <a:gd name="T22" fmla="*/ 2853 w 2853"/>
              <a:gd name="T23" fmla="*/ 1033 h 1731"/>
              <a:gd name="T24" fmla="*/ 2853 w 2853"/>
              <a:gd name="T25" fmla="*/ 1041 h 1731"/>
              <a:gd name="T26" fmla="*/ 0 w 2853"/>
              <a:gd name="T27" fmla="*/ 1041 h 1731"/>
              <a:gd name="T28" fmla="*/ 0 w 2853"/>
              <a:gd name="T29" fmla="*/ 1033 h 1731"/>
              <a:gd name="T30" fmla="*/ 0 w 2853"/>
              <a:gd name="T31" fmla="*/ 688 h 1731"/>
              <a:gd name="T32" fmla="*/ 2853 w 2853"/>
              <a:gd name="T33" fmla="*/ 688 h 1731"/>
              <a:gd name="T34" fmla="*/ 2853 w 2853"/>
              <a:gd name="T35" fmla="*/ 697 h 1731"/>
              <a:gd name="T36" fmla="*/ 0 w 2853"/>
              <a:gd name="T37" fmla="*/ 697 h 1731"/>
              <a:gd name="T38" fmla="*/ 0 w 2853"/>
              <a:gd name="T39" fmla="*/ 688 h 1731"/>
              <a:gd name="T40" fmla="*/ 0 w 2853"/>
              <a:gd name="T41" fmla="*/ 345 h 1731"/>
              <a:gd name="T42" fmla="*/ 2853 w 2853"/>
              <a:gd name="T43" fmla="*/ 345 h 1731"/>
              <a:gd name="T44" fmla="*/ 2853 w 2853"/>
              <a:gd name="T45" fmla="*/ 353 h 1731"/>
              <a:gd name="T46" fmla="*/ 0 w 2853"/>
              <a:gd name="T47" fmla="*/ 353 h 1731"/>
              <a:gd name="T48" fmla="*/ 0 w 2853"/>
              <a:gd name="T49" fmla="*/ 345 h 1731"/>
              <a:gd name="T50" fmla="*/ 0 w 2853"/>
              <a:gd name="T51" fmla="*/ 0 h 1731"/>
              <a:gd name="T52" fmla="*/ 2853 w 2853"/>
              <a:gd name="T53" fmla="*/ 0 h 1731"/>
              <a:gd name="T54" fmla="*/ 2853 w 2853"/>
              <a:gd name="T55" fmla="*/ 8 h 1731"/>
              <a:gd name="T56" fmla="*/ 0 w 2853"/>
              <a:gd name="T57" fmla="*/ 8 h 1731"/>
              <a:gd name="T58" fmla="*/ 0 w 2853"/>
              <a:gd name="T59" fmla="*/ 0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53" h="1731">
                <a:moveTo>
                  <a:pt x="0" y="1723"/>
                </a:moveTo>
                <a:lnTo>
                  <a:pt x="2853" y="1723"/>
                </a:lnTo>
                <a:lnTo>
                  <a:pt x="2853" y="1731"/>
                </a:lnTo>
                <a:lnTo>
                  <a:pt x="0" y="1731"/>
                </a:lnTo>
                <a:lnTo>
                  <a:pt x="0" y="1723"/>
                </a:lnTo>
                <a:close/>
                <a:moveTo>
                  <a:pt x="0" y="1378"/>
                </a:moveTo>
                <a:lnTo>
                  <a:pt x="2853" y="1378"/>
                </a:lnTo>
                <a:lnTo>
                  <a:pt x="2853" y="1386"/>
                </a:lnTo>
                <a:lnTo>
                  <a:pt x="0" y="1386"/>
                </a:lnTo>
                <a:lnTo>
                  <a:pt x="0" y="1378"/>
                </a:lnTo>
                <a:close/>
                <a:moveTo>
                  <a:pt x="0" y="1033"/>
                </a:moveTo>
                <a:lnTo>
                  <a:pt x="2853" y="1033"/>
                </a:lnTo>
                <a:lnTo>
                  <a:pt x="2853" y="1041"/>
                </a:lnTo>
                <a:lnTo>
                  <a:pt x="0" y="1041"/>
                </a:lnTo>
                <a:lnTo>
                  <a:pt x="0" y="1033"/>
                </a:lnTo>
                <a:close/>
                <a:moveTo>
                  <a:pt x="0" y="688"/>
                </a:moveTo>
                <a:lnTo>
                  <a:pt x="2853" y="688"/>
                </a:lnTo>
                <a:lnTo>
                  <a:pt x="2853" y="697"/>
                </a:lnTo>
                <a:lnTo>
                  <a:pt x="0" y="697"/>
                </a:lnTo>
                <a:lnTo>
                  <a:pt x="0" y="688"/>
                </a:lnTo>
                <a:close/>
                <a:moveTo>
                  <a:pt x="0" y="345"/>
                </a:moveTo>
                <a:lnTo>
                  <a:pt x="2853" y="345"/>
                </a:lnTo>
                <a:lnTo>
                  <a:pt x="2853" y="353"/>
                </a:lnTo>
                <a:lnTo>
                  <a:pt x="0" y="353"/>
                </a:lnTo>
                <a:lnTo>
                  <a:pt x="0" y="345"/>
                </a:lnTo>
                <a:close/>
                <a:moveTo>
                  <a:pt x="0" y="0"/>
                </a:moveTo>
                <a:lnTo>
                  <a:pt x="2853" y="0"/>
                </a:lnTo>
                <a:lnTo>
                  <a:pt x="2853" y="8"/>
                </a:ln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868686"/>
          </a:solidFill>
          <a:ln w="3175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3" name="Rectangle 57"/>
          <p:cNvSpPr>
            <a:spLocks noChangeArrowheads="1"/>
          </p:cNvSpPr>
          <p:nvPr/>
        </p:nvSpPr>
        <p:spPr bwMode="auto">
          <a:xfrm>
            <a:off x="3697819" y="1023409"/>
            <a:ext cx="25400" cy="4377265"/>
          </a:xfrm>
          <a:prstGeom prst="rect">
            <a:avLst/>
          </a:prstGeom>
          <a:solidFill>
            <a:srgbClr val="868686"/>
          </a:solidFill>
          <a:ln w="3175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3598335" y="1014942"/>
            <a:ext cx="112184" cy="4394199"/>
          </a:xfrm>
          <a:custGeom>
            <a:avLst/>
            <a:gdLst>
              <a:gd name="T0" fmla="*/ 0 w 53"/>
              <a:gd name="T1" fmla="*/ 2068 h 2076"/>
              <a:gd name="T2" fmla="*/ 53 w 53"/>
              <a:gd name="T3" fmla="*/ 2068 h 2076"/>
              <a:gd name="T4" fmla="*/ 53 w 53"/>
              <a:gd name="T5" fmla="*/ 2076 h 2076"/>
              <a:gd name="T6" fmla="*/ 0 w 53"/>
              <a:gd name="T7" fmla="*/ 2076 h 2076"/>
              <a:gd name="T8" fmla="*/ 0 w 53"/>
              <a:gd name="T9" fmla="*/ 2068 h 2076"/>
              <a:gd name="T10" fmla="*/ 0 w 53"/>
              <a:gd name="T11" fmla="*/ 1723 h 2076"/>
              <a:gd name="T12" fmla="*/ 53 w 53"/>
              <a:gd name="T13" fmla="*/ 1723 h 2076"/>
              <a:gd name="T14" fmla="*/ 53 w 53"/>
              <a:gd name="T15" fmla="*/ 1731 h 2076"/>
              <a:gd name="T16" fmla="*/ 0 w 53"/>
              <a:gd name="T17" fmla="*/ 1731 h 2076"/>
              <a:gd name="T18" fmla="*/ 0 w 53"/>
              <a:gd name="T19" fmla="*/ 1723 h 2076"/>
              <a:gd name="T20" fmla="*/ 0 w 53"/>
              <a:gd name="T21" fmla="*/ 1378 h 2076"/>
              <a:gd name="T22" fmla="*/ 53 w 53"/>
              <a:gd name="T23" fmla="*/ 1378 h 2076"/>
              <a:gd name="T24" fmla="*/ 53 w 53"/>
              <a:gd name="T25" fmla="*/ 1386 h 2076"/>
              <a:gd name="T26" fmla="*/ 0 w 53"/>
              <a:gd name="T27" fmla="*/ 1386 h 2076"/>
              <a:gd name="T28" fmla="*/ 0 w 53"/>
              <a:gd name="T29" fmla="*/ 1378 h 2076"/>
              <a:gd name="T30" fmla="*/ 0 w 53"/>
              <a:gd name="T31" fmla="*/ 1033 h 2076"/>
              <a:gd name="T32" fmla="*/ 53 w 53"/>
              <a:gd name="T33" fmla="*/ 1033 h 2076"/>
              <a:gd name="T34" fmla="*/ 53 w 53"/>
              <a:gd name="T35" fmla="*/ 1041 h 2076"/>
              <a:gd name="T36" fmla="*/ 0 w 53"/>
              <a:gd name="T37" fmla="*/ 1041 h 2076"/>
              <a:gd name="T38" fmla="*/ 0 w 53"/>
              <a:gd name="T39" fmla="*/ 1033 h 2076"/>
              <a:gd name="T40" fmla="*/ 0 w 53"/>
              <a:gd name="T41" fmla="*/ 688 h 2076"/>
              <a:gd name="T42" fmla="*/ 53 w 53"/>
              <a:gd name="T43" fmla="*/ 688 h 2076"/>
              <a:gd name="T44" fmla="*/ 53 w 53"/>
              <a:gd name="T45" fmla="*/ 697 h 2076"/>
              <a:gd name="T46" fmla="*/ 0 w 53"/>
              <a:gd name="T47" fmla="*/ 697 h 2076"/>
              <a:gd name="T48" fmla="*/ 0 w 53"/>
              <a:gd name="T49" fmla="*/ 688 h 2076"/>
              <a:gd name="T50" fmla="*/ 0 w 53"/>
              <a:gd name="T51" fmla="*/ 345 h 2076"/>
              <a:gd name="T52" fmla="*/ 53 w 53"/>
              <a:gd name="T53" fmla="*/ 345 h 2076"/>
              <a:gd name="T54" fmla="*/ 53 w 53"/>
              <a:gd name="T55" fmla="*/ 353 h 2076"/>
              <a:gd name="T56" fmla="*/ 0 w 53"/>
              <a:gd name="T57" fmla="*/ 353 h 2076"/>
              <a:gd name="T58" fmla="*/ 0 w 53"/>
              <a:gd name="T59" fmla="*/ 345 h 2076"/>
              <a:gd name="T60" fmla="*/ 0 w 53"/>
              <a:gd name="T61" fmla="*/ 0 h 2076"/>
              <a:gd name="T62" fmla="*/ 53 w 53"/>
              <a:gd name="T63" fmla="*/ 0 h 2076"/>
              <a:gd name="T64" fmla="*/ 53 w 53"/>
              <a:gd name="T65" fmla="*/ 8 h 2076"/>
              <a:gd name="T66" fmla="*/ 0 w 53"/>
              <a:gd name="T67" fmla="*/ 8 h 2076"/>
              <a:gd name="T68" fmla="*/ 0 w 53"/>
              <a:gd name="T69" fmla="*/ 0 h 2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" h="2076">
                <a:moveTo>
                  <a:pt x="0" y="2068"/>
                </a:moveTo>
                <a:lnTo>
                  <a:pt x="53" y="2068"/>
                </a:lnTo>
                <a:lnTo>
                  <a:pt x="53" y="2076"/>
                </a:lnTo>
                <a:lnTo>
                  <a:pt x="0" y="2076"/>
                </a:lnTo>
                <a:lnTo>
                  <a:pt x="0" y="2068"/>
                </a:lnTo>
                <a:close/>
                <a:moveTo>
                  <a:pt x="0" y="1723"/>
                </a:moveTo>
                <a:lnTo>
                  <a:pt x="53" y="1723"/>
                </a:lnTo>
                <a:lnTo>
                  <a:pt x="53" y="1731"/>
                </a:lnTo>
                <a:lnTo>
                  <a:pt x="0" y="1731"/>
                </a:lnTo>
                <a:lnTo>
                  <a:pt x="0" y="1723"/>
                </a:lnTo>
                <a:close/>
                <a:moveTo>
                  <a:pt x="0" y="1378"/>
                </a:moveTo>
                <a:lnTo>
                  <a:pt x="53" y="1378"/>
                </a:lnTo>
                <a:lnTo>
                  <a:pt x="53" y="1386"/>
                </a:lnTo>
                <a:lnTo>
                  <a:pt x="0" y="1386"/>
                </a:lnTo>
                <a:lnTo>
                  <a:pt x="0" y="1378"/>
                </a:lnTo>
                <a:close/>
                <a:moveTo>
                  <a:pt x="0" y="1033"/>
                </a:moveTo>
                <a:lnTo>
                  <a:pt x="53" y="1033"/>
                </a:lnTo>
                <a:lnTo>
                  <a:pt x="53" y="1041"/>
                </a:lnTo>
                <a:lnTo>
                  <a:pt x="0" y="1041"/>
                </a:lnTo>
                <a:lnTo>
                  <a:pt x="0" y="1033"/>
                </a:lnTo>
                <a:close/>
                <a:moveTo>
                  <a:pt x="0" y="688"/>
                </a:moveTo>
                <a:lnTo>
                  <a:pt x="53" y="688"/>
                </a:lnTo>
                <a:lnTo>
                  <a:pt x="53" y="697"/>
                </a:lnTo>
                <a:lnTo>
                  <a:pt x="0" y="697"/>
                </a:lnTo>
                <a:lnTo>
                  <a:pt x="0" y="688"/>
                </a:lnTo>
                <a:close/>
                <a:moveTo>
                  <a:pt x="0" y="345"/>
                </a:moveTo>
                <a:lnTo>
                  <a:pt x="53" y="345"/>
                </a:lnTo>
                <a:lnTo>
                  <a:pt x="53" y="353"/>
                </a:lnTo>
                <a:lnTo>
                  <a:pt x="0" y="353"/>
                </a:lnTo>
                <a:lnTo>
                  <a:pt x="0" y="345"/>
                </a:lnTo>
                <a:close/>
                <a:moveTo>
                  <a:pt x="0" y="0"/>
                </a:moveTo>
                <a:lnTo>
                  <a:pt x="53" y="0"/>
                </a:lnTo>
                <a:lnTo>
                  <a:pt x="53" y="8"/>
                </a:ln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868686"/>
          </a:solidFill>
          <a:ln w="3175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5" name="Rectangle 59"/>
          <p:cNvSpPr>
            <a:spLocks noChangeArrowheads="1"/>
          </p:cNvSpPr>
          <p:nvPr/>
        </p:nvSpPr>
        <p:spPr bwMode="auto">
          <a:xfrm>
            <a:off x="3710519" y="5392207"/>
            <a:ext cx="6038851" cy="16933"/>
          </a:xfrm>
          <a:prstGeom prst="rect">
            <a:avLst/>
          </a:prstGeom>
          <a:solidFill>
            <a:srgbClr val="868686"/>
          </a:solidFill>
          <a:ln w="3175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6" name="Freeform 60"/>
          <p:cNvSpPr>
            <a:spLocks noEditPoints="1"/>
          </p:cNvSpPr>
          <p:nvPr/>
        </p:nvSpPr>
        <p:spPr bwMode="auto">
          <a:xfrm>
            <a:off x="3697819" y="5345640"/>
            <a:ext cx="6064251" cy="133349"/>
          </a:xfrm>
          <a:custGeom>
            <a:avLst/>
            <a:gdLst>
              <a:gd name="T0" fmla="*/ 0 w 2865"/>
              <a:gd name="T1" fmla="*/ 26 h 63"/>
              <a:gd name="T2" fmla="*/ 155 w 2865"/>
              <a:gd name="T3" fmla="*/ 0 h 63"/>
              <a:gd name="T4" fmla="*/ 143 w 2865"/>
              <a:gd name="T5" fmla="*/ 0 h 63"/>
              <a:gd name="T6" fmla="*/ 298 w 2865"/>
              <a:gd name="T7" fmla="*/ 26 h 63"/>
              <a:gd name="T8" fmla="*/ 298 w 2865"/>
              <a:gd name="T9" fmla="*/ 0 h 63"/>
              <a:gd name="T10" fmla="*/ 428 w 2865"/>
              <a:gd name="T11" fmla="*/ 26 h 63"/>
              <a:gd name="T12" fmla="*/ 583 w 2865"/>
              <a:gd name="T13" fmla="*/ 0 h 63"/>
              <a:gd name="T14" fmla="*/ 571 w 2865"/>
              <a:gd name="T15" fmla="*/ 0 h 63"/>
              <a:gd name="T16" fmla="*/ 726 w 2865"/>
              <a:gd name="T17" fmla="*/ 26 h 63"/>
              <a:gd name="T18" fmla="*/ 726 w 2865"/>
              <a:gd name="T19" fmla="*/ 0 h 63"/>
              <a:gd name="T20" fmla="*/ 856 w 2865"/>
              <a:gd name="T21" fmla="*/ 26 h 63"/>
              <a:gd name="T22" fmla="*/ 1011 w 2865"/>
              <a:gd name="T23" fmla="*/ 0 h 63"/>
              <a:gd name="T24" fmla="*/ 999 w 2865"/>
              <a:gd name="T25" fmla="*/ 0 h 63"/>
              <a:gd name="T26" fmla="*/ 1154 w 2865"/>
              <a:gd name="T27" fmla="*/ 26 h 63"/>
              <a:gd name="T28" fmla="*/ 1154 w 2865"/>
              <a:gd name="T29" fmla="*/ 0 h 63"/>
              <a:gd name="T30" fmla="*/ 1284 w 2865"/>
              <a:gd name="T31" fmla="*/ 26 h 63"/>
              <a:gd name="T32" fmla="*/ 1439 w 2865"/>
              <a:gd name="T33" fmla="*/ 0 h 63"/>
              <a:gd name="T34" fmla="*/ 1427 w 2865"/>
              <a:gd name="T35" fmla="*/ 0 h 63"/>
              <a:gd name="T36" fmla="*/ 1582 w 2865"/>
              <a:gd name="T37" fmla="*/ 26 h 63"/>
              <a:gd name="T38" fmla="*/ 1582 w 2865"/>
              <a:gd name="T39" fmla="*/ 0 h 63"/>
              <a:gd name="T40" fmla="*/ 1712 w 2865"/>
              <a:gd name="T41" fmla="*/ 26 h 63"/>
              <a:gd name="T42" fmla="*/ 1867 w 2865"/>
              <a:gd name="T43" fmla="*/ 0 h 63"/>
              <a:gd name="T44" fmla="*/ 1854 w 2865"/>
              <a:gd name="T45" fmla="*/ 0 h 63"/>
              <a:gd name="T46" fmla="*/ 2010 w 2865"/>
              <a:gd name="T47" fmla="*/ 26 h 63"/>
              <a:gd name="T48" fmla="*/ 2010 w 2865"/>
              <a:gd name="T49" fmla="*/ 0 h 63"/>
              <a:gd name="T50" fmla="*/ 2140 w 2865"/>
              <a:gd name="T51" fmla="*/ 26 h 63"/>
              <a:gd name="T52" fmla="*/ 2295 w 2865"/>
              <a:gd name="T53" fmla="*/ 0 h 63"/>
              <a:gd name="T54" fmla="*/ 2282 w 2865"/>
              <a:gd name="T55" fmla="*/ 0 h 63"/>
              <a:gd name="T56" fmla="*/ 2437 w 2865"/>
              <a:gd name="T57" fmla="*/ 26 h 63"/>
              <a:gd name="T58" fmla="*/ 2437 w 2865"/>
              <a:gd name="T59" fmla="*/ 0 h 63"/>
              <a:gd name="T60" fmla="*/ 2568 w 2865"/>
              <a:gd name="T61" fmla="*/ 26 h 63"/>
              <a:gd name="T62" fmla="*/ 2723 w 2865"/>
              <a:gd name="T63" fmla="*/ 0 h 63"/>
              <a:gd name="T64" fmla="*/ 2710 w 2865"/>
              <a:gd name="T65" fmla="*/ 0 h 63"/>
              <a:gd name="T66" fmla="*/ 2865 w 2865"/>
              <a:gd name="T67" fmla="*/ 26 h 63"/>
              <a:gd name="T68" fmla="*/ 2865 w 2865"/>
              <a:gd name="T69" fmla="*/ 0 h 63"/>
              <a:gd name="T70" fmla="*/ 0 w 2865"/>
              <a:gd name="T71" fmla="*/ 63 h 63"/>
              <a:gd name="T72" fmla="*/ 726 w 2865"/>
              <a:gd name="T73" fmla="*/ 26 h 63"/>
              <a:gd name="T74" fmla="*/ 713 w 2865"/>
              <a:gd name="T75" fmla="*/ 26 h 63"/>
              <a:gd name="T76" fmla="*/ 1439 w 2865"/>
              <a:gd name="T77" fmla="*/ 63 h 63"/>
              <a:gd name="T78" fmla="*/ 1439 w 2865"/>
              <a:gd name="T79" fmla="*/ 26 h 63"/>
              <a:gd name="T80" fmla="*/ 2140 w 2865"/>
              <a:gd name="T81" fmla="*/ 63 h 63"/>
              <a:gd name="T82" fmla="*/ 2865 w 2865"/>
              <a:gd name="T83" fmla="*/ 26 h 63"/>
              <a:gd name="T84" fmla="*/ 2853 w 2865"/>
              <a:gd name="T85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65" h="63">
                <a:moveTo>
                  <a:pt x="12" y="0"/>
                </a:moveTo>
                <a:lnTo>
                  <a:pt x="12" y="26"/>
                </a:lnTo>
                <a:lnTo>
                  <a:pt x="0" y="26"/>
                </a:lnTo>
                <a:lnTo>
                  <a:pt x="0" y="0"/>
                </a:lnTo>
                <a:lnTo>
                  <a:pt x="12" y="0"/>
                </a:lnTo>
                <a:close/>
                <a:moveTo>
                  <a:pt x="155" y="0"/>
                </a:moveTo>
                <a:lnTo>
                  <a:pt x="155" y="26"/>
                </a:lnTo>
                <a:lnTo>
                  <a:pt x="143" y="26"/>
                </a:lnTo>
                <a:lnTo>
                  <a:pt x="143" y="0"/>
                </a:lnTo>
                <a:lnTo>
                  <a:pt x="155" y="0"/>
                </a:lnTo>
                <a:close/>
                <a:moveTo>
                  <a:pt x="298" y="0"/>
                </a:moveTo>
                <a:lnTo>
                  <a:pt x="298" y="26"/>
                </a:lnTo>
                <a:lnTo>
                  <a:pt x="285" y="26"/>
                </a:lnTo>
                <a:lnTo>
                  <a:pt x="285" y="0"/>
                </a:lnTo>
                <a:lnTo>
                  <a:pt x="298" y="0"/>
                </a:lnTo>
                <a:close/>
                <a:moveTo>
                  <a:pt x="440" y="0"/>
                </a:moveTo>
                <a:lnTo>
                  <a:pt x="440" y="26"/>
                </a:lnTo>
                <a:lnTo>
                  <a:pt x="428" y="26"/>
                </a:lnTo>
                <a:lnTo>
                  <a:pt x="428" y="0"/>
                </a:lnTo>
                <a:lnTo>
                  <a:pt x="440" y="0"/>
                </a:lnTo>
                <a:close/>
                <a:moveTo>
                  <a:pt x="583" y="0"/>
                </a:moveTo>
                <a:lnTo>
                  <a:pt x="583" y="26"/>
                </a:lnTo>
                <a:lnTo>
                  <a:pt x="571" y="26"/>
                </a:lnTo>
                <a:lnTo>
                  <a:pt x="571" y="0"/>
                </a:lnTo>
                <a:lnTo>
                  <a:pt x="583" y="0"/>
                </a:lnTo>
                <a:close/>
                <a:moveTo>
                  <a:pt x="726" y="0"/>
                </a:moveTo>
                <a:lnTo>
                  <a:pt x="726" y="26"/>
                </a:lnTo>
                <a:lnTo>
                  <a:pt x="713" y="26"/>
                </a:lnTo>
                <a:lnTo>
                  <a:pt x="713" y="0"/>
                </a:lnTo>
                <a:lnTo>
                  <a:pt x="726" y="0"/>
                </a:lnTo>
                <a:close/>
                <a:moveTo>
                  <a:pt x="868" y="0"/>
                </a:moveTo>
                <a:lnTo>
                  <a:pt x="868" y="26"/>
                </a:lnTo>
                <a:lnTo>
                  <a:pt x="856" y="26"/>
                </a:lnTo>
                <a:lnTo>
                  <a:pt x="856" y="0"/>
                </a:lnTo>
                <a:lnTo>
                  <a:pt x="868" y="0"/>
                </a:lnTo>
                <a:close/>
                <a:moveTo>
                  <a:pt x="1011" y="0"/>
                </a:moveTo>
                <a:lnTo>
                  <a:pt x="1011" y="26"/>
                </a:lnTo>
                <a:lnTo>
                  <a:pt x="999" y="26"/>
                </a:lnTo>
                <a:lnTo>
                  <a:pt x="999" y="0"/>
                </a:lnTo>
                <a:lnTo>
                  <a:pt x="1011" y="0"/>
                </a:lnTo>
                <a:close/>
                <a:moveTo>
                  <a:pt x="1154" y="0"/>
                </a:moveTo>
                <a:lnTo>
                  <a:pt x="1154" y="26"/>
                </a:lnTo>
                <a:lnTo>
                  <a:pt x="1141" y="26"/>
                </a:lnTo>
                <a:lnTo>
                  <a:pt x="1141" y="0"/>
                </a:lnTo>
                <a:lnTo>
                  <a:pt x="1154" y="0"/>
                </a:lnTo>
                <a:close/>
                <a:moveTo>
                  <a:pt x="1296" y="0"/>
                </a:moveTo>
                <a:lnTo>
                  <a:pt x="1296" y="26"/>
                </a:lnTo>
                <a:lnTo>
                  <a:pt x="1284" y="26"/>
                </a:lnTo>
                <a:lnTo>
                  <a:pt x="1284" y="0"/>
                </a:lnTo>
                <a:lnTo>
                  <a:pt x="1296" y="0"/>
                </a:lnTo>
                <a:close/>
                <a:moveTo>
                  <a:pt x="1439" y="0"/>
                </a:moveTo>
                <a:lnTo>
                  <a:pt x="1439" y="26"/>
                </a:lnTo>
                <a:lnTo>
                  <a:pt x="1427" y="26"/>
                </a:lnTo>
                <a:lnTo>
                  <a:pt x="1427" y="0"/>
                </a:lnTo>
                <a:lnTo>
                  <a:pt x="1439" y="0"/>
                </a:lnTo>
                <a:close/>
                <a:moveTo>
                  <a:pt x="1582" y="0"/>
                </a:moveTo>
                <a:lnTo>
                  <a:pt x="1582" y="26"/>
                </a:lnTo>
                <a:lnTo>
                  <a:pt x="1569" y="26"/>
                </a:lnTo>
                <a:lnTo>
                  <a:pt x="1569" y="0"/>
                </a:lnTo>
                <a:lnTo>
                  <a:pt x="1582" y="0"/>
                </a:lnTo>
                <a:close/>
                <a:moveTo>
                  <a:pt x="1724" y="0"/>
                </a:moveTo>
                <a:lnTo>
                  <a:pt x="1724" y="26"/>
                </a:lnTo>
                <a:lnTo>
                  <a:pt x="1712" y="26"/>
                </a:lnTo>
                <a:lnTo>
                  <a:pt x="1712" y="0"/>
                </a:lnTo>
                <a:lnTo>
                  <a:pt x="1724" y="0"/>
                </a:lnTo>
                <a:close/>
                <a:moveTo>
                  <a:pt x="1867" y="0"/>
                </a:moveTo>
                <a:lnTo>
                  <a:pt x="1867" y="26"/>
                </a:lnTo>
                <a:lnTo>
                  <a:pt x="1854" y="26"/>
                </a:lnTo>
                <a:lnTo>
                  <a:pt x="1854" y="0"/>
                </a:lnTo>
                <a:lnTo>
                  <a:pt x="1867" y="0"/>
                </a:lnTo>
                <a:close/>
                <a:moveTo>
                  <a:pt x="2010" y="0"/>
                </a:moveTo>
                <a:lnTo>
                  <a:pt x="2010" y="26"/>
                </a:lnTo>
                <a:lnTo>
                  <a:pt x="1997" y="26"/>
                </a:lnTo>
                <a:lnTo>
                  <a:pt x="1997" y="0"/>
                </a:lnTo>
                <a:lnTo>
                  <a:pt x="2010" y="0"/>
                </a:lnTo>
                <a:close/>
                <a:moveTo>
                  <a:pt x="2152" y="0"/>
                </a:moveTo>
                <a:lnTo>
                  <a:pt x="2152" y="26"/>
                </a:lnTo>
                <a:lnTo>
                  <a:pt x="2140" y="26"/>
                </a:lnTo>
                <a:lnTo>
                  <a:pt x="2140" y="0"/>
                </a:lnTo>
                <a:lnTo>
                  <a:pt x="2152" y="0"/>
                </a:lnTo>
                <a:close/>
                <a:moveTo>
                  <a:pt x="2295" y="0"/>
                </a:moveTo>
                <a:lnTo>
                  <a:pt x="2295" y="26"/>
                </a:lnTo>
                <a:lnTo>
                  <a:pt x="2282" y="26"/>
                </a:lnTo>
                <a:lnTo>
                  <a:pt x="2282" y="0"/>
                </a:lnTo>
                <a:lnTo>
                  <a:pt x="2295" y="0"/>
                </a:lnTo>
                <a:close/>
                <a:moveTo>
                  <a:pt x="2437" y="0"/>
                </a:moveTo>
                <a:lnTo>
                  <a:pt x="2437" y="26"/>
                </a:lnTo>
                <a:lnTo>
                  <a:pt x="2425" y="26"/>
                </a:lnTo>
                <a:lnTo>
                  <a:pt x="2425" y="0"/>
                </a:lnTo>
                <a:lnTo>
                  <a:pt x="2437" y="0"/>
                </a:lnTo>
                <a:close/>
                <a:moveTo>
                  <a:pt x="2580" y="0"/>
                </a:moveTo>
                <a:lnTo>
                  <a:pt x="2580" y="26"/>
                </a:lnTo>
                <a:lnTo>
                  <a:pt x="2568" y="26"/>
                </a:lnTo>
                <a:lnTo>
                  <a:pt x="2568" y="0"/>
                </a:lnTo>
                <a:lnTo>
                  <a:pt x="2580" y="0"/>
                </a:lnTo>
                <a:close/>
                <a:moveTo>
                  <a:pt x="2723" y="0"/>
                </a:moveTo>
                <a:lnTo>
                  <a:pt x="2723" y="26"/>
                </a:lnTo>
                <a:lnTo>
                  <a:pt x="2710" y="26"/>
                </a:lnTo>
                <a:lnTo>
                  <a:pt x="2710" y="0"/>
                </a:lnTo>
                <a:lnTo>
                  <a:pt x="2723" y="0"/>
                </a:lnTo>
                <a:close/>
                <a:moveTo>
                  <a:pt x="2865" y="0"/>
                </a:moveTo>
                <a:lnTo>
                  <a:pt x="2865" y="26"/>
                </a:lnTo>
                <a:lnTo>
                  <a:pt x="2853" y="26"/>
                </a:lnTo>
                <a:lnTo>
                  <a:pt x="2853" y="0"/>
                </a:lnTo>
                <a:lnTo>
                  <a:pt x="2865" y="0"/>
                </a:lnTo>
                <a:close/>
                <a:moveTo>
                  <a:pt x="12" y="26"/>
                </a:moveTo>
                <a:lnTo>
                  <a:pt x="12" y="63"/>
                </a:lnTo>
                <a:lnTo>
                  <a:pt x="0" y="63"/>
                </a:lnTo>
                <a:lnTo>
                  <a:pt x="0" y="26"/>
                </a:lnTo>
                <a:lnTo>
                  <a:pt x="12" y="26"/>
                </a:lnTo>
                <a:close/>
                <a:moveTo>
                  <a:pt x="726" y="26"/>
                </a:moveTo>
                <a:lnTo>
                  <a:pt x="726" y="63"/>
                </a:lnTo>
                <a:lnTo>
                  <a:pt x="713" y="63"/>
                </a:lnTo>
                <a:lnTo>
                  <a:pt x="713" y="26"/>
                </a:lnTo>
                <a:lnTo>
                  <a:pt x="726" y="26"/>
                </a:lnTo>
                <a:close/>
                <a:moveTo>
                  <a:pt x="1439" y="26"/>
                </a:moveTo>
                <a:lnTo>
                  <a:pt x="1439" y="63"/>
                </a:lnTo>
                <a:lnTo>
                  <a:pt x="1427" y="63"/>
                </a:lnTo>
                <a:lnTo>
                  <a:pt x="1427" y="26"/>
                </a:lnTo>
                <a:lnTo>
                  <a:pt x="1439" y="26"/>
                </a:lnTo>
                <a:close/>
                <a:moveTo>
                  <a:pt x="2152" y="26"/>
                </a:moveTo>
                <a:lnTo>
                  <a:pt x="2152" y="63"/>
                </a:lnTo>
                <a:lnTo>
                  <a:pt x="2140" y="63"/>
                </a:lnTo>
                <a:lnTo>
                  <a:pt x="2140" y="26"/>
                </a:lnTo>
                <a:lnTo>
                  <a:pt x="2152" y="26"/>
                </a:lnTo>
                <a:close/>
                <a:moveTo>
                  <a:pt x="2865" y="26"/>
                </a:moveTo>
                <a:lnTo>
                  <a:pt x="2865" y="63"/>
                </a:lnTo>
                <a:lnTo>
                  <a:pt x="2853" y="63"/>
                </a:lnTo>
                <a:lnTo>
                  <a:pt x="2853" y="26"/>
                </a:lnTo>
                <a:lnTo>
                  <a:pt x="2865" y="26"/>
                </a:lnTo>
                <a:close/>
              </a:path>
            </a:pathLst>
          </a:custGeom>
          <a:solidFill>
            <a:srgbClr val="868686"/>
          </a:solidFill>
          <a:ln w="3175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7" name="Freeform 61"/>
          <p:cNvSpPr>
            <a:spLocks/>
          </p:cNvSpPr>
          <p:nvPr/>
        </p:nvSpPr>
        <p:spPr bwMode="auto">
          <a:xfrm>
            <a:off x="3972985" y="1343026"/>
            <a:ext cx="5520267" cy="3397249"/>
          </a:xfrm>
          <a:custGeom>
            <a:avLst/>
            <a:gdLst>
              <a:gd name="T0" fmla="*/ 398 w 20186"/>
              <a:gd name="T1" fmla="*/ 1256 h 18990"/>
              <a:gd name="T2" fmla="*/ 639 w 20186"/>
              <a:gd name="T3" fmla="*/ 4028 h 18990"/>
              <a:gd name="T4" fmla="*/ 915 w 20186"/>
              <a:gd name="T5" fmla="*/ 7209 h 18990"/>
              <a:gd name="T6" fmla="*/ 1053 w 20186"/>
              <a:gd name="T7" fmla="*/ 8696 h 18990"/>
              <a:gd name="T8" fmla="*/ 1191 w 20186"/>
              <a:gd name="T9" fmla="*/ 10051 h 18990"/>
              <a:gd name="T10" fmla="*/ 1328 w 20186"/>
              <a:gd name="T11" fmla="*/ 11230 h 18990"/>
              <a:gd name="T12" fmla="*/ 1512 w 20186"/>
              <a:gd name="T13" fmla="*/ 12424 h 18990"/>
              <a:gd name="T14" fmla="*/ 1792 w 20186"/>
              <a:gd name="T15" fmla="*/ 13583 h 18990"/>
              <a:gd name="T16" fmla="*/ 2096 w 20186"/>
              <a:gd name="T17" fmla="*/ 14492 h 18990"/>
              <a:gd name="T18" fmla="*/ 2376 w 20186"/>
              <a:gd name="T19" fmla="*/ 15191 h 18990"/>
              <a:gd name="T20" fmla="*/ 2629 w 20186"/>
              <a:gd name="T21" fmla="*/ 15793 h 18990"/>
              <a:gd name="T22" fmla="*/ 2898 w 20186"/>
              <a:gd name="T23" fmla="*/ 16303 h 18990"/>
              <a:gd name="T24" fmla="*/ 3301 w 20186"/>
              <a:gd name="T25" fmla="*/ 16871 h 18990"/>
              <a:gd name="T26" fmla="*/ 3842 w 20186"/>
              <a:gd name="T27" fmla="*/ 17493 h 18990"/>
              <a:gd name="T28" fmla="*/ 4374 w 20186"/>
              <a:gd name="T29" fmla="*/ 17917 h 18990"/>
              <a:gd name="T30" fmla="*/ 5043 w 20186"/>
              <a:gd name="T31" fmla="*/ 18302 h 18990"/>
              <a:gd name="T32" fmla="*/ 5981 w 20186"/>
              <a:gd name="T33" fmla="*/ 18602 h 18990"/>
              <a:gd name="T34" fmla="*/ 7055 w 20186"/>
              <a:gd name="T35" fmla="*/ 18703 h 18990"/>
              <a:gd name="T36" fmla="*/ 8135 w 20186"/>
              <a:gd name="T37" fmla="*/ 18609 h 18990"/>
              <a:gd name="T38" fmla="*/ 9220 w 20186"/>
              <a:gd name="T39" fmla="*/ 18356 h 18990"/>
              <a:gd name="T40" fmla="*/ 10310 w 20186"/>
              <a:gd name="T41" fmla="*/ 17965 h 18990"/>
              <a:gd name="T42" fmla="*/ 11402 w 20186"/>
              <a:gd name="T43" fmla="*/ 17449 h 18990"/>
              <a:gd name="T44" fmla="*/ 12496 w 20186"/>
              <a:gd name="T45" fmla="*/ 16818 h 18990"/>
              <a:gd name="T46" fmla="*/ 13593 w 20186"/>
              <a:gd name="T47" fmla="*/ 16075 h 18990"/>
              <a:gd name="T48" fmla="*/ 14690 w 20186"/>
              <a:gd name="T49" fmla="*/ 15227 h 18990"/>
              <a:gd name="T50" fmla="*/ 15788 w 20186"/>
              <a:gd name="T51" fmla="*/ 14276 h 18990"/>
              <a:gd name="T52" fmla="*/ 16887 w 20186"/>
              <a:gd name="T53" fmla="*/ 13223 h 18990"/>
              <a:gd name="T54" fmla="*/ 17987 w 20186"/>
              <a:gd name="T55" fmla="*/ 12069 h 18990"/>
              <a:gd name="T56" fmla="*/ 19087 w 20186"/>
              <a:gd name="T57" fmla="*/ 10813 h 18990"/>
              <a:gd name="T58" fmla="*/ 20116 w 20186"/>
              <a:gd name="T59" fmla="*/ 9789 h 18990"/>
              <a:gd name="T60" fmla="*/ 19306 w 20186"/>
              <a:gd name="T61" fmla="*/ 11000 h 18990"/>
              <a:gd name="T62" fmla="*/ 18198 w 20186"/>
              <a:gd name="T63" fmla="*/ 12264 h 18990"/>
              <a:gd name="T64" fmla="*/ 17090 w 20186"/>
              <a:gd name="T65" fmla="*/ 13428 h 18990"/>
              <a:gd name="T66" fmla="*/ 15981 w 20186"/>
              <a:gd name="T67" fmla="*/ 14491 h 18990"/>
              <a:gd name="T68" fmla="*/ 14871 w 20186"/>
              <a:gd name="T69" fmla="*/ 15451 h 18990"/>
              <a:gd name="T70" fmla="*/ 13760 w 20186"/>
              <a:gd name="T71" fmla="*/ 16310 h 18990"/>
              <a:gd name="T72" fmla="*/ 12647 w 20186"/>
              <a:gd name="T73" fmla="*/ 17063 h 18990"/>
              <a:gd name="T74" fmla="*/ 11533 w 20186"/>
              <a:gd name="T75" fmla="*/ 17706 h 18990"/>
              <a:gd name="T76" fmla="*/ 10417 w 20186"/>
              <a:gd name="T77" fmla="*/ 18232 h 18990"/>
              <a:gd name="T78" fmla="*/ 9299 w 20186"/>
              <a:gd name="T79" fmla="*/ 18633 h 18990"/>
              <a:gd name="T80" fmla="*/ 8176 w 20186"/>
              <a:gd name="T81" fmla="*/ 18894 h 18990"/>
              <a:gd name="T82" fmla="*/ 7048 w 20186"/>
              <a:gd name="T83" fmla="*/ 18990 h 18990"/>
              <a:gd name="T84" fmla="*/ 5913 w 20186"/>
              <a:gd name="T85" fmla="*/ 18881 h 18990"/>
              <a:gd name="T86" fmla="*/ 4920 w 20186"/>
              <a:gd name="T87" fmla="*/ 18563 h 18990"/>
              <a:gd name="T88" fmla="*/ 4209 w 20186"/>
              <a:gd name="T89" fmla="*/ 18154 h 18990"/>
              <a:gd name="T90" fmla="*/ 3637 w 20186"/>
              <a:gd name="T91" fmla="*/ 17694 h 18990"/>
              <a:gd name="T92" fmla="*/ 3074 w 20186"/>
              <a:gd name="T93" fmla="*/ 17048 h 18990"/>
              <a:gd name="T94" fmla="*/ 2649 w 20186"/>
              <a:gd name="T95" fmla="*/ 16448 h 18990"/>
              <a:gd name="T96" fmla="*/ 2366 w 20186"/>
              <a:gd name="T97" fmla="*/ 15910 h 18990"/>
              <a:gd name="T98" fmla="*/ 2111 w 20186"/>
              <a:gd name="T99" fmla="*/ 15302 h 18990"/>
              <a:gd name="T100" fmla="*/ 1825 w 20186"/>
              <a:gd name="T101" fmla="*/ 14591 h 18990"/>
              <a:gd name="T102" fmla="*/ 1515 w 20186"/>
              <a:gd name="T103" fmla="*/ 13660 h 18990"/>
              <a:gd name="T104" fmla="*/ 1229 w 20186"/>
              <a:gd name="T105" fmla="*/ 12475 h 18990"/>
              <a:gd name="T106" fmla="*/ 1043 w 20186"/>
              <a:gd name="T107" fmla="*/ 11265 h 18990"/>
              <a:gd name="T108" fmla="*/ 904 w 20186"/>
              <a:gd name="T109" fmla="*/ 10081 h 18990"/>
              <a:gd name="T110" fmla="*/ 766 w 20186"/>
              <a:gd name="T111" fmla="*/ 8723 h 18990"/>
              <a:gd name="T112" fmla="*/ 628 w 20186"/>
              <a:gd name="T113" fmla="*/ 7234 h 18990"/>
              <a:gd name="T114" fmla="*/ 352 w 20186"/>
              <a:gd name="T115" fmla="*/ 4053 h 18990"/>
              <a:gd name="T116" fmla="*/ 111 w 20186"/>
              <a:gd name="T117" fmla="*/ 1283 h 18990"/>
              <a:gd name="T118" fmla="*/ 137 w 20186"/>
              <a:gd name="T119" fmla="*/ 7 h 18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186" h="18990">
                <a:moveTo>
                  <a:pt x="294" y="137"/>
                </a:moveTo>
                <a:lnTo>
                  <a:pt x="329" y="503"/>
                </a:lnTo>
                <a:lnTo>
                  <a:pt x="363" y="877"/>
                </a:lnTo>
                <a:lnTo>
                  <a:pt x="398" y="1256"/>
                </a:lnTo>
                <a:lnTo>
                  <a:pt x="432" y="1642"/>
                </a:lnTo>
                <a:lnTo>
                  <a:pt x="501" y="2426"/>
                </a:lnTo>
                <a:lnTo>
                  <a:pt x="570" y="3223"/>
                </a:lnTo>
                <a:lnTo>
                  <a:pt x="639" y="4028"/>
                </a:lnTo>
                <a:lnTo>
                  <a:pt x="708" y="4835"/>
                </a:lnTo>
                <a:lnTo>
                  <a:pt x="777" y="5638"/>
                </a:lnTo>
                <a:lnTo>
                  <a:pt x="846" y="6431"/>
                </a:lnTo>
                <a:lnTo>
                  <a:pt x="915" y="7209"/>
                </a:lnTo>
                <a:lnTo>
                  <a:pt x="950" y="7590"/>
                </a:lnTo>
                <a:lnTo>
                  <a:pt x="984" y="7965"/>
                </a:lnTo>
                <a:lnTo>
                  <a:pt x="1019" y="8334"/>
                </a:lnTo>
                <a:lnTo>
                  <a:pt x="1053" y="8696"/>
                </a:lnTo>
                <a:lnTo>
                  <a:pt x="1088" y="9048"/>
                </a:lnTo>
                <a:lnTo>
                  <a:pt x="1122" y="9392"/>
                </a:lnTo>
                <a:lnTo>
                  <a:pt x="1157" y="9727"/>
                </a:lnTo>
                <a:lnTo>
                  <a:pt x="1191" y="10051"/>
                </a:lnTo>
                <a:lnTo>
                  <a:pt x="1226" y="10363"/>
                </a:lnTo>
                <a:lnTo>
                  <a:pt x="1260" y="10665"/>
                </a:lnTo>
                <a:lnTo>
                  <a:pt x="1294" y="10953"/>
                </a:lnTo>
                <a:lnTo>
                  <a:pt x="1328" y="11230"/>
                </a:lnTo>
                <a:lnTo>
                  <a:pt x="1363" y="11490"/>
                </a:lnTo>
                <a:lnTo>
                  <a:pt x="1397" y="11738"/>
                </a:lnTo>
                <a:lnTo>
                  <a:pt x="1452" y="12090"/>
                </a:lnTo>
                <a:lnTo>
                  <a:pt x="1512" y="12424"/>
                </a:lnTo>
                <a:lnTo>
                  <a:pt x="1577" y="12738"/>
                </a:lnTo>
                <a:lnTo>
                  <a:pt x="1646" y="13036"/>
                </a:lnTo>
                <a:lnTo>
                  <a:pt x="1718" y="13318"/>
                </a:lnTo>
                <a:lnTo>
                  <a:pt x="1792" y="13583"/>
                </a:lnTo>
                <a:lnTo>
                  <a:pt x="1867" y="13832"/>
                </a:lnTo>
                <a:lnTo>
                  <a:pt x="1943" y="14066"/>
                </a:lnTo>
                <a:lnTo>
                  <a:pt x="2020" y="14285"/>
                </a:lnTo>
                <a:lnTo>
                  <a:pt x="2096" y="14492"/>
                </a:lnTo>
                <a:lnTo>
                  <a:pt x="2170" y="14685"/>
                </a:lnTo>
                <a:lnTo>
                  <a:pt x="2242" y="14865"/>
                </a:lnTo>
                <a:lnTo>
                  <a:pt x="2311" y="15034"/>
                </a:lnTo>
                <a:lnTo>
                  <a:pt x="2376" y="15191"/>
                </a:lnTo>
                <a:lnTo>
                  <a:pt x="2437" y="15338"/>
                </a:lnTo>
                <a:lnTo>
                  <a:pt x="2493" y="15475"/>
                </a:lnTo>
                <a:lnTo>
                  <a:pt x="2562" y="15641"/>
                </a:lnTo>
                <a:lnTo>
                  <a:pt x="2629" y="15793"/>
                </a:lnTo>
                <a:lnTo>
                  <a:pt x="2696" y="15935"/>
                </a:lnTo>
                <a:lnTo>
                  <a:pt x="2764" y="16066"/>
                </a:lnTo>
                <a:lnTo>
                  <a:pt x="2831" y="16188"/>
                </a:lnTo>
                <a:lnTo>
                  <a:pt x="2898" y="16303"/>
                </a:lnTo>
                <a:lnTo>
                  <a:pt x="2964" y="16409"/>
                </a:lnTo>
                <a:lnTo>
                  <a:pt x="3031" y="16510"/>
                </a:lnTo>
                <a:lnTo>
                  <a:pt x="3167" y="16699"/>
                </a:lnTo>
                <a:lnTo>
                  <a:pt x="3301" y="16871"/>
                </a:lnTo>
                <a:lnTo>
                  <a:pt x="3437" y="17036"/>
                </a:lnTo>
                <a:lnTo>
                  <a:pt x="3574" y="17201"/>
                </a:lnTo>
                <a:lnTo>
                  <a:pt x="3710" y="17358"/>
                </a:lnTo>
                <a:lnTo>
                  <a:pt x="3842" y="17493"/>
                </a:lnTo>
                <a:lnTo>
                  <a:pt x="3975" y="17615"/>
                </a:lnTo>
                <a:lnTo>
                  <a:pt x="4108" y="17725"/>
                </a:lnTo>
                <a:lnTo>
                  <a:pt x="4240" y="17824"/>
                </a:lnTo>
                <a:lnTo>
                  <a:pt x="4374" y="17917"/>
                </a:lnTo>
                <a:lnTo>
                  <a:pt x="4646" y="18092"/>
                </a:lnTo>
                <a:lnTo>
                  <a:pt x="4779" y="18172"/>
                </a:lnTo>
                <a:lnTo>
                  <a:pt x="4910" y="18240"/>
                </a:lnTo>
                <a:lnTo>
                  <a:pt x="5043" y="18302"/>
                </a:lnTo>
                <a:lnTo>
                  <a:pt x="5175" y="18358"/>
                </a:lnTo>
                <a:lnTo>
                  <a:pt x="5445" y="18455"/>
                </a:lnTo>
                <a:lnTo>
                  <a:pt x="5713" y="18537"/>
                </a:lnTo>
                <a:lnTo>
                  <a:pt x="5981" y="18602"/>
                </a:lnTo>
                <a:lnTo>
                  <a:pt x="6248" y="18647"/>
                </a:lnTo>
                <a:lnTo>
                  <a:pt x="6516" y="18677"/>
                </a:lnTo>
                <a:lnTo>
                  <a:pt x="6785" y="18696"/>
                </a:lnTo>
                <a:lnTo>
                  <a:pt x="7055" y="18703"/>
                </a:lnTo>
                <a:lnTo>
                  <a:pt x="7324" y="18696"/>
                </a:lnTo>
                <a:lnTo>
                  <a:pt x="7593" y="18676"/>
                </a:lnTo>
                <a:lnTo>
                  <a:pt x="7864" y="18647"/>
                </a:lnTo>
                <a:lnTo>
                  <a:pt x="8135" y="18609"/>
                </a:lnTo>
                <a:lnTo>
                  <a:pt x="8406" y="18560"/>
                </a:lnTo>
                <a:lnTo>
                  <a:pt x="8677" y="18501"/>
                </a:lnTo>
                <a:lnTo>
                  <a:pt x="8949" y="18433"/>
                </a:lnTo>
                <a:lnTo>
                  <a:pt x="9220" y="18356"/>
                </a:lnTo>
                <a:lnTo>
                  <a:pt x="9492" y="18270"/>
                </a:lnTo>
                <a:lnTo>
                  <a:pt x="9765" y="18176"/>
                </a:lnTo>
                <a:lnTo>
                  <a:pt x="10037" y="18075"/>
                </a:lnTo>
                <a:lnTo>
                  <a:pt x="10310" y="17965"/>
                </a:lnTo>
                <a:lnTo>
                  <a:pt x="10582" y="17847"/>
                </a:lnTo>
                <a:lnTo>
                  <a:pt x="10855" y="17722"/>
                </a:lnTo>
                <a:lnTo>
                  <a:pt x="11129" y="17589"/>
                </a:lnTo>
                <a:lnTo>
                  <a:pt x="11402" y="17449"/>
                </a:lnTo>
                <a:lnTo>
                  <a:pt x="11675" y="17302"/>
                </a:lnTo>
                <a:lnTo>
                  <a:pt x="11949" y="17147"/>
                </a:lnTo>
                <a:lnTo>
                  <a:pt x="12222" y="16985"/>
                </a:lnTo>
                <a:lnTo>
                  <a:pt x="12496" y="16818"/>
                </a:lnTo>
                <a:lnTo>
                  <a:pt x="12770" y="16642"/>
                </a:lnTo>
                <a:lnTo>
                  <a:pt x="13044" y="16460"/>
                </a:lnTo>
                <a:lnTo>
                  <a:pt x="13319" y="16271"/>
                </a:lnTo>
                <a:lnTo>
                  <a:pt x="13593" y="16075"/>
                </a:lnTo>
                <a:lnTo>
                  <a:pt x="13867" y="15873"/>
                </a:lnTo>
                <a:lnTo>
                  <a:pt x="14141" y="15665"/>
                </a:lnTo>
                <a:lnTo>
                  <a:pt x="14415" y="15449"/>
                </a:lnTo>
                <a:lnTo>
                  <a:pt x="14690" y="15227"/>
                </a:lnTo>
                <a:lnTo>
                  <a:pt x="14965" y="15000"/>
                </a:lnTo>
                <a:lnTo>
                  <a:pt x="15239" y="14765"/>
                </a:lnTo>
                <a:lnTo>
                  <a:pt x="15513" y="14523"/>
                </a:lnTo>
                <a:lnTo>
                  <a:pt x="15788" y="14276"/>
                </a:lnTo>
                <a:lnTo>
                  <a:pt x="16063" y="14023"/>
                </a:lnTo>
                <a:lnTo>
                  <a:pt x="16338" y="13763"/>
                </a:lnTo>
                <a:lnTo>
                  <a:pt x="16612" y="13496"/>
                </a:lnTo>
                <a:lnTo>
                  <a:pt x="16887" y="13223"/>
                </a:lnTo>
                <a:lnTo>
                  <a:pt x="17162" y="12944"/>
                </a:lnTo>
                <a:lnTo>
                  <a:pt x="17437" y="12659"/>
                </a:lnTo>
                <a:lnTo>
                  <a:pt x="17712" y="12367"/>
                </a:lnTo>
                <a:lnTo>
                  <a:pt x="17987" y="12069"/>
                </a:lnTo>
                <a:lnTo>
                  <a:pt x="18262" y="11765"/>
                </a:lnTo>
                <a:lnTo>
                  <a:pt x="18537" y="11455"/>
                </a:lnTo>
                <a:lnTo>
                  <a:pt x="18812" y="11138"/>
                </a:lnTo>
                <a:lnTo>
                  <a:pt x="19087" y="10813"/>
                </a:lnTo>
                <a:lnTo>
                  <a:pt x="19361" y="10481"/>
                </a:lnTo>
                <a:lnTo>
                  <a:pt x="19637" y="10144"/>
                </a:lnTo>
                <a:lnTo>
                  <a:pt x="19913" y="9809"/>
                </a:lnTo>
                <a:cubicBezTo>
                  <a:pt x="19964" y="9748"/>
                  <a:pt x="20055" y="9739"/>
                  <a:pt x="20116" y="9789"/>
                </a:cubicBezTo>
                <a:cubicBezTo>
                  <a:pt x="20177" y="9840"/>
                  <a:pt x="20186" y="9931"/>
                  <a:pt x="20136" y="9992"/>
                </a:cubicBezTo>
                <a:lnTo>
                  <a:pt x="19860" y="10327"/>
                </a:lnTo>
                <a:lnTo>
                  <a:pt x="19583" y="10664"/>
                </a:lnTo>
                <a:lnTo>
                  <a:pt x="19306" y="11000"/>
                </a:lnTo>
                <a:lnTo>
                  <a:pt x="19029" y="11327"/>
                </a:lnTo>
                <a:lnTo>
                  <a:pt x="18752" y="11646"/>
                </a:lnTo>
                <a:lnTo>
                  <a:pt x="18475" y="11958"/>
                </a:lnTo>
                <a:lnTo>
                  <a:pt x="18198" y="12264"/>
                </a:lnTo>
                <a:lnTo>
                  <a:pt x="17921" y="12564"/>
                </a:lnTo>
                <a:lnTo>
                  <a:pt x="17644" y="12858"/>
                </a:lnTo>
                <a:lnTo>
                  <a:pt x="17367" y="13147"/>
                </a:lnTo>
                <a:lnTo>
                  <a:pt x="17090" y="13428"/>
                </a:lnTo>
                <a:lnTo>
                  <a:pt x="16813" y="13703"/>
                </a:lnTo>
                <a:lnTo>
                  <a:pt x="16535" y="13972"/>
                </a:lnTo>
                <a:lnTo>
                  <a:pt x="16258" y="14234"/>
                </a:lnTo>
                <a:lnTo>
                  <a:pt x="15981" y="14491"/>
                </a:lnTo>
                <a:lnTo>
                  <a:pt x="15704" y="14740"/>
                </a:lnTo>
                <a:lnTo>
                  <a:pt x="15426" y="14984"/>
                </a:lnTo>
                <a:lnTo>
                  <a:pt x="15148" y="15221"/>
                </a:lnTo>
                <a:lnTo>
                  <a:pt x="14871" y="15451"/>
                </a:lnTo>
                <a:lnTo>
                  <a:pt x="14593" y="15676"/>
                </a:lnTo>
                <a:lnTo>
                  <a:pt x="14316" y="15894"/>
                </a:lnTo>
                <a:lnTo>
                  <a:pt x="14038" y="16105"/>
                </a:lnTo>
                <a:lnTo>
                  <a:pt x="13760" y="16310"/>
                </a:lnTo>
                <a:lnTo>
                  <a:pt x="13482" y="16508"/>
                </a:lnTo>
                <a:lnTo>
                  <a:pt x="13203" y="16699"/>
                </a:lnTo>
                <a:lnTo>
                  <a:pt x="12925" y="16885"/>
                </a:lnTo>
                <a:lnTo>
                  <a:pt x="12647" y="17063"/>
                </a:lnTo>
                <a:lnTo>
                  <a:pt x="12369" y="17233"/>
                </a:lnTo>
                <a:lnTo>
                  <a:pt x="12090" y="17398"/>
                </a:lnTo>
                <a:lnTo>
                  <a:pt x="11812" y="17555"/>
                </a:lnTo>
                <a:lnTo>
                  <a:pt x="11533" y="17706"/>
                </a:lnTo>
                <a:lnTo>
                  <a:pt x="11254" y="17848"/>
                </a:lnTo>
                <a:lnTo>
                  <a:pt x="10976" y="17983"/>
                </a:lnTo>
                <a:lnTo>
                  <a:pt x="10696" y="18112"/>
                </a:lnTo>
                <a:lnTo>
                  <a:pt x="10417" y="18232"/>
                </a:lnTo>
                <a:lnTo>
                  <a:pt x="10138" y="18344"/>
                </a:lnTo>
                <a:lnTo>
                  <a:pt x="9858" y="18449"/>
                </a:lnTo>
                <a:lnTo>
                  <a:pt x="9579" y="18545"/>
                </a:lnTo>
                <a:lnTo>
                  <a:pt x="9299" y="18633"/>
                </a:lnTo>
                <a:lnTo>
                  <a:pt x="9018" y="18712"/>
                </a:lnTo>
                <a:lnTo>
                  <a:pt x="8738" y="18782"/>
                </a:lnTo>
                <a:lnTo>
                  <a:pt x="8457" y="18843"/>
                </a:lnTo>
                <a:lnTo>
                  <a:pt x="8176" y="18894"/>
                </a:lnTo>
                <a:lnTo>
                  <a:pt x="7895" y="18934"/>
                </a:lnTo>
                <a:lnTo>
                  <a:pt x="7614" y="18963"/>
                </a:lnTo>
                <a:lnTo>
                  <a:pt x="7331" y="18983"/>
                </a:lnTo>
                <a:lnTo>
                  <a:pt x="7048" y="18990"/>
                </a:lnTo>
                <a:lnTo>
                  <a:pt x="6766" y="18983"/>
                </a:lnTo>
                <a:lnTo>
                  <a:pt x="6483" y="18964"/>
                </a:lnTo>
                <a:lnTo>
                  <a:pt x="6199" y="18930"/>
                </a:lnTo>
                <a:lnTo>
                  <a:pt x="5913" y="18881"/>
                </a:lnTo>
                <a:lnTo>
                  <a:pt x="5630" y="18812"/>
                </a:lnTo>
                <a:lnTo>
                  <a:pt x="5346" y="18726"/>
                </a:lnTo>
                <a:lnTo>
                  <a:pt x="5064" y="18623"/>
                </a:lnTo>
                <a:lnTo>
                  <a:pt x="4920" y="18563"/>
                </a:lnTo>
                <a:lnTo>
                  <a:pt x="4777" y="18495"/>
                </a:lnTo>
                <a:lnTo>
                  <a:pt x="4632" y="18419"/>
                </a:lnTo>
                <a:lnTo>
                  <a:pt x="4489" y="18334"/>
                </a:lnTo>
                <a:lnTo>
                  <a:pt x="4209" y="18154"/>
                </a:lnTo>
                <a:lnTo>
                  <a:pt x="4067" y="18054"/>
                </a:lnTo>
                <a:lnTo>
                  <a:pt x="3923" y="17946"/>
                </a:lnTo>
                <a:lnTo>
                  <a:pt x="3780" y="17826"/>
                </a:lnTo>
                <a:lnTo>
                  <a:pt x="3637" y="17694"/>
                </a:lnTo>
                <a:lnTo>
                  <a:pt x="3493" y="17547"/>
                </a:lnTo>
                <a:lnTo>
                  <a:pt x="3353" y="17386"/>
                </a:lnTo>
                <a:lnTo>
                  <a:pt x="3214" y="17219"/>
                </a:lnTo>
                <a:lnTo>
                  <a:pt x="3074" y="17048"/>
                </a:lnTo>
                <a:lnTo>
                  <a:pt x="2932" y="16866"/>
                </a:lnTo>
                <a:lnTo>
                  <a:pt x="2791" y="16669"/>
                </a:lnTo>
                <a:lnTo>
                  <a:pt x="2720" y="16562"/>
                </a:lnTo>
                <a:lnTo>
                  <a:pt x="2649" y="16448"/>
                </a:lnTo>
                <a:lnTo>
                  <a:pt x="2578" y="16327"/>
                </a:lnTo>
                <a:lnTo>
                  <a:pt x="2507" y="16197"/>
                </a:lnTo>
                <a:lnTo>
                  <a:pt x="2436" y="16058"/>
                </a:lnTo>
                <a:lnTo>
                  <a:pt x="2366" y="15910"/>
                </a:lnTo>
                <a:lnTo>
                  <a:pt x="2295" y="15751"/>
                </a:lnTo>
                <a:lnTo>
                  <a:pt x="2226" y="15583"/>
                </a:lnTo>
                <a:lnTo>
                  <a:pt x="2171" y="15449"/>
                </a:lnTo>
                <a:lnTo>
                  <a:pt x="2111" y="15302"/>
                </a:lnTo>
                <a:lnTo>
                  <a:pt x="2044" y="15143"/>
                </a:lnTo>
                <a:lnTo>
                  <a:pt x="1975" y="14972"/>
                </a:lnTo>
                <a:lnTo>
                  <a:pt x="1901" y="14788"/>
                </a:lnTo>
                <a:lnTo>
                  <a:pt x="1825" y="14591"/>
                </a:lnTo>
                <a:lnTo>
                  <a:pt x="1749" y="14380"/>
                </a:lnTo>
                <a:lnTo>
                  <a:pt x="1670" y="14155"/>
                </a:lnTo>
                <a:lnTo>
                  <a:pt x="1592" y="13915"/>
                </a:lnTo>
                <a:lnTo>
                  <a:pt x="1515" y="13660"/>
                </a:lnTo>
                <a:lnTo>
                  <a:pt x="1439" y="13389"/>
                </a:lnTo>
                <a:lnTo>
                  <a:pt x="1365" y="13101"/>
                </a:lnTo>
                <a:lnTo>
                  <a:pt x="1295" y="12797"/>
                </a:lnTo>
                <a:lnTo>
                  <a:pt x="1229" y="12475"/>
                </a:lnTo>
                <a:lnTo>
                  <a:pt x="1167" y="12135"/>
                </a:lnTo>
                <a:lnTo>
                  <a:pt x="1112" y="11777"/>
                </a:lnTo>
                <a:lnTo>
                  <a:pt x="1078" y="11529"/>
                </a:lnTo>
                <a:lnTo>
                  <a:pt x="1043" y="11265"/>
                </a:lnTo>
                <a:lnTo>
                  <a:pt x="1009" y="10988"/>
                </a:lnTo>
                <a:lnTo>
                  <a:pt x="973" y="10698"/>
                </a:lnTo>
                <a:lnTo>
                  <a:pt x="939" y="10395"/>
                </a:lnTo>
                <a:lnTo>
                  <a:pt x="904" y="10081"/>
                </a:lnTo>
                <a:lnTo>
                  <a:pt x="870" y="9756"/>
                </a:lnTo>
                <a:lnTo>
                  <a:pt x="835" y="9421"/>
                </a:lnTo>
                <a:lnTo>
                  <a:pt x="801" y="9077"/>
                </a:lnTo>
                <a:lnTo>
                  <a:pt x="766" y="8723"/>
                </a:lnTo>
                <a:lnTo>
                  <a:pt x="732" y="8361"/>
                </a:lnTo>
                <a:lnTo>
                  <a:pt x="697" y="7991"/>
                </a:lnTo>
                <a:lnTo>
                  <a:pt x="663" y="7617"/>
                </a:lnTo>
                <a:lnTo>
                  <a:pt x="628" y="7234"/>
                </a:lnTo>
                <a:lnTo>
                  <a:pt x="559" y="6456"/>
                </a:lnTo>
                <a:lnTo>
                  <a:pt x="490" y="5663"/>
                </a:lnTo>
                <a:lnTo>
                  <a:pt x="421" y="4860"/>
                </a:lnTo>
                <a:lnTo>
                  <a:pt x="352" y="4053"/>
                </a:lnTo>
                <a:lnTo>
                  <a:pt x="283" y="3248"/>
                </a:lnTo>
                <a:lnTo>
                  <a:pt x="214" y="2451"/>
                </a:lnTo>
                <a:lnTo>
                  <a:pt x="145" y="1667"/>
                </a:lnTo>
                <a:lnTo>
                  <a:pt x="111" y="1283"/>
                </a:lnTo>
                <a:lnTo>
                  <a:pt x="76" y="904"/>
                </a:lnTo>
                <a:lnTo>
                  <a:pt x="42" y="530"/>
                </a:lnTo>
                <a:lnTo>
                  <a:pt x="7" y="164"/>
                </a:lnTo>
                <a:cubicBezTo>
                  <a:pt x="0" y="85"/>
                  <a:pt x="58" y="15"/>
                  <a:pt x="137" y="7"/>
                </a:cubicBezTo>
                <a:cubicBezTo>
                  <a:pt x="216" y="0"/>
                  <a:pt x="286" y="58"/>
                  <a:pt x="294" y="137"/>
                </a:cubicBezTo>
                <a:close/>
              </a:path>
            </a:pathLst>
          </a:custGeom>
          <a:solidFill>
            <a:srgbClr val="00B0F0"/>
          </a:solidFill>
          <a:ln w="3175" cap="flat">
            <a:solidFill>
              <a:srgbClr val="00B0F0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83" name="Freeform 67"/>
          <p:cNvSpPr>
            <a:spLocks/>
          </p:cNvSpPr>
          <p:nvPr/>
        </p:nvSpPr>
        <p:spPr bwMode="auto">
          <a:xfrm>
            <a:off x="3972985" y="1345141"/>
            <a:ext cx="5520267" cy="3695699"/>
          </a:xfrm>
          <a:custGeom>
            <a:avLst/>
            <a:gdLst>
              <a:gd name="T0" fmla="*/ 398 w 20183"/>
              <a:gd name="T1" fmla="*/ 1261 h 20661"/>
              <a:gd name="T2" fmla="*/ 639 w 20183"/>
              <a:gd name="T3" fmla="*/ 4042 h 20661"/>
              <a:gd name="T4" fmla="*/ 915 w 20183"/>
              <a:gd name="T5" fmla="*/ 7233 h 20661"/>
              <a:gd name="T6" fmla="*/ 1053 w 20183"/>
              <a:gd name="T7" fmla="*/ 8725 h 20661"/>
              <a:gd name="T8" fmla="*/ 1191 w 20183"/>
              <a:gd name="T9" fmla="*/ 10088 h 20661"/>
              <a:gd name="T10" fmla="*/ 1328 w 20183"/>
              <a:gd name="T11" fmla="*/ 11273 h 20661"/>
              <a:gd name="T12" fmla="*/ 1513 w 20183"/>
              <a:gd name="T13" fmla="*/ 12487 h 20661"/>
              <a:gd name="T14" fmla="*/ 1792 w 20183"/>
              <a:gd name="T15" fmla="*/ 13669 h 20661"/>
              <a:gd name="T16" fmla="*/ 2095 w 20183"/>
              <a:gd name="T17" fmla="*/ 14598 h 20661"/>
              <a:gd name="T18" fmla="*/ 2376 w 20183"/>
              <a:gd name="T19" fmla="*/ 15318 h 20661"/>
              <a:gd name="T20" fmla="*/ 2630 w 20183"/>
              <a:gd name="T21" fmla="*/ 15950 h 20661"/>
              <a:gd name="T22" fmla="*/ 2900 w 20183"/>
              <a:gd name="T23" fmla="*/ 16493 h 20661"/>
              <a:gd name="T24" fmla="*/ 3305 w 20183"/>
              <a:gd name="T25" fmla="*/ 17116 h 20661"/>
              <a:gd name="T26" fmla="*/ 3849 w 20183"/>
              <a:gd name="T27" fmla="*/ 17824 h 20661"/>
              <a:gd name="T28" fmla="*/ 4386 w 20183"/>
              <a:gd name="T29" fmla="*/ 18346 h 20661"/>
              <a:gd name="T30" fmla="*/ 5063 w 20183"/>
              <a:gd name="T31" fmla="*/ 18870 h 20661"/>
              <a:gd name="T32" fmla="*/ 6011 w 20183"/>
              <a:gd name="T33" fmla="*/ 19397 h 20661"/>
              <a:gd name="T34" fmla="*/ 7097 w 20183"/>
              <a:gd name="T35" fmla="*/ 19809 h 20661"/>
              <a:gd name="T36" fmla="*/ 8186 w 20183"/>
              <a:gd name="T37" fmla="*/ 20081 h 20661"/>
              <a:gd name="T38" fmla="*/ 9278 w 20183"/>
              <a:gd name="T39" fmla="*/ 20252 h 20661"/>
              <a:gd name="T40" fmla="*/ 11195 w 20183"/>
              <a:gd name="T41" fmla="*/ 20373 h 20661"/>
              <a:gd name="T42" fmla="*/ 13392 w 20183"/>
              <a:gd name="T43" fmla="*/ 20306 h 20661"/>
              <a:gd name="T44" fmla="*/ 15589 w 20183"/>
              <a:gd name="T45" fmla="*/ 20069 h 20661"/>
              <a:gd name="T46" fmla="*/ 17789 w 20183"/>
              <a:gd name="T47" fmla="*/ 19690 h 20661"/>
              <a:gd name="T48" fmla="*/ 19990 w 20183"/>
              <a:gd name="T49" fmla="*/ 19186 h 20661"/>
              <a:gd name="T50" fmla="*/ 18952 w 20183"/>
              <a:gd name="T51" fmla="*/ 19734 h 20661"/>
              <a:gd name="T52" fmla="*/ 16736 w 20183"/>
              <a:gd name="T53" fmla="*/ 20180 h 20661"/>
              <a:gd name="T54" fmla="*/ 14519 w 20183"/>
              <a:gd name="T55" fmla="*/ 20493 h 20661"/>
              <a:gd name="T56" fmla="*/ 12298 w 20183"/>
              <a:gd name="T57" fmla="*/ 20650 h 20661"/>
              <a:gd name="T58" fmla="*/ 10075 w 20183"/>
              <a:gd name="T59" fmla="*/ 20615 h 20661"/>
              <a:gd name="T60" fmla="*/ 8684 w 20183"/>
              <a:gd name="T61" fmla="*/ 20461 h 20661"/>
              <a:gd name="T62" fmla="*/ 7567 w 20183"/>
              <a:gd name="T63" fmla="*/ 20237 h 20661"/>
              <a:gd name="T64" fmla="*/ 6447 w 20183"/>
              <a:gd name="T65" fmla="*/ 19890 h 20661"/>
              <a:gd name="T66" fmla="*/ 5323 w 20183"/>
              <a:gd name="T67" fmla="*/ 19364 h 20661"/>
              <a:gd name="T68" fmla="*/ 4616 w 20183"/>
              <a:gd name="T69" fmla="*/ 18907 h 20661"/>
              <a:gd name="T70" fmla="*/ 3914 w 20183"/>
              <a:gd name="T71" fmla="*/ 18307 h 20661"/>
              <a:gd name="T72" fmla="*/ 3348 w 20183"/>
              <a:gd name="T73" fmla="*/ 17660 h 20661"/>
              <a:gd name="T74" fmla="*/ 2789 w 20183"/>
              <a:gd name="T75" fmla="*/ 16870 h 20661"/>
              <a:gd name="T76" fmla="*/ 2506 w 20183"/>
              <a:gd name="T77" fmla="*/ 16365 h 20661"/>
              <a:gd name="T78" fmla="*/ 2225 w 20183"/>
              <a:gd name="T79" fmla="*/ 15722 h 20661"/>
              <a:gd name="T80" fmla="*/ 1972 w 20183"/>
              <a:gd name="T81" fmla="*/ 15085 h 20661"/>
              <a:gd name="T82" fmla="*/ 1669 w 20183"/>
              <a:gd name="T83" fmla="*/ 14250 h 20661"/>
              <a:gd name="T84" fmla="*/ 1366 w 20183"/>
              <a:gd name="T85" fmla="*/ 13176 h 20661"/>
              <a:gd name="T86" fmla="*/ 1112 w 20183"/>
              <a:gd name="T87" fmla="*/ 11825 h 20661"/>
              <a:gd name="T88" fmla="*/ 973 w 20183"/>
              <a:gd name="T89" fmla="*/ 10737 h 20661"/>
              <a:gd name="T90" fmla="*/ 835 w 20183"/>
              <a:gd name="T91" fmla="*/ 9454 h 20661"/>
              <a:gd name="T92" fmla="*/ 697 w 20183"/>
              <a:gd name="T93" fmla="*/ 8018 h 20661"/>
              <a:gd name="T94" fmla="*/ 490 w 20183"/>
              <a:gd name="T95" fmla="*/ 5682 h 20661"/>
              <a:gd name="T96" fmla="*/ 214 w 20183"/>
              <a:gd name="T97" fmla="*/ 2460 h 20661"/>
              <a:gd name="T98" fmla="*/ 42 w 20183"/>
              <a:gd name="T99" fmla="*/ 532 h 20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183" h="20661">
                <a:moveTo>
                  <a:pt x="294" y="137"/>
                </a:moveTo>
                <a:lnTo>
                  <a:pt x="329" y="505"/>
                </a:lnTo>
                <a:lnTo>
                  <a:pt x="363" y="880"/>
                </a:lnTo>
                <a:lnTo>
                  <a:pt x="398" y="1261"/>
                </a:lnTo>
                <a:lnTo>
                  <a:pt x="432" y="1648"/>
                </a:lnTo>
                <a:lnTo>
                  <a:pt x="501" y="2435"/>
                </a:lnTo>
                <a:lnTo>
                  <a:pt x="570" y="3234"/>
                </a:lnTo>
                <a:lnTo>
                  <a:pt x="639" y="4042"/>
                </a:lnTo>
                <a:lnTo>
                  <a:pt x="708" y="4851"/>
                </a:lnTo>
                <a:lnTo>
                  <a:pt x="777" y="5657"/>
                </a:lnTo>
                <a:lnTo>
                  <a:pt x="846" y="6453"/>
                </a:lnTo>
                <a:lnTo>
                  <a:pt x="915" y="7233"/>
                </a:lnTo>
                <a:lnTo>
                  <a:pt x="950" y="7615"/>
                </a:lnTo>
                <a:lnTo>
                  <a:pt x="984" y="7993"/>
                </a:lnTo>
                <a:lnTo>
                  <a:pt x="1019" y="8362"/>
                </a:lnTo>
                <a:lnTo>
                  <a:pt x="1053" y="8725"/>
                </a:lnTo>
                <a:lnTo>
                  <a:pt x="1088" y="9079"/>
                </a:lnTo>
                <a:lnTo>
                  <a:pt x="1122" y="9425"/>
                </a:lnTo>
                <a:lnTo>
                  <a:pt x="1157" y="9762"/>
                </a:lnTo>
                <a:lnTo>
                  <a:pt x="1191" y="10088"/>
                </a:lnTo>
                <a:lnTo>
                  <a:pt x="1226" y="10402"/>
                </a:lnTo>
                <a:lnTo>
                  <a:pt x="1260" y="10705"/>
                </a:lnTo>
                <a:lnTo>
                  <a:pt x="1294" y="10995"/>
                </a:lnTo>
                <a:lnTo>
                  <a:pt x="1328" y="11273"/>
                </a:lnTo>
                <a:lnTo>
                  <a:pt x="1363" y="11537"/>
                </a:lnTo>
                <a:lnTo>
                  <a:pt x="1397" y="11786"/>
                </a:lnTo>
                <a:lnTo>
                  <a:pt x="1453" y="12147"/>
                </a:lnTo>
                <a:lnTo>
                  <a:pt x="1513" y="12487"/>
                </a:lnTo>
                <a:lnTo>
                  <a:pt x="1579" y="12809"/>
                </a:lnTo>
                <a:lnTo>
                  <a:pt x="1647" y="13113"/>
                </a:lnTo>
                <a:lnTo>
                  <a:pt x="1718" y="13400"/>
                </a:lnTo>
                <a:lnTo>
                  <a:pt x="1792" y="13669"/>
                </a:lnTo>
                <a:lnTo>
                  <a:pt x="1868" y="13924"/>
                </a:lnTo>
                <a:lnTo>
                  <a:pt x="1944" y="14163"/>
                </a:lnTo>
                <a:lnTo>
                  <a:pt x="2020" y="14387"/>
                </a:lnTo>
                <a:lnTo>
                  <a:pt x="2095" y="14598"/>
                </a:lnTo>
                <a:lnTo>
                  <a:pt x="2169" y="14796"/>
                </a:lnTo>
                <a:lnTo>
                  <a:pt x="2241" y="14982"/>
                </a:lnTo>
                <a:lnTo>
                  <a:pt x="2310" y="15156"/>
                </a:lnTo>
                <a:lnTo>
                  <a:pt x="2376" y="15318"/>
                </a:lnTo>
                <a:lnTo>
                  <a:pt x="2437" y="15473"/>
                </a:lnTo>
                <a:lnTo>
                  <a:pt x="2494" y="15617"/>
                </a:lnTo>
                <a:lnTo>
                  <a:pt x="2562" y="15790"/>
                </a:lnTo>
                <a:lnTo>
                  <a:pt x="2630" y="15950"/>
                </a:lnTo>
                <a:lnTo>
                  <a:pt x="2698" y="16100"/>
                </a:lnTo>
                <a:lnTo>
                  <a:pt x="2765" y="16240"/>
                </a:lnTo>
                <a:lnTo>
                  <a:pt x="2832" y="16371"/>
                </a:lnTo>
                <a:lnTo>
                  <a:pt x="2900" y="16493"/>
                </a:lnTo>
                <a:lnTo>
                  <a:pt x="2967" y="16609"/>
                </a:lnTo>
                <a:lnTo>
                  <a:pt x="3034" y="16719"/>
                </a:lnTo>
                <a:lnTo>
                  <a:pt x="3170" y="16925"/>
                </a:lnTo>
                <a:lnTo>
                  <a:pt x="3305" y="17116"/>
                </a:lnTo>
                <a:lnTo>
                  <a:pt x="3442" y="17302"/>
                </a:lnTo>
                <a:lnTo>
                  <a:pt x="3579" y="17489"/>
                </a:lnTo>
                <a:lnTo>
                  <a:pt x="3716" y="17667"/>
                </a:lnTo>
                <a:lnTo>
                  <a:pt x="3849" y="17824"/>
                </a:lnTo>
                <a:lnTo>
                  <a:pt x="3983" y="17970"/>
                </a:lnTo>
                <a:lnTo>
                  <a:pt x="4117" y="18104"/>
                </a:lnTo>
                <a:lnTo>
                  <a:pt x="4251" y="18228"/>
                </a:lnTo>
                <a:lnTo>
                  <a:pt x="4386" y="18346"/>
                </a:lnTo>
                <a:lnTo>
                  <a:pt x="4660" y="18575"/>
                </a:lnTo>
                <a:lnTo>
                  <a:pt x="4795" y="18681"/>
                </a:lnTo>
                <a:lnTo>
                  <a:pt x="4929" y="18779"/>
                </a:lnTo>
                <a:lnTo>
                  <a:pt x="5063" y="18870"/>
                </a:lnTo>
                <a:lnTo>
                  <a:pt x="5197" y="18956"/>
                </a:lnTo>
                <a:lnTo>
                  <a:pt x="5468" y="19115"/>
                </a:lnTo>
                <a:lnTo>
                  <a:pt x="5740" y="19263"/>
                </a:lnTo>
                <a:lnTo>
                  <a:pt x="6011" y="19397"/>
                </a:lnTo>
                <a:lnTo>
                  <a:pt x="6281" y="19516"/>
                </a:lnTo>
                <a:lnTo>
                  <a:pt x="6552" y="19621"/>
                </a:lnTo>
                <a:lnTo>
                  <a:pt x="6824" y="19719"/>
                </a:lnTo>
                <a:lnTo>
                  <a:pt x="7097" y="19809"/>
                </a:lnTo>
                <a:lnTo>
                  <a:pt x="7368" y="19887"/>
                </a:lnTo>
                <a:lnTo>
                  <a:pt x="7640" y="19958"/>
                </a:lnTo>
                <a:lnTo>
                  <a:pt x="7912" y="20022"/>
                </a:lnTo>
                <a:lnTo>
                  <a:pt x="8186" y="20081"/>
                </a:lnTo>
                <a:lnTo>
                  <a:pt x="8458" y="20131"/>
                </a:lnTo>
                <a:lnTo>
                  <a:pt x="8731" y="20176"/>
                </a:lnTo>
                <a:lnTo>
                  <a:pt x="9004" y="20216"/>
                </a:lnTo>
                <a:lnTo>
                  <a:pt x="9278" y="20252"/>
                </a:lnTo>
                <a:lnTo>
                  <a:pt x="9551" y="20281"/>
                </a:lnTo>
                <a:lnTo>
                  <a:pt x="10100" y="20328"/>
                </a:lnTo>
                <a:lnTo>
                  <a:pt x="10647" y="20358"/>
                </a:lnTo>
                <a:lnTo>
                  <a:pt x="11195" y="20373"/>
                </a:lnTo>
                <a:lnTo>
                  <a:pt x="11744" y="20373"/>
                </a:lnTo>
                <a:lnTo>
                  <a:pt x="12293" y="20362"/>
                </a:lnTo>
                <a:lnTo>
                  <a:pt x="12841" y="20340"/>
                </a:lnTo>
                <a:lnTo>
                  <a:pt x="13392" y="20306"/>
                </a:lnTo>
                <a:lnTo>
                  <a:pt x="13941" y="20261"/>
                </a:lnTo>
                <a:lnTo>
                  <a:pt x="14490" y="20206"/>
                </a:lnTo>
                <a:lnTo>
                  <a:pt x="15040" y="20142"/>
                </a:lnTo>
                <a:lnTo>
                  <a:pt x="15589" y="20069"/>
                </a:lnTo>
                <a:lnTo>
                  <a:pt x="16139" y="19987"/>
                </a:lnTo>
                <a:lnTo>
                  <a:pt x="16689" y="19895"/>
                </a:lnTo>
                <a:lnTo>
                  <a:pt x="17239" y="19797"/>
                </a:lnTo>
                <a:lnTo>
                  <a:pt x="17789" y="19690"/>
                </a:lnTo>
                <a:lnTo>
                  <a:pt x="18339" y="19575"/>
                </a:lnTo>
                <a:lnTo>
                  <a:pt x="18889" y="19453"/>
                </a:lnTo>
                <a:lnTo>
                  <a:pt x="19439" y="19321"/>
                </a:lnTo>
                <a:lnTo>
                  <a:pt x="19990" y="19186"/>
                </a:lnTo>
                <a:cubicBezTo>
                  <a:pt x="20067" y="19167"/>
                  <a:pt x="20145" y="19214"/>
                  <a:pt x="20164" y="19291"/>
                </a:cubicBezTo>
                <a:cubicBezTo>
                  <a:pt x="20183" y="19368"/>
                  <a:pt x="20136" y="19446"/>
                  <a:pt x="20059" y="19465"/>
                </a:cubicBezTo>
                <a:lnTo>
                  <a:pt x="19506" y="19602"/>
                </a:lnTo>
                <a:lnTo>
                  <a:pt x="18952" y="19734"/>
                </a:lnTo>
                <a:lnTo>
                  <a:pt x="18398" y="19857"/>
                </a:lnTo>
                <a:lnTo>
                  <a:pt x="17844" y="19973"/>
                </a:lnTo>
                <a:lnTo>
                  <a:pt x="17290" y="20080"/>
                </a:lnTo>
                <a:lnTo>
                  <a:pt x="16736" y="20180"/>
                </a:lnTo>
                <a:lnTo>
                  <a:pt x="16182" y="20272"/>
                </a:lnTo>
                <a:lnTo>
                  <a:pt x="15628" y="20354"/>
                </a:lnTo>
                <a:lnTo>
                  <a:pt x="15073" y="20429"/>
                </a:lnTo>
                <a:lnTo>
                  <a:pt x="14519" y="20493"/>
                </a:lnTo>
                <a:lnTo>
                  <a:pt x="13964" y="20548"/>
                </a:lnTo>
                <a:lnTo>
                  <a:pt x="13409" y="20593"/>
                </a:lnTo>
                <a:lnTo>
                  <a:pt x="12853" y="20627"/>
                </a:lnTo>
                <a:lnTo>
                  <a:pt x="12298" y="20650"/>
                </a:lnTo>
                <a:lnTo>
                  <a:pt x="11743" y="20661"/>
                </a:lnTo>
                <a:lnTo>
                  <a:pt x="11188" y="20660"/>
                </a:lnTo>
                <a:lnTo>
                  <a:pt x="10632" y="20645"/>
                </a:lnTo>
                <a:lnTo>
                  <a:pt x="10075" y="20615"/>
                </a:lnTo>
                <a:lnTo>
                  <a:pt x="9520" y="20568"/>
                </a:lnTo>
                <a:lnTo>
                  <a:pt x="9241" y="20537"/>
                </a:lnTo>
                <a:lnTo>
                  <a:pt x="8963" y="20501"/>
                </a:lnTo>
                <a:lnTo>
                  <a:pt x="8684" y="20461"/>
                </a:lnTo>
                <a:lnTo>
                  <a:pt x="8405" y="20414"/>
                </a:lnTo>
                <a:lnTo>
                  <a:pt x="8125" y="20362"/>
                </a:lnTo>
                <a:lnTo>
                  <a:pt x="7846" y="20303"/>
                </a:lnTo>
                <a:lnTo>
                  <a:pt x="7567" y="20237"/>
                </a:lnTo>
                <a:lnTo>
                  <a:pt x="7287" y="20164"/>
                </a:lnTo>
                <a:lnTo>
                  <a:pt x="7006" y="20082"/>
                </a:lnTo>
                <a:lnTo>
                  <a:pt x="6727" y="19990"/>
                </a:lnTo>
                <a:lnTo>
                  <a:pt x="6447" y="19890"/>
                </a:lnTo>
                <a:lnTo>
                  <a:pt x="6166" y="19779"/>
                </a:lnTo>
                <a:lnTo>
                  <a:pt x="5883" y="19655"/>
                </a:lnTo>
                <a:lnTo>
                  <a:pt x="5603" y="19516"/>
                </a:lnTo>
                <a:lnTo>
                  <a:pt x="5323" y="19364"/>
                </a:lnTo>
                <a:lnTo>
                  <a:pt x="5042" y="19199"/>
                </a:lnTo>
                <a:lnTo>
                  <a:pt x="4900" y="19108"/>
                </a:lnTo>
                <a:lnTo>
                  <a:pt x="4758" y="19012"/>
                </a:lnTo>
                <a:lnTo>
                  <a:pt x="4616" y="18907"/>
                </a:lnTo>
                <a:lnTo>
                  <a:pt x="4475" y="18796"/>
                </a:lnTo>
                <a:lnTo>
                  <a:pt x="4197" y="18563"/>
                </a:lnTo>
                <a:lnTo>
                  <a:pt x="4056" y="18439"/>
                </a:lnTo>
                <a:lnTo>
                  <a:pt x="3914" y="18307"/>
                </a:lnTo>
                <a:lnTo>
                  <a:pt x="3771" y="18165"/>
                </a:lnTo>
                <a:lnTo>
                  <a:pt x="3630" y="18011"/>
                </a:lnTo>
                <a:lnTo>
                  <a:pt x="3487" y="17842"/>
                </a:lnTo>
                <a:lnTo>
                  <a:pt x="3348" y="17660"/>
                </a:lnTo>
                <a:lnTo>
                  <a:pt x="3209" y="17473"/>
                </a:lnTo>
                <a:lnTo>
                  <a:pt x="3070" y="17283"/>
                </a:lnTo>
                <a:lnTo>
                  <a:pt x="2929" y="17084"/>
                </a:lnTo>
                <a:lnTo>
                  <a:pt x="2789" y="16870"/>
                </a:lnTo>
                <a:lnTo>
                  <a:pt x="2718" y="16754"/>
                </a:lnTo>
                <a:lnTo>
                  <a:pt x="2647" y="16632"/>
                </a:lnTo>
                <a:lnTo>
                  <a:pt x="2576" y="16502"/>
                </a:lnTo>
                <a:lnTo>
                  <a:pt x="2506" y="16365"/>
                </a:lnTo>
                <a:lnTo>
                  <a:pt x="2435" y="16219"/>
                </a:lnTo>
                <a:lnTo>
                  <a:pt x="2365" y="16063"/>
                </a:lnTo>
                <a:lnTo>
                  <a:pt x="2295" y="15897"/>
                </a:lnTo>
                <a:lnTo>
                  <a:pt x="2225" y="15722"/>
                </a:lnTo>
                <a:lnTo>
                  <a:pt x="2170" y="15579"/>
                </a:lnTo>
                <a:lnTo>
                  <a:pt x="2109" y="15427"/>
                </a:lnTo>
                <a:lnTo>
                  <a:pt x="2043" y="15263"/>
                </a:lnTo>
                <a:lnTo>
                  <a:pt x="1972" y="15085"/>
                </a:lnTo>
                <a:lnTo>
                  <a:pt x="1900" y="14897"/>
                </a:lnTo>
                <a:lnTo>
                  <a:pt x="1824" y="14695"/>
                </a:lnTo>
                <a:lnTo>
                  <a:pt x="1747" y="14480"/>
                </a:lnTo>
                <a:lnTo>
                  <a:pt x="1669" y="14250"/>
                </a:lnTo>
                <a:lnTo>
                  <a:pt x="1591" y="14005"/>
                </a:lnTo>
                <a:lnTo>
                  <a:pt x="1515" y="13746"/>
                </a:lnTo>
                <a:lnTo>
                  <a:pt x="1439" y="13469"/>
                </a:lnTo>
                <a:lnTo>
                  <a:pt x="1366" y="13176"/>
                </a:lnTo>
                <a:lnTo>
                  <a:pt x="1296" y="12866"/>
                </a:lnTo>
                <a:lnTo>
                  <a:pt x="1230" y="12538"/>
                </a:lnTo>
                <a:lnTo>
                  <a:pt x="1168" y="12190"/>
                </a:lnTo>
                <a:lnTo>
                  <a:pt x="1112" y="11825"/>
                </a:lnTo>
                <a:lnTo>
                  <a:pt x="1078" y="11574"/>
                </a:lnTo>
                <a:lnTo>
                  <a:pt x="1043" y="11308"/>
                </a:lnTo>
                <a:lnTo>
                  <a:pt x="1008" y="11030"/>
                </a:lnTo>
                <a:lnTo>
                  <a:pt x="973" y="10737"/>
                </a:lnTo>
                <a:lnTo>
                  <a:pt x="939" y="10433"/>
                </a:lnTo>
                <a:lnTo>
                  <a:pt x="904" y="10117"/>
                </a:lnTo>
                <a:lnTo>
                  <a:pt x="870" y="9791"/>
                </a:lnTo>
                <a:lnTo>
                  <a:pt x="835" y="9454"/>
                </a:lnTo>
                <a:lnTo>
                  <a:pt x="801" y="9108"/>
                </a:lnTo>
                <a:lnTo>
                  <a:pt x="766" y="8752"/>
                </a:lnTo>
                <a:lnTo>
                  <a:pt x="732" y="8389"/>
                </a:lnTo>
                <a:lnTo>
                  <a:pt x="697" y="8018"/>
                </a:lnTo>
                <a:lnTo>
                  <a:pt x="663" y="7642"/>
                </a:lnTo>
                <a:lnTo>
                  <a:pt x="628" y="7258"/>
                </a:lnTo>
                <a:lnTo>
                  <a:pt x="559" y="6478"/>
                </a:lnTo>
                <a:lnTo>
                  <a:pt x="490" y="5682"/>
                </a:lnTo>
                <a:lnTo>
                  <a:pt x="421" y="4876"/>
                </a:lnTo>
                <a:lnTo>
                  <a:pt x="352" y="4067"/>
                </a:lnTo>
                <a:lnTo>
                  <a:pt x="283" y="3259"/>
                </a:lnTo>
                <a:lnTo>
                  <a:pt x="214" y="2460"/>
                </a:lnTo>
                <a:lnTo>
                  <a:pt x="145" y="1673"/>
                </a:lnTo>
                <a:lnTo>
                  <a:pt x="111" y="1288"/>
                </a:lnTo>
                <a:lnTo>
                  <a:pt x="76" y="906"/>
                </a:lnTo>
                <a:lnTo>
                  <a:pt x="42" y="532"/>
                </a:lnTo>
                <a:lnTo>
                  <a:pt x="7" y="164"/>
                </a:lnTo>
                <a:cubicBezTo>
                  <a:pt x="0" y="85"/>
                  <a:pt x="58" y="15"/>
                  <a:pt x="137" y="7"/>
                </a:cubicBezTo>
                <a:cubicBezTo>
                  <a:pt x="216" y="0"/>
                  <a:pt x="286" y="58"/>
                  <a:pt x="294" y="137"/>
                </a:cubicBezTo>
                <a:close/>
              </a:path>
            </a:pathLst>
          </a:custGeom>
          <a:solidFill>
            <a:srgbClr val="FF0000"/>
          </a:solidFill>
          <a:ln w="3175" cap="flat">
            <a:solidFill>
              <a:srgbClr val="FF0000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89" name="Rectangle 73"/>
          <p:cNvSpPr>
            <a:spLocks noChangeArrowheads="1"/>
          </p:cNvSpPr>
          <p:nvPr/>
        </p:nvSpPr>
        <p:spPr bwMode="auto">
          <a:xfrm>
            <a:off x="3189819" y="5244041"/>
            <a:ext cx="121828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  <a:endParaRPr lang="en-US" altLang="en-US" sz="2400"/>
          </a:p>
        </p:txBody>
      </p:sp>
      <p:sp>
        <p:nvSpPr>
          <p:cNvPr id="90" name="Rectangle 74"/>
          <p:cNvSpPr>
            <a:spLocks noChangeArrowheads="1"/>
          </p:cNvSpPr>
          <p:nvPr/>
        </p:nvSpPr>
        <p:spPr bwMode="auto">
          <a:xfrm>
            <a:off x="2821520" y="4513792"/>
            <a:ext cx="365485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>
                <a:solidFill>
                  <a:srgbClr val="000000"/>
                </a:solidFill>
                <a:latin typeface="Calibri" panose="020F0502020204030204" pitchFamily="34" charset="0"/>
              </a:rPr>
              <a:t>500</a:t>
            </a:r>
            <a:endParaRPr lang="en-US" altLang="en-US" sz="2400"/>
          </a:p>
        </p:txBody>
      </p:sp>
      <p:sp>
        <p:nvSpPr>
          <p:cNvPr id="91" name="Rectangle 75"/>
          <p:cNvSpPr>
            <a:spLocks noChangeArrowheads="1"/>
          </p:cNvSpPr>
          <p:nvPr/>
        </p:nvSpPr>
        <p:spPr bwMode="auto">
          <a:xfrm>
            <a:off x="2635253" y="3783542"/>
            <a:ext cx="487313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>
                <a:solidFill>
                  <a:srgbClr val="000000"/>
                </a:solidFill>
                <a:latin typeface="Calibri" panose="020F0502020204030204" pitchFamily="34" charset="0"/>
              </a:rPr>
              <a:t>1000</a:t>
            </a:r>
            <a:endParaRPr lang="en-US" altLang="en-US" sz="2400"/>
          </a:p>
        </p:txBody>
      </p:sp>
      <p:sp>
        <p:nvSpPr>
          <p:cNvPr id="92" name="Rectangle 76"/>
          <p:cNvSpPr>
            <a:spLocks noChangeArrowheads="1"/>
          </p:cNvSpPr>
          <p:nvPr/>
        </p:nvSpPr>
        <p:spPr bwMode="auto">
          <a:xfrm>
            <a:off x="2635253" y="3053292"/>
            <a:ext cx="487313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>
                <a:solidFill>
                  <a:srgbClr val="000000"/>
                </a:solidFill>
                <a:latin typeface="Calibri" panose="020F0502020204030204" pitchFamily="34" charset="0"/>
              </a:rPr>
              <a:t>1500</a:t>
            </a:r>
            <a:endParaRPr lang="en-US" altLang="en-US" sz="2400"/>
          </a:p>
        </p:txBody>
      </p:sp>
      <p:sp>
        <p:nvSpPr>
          <p:cNvPr id="93" name="Rectangle 77"/>
          <p:cNvSpPr>
            <a:spLocks noChangeArrowheads="1"/>
          </p:cNvSpPr>
          <p:nvPr/>
        </p:nvSpPr>
        <p:spPr bwMode="auto">
          <a:xfrm>
            <a:off x="2635253" y="2323042"/>
            <a:ext cx="487313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 dirty="0">
                <a:solidFill>
                  <a:srgbClr val="000000"/>
                </a:solidFill>
                <a:latin typeface="Calibri" panose="020F0502020204030204" pitchFamily="34" charset="0"/>
              </a:rPr>
              <a:t>2000</a:t>
            </a:r>
            <a:endParaRPr lang="en-US" altLang="en-US" sz="2400" dirty="0"/>
          </a:p>
        </p:txBody>
      </p:sp>
      <p:sp>
        <p:nvSpPr>
          <p:cNvPr id="94" name="Rectangle 78"/>
          <p:cNvSpPr>
            <a:spLocks noChangeArrowheads="1"/>
          </p:cNvSpPr>
          <p:nvPr/>
        </p:nvSpPr>
        <p:spPr bwMode="auto">
          <a:xfrm>
            <a:off x="2635253" y="1592792"/>
            <a:ext cx="487313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 dirty="0">
                <a:solidFill>
                  <a:srgbClr val="000000"/>
                </a:solidFill>
                <a:latin typeface="Calibri" panose="020F0502020204030204" pitchFamily="34" charset="0"/>
              </a:rPr>
              <a:t>2500</a:t>
            </a:r>
            <a:endParaRPr lang="en-US" altLang="en-US" sz="2400" dirty="0"/>
          </a:p>
        </p:txBody>
      </p:sp>
      <p:sp>
        <p:nvSpPr>
          <p:cNvPr id="95" name="Rectangle 79"/>
          <p:cNvSpPr>
            <a:spLocks noChangeArrowheads="1"/>
          </p:cNvSpPr>
          <p:nvPr/>
        </p:nvSpPr>
        <p:spPr bwMode="auto">
          <a:xfrm>
            <a:off x="2635253" y="864660"/>
            <a:ext cx="487313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 dirty="0">
                <a:solidFill>
                  <a:srgbClr val="000000"/>
                </a:solidFill>
                <a:latin typeface="Calibri" panose="020F0502020204030204" pitchFamily="34" charset="0"/>
              </a:rPr>
              <a:t>3000</a:t>
            </a:r>
            <a:endParaRPr lang="en-US" altLang="en-US" sz="2400" dirty="0"/>
          </a:p>
        </p:txBody>
      </p:sp>
      <p:sp>
        <p:nvSpPr>
          <p:cNvPr id="96" name="Rectangle 80"/>
          <p:cNvSpPr>
            <a:spLocks noChangeArrowheads="1"/>
          </p:cNvSpPr>
          <p:nvPr/>
        </p:nvSpPr>
        <p:spPr bwMode="auto">
          <a:xfrm>
            <a:off x="3621619" y="5553074"/>
            <a:ext cx="121828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  <a:endParaRPr lang="en-US" altLang="en-US" sz="2400"/>
          </a:p>
        </p:txBody>
      </p:sp>
      <p:sp>
        <p:nvSpPr>
          <p:cNvPr id="97" name="Rectangle 81"/>
          <p:cNvSpPr>
            <a:spLocks noChangeArrowheads="1"/>
          </p:cNvSpPr>
          <p:nvPr/>
        </p:nvSpPr>
        <p:spPr bwMode="auto">
          <a:xfrm>
            <a:off x="5037668" y="5553074"/>
            <a:ext cx="243656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>
                <a:solidFill>
                  <a:srgbClr val="000000"/>
                </a:solidFill>
                <a:latin typeface="Calibri" panose="020F0502020204030204" pitchFamily="34" charset="0"/>
              </a:rPr>
              <a:t>50</a:t>
            </a:r>
            <a:endParaRPr lang="en-US" altLang="en-US" sz="2400"/>
          </a:p>
        </p:txBody>
      </p:sp>
      <p:sp>
        <p:nvSpPr>
          <p:cNvPr id="98" name="Rectangle 82"/>
          <p:cNvSpPr>
            <a:spLocks noChangeArrowheads="1"/>
          </p:cNvSpPr>
          <p:nvPr/>
        </p:nvSpPr>
        <p:spPr bwMode="auto">
          <a:xfrm>
            <a:off x="6455836" y="5553074"/>
            <a:ext cx="365485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>
                <a:solidFill>
                  <a:srgbClr val="000000"/>
                </a:solidFill>
                <a:latin typeface="Calibri" panose="020F0502020204030204" pitchFamily="34" charset="0"/>
              </a:rPr>
              <a:t>100</a:t>
            </a:r>
            <a:endParaRPr lang="en-US" altLang="en-US" sz="2400"/>
          </a:p>
        </p:txBody>
      </p:sp>
      <p:sp>
        <p:nvSpPr>
          <p:cNvPr id="99" name="Rectangle 83"/>
          <p:cNvSpPr>
            <a:spLocks noChangeArrowheads="1"/>
          </p:cNvSpPr>
          <p:nvPr/>
        </p:nvSpPr>
        <p:spPr bwMode="auto">
          <a:xfrm>
            <a:off x="7965020" y="5553074"/>
            <a:ext cx="365485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>
                <a:solidFill>
                  <a:srgbClr val="000000"/>
                </a:solidFill>
                <a:latin typeface="Calibri" panose="020F0502020204030204" pitchFamily="34" charset="0"/>
              </a:rPr>
              <a:t>150</a:t>
            </a:r>
            <a:endParaRPr lang="en-US" altLang="en-US" sz="2400"/>
          </a:p>
        </p:txBody>
      </p:sp>
      <p:sp>
        <p:nvSpPr>
          <p:cNvPr id="100" name="Rectangle 84"/>
          <p:cNvSpPr>
            <a:spLocks noChangeArrowheads="1"/>
          </p:cNvSpPr>
          <p:nvPr/>
        </p:nvSpPr>
        <p:spPr bwMode="auto">
          <a:xfrm>
            <a:off x="9476320" y="5553074"/>
            <a:ext cx="365485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>
                <a:solidFill>
                  <a:srgbClr val="000000"/>
                </a:solidFill>
                <a:latin typeface="Calibri" panose="020F0502020204030204" pitchFamily="34" charset="0"/>
              </a:rPr>
              <a:t>200</a:t>
            </a:r>
            <a:endParaRPr lang="en-US" altLang="en-US" sz="2400"/>
          </a:p>
        </p:txBody>
      </p:sp>
      <p:sp>
        <p:nvSpPr>
          <p:cNvPr id="101" name="Rectangle 85"/>
          <p:cNvSpPr>
            <a:spLocks noChangeArrowheads="1"/>
          </p:cNvSpPr>
          <p:nvPr/>
        </p:nvSpPr>
        <p:spPr bwMode="auto">
          <a:xfrm rot="16200000">
            <a:off x="40780" y="3142462"/>
            <a:ext cx="4525432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 b="1" dirty="0">
                <a:solidFill>
                  <a:srgbClr val="000000"/>
                </a:solidFill>
                <a:latin typeface="Calibri" panose="020F0502020204030204" pitchFamily="34" charset="0"/>
              </a:rPr>
              <a:t>Total power to refrigerator [W/m per beam]</a:t>
            </a:r>
            <a:endParaRPr lang="en-US" altLang="en-US" sz="1867" dirty="0"/>
          </a:p>
        </p:txBody>
      </p:sp>
      <p:sp>
        <p:nvSpPr>
          <p:cNvPr id="104" name="Rectangle 88"/>
          <p:cNvSpPr>
            <a:spLocks noChangeArrowheads="1"/>
          </p:cNvSpPr>
          <p:nvPr/>
        </p:nvSpPr>
        <p:spPr bwMode="auto">
          <a:xfrm>
            <a:off x="4963585" y="5910792"/>
            <a:ext cx="3261534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 b="1" dirty="0">
                <a:solidFill>
                  <a:srgbClr val="000000"/>
                </a:solidFill>
                <a:latin typeface="Calibri" panose="020F0502020204030204" pitchFamily="34" charset="0"/>
              </a:rPr>
              <a:t>Beam-screen temperature </a:t>
            </a:r>
            <a:r>
              <a:rPr lang="en-US" altLang="en-US" sz="1867" b="1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US" altLang="en-US" sz="1867" b="1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bs</a:t>
            </a:r>
            <a:r>
              <a:rPr lang="en-US" altLang="en-US" sz="1867" b="1" dirty="0">
                <a:solidFill>
                  <a:srgbClr val="000000"/>
                </a:solidFill>
                <a:latin typeface="Calibri" panose="020F0502020204030204" pitchFamily="34" charset="0"/>
              </a:rPr>
              <a:t> [K]</a:t>
            </a:r>
            <a:endParaRPr lang="en-US" altLang="en-US" sz="2400" dirty="0"/>
          </a:p>
        </p:txBody>
      </p:sp>
      <p:sp>
        <p:nvSpPr>
          <p:cNvPr id="107" name="Freeform 91"/>
          <p:cNvSpPr>
            <a:spLocks/>
          </p:cNvSpPr>
          <p:nvPr/>
        </p:nvSpPr>
        <p:spPr bwMode="auto">
          <a:xfrm>
            <a:off x="4751851" y="1362075"/>
            <a:ext cx="778933" cy="50800"/>
          </a:xfrm>
          <a:custGeom>
            <a:avLst/>
            <a:gdLst>
              <a:gd name="T0" fmla="*/ 144 w 2848"/>
              <a:gd name="T1" fmla="*/ 0 h 288"/>
              <a:gd name="T2" fmla="*/ 2704 w 2848"/>
              <a:gd name="T3" fmla="*/ 0 h 288"/>
              <a:gd name="T4" fmla="*/ 2848 w 2848"/>
              <a:gd name="T5" fmla="*/ 144 h 288"/>
              <a:gd name="T6" fmla="*/ 2704 w 2848"/>
              <a:gd name="T7" fmla="*/ 288 h 288"/>
              <a:gd name="T8" fmla="*/ 144 w 2848"/>
              <a:gd name="T9" fmla="*/ 288 h 288"/>
              <a:gd name="T10" fmla="*/ 0 w 2848"/>
              <a:gd name="T11" fmla="*/ 144 h 288"/>
              <a:gd name="T12" fmla="*/ 144 w 2848"/>
              <a:gd name="T1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48" h="288">
                <a:moveTo>
                  <a:pt x="144" y="0"/>
                </a:moveTo>
                <a:lnTo>
                  <a:pt x="2704" y="0"/>
                </a:lnTo>
                <a:cubicBezTo>
                  <a:pt x="2784" y="0"/>
                  <a:pt x="2848" y="65"/>
                  <a:pt x="2848" y="144"/>
                </a:cubicBezTo>
                <a:cubicBezTo>
                  <a:pt x="2848" y="224"/>
                  <a:pt x="2784" y="288"/>
                  <a:pt x="2704" y="288"/>
                </a:cubicBezTo>
                <a:lnTo>
                  <a:pt x="144" y="288"/>
                </a:lnTo>
                <a:cubicBezTo>
                  <a:pt x="65" y="288"/>
                  <a:pt x="0" y="224"/>
                  <a:pt x="0" y="144"/>
                </a:cubicBezTo>
                <a:cubicBezTo>
                  <a:pt x="0" y="65"/>
                  <a:pt x="65" y="0"/>
                  <a:pt x="144" y="0"/>
                </a:cubicBezTo>
                <a:close/>
              </a:path>
            </a:pathLst>
          </a:custGeom>
          <a:solidFill>
            <a:srgbClr val="00B0F0"/>
          </a:solidFill>
          <a:ln w="3175" cap="flat">
            <a:solidFill>
              <a:srgbClr val="00B0F0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08" name="Rectangle 92"/>
          <p:cNvSpPr>
            <a:spLocks noChangeArrowheads="1"/>
          </p:cNvSpPr>
          <p:nvPr/>
        </p:nvSpPr>
        <p:spPr bwMode="auto">
          <a:xfrm>
            <a:off x="5566767" y="1228726"/>
            <a:ext cx="3110532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1867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US" altLang="en-US" sz="1867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cold</a:t>
            </a:r>
            <a:r>
              <a:rPr lang="en-US" altLang="en-US" sz="1867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 mass </a:t>
            </a:r>
            <a:r>
              <a:rPr lang="en-US" altLang="en-US" sz="1867" dirty="0">
                <a:solidFill>
                  <a:srgbClr val="000000"/>
                </a:solidFill>
                <a:latin typeface="Calibri" panose="020F0502020204030204" pitchFamily="34" charset="0"/>
              </a:rPr>
              <a:t>= 1.9 K (Nb</a:t>
            </a:r>
            <a:r>
              <a:rPr lang="en-US" altLang="en-US" sz="1867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r>
              <a:rPr lang="en-US" altLang="en-US" sz="1867" dirty="0">
                <a:solidFill>
                  <a:srgbClr val="000000"/>
                </a:solidFill>
                <a:latin typeface="Calibri" panose="020F0502020204030204" pitchFamily="34" charset="0"/>
              </a:rPr>
              <a:t>Sn magnets)</a:t>
            </a:r>
            <a:endParaRPr lang="en-US" altLang="en-US" sz="2400" dirty="0"/>
          </a:p>
        </p:txBody>
      </p:sp>
      <p:sp>
        <p:nvSpPr>
          <p:cNvPr id="111" name="Freeform 95"/>
          <p:cNvSpPr>
            <a:spLocks/>
          </p:cNvSpPr>
          <p:nvPr/>
        </p:nvSpPr>
        <p:spPr bwMode="auto">
          <a:xfrm>
            <a:off x="4751851" y="1986856"/>
            <a:ext cx="778933" cy="50800"/>
          </a:xfrm>
          <a:custGeom>
            <a:avLst/>
            <a:gdLst>
              <a:gd name="T0" fmla="*/ 144 w 2848"/>
              <a:gd name="T1" fmla="*/ 0 h 288"/>
              <a:gd name="T2" fmla="*/ 2704 w 2848"/>
              <a:gd name="T3" fmla="*/ 0 h 288"/>
              <a:gd name="T4" fmla="*/ 2848 w 2848"/>
              <a:gd name="T5" fmla="*/ 144 h 288"/>
              <a:gd name="T6" fmla="*/ 2704 w 2848"/>
              <a:gd name="T7" fmla="*/ 288 h 288"/>
              <a:gd name="T8" fmla="*/ 144 w 2848"/>
              <a:gd name="T9" fmla="*/ 288 h 288"/>
              <a:gd name="T10" fmla="*/ 0 w 2848"/>
              <a:gd name="T11" fmla="*/ 144 h 288"/>
              <a:gd name="T12" fmla="*/ 144 w 2848"/>
              <a:gd name="T1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48" h="288">
                <a:moveTo>
                  <a:pt x="144" y="0"/>
                </a:moveTo>
                <a:lnTo>
                  <a:pt x="2704" y="0"/>
                </a:lnTo>
                <a:cubicBezTo>
                  <a:pt x="2784" y="0"/>
                  <a:pt x="2848" y="65"/>
                  <a:pt x="2848" y="144"/>
                </a:cubicBezTo>
                <a:cubicBezTo>
                  <a:pt x="2848" y="224"/>
                  <a:pt x="2784" y="288"/>
                  <a:pt x="2704" y="288"/>
                </a:cubicBezTo>
                <a:lnTo>
                  <a:pt x="144" y="288"/>
                </a:lnTo>
                <a:cubicBezTo>
                  <a:pt x="65" y="288"/>
                  <a:pt x="0" y="224"/>
                  <a:pt x="0" y="144"/>
                </a:cubicBezTo>
                <a:cubicBezTo>
                  <a:pt x="0" y="65"/>
                  <a:pt x="65" y="0"/>
                  <a:pt x="144" y="0"/>
                </a:cubicBezTo>
                <a:close/>
              </a:path>
            </a:pathLst>
          </a:custGeom>
          <a:solidFill>
            <a:srgbClr val="FF0000"/>
          </a:solidFill>
          <a:ln w="3175" cap="flat">
            <a:solidFill>
              <a:srgbClr val="FF0000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12" name="Rectangle 96"/>
          <p:cNvSpPr>
            <a:spLocks noChangeArrowheads="1"/>
          </p:cNvSpPr>
          <p:nvPr/>
        </p:nvSpPr>
        <p:spPr bwMode="auto">
          <a:xfrm>
            <a:off x="5566767" y="1853506"/>
            <a:ext cx="2891369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en-US" sz="1867" dirty="0" err="1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US" altLang="en-US" sz="1867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cold</a:t>
            </a:r>
            <a:r>
              <a:rPr lang="en-US" altLang="en-US" sz="1867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 mass </a:t>
            </a:r>
            <a:r>
              <a:rPr lang="en-US" altLang="en-US" sz="1867" dirty="0">
                <a:solidFill>
                  <a:srgbClr val="000000"/>
                </a:solidFill>
                <a:latin typeface="Calibri" panose="020F0502020204030204" pitchFamily="34" charset="0"/>
              </a:rPr>
              <a:t>= 4.5 K (HTS magnets)</a:t>
            </a:r>
            <a:endParaRPr lang="en-US" altLang="en-US" sz="2400" dirty="0"/>
          </a:p>
        </p:txBody>
      </p:sp>
      <p:sp>
        <p:nvSpPr>
          <p:cNvPr id="116" name="Rectangle 57"/>
          <p:cNvSpPr>
            <a:spLocks noChangeArrowheads="1"/>
          </p:cNvSpPr>
          <p:nvPr/>
        </p:nvSpPr>
        <p:spPr bwMode="auto">
          <a:xfrm>
            <a:off x="9732736" y="1011850"/>
            <a:ext cx="25400" cy="4377265"/>
          </a:xfrm>
          <a:prstGeom prst="rect">
            <a:avLst/>
          </a:prstGeom>
          <a:solidFill>
            <a:srgbClr val="868686"/>
          </a:solidFill>
          <a:ln w="3175" cap="flat">
            <a:solidFill>
              <a:srgbClr val="868686"/>
            </a:solidFill>
            <a:prstDash val="solid"/>
            <a:bevel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cxnSp>
        <p:nvCxnSpPr>
          <p:cNvPr id="10" name="Straight Connector 9"/>
          <p:cNvCxnSpPr/>
          <p:nvPr/>
        </p:nvCxnSpPr>
        <p:spPr>
          <a:xfrm>
            <a:off x="1612992" y="4554465"/>
            <a:ext cx="9047099" cy="0"/>
          </a:xfrm>
          <a:prstGeom prst="line">
            <a:avLst/>
          </a:prstGeom>
          <a:ln>
            <a:solidFill>
              <a:schemeClr val="accent4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629925" y="3638689"/>
            <a:ext cx="9047099" cy="0"/>
          </a:xfrm>
          <a:prstGeom prst="line">
            <a:avLst/>
          </a:prstGeom>
          <a:ln>
            <a:solidFill>
              <a:schemeClr val="accent4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29925" y="2729765"/>
            <a:ext cx="9047099" cy="0"/>
          </a:xfrm>
          <a:prstGeom prst="line">
            <a:avLst/>
          </a:prstGeom>
          <a:ln>
            <a:solidFill>
              <a:schemeClr val="accent4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6664883" y="5355855"/>
            <a:ext cx="711200" cy="2117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4724963" y="5260340"/>
            <a:ext cx="1016000" cy="2117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9817" y="5816748"/>
            <a:ext cx="9552384" cy="42056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rgbClr val="0C377B"/>
                </a:solidFill>
              </a:rPr>
              <a:t>Multi-bunch instability growth time:  </a:t>
            </a:r>
            <a:r>
              <a:rPr lang="en-US" sz="2133" dirty="0">
                <a:solidFill>
                  <a:srgbClr val="7F1C80"/>
                </a:solidFill>
              </a:rPr>
              <a:t>25 turns        9 turns     </a:t>
            </a:r>
            <a:r>
              <a:rPr lang="en-US" sz="2133" dirty="0">
                <a:solidFill>
                  <a:srgbClr val="0C377B"/>
                </a:solidFill>
                <a:latin typeface="Symbol" charset="2"/>
                <a:cs typeface="Symbol" charset="2"/>
              </a:rPr>
              <a:t>(D</a:t>
            </a:r>
            <a:r>
              <a:rPr lang="en-US" sz="2133" dirty="0">
                <a:solidFill>
                  <a:srgbClr val="0C377B"/>
                </a:solidFill>
                <a:cs typeface="Symbol" charset="2"/>
              </a:rPr>
              <a:t>Q=0.5)</a:t>
            </a:r>
            <a:endParaRPr lang="en-US" sz="2133" dirty="0">
              <a:solidFill>
                <a:srgbClr val="0C377B"/>
              </a:solidFill>
              <a:latin typeface="Symbol" charset="2"/>
              <a:cs typeface="Symbol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58091" y="3200780"/>
            <a:ext cx="2116667" cy="220512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54691" y="3200780"/>
            <a:ext cx="1193800" cy="220512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10091" y="1023409"/>
            <a:ext cx="592667" cy="4382492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consumption, vacuum and impedance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19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8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000"/>
            </a:pPr>
            <a:r>
              <a:rPr lang="en-US" sz="4000" dirty="0"/>
              <a:t>HTS tape hexagonal “beam screen”</a:t>
            </a:r>
            <a:endParaRPr sz="4000" dirty="0"/>
          </a:p>
        </p:txBody>
      </p:sp>
      <p:sp>
        <p:nvSpPr>
          <p:cNvPr id="204" name="Google Shape;204;p3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-US" smtClean="0"/>
              <a:pPr algn="r"/>
              <a:t>30</a:t>
            </a:fld>
            <a:endParaRPr/>
          </a:p>
        </p:txBody>
      </p:sp>
      <p:pic>
        <p:nvPicPr>
          <p:cNvPr id="205" name="Google Shape;205;p30" descr="A picture containing ligh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5400" y="1373285"/>
            <a:ext cx="4210654" cy="1859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0"/>
          <p:cNvPicPr preferRelativeResize="0"/>
          <p:nvPr/>
        </p:nvPicPr>
        <p:blipFill rotWithShape="1">
          <a:blip r:embed="rId4">
            <a:alphaModFix/>
          </a:blip>
          <a:srcRect l="28088"/>
          <a:stretch/>
        </p:blipFill>
        <p:spPr>
          <a:xfrm>
            <a:off x="5419680" y="3656355"/>
            <a:ext cx="2376896" cy="2478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99455" y="3625161"/>
            <a:ext cx="3379029" cy="2510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5FB1EF8-FE5F-5DA5-E480-292E084B0EC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1" t="29344" r="14157" b="29576"/>
          <a:stretch/>
        </p:blipFill>
        <p:spPr>
          <a:xfrm>
            <a:off x="8701940" y="3696587"/>
            <a:ext cx="2596858" cy="2438729"/>
          </a:xfrm>
          <a:prstGeom prst="rect">
            <a:avLst/>
          </a:prstGeom>
        </p:spPr>
      </p:pic>
      <p:pic>
        <p:nvPicPr>
          <p:cNvPr id="3" name="Google Shape;238;p33">
            <a:extLst>
              <a:ext uri="{FF2B5EF4-FFF2-40B4-BE49-F238E27FC236}">
                <a16:creationId xmlns:a16="http://schemas.microsoft.com/office/drawing/2014/main" id="{AE9D39C5-8C38-1247-14E1-13A704F24B4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10126" y="1373285"/>
            <a:ext cx="5212824" cy="18898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DBC44-3DAD-0CEC-54B6-9133DBF71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9FCF7-1030-A9C9-A51A-B9282C968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4728E-450B-60C0-D68A-A7D5F7F3B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magnetic field quality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8F0-11B3-429B-E9C9-6805B887B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71BAF0-7571-57B4-4386-F14D190E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6870F5-CB14-75A9-B76B-DE7D41870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D8BC99-203B-047C-582B-CC317E402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95" y="973373"/>
            <a:ext cx="3316931" cy="31036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90CAA4-4496-0571-EB40-6129061A2C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" r="666"/>
          <a:stretch/>
        </p:blipFill>
        <p:spPr>
          <a:xfrm>
            <a:off x="910805" y="3807561"/>
            <a:ext cx="10585796" cy="20770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0547CED-D4BE-EF80-5035-0F6E88EAF13D}"/>
              </a:ext>
            </a:extLst>
          </p:cNvPr>
          <p:cNvSpPr txBox="1"/>
          <p:nvPr/>
        </p:nvSpPr>
        <p:spPr>
          <a:xfrm>
            <a:off x="4367808" y="1695599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• Test in the 11 T model @ SM18 </a:t>
            </a:r>
          </a:p>
          <a:p>
            <a:r>
              <a:rPr lang="en-GB" dirty="0"/>
              <a:t>• Feather in </a:t>
            </a:r>
            <a:r>
              <a:rPr lang="en-GB" dirty="0" err="1"/>
              <a:t>Fresca2</a:t>
            </a:r>
            <a:r>
              <a:rPr lang="en-GB" dirty="0"/>
              <a:t> rotating coil magnetic measurement </a:t>
            </a:r>
          </a:p>
          <a:p>
            <a:r>
              <a:rPr lang="en-GB" dirty="0"/>
              <a:t>• Integration study needed</a:t>
            </a:r>
          </a:p>
          <a:p>
            <a:r>
              <a:rPr lang="en-GB" dirty="0"/>
              <a:t>• Possibility to move up (or down) the beam screen to be investigated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B1C52A-FCB4-E490-EFBD-928D704BDC42}"/>
              </a:ext>
            </a:extLst>
          </p:cNvPr>
          <p:cNvSpPr txBox="1"/>
          <p:nvPr/>
        </p:nvSpPr>
        <p:spPr>
          <a:xfrm>
            <a:off x="4524397" y="370676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measurement precision for the multipoles is ~0.1 unit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34F44C-A0D8-E278-D333-7B149D8F9BF0}"/>
              </a:ext>
            </a:extLst>
          </p:cNvPr>
          <p:cNvSpPr txBox="1"/>
          <p:nvPr/>
        </p:nvSpPr>
        <p:spPr>
          <a:xfrm>
            <a:off x="10007907" y="5933890"/>
            <a:ext cx="126477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Carlo Petrone</a:t>
            </a:r>
          </a:p>
        </p:txBody>
      </p:sp>
    </p:spTree>
    <p:extLst>
      <p:ext uri="{BB962C8B-B14F-4D97-AF65-F5344CB8AC3E}">
        <p14:creationId xmlns:p14="http://schemas.microsoft.com/office/powerpoint/2010/main" val="5083877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CE884D-B761-E5AA-5FCE-6A5186B98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CCs Consortium (12/2020-11/2023) (Kickoff meeting 1/2021)</a:t>
            </a:r>
          </a:p>
          <a:p>
            <a:pPr lvl="1"/>
            <a:r>
              <a:rPr lang="en-US" dirty="0"/>
              <a:t>IFAE KE4944</a:t>
            </a:r>
          </a:p>
          <a:p>
            <a:pPr lvl="1"/>
            <a:r>
              <a:rPr lang="en-US" dirty="0"/>
              <a:t>ALBA KE4945</a:t>
            </a:r>
          </a:p>
          <a:p>
            <a:pPr lvl="1"/>
            <a:r>
              <a:rPr lang="en-US" dirty="0"/>
              <a:t>UPC KE4946</a:t>
            </a:r>
          </a:p>
          <a:p>
            <a:pPr lvl="1"/>
            <a:r>
              <a:rPr lang="en-US" dirty="0"/>
              <a:t>CSIC-ICMAB KE4947</a:t>
            </a:r>
          </a:p>
          <a:p>
            <a:pPr lvl="1"/>
            <a:endParaRPr lang="en-US" dirty="0"/>
          </a:p>
          <a:p>
            <a:r>
              <a:rPr lang="en-US" dirty="0"/>
              <a:t>Tl-HTS Consortium (3/2021-2/2024) (Kickoff meeting 4/2021)</a:t>
            </a:r>
          </a:p>
          <a:p>
            <a:pPr lvl="1"/>
            <a:r>
              <a:rPr lang="en-US" dirty="0"/>
              <a:t>SPIN KE5072</a:t>
            </a:r>
          </a:p>
          <a:p>
            <a:pPr lvl="1"/>
            <a:r>
              <a:rPr lang="en-US" dirty="0"/>
              <a:t>TU-Vienna KE5073</a:t>
            </a:r>
          </a:p>
          <a:p>
            <a:pPr lvl="1"/>
            <a:r>
              <a:rPr lang="en-US" dirty="0"/>
              <a:t>Roma Tre KE5084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AB1380-68B7-5CD7-621F-72FE8269D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Collaborators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909E2-B74D-4884-5A4E-9F833342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4F818-B089-4189-71E0-EBAD40AAA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604C5-B832-1351-812A-3B4066F81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685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38E45-3288-3B98-1A9A-FBD2D8A79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 situation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9514F6-00E7-F3C6-97E0-9DA2EC8FF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84A3A-04EE-4331-45F0-BD2AB7931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2E6ABB-ECD7-FBD8-5E51-F0076B82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B3D94A-760D-E0AB-3AA8-3A2441B13F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606871"/>
              </p:ext>
            </p:extLst>
          </p:nvPr>
        </p:nvGraphicFramePr>
        <p:xfrm>
          <a:off x="873337" y="2076765"/>
          <a:ext cx="10445326" cy="2182190"/>
        </p:xfrm>
        <a:graphic>
          <a:graphicData uri="http://schemas.openxmlformats.org/drawingml/2006/table">
            <a:tbl>
              <a:tblPr/>
              <a:tblGrid>
                <a:gridCol w="3854511">
                  <a:extLst>
                    <a:ext uri="{9D8B030D-6E8A-4147-A177-3AD203B41FA5}">
                      <a16:colId xmlns:a16="http://schemas.microsoft.com/office/drawing/2014/main" val="2135281271"/>
                    </a:ext>
                  </a:extLst>
                </a:gridCol>
                <a:gridCol w="941545">
                  <a:extLst>
                    <a:ext uri="{9D8B030D-6E8A-4147-A177-3AD203B41FA5}">
                      <a16:colId xmlns:a16="http://schemas.microsoft.com/office/drawing/2014/main" val="2128144882"/>
                    </a:ext>
                  </a:extLst>
                </a:gridCol>
                <a:gridCol w="941545">
                  <a:extLst>
                    <a:ext uri="{9D8B030D-6E8A-4147-A177-3AD203B41FA5}">
                      <a16:colId xmlns:a16="http://schemas.microsoft.com/office/drawing/2014/main" val="460302816"/>
                    </a:ext>
                  </a:extLst>
                </a:gridCol>
                <a:gridCol w="941545">
                  <a:extLst>
                    <a:ext uri="{9D8B030D-6E8A-4147-A177-3AD203B41FA5}">
                      <a16:colId xmlns:a16="http://schemas.microsoft.com/office/drawing/2014/main" val="3114740094"/>
                    </a:ext>
                  </a:extLst>
                </a:gridCol>
                <a:gridCol w="941545">
                  <a:extLst>
                    <a:ext uri="{9D8B030D-6E8A-4147-A177-3AD203B41FA5}">
                      <a16:colId xmlns:a16="http://schemas.microsoft.com/office/drawing/2014/main" val="801161607"/>
                    </a:ext>
                  </a:extLst>
                </a:gridCol>
                <a:gridCol w="941545">
                  <a:extLst>
                    <a:ext uri="{9D8B030D-6E8A-4147-A177-3AD203B41FA5}">
                      <a16:colId xmlns:a16="http://schemas.microsoft.com/office/drawing/2014/main" val="4177328327"/>
                    </a:ext>
                  </a:extLst>
                </a:gridCol>
                <a:gridCol w="941545">
                  <a:extLst>
                    <a:ext uri="{9D8B030D-6E8A-4147-A177-3AD203B41FA5}">
                      <a16:colId xmlns:a16="http://schemas.microsoft.com/office/drawing/2014/main" val="2878284927"/>
                    </a:ext>
                  </a:extLst>
                </a:gridCol>
                <a:gridCol w="941545">
                  <a:extLst>
                    <a:ext uri="{9D8B030D-6E8A-4147-A177-3AD203B41FA5}">
                      <a16:colId xmlns:a16="http://schemas.microsoft.com/office/drawing/2014/main" val="3404591752"/>
                    </a:ext>
                  </a:extLst>
                </a:gridCol>
              </a:tblGrid>
              <a:tr h="218219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Totals (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kEUR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Paid (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kEUR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(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kEUR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961715"/>
                  </a:ext>
                </a:extLst>
              </a:tr>
              <a:tr h="21821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CERN (this activity only, 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bc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11346 FCC 3.4.6 vacuum sys.)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7178846"/>
                  </a:ext>
                </a:extLst>
              </a:tr>
              <a:tr h="21821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6692021"/>
                  </a:ext>
                </a:extLst>
              </a:tr>
              <a:tr h="2182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KE4944 - HTS CC tapes (IFAE)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334649"/>
                  </a:ext>
                </a:extLst>
              </a:tr>
              <a:tr h="2182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KE4945 - HTS CC tapes (ALBA)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018945"/>
                  </a:ext>
                </a:extLst>
              </a:tr>
              <a:tr h="2182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KE4946 - HTS CC tapes (UPC)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856544"/>
                  </a:ext>
                </a:extLst>
              </a:tr>
              <a:tr h="2182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KE4947 - HTS CC tapes (CSIC-ICMAB)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3183196"/>
                  </a:ext>
                </a:extLst>
              </a:tr>
              <a:tr h="2182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KE5072 - Thallium cuprate performances (CNR-SPIN)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3432384"/>
                  </a:ext>
                </a:extLst>
              </a:tr>
              <a:tr h="2182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KE5073 - Thallium Based HTS coating (TUWIEN)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278656"/>
                  </a:ext>
                </a:extLst>
              </a:tr>
              <a:tr h="2182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KE5084 - Thallium and REBCO coated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(UNIROMA3)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662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8727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indow in a wall&#10;&#10;Description automatically generated with low confidence">
            <a:extLst>
              <a:ext uri="{FF2B5EF4-FFF2-40B4-BE49-F238E27FC236}">
                <a16:creationId xmlns:a16="http://schemas.microsoft.com/office/drawing/2014/main" id="{61B2166D-D1A7-67DF-E3C0-B5DEF8A952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2" t="29964" r="30102" b="28042"/>
          <a:stretch/>
        </p:blipFill>
        <p:spPr>
          <a:xfrm>
            <a:off x="4057719" y="3433318"/>
            <a:ext cx="3211751" cy="2588425"/>
          </a:xfrm>
          <a:prstGeom prst="rect">
            <a:avLst/>
          </a:prstGeom>
        </p:spPr>
      </p:pic>
      <p:pic>
        <p:nvPicPr>
          <p:cNvPr id="3" name="Picture 25">
            <a:extLst>
              <a:ext uri="{FF2B5EF4-FFF2-40B4-BE49-F238E27FC236}">
                <a16:creationId xmlns:a16="http://schemas.microsoft.com/office/drawing/2014/main" id="{BD3CF252-2787-D097-17C3-2861E822B7F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7" t="40735" r="39171" b="30885"/>
          <a:stretch/>
        </p:blipFill>
        <p:spPr>
          <a:xfrm>
            <a:off x="8635825" y="3554271"/>
            <a:ext cx="2430968" cy="2484513"/>
          </a:xfrm>
          <a:prstGeom prst="rect">
            <a:avLst/>
          </a:prstGeom>
        </p:spPr>
      </p:pic>
      <p:pic>
        <p:nvPicPr>
          <p:cNvPr id="4" name="Picture 21">
            <a:extLst>
              <a:ext uri="{FF2B5EF4-FFF2-40B4-BE49-F238E27FC236}">
                <a16:creationId xmlns:a16="http://schemas.microsoft.com/office/drawing/2014/main" id="{1150019B-E9E2-F06D-72CB-B3B80636FD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9" t="22260" r="14150" b="5671"/>
          <a:stretch/>
        </p:blipFill>
        <p:spPr bwMode="auto">
          <a:xfrm>
            <a:off x="8635825" y="1742341"/>
            <a:ext cx="2622074" cy="181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5">
            <a:extLst>
              <a:ext uri="{FF2B5EF4-FFF2-40B4-BE49-F238E27FC236}">
                <a16:creationId xmlns:a16="http://schemas.microsoft.com/office/drawing/2014/main" id="{21E1F563-91E4-46C1-B639-BE3656C52F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511" y="2909879"/>
            <a:ext cx="1462284" cy="644392"/>
          </a:xfrm>
          <a:prstGeom prst="rect">
            <a:avLst/>
          </a:prstGeom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B7B76F66-FBA5-E012-387E-33F631CBDA0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1" t="29344" r="14157" b="29576"/>
          <a:stretch/>
        </p:blipFill>
        <p:spPr>
          <a:xfrm>
            <a:off x="449018" y="3508167"/>
            <a:ext cx="2596858" cy="2438729"/>
          </a:xfrm>
          <a:prstGeom prst="rect">
            <a:avLst/>
          </a:prstGeom>
        </p:spPr>
      </p:pic>
      <p:pic>
        <p:nvPicPr>
          <p:cNvPr id="6" name="Picture 28" descr="A picture containing tower&#10;&#10;Description automatically generated">
            <a:extLst>
              <a:ext uri="{FF2B5EF4-FFF2-40B4-BE49-F238E27FC236}">
                <a16:creationId xmlns:a16="http://schemas.microsoft.com/office/drawing/2014/main" id="{042F4710-43AD-43E8-BF4A-BD009727B9C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8" r="16269"/>
          <a:stretch/>
        </p:blipFill>
        <p:spPr>
          <a:xfrm>
            <a:off x="449018" y="743859"/>
            <a:ext cx="961762" cy="2810412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630D17D8-946C-41E8-B4A9-928AA2462B2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4201"/>
          <a:stretch/>
        </p:blipFill>
        <p:spPr>
          <a:xfrm>
            <a:off x="4057719" y="751606"/>
            <a:ext cx="1348684" cy="2969234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49018" y="67727"/>
            <a:ext cx="10964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Multi-shape low impedance coatings for high energy physics applications</a:t>
            </a:r>
            <a:endParaRPr lang="es-ES" sz="1400" dirty="0"/>
          </a:p>
        </p:txBody>
      </p:sp>
      <p:sp>
        <p:nvSpPr>
          <p:cNvPr id="13" name="Rectángulo 12"/>
          <p:cNvSpPr/>
          <p:nvPr/>
        </p:nvSpPr>
        <p:spPr>
          <a:xfrm>
            <a:off x="5375435" y="759532"/>
            <a:ext cx="231923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RF </a:t>
            </a:r>
            <a:r>
              <a:rPr lang="en-US" sz="2200" b="1" dirty="0" err="1"/>
              <a:t>haloscope</a:t>
            </a:r>
            <a:r>
              <a:rPr lang="en-US" sz="2200" b="1" dirty="0"/>
              <a:t> cavity for </a:t>
            </a:r>
            <a:r>
              <a:rPr lang="en-US" sz="2200" b="1" dirty="0" err="1"/>
              <a:t>axion</a:t>
            </a:r>
            <a:r>
              <a:rPr lang="en-US" sz="2200" b="1" dirty="0"/>
              <a:t> detection</a:t>
            </a:r>
            <a:endParaRPr lang="en-GB" sz="2200" b="1" dirty="0"/>
          </a:p>
        </p:txBody>
      </p:sp>
      <p:sp>
        <p:nvSpPr>
          <p:cNvPr id="14" name="Rectángulo 13"/>
          <p:cNvSpPr/>
          <p:nvPr/>
        </p:nvSpPr>
        <p:spPr>
          <a:xfrm>
            <a:off x="8229601" y="837471"/>
            <a:ext cx="37402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Mushroom  cavity for high accelerating gradients</a:t>
            </a:r>
            <a:endParaRPr lang="en-GB" sz="2200" b="1" dirty="0"/>
          </a:p>
        </p:txBody>
      </p:sp>
      <p:sp>
        <p:nvSpPr>
          <p:cNvPr id="15" name="Rectángulo 14"/>
          <p:cNvSpPr/>
          <p:nvPr/>
        </p:nvSpPr>
        <p:spPr>
          <a:xfrm>
            <a:off x="1441436" y="765728"/>
            <a:ext cx="231923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Two rod system for impedance measurements</a:t>
            </a:r>
            <a:endParaRPr lang="en-GB" sz="2200" b="1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10"/>
          <a:srcRect l="66430" t="14592" r="27888" b="76315"/>
          <a:stretch/>
        </p:blipFill>
        <p:spPr>
          <a:xfrm>
            <a:off x="5460756" y="2320574"/>
            <a:ext cx="1235880" cy="1112744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C491E3-D8BF-5852-83BD-3DFDA5F7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DAF9386-C24D-564D-ED6E-229180006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2EB17E4-A01B-6BA8-1356-1D063653C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6678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1C34-AA6A-730E-85B8-127637B12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breakdown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CAAC9-9D7E-B359-4A36-F8DCF8EB1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2421BB-CF98-A24E-58C5-4AB3123E6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67849D-D7D3-5DB9-8A38-3ABBECD23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00545-781D-B234-6DF6-EEBF69F45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3334" y="1844824"/>
            <a:ext cx="5705331" cy="41879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98CAAF-3B60-72BE-FA6D-F7AADB8EF61F}"/>
              </a:ext>
            </a:extLst>
          </p:cNvPr>
          <p:cNvSpPr txBox="1"/>
          <p:nvPr/>
        </p:nvSpPr>
        <p:spPr>
          <a:xfrm>
            <a:off x="3935760" y="1530791"/>
            <a:ext cx="16286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Injection energy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997F3A-7192-9403-3808-642C568C936D}"/>
              </a:ext>
            </a:extLst>
          </p:cNvPr>
          <p:cNvSpPr txBox="1"/>
          <p:nvPr/>
        </p:nvSpPr>
        <p:spPr>
          <a:xfrm>
            <a:off x="6651852" y="1530791"/>
            <a:ext cx="164147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Collision energy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4B8962-673D-C923-D2D8-CE6F09D67168}"/>
              </a:ext>
            </a:extLst>
          </p:cNvPr>
          <p:cNvSpPr txBox="1"/>
          <p:nvPr/>
        </p:nvSpPr>
        <p:spPr>
          <a:xfrm>
            <a:off x="8980945" y="4294257"/>
            <a:ext cx="268765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P. Krkotic et al., EPL, 140 (2022) 64001</a:t>
            </a:r>
          </a:p>
          <a:p>
            <a:pPr algn="l"/>
            <a:r>
              <a:rPr lang="en-US" sz="1200" dirty="0" err="1">
                <a:solidFill>
                  <a:srgbClr val="000000"/>
                </a:solidFill>
              </a:rPr>
              <a:t>doi</a:t>
            </a:r>
            <a:r>
              <a:rPr lang="en-US" sz="1200" dirty="0">
                <a:solidFill>
                  <a:srgbClr val="000000"/>
                </a:solidFill>
              </a:rPr>
              <a:t>: 10.1209/0295-5075/</a:t>
            </a:r>
            <a:r>
              <a:rPr lang="en-US" sz="1200" dirty="0" err="1">
                <a:solidFill>
                  <a:srgbClr val="000000"/>
                </a:solidFill>
              </a:rPr>
              <a:t>acaac3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5703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impedance: the key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44033" y="1189567"/>
          <a:ext cx="3058584" cy="683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65080" imgH="393480" progId="Equation.DSMT4">
                  <p:embed/>
                </p:oleObj>
              </mc:Choice>
              <mc:Fallback>
                <p:oleObj name="Equation" r:id="rId2" imgW="1765080" imgH="39348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033" y="1189567"/>
                        <a:ext cx="3058584" cy="68368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356101" y="1159934"/>
          <a:ext cx="40513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36760" imgH="431640" progId="Equation.DSMT4">
                  <p:embed/>
                </p:oleObj>
              </mc:Choice>
              <mc:Fallback>
                <p:oleObj name="Equation" r:id="rId4" imgW="2336760" imgH="43164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1" y="1159934"/>
                        <a:ext cx="4051300" cy="7493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10827" y="2888257"/>
            <a:ext cx="5614144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2133" i="1" baseline="-25000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sz="1467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en-US" sz="1867" dirty="0">
                <a:solidFill>
                  <a:srgbClr val="000000"/>
                </a:solidFill>
                <a:cs typeface="Times" panose="02020603050405020304" pitchFamily="18" charset="0"/>
              </a:rPr>
              <a:t>Surface resistance (property of the </a:t>
            </a:r>
            <a:r>
              <a:rPr lang="en-US" sz="1867" dirty="0">
                <a:solidFill>
                  <a:srgbClr val="FF0000"/>
                </a:solidFill>
                <a:cs typeface="Times" panose="02020603050405020304" pitchFamily="18" charset="0"/>
              </a:rPr>
              <a:t>surface</a:t>
            </a:r>
            <a:r>
              <a:rPr lang="en-US" sz="1867" dirty="0">
                <a:solidFill>
                  <a:srgbClr val="000000"/>
                </a:solidFill>
                <a:cs typeface="Times" panose="02020603050405020304" pitchFamily="18" charset="0"/>
              </a:rPr>
              <a:t>) </a:t>
            </a:r>
          </a:p>
        </p:txBody>
      </p:sp>
      <p:sp>
        <p:nvSpPr>
          <p:cNvPr id="29" name="Oval 28"/>
          <p:cNvSpPr/>
          <p:nvPr/>
        </p:nvSpPr>
        <p:spPr>
          <a:xfrm>
            <a:off x="7403649" y="1301357"/>
            <a:ext cx="480000" cy="480000"/>
          </a:xfrm>
          <a:prstGeom prst="ellipse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30" name="Straight Arrow Connector 29"/>
          <p:cNvCxnSpPr>
            <a:cxnSpLocks/>
            <a:stCxn id="33" idx="0"/>
            <a:endCxn id="29" idx="4"/>
          </p:cNvCxnSpPr>
          <p:nvPr/>
        </p:nvCxnSpPr>
        <p:spPr>
          <a:xfrm flipV="1">
            <a:off x="5874085" y="1781357"/>
            <a:ext cx="1769564" cy="2664890"/>
          </a:xfrm>
          <a:prstGeom prst="straightConnector1">
            <a:avLst/>
          </a:prstGeom>
          <a:ln w="28575">
            <a:solidFill>
              <a:srgbClr val="00B05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943685" y="4446247"/>
            <a:ext cx="3860800" cy="156966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The lower the resistivity </a:t>
            </a:r>
            <a:r>
              <a:rPr lang="en-US" sz="2400" dirty="0">
                <a:sym typeface="Symbol" panose="05050102010706020507" pitchFamily="18" charset="2"/>
              </a:rPr>
              <a:t></a:t>
            </a:r>
            <a:r>
              <a:rPr lang="en-US" sz="2400" dirty="0"/>
              <a:t>, the higher the time </a:t>
            </a:r>
            <a:r>
              <a:rPr lang="en-US" sz="2400" dirty="0">
                <a:sym typeface="Symbol" panose="05050102010706020507" pitchFamily="18" charset="2"/>
              </a:rPr>
              <a:t></a:t>
            </a:r>
            <a:r>
              <a:rPr lang="en-US" sz="2400" dirty="0"/>
              <a:t> it takes for developing  beam instabilities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27056" y="3496412"/>
            <a:ext cx="2625049" cy="234865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: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 instabilities rise-time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: </a:t>
            </a:r>
            <a:r>
              <a:rPr lang="en-US" sz="1333" dirty="0" err="1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betatron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 tune-shift</a:t>
            </a:r>
          </a:p>
          <a:p>
            <a:r>
              <a:rPr lang="en-US" sz="1333" i="1" dirty="0" err="1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sz="1333" i="1" baseline="-25000" dirty="0" err="1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bunch current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number of bunches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beam energy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L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bunch length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R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accelerator radius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c: speed of light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vacuum chamber radius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sz="1333" dirty="0" err="1">
                <a:solidFill>
                  <a:schemeClr val="accent6">
                    <a:lumMod val="50000"/>
                  </a:schemeClr>
                </a:solidFill>
              </a:rPr>
              <a:t>wakefields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 frequency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: electrical resistivity</a:t>
            </a:r>
            <a:endParaRPr lang="en-US" sz="1333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A15C3C8-DD3B-4217-ACBE-557E2D37CEAB}"/>
              </a:ext>
            </a:extLst>
          </p:cNvPr>
          <p:cNvSpPr/>
          <p:nvPr/>
        </p:nvSpPr>
        <p:spPr>
          <a:xfrm>
            <a:off x="770807" y="2020660"/>
            <a:ext cx="348845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67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</a:t>
            </a:r>
            <a:r>
              <a:rPr lang="en-GB" sz="1467" dirty="0">
                <a:solidFill>
                  <a:srgbClr val="4D4D4D">
                    <a:lumMod val="50000"/>
                  </a:srgbClr>
                </a:solidFill>
              </a:rPr>
              <a:t>  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Risetime of beam instabilities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C50A24-B9CF-4145-8EB8-DFAC4FB3F8C6}"/>
              </a:ext>
            </a:extLst>
          </p:cNvPr>
          <p:cNvSpPr/>
          <p:nvPr/>
        </p:nvSpPr>
        <p:spPr>
          <a:xfrm>
            <a:off x="818691" y="2430529"/>
            <a:ext cx="535185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133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Z</a:t>
            </a:r>
            <a:r>
              <a:rPr lang="en-GB" sz="2133" i="1" baseline="-25000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Transverse impedance (property of the </a:t>
            </a:r>
            <a:r>
              <a:rPr lang="en-GB" sz="1867" dirty="0">
                <a:solidFill>
                  <a:srgbClr val="FF0000"/>
                </a:solidFill>
              </a:rPr>
              <a:t>beam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)</a:t>
            </a:r>
          </a:p>
        </p:txBody>
      </p:sp>
      <p:pic>
        <p:nvPicPr>
          <p:cNvPr id="38" name="Picture 37" descr="A picture containing logo&#10;&#10;Description automatically generated">
            <a:extLst>
              <a:ext uri="{FF2B5EF4-FFF2-40B4-BE49-F238E27FC236}">
                <a16:creationId xmlns:a16="http://schemas.microsoft.com/office/drawing/2014/main" id="{F6052BD7-443A-45CB-AEC1-45D8F358E15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94"/>
          <a:stretch/>
        </p:blipFill>
        <p:spPr>
          <a:xfrm>
            <a:off x="8074327" y="1593086"/>
            <a:ext cx="3974336" cy="3332769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97457BD-FB93-40E1-9D57-A74236FD11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03533" y="3568700"/>
          <a:ext cx="152400" cy="237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4120" imgH="177480" progId="Equation.DSMT4">
                  <p:embed/>
                </p:oleObj>
              </mc:Choice>
              <mc:Fallback>
                <p:oleObj name="Equation" r:id="rId7" imgW="114120" imgH="177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97457BD-FB93-40E1-9D57-A74236FD11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03533" y="3568700"/>
                        <a:ext cx="152400" cy="237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DF1869-C824-4834-A97C-569557F9323E}"/>
                  </a:ext>
                </a:extLst>
              </p:cNvPr>
              <p:cNvSpPr txBox="1"/>
              <p:nvPr/>
            </p:nvSpPr>
            <p:spPr>
              <a:xfrm>
                <a:off x="1922332" y="1250217"/>
                <a:ext cx="463817" cy="5296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120000" rIns="0" bIns="120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1867" kern="10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DF1869-C824-4834-A97C-569557F93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2332" y="1250217"/>
                <a:ext cx="463817" cy="529667"/>
              </a:xfrm>
              <a:prstGeom prst="rect">
                <a:avLst/>
              </a:prstGeom>
              <a:blipFill>
                <a:blip r:embed="rId9"/>
                <a:stretch>
                  <a:fillRect l="-1316" r="-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0BD91FCE-0708-4FD1-B504-9ECCCC46F653}"/>
              </a:ext>
            </a:extLst>
          </p:cNvPr>
          <p:cNvSpPr/>
          <p:nvPr/>
        </p:nvSpPr>
        <p:spPr>
          <a:xfrm>
            <a:off x="3035675" y="1252079"/>
            <a:ext cx="2292240" cy="529279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61797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impedance: the key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Sergio Calatroni | HTS for the FCC-</a:t>
            </a:r>
            <a:r>
              <a:rPr lang="en-GB" dirty="0" err="1"/>
              <a:t>hh</a:t>
            </a:r>
            <a:r>
              <a:rPr lang="en-GB" dirty="0"/>
              <a:t> beam screen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44033" y="1189567"/>
          <a:ext cx="3058584" cy="683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65080" imgH="393480" progId="Equation.DSMT4">
                  <p:embed/>
                </p:oleObj>
              </mc:Choice>
              <mc:Fallback>
                <p:oleObj name="Equation" r:id="rId2" imgW="1765080" imgH="39348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033" y="1189567"/>
                        <a:ext cx="3058584" cy="68368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356101" y="1159934"/>
          <a:ext cx="40513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36760" imgH="431640" progId="Equation.DSMT4">
                  <p:embed/>
                </p:oleObj>
              </mc:Choice>
              <mc:Fallback>
                <p:oleObj name="Equation" r:id="rId4" imgW="2336760" imgH="43164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1" y="1159934"/>
                        <a:ext cx="4051300" cy="7493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827056" y="3496412"/>
            <a:ext cx="2625049" cy="234865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: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 instabilities rise-time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: </a:t>
            </a:r>
            <a:r>
              <a:rPr lang="en-US" sz="1333" dirty="0" err="1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betatron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 tune-shift</a:t>
            </a:r>
          </a:p>
          <a:p>
            <a:r>
              <a:rPr lang="en-US" sz="1333" i="1" dirty="0" err="1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sz="1333" i="1" baseline="-25000" dirty="0" err="1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bunch current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number of bunches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beam energy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L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bunch length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R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accelerator radius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c: speed of light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vacuum chamber radius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sz="1333" dirty="0" err="1">
                <a:solidFill>
                  <a:schemeClr val="accent6">
                    <a:lumMod val="50000"/>
                  </a:schemeClr>
                </a:solidFill>
              </a:rPr>
              <a:t>wakefields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 frequency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: electrical resistivity</a:t>
            </a:r>
            <a:endParaRPr lang="en-US" sz="1333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8" name="Picture 37" descr="A picture containing logo&#10;&#10;Description automatically generated">
            <a:extLst>
              <a:ext uri="{FF2B5EF4-FFF2-40B4-BE49-F238E27FC236}">
                <a16:creationId xmlns:a16="http://schemas.microsoft.com/office/drawing/2014/main" id="{F6052BD7-443A-45CB-AEC1-45D8F358E15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94"/>
          <a:stretch/>
        </p:blipFill>
        <p:spPr>
          <a:xfrm>
            <a:off x="8074327" y="1593086"/>
            <a:ext cx="3974336" cy="3332769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97457BD-FB93-40E1-9D57-A74236FD11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03533" y="3568700"/>
          <a:ext cx="152400" cy="237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4120" imgH="177480" progId="Equation.DSMT4">
                  <p:embed/>
                </p:oleObj>
              </mc:Choice>
              <mc:Fallback>
                <p:oleObj name="Equation" r:id="rId7" imgW="114120" imgH="177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97457BD-FB93-40E1-9D57-A74236FD11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03533" y="3568700"/>
                        <a:ext cx="152400" cy="237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DF1869-C824-4834-A97C-569557F9323E}"/>
                  </a:ext>
                </a:extLst>
              </p:cNvPr>
              <p:cNvSpPr txBox="1"/>
              <p:nvPr/>
            </p:nvSpPr>
            <p:spPr>
              <a:xfrm>
                <a:off x="1922332" y="1250217"/>
                <a:ext cx="463817" cy="5296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120000" rIns="0" bIns="120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1867" kern="10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DF1869-C824-4834-A97C-569557F93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2332" y="1250217"/>
                <a:ext cx="463817" cy="529667"/>
              </a:xfrm>
              <a:prstGeom prst="rect">
                <a:avLst/>
              </a:prstGeom>
              <a:blipFill>
                <a:blip r:embed="rId9"/>
                <a:stretch>
                  <a:fillRect l="-1316" r="-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739A62F3-69A3-48BB-BF16-8C1E73576D65}"/>
              </a:ext>
            </a:extLst>
          </p:cNvPr>
          <p:cNvSpPr/>
          <p:nvPr/>
        </p:nvSpPr>
        <p:spPr>
          <a:xfrm>
            <a:off x="7417585" y="1299817"/>
            <a:ext cx="480000" cy="480000"/>
          </a:xfrm>
          <a:prstGeom prst="ellipse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7961B9-315F-4E04-A26A-07E4E786D993}"/>
              </a:ext>
            </a:extLst>
          </p:cNvPr>
          <p:cNvCxnSpPr>
            <a:cxnSpLocks/>
            <a:stCxn id="22" idx="0"/>
            <a:endCxn id="20" idx="4"/>
          </p:cNvCxnSpPr>
          <p:nvPr/>
        </p:nvCxnSpPr>
        <p:spPr>
          <a:xfrm flipV="1">
            <a:off x="5682166" y="1779817"/>
            <a:ext cx="1975419" cy="3156216"/>
          </a:xfrm>
          <a:prstGeom prst="straightConnector1">
            <a:avLst/>
          </a:prstGeom>
          <a:ln w="28575">
            <a:solidFill>
              <a:srgbClr val="00B05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9ED6A34-78A8-462E-8A9F-55C39561D106}"/>
              </a:ext>
            </a:extLst>
          </p:cNvPr>
          <p:cNvSpPr txBox="1"/>
          <p:nvPr/>
        </p:nvSpPr>
        <p:spPr>
          <a:xfrm>
            <a:off x="4194000" y="4936033"/>
            <a:ext cx="2976331" cy="120032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What could be better than copper at 50 K?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399986-190B-47E3-BDA8-49C3CA7E8C6D}"/>
              </a:ext>
            </a:extLst>
          </p:cNvPr>
          <p:cNvSpPr txBox="1"/>
          <p:nvPr/>
        </p:nvSpPr>
        <p:spPr>
          <a:xfrm>
            <a:off x="8128240" y="5029625"/>
            <a:ext cx="3524648" cy="8309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High-Temperature Superconductors (HTS)</a:t>
            </a:r>
          </a:p>
        </p:txBody>
      </p:sp>
      <p:pic>
        <p:nvPicPr>
          <p:cNvPr id="35" name="Picture 34" descr="A picture containing logo&#10;&#10;Description automatically generated">
            <a:extLst>
              <a:ext uri="{FF2B5EF4-FFF2-40B4-BE49-F238E27FC236}">
                <a16:creationId xmlns:a16="http://schemas.microsoft.com/office/drawing/2014/main" id="{E4A20A38-456E-4097-B22C-F21DEB397F6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72"/>
          <a:stretch/>
        </p:blipFill>
        <p:spPr>
          <a:xfrm>
            <a:off x="8073039" y="1604568"/>
            <a:ext cx="3975623" cy="3332769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A1503E0-A913-4537-81A1-C5FBF292889F}"/>
              </a:ext>
            </a:extLst>
          </p:cNvPr>
          <p:cNvCxnSpPr>
            <a:cxnSpLocks/>
            <a:endCxn id="22" idx="3"/>
          </p:cNvCxnSpPr>
          <p:nvPr/>
        </p:nvCxnSpPr>
        <p:spPr>
          <a:xfrm flipH="1">
            <a:off x="7170331" y="3830311"/>
            <a:ext cx="2016224" cy="1705887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29C4F5B2-9282-4FFD-84D4-222B112A52C2}"/>
              </a:ext>
            </a:extLst>
          </p:cNvPr>
          <p:cNvSpPr/>
          <p:nvPr/>
        </p:nvSpPr>
        <p:spPr>
          <a:xfrm>
            <a:off x="3035675" y="1252079"/>
            <a:ext cx="2292240" cy="529279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927BDD-63F6-BADC-129F-0B1280816551}"/>
              </a:ext>
            </a:extLst>
          </p:cNvPr>
          <p:cNvSpPr txBox="1"/>
          <p:nvPr/>
        </p:nvSpPr>
        <p:spPr>
          <a:xfrm>
            <a:off x="810827" y="2888257"/>
            <a:ext cx="5614144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2133" i="1" baseline="-25000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sz="1467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en-US" sz="1867" dirty="0">
                <a:solidFill>
                  <a:srgbClr val="000000"/>
                </a:solidFill>
                <a:cs typeface="Times" panose="02020603050405020304" pitchFamily="18" charset="0"/>
              </a:rPr>
              <a:t>Surface resistance (property of the </a:t>
            </a:r>
            <a:r>
              <a:rPr lang="en-US" sz="1867" dirty="0">
                <a:solidFill>
                  <a:srgbClr val="FF0000"/>
                </a:solidFill>
                <a:cs typeface="Times" panose="02020603050405020304" pitchFamily="18" charset="0"/>
              </a:rPr>
              <a:t>surface</a:t>
            </a:r>
            <a:r>
              <a:rPr lang="en-US" sz="1867" dirty="0">
                <a:solidFill>
                  <a:srgbClr val="000000"/>
                </a:solidFill>
                <a:cs typeface="Times" panose="02020603050405020304" pitchFamily="18" charset="0"/>
              </a:rPr>
              <a:t>)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66DCD7-A635-FCC3-DB77-11E773FFAB22}"/>
              </a:ext>
            </a:extLst>
          </p:cNvPr>
          <p:cNvSpPr/>
          <p:nvPr/>
        </p:nvSpPr>
        <p:spPr>
          <a:xfrm>
            <a:off x="770807" y="2020660"/>
            <a:ext cx="348845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67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</a:t>
            </a:r>
            <a:r>
              <a:rPr lang="en-GB" sz="1467" dirty="0">
                <a:solidFill>
                  <a:srgbClr val="4D4D4D">
                    <a:lumMod val="50000"/>
                  </a:srgbClr>
                </a:solidFill>
              </a:rPr>
              <a:t>  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Risetime of beam instabilities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03D2B80-9FBD-DF22-F08E-BC69C2CDF521}"/>
              </a:ext>
            </a:extLst>
          </p:cNvPr>
          <p:cNvSpPr/>
          <p:nvPr/>
        </p:nvSpPr>
        <p:spPr>
          <a:xfrm>
            <a:off x="818691" y="2430529"/>
            <a:ext cx="535185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133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Z</a:t>
            </a:r>
            <a:r>
              <a:rPr lang="en-GB" sz="2133" i="1" baseline="-25000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Transverse impedance (property of the </a:t>
            </a:r>
            <a:r>
              <a:rPr lang="en-GB" sz="1867" dirty="0">
                <a:solidFill>
                  <a:srgbClr val="FF0000"/>
                </a:solidFill>
              </a:rPr>
              <a:t>beam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2950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" b="2470"/>
          <a:stretch/>
        </p:blipFill>
        <p:spPr>
          <a:xfrm>
            <a:off x="173336" y="1796142"/>
            <a:ext cx="5418608" cy="41715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of HTS for the FCC-</a:t>
            </a:r>
            <a:r>
              <a:rPr lang="en-US" dirty="0" err="1"/>
              <a:t>hh</a:t>
            </a:r>
            <a:r>
              <a:rPr lang="en-US" dirty="0"/>
              <a:t> beam screen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7334" y="1036255"/>
            <a:ext cx="4954604" cy="74917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GB" sz="1067" dirty="0">
                <a:solidFill>
                  <a:srgbClr val="000000"/>
                </a:solidFill>
              </a:rPr>
              <a:t>Nature 414, 368-377 (15 November 2001) </a:t>
            </a:r>
          </a:p>
          <a:p>
            <a:r>
              <a:rPr lang="en-GB" sz="1067" dirty="0">
                <a:solidFill>
                  <a:schemeClr val="accent6"/>
                </a:solidFill>
              </a:rPr>
              <a:t>High-Tc superconducting materials for electric power applications</a:t>
            </a:r>
          </a:p>
          <a:p>
            <a:r>
              <a:rPr lang="en-GB" sz="1067" dirty="0">
                <a:solidFill>
                  <a:schemeClr val="accent6"/>
                </a:solidFill>
              </a:rPr>
              <a:t>David </a:t>
            </a:r>
            <a:r>
              <a:rPr lang="en-GB" sz="1067" dirty="0" err="1">
                <a:solidFill>
                  <a:schemeClr val="accent6"/>
                </a:solidFill>
              </a:rPr>
              <a:t>Larbalestier</a:t>
            </a:r>
            <a:r>
              <a:rPr lang="en-GB" sz="1067" dirty="0">
                <a:solidFill>
                  <a:schemeClr val="accent6"/>
                </a:solidFill>
              </a:rPr>
              <a:t>, Alex </a:t>
            </a:r>
            <a:r>
              <a:rPr lang="en-GB" sz="1067" dirty="0" err="1">
                <a:solidFill>
                  <a:schemeClr val="accent6"/>
                </a:solidFill>
              </a:rPr>
              <a:t>Gurevich</a:t>
            </a:r>
            <a:r>
              <a:rPr lang="en-GB" sz="1067" dirty="0">
                <a:solidFill>
                  <a:schemeClr val="accent6"/>
                </a:solidFill>
              </a:rPr>
              <a:t>, D. Matthew </a:t>
            </a:r>
            <a:r>
              <a:rPr lang="en-GB" sz="1067" dirty="0" err="1">
                <a:solidFill>
                  <a:schemeClr val="accent6"/>
                </a:solidFill>
              </a:rPr>
              <a:t>Feldmann</a:t>
            </a:r>
            <a:r>
              <a:rPr lang="en-GB" sz="1067" dirty="0">
                <a:solidFill>
                  <a:schemeClr val="accent6"/>
                </a:solidFill>
              </a:rPr>
              <a:t> &amp; Anatoly </a:t>
            </a:r>
            <a:r>
              <a:rPr lang="en-GB" sz="1067" dirty="0" err="1">
                <a:solidFill>
                  <a:schemeClr val="accent6"/>
                </a:solidFill>
              </a:rPr>
              <a:t>Polyanskii</a:t>
            </a:r>
            <a:endParaRPr lang="en-GB" sz="1067" dirty="0">
              <a:solidFill>
                <a:schemeClr val="accent6"/>
              </a:solidFill>
            </a:endParaRPr>
          </a:p>
          <a:p>
            <a:endParaRPr lang="en-GB" sz="1067" dirty="0">
              <a:solidFill>
                <a:schemeClr val="accent6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847528" y="3528325"/>
            <a:ext cx="1511519" cy="548747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Box 9"/>
          <p:cNvSpPr txBox="1"/>
          <p:nvPr/>
        </p:nvSpPr>
        <p:spPr>
          <a:xfrm>
            <a:off x="6600058" y="2062630"/>
            <a:ext cx="5054981" cy="34778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Requirements:</a:t>
            </a:r>
          </a:p>
          <a:p>
            <a:r>
              <a:rPr lang="en-GB" sz="2000" dirty="0">
                <a:solidFill>
                  <a:srgbClr val="FF0000"/>
                </a:solidFill>
              </a:rPr>
              <a:t>HTS must operate at 50 K and 16 T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/>
              <a:t>Critical field (FCC-</a:t>
            </a:r>
            <a:r>
              <a:rPr lang="en-GB" sz="2000" dirty="0" err="1"/>
              <a:t>hh</a:t>
            </a:r>
            <a:r>
              <a:rPr lang="en-GB" sz="2000" dirty="0"/>
              <a:t> dipoles):</a:t>
            </a:r>
          </a:p>
          <a:p>
            <a:r>
              <a:rPr lang="en-GB" sz="2000" dirty="0">
                <a:solidFill>
                  <a:srgbClr val="FF0000"/>
                </a:solidFill>
              </a:rPr>
              <a:t>Hc</a:t>
            </a:r>
            <a:r>
              <a:rPr lang="en-GB" sz="2000" baseline="-25000" dirty="0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 , </a:t>
            </a:r>
            <a:r>
              <a:rPr lang="en-GB" sz="2000" dirty="0" err="1">
                <a:solidFill>
                  <a:srgbClr val="FF0000"/>
                </a:solidFill>
              </a:rPr>
              <a:t>H</a:t>
            </a:r>
            <a:r>
              <a:rPr lang="en-GB" sz="2000" baseline="-25000" dirty="0" err="1">
                <a:solidFill>
                  <a:srgbClr val="FF0000"/>
                </a:solidFill>
              </a:rPr>
              <a:t>irr</a:t>
            </a:r>
            <a:r>
              <a:rPr lang="en-GB" sz="2000" dirty="0">
                <a:solidFill>
                  <a:srgbClr val="FF0000"/>
                </a:solidFill>
              </a:rPr>
              <a:t> &gt;&gt; 16T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/>
              <a:t>Critical current (1</a:t>
            </a:r>
            <a:r>
              <a:rPr lang="en-GB" sz="2000" dirty="0">
                <a:sym typeface="Symbol" panose="05050102010706020507" pitchFamily="18" charset="2"/>
              </a:rPr>
              <a:t>m thickness)</a:t>
            </a:r>
            <a:r>
              <a:rPr lang="en-GB" sz="2000" dirty="0"/>
              <a:t>:</a:t>
            </a:r>
          </a:p>
          <a:p>
            <a:r>
              <a:rPr lang="en-GB" sz="2000" dirty="0">
                <a:solidFill>
                  <a:srgbClr val="FF0000"/>
                </a:solidFill>
              </a:rPr>
              <a:t>J</a:t>
            </a:r>
            <a:r>
              <a:rPr lang="en-GB" sz="2000" baseline="-25000" dirty="0">
                <a:solidFill>
                  <a:srgbClr val="FF0000"/>
                </a:solidFill>
              </a:rPr>
              <a:t>c</a:t>
            </a:r>
            <a:r>
              <a:rPr lang="en-GB" sz="2000" dirty="0">
                <a:solidFill>
                  <a:srgbClr val="FF0000"/>
                </a:solidFill>
              </a:rPr>
              <a:t> &gt; 25 kA/cm</a:t>
            </a:r>
            <a:r>
              <a:rPr lang="en-GB" sz="2000" baseline="30000" dirty="0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 (2.5x10</a:t>
            </a:r>
            <a:r>
              <a:rPr lang="en-GB" sz="2000" baseline="30000" dirty="0">
                <a:solidFill>
                  <a:srgbClr val="FF0000"/>
                </a:solidFill>
              </a:rPr>
              <a:t>8</a:t>
            </a:r>
            <a:r>
              <a:rPr lang="en-GB" sz="2000" dirty="0">
                <a:solidFill>
                  <a:srgbClr val="FF0000"/>
                </a:solidFill>
              </a:rPr>
              <a:t> A/m</a:t>
            </a:r>
            <a:r>
              <a:rPr lang="en-GB" sz="2000" baseline="30000" dirty="0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/>
              <a:t>Surface resistance:</a:t>
            </a:r>
          </a:p>
          <a:p>
            <a:r>
              <a:rPr lang="en-GB" sz="2000" dirty="0">
                <a:solidFill>
                  <a:srgbClr val="FF0000"/>
                </a:solidFill>
              </a:rPr>
              <a:t>R</a:t>
            </a:r>
            <a:r>
              <a:rPr lang="en-GB" sz="2000" baseline="-25000" dirty="0">
                <a:solidFill>
                  <a:srgbClr val="FF0000"/>
                </a:solidFill>
              </a:rPr>
              <a:t>s</a:t>
            </a:r>
            <a:r>
              <a:rPr lang="en-GB" sz="2000" dirty="0">
                <a:solidFill>
                  <a:srgbClr val="FF0000"/>
                </a:solidFill>
              </a:rPr>
              <a:t> better than for copper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23370" y="1054649"/>
            <a:ext cx="6096000" cy="58496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67" dirty="0">
                <a:solidFill>
                  <a:srgbClr val="000000"/>
                </a:solidFill>
              </a:rPr>
              <a:t>Superconductor Science and Technology, Volume 11, Number 8</a:t>
            </a:r>
          </a:p>
          <a:p>
            <a:r>
              <a:rPr lang="en-GB" sz="1067" dirty="0">
                <a:solidFill>
                  <a:schemeClr val="accent6"/>
                </a:solidFill>
              </a:rPr>
              <a:t>Synthesis and properties of fluorine-doped Tl(1223): bulk materials and Ag-sheathed tapes</a:t>
            </a:r>
          </a:p>
          <a:p>
            <a:r>
              <a:rPr lang="en-GB" sz="1067" dirty="0">
                <a:solidFill>
                  <a:schemeClr val="accent6"/>
                </a:solidFill>
              </a:rPr>
              <a:t>E Bellingeri, R E </a:t>
            </a:r>
            <a:r>
              <a:rPr lang="en-GB" sz="1067" dirty="0" err="1">
                <a:solidFill>
                  <a:schemeClr val="accent6"/>
                </a:solidFill>
              </a:rPr>
              <a:t>Gladyshevskii</a:t>
            </a:r>
            <a:r>
              <a:rPr lang="en-GB" sz="1067" dirty="0">
                <a:solidFill>
                  <a:schemeClr val="accent6"/>
                </a:solidFill>
              </a:rPr>
              <a:t>, F Marti, M </a:t>
            </a:r>
            <a:r>
              <a:rPr lang="en-GB" sz="1067" dirty="0" err="1">
                <a:solidFill>
                  <a:schemeClr val="accent6"/>
                </a:solidFill>
              </a:rPr>
              <a:t>Dhallé</a:t>
            </a:r>
            <a:r>
              <a:rPr lang="en-GB" sz="1067" dirty="0">
                <a:solidFill>
                  <a:schemeClr val="accent6"/>
                </a:solidFill>
              </a:rPr>
              <a:t> and R </a:t>
            </a:r>
            <a:r>
              <a:rPr lang="en-GB" sz="1067" dirty="0" err="1">
                <a:solidFill>
                  <a:schemeClr val="accent6"/>
                </a:solidFill>
              </a:rPr>
              <a:t>Flükiger</a:t>
            </a:r>
            <a:endParaRPr lang="en-GB" sz="1067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2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make it in practice 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39" y="3099242"/>
            <a:ext cx="1440723" cy="789871"/>
          </a:xfrm>
          <a:prstGeom prst="rect">
            <a:avLst/>
          </a:prstGeom>
        </p:spPr>
      </p:pic>
      <p:pic>
        <p:nvPicPr>
          <p:cNvPr id="10" name="Picture 2" descr="http://icmab.es/images/logos/DOWNLOAD/FILES/OCHOA_CSIC-COL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3" y="1852649"/>
            <a:ext cx="2216645" cy="110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25" y="5154813"/>
            <a:ext cx="695183" cy="695183"/>
          </a:xfrm>
          <a:prstGeom prst="rect">
            <a:avLst/>
          </a:prstGeom>
        </p:spPr>
      </p:pic>
      <p:pic>
        <p:nvPicPr>
          <p:cNvPr id="12" name="Picture 2" descr="Image result for institut de fisica d'altes energies">
            <a:extLst>
              <a:ext uri="{FF2B5EF4-FFF2-40B4-BE49-F238E27FC236}">
                <a16:creationId xmlns:a16="http://schemas.microsoft.com/office/drawing/2014/main" id="{546C8AF8-7FBE-41AA-BFA9-BA377AE753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9"/>
          <a:stretch/>
        </p:blipFill>
        <p:spPr bwMode="auto">
          <a:xfrm>
            <a:off x="243924" y="3979126"/>
            <a:ext cx="2650555" cy="81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2073">
            <a:extLst>
              <a:ext uri="{FF2B5EF4-FFF2-40B4-BE49-F238E27FC236}">
                <a16:creationId xmlns:a16="http://schemas.microsoft.com/office/drawing/2014/main" id="{FFA8796C-8186-403D-9DDC-C2502735F2E2}"/>
              </a:ext>
            </a:extLst>
          </p:cNvPr>
          <p:cNvGrpSpPr>
            <a:grpSpLocks noChangeAspect="1"/>
          </p:cNvGrpSpPr>
          <p:nvPr/>
        </p:nvGrpSpPr>
        <p:grpSpPr>
          <a:xfrm>
            <a:off x="998526" y="5169183"/>
            <a:ext cx="2472055" cy="684135"/>
            <a:chOff x="27998044" y="3360522"/>
            <a:chExt cx="3181350" cy="880431"/>
          </a:xfrm>
        </p:grpSpPr>
        <p:pic>
          <p:nvPicPr>
            <p:cNvPr id="14" name="Picture 2" descr="part2">
              <a:extLst>
                <a:ext uri="{FF2B5EF4-FFF2-40B4-BE49-F238E27FC236}">
                  <a16:creationId xmlns:a16="http://schemas.microsoft.com/office/drawing/2014/main" id="{151C094F-E17D-42A1-850F-FEA4701BFD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4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 descr="part3">
              <a:extLst>
                <a:ext uri="{FF2B5EF4-FFF2-40B4-BE49-F238E27FC236}">
                  <a16:creationId xmlns:a16="http://schemas.microsoft.com/office/drawing/2014/main" id="{56C30AB3-592D-4E8D-9DA4-8DD8E1608A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5319" y="3360522"/>
              <a:ext cx="2124075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278" y="1672577"/>
            <a:ext cx="5217916" cy="34822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67064" y="917219"/>
            <a:ext cx="4175428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Coat the inside of the screen </a:t>
            </a:r>
          </a:p>
          <a:p>
            <a:pPr algn="r"/>
            <a:r>
              <a:rPr lang="en-US" sz="2000" dirty="0"/>
              <a:t>with Tl-1223 films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9099" y="919685"/>
            <a:ext cx="5344408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Manufacture the screen using REBCO tapes soldered to the screen</a:t>
            </a:r>
          </a:p>
        </p:txBody>
      </p:sp>
      <p:pic>
        <p:nvPicPr>
          <p:cNvPr id="16" name="Grafik 15" descr="TU_Signet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595" y="3764435"/>
            <a:ext cx="2285092" cy="671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2" descr="ATI-Logo_Small_9x5cm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810" y="4496922"/>
            <a:ext cx="1552718" cy="85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239" y="5491814"/>
            <a:ext cx="1552718" cy="57508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269" y="1714932"/>
            <a:ext cx="1525848" cy="1012120"/>
          </a:xfrm>
          <a:prstGeom prst="rect">
            <a:avLst/>
          </a:prstGeom>
        </p:spPr>
      </p:pic>
      <p:pic>
        <p:nvPicPr>
          <p:cNvPr id="20" name="Picture 1" descr="LogoOutline.ai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451" y="5264403"/>
            <a:ext cx="972087" cy="97208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E434435-6888-4524-81BC-2A78C8F378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236" y="5169183"/>
            <a:ext cx="1686610" cy="106730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1C97751-5D53-C3F6-E884-E0585FD0400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737749" y="2790855"/>
            <a:ext cx="1633698" cy="89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297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7259A4-E290-4E40-A132-6C0642E25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HTS inside the FCC-</a:t>
            </a:r>
            <a:r>
              <a:rPr lang="en-US" dirty="0" err="1"/>
              <a:t>hh</a:t>
            </a:r>
            <a:r>
              <a:rPr lang="en-US" dirty="0"/>
              <a:t> beam screen with: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Up to 16 T of magnetic field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Surface currents up to 1 A (</a:t>
            </a:r>
            <a:r>
              <a:rPr lang="pl-PL" dirty="0">
                <a:solidFill>
                  <a:srgbClr val="FF0000"/>
                </a:solidFill>
              </a:rPr>
              <a:t>Jc &gt; 2.5x10</a:t>
            </a:r>
            <a:r>
              <a:rPr lang="pl-PL" baseline="30000" dirty="0">
                <a:solidFill>
                  <a:srgbClr val="FF0000"/>
                </a:solidFill>
              </a:rPr>
              <a:t>8</a:t>
            </a:r>
            <a:r>
              <a:rPr lang="pl-PL" dirty="0">
                <a:solidFill>
                  <a:srgbClr val="FF0000"/>
                </a:solidFill>
              </a:rPr>
              <a:t> A/m</a:t>
            </a:r>
            <a:r>
              <a:rPr lang="pl-PL" baseline="30000" dirty="0">
                <a:solidFill>
                  <a:srgbClr val="FF0000"/>
                </a:solidFill>
              </a:rPr>
              <a:t>2</a:t>
            </a:r>
            <a:r>
              <a:rPr lang="pl-PL" dirty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Operating temperature 40-60 K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Surface resistance ( at frequency &lt; 1 GHz) better than copper</a:t>
            </a:r>
          </a:p>
          <a:p>
            <a:r>
              <a:rPr lang="en-US" dirty="0"/>
              <a:t>Guaranteeing compatibility with the accelerator environment: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Low outgassing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Low Secondary Electron Yield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Robustness to synchrotron radiation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Negligible impact on magnetic field profile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Reduced lifecycle impact</a:t>
            </a:r>
          </a:p>
          <a:p>
            <a:pPr lvl="1"/>
            <a:endParaRPr lang="en-00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9EEB0C-7755-43AB-A7E8-ADD9A6E47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  <a:endParaRPr lang="en-00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92D55F-3A95-4035-93AE-A2A6F76BE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19.1.2022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B3503-C0EC-446B-B816-70AD63BA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| HTS for the FCC-hh beam screen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401145-CC45-49BF-B390-813247AD1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28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TE-VSC template</Template>
  <TotalTime>447</TotalTime>
  <Words>2009</Words>
  <Application>Microsoft Office PowerPoint</Application>
  <PresentationFormat>Widescreen</PresentationFormat>
  <Paragraphs>388</Paragraphs>
  <Slides>35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Cambria Math</vt:lpstr>
      <vt:lpstr>Symbol</vt:lpstr>
      <vt:lpstr>Times</vt:lpstr>
      <vt:lpstr>Wingdings</vt:lpstr>
      <vt:lpstr>Office Theme</vt:lpstr>
      <vt:lpstr>Equation</vt:lpstr>
      <vt:lpstr>Graph</vt:lpstr>
      <vt:lpstr>HTS Coating for the FCC-hh Beamscreen Status report</vt:lpstr>
      <vt:lpstr>Need for a beam screen in a p-p collider</vt:lpstr>
      <vt:lpstr>Power consumption, vacuum and impedance</vt:lpstr>
      <vt:lpstr>Impedance breakdown</vt:lpstr>
      <vt:lpstr>Surface impedance: the key </vt:lpstr>
      <vt:lpstr>Surface impedance: the key </vt:lpstr>
      <vt:lpstr>Choice of HTS for the FCC-hh beam screen</vt:lpstr>
      <vt:lpstr>How to make it in practice ?</vt:lpstr>
      <vt:lpstr>Challenges</vt:lpstr>
      <vt:lpstr>(Oversimplified) Timeline</vt:lpstr>
      <vt:lpstr>PowerPoint Presentation</vt:lpstr>
      <vt:lpstr>PowerPoint Presentation</vt:lpstr>
      <vt:lpstr>PowerPoint Presentation</vt:lpstr>
      <vt:lpstr>PowerPoint Presentation</vt:lpstr>
      <vt:lpstr>Tl-1223, critical temperature and surface resistance</vt:lpstr>
      <vt:lpstr>Goals for the new collaboration round (2021-2023)</vt:lpstr>
      <vt:lpstr>Annual Collaboration meeting, Rome 11.11.2022 https://indico.cern.ch/event/1170520/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Follow-up from Rome plenary meeting 11.11.2022</vt:lpstr>
      <vt:lpstr>Drawing of proof-of-concept beam screen</vt:lpstr>
      <vt:lpstr>Measurement of surface resistance of beam screen “Two-rods” system</vt:lpstr>
      <vt:lpstr>Possible configurations for FCC-hh beam screen</vt:lpstr>
      <vt:lpstr>HTS tape hexagonal “beam screen”</vt:lpstr>
      <vt:lpstr>Measurement of magnetic field quality</vt:lpstr>
      <vt:lpstr>Collaborators</vt:lpstr>
      <vt:lpstr>Budget situation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Consortium meeting HTS Coated Conductors for the FCC-hh beam screen</dc:title>
  <dc:creator>Sergio Calatroni</dc:creator>
  <cp:lastModifiedBy>Sergio Calatroni</cp:lastModifiedBy>
  <cp:revision>40</cp:revision>
  <cp:lastPrinted>2020-01-30T13:49:18Z</cp:lastPrinted>
  <dcterms:created xsi:type="dcterms:W3CDTF">2022-07-04T14:24:58Z</dcterms:created>
  <dcterms:modified xsi:type="dcterms:W3CDTF">2023-01-19T12:59:15Z</dcterms:modified>
</cp:coreProperties>
</file>