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83" r:id="rId2"/>
    <p:sldMasterId id="2147483698" r:id="rId3"/>
  </p:sldMasterIdLst>
  <p:notesMasterIdLst>
    <p:notesMasterId r:id="rId24"/>
  </p:notesMasterIdLst>
  <p:sldIdLst>
    <p:sldId id="453" r:id="rId4"/>
    <p:sldId id="441" r:id="rId5"/>
    <p:sldId id="442" r:id="rId6"/>
    <p:sldId id="260" r:id="rId7"/>
    <p:sldId id="443" r:id="rId8"/>
    <p:sldId id="272" r:id="rId9"/>
    <p:sldId id="261" r:id="rId10"/>
    <p:sldId id="270" r:id="rId11"/>
    <p:sldId id="267" r:id="rId12"/>
    <p:sldId id="271" r:id="rId13"/>
    <p:sldId id="277" r:id="rId14"/>
    <p:sldId id="455" r:id="rId15"/>
    <p:sldId id="297" r:id="rId16"/>
    <p:sldId id="268" r:id="rId17"/>
    <p:sldId id="269" r:id="rId18"/>
    <p:sldId id="294" r:id="rId19"/>
    <p:sldId id="454" r:id="rId20"/>
    <p:sldId id="278" r:id="rId21"/>
    <p:sldId id="279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58"/>
    <p:restoredTop sz="96327"/>
  </p:normalViewPr>
  <p:slideViewPr>
    <p:cSldViewPr snapToGrid="0" snapToObjects="1">
      <p:cViewPr>
        <p:scale>
          <a:sx n="105" d="100"/>
          <a:sy n="105" d="100"/>
        </p:scale>
        <p:origin x="41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8112342535290882"/>
          <c:y val="0.91154165618131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LV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01606965730719E-2"/>
          <c:y val="0"/>
          <c:w val="0.80009977961765777"/>
          <c:h val="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Share of the costs</c:v>
                </c:pt>
              </c:strCache>
            </c:strRef>
          </c:tx>
          <c:dPt>
            <c:idx val="0"/>
            <c:bubble3D val="0"/>
            <c:spPr>
              <a:solidFill>
                <a:srgbClr val="0263A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6B0-9A45-A264-79B764C8C65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6B0-9A45-A264-79B764C8C65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6B0-9A45-A264-79B764C8C6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6B0-9A45-A264-79B764C8C658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6B0-9A45-A264-79B764C8C658}"/>
              </c:ext>
            </c:extLst>
          </c:dPt>
          <c:dLbls>
            <c:dLbl>
              <c:idx val="0"/>
              <c:layout>
                <c:manualLayout>
                  <c:x val="-0.22436081358929874"/>
                  <c:y val="-0.1696847308356376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B0-9A45-A264-79B764C8C6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EU</c:v>
                </c:pt>
                <c:pt idx="1">
                  <c:v>Estonia</c:v>
                </c:pt>
                <c:pt idx="2">
                  <c:v>Latvia</c:v>
                </c:pt>
                <c:pt idx="3">
                  <c:v>Lithuania</c:v>
                </c:pt>
                <c:pt idx="4">
                  <c:v>Hosting State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6B0-9A45-A264-79B764C8C65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63A495-39CC-4C62-BD4C-923A5A1CB21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370EC7-A584-452B-9271-203ED75B624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Coordination</a:t>
          </a:r>
          <a:r>
            <a:rPr lang="en-GB" sz="1800" b="0" i="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dirty="0">
              <a:solidFill>
                <a:schemeClr val="bg1"/>
              </a:solidFill>
            </a:rPr>
            <a:t>towards CERN </a:t>
          </a:r>
          <a:r>
            <a:rPr lang="en-GB" sz="1800" b="0" i="0" dirty="0">
              <a:solidFill>
                <a:schemeClr val="bg1"/>
              </a:solidFill>
            </a:rPr>
            <a:t>and related Collaborations/Experiments</a:t>
          </a:r>
          <a:endParaRPr lang="en-US" sz="1800" dirty="0">
            <a:solidFill>
              <a:schemeClr val="bg1"/>
            </a:solidFill>
          </a:endParaRPr>
        </a:p>
      </dgm:t>
    </dgm:pt>
    <dgm:pt modelId="{19B97C9D-971B-435E-90C6-00196853B8BA}" type="parTrans" cxnId="{70DA0110-4FAF-4E53-8888-34E76CA125AD}">
      <dgm:prSet/>
      <dgm:spPr/>
      <dgm:t>
        <a:bodyPr/>
        <a:lstStyle/>
        <a:p>
          <a:endParaRPr lang="en-US"/>
        </a:p>
      </dgm:t>
    </dgm:pt>
    <dgm:pt modelId="{3142456D-77C5-496B-8ADB-3C788FEE0EF9}" type="sibTrans" cxnId="{70DA0110-4FAF-4E53-8888-34E76CA125AD}">
      <dgm:prSet/>
      <dgm:spPr/>
      <dgm:t>
        <a:bodyPr/>
        <a:lstStyle/>
        <a:p>
          <a:endParaRPr lang="en-US"/>
        </a:p>
      </dgm:t>
    </dgm:pt>
    <dgm:pt modelId="{40B39736-942A-4806-A7A1-052E346502A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Strengthening</a:t>
          </a:r>
          <a:r>
            <a:rPr lang="en-GB" sz="1800" b="0" i="0" dirty="0">
              <a:solidFill>
                <a:schemeClr val="bg1"/>
              </a:solidFill>
            </a:rPr>
            <a:t> and development of Baltic </a:t>
          </a:r>
          <a:r>
            <a:rPr lang="en-GB" sz="1800" b="1" i="0" dirty="0">
              <a:solidFill>
                <a:schemeClr val="bg1"/>
              </a:solidFill>
            </a:rPr>
            <a:t>High Energy Physics Community </a:t>
          </a:r>
          <a:endParaRPr lang="en-US" sz="1800" dirty="0">
            <a:solidFill>
              <a:schemeClr val="bg1"/>
            </a:solidFill>
          </a:endParaRPr>
        </a:p>
      </dgm:t>
    </dgm:pt>
    <dgm:pt modelId="{435C6230-80AB-4F4C-95EB-D671C7C57AF6}" type="parTrans" cxnId="{DA0BFF25-D7E4-4093-9A9F-6F09B4D61209}">
      <dgm:prSet/>
      <dgm:spPr/>
      <dgm:t>
        <a:bodyPr/>
        <a:lstStyle/>
        <a:p>
          <a:endParaRPr lang="en-US"/>
        </a:p>
      </dgm:t>
    </dgm:pt>
    <dgm:pt modelId="{B6552830-6CCA-43AA-B14C-55D04CFC7717}" type="sibTrans" cxnId="{DA0BFF25-D7E4-4093-9A9F-6F09B4D61209}">
      <dgm:prSet/>
      <dgm:spPr/>
      <dgm:t>
        <a:bodyPr/>
        <a:lstStyle/>
        <a:p>
          <a:endParaRPr lang="en-US"/>
        </a:p>
      </dgm:t>
    </dgm:pt>
    <dgm:pt modelId="{FEB5922C-D8E5-4A39-B37E-50CFDA95E54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Development </a:t>
          </a:r>
          <a:r>
            <a:rPr lang="en-GB" sz="1800" b="0" i="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dirty="0">
              <a:solidFill>
                <a:schemeClr val="bg1"/>
              </a:solidFill>
            </a:rPr>
            <a:t>study programme </a:t>
          </a:r>
          <a:r>
            <a:rPr lang="en-GB" sz="1800" b="0" i="0" dirty="0">
              <a:solidFill>
                <a:schemeClr val="bg1"/>
              </a:solidFill>
            </a:rPr>
            <a:t>in High Energy Physics and Accelerator Technologies</a:t>
          </a:r>
          <a:endParaRPr lang="en-US" sz="1800" dirty="0">
            <a:solidFill>
              <a:schemeClr val="bg1"/>
            </a:solidFill>
          </a:endParaRPr>
        </a:p>
      </dgm:t>
    </dgm:pt>
    <dgm:pt modelId="{F337EC49-D5B9-44A0-9EA0-A46CB0C56650}" type="parTrans" cxnId="{05EC0231-6EE1-4E66-94C7-EE4DD713BB79}">
      <dgm:prSet/>
      <dgm:spPr/>
      <dgm:t>
        <a:bodyPr/>
        <a:lstStyle/>
        <a:p>
          <a:endParaRPr lang="en-US"/>
        </a:p>
      </dgm:t>
    </dgm:pt>
    <dgm:pt modelId="{4F29E583-F914-4623-83E5-3B166A26069D}" type="sibTrans" cxnId="{05EC0231-6EE1-4E66-94C7-EE4DD713BB79}">
      <dgm:prSet/>
      <dgm:spPr/>
      <dgm:t>
        <a:bodyPr/>
        <a:lstStyle/>
        <a:p>
          <a:endParaRPr lang="en-US"/>
        </a:p>
      </dgm:t>
    </dgm:pt>
    <dgm:pt modelId="{1F9C8433-15C7-4B86-9484-70C5F90993DE}" type="pres">
      <dgm:prSet presAssocID="{0063A495-39CC-4C62-BD4C-923A5A1CB215}" presName="root" presStyleCnt="0">
        <dgm:presLayoutVars>
          <dgm:dir/>
          <dgm:resizeHandles val="exact"/>
        </dgm:presLayoutVars>
      </dgm:prSet>
      <dgm:spPr/>
    </dgm:pt>
    <dgm:pt modelId="{6FA273DD-E112-4D86-B603-FC85B7909E98}" type="pres">
      <dgm:prSet presAssocID="{D7370EC7-A584-452B-9271-203ED75B6246}" presName="compNode" presStyleCnt="0"/>
      <dgm:spPr/>
    </dgm:pt>
    <dgm:pt modelId="{FB5CE4ED-72A4-4E54-8BC3-81D821A84714}" type="pres">
      <dgm:prSet presAssocID="{D7370EC7-A584-452B-9271-203ED75B6246}" presName="bgRect" presStyleLbl="bgShp" presStyleIdx="0" presStyleCnt="3"/>
      <dgm:spPr>
        <a:solidFill>
          <a:schemeClr val="accent4">
            <a:lumMod val="40000"/>
            <a:lumOff val="60000"/>
          </a:schemeClr>
        </a:solidFill>
      </dgm:spPr>
    </dgm:pt>
    <dgm:pt modelId="{DBAE74B2-5479-440A-A4C5-0B796199DB81}" type="pres">
      <dgm:prSet presAssocID="{D7370EC7-A584-452B-9271-203ED75B624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2C0245C5-D3E8-4093-87ED-377A7C26ABEE}" type="pres">
      <dgm:prSet presAssocID="{D7370EC7-A584-452B-9271-203ED75B6246}" presName="spaceRect" presStyleCnt="0"/>
      <dgm:spPr/>
    </dgm:pt>
    <dgm:pt modelId="{EBCE96D1-B801-4FF4-B76C-DEED6FF919BB}" type="pres">
      <dgm:prSet presAssocID="{D7370EC7-A584-452B-9271-203ED75B6246}" presName="parTx" presStyleLbl="revTx" presStyleIdx="0" presStyleCnt="3">
        <dgm:presLayoutVars>
          <dgm:chMax val="0"/>
          <dgm:chPref val="0"/>
        </dgm:presLayoutVars>
      </dgm:prSet>
      <dgm:spPr/>
    </dgm:pt>
    <dgm:pt modelId="{C2DA6873-A261-4729-8198-29E5A6D867DD}" type="pres">
      <dgm:prSet presAssocID="{3142456D-77C5-496B-8ADB-3C788FEE0EF9}" presName="sibTrans" presStyleCnt="0"/>
      <dgm:spPr/>
    </dgm:pt>
    <dgm:pt modelId="{6B846EE5-49D4-4362-8C6A-6C15E9E9AA10}" type="pres">
      <dgm:prSet presAssocID="{40B39736-942A-4806-A7A1-052E346502A4}" presName="compNode" presStyleCnt="0"/>
      <dgm:spPr/>
    </dgm:pt>
    <dgm:pt modelId="{D5E0B4F3-FC7D-42F2-AC6F-4C6BB1B33397}" type="pres">
      <dgm:prSet presAssocID="{40B39736-942A-4806-A7A1-052E346502A4}" presName="bgRect" presStyleLbl="bgShp" presStyleIdx="1" presStyleCnt="3"/>
      <dgm:spPr>
        <a:solidFill>
          <a:schemeClr val="accent4">
            <a:lumMod val="40000"/>
            <a:lumOff val="60000"/>
          </a:schemeClr>
        </a:solidFill>
      </dgm:spPr>
    </dgm:pt>
    <dgm:pt modelId="{335DAF67-998F-4604-BC4E-302511DB1B63}" type="pres">
      <dgm:prSet presAssocID="{40B39736-942A-4806-A7A1-052E346502A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B0A6DAC4-CA8D-4A8C-A433-781909511BBB}" type="pres">
      <dgm:prSet presAssocID="{40B39736-942A-4806-A7A1-052E346502A4}" presName="spaceRect" presStyleCnt="0"/>
      <dgm:spPr/>
    </dgm:pt>
    <dgm:pt modelId="{D963559B-6492-4542-8C82-5537C2AE2247}" type="pres">
      <dgm:prSet presAssocID="{40B39736-942A-4806-A7A1-052E346502A4}" presName="parTx" presStyleLbl="revTx" presStyleIdx="1" presStyleCnt="3">
        <dgm:presLayoutVars>
          <dgm:chMax val="0"/>
          <dgm:chPref val="0"/>
        </dgm:presLayoutVars>
      </dgm:prSet>
      <dgm:spPr/>
    </dgm:pt>
    <dgm:pt modelId="{C683D06B-26D8-4B35-9617-DD175F3B758D}" type="pres">
      <dgm:prSet presAssocID="{B6552830-6CCA-43AA-B14C-55D04CFC7717}" presName="sibTrans" presStyleCnt="0"/>
      <dgm:spPr/>
    </dgm:pt>
    <dgm:pt modelId="{7C884C72-5710-42D4-8A2D-473F73A2BCE0}" type="pres">
      <dgm:prSet presAssocID="{FEB5922C-D8E5-4A39-B37E-50CFDA95E544}" presName="compNode" presStyleCnt="0"/>
      <dgm:spPr/>
    </dgm:pt>
    <dgm:pt modelId="{13BC68BD-68DE-4127-9E5C-FDA6E4262BA5}" type="pres">
      <dgm:prSet presAssocID="{FEB5922C-D8E5-4A39-B37E-50CFDA95E544}" presName="bgRect" presStyleLbl="bgShp" presStyleIdx="2" presStyleCnt="3"/>
      <dgm:spPr>
        <a:solidFill>
          <a:schemeClr val="accent4">
            <a:lumMod val="40000"/>
            <a:lumOff val="60000"/>
          </a:schemeClr>
        </a:solidFill>
      </dgm:spPr>
    </dgm:pt>
    <dgm:pt modelId="{31A6B2F1-1881-4DF8-A36A-4C0EC0F50593}" type="pres">
      <dgm:prSet presAssocID="{FEB5922C-D8E5-4A39-B37E-50CFDA95E54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FB956F14-98AA-4C83-B617-940404C18DAE}" type="pres">
      <dgm:prSet presAssocID="{FEB5922C-D8E5-4A39-B37E-50CFDA95E544}" presName="spaceRect" presStyleCnt="0"/>
      <dgm:spPr/>
    </dgm:pt>
    <dgm:pt modelId="{7A684DE5-5687-4456-87BB-B164CBB81488}" type="pres">
      <dgm:prSet presAssocID="{FEB5922C-D8E5-4A39-B37E-50CFDA95E54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DA8080E-DE84-4162-B18B-5EE0FED047CB}" type="presOf" srcId="{FEB5922C-D8E5-4A39-B37E-50CFDA95E544}" destId="{7A684DE5-5687-4456-87BB-B164CBB81488}" srcOrd="0" destOrd="0" presId="urn:microsoft.com/office/officeart/2018/2/layout/IconVerticalSolidList"/>
    <dgm:cxn modelId="{70DA0110-4FAF-4E53-8888-34E76CA125AD}" srcId="{0063A495-39CC-4C62-BD4C-923A5A1CB215}" destId="{D7370EC7-A584-452B-9271-203ED75B6246}" srcOrd="0" destOrd="0" parTransId="{19B97C9D-971B-435E-90C6-00196853B8BA}" sibTransId="{3142456D-77C5-496B-8ADB-3C788FEE0EF9}"/>
    <dgm:cxn modelId="{DA0BFF25-D7E4-4093-9A9F-6F09B4D61209}" srcId="{0063A495-39CC-4C62-BD4C-923A5A1CB215}" destId="{40B39736-942A-4806-A7A1-052E346502A4}" srcOrd="1" destOrd="0" parTransId="{435C6230-80AB-4F4C-95EB-D671C7C57AF6}" sibTransId="{B6552830-6CCA-43AA-B14C-55D04CFC7717}"/>
    <dgm:cxn modelId="{05EC0231-6EE1-4E66-94C7-EE4DD713BB79}" srcId="{0063A495-39CC-4C62-BD4C-923A5A1CB215}" destId="{FEB5922C-D8E5-4A39-B37E-50CFDA95E544}" srcOrd="2" destOrd="0" parTransId="{F337EC49-D5B9-44A0-9EA0-A46CB0C56650}" sibTransId="{4F29E583-F914-4623-83E5-3B166A26069D}"/>
    <dgm:cxn modelId="{50355938-B310-4257-BCC5-757AF27181FB}" type="presOf" srcId="{40B39736-942A-4806-A7A1-052E346502A4}" destId="{D963559B-6492-4542-8C82-5537C2AE2247}" srcOrd="0" destOrd="0" presId="urn:microsoft.com/office/officeart/2018/2/layout/IconVerticalSolidList"/>
    <dgm:cxn modelId="{13F3B855-5F3D-4165-AEE1-76496811946E}" type="presOf" srcId="{0063A495-39CC-4C62-BD4C-923A5A1CB215}" destId="{1F9C8433-15C7-4B86-9484-70C5F90993DE}" srcOrd="0" destOrd="0" presId="urn:microsoft.com/office/officeart/2018/2/layout/IconVerticalSolidList"/>
    <dgm:cxn modelId="{C1DE4F6C-53E6-4058-8A95-619A77E979DD}" type="presOf" srcId="{D7370EC7-A584-452B-9271-203ED75B6246}" destId="{EBCE96D1-B801-4FF4-B76C-DEED6FF919BB}" srcOrd="0" destOrd="0" presId="urn:microsoft.com/office/officeart/2018/2/layout/IconVerticalSolidList"/>
    <dgm:cxn modelId="{ACFC8881-0F5B-4C1A-9960-D2B01CBBCDF7}" type="presParOf" srcId="{1F9C8433-15C7-4B86-9484-70C5F90993DE}" destId="{6FA273DD-E112-4D86-B603-FC85B7909E98}" srcOrd="0" destOrd="0" presId="urn:microsoft.com/office/officeart/2018/2/layout/IconVerticalSolidList"/>
    <dgm:cxn modelId="{AAA4EF5A-CD69-4807-8044-C259DF9A1E35}" type="presParOf" srcId="{6FA273DD-E112-4D86-B603-FC85B7909E98}" destId="{FB5CE4ED-72A4-4E54-8BC3-81D821A84714}" srcOrd="0" destOrd="0" presId="urn:microsoft.com/office/officeart/2018/2/layout/IconVerticalSolidList"/>
    <dgm:cxn modelId="{5767E842-297C-46DD-8CD6-4F2C439D05B7}" type="presParOf" srcId="{6FA273DD-E112-4D86-B603-FC85B7909E98}" destId="{DBAE74B2-5479-440A-A4C5-0B796199DB81}" srcOrd="1" destOrd="0" presId="urn:microsoft.com/office/officeart/2018/2/layout/IconVerticalSolidList"/>
    <dgm:cxn modelId="{D6DDC004-DE1A-4DD6-90CF-B16FFBBA41BF}" type="presParOf" srcId="{6FA273DD-E112-4D86-B603-FC85B7909E98}" destId="{2C0245C5-D3E8-4093-87ED-377A7C26ABEE}" srcOrd="2" destOrd="0" presId="urn:microsoft.com/office/officeart/2018/2/layout/IconVerticalSolidList"/>
    <dgm:cxn modelId="{E1F69DC9-44D8-4197-82EA-84CAD9252261}" type="presParOf" srcId="{6FA273DD-E112-4D86-B603-FC85B7909E98}" destId="{EBCE96D1-B801-4FF4-B76C-DEED6FF919BB}" srcOrd="3" destOrd="0" presId="urn:microsoft.com/office/officeart/2018/2/layout/IconVerticalSolidList"/>
    <dgm:cxn modelId="{7509AC4E-9E15-4D3D-B166-2128A4D4CDAB}" type="presParOf" srcId="{1F9C8433-15C7-4B86-9484-70C5F90993DE}" destId="{C2DA6873-A261-4729-8198-29E5A6D867DD}" srcOrd="1" destOrd="0" presId="urn:microsoft.com/office/officeart/2018/2/layout/IconVerticalSolidList"/>
    <dgm:cxn modelId="{353051FF-D933-415B-B94D-2CC8913FE897}" type="presParOf" srcId="{1F9C8433-15C7-4B86-9484-70C5F90993DE}" destId="{6B846EE5-49D4-4362-8C6A-6C15E9E9AA10}" srcOrd="2" destOrd="0" presId="urn:microsoft.com/office/officeart/2018/2/layout/IconVerticalSolidList"/>
    <dgm:cxn modelId="{CA7F08C5-0CF1-40DC-BA39-7D005B078459}" type="presParOf" srcId="{6B846EE5-49D4-4362-8C6A-6C15E9E9AA10}" destId="{D5E0B4F3-FC7D-42F2-AC6F-4C6BB1B33397}" srcOrd="0" destOrd="0" presId="urn:microsoft.com/office/officeart/2018/2/layout/IconVerticalSolidList"/>
    <dgm:cxn modelId="{43950578-1F74-4CE1-B806-FC2C1CFDFFB9}" type="presParOf" srcId="{6B846EE5-49D4-4362-8C6A-6C15E9E9AA10}" destId="{335DAF67-998F-4604-BC4E-302511DB1B63}" srcOrd="1" destOrd="0" presId="urn:microsoft.com/office/officeart/2018/2/layout/IconVerticalSolidList"/>
    <dgm:cxn modelId="{AACF314E-9F4B-4903-B965-0A91F597C744}" type="presParOf" srcId="{6B846EE5-49D4-4362-8C6A-6C15E9E9AA10}" destId="{B0A6DAC4-CA8D-4A8C-A433-781909511BBB}" srcOrd="2" destOrd="0" presId="urn:microsoft.com/office/officeart/2018/2/layout/IconVerticalSolidList"/>
    <dgm:cxn modelId="{5C51D3CD-6E4B-4BF0-BE45-3365ED80E432}" type="presParOf" srcId="{6B846EE5-49D4-4362-8C6A-6C15E9E9AA10}" destId="{D963559B-6492-4542-8C82-5537C2AE2247}" srcOrd="3" destOrd="0" presId="urn:microsoft.com/office/officeart/2018/2/layout/IconVerticalSolidList"/>
    <dgm:cxn modelId="{1BE43754-7D72-4C8B-9234-13B6C8724798}" type="presParOf" srcId="{1F9C8433-15C7-4B86-9484-70C5F90993DE}" destId="{C683D06B-26D8-4B35-9617-DD175F3B758D}" srcOrd="3" destOrd="0" presId="urn:microsoft.com/office/officeart/2018/2/layout/IconVerticalSolidList"/>
    <dgm:cxn modelId="{29A122C5-5A25-48D1-A953-3CF86CEFCFA9}" type="presParOf" srcId="{1F9C8433-15C7-4B86-9484-70C5F90993DE}" destId="{7C884C72-5710-42D4-8A2D-473F73A2BCE0}" srcOrd="4" destOrd="0" presId="urn:microsoft.com/office/officeart/2018/2/layout/IconVerticalSolidList"/>
    <dgm:cxn modelId="{5CD2B605-2006-4D0F-AB2C-BA3F6B9C78B9}" type="presParOf" srcId="{7C884C72-5710-42D4-8A2D-473F73A2BCE0}" destId="{13BC68BD-68DE-4127-9E5C-FDA6E4262BA5}" srcOrd="0" destOrd="0" presId="urn:microsoft.com/office/officeart/2018/2/layout/IconVerticalSolidList"/>
    <dgm:cxn modelId="{5CFE3B12-7D78-4166-B53E-5E9B5AF85A73}" type="presParOf" srcId="{7C884C72-5710-42D4-8A2D-473F73A2BCE0}" destId="{31A6B2F1-1881-4DF8-A36A-4C0EC0F50593}" srcOrd="1" destOrd="0" presId="urn:microsoft.com/office/officeart/2018/2/layout/IconVerticalSolidList"/>
    <dgm:cxn modelId="{DA4CA76B-9006-4248-A701-AAD429AEC9CA}" type="presParOf" srcId="{7C884C72-5710-42D4-8A2D-473F73A2BCE0}" destId="{FB956F14-98AA-4C83-B617-940404C18DAE}" srcOrd="2" destOrd="0" presId="urn:microsoft.com/office/officeart/2018/2/layout/IconVerticalSolidList"/>
    <dgm:cxn modelId="{A3F76B2F-6B5E-43D5-8A99-7007A5A5B607}" type="presParOf" srcId="{7C884C72-5710-42D4-8A2D-473F73A2BCE0}" destId="{7A684DE5-5687-4456-87BB-B164CBB8148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7B8430-D3CE-694D-B3B2-568D7EEAD65F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D6A166D-74C6-4845-A649-62AA916D3EAD}">
      <dgm:prSet phldrT="[Text]"/>
      <dgm:spPr/>
      <dgm:t>
        <a:bodyPr/>
        <a:lstStyle/>
        <a:p>
          <a:r>
            <a:rPr lang="en-GB" b="0" i="0" u="none"/>
            <a:t>General Meeting</a:t>
          </a:r>
          <a:endParaRPr lang="en-GB"/>
        </a:p>
      </dgm:t>
    </dgm:pt>
    <dgm:pt modelId="{14810B73-3295-334D-8B65-2AEC3D2A021C}" type="parTrans" cxnId="{1F55EE93-C603-FB4F-A4C1-CB86A07DD263}">
      <dgm:prSet/>
      <dgm:spPr/>
      <dgm:t>
        <a:bodyPr/>
        <a:lstStyle/>
        <a:p>
          <a:endParaRPr lang="en-GB"/>
        </a:p>
      </dgm:t>
    </dgm:pt>
    <dgm:pt modelId="{FB2A9E25-3057-984B-8B2D-B1086EC1FBDF}" type="sibTrans" cxnId="{1F55EE93-C603-FB4F-A4C1-CB86A07DD263}">
      <dgm:prSet/>
      <dgm:spPr/>
      <dgm:t>
        <a:bodyPr/>
        <a:lstStyle/>
        <a:p>
          <a:endParaRPr lang="en-GB"/>
        </a:p>
      </dgm:t>
    </dgm:pt>
    <dgm:pt modelId="{DFB10370-FA5B-8D4E-BEDB-1DA3088EA8D0}">
      <dgm:prSet phldrT="[Text]" custT="1"/>
      <dgm:spPr/>
      <dgm:t>
        <a:bodyPr/>
        <a:lstStyle/>
        <a:p>
          <a:r>
            <a:rPr lang="en-GB" sz="1600" b="0" i="0" u="none" dirty="0"/>
            <a:t>Coordination Team &amp; Secretariat </a:t>
          </a:r>
          <a:endParaRPr lang="en-GB" sz="1600" dirty="0"/>
        </a:p>
      </dgm:t>
    </dgm:pt>
    <dgm:pt modelId="{6F0B4EE7-8993-BD4E-8FDB-0B2EBE5D03B5}" type="parTrans" cxnId="{2A41A4BE-5425-F642-BC2B-AC4CB9F13422}">
      <dgm:prSet/>
      <dgm:spPr/>
      <dgm:t>
        <a:bodyPr/>
        <a:lstStyle/>
        <a:p>
          <a:endParaRPr lang="en-GB"/>
        </a:p>
      </dgm:t>
    </dgm:pt>
    <dgm:pt modelId="{68725A56-BD6E-084B-A589-A84189A86E6C}" type="sibTrans" cxnId="{2A41A4BE-5425-F642-BC2B-AC4CB9F13422}">
      <dgm:prSet/>
      <dgm:spPr/>
      <dgm:t>
        <a:bodyPr/>
        <a:lstStyle/>
        <a:p>
          <a:endParaRPr lang="en-GB"/>
        </a:p>
      </dgm:t>
    </dgm:pt>
    <dgm:pt modelId="{ACC5272A-B6A0-DF4A-87A5-06CBC5F5DCAF}">
      <dgm:prSet phldrT="[Text]" custT="1"/>
      <dgm:spPr/>
      <dgm:t>
        <a:bodyPr/>
        <a:lstStyle/>
        <a:p>
          <a:r>
            <a:rPr lang="en-GB" sz="1600" b="0" i="0" u="none"/>
            <a:t>Study Program Group</a:t>
          </a:r>
          <a:endParaRPr lang="en-GB" sz="1600"/>
        </a:p>
      </dgm:t>
    </dgm:pt>
    <dgm:pt modelId="{EE75BC85-2C68-314D-BB2C-2850FB190F9E}" type="parTrans" cxnId="{97671697-EE1D-6349-84B6-7D0308EB2D9F}">
      <dgm:prSet/>
      <dgm:spPr/>
      <dgm:t>
        <a:bodyPr/>
        <a:lstStyle/>
        <a:p>
          <a:endParaRPr lang="en-GB"/>
        </a:p>
      </dgm:t>
    </dgm:pt>
    <dgm:pt modelId="{1390BCC6-2EC5-604F-A7D0-A484C2B7566B}" type="sibTrans" cxnId="{97671697-EE1D-6349-84B6-7D0308EB2D9F}">
      <dgm:prSet/>
      <dgm:spPr/>
      <dgm:t>
        <a:bodyPr/>
        <a:lstStyle/>
        <a:p>
          <a:endParaRPr lang="en-GB"/>
        </a:p>
      </dgm:t>
    </dgm:pt>
    <dgm:pt modelId="{04D8628B-7A12-EF4C-8B92-1DDA032458C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dirty="0"/>
            <a:t>Scientific and Technology Working Group Activities</a:t>
          </a:r>
        </a:p>
      </dgm:t>
    </dgm:pt>
    <dgm:pt modelId="{67C6009A-49FC-CC41-B178-26B48AF1653D}" type="parTrans" cxnId="{57EBA416-E2B7-F94F-8F76-8FC9CAC7B8F7}">
      <dgm:prSet/>
      <dgm:spPr/>
      <dgm:t>
        <a:bodyPr/>
        <a:lstStyle/>
        <a:p>
          <a:endParaRPr lang="en-GB"/>
        </a:p>
      </dgm:t>
    </dgm:pt>
    <dgm:pt modelId="{2545F972-9AA4-A146-853D-DF034C67E6AC}" type="sibTrans" cxnId="{57EBA416-E2B7-F94F-8F76-8FC9CAC7B8F7}">
      <dgm:prSet/>
      <dgm:spPr/>
      <dgm:t>
        <a:bodyPr/>
        <a:lstStyle/>
        <a:p>
          <a:endParaRPr lang="en-GB"/>
        </a:p>
      </dgm:t>
    </dgm:pt>
    <dgm:pt modelId="{A45B6134-E1E5-0E4D-B726-5E20730B4705}" type="pres">
      <dgm:prSet presAssocID="{8D7B8430-D3CE-694D-B3B2-568D7EEAD65F}" presName="composite" presStyleCnt="0">
        <dgm:presLayoutVars>
          <dgm:chMax val="1"/>
          <dgm:dir/>
          <dgm:resizeHandles val="exact"/>
        </dgm:presLayoutVars>
      </dgm:prSet>
      <dgm:spPr/>
    </dgm:pt>
    <dgm:pt modelId="{60E21AC5-62B0-C149-973A-C42B3AE420F6}" type="pres">
      <dgm:prSet presAssocID="{8D7B8430-D3CE-694D-B3B2-568D7EEAD65F}" presName="radial" presStyleCnt="0">
        <dgm:presLayoutVars>
          <dgm:animLvl val="ctr"/>
        </dgm:presLayoutVars>
      </dgm:prSet>
      <dgm:spPr/>
    </dgm:pt>
    <dgm:pt modelId="{721B8119-4395-4F47-867A-DF4085A63B3B}" type="pres">
      <dgm:prSet presAssocID="{0D6A166D-74C6-4845-A649-62AA916D3EAD}" presName="centerShape" presStyleLbl="vennNode1" presStyleIdx="0" presStyleCnt="4"/>
      <dgm:spPr/>
    </dgm:pt>
    <dgm:pt modelId="{41CD6DBF-15AC-464B-B536-10AD3D3ABF5E}" type="pres">
      <dgm:prSet presAssocID="{DFB10370-FA5B-8D4E-BEDB-1DA3088EA8D0}" presName="node" presStyleLbl="vennNode1" presStyleIdx="1" presStyleCnt="4" custScaleX="122939" custScaleY="119402">
        <dgm:presLayoutVars>
          <dgm:bulletEnabled val="1"/>
        </dgm:presLayoutVars>
      </dgm:prSet>
      <dgm:spPr/>
    </dgm:pt>
    <dgm:pt modelId="{DC71F7D2-CE16-EC49-A727-D24C14AD51A9}" type="pres">
      <dgm:prSet presAssocID="{ACC5272A-B6A0-DF4A-87A5-06CBC5F5DCAF}" presName="node" presStyleLbl="vennNode1" presStyleIdx="2" presStyleCnt="4" custScaleX="121622" custScaleY="118041">
        <dgm:presLayoutVars>
          <dgm:bulletEnabled val="1"/>
        </dgm:presLayoutVars>
      </dgm:prSet>
      <dgm:spPr/>
    </dgm:pt>
    <dgm:pt modelId="{DE05519C-C8BE-C246-919D-BBA943FC7D7C}" type="pres">
      <dgm:prSet presAssocID="{04D8628B-7A12-EF4C-8B92-1DDA032458C1}" presName="node" presStyleLbl="vennNode1" presStyleIdx="3" presStyleCnt="4" custScaleX="118422" custScaleY="116311">
        <dgm:presLayoutVars>
          <dgm:bulletEnabled val="1"/>
        </dgm:presLayoutVars>
      </dgm:prSet>
      <dgm:spPr/>
    </dgm:pt>
  </dgm:ptLst>
  <dgm:cxnLst>
    <dgm:cxn modelId="{57EBA416-E2B7-F94F-8F76-8FC9CAC7B8F7}" srcId="{0D6A166D-74C6-4845-A649-62AA916D3EAD}" destId="{04D8628B-7A12-EF4C-8B92-1DDA032458C1}" srcOrd="2" destOrd="0" parTransId="{67C6009A-49FC-CC41-B178-26B48AF1653D}" sibTransId="{2545F972-9AA4-A146-853D-DF034C67E6AC}"/>
    <dgm:cxn modelId="{B4C5838B-5EEE-0241-8B26-5704B77709D5}" type="presOf" srcId="{8D7B8430-D3CE-694D-B3B2-568D7EEAD65F}" destId="{A45B6134-E1E5-0E4D-B726-5E20730B4705}" srcOrd="0" destOrd="0" presId="urn:microsoft.com/office/officeart/2005/8/layout/radial3"/>
    <dgm:cxn modelId="{1F55EE93-C603-FB4F-A4C1-CB86A07DD263}" srcId="{8D7B8430-D3CE-694D-B3B2-568D7EEAD65F}" destId="{0D6A166D-74C6-4845-A649-62AA916D3EAD}" srcOrd="0" destOrd="0" parTransId="{14810B73-3295-334D-8B65-2AEC3D2A021C}" sibTransId="{FB2A9E25-3057-984B-8B2D-B1086EC1FBDF}"/>
    <dgm:cxn modelId="{97671697-EE1D-6349-84B6-7D0308EB2D9F}" srcId="{0D6A166D-74C6-4845-A649-62AA916D3EAD}" destId="{ACC5272A-B6A0-DF4A-87A5-06CBC5F5DCAF}" srcOrd="1" destOrd="0" parTransId="{EE75BC85-2C68-314D-BB2C-2850FB190F9E}" sibTransId="{1390BCC6-2EC5-604F-A7D0-A484C2B7566B}"/>
    <dgm:cxn modelId="{A50E2FA8-4515-1D43-87B9-FFB11B111B80}" type="presOf" srcId="{0D6A166D-74C6-4845-A649-62AA916D3EAD}" destId="{721B8119-4395-4F47-867A-DF4085A63B3B}" srcOrd="0" destOrd="0" presId="urn:microsoft.com/office/officeart/2005/8/layout/radial3"/>
    <dgm:cxn modelId="{3FA6D0AC-C752-7444-9958-B4298CF59608}" type="presOf" srcId="{ACC5272A-B6A0-DF4A-87A5-06CBC5F5DCAF}" destId="{DC71F7D2-CE16-EC49-A727-D24C14AD51A9}" srcOrd="0" destOrd="0" presId="urn:microsoft.com/office/officeart/2005/8/layout/radial3"/>
    <dgm:cxn modelId="{B3B828B1-6377-D441-8857-D0CB45CBE7E0}" type="presOf" srcId="{DFB10370-FA5B-8D4E-BEDB-1DA3088EA8D0}" destId="{41CD6DBF-15AC-464B-B536-10AD3D3ABF5E}" srcOrd="0" destOrd="0" presId="urn:microsoft.com/office/officeart/2005/8/layout/radial3"/>
    <dgm:cxn modelId="{2A41A4BE-5425-F642-BC2B-AC4CB9F13422}" srcId="{0D6A166D-74C6-4845-A649-62AA916D3EAD}" destId="{DFB10370-FA5B-8D4E-BEDB-1DA3088EA8D0}" srcOrd="0" destOrd="0" parTransId="{6F0B4EE7-8993-BD4E-8FDB-0B2EBE5D03B5}" sibTransId="{68725A56-BD6E-084B-A589-A84189A86E6C}"/>
    <dgm:cxn modelId="{61228AC0-2ADC-724C-8F38-F5EA9766E338}" type="presOf" srcId="{04D8628B-7A12-EF4C-8B92-1DDA032458C1}" destId="{DE05519C-C8BE-C246-919D-BBA943FC7D7C}" srcOrd="0" destOrd="0" presId="urn:microsoft.com/office/officeart/2005/8/layout/radial3"/>
    <dgm:cxn modelId="{7B01193B-ED6B-1948-9BC1-33E7B8B57EC0}" type="presParOf" srcId="{A45B6134-E1E5-0E4D-B726-5E20730B4705}" destId="{60E21AC5-62B0-C149-973A-C42B3AE420F6}" srcOrd="0" destOrd="0" presId="urn:microsoft.com/office/officeart/2005/8/layout/radial3"/>
    <dgm:cxn modelId="{8A21A066-5A48-F549-B5AA-2A0A5B23230F}" type="presParOf" srcId="{60E21AC5-62B0-C149-973A-C42B3AE420F6}" destId="{721B8119-4395-4F47-867A-DF4085A63B3B}" srcOrd="0" destOrd="0" presId="urn:microsoft.com/office/officeart/2005/8/layout/radial3"/>
    <dgm:cxn modelId="{B5F577DF-88FE-C44C-8FD3-13E62254E1BD}" type="presParOf" srcId="{60E21AC5-62B0-C149-973A-C42B3AE420F6}" destId="{41CD6DBF-15AC-464B-B536-10AD3D3ABF5E}" srcOrd="1" destOrd="0" presId="urn:microsoft.com/office/officeart/2005/8/layout/radial3"/>
    <dgm:cxn modelId="{BA27475F-5374-B64B-A66C-D9F6A362AC85}" type="presParOf" srcId="{60E21AC5-62B0-C149-973A-C42B3AE420F6}" destId="{DC71F7D2-CE16-EC49-A727-D24C14AD51A9}" srcOrd="2" destOrd="0" presId="urn:microsoft.com/office/officeart/2005/8/layout/radial3"/>
    <dgm:cxn modelId="{0C669DA4-27F8-874C-9D2E-3C0F175388F4}" type="presParOf" srcId="{60E21AC5-62B0-C149-973A-C42B3AE420F6}" destId="{DE05519C-C8BE-C246-919D-BBA943FC7D7C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CE4ED-72A4-4E54-8BC3-81D821A84714}">
      <dsp:nvSpPr>
        <dsp:cNvPr id="0" name=""/>
        <dsp:cNvSpPr/>
      </dsp:nvSpPr>
      <dsp:spPr>
        <a:xfrm>
          <a:off x="0" y="2176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E74B2-5479-440A-A4C5-0B796199DB81}">
      <dsp:nvSpPr>
        <dsp:cNvPr id="0" name=""/>
        <dsp:cNvSpPr/>
      </dsp:nvSpPr>
      <dsp:spPr>
        <a:xfrm>
          <a:off x="369003" y="276641"/>
          <a:ext cx="671570" cy="6709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E96D1-B801-4FF4-B76C-DEED6FF919BB}">
      <dsp:nvSpPr>
        <dsp:cNvPr id="0" name=""/>
        <dsp:cNvSpPr/>
      </dsp:nvSpPr>
      <dsp:spPr>
        <a:xfrm>
          <a:off x="1409576" y="2176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Coordination</a:t>
          </a:r>
          <a:r>
            <a:rPr lang="en-GB" sz="1800" b="0" i="0" kern="120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kern="1200" dirty="0">
              <a:solidFill>
                <a:schemeClr val="bg1"/>
              </a:solidFill>
            </a:rPr>
            <a:t>towards CERN </a:t>
          </a:r>
          <a:r>
            <a:rPr lang="en-GB" sz="1800" b="0" i="0" kern="1200" dirty="0">
              <a:solidFill>
                <a:schemeClr val="bg1"/>
              </a:solidFill>
            </a:rPr>
            <a:t>and related Collaborations/Experiments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2176"/>
        <a:ext cx="4855699" cy="1221037"/>
      </dsp:txXfrm>
    </dsp:sp>
    <dsp:sp modelId="{D5E0B4F3-FC7D-42F2-AC6F-4C6BB1B33397}">
      <dsp:nvSpPr>
        <dsp:cNvPr id="0" name=""/>
        <dsp:cNvSpPr/>
      </dsp:nvSpPr>
      <dsp:spPr>
        <a:xfrm>
          <a:off x="0" y="1487221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DAF67-998F-4604-BC4E-302511DB1B63}">
      <dsp:nvSpPr>
        <dsp:cNvPr id="0" name=""/>
        <dsp:cNvSpPr/>
      </dsp:nvSpPr>
      <dsp:spPr>
        <a:xfrm>
          <a:off x="369003" y="1761686"/>
          <a:ext cx="671570" cy="6709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63559B-6492-4542-8C82-5537C2AE2247}">
      <dsp:nvSpPr>
        <dsp:cNvPr id="0" name=""/>
        <dsp:cNvSpPr/>
      </dsp:nvSpPr>
      <dsp:spPr>
        <a:xfrm>
          <a:off x="1409576" y="1487221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Strengthening</a:t>
          </a:r>
          <a:r>
            <a:rPr lang="en-GB" sz="1800" b="0" i="0" kern="1200" dirty="0">
              <a:solidFill>
                <a:schemeClr val="bg1"/>
              </a:solidFill>
            </a:rPr>
            <a:t> and development of Baltic </a:t>
          </a:r>
          <a:r>
            <a:rPr lang="en-GB" sz="1800" b="1" i="0" kern="1200" dirty="0">
              <a:solidFill>
                <a:schemeClr val="bg1"/>
              </a:solidFill>
            </a:rPr>
            <a:t>High Energy Physics Community 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1487221"/>
        <a:ext cx="4855699" cy="1221037"/>
      </dsp:txXfrm>
    </dsp:sp>
    <dsp:sp modelId="{13BC68BD-68DE-4127-9E5C-FDA6E4262BA5}">
      <dsp:nvSpPr>
        <dsp:cNvPr id="0" name=""/>
        <dsp:cNvSpPr/>
      </dsp:nvSpPr>
      <dsp:spPr>
        <a:xfrm>
          <a:off x="0" y="2972267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6B2F1-1881-4DF8-A36A-4C0EC0F50593}">
      <dsp:nvSpPr>
        <dsp:cNvPr id="0" name=""/>
        <dsp:cNvSpPr/>
      </dsp:nvSpPr>
      <dsp:spPr>
        <a:xfrm>
          <a:off x="369363" y="3246732"/>
          <a:ext cx="671570" cy="6709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84DE5-5687-4456-87BB-B164CBB81488}">
      <dsp:nvSpPr>
        <dsp:cNvPr id="0" name=""/>
        <dsp:cNvSpPr/>
      </dsp:nvSpPr>
      <dsp:spPr>
        <a:xfrm>
          <a:off x="1410298" y="2972267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Development </a:t>
          </a:r>
          <a:r>
            <a:rPr lang="en-GB" sz="1800" b="0" i="0" kern="120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kern="1200" dirty="0">
              <a:solidFill>
                <a:schemeClr val="bg1"/>
              </a:solidFill>
            </a:rPr>
            <a:t>study programme </a:t>
          </a:r>
          <a:r>
            <a:rPr lang="en-GB" sz="1800" b="0" i="0" kern="1200" dirty="0">
              <a:solidFill>
                <a:schemeClr val="bg1"/>
              </a:solidFill>
            </a:rPr>
            <a:t>in High Energy Physics and Accelerator Technologies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10298" y="2972267"/>
        <a:ext cx="4855699" cy="1221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8119-4395-4F47-867A-DF4085A63B3B}">
      <dsp:nvSpPr>
        <dsp:cNvPr id="0" name=""/>
        <dsp:cNvSpPr/>
      </dsp:nvSpPr>
      <dsp:spPr>
        <a:xfrm>
          <a:off x="3712445" y="1787200"/>
          <a:ext cx="3736255" cy="37362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b="0" i="0" u="none" kern="1200"/>
            <a:t>General Meeting</a:t>
          </a:r>
          <a:endParaRPr lang="en-GB" sz="4900" kern="1200"/>
        </a:p>
      </dsp:txBody>
      <dsp:txXfrm>
        <a:off x="4259607" y="2334362"/>
        <a:ext cx="2641931" cy="2641931"/>
      </dsp:txXfrm>
    </dsp:sp>
    <dsp:sp modelId="{41CD6DBF-15AC-464B-B536-10AD3D3ABF5E}">
      <dsp:nvSpPr>
        <dsp:cNvPr id="0" name=""/>
        <dsp:cNvSpPr/>
      </dsp:nvSpPr>
      <dsp:spPr>
        <a:xfrm>
          <a:off x="4432244" y="109254"/>
          <a:ext cx="2296657" cy="22305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 dirty="0"/>
            <a:t>Coordination Team &amp; Secretariat </a:t>
          </a:r>
          <a:endParaRPr lang="en-GB" sz="1600" kern="1200" dirty="0"/>
        </a:p>
      </dsp:txBody>
      <dsp:txXfrm>
        <a:off x="4768582" y="435915"/>
        <a:ext cx="1623981" cy="1577260"/>
      </dsp:txXfrm>
    </dsp:sp>
    <dsp:sp modelId="{DC71F7D2-CE16-EC49-A727-D24C14AD51A9}">
      <dsp:nvSpPr>
        <dsp:cNvPr id="0" name=""/>
        <dsp:cNvSpPr/>
      </dsp:nvSpPr>
      <dsp:spPr>
        <a:xfrm>
          <a:off x="6549666" y="3768142"/>
          <a:ext cx="2272054" cy="22051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/>
            <a:t>Study Program Group</a:t>
          </a:r>
          <a:endParaRPr lang="en-GB" sz="1600" kern="1200"/>
        </a:p>
      </dsp:txBody>
      <dsp:txXfrm>
        <a:off x="6882401" y="4091080"/>
        <a:ext cx="1606584" cy="1559280"/>
      </dsp:txXfrm>
    </dsp:sp>
    <dsp:sp modelId="{DE05519C-C8BE-C246-919D-BBA943FC7D7C}">
      <dsp:nvSpPr>
        <dsp:cNvPr id="0" name=""/>
        <dsp:cNvSpPr/>
      </dsp:nvSpPr>
      <dsp:spPr>
        <a:xfrm>
          <a:off x="2369316" y="3784301"/>
          <a:ext cx="2212274" cy="21728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Scientific and Technology Working Group Activities</a:t>
          </a:r>
        </a:p>
      </dsp:txBody>
      <dsp:txXfrm>
        <a:off x="2693296" y="4102506"/>
        <a:ext cx="1564314" cy="1536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63B5-CF14-0440-AB85-D25ABDB02625}" type="datetimeFigureOut">
              <a:rPr lang="en-LV" smtClean="0"/>
              <a:t>17/10/2022</a:t>
            </a:fld>
            <a:endParaRPr lang="en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11ABA-F0E2-9C45-95CB-77E5B55F52A1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16146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2236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9330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8" name="Google Shape;28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LV" dirty="0"/>
              <a:t>Your support is neede!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AC4A70-8221-4BA0-8BD9-741691B153C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53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46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27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42448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2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91837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52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5056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92370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41274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78273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95176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57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1490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4881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2"/>
            <a:ext cx="8825659" cy="3329581"/>
          </a:xfrm>
        </p:spPr>
        <p:txBody>
          <a:bodyPr anchor="b"/>
          <a:lstStyle>
            <a:lvl1pPr>
              <a:defRPr sz="8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1"/>
            <a:ext cx="88256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8176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8985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2861736"/>
            <a:ext cx="8825657" cy="1915646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782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3" y="2060578"/>
            <a:ext cx="4396339" cy="4195763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4" y="2056093"/>
            <a:ext cx="4396341" cy="4200245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29556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3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6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6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00527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9940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6228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160"/>
            </a:lvl2pPr>
            <a:lvl3pPr>
              <a:defRPr sz="1920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3129283"/>
            <a:ext cx="3401063" cy="2895599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2934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10/17/22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7" cy="1574808"/>
          </a:xfrm>
        </p:spPr>
        <p:txBody>
          <a:bodyPr anchor="b">
            <a:normAutofit/>
          </a:bodyPr>
          <a:lstStyle>
            <a:lvl1pPr algn="l">
              <a:defRPr sz="432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7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1784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1"/>
            <a:ext cx="8825659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6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44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427326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67837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5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4" y="3771174"/>
            <a:ext cx="7279649" cy="342175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68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4350658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4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1" y="2613788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79796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8" y="3124202"/>
            <a:ext cx="8825660" cy="1653180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346873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2"/>
            <a:ext cx="2946867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1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4" y="1981202"/>
            <a:ext cx="293624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5" y="2667000"/>
            <a:ext cx="2946795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1981202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4" y="2667000"/>
            <a:ext cx="2932113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45335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50"/>
            <a:ext cx="294005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2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50"/>
            <a:ext cx="2930525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5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5" y="4827212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4250950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4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10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54586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337639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4" y="430214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6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2659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10/17/22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10/17/22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/>
              <a:t>10/17/22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1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3" y="2669687"/>
            <a:ext cx="4037012" cy="4188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3" y="2892349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3"/>
            <a:ext cx="1603387" cy="11414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81" y="6096000"/>
            <a:ext cx="993735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2" y="452717"/>
            <a:ext cx="9404723" cy="14005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20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3" y="1790703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1E209B6-35FB-495B-A642-2BD5165F043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5" y="3225301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2" y="295732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36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13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transition>
    <p:fade/>
  </p:transition>
  <p:txStyles>
    <p:titleStyle>
      <a:lvl1pPr algn="l" defTabSz="548640" rtl="0" eaLnBrk="1" latinLnBrk="0" hangingPunct="1">
        <a:spcBef>
          <a:spcPct val="0"/>
        </a:spcBef>
        <a:buNone/>
        <a:defRPr sz="504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11480" indent="-41148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891540" indent="-34290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16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3716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92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9202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46888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30072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356616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41148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46634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indico.cern.ch/category/10023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701" y="2219266"/>
            <a:ext cx="6693590" cy="2068463"/>
          </a:xfrm>
        </p:spPr>
        <p:txBody>
          <a:bodyPr/>
          <a:lstStyle/>
          <a:p>
            <a:pPr>
              <a:spcBef>
                <a:spcPts val="1440"/>
              </a:spcBef>
            </a:pPr>
            <a:r>
              <a:rPr lang="en-GB" sz="4800" b="1" dirty="0"/>
              <a:t>Advanced Particle  </a:t>
            </a:r>
            <a:br>
              <a:rPr lang="lv-LV" sz="4800" b="1" dirty="0"/>
            </a:br>
            <a:r>
              <a:rPr lang="en-GB" sz="4800" b="1" dirty="0"/>
              <a:t>Therapy </a:t>
            </a:r>
            <a:r>
              <a:rPr lang="en-GB" sz="4800" b="1" dirty="0" err="1"/>
              <a:t>Center</a:t>
            </a:r>
            <a:r>
              <a:rPr lang="en-GB" sz="4800" b="1" dirty="0"/>
              <a:t> for the Baltic States</a:t>
            </a:r>
            <a:br>
              <a:rPr lang="lv-LV" sz="4800" b="1" dirty="0"/>
            </a:br>
            <a:r>
              <a:rPr lang="lv-LV" sz="1440" b="1" dirty="0"/>
              <a:t> </a:t>
            </a:r>
            <a:br>
              <a:rPr lang="lv-LV" sz="4800" b="1" dirty="0"/>
            </a:br>
            <a:r>
              <a:rPr lang="lv-LV" sz="2880" dirty="0"/>
              <a:t>CERN </a:t>
            </a:r>
            <a:r>
              <a:rPr lang="lv-LV" sz="2880" dirty="0" err="1"/>
              <a:t>Baltic</a:t>
            </a:r>
            <a:r>
              <a:rPr lang="lv-LV" sz="2880" dirty="0"/>
              <a:t> </a:t>
            </a:r>
            <a:r>
              <a:rPr lang="lv-LV" sz="2880" dirty="0" err="1"/>
              <a:t>Group</a:t>
            </a:r>
            <a:endParaRPr lang="en-GB" sz="288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9059" y="4886238"/>
            <a:ext cx="7943093" cy="1480688"/>
          </a:xfrm>
        </p:spPr>
        <p:txBody>
          <a:bodyPr>
            <a:normAutofit fontScale="92500" lnSpcReduction="10000"/>
          </a:bodyPr>
          <a:lstStyle/>
          <a:p>
            <a:r>
              <a:rPr lang="en-GB" sz="3000" cap="none" dirty="0"/>
              <a:t>Prof. Toms </a:t>
            </a:r>
            <a:r>
              <a:rPr lang="en-GB" sz="3000" cap="none" dirty="0" err="1"/>
              <a:t>Torims</a:t>
            </a:r>
            <a:r>
              <a:rPr lang="en-GB" sz="3000" cap="none" dirty="0"/>
              <a:t>, </a:t>
            </a:r>
            <a:r>
              <a:rPr lang="lv-LV" sz="2760" cap="none" dirty="0" err="1"/>
              <a:t>Convener</a:t>
            </a:r>
            <a:r>
              <a:rPr lang="lv-LV" sz="2760" cap="none" dirty="0"/>
              <a:t> </a:t>
            </a:r>
            <a:r>
              <a:rPr lang="lv-LV" sz="2760" cap="none" dirty="0" err="1"/>
              <a:t>of</a:t>
            </a:r>
            <a:r>
              <a:rPr lang="lv-LV" sz="2760" cap="none" dirty="0"/>
              <a:t> </a:t>
            </a:r>
            <a:r>
              <a:rPr lang="lv-LV" sz="2760" cap="none" dirty="0" err="1"/>
              <a:t>the</a:t>
            </a:r>
            <a:r>
              <a:rPr lang="lv-LV" sz="2760" cap="none" dirty="0"/>
              <a:t> </a:t>
            </a:r>
          </a:p>
          <a:p>
            <a:r>
              <a:rPr lang="lv-LV" sz="2760" cap="none" dirty="0" err="1"/>
              <a:t>Advanced</a:t>
            </a:r>
            <a:r>
              <a:rPr lang="lv-LV" sz="2760" cap="none" dirty="0"/>
              <a:t> </a:t>
            </a:r>
            <a:r>
              <a:rPr lang="lv-LV" sz="2760" cap="none" dirty="0" err="1"/>
              <a:t>Particle</a:t>
            </a:r>
            <a:r>
              <a:rPr lang="lv-LV" sz="2760" cap="none" dirty="0"/>
              <a:t> </a:t>
            </a:r>
            <a:r>
              <a:rPr lang="lv-LV" sz="2760" cap="none" dirty="0" err="1"/>
              <a:t>Therapy</a:t>
            </a:r>
            <a:r>
              <a:rPr lang="lv-LV" sz="2760" cap="none" dirty="0"/>
              <a:t> </a:t>
            </a:r>
            <a:r>
              <a:rPr lang="lv-LV" sz="2760" cap="none" dirty="0" err="1"/>
              <a:t>Center</a:t>
            </a:r>
            <a:r>
              <a:rPr lang="lv-LV" sz="2760" cap="none" dirty="0"/>
              <a:t> </a:t>
            </a:r>
          </a:p>
          <a:p>
            <a:r>
              <a:rPr lang="lv-LV" sz="2760" cap="none" dirty="0" err="1"/>
              <a:t>in</a:t>
            </a:r>
            <a:r>
              <a:rPr lang="lv-LV" sz="2760" cap="none" dirty="0"/>
              <a:t> </a:t>
            </a:r>
            <a:r>
              <a:rPr lang="lv-LV" sz="2760" cap="none" dirty="0" err="1"/>
              <a:t>the</a:t>
            </a:r>
            <a:r>
              <a:rPr lang="lv-LV" sz="2760" cap="none" dirty="0"/>
              <a:t> </a:t>
            </a:r>
            <a:r>
              <a:rPr lang="lv-LV" sz="2760" cap="none" dirty="0" err="1"/>
              <a:t>Baltic</a:t>
            </a:r>
            <a:r>
              <a:rPr lang="lv-LV" sz="2760" cap="none" dirty="0"/>
              <a:t> </a:t>
            </a:r>
            <a:r>
              <a:rPr lang="lv-LV" sz="2760" cap="none" dirty="0" err="1"/>
              <a:t>States</a:t>
            </a:r>
            <a:r>
              <a:rPr lang="lv-LV" sz="2760" cap="none" dirty="0"/>
              <a:t> </a:t>
            </a:r>
            <a:r>
              <a:rPr lang="lv-LV" sz="2760" cap="none" dirty="0" err="1"/>
              <a:t>Working</a:t>
            </a:r>
            <a:r>
              <a:rPr lang="lv-LV" sz="2760" cap="none" dirty="0"/>
              <a:t> </a:t>
            </a:r>
            <a:r>
              <a:rPr lang="lv-LV" sz="2760" cap="none" dirty="0" err="1"/>
              <a:t>Group</a:t>
            </a:r>
            <a:r>
              <a:rPr lang="lv-LV" sz="2760" cap="none" dirty="0"/>
              <a:t> </a:t>
            </a:r>
          </a:p>
          <a:p>
            <a:endParaRPr lang="lv-LV" b="1" cap="none" dirty="0"/>
          </a:p>
        </p:txBody>
      </p:sp>
      <p:pic>
        <p:nvPicPr>
          <p:cNvPr id="1028" name="Picture 4" descr="https://lh4.googleusercontent.com/MMAWZFr6Ke-r6WMGIi325SF1fF-B394jZXZbohsUEUZfvDlWobV2BUfbhwyvcSNk9KrYLlL6dSHwPlUW0koPhGYHlOz76IKqyys1KJ8_-tN055cuHvjEhQZZfUKLWpnmgxYpmXNfohTV6fRW3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923" y="1268760"/>
            <a:ext cx="326465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649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4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8" name="Picture 4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9" name="Oval 4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0" name="Picture 4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1" name="Picture 4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72" name="Rectangle 5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Content Placeholder 10" descr="A group of flags&#10;&#10;Description automatically generated with low confidence">
            <a:extLst>
              <a:ext uri="{FF2B5EF4-FFF2-40B4-BE49-F238E27FC236}">
                <a16:creationId xmlns:a16="http://schemas.microsoft.com/office/drawing/2014/main" id="{3A6ACBB8-F393-8848-8AAB-875020048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423" r="-2" b="-2"/>
          <a:stretch/>
        </p:blipFill>
        <p:spPr>
          <a:xfrm>
            <a:off x="4634682" y="10"/>
            <a:ext cx="7557319" cy="6857990"/>
          </a:xfrm>
          <a:prstGeom prst="rect">
            <a:avLst/>
          </a:prstGeom>
        </p:spPr>
      </p:pic>
      <p:sp>
        <p:nvSpPr>
          <p:cNvPr id="73" name="Rectangle 52">
            <a:extLst>
              <a:ext uri="{FF2B5EF4-FFF2-40B4-BE49-F238E27FC236}">
                <a16:creationId xmlns:a16="http://schemas.microsoft.com/office/drawing/2014/main" id="{BFEFF673-A9DE-416D-A04E-1D5090454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6046B-710A-9C4A-2E0B-6F03DA59F23C}"/>
              </a:ext>
            </a:extLst>
          </p:cNvPr>
          <p:cNvSpPr txBox="1"/>
          <p:nvPr/>
        </p:nvSpPr>
        <p:spPr>
          <a:xfrm>
            <a:off x="657594" y="227098"/>
            <a:ext cx="3678253" cy="640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Baltic Group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 are strong together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Trust in science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Experience to be sheared</a:t>
            </a:r>
          </a:p>
        </p:txBody>
      </p:sp>
    </p:spTree>
    <p:extLst>
      <p:ext uri="{BB962C8B-B14F-4D97-AF65-F5344CB8AC3E}">
        <p14:creationId xmlns:p14="http://schemas.microsoft.com/office/powerpoint/2010/main" val="3019664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538" y="193138"/>
            <a:ext cx="10487798" cy="1794222"/>
          </a:xfrm>
        </p:spPr>
        <p:txBody>
          <a:bodyPr/>
          <a:lstStyle/>
          <a:p>
            <a:r>
              <a:rPr lang="en-GB" sz="3360" b="1" dirty="0"/>
              <a:t>Advanced Technology developed at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9B6085-55BA-3A41-912C-137635682265}"/>
              </a:ext>
            </a:extLst>
          </p:cNvPr>
          <p:cNvSpPr txBox="1"/>
          <p:nvPr/>
        </p:nvSpPr>
        <p:spPr>
          <a:xfrm>
            <a:off x="582538" y="1590058"/>
            <a:ext cx="3888432" cy="4894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Experience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Expertise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Novel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Practical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 priorities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Medical community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Supported</a:t>
            </a:r>
          </a:p>
          <a:p>
            <a:pPr algn="ctr">
              <a:spcAft>
                <a:spcPts val="1440"/>
              </a:spcAft>
            </a:pPr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46818F-9552-D4A1-F78C-5E814CE5C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808" y="1590058"/>
            <a:ext cx="7476734" cy="434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19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1F016-BE42-908A-BC41-58C6469A7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Flagship project for 3B</a:t>
            </a:r>
            <a:br>
              <a:rPr lang="en-GB" dirty="0"/>
            </a:br>
            <a:r>
              <a:rPr lang="en-GB" dirty="0"/>
              <a:t>Advanced Cancer Therapy </a:t>
            </a:r>
            <a:r>
              <a:rPr lang="en-GB" dirty="0" err="1"/>
              <a:t>Center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E914-A142-7B5E-F1C5-70AC70C4D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Advanced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303A9-D09E-7E0C-A81F-5D75A6D21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112" y="2514600"/>
            <a:ext cx="4853540" cy="374173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Advanced technology</a:t>
            </a:r>
          </a:p>
          <a:p>
            <a:r>
              <a:rPr lang="en-GB" sz="2000" dirty="0"/>
              <a:t>Advanced medically</a:t>
            </a:r>
          </a:p>
          <a:p>
            <a:r>
              <a:rPr lang="en-GB" sz="2000" dirty="0"/>
              <a:t>Advanced scientifically</a:t>
            </a:r>
          </a:p>
          <a:p>
            <a:r>
              <a:rPr lang="en-GB" sz="2000" dirty="0"/>
              <a:t>Advancing collaboration between 3B</a:t>
            </a:r>
          </a:p>
          <a:p>
            <a:r>
              <a:rPr lang="en-GB" sz="2000" dirty="0"/>
              <a:t>Advancing collaboration with CERN</a:t>
            </a:r>
          </a:p>
          <a:p>
            <a:r>
              <a:rPr lang="en-GB" sz="2000" dirty="0"/>
              <a:t>Advancing multidisciplinary</a:t>
            </a:r>
          </a:p>
          <a:p>
            <a:r>
              <a:rPr lang="en-GB" sz="2000" dirty="0"/>
              <a:t>Advancing STEM</a:t>
            </a:r>
          </a:p>
          <a:p>
            <a:r>
              <a:rPr lang="en-GB" sz="2000" dirty="0"/>
              <a:t>Advancing quality of life in the 3B</a:t>
            </a:r>
          </a:p>
          <a:p>
            <a:endParaRPr lang="en-GB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2F672E-A1C4-F624-A56F-B5B31BD26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b="1" dirty="0"/>
              <a:t>Regional </a:t>
            </a:r>
            <a:r>
              <a:rPr lang="en-GB" b="1" dirty="0" err="1"/>
              <a:t>Center</a:t>
            </a:r>
            <a:endParaRPr lang="en-GB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D9CAEB-B90B-6453-E272-ED57704D4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5293921" cy="374173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err="1"/>
              <a:t>Center</a:t>
            </a:r>
            <a:r>
              <a:rPr lang="en-GB" sz="2000" dirty="0"/>
              <a:t> of hope for the patients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the technological development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prevent brain-drain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hope and education for young scientists, doctors, researchers, technical specialist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push for the excellence</a:t>
            </a:r>
          </a:p>
          <a:p>
            <a:r>
              <a:rPr lang="en-GB" sz="2000" dirty="0"/>
              <a:t>Own high-tech lab = regional research infrastructure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gravity for the cooperation with CERN</a:t>
            </a:r>
          </a:p>
        </p:txBody>
      </p:sp>
    </p:spTree>
    <p:extLst>
      <p:ext uri="{BB962C8B-B14F-4D97-AF65-F5344CB8AC3E}">
        <p14:creationId xmlns:p14="http://schemas.microsoft.com/office/powerpoint/2010/main" val="3918202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/>
              <a:t>Mandate</a:t>
            </a:r>
            <a:endParaRPr lang="en-GB" b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9349" y="2084851"/>
            <a:ext cx="11617291" cy="345638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733" dirty="0"/>
              <a:t>On April 12th 2022 within CERN Baltic Group 9th general meeting at CERN</a:t>
            </a:r>
          </a:p>
          <a:p>
            <a:pPr marL="0" indent="0" algn="ctr">
              <a:buNone/>
            </a:pPr>
            <a:r>
              <a:rPr lang="lv-LV" sz="3733" dirty="0"/>
              <a:t>the </a:t>
            </a:r>
            <a:r>
              <a:rPr lang="lv-LV" sz="3733" b="1" dirty="0"/>
              <a:t>Advanced Particle Therapy Center in Baltic States Working Group</a:t>
            </a:r>
            <a:endParaRPr lang="lv-LV" sz="3733" dirty="0"/>
          </a:p>
          <a:p>
            <a:pPr marL="0" indent="0" algn="ctr">
              <a:buNone/>
            </a:pPr>
            <a:r>
              <a:rPr lang="lv-LV" sz="3733" dirty="0"/>
              <a:t>has been established</a:t>
            </a:r>
            <a:endParaRPr lang="en-GB" sz="3733" dirty="0"/>
          </a:p>
        </p:txBody>
      </p:sp>
    </p:spTree>
    <p:extLst>
      <p:ext uri="{BB962C8B-B14F-4D97-AF65-F5344CB8AC3E}">
        <p14:creationId xmlns:p14="http://schemas.microsoft.com/office/powerpoint/2010/main" val="20655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 err="1"/>
              <a:t>Partnership</a:t>
            </a:r>
            <a:r>
              <a:rPr lang="lv-LV" b="1" dirty="0"/>
              <a:t> </a:t>
            </a:r>
            <a:r>
              <a:rPr lang="lv-LV" b="1" dirty="0" err="1"/>
              <a:t>with</a:t>
            </a:r>
            <a:r>
              <a:rPr lang="lv-LV" b="1" dirty="0"/>
              <a:t> CERN </a:t>
            </a:r>
            <a:endParaRPr lang="en-GB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3" y="1508787"/>
            <a:ext cx="11905323" cy="4109443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Center would be done following NIMMS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main idea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– </a:t>
            </a:r>
            <a:r>
              <a:rPr lang="lv-LV" sz="2933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using the developed technologies within NIMMS collaboration in order to create a unique treatment center</a:t>
            </a:r>
          </a:p>
          <a:p>
            <a:pPr marL="0" indent="0">
              <a:buNone/>
            </a:pPr>
            <a:endParaRPr lang="lv-LV" sz="1867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 algn="ctr">
              <a:buNone/>
            </a:pPr>
            <a:r>
              <a:rPr lang="lv-LV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Project has been already started in a framwork of working in close collaboration with NIMMS and CERN together in delivering the facility</a:t>
            </a:r>
          </a:p>
          <a:p>
            <a:pPr marL="0" indent="0" algn="ctr">
              <a:buNone/>
            </a:pPr>
            <a:endParaRPr lang="lv-LV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proposed project would be one of the leading in Baltic States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porfolio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collaborations with CERN</a:t>
            </a:r>
            <a:endParaRPr lang="en-GB" sz="2933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1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Current status of the project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3" y="1604797"/>
            <a:ext cx="6925964" cy="4109443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dedicated concept paper has been developed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" b="17384"/>
          <a:stretch/>
        </p:blipFill>
        <p:spPr bwMode="auto">
          <a:xfrm>
            <a:off x="7754112" y="1304923"/>
            <a:ext cx="4307745" cy="528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0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Current status of the project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6111" y="1321341"/>
            <a:ext cx="11143553" cy="5250147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Presented</a:t>
            </a:r>
            <a:endParaRPr lang="lv-LV" sz="25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meeting of the TIARA Collaboration Council (March 29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2022)</a:t>
            </a:r>
            <a:endParaRPr lang="lv-LV" sz="25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Internally within CERN NIMMS collaboration, with approval of collaboration lead </a:t>
            </a: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Stakeholder support gained in the Baltic States.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scientific community: 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9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CERN Baltic Group General Meeting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and 2</a:t>
            </a:r>
            <a:r>
              <a:rPr lang="lv-LV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nd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CERN 	Baltic conference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political stakeholders: 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Meeting of the Health, Welfare and Family Committee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of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Baltic Assembly. </a:t>
            </a: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b="1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Assembly letters adressed to prime ministers of Baltic States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Baltic States ambassadors within EU COREPER I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Investment and innovations agencies within the Baltic States</a:t>
            </a:r>
          </a:p>
          <a:p>
            <a:pPr marL="0" indent="0">
              <a:buNone/>
            </a:pPr>
            <a:endParaRPr lang="lv-LV" sz="24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5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8A6A3-4BFA-F955-C7CD-4722FBEA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Strong support of the policy makers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51A6BB-EB13-532A-4238-9D41F50F4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6518" y="1366560"/>
            <a:ext cx="4831802" cy="527105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35492C-0117-82DF-A134-DAAE598DA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74392"/>
            <a:ext cx="5683798" cy="270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18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570E5-B583-022C-EC15-FA2ED4B67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/>
              <a:t>Project financing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5A69B8F-72A6-F31F-BB1D-191ED0DC9D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31696"/>
              </p:ext>
            </p:extLst>
          </p:nvPr>
        </p:nvGraphicFramePr>
        <p:xfrm>
          <a:off x="1190289" y="1527989"/>
          <a:ext cx="8966962" cy="5011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8251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5399843" y="258043"/>
            <a:ext cx="4414398" cy="12604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chemeClr val="lt2"/>
              </a:buClr>
              <a:buSzPts val="3900"/>
            </a:pPr>
            <a:r>
              <a:rPr lang="en-GB" sz="3840" dirty="0"/>
              <a:t>Site selection criteria</a:t>
            </a:r>
            <a:endParaRPr dirty="0"/>
          </a:p>
        </p:txBody>
      </p:sp>
      <p:sp>
        <p:nvSpPr>
          <p:cNvPr id="292" name="Google Shape;292;p13"/>
          <p:cNvSpPr/>
          <p:nvPr/>
        </p:nvSpPr>
        <p:spPr>
          <a:xfrm flipH="1">
            <a:off x="4775137" y="341484"/>
            <a:ext cx="503525" cy="3338678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82283" tIns="41130" rIns="82283" bIns="41130" anchor="ctr" anchorCtr="0">
            <a:noAutofit/>
          </a:bodyPr>
          <a:lstStyle/>
          <a:p>
            <a:pPr algn="ctr"/>
            <a:endParaRPr sz="162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93" name="Google Shape;293;p13"/>
          <p:cNvPicPr preferRelativeResize="0"/>
          <p:nvPr/>
        </p:nvPicPr>
        <p:blipFill rotWithShape="1">
          <a:blip r:embed="rId3">
            <a:alphaModFix amt="43000"/>
          </a:blip>
          <a:srcRect l="2336"/>
          <a:stretch/>
        </p:blipFill>
        <p:spPr>
          <a:xfrm>
            <a:off x="609311" y="289229"/>
            <a:ext cx="4475789" cy="6404777"/>
          </a:xfrm>
          <a:custGeom>
            <a:avLst/>
            <a:gdLst/>
            <a:ahLst/>
            <a:cxnLst/>
            <a:rect l="l" t="t" r="r" b="b"/>
            <a:pathLst>
              <a:path w="4973099" h="6858001" extrusionOk="0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  <a:noFill/>
          <a:ln>
            <a:noFill/>
          </a:ln>
          <a:effectLst>
            <a:outerShdw blurRad="1070241" dist="310847" dir="5400000" algn="ctr" rotWithShape="0">
              <a:srgbClr val="000000">
                <a:alpha val="23921"/>
              </a:srgbClr>
            </a:outerShdw>
          </a:effectLst>
        </p:spPr>
      </p:pic>
      <p:sp>
        <p:nvSpPr>
          <p:cNvPr id="295" name="Google Shape;295;p13"/>
          <p:cNvSpPr txBox="1">
            <a:spLocks noGrp="1"/>
          </p:cNvSpPr>
          <p:nvPr>
            <p:ph type="body" idx="1"/>
          </p:nvPr>
        </p:nvSpPr>
        <p:spPr>
          <a:xfrm>
            <a:off x="5085099" y="1570776"/>
            <a:ext cx="6368296" cy="517548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 fontScale="92500" lnSpcReduction="20000"/>
          </a:bodyPr>
          <a:lstStyle/>
          <a:p>
            <a:pPr lvl="0"/>
            <a:r>
              <a:rPr lang="en-GB" sz="1800" dirty="0"/>
              <a:t>Clear and undivided support to the project from the national medical community at large (oncologists, radiologists, etc)</a:t>
            </a:r>
          </a:p>
          <a:p>
            <a:pPr lvl="0"/>
            <a:r>
              <a:rPr lang="en-GB" sz="1800" dirty="0"/>
              <a:t>Strong and continuous political support: from the parliament, government, relevant ministries, and governmental agencies </a:t>
            </a:r>
          </a:p>
          <a:p>
            <a:pPr lvl="0"/>
            <a:r>
              <a:rPr lang="en-GB" sz="1800" dirty="0"/>
              <a:t>Sustained Stakeholder engagement and participation in the project</a:t>
            </a:r>
          </a:p>
          <a:p>
            <a:pPr lvl="0"/>
            <a:r>
              <a:rPr lang="en-GB" sz="1800" dirty="0"/>
              <a:t>The main site shall be integral part of the major oncology hospital. Physical proximity and access to the existing infrastructure is critical</a:t>
            </a:r>
          </a:p>
          <a:p>
            <a:pPr lvl="0"/>
            <a:r>
              <a:rPr lang="en-GB" sz="1800" dirty="0"/>
              <a:t>Proximity to the international airport – max 50 km distance</a:t>
            </a:r>
          </a:p>
          <a:p>
            <a:pPr lvl="0"/>
            <a:r>
              <a:rPr lang="en-GB" sz="1800" dirty="0"/>
              <a:t>Accessibility and servicing patients from all Baltic countries and beyond – accessible from the </a:t>
            </a:r>
            <a:r>
              <a:rPr lang="en-GB" sz="1800" dirty="0" err="1"/>
              <a:t>RailBaltica</a:t>
            </a:r>
            <a:r>
              <a:rPr lang="en-GB" sz="1800" dirty="0"/>
              <a:t>,  its inter connections and major roads</a:t>
            </a:r>
          </a:p>
          <a:p>
            <a:pPr lvl="0"/>
            <a:r>
              <a:rPr lang="en-GB" sz="1800" dirty="0"/>
              <a:t>Direct hosting facilities for the patients and their families</a:t>
            </a:r>
          </a:p>
          <a:p>
            <a:pPr lvl="0"/>
            <a:r>
              <a:rPr lang="en-GB" sz="1800" dirty="0"/>
              <a:t>EC support for the chosen site</a:t>
            </a:r>
          </a:p>
          <a:p>
            <a:pPr marL="308610" indent="-198882">
              <a:spcBef>
                <a:spcPts val="900"/>
              </a:spcBef>
              <a:buSzPts val="1920"/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FA75B8-A927-3BC8-1883-E3E72B39915A}"/>
              </a:ext>
            </a:extLst>
          </p:cNvPr>
          <p:cNvSpPr txBox="1"/>
          <p:nvPr/>
        </p:nvSpPr>
        <p:spPr>
          <a:xfrm>
            <a:off x="417229" y="1241835"/>
            <a:ext cx="3678253" cy="468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is CERN Baltic Group and how it works ?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Medus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kūka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🇱🇻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Medaus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pyragas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🇱🇹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Meekook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🇪🇪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Content Placeholder 4" descr="A picture containing food, slice, bread, breakfast&#10;&#10;Description automatically generated">
            <a:extLst>
              <a:ext uri="{FF2B5EF4-FFF2-40B4-BE49-F238E27FC236}">
                <a16:creationId xmlns:a16="http://schemas.microsoft.com/office/drawing/2014/main" id="{E5A31BE9-B0A9-EA7D-2496-9EA5FEA26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07667" y="1241835"/>
            <a:ext cx="7367104" cy="419576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9A707C-818C-6887-FBAB-C97F9F69009E}"/>
              </a:ext>
            </a:extLst>
          </p:cNvPr>
          <p:cNvSpPr txBox="1"/>
          <p:nvPr/>
        </p:nvSpPr>
        <p:spPr>
          <a:xfrm>
            <a:off x="9603543" y="5473466"/>
            <a:ext cx="220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E7179"/>
                </a:solidFill>
                <a:latin typeface="Roboto" panose="02000000000000000000" pitchFamily="2" charset="0"/>
              </a:rPr>
              <a:t>Photo</a:t>
            </a:r>
            <a:r>
              <a:rPr lang="en-GB" b="0" i="0" u="none" strike="noStrike" dirty="0">
                <a:solidFill>
                  <a:srgbClr val="6E7179"/>
                </a:solidFill>
                <a:effectLst/>
                <a:latin typeface="Roboto" panose="02000000000000000000" pitchFamily="2" charset="0"/>
              </a:rPr>
              <a:t>: Shutterstock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38E168-016C-F920-08B2-0AA40258CBB5}"/>
              </a:ext>
            </a:extLst>
          </p:cNvPr>
          <p:cNvSpPr txBox="1"/>
          <p:nvPr/>
        </p:nvSpPr>
        <p:spPr>
          <a:xfrm>
            <a:off x="4407667" y="5581188"/>
            <a:ext cx="64509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Honey Cake</a:t>
            </a:r>
          </a:p>
        </p:txBody>
      </p:sp>
    </p:spTree>
    <p:extLst>
      <p:ext uri="{BB962C8B-B14F-4D97-AF65-F5344CB8AC3E}">
        <p14:creationId xmlns:p14="http://schemas.microsoft.com/office/powerpoint/2010/main" val="1598245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7A36F-E9DD-1456-5F8B-03B6F5247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637" y="629266"/>
            <a:ext cx="5569372" cy="1622321"/>
          </a:xfrm>
        </p:spPr>
        <p:txBody>
          <a:bodyPr>
            <a:normAutofit/>
          </a:bodyPr>
          <a:lstStyle/>
          <a:p>
            <a:r>
              <a:rPr lang="en-LV" dirty="0">
                <a:solidFill>
                  <a:srgbClr val="EBEBEB"/>
                </a:solidFill>
              </a:rPr>
              <a:t>Take 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BD7B-94C8-7088-C187-946DC4784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637" y="1787218"/>
            <a:ext cx="5569370" cy="475252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Visionary and long term goals</a:t>
            </a:r>
          </a:p>
          <a:p>
            <a:r>
              <a:rPr lang="en-GB" dirty="0">
                <a:solidFill>
                  <a:srgbClr val="FFFFFF"/>
                </a:solidFill>
              </a:rPr>
              <a:t>Exciting and uniting</a:t>
            </a:r>
          </a:p>
          <a:p>
            <a:r>
              <a:rPr lang="en-GB" dirty="0">
                <a:solidFill>
                  <a:srgbClr val="FFFFFF"/>
                </a:solidFill>
              </a:rPr>
              <a:t>Flagship project for Baltics</a:t>
            </a:r>
          </a:p>
          <a:p>
            <a:r>
              <a:rPr lang="en-GB" dirty="0" err="1">
                <a:solidFill>
                  <a:srgbClr val="FFFFFF"/>
                </a:solidFill>
              </a:rPr>
              <a:t>Supproted</a:t>
            </a:r>
            <a:r>
              <a:rPr lang="en-GB" dirty="0">
                <a:solidFill>
                  <a:srgbClr val="FFFFFF"/>
                </a:solidFill>
              </a:rPr>
              <a:t> by CERN</a:t>
            </a:r>
          </a:p>
          <a:p>
            <a:r>
              <a:rPr lang="en-GB" dirty="0">
                <a:solidFill>
                  <a:srgbClr val="FFFFFF"/>
                </a:solidFill>
              </a:rPr>
              <a:t>Preventing brain-drain</a:t>
            </a:r>
          </a:p>
          <a:p>
            <a:r>
              <a:rPr lang="en-GB" dirty="0" err="1">
                <a:solidFill>
                  <a:srgbClr val="FFFFFF"/>
                </a:solidFill>
              </a:rPr>
              <a:t>Comerially</a:t>
            </a:r>
            <a:r>
              <a:rPr lang="en-GB" dirty="0">
                <a:solidFill>
                  <a:srgbClr val="FFFFFF"/>
                </a:solidFill>
              </a:rPr>
              <a:t> viable</a:t>
            </a:r>
          </a:p>
          <a:p>
            <a:r>
              <a:rPr lang="en-GB" dirty="0">
                <a:solidFill>
                  <a:srgbClr val="FFFFFF"/>
                </a:solidFill>
              </a:rPr>
              <a:t>Goes hand in hand with development </a:t>
            </a:r>
            <a:r>
              <a:rPr lang="en-GB" dirty="0" err="1">
                <a:solidFill>
                  <a:srgbClr val="FFFFFF"/>
                </a:solidFill>
              </a:rPr>
              <a:t>stategies</a:t>
            </a:r>
            <a:r>
              <a:rPr lang="en-GB" dirty="0">
                <a:solidFill>
                  <a:srgbClr val="FFFFFF"/>
                </a:solidFill>
              </a:rPr>
              <a:t> of the Baltic States and overall EU priorities</a:t>
            </a:r>
          </a:p>
          <a:p>
            <a:r>
              <a:rPr lang="en-GB" dirty="0">
                <a:solidFill>
                  <a:srgbClr val="FFFFFF"/>
                </a:solidFill>
              </a:rPr>
              <a:t>Opportunity not to be missed…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3FD850-C6A4-0B8B-4602-73D45669D5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r="1397" b="-3"/>
          <a:stretch/>
        </p:blipFill>
        <p:spPr>
          <a:xfrm>
            <a:off x="7115857" y="13"/>
            <a:ext cx="4466921" cy="6857989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826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oup of flags on poles&#10;&#10;Description automatically generated with low confidence">
            <a:extLst>
              <a:ext uri="{FF2B5EF4-FFF2-40B4-BE49-F238E27FC236}">
                <a16:creationId xmlns:a16="http://schemas.microsoft.com/office/drawing/2014/main" id="{D2AC5DB0-4ADE-B55F-2602-9A67F0FF4C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795" r="9299"/>
          <a:stretch/>
        </p:blipFill>
        <p:spPr>
          <a:xfrm>
            <a:off x="7228755" y="1"/>
            <a:ext cx="4963244" cy="6858000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A39CDC-82AC-A495-B7B4-0CCB0C57DB59}"/>
              </a:ext>
            </a:extLst>
          </p:cNvPr>
          <p:cNvSpPr txBox="1"/>
          <p:nvPr/>
        </p:nvSpPr>
        <p:spPr>
          <a:xfrm>
            <a:off x="2527132" y="526761"/>
            <a:ext cx="4382452" cy="63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 vis-à-vis CERN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105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Common system of values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One voice</a:t>
            </a:r>
          </a:p>
          <a:p>
            <a:pPr algn="ctr">
              <a:spcAft>
                <a:spcPts val="1440"/>
              </a:spcAft>
            </a:pPr>
            <a:endParaRPr lang="en-GB" sz="12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Reliable and open</a:t>
            </a:r>
          </a:p>
          <a:p>
            <a:pPr algn="ctr">
              <a:spcAft>
                <a:spcPts val="1440"/>
              </a:spcAft>
            </a:pPr>
            <a:endParaRPr lang="en-GB" sz="16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Many challenges = numerous opportunities</a:t>
            </a: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381DE9-F3E2-A19A-EBEF-F6161855F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230" y="260044"/>
            <a:ext cx="2117512" cy="203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10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B925A-FAEB-2D44-A869-EA8A0F6E6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en-GB" b="1" dirty="0"/>
              <a:t>CBG objectives </a:t>
            </a:r>
            <a:endParaRPr lang="en-GB" dirty="0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4" descr="Large skydiving group mid-air">
            <a:extLst>
              <a:ext uri="{FF2B5EF4-FFF2-40B4-BE49-F238E27FC236}">
                <a16:creationId xmlns:a16="http://schemas.microsoft.com/office/drawing/2014/main" id="{210C5A1F-7D9A-4A2D-9A83-B0FA450C37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73" r="25305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5CA9B5C7-730A-47AF-BE71-69080FEA74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048605"/>
              </p:ext>
            </p:extLst>
          </p:nvPr>
        </p:nvGraphicFramePr>
        <p:xfrm>
          <a:off x="5411931" y="1547635"/>
          <a:ext cx="6395568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42D27D9-D7CB-8138-A243-DC332429C80A}"/>
              </a:ext>
            </a:extLst>
          </p:cNvPr>
          <p:cNvSpPr txBox="1"/>
          <p:nvPr/>
        </p:nvSpPr>
        <p:spPr>
          <a:xfrm>
            <a:off x="5559334" y="6090821"/>
            <a:ext cx="61007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0" u="none" strike="noStrike" dirty="0">
                <a:effectLst/>
                <a:latin typeface="Roboto" panose="020F0502020204030204" pitchFamily="34" charset="0"/>
              </a:rPr>
              <a:t>The main principles: </a:t>
            </a:r>
          </a:p>
          <a:p>
            <a:r>
              <a:rPr lang="en-GB" sz="2000" b="1" i="0" u="none" strike="noStrike" dirty="0">
                <a:effectLst/>
                <a:latin typeface="Roboto" panose="02000000000000000000" pitchFamily="2" charset="0"/>
              </a:rPr>
              <a:t>transparency, honesty, sharing and collaboration</a:t>
            </a:r>
            <a:endParaRPr lang="en-LV" sz="2000" b="1" dirty="0"/>
          </a:p>
        </p:txBody>
      </p:sp>
    </p:spTree>
    <p:extLst>
      <p:ext uri="{BB962C8B-B14F-4D97-AF65-F5344CB8AC3E}">
        <p14:creationId xmlns:p14="http://schemas.microsoft.com/office/powerpoint/2010/main" val="365494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>
            <a:spLocks noGrp="1"/>
          </p:cNvSpPr>
          <p:nvPr>
            <p:ph type="body" idx="1"/>
          </p:nvPr>
        </p:nvSpPr>
        <p:spPr>
          <a:xfrm>
            <a:off x="5465598" y="660541"/>
            <a:ext cx="6397218" cy="59002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Riga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Technical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Tartu 🇪🇪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Vilnius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Latvia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National </a:t>
            </a:r>
            <a:r>
              <a:rPr lang="lv-LV" sz="2200" dirty="0" err="1">
                <a:solidFill>
                  <a:srgbClr val="FFFFFF"/>
                </a:solidFill>
              </a:rPr>
              <a:t>Institute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Chemical </a:t>
            </a:r>
            <a:r>
              <a:rPr lang="lv-LV" sz="2200" dirty="0" err="1">
                <a:solidFill>
                  <a:srgbClr val="FFFFFF"/>
                </a:solidFill>
              </a:rPr>
              <a:t>Physics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and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Biophysics</a:t>
            </a:r>
            <a:r>
              <a:rPr lang="lv-LV" sz="2200" dirty="0">
                <a:solidFill>
                  <a:srgbClr val="FFFFFF"/>
                </a:solidFill>
              </a:rPr>
              <a:t> 🇪🇪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Kaunas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Technology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Riga</a:t>
            </a:r>
            <a:r>
              <a:rPr lang="lv-LV" sz="2200" dirty="0">
                <a:solidFill>
                  <a:srgbClr val="FFFFFF"/>
                </a:solidFill>
              </a:rPr>
              <a:t> Stradinš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Tallinn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Technology</a:t>
            </a:r>
            <a:r>
              <a:rPr lang="lv-LV" sz="2200" dirty="0">
                <a:solidFill>
                  <a:srgbClr val="FFFFFF"/>
                </a:solidFill>
              </a:rPr>
              <a:t> 🇪🇪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Vytautas Magnus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 err="1">
                <a:solidFill>
                  <a:srgbClr val="FFFFFF"/>
                </a:solidFill>
              </a:rPr>
              <a:t>Lithuanian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Energy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Institute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>
                <a:solidFill>
                  <a:srgbClr val="FFFFFF"/>
                </a:solidFill>
              </a:rPr>
              <a:t>Daugavpils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 err="1">
                <a:solidFill>
                  <a:srgbClr val="FFFFFF"/>
                </a:solidFill>
              </a:rPr>
              <a:t>Lithuanian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Health </a:t>
            </a:r>
            <a:r>
              <a:rPr lang="lv-LV" sz="2200" dirty="0" err="1">
                <a:solidFill>
                  <a:srgbClr val="FFFFFF"/>
                </a:solidFill>
              </a:rPr>
              <a:t>Sciences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>
                <a:solidFill>
                  <a:srgbClr val="FFFFFF"/>
                </a:solidFill>
              </a:rPr>
              <a:t>Ventspils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Applied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Sciences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DDB009-B9B8-15CF-0744-0316FFFD8D61}"/>
              </a:ext>
            </a:extLst>
          </p:cNvPr>
          <p:cNvSpPr txBox="1"/>
          <p:nvPr/>
        </p:nvSpPr>
        <p:spPr>
          <a:xfrm>
            <a:off x="961746" y="502045"/>
            <a:ext cx="3805325" cy="58539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Regional dimension</a:t>
            </a:r>
          </a:p>
          <a:p>
            <a:pPr algn="ctr"/>
            <a:endParaRPr lang="en-GB" sz="2880" b="1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Cooperation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action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Exchange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Strong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Attractive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Trustful partners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FA75B8-A927-3BC8-1883-E3E72B39915A}"/>
              </a:ext>
            </a:extLst>
          </p:cNvPr>
          <p:cNvSpPr txBox="1"/>
          <p:nvPr/>
        </p:nvSpPr>
        <p:spPr>
          <a:xfrm>
            <a:off x="417229" y="942995"/>
            <a:ext cx="3798067" cy="471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it works?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Baltic Group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Bottom-up initiatives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Clear responsibilities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Different levels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Different stakeholders</a:t>
            </a: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Content Placeholder 4" descr="A picture containing food, slice, bread, breakfast&#10;&#10;Description automatically generated">
            <a:extLst>
              <a:ext uri="{FF2B5EF4-FFF2-40B4-BE49-F238E27FC236}">
                <a16:creationId xmlns:a16="http://schemas.microsoft.com/office/drawing/2014/main" id="{E5A31BE9-B0A9-EA7D-2496-9EA5FEA26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07667" y="1241835"/>
            <a:ext cx="7367104" cy="4195762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556683-631B-8D00-59FA-6182E3B21F27}"/>
              </a:ext>
            </a:extLst>
          </p:cNvPr>
          <p:cNvSpPr txBox="1"/>
          <p:nvPr/>
        </p:nvSpPr>
        <p:spPr>
          <a:xfrm>
            <a:off x="9603543" y="5473466"/>
            <a:ext cx="220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E7179"/>
                </a:solidFill>
                <a:latin typeface="Roboto" panose="02000000000000000000" pitchFamily="2" charset="0"/>
              </a:rPr>
              <a:t>Photo</a:t>
            </a:r>
            <a:r>
              <a:rPr lang="en-GB" b="0" i="0" u="none" strike="noStrike" dirty="0">
                <a:solidFill>
                  <a:srgbClr val="6E7179"/>
                </a:solidFill>
                <a:effectLst/>
                <a:latin typeface="Roboto" panose="02000000000000000000" pitchFamily="2" charset="0"/>
              </a:rPr>
              <a:t>: Shutterstock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444433-238E-61E2-B309-7739C9C2879D}"/>
              </a:ext>
            </a:extLst>
          </p:cNvPr>
          <p:cNvCxnSpPr/>
          <p:nvPr/>
        </p:nvCxnSpPr>
        <p:spPr>
          <a:xfrm flipV="1">
            <a:off x="9844644" y="1935678"/>
            <a:ext cx="0" cy="323008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A4F41-3452-484E-9737-9E72E7899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5" y="174813"/>
            <a:ext cx="9404723" cy="1400530"/>
          </a:xfrm>
        </p:spPr>
        <p:txBody>
          <a:bodyPr/>
          <a:lstStyle/>
          <a:p>
            <a:r>
              <a:rPr lang="en-GB" sz="4000" b="1" dirty="0"/>
              <a:t>How it works?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C1FF45-962D-5949-81D3-53F8D7A4E1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6541856"/>
              </p:ext>
            </p:extLst>
          </p:nvPr>
        </p:nvGraphicFramePr>
        <p:xfrm>
          <a:off x="2971799" y="475130"/>
          <a:ext cx="11191037" cy="6082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036EDE-3B2C-0542-9399-1F5D4B628AD6}"/>
              </a:ext>
            </a:extLst>
          </p:cNvPr>
          <p:cNvSpPr txBox="1"/>
          <p:nvPr/>
        </p:nvSpPr>
        <p:spPr>
          <a:xfrm>
            <a:off x="469231" y="1142620"/>
            <a:ext cx="4681591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100" b="1" dirty="0"/>
              <a:t>General Meetings</a:t>
            </a:r>
            <a:r>
              <a:rPr lang="en-GB" sz="2100" dirty="0"/>
              <a:t>: Riga, Geneva, Tallinn, Vilnius, Kaunas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Regular work of the Coordination Team and  Technical Coordination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Sub Group Activities and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Industry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/>
          </a:p>
          <a:p>
            <a:r>
              <a:rPr lang="en-GB" sz="2100" dirty="0"/>
              <a:t>∑ 60+ joint events</a:t>
            </a:r>
          </a:p>
          <a:p>
            <a:endParaRPr lang="en-GB" sz="21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documented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coordinated</a:t>
            </a:r>
            <a:br>
              <a:rPr lang="en-GB" sz="2400" dirty="0"/>
            </a:br>
            <a:r>
              <a:rPr lang="en-GB" sz="2400" dirty="0"/>
              <a:t>and strong together</a:t>
            </a:r>
            <a:endParaRPr lang="en-GB" sz="2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38E13F-A725-AE4D-B764-42A7C8245DF0}"/>
              </a:ext>
            </a:extLst>
          </p:cNvPr>
          <p:cNvSpPr/>
          <p:nvPr/>
        </p:nvSpPr>
        <p:spPr>
          <a:xfrm>
            <a:off x="1659007" y="6396335"/>
            <a:ext cx="4658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7"/>
              </a:rPr>
              <a:t>https://indico.cern.ch/category/10023/</a:t>
            </a:r>
            <a:r>
              <a:rPr lang="en-GB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588781-1334-344C-9803-8FBF0ECE6ABE}"/>
              </a:ext>
            </a:extLst>
          </p:cNvPr>
          <p:cNvSpPr/>
          <p:nvPr/>
        </p:nvSpPr>
        <p:spPr>
          <a:xfrm>
            <a:off x="8006083" y="5888503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connecting </a:t>
            </a:r>
          </a:p>
          <a:p>
            <a:r>
              <a:rPr lang="en-GB" sz="2000" dirty="0"/>
              <a:t>- developing  </a:t>
            </a:r>
          </a:p>
          <a:p>
            <a:r>
              <a:rPr lang="en-GB" sz="2000" dirty="0"/>
              <a:t>- motivating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A27354-A20B-2E43-8F00-5D7DA7E87FE2}"/>
              </a:ext>
            </a:extLst>
          </p:cNvPr>
          <p:cNvSpPr/>
          <p:nvPr/>
        </p:nvSpPr>
        <p:spPr>
          <a:xfrm>
            <a:off x="4791919" y="3484336"/>
            <a:ext cx="20089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community</a:t>
            </a:r>
          </a:p>
          <a:p>
            <a:r>
              <a:rPr lang="en-GB" sz="2000" dirty="0"/>
              <a:t>- visibility</a:t>
            </a:r>
          </a:p>
          <a:p>
            <a:r>
              <a:rPr lang="en-GB" sz="2000" dirty="0"/>
              <a:t>- goal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C6540-B38F-0248-9D06-BEE2BCC36263}"/>
              </a:ext>
            </a:extLst>
          </p:cNvPr>
          <p:cNvSpPr/>
          <p:nvPr/>
        </p:nvSpPr>
        <p:spPr>
          <a:xfrm>
            <a:off x="9904541" y="1733181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involving </a:t>
            </a:r>
          </a:p>
          <a:p>
            <a:r>
              <a:rPr lang="en-GB" sz="2000" dirty="0"/>
              <a:t>- engaging </a:t>
            </a:r>
          </a:p>
          <a:p>
            <a:r>
              <a:rPr lang="en-GB" sz="2000" dirty="0"/>
              <a:t>- recognising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6EBE7-05DB-1548-97AA-BDF94D863380}"/>
              </a:ext>
            </a:extLst>
          </p:cNvPr>
          <p:cNvSpPr/>
          <p:nvPr/>
        </p:nvSpPr>
        <p:spPr>
          <a:xfrm>
            <a:off x="5577668" y="1965687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exchanging </a:t>
            </a:r>
          </a:p>
          <a:p>
            <a:r>
              <a:rPr lang="en-GB" sz="2000" dirty="0"/>
              <a:t>- learning</a:t>
            </a:r>
          </a:p>
          <a:p>
            <a:r>
              <a:rPr lang="en-GB" sz="2000" dirty="0"/>
              <a:t>- building</a:t>
            </a:r>
          </a:p>
        </p:txBody>
      </p:sp>
    </p:spTree>
    <p:extLst>
      <p:ext uri="{BB962C8B-B14F-4D97-AF65-F5344CB8AC3E}">
        <p14:creationId xmlns:p14="http://schemas.microsoft.com/office/powerpoint/2010/main" val="4201766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74ED285-DB16-4946-9674-D538490E43A9}"/>
              </a:ext>
            </a:extLst>
          </p:cNvPr>
          <p:cNvSpPr txBox="1">
            <a:spLocks/>
          </p:cNvSpPr>
          <p:nvPr/>
        </p:nvSpPr>
        <p:spPr>
          <a:xfrm>
            <a:off x="738357" y="377166"/>
            <a:ext cx="6188190" cy="16223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b="1" dirty="0">
                <a:solidFill>
                  <a:srgbClr val="EBEBEB"/>
                </a:solidFill>
              </a:rPr>
              <a:t>Success of CBG</a:t>
            </a:r>
            <a:endParaRPr lang="en-US" sz="4000" dirty="0">
              <a:solidFill>
                <a:srgbClr val="EBEBEB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6887-A4A8-BB47-92F8-6D2073E06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066" y="1110190"/>
            <a:ext cx="6367043" cy="5533677"/>
          </a:xfr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Collaboration with Baltic Assembly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Joint/coordinated position vis-à-vis CERN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Strong and united position at CERN Council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Stakeholder engagement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Major regional events and conferences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 study </a:t>
            </a:r>
            <a:r>
              <a:rPr lang="en-US" sz="3000" dirty="0" err="1">
                <a:solidFill>
                  <a:srgbClr val="FFFFFF"/>
                </a:solidFill>
              </a:rPr>
              <a:t>programme</a:t>
            </a:r>
            <a:r>
              <a:rPr lang="en-US" sz="3000" dirty="0">
                <a:solidFill>
                  <a:srgbClr val="FFFFFF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Flagship project </a:t>
            </a:r>
            <a:r>
              <a:rPr lang="en-GB" sz="3000" b="1" dirty="0"/>
              <a:t>Advanced Particle  </a:t>
            </a:r>
            <a:br>
              <a:rPr lang="lv-LV" sz="3000" b="1" dirty="0"/>
            </a:br>
            <a:r>
              <a:rPr lang="en-GB" sz="3000" b="1" dirty="0"/>
              <a:t>Therapy </a:t>
            </a:r>
            <a:r>
              <a:rPr lang="en-GB" sz="3000" b="1" dirty="0" err="1"/>
              <a:t>Center</a:t>
            </a:r>
            <a:r>
              <a:rPr lang="en-GB" sz="3000" b="1" dirty="0"/>
              <a:t> for the Baltic States</a:t>
            </a:r>
            <a:endParaRPr lang="lv-LV" sz="3000" b="1" dirty="0"/>
          </a:p>
        </p:txBody>
      </p:sp>
      <p:sp>
        <p:nvSpPr>
          <p:cNvPr id="30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oup of people posing for a photo next to a fire pit&#10;&#10;Description automatically generated with medium confidence">
            <a:extLst>
              <a:ext uri="{FF2B5EF4-FFF2-40B4-BE49-F238E27FC236}">
                <a16:creationId xmlns:a16="http://schemas.microsoft.com/office/drawing/2014/main" id="{6A811D4F-BE00-B043-B3E4-171C98A393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91" r="26430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1223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B7C63D-48DD-A143-B3E0-6219A3B3E3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71" t="3217" r="10858" b="10779"/>
          <a:stretch/>
        </p:blipFill>
        <p:spPr>
          <a:xfrm>
            <a:off x="7229173" y="-1"/>
            <a:ext cx="5770912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A739340-49D3-4DAD-03E2-17A6A402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 the spirit of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C6A0E2-5FDA-6BB6-A75F-EB1F32FE306F}"/>
              </a:ext>
            </a:extLst>
          </p:cNvPr>
          <p:cNvSpPr txBox="1"/>
          <p:nvPr/>
        </p:nvSpPr>
        <p:spPr>
          <a:xfrm>
            <a:off x="1222872" y="1512211"/>
            <a:ext cx="4351661" cy="489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Knowledge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Transparent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Honest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United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Successful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Regional grasp</a:t>
            </a:r>
          </a:p>
        </p:txBody>
      </p:sp>
    </p:spTree>
    <p:extLst>
      <p:ext uri="{BB962C8B-B14F-4D97-AF65-F5344CB8AC3E}">
        <p14:creationId xmlns:p14="http://schemas.microsoft.com/office/powerpoint/2010/main" val="2506745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1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1900</TotalTime>
  <Words>918</Words>
  <Application>Microsoft Macintosh PowerPoint</Application>
  <PresentationFormat>Widescreen</PresentationFormat>
  <Paragraphs>191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Century Gothic</vt:lpstr>
      <vt:lpstr>CMU Sans Serif</vt:lpstr>
      <vt:lpstr>Roboto</vt:lpstr>
      <vt:lpstr>Wingdings</vt:lpstr>
      <vt:lpstr>Wingdings 3</vt:lpstr>
      <vt:lpstr>Ion</vt:lpstr>
      <vt:lpstr>2_Collaboration</vt:lpstr>
      <vt:lpstr>1_Ion</vt:lpstr>
      <vt:lpstr>Advanced Particle   Therapy Center for the Baltic States   CERN Baltic Group</vt:lpstr>
      <vt:lpstr>PowerPoint Presentation</vt:lpstr>
      <vt:lpstr>PowerPoint Presentation</vt:lpstr>
      <vt:lpstr>CBG objectives </vt:lpstr>
      <vt:lpstr>PowerPoint Presentation</vt:lpstr>
      <vt:lpstr>PowerPoint Presentation</vt:lpstr>
      <vt:lpstr>How it works? </vt:lpstr>
      <vt:lpstr>PowerPoint Presentation</vt:lpstr>
      <vt:lpstr>In the spirit of CERN</vt:lpstr>
      <vt:lpstr>PowerPoint Presentation</vt:lpstr>
      <vt:lpstr>Advanced Technology developed at CERN</vt:lpstr>
      <vt:lpstr>Flagship project for 3B Advanced Cancer Therapy Center</vt:lpstr>
      <vt:lpstr>Mandate</vt:lpstr>
      <vt:lpstr>Partnership with CERN </vt:lpstr>
      <vt:lpstr>Current status of the project</vt:lpstr>
      <vt:lpstr>Current status of the project</vt:lpstr>
      <vt:lpstr>Strong support of the policy makers</vt:lpstr>
      <vt:lpstr>Project financing </vt:lpstr>
      <vt:lpstr>Site selection criteria</vt:lpstr>
      <vt:lpstr>Take away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CERN Baltic Group</dc:title>
  <dc:creator>Toms Torims</dc:creator>
  <cp:lastModifiedBy>Toms Torims</cp:lastModifiedBy>
  <cp:revision>64</cp:revision>
  <dcterms:created xsi:type="dcterms:W3CDTF">2021-06-27T09:19:19Z</dcterms:created>
  <dcterms:modified xsi:type="dcterms:W3CDTF">2022-10-18T05:04:58Z</dcterms:modified>
</cp:coreProperties>
</file>