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9" r:id="rId13"/>
    <p:sldId id="267" r:id="rId14"/>
    <p:sldId id="268" r:id="rId15"/>
    <p:sldId id="269" r:id="rId16"/>
    <p:sldId id="270" r:id="rId17"/>
    <p:sldId id="280" r:id="rId18"/>
    <p:sldId id="281" r:id="rId19"/>
    <p:sldId id="272" r:id="rId20"/>
    <p:sldId id="274" r:id="rId21"/>
    <p:sldId id="275" r:id="rId22"/>
    <p:sldId id="276" r:id="rId23"/>
    <p:sldId id="273" r:id="rId24"/>
    <p:sldId id="282" r:id="rId25"/>
    <p:sldId id="283" r:id="rId26"/>
    <p:sldId id="277" r:id="rId27"/>
    <p:sldId id="278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F4FE"/>
    <a:srgbClr val="3BA0BB"/>
    <a:srgbClr val="297083"/>
    <a:srgbClr val="9CD1E0"/>
    <a:srgbClr val="67B9CF"/>
    <a:srgbClr val="32879E"/>
    <a:srgbClr val="2F7F95"/>
    <a:srgbClr val="2E7D92"/>
    <a:srgbClr val="256475"/>
    <a:srgbClr val="314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 autoAdjust="0"/>
    <p:restoredTop sz="94694"/>
  </p:normalViewPr>
  <p:slideViewPr>
    <p:cSldViewPr>
      <p:cViewPr varScale="1">
        <p:scale>
          <a:sx n="156" d="100"/>
          <a:sy n="156" d="100"/>
        </p:scale>
        <p:origin x="680" y="1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B5E58-9B7B-4A0A-9D16-F08EAC505072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0A52D-24DD-4D55-BC18-27A3B3C463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723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9407-47BB-45BE-8D80-3BE0F84ACDF1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0" i="0" kern="1200" dirty="0">
              <a:solidFill>
                <a:schemeClr val="bg1">
                  <a:lumMod val="85000"/>
                </a:schemeClr>
              </a:solidFill>
              <a:effectLst/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image1.png"/>
          <p:cNvPicPr/>
          <p:nvPr userDrawn="1"/>
        </p:nvPicPr>
        <p:blipFill>
          <a:blip r:embed="rId2"/>
          <a:stretch>
            <a:fillRect/>
          </a:stretch>
        </p:blipFill>
        <p:spPr bwMode="auto">
          <a:xfrm>
            <a:off x="4861394" y="174391"/>
            <a:ext cx="1005387" cy="1461255"/>
          </a:xfrm>
          <a:prstGeom prst="rect">
            <a:avLst/>
          </a:prstGeom>
        </p:spPr>
      </p:pic>
      <p:pic>
        <p:nvPicPr>
          <p:cNvPr id="14" name="Picture 2" descr="Logo: CERN (EIROforum member) | ESO Belgiqu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5416"/>
            <a:ext cx="1287364" cy="12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65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FA8BD-7643-4265-B389-79D6F4E55DB4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1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4FC9-72CD-4BC7-BBEE-27698B4F68D2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8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29061"/>
            <a:ext cx="7056784" cy="857250"/>
          </a:xfrm>
        </p:spPr>
        <p:txBody>
          <a:bodyPr/>
          <a:lstStyle>
            <a:lvl1pPr algn="r">
              <a:defRPr b="1"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>
              <a:defRPr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685AB-F9AB-4648-AA84-9891355DB142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4677984"/>
            <a:ext cx="9144000" cy="48605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CBG Working Group: Advanced Particle Therapy </a:t>
            </a:r>
            <a:r>
              <a:rPr lang="en-GB" sz="1200" b="0" i="0" kern="1200" dirty="0" err="1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center</a:t>
            </a:r>
            <a:r>
              <a:rPr lang="en-GB" sz="1200" b="0" i="0" kern="1200" dirty="0">
                <a:solidFill>
                  <a:schemeClr val="bg1">
                    <a:lumMod val="85000"/>
                  </a:schemeClr>
                </a:solidFill>
                <a:effectLst/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for the Baltic States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4515966"/>
            <a:ext cx="9144000" cy="16201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51184" y="52100"/>
            <a:ext cx="748408" cy="1087755"/>
            <a:chOff x="107504" y="44624"/>
            <a:chExt cx="1008112" cy="1465215"/>
          </a:xfrm>
        </p:grpSpPr>
        <p:pic>
          <p:nvPicPr>
            <p:cNvPr id="16" name="image1.png"/>
            <p:cNvPicPr/>
            <p:nvPr userDrawn="1"/>
          </p:nvPicPr>
          <p:blipFill>
            <a:blip r:embed="rId2"/>
            <a:stretch>
              <a:fillRect/>
            </a:stretch>
          </p:blipFill>
          <p:spPr bwMode="auto">
            <a:xfrm>
              <a:off x="107504" y="44624"/>
              <a:ext cx="1008112" cy="146521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 userDrawn="1"/>
          </p:nvSpPr>
          <p:spPr>
            <a:xfrm>
              <a:off x="107504" y="44624"/>
              <a:ext cx="1008111" cy="1465214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2300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A3907-0FBB-4789-B918-EDE8A19F3012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33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5DBF5-274B-4BD9-8109-07B0ACAF9DEC}" type="datetime1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36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06F42-E5DE-494C-96FE-6584B27252D6}" type="datetime1">
              <a:rPr lang="en-GB" smtClean="0"/>
              <a:t>13/12/2022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35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EB3DA-E425-4638-ADF1-84800DE64D49}" type="datetime1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15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D24A-66DB-4F18-936C-2524AA86DEC6}" type="datetime1">
              <a:rPr lang="en-GB" smtClean="0"/>
              <a:t>13/12/2022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0C6F-76F9-49DB-991D-2728863DF6B2}" type="datetime1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93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513DA-90CC-46F9-93CD-27F4EB7B291E}" type="datetime1">
              <a:rPr lang="en-GB" smtClean="0"/>
              <a:t>13/12/2022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601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CA17-AF3B-41EC-B9B0-1CCB79E5727F}" type="datetime1">
              <a:rPr lang="en-GB" smtClean="0"/>
              <a:t>13/12/2022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6ACDF-8983-4BBF-8C98-D3FED3437D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91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17311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47717/" TargetMode="External"/><Relationship Id="rId2" Type="http://schemas.openxmlformats.org/officeDocument/2006/relationships/hyperlink" Target="https://www.conference-expert.eu/en/bcr202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indico.cern.ch/event/1201786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indico.cern.ch/event/1216261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indico.cern.ch/event/1221170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indico.cern.ch/event/1215747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07187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138329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76297/" TargetMode="External"/><Relationship Id="rId2" Type="http://schemas.openxmlformats.org/officeDocument/2006/relationships/hyperlink" Target="https://indico.cern.ch/event/113767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5286"/>
            <a:ext cx="7772400" cy="1102519"/>
          </a:xfrm>
        </p:spPr>
        <p:txBody>
          <a:bodyPr>
            <a:noAutofit/>
          </a:bodyPr>
          <a:lstStyle/>
          <a:p>
            <a:b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Advanced Particle Therapy center</a:t>
            </a:r>
            <a:b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</a:br>
            <a:r>
              <a:rPr lang="lv-LV" sz="3600" b="1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for the Baltic States</a:t>
            </a:r>
            <a:endParaRPr lang="en-GB" sz="3600" b="1" baseline="-250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251520" y="3219822"/>
            <a:ext cx="864096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lv-LV" sz="2000" b="1" i="1" dirty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Prof. Toms Torims</a:t>
            </a:r>
          </a:p>
          <a:p>
            <a:pPr algn="r"/>
            <a:r>
              <a:rPr lang="lv-LV" sz="1600" i="1" dirty="0">
                <a:solidFill>
                  <a:schemeClr val="bg1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Chairman of CBG «Advanced Particle Therapy center for the Baltic States» working group</a:t>
            </a:r>
          </a:p>
        </p:txBody>
      </p:sp>
    </p:spTree>
    <p:extLst>
      <p:ext uri="{BB962C8B-B14F-4D97-AF65-F5344CB8AC3E}">
        <p14:creationId xmlns:p14="http://schemas.microsoft.com/office/powerpoint/2010/main" val="400067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Political stakeholders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10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1347614"/>
            <a:ext cx="7848872" cy="2520280"/>
          </a:xfrm>
        </p:spPr>
        <p:txBody>
          <a:bodyPr>
            <a:normAutofit/>
          </a:bodyPr>
          <a:lstStyle/>
          <a:p>
            <a:r>
              <a:rPr lang="lv-LV" sz="2000" i="1" dirty="0"/>
              <a:t>Initial meeting: </a:t>
            </a:r>
            <a:r>
              <a:rPr lang="en-GB" sz="2000" i="1" dirty="0"/>
              <a:t>Baltic Assembly and CERN Baltic Group meeting</a:t>
            </a:r>
            <a:r>
              <a:rPr lang="lv-LV" sz="2000" i="1" dirty="0"/>
              <a:t> </a:t>
            </a:r>
            <a:r>
              <a:rPr lang="lv-LV" sz="1400" dirty="0">
                <a:hlinkClick r:id="rId2"/>
              </a:rPr>
              <a:t>https://indico.cern.ch/event/1117311/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February</a:t>
            </a:r>
            <a:r>
              <a:rPr lang="en-GB" sz="1400" dirty="0"/>
              <a:t> </a:t>
            </a:r>
            <a:r>
              <a:rPr lang="lv-LV" sz="1400" dirty="0"/>
              <a:t>7</a:t>
            </a:r>
            <a:r>
              <a:rPr lang="en-GB" sz="1400" dirty="0" err="1"/>
              <a:t>th</a:t>
            </a:r>
            <a:r>
              <a:rPr lang="en-GB" sz="1400" dirty="0"/>
              <a:t> 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b="1" dirty="0"/>
              <a:t>Baltic Assembly meeting of Health, Welfare and Family Committee </a:t>
            </a:r>
            <a:r>
              <a:rPr lang="en-GB" sz="1400" b="1" dirty="0"/>
              <a:t>(</a:t>
            </a:r>
            <a:r>
              <a:rPr lang="lv-LV" sz="1400" b="1" dirty="0"/>
              <a:t>June 9th and 10th</a:t>
            </a:r>
            <a:r>
              <a:rPr lang="en-GB" sz="1400" b="1" dirty="0"/>
              <a:t>, 2022</a:t>
            </a:r>
            <a:r>
              <a:rPr lang="lv-LV" sz="1400" b="1" dirty="0"/>
              <a:t>, Tallinn</a:t>
            </a:r>
            <a:r>
              <a:rPr lang="en-GB" sz="1400" b="1" dirty="0"/>
              <a:t>)</a:t>
            </a:r>
            <a:r>
              <a:rPr lang="lv-LV" sz="1400" b="1" dirty="0"/>
              <a:t> </a:t>
            </a:r>
          </a:p>
          <a:p>
            <a:r>
              <a:rPr lang="lv-LV" sz="2000" dirty="0"/>
              <a:t>Also presented to: </a:t>
            </a:r>
          </a:p>
          <a:p>
            <a:pPr lvl="1"/>
            <a:r>
              <a:rPr lang="lv-LV" sz="2000" dirty="0"/>
              <a:t>Baltic States ambassadors within EU COREPER I</a:t>
            </a:r>
          </a:p>
          <a:p>
            <a:pPr lvl="1"/>
            <a:r>
              <a:rPr lang="lv-LV" sz="2000" dirty="0"/>
              <a:t>Investment and innovations agencies within the Baltic States</a:t>
            </a:r>
          </a:p>
          <a:p>
            <a:pPr lvl="1"/>
            <a:endParaRPr lang="lv-LV" sz="1800" dirty="0"/>
          </a:p>
          <a:p>
            <a:endParaRPr lang="lv-LV" sz="2000" dirty="0"/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Political stakeholders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11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0E51A6BB-EB13-532A-4238-9D41F50F45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96" y="110387"/>
            <a:ext cx="3312368" cy="3613491"/>
          </a:xfrm>
          <a:ln>
            <a:solidFill>
              <a:schemeClr val="tx1"/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3707904" y="1347614"/>
            <a:ext cx="5256584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</a:lstStyle>
          <a:p>
            <a:r>
              <a:rPr lang="lv-LV" sz="2800" b="0" dirty="0"/>
              <a:t>August 2022</a:t>
            </a:r>
          </a:p>
          <a:p>
            <a:r>
              <a:rPr lang="lv-LV" sz="2800" b="0" dirty="0"/>
              <a:t>Following </a:t>
            </a:r>
            <a:r>
              <a:rPr lang="en-GB" sz="2800" b="0" dirty="0"/>
              <a:t>Health, Welfare and Family Committee</a:t>
            </a:r>
            <a:r>
              <a:rPr lang="lv-LV" sz="2800" b="0" dirty="0"/>
              <a:t>, </a:t>
            </a:r>
            <a:r>
              <a:rPr lang="lv-LV" sz="2800" dirty="0"/>
              <a:t>Baltic Assembly adresses letters to the 3 Baltic State Prime ministers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4600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Facility initial plan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615617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387" y="843558"/>
            <a:ext cx="4024653" cy="363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41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Initial steps in medical community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79512" y="2429272"/>
            <a:ext cx="8784976" cy="2016224"/>
          </a:xfrm>
        </p:spPr>
        <p:txBody>
          <a:bodyPr>
            <a:normAutofit/>
          </a:bodyPr>
          <a:lstStyle/>
          <a:p>
            <a:r>
              <a:rPr lang="lv-LV" sz="2000" b="1" dirty="0"/>
              <a:t>Presentation at 8</a:t>
            </a:r>
            <a:r>
              <a:rPr lang="lv-LV" sz="2000" b="1" baseline="30000" dirty="0"/>
              <a:t>th</a:t>
            </a:r>
            <a:r>
              <a:rPr lang="lv-LV" sz="2000" b="1" dirty="0"/>
              <a:t> Baltic Radiology Congress</a:t>
            </a:r>
          </a:p>
          <a:p>
            <a:r>
              <a:rPr lang="lv-LV" sz="1400" dirty="0">
                <a:solidFill>
                  <a:schemeClr val="bg1"/>
                </a:solidFill>
                <a:hlinkClick r:id="rId2"/>
              </a:rPr>
              <a:t>https://www.conference-expert.eu/en/bcr2022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October 7th - 8th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i="1" dirty="0"/>
              <a:t>Also – at 2nd CERN Baltic conference</a:t>
            </a:r>
          </a:p>
          <a:p>
            <a:r>
              <a:rPr lang="lv-LV" sz="1400" dirty="0">
                <a:solidFill>
                  <a:schemeClr val="bg1"/>
                </a:solidFill>
                <a:hlinkClick r:id="rId3"/>
              </a:rPr>
              <a:t>https://indico.cern.ch/event/1147717/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July 10th – 12th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</a:p>
        </p:txBody>
      </p:sp>
      <p:sp>
        <p:nvSpPr>
          <p:cNvPr id="12" name="Chevron 11"/>
          <p:cNvSpPr/>
          <p:nvPr/>
        </p:nvSpPr>
        <p:spPr>
          <a:xfrm>
            <a:off x="615617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206" y="1203598"/>
            <a:ext cx="586359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25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14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179512" y="1275606"/>
            <a:ext cx="8784976" cy="3169890"/>
          </a:xfrm>
        </p:spPr>
        <p:txBody>
          <a:bodyPr>
            <a:normAutofit/>
          </a:bodyPr>
          <a:lstStyle/>
          <a:p>
            <a:r>
              <a:rPr lang="lv-LV" sz="1800" dirty="0"/>
              <a:t>CBG </a:t>
            </a:r>
            <a:r>
              <a:rPr lang="en-GB" sz="1800" dirty="0"/>
              <a:t>«Advanced Particle Therapy </a:t>
            </a:r>
            <a:r>
              <a:rPr lang="en-GB" sz="1800" dirty="0" err="1"/>
              <a:t>center</a:t>
            </a:r>
            <a:r>
              <a:rPr lang="en-GB" sz="1800" dirty="0"/>
              <a:t> for the Baltic States» working group </a:t>
            </a:r>
            <a:r>
              <a:rPr lang="lv-LV" sz="1800" dirty="0"/>
              <a:t>identified </a:t>
            </a:r>
            <a:r>
              <a:rPr lang="lv-LV" sz="1800" b="1" dirty="0"/>
              <a:t>the crucial need to organize bilateral meetings with communities of radiologists, radiation oncologists, medical physicists, research institutions and political stakeholders</a:t>
            </a:r>
          </a:p>
          <a:p>
            <a:r>
              <a:rPr lang="lv-LV" sz="2000" dirty="0"/>
              <a:t>Main goals of the meetings:</a:t>
            </a:r>
          </a:p>
          <a:p>
            <a:pPr lvl="1"/>
            <a:r>
              <a:rPr lang="lv-LV" sz="1800" dirty="0"/>
              <a:t>Informing community on </a:t>
            </a:r>
            <a:r>
              <a:rPr lang="en-GB" sz="1800" dirty="0"/>
              <a:t>technical aspects and latest developments of the project</a:t>
            </a:r>
            <a:endParaRPr lang="lv-LV" sz="1800" dirty="0"/>
          </a:p>
          <a:p>
            <a:pPr lvl="1"/>
            <a:r>
              <a:rPr lang="lv-LV" sz="1800" dirty="0"/>
              <a:t>U</a:t>
            </a:r>
            <a:r>
              <a:rPr lang="en-GB" sz="1800" dirty="0" err="1"/>
              <a:t>nderstand</a:t>
            </a:r>
            <a:r>
              <a:rPr lang="en-GB" sz="1800" dirty="0"/>
              <a:t> position of the above-mention</a:t>
            </a:r>
            <a:endParaRPr lang="lv-LV" sz="1800" dirty="0"/>
          </a:p>
          <a:p>
            <a:pPr lvl="1"/>
            <a:r>
              <a:rPr lang="lv-LV" sz="1800" b="1" dirty="0"/>
              <a:t>I</a:t>
            </a:r>
            <a:r>
              <a:rPr lang="en-GB" sz="1800" b="1" dirty="0" err="1"/>
              <a:t>dentify</a:t>
            </a:r>
            <a:r>
              <a:rPr lang="en-GB" sz="1800" b="1" dirty="0"/>
              <a:t> relevant representatives for the further worked stakeholders</a:t>
            </a:r>
            <a:endParaRPr lang="lv-LV" sz="1800" b="1" dirty="0"/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22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15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79662"/>
            <a:ext cx="4536504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2800" dirty="0"/>
              <a:t>Discussion in Riga, Latvia</a:t>
            </a:r>
          </a:p>
          <a:p>
            <a:pPr marL="0" indent="0" algn="ctr">
              <a:buNone/>
            </a:pPr>
            <a:r>
              <a:rPr lang="lv-LV" sz="2800" b="1" dirty="0"/>
              <a:t>18th of October, 2022</a:t>
            </a:r>
          </a:p>
          <a:p>
            <a:pPr marL="0" indent="0" algn="ctr">
              <a:buNone/>
            </a:pPr>
            <a:r>
              <a:rPr lang="lv-LV" sz="1800" b="1" dirty="0">
                <a:hlinkClick r:id="rId2"/>
              </a:rPr>
              <a:t>https://indico.cern.ch/event/1201786/</a:t>
            </a:r>
            <a:r>
              <a:rPr lang="lv-LV" sz="1800" b="1" dirty="0"/>
              <a:t> </a:t>
            </a:r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7" name="Picture 2" descr="C:\Users\Kristaps Palskis\Downloads\WhatsApp Image 2022-11-15 at 17.12.26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037" b="13481"/>
          <a:stretch/>
        </p:blipFill>
        <p:spPr bwMode="auto">
          <a:xfrm>
            <a:off x="35496" y="1491630"/>
            <a:ext cx="468695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86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16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07654"/>
            <a:ext cx="4536504" cy="1512168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lv-LV" sz="2800" dirty="0"/>
              <a:t>Discussion in Kaunas, Lithuania</a:t>
            </a:r>
          </a:p>
          <a:p>
            <a:pPr marL="0" indent="0" algn="ctr">
              <a:buNone/>
            </a:pPr>
            <a:r>
              <a:rPr lang="lv-LV" sz="2800" b="1" dirty="0"/>
              <a:t>16th of November, 2022</a:t>
            </a:r>
          </a:p>
          <a:p>
            <a:pPr marL="0" indent="0" algn="ctr">
              <a:buNone/>
            </a:pPr>
            <a:r>
              <a:rPr lang="lv-LV" sz="1800" b="1" dirty="0">
                <a:hlinkClick r:id="rId2"/>
              </a:rPr>
              <a:t>https://indico.cern.ch/event/1216261/</a:t>
            </a:r>
            <a:r>
              <a:rPr lang="lv-LV" sz="1800" b="1" dirty="0"/>
              <a:t>  </a:t>
            </a:r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94" y="1275606"/>
            <a:ext cx="4728442" cy="233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6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 fontScale="90000"/>
          </a:bodyPr>
          <a:lstStyle/>
          <a:p>
            <a:r>
              <a:rPr lang="lv-LV" dirty="0"/>
              <a:t>Addressing Baltic medical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17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07654"/>
            <a:ext cx="4536504" cy="15121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2800" dirty="0"/>
              <a:t>Discussion </a:t>
            </a:r>
            <a:r>
              <a:rPr lang="lv-LV" sz="2800" dirty="0" err="1"/>
              <a:t>in</a:t>
            </a:r>
            <a:r>
              <a:rPr lang="lv-LV" sz="2800" dirty="0"/>
              <a:t> </a:t>
            </a:r>
            <a:r>
              <a:rPr lang="lv-LV" sz="2800" dirty="0" err="1"/>
              <a:t>Tallinn</a:t>
            </a:r>
            <a:r>
              <a:rPr lang="lv-LV" sz="2800" dirty="0"/>
              <a:t>, </a:t>
            </a:r>
            <a:r>
              <a:rPr lang="lv-LV" sz="2800" dirty="0" err="1"/>
              <a:t>Estonia</a:t>
            </a:r>
            <a:endParaRPr lang="lv-LV" sz="2800" dirty="0"/>
          </a:p>
          <a:p>
            <a:pPr marL="0" indent="0" algn="ctr">
              <a:buNone/>
            </a:pPr>
            <a:r>
              <a:rPr lang="lv-LV" sz="2800" b="1" dirty="0"/>
              <a:t>22 November, 2022</a:t>
            </a:r>
          </a:p>
          <a:p>
            <a:pPr marL="0" indent="0" algn="ctr">
              <a:buNone/>
            </a:pPr>
            <a:r>
              <a:rPr lang="lv-LV" sz="1800" dirty="0">
                <a:hlinkClick r:id="rId2"/>
              </a:rPr>
              <a:t>https://indico.cern.ch/event/1221170/</a:t>
            </a:r>
            <a:r>
              <a:rPr lang="lv-LV" sz="1800" dirty="0"/>
              <a:t> </a:t>
            </a:r>
            <a:r>
              <a:rPr lang="lv-LV" sz="1800" b="1" dirty="0"/>
              <a:t> </a:t>
            </a:r>
          </a:p>
          <a:p>
            <a:pPr lvl="1"/>
            <a:endParaRPr lang="lv-LV" sz="1800" dirty="0"/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13B1B8-AA0B-3EAD-919B-09589BF96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954" y="809520"/>
            <a:ext cx="3870683" cy="2903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0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CERN </a:t>
            </a:r>
            <a:r>
              <a:rPr lang="lv-LV" dirty="0" err="1"/>
              <a:t>Baltic</a:t>
            </a:r>
            <a:r>
              <a:rPr lang="lv-LV" dirty="0"/>
              <a:t> </a:t>
            </a:r>
            <a:r>
              <a:rPr lang="lv-LV" dirty="0" err="1"/>
              <a:t>Group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18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idx="1"/>
          </p:nvPr>
        </p:nvSpPr>
        <p:spPr>
          <a:xfrm>
            <a:off x="4644008" y="1707654"/>
            <a:ext cx="4536504" cy="151216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sz="2800" dirty="0" err="1"/>
              <a:t>General</a:t>
            </a:r>
            <a:r>
              <a:rPr lang="lv-LV" sz="2800" dirty="0"/>
              <a:t> </a:t>
            </a:r>
            <a:r>
              <a:rPr lang="lv-LV" sz="2800" dirty="0" err="1"/>
              <a:t>Meeting</a:t>
            </a:r>
            <a:r>
              <a:rPr lang="lv-LV" sz="2800" dirty="0"/>
              <a:t> </a:t>
            </a:r>
          </a:p>
          <a:p>
            <a:pPr marL="0" indent="0" algn="ctr">
              <a:buNone/>
            </a:pPr>
            <a:r>
              <a:rPr lang="lv-LV" sz="2800" dirty="0" err="1"/>
              <a:t>Tallinn</a:t>
            </a:r>
            <a:r>
              <a:rPr lang="lv-LV" sz="2800" dirty="0"/>
              <a:t>, </a:t>
            </a:r>
            <a:r>
              <a:rPr lang="lv-LV" sz="2800" dirty="0" err="1"/>
              <a:t>Estonia</a:t>
            </a:r>
            <a:endParaRPr lang="lv-LV" sz="2800" dirty="0"/>
          </a:p>
          <a:p>
            <a:pPr marL="0" indent="0" algn="ctr">
              <a:buNone/>
            </a:pPr>
            <a:r>
              <a:rPr lang="lv-LV" sz="2800" b="1" dirty="0"/>
              <a:t>21-22 November, 2022</a:t>
            </a:r>
          </a:p>
          <a:p>
            <a:pPr marL="0" indent="0" algn="ctr">
              <a:buNone/>
            </a:pPr>
            <a:r>
              <a:rPr lang="lv-LV" sz="1800" dirty="0">
                <a:hlinkClick r:id="rId2"/>
              </a:rPr>
              <a:t>https://indico.cern.ch/event/1215747/</a:t>
            </a:r>
            <a:r>
              <a:rPr lang="lv-LV" sz="1800" dirty="0"/>
              <a:t> </a:t>
            </a:r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070C11-B423-EFC8-E917-EB3EED3564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1366731"/>
            <a:ext cx="4660225" cy="2298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48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Current </a:t>
            </a:r>
            <a:r>
              <a:rPr lang="lv-LV" i="1" dirty="0"/>
              <a:t>key take-aways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19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-180528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October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736304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67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November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5652120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512" y="1203598"/>
            <a:ext cx="8808913" cy="936104"/>
          </a:xfrm>
          <a:prstGeom prst="roundRect">
            <a:avLst/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There is high stakeholder interest, </a:t>
            </a:r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but further clinical aspect investigations must be done</a:t>
            </a:r>
            <a:endParaRPr lang="en-GB" sz="24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7505" y="2211710"/>
            <a:ext cx="2160239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indications for particle therapy, clinical trial results of proton therapy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339992" y="2211710"/>
            <a:ext cx="2160000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Baltic States cancer statistics and </a:t>
            </a:r>
            <a:r>
              <a:rPr lang="lv-LV" i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localization profile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572240" y="2211710"/>
            <a:ext cx="2160000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Patient selection and funding models in other European ion therapy centers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804247" y="2211710"/>
            <a:ext cx="2304257" cy="1512168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Experience exchange visits neccessary, future learning opportunity identification  . . . </a:t>
            </a:r>
            <a:endParaRPr lang="en-GB" sz="16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02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699542"/>
            <a:ext cx="7056784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lv-LV" dirty="0"/>
              <a:t>Advanced Particle Therapy center for the Baltic States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1707654"/>
            <a:ext cx="2016224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Research</a:t>
            </a:r>
            <a:r>
              <a:rPr lang="lv-LV" sz="32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institution</a:t>
            </a:r>
            <a:endParaRPr lang="en-GB" sz="32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1714500"/>
            <a:ext cx="2952328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lv-LV" sz="2800" b="1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  <a:p>
            <a:pPr algn="ctr"/>
            <a:r>
              <a:rPr lang="lv-LV" sz="28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facility</a:t>
            </a:r>
            <a:endParaRPr lang="en-GB" sz="2800" b="1" u="sng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76256" y="1707654"/>
            <a:ext cx="2016224" cy="28083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Infrastructure for </a:t>
            </a:r>
            <a:r>
              <a:rPr lang="lv-LV" sz="2400" b="1" u="sng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industry involvement</a:t>
            </a:r>
            <a:r>
              <a:rPr lang="lv-LV" sz="2400" dirty="0"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and future innovations</a:t>
            </a:r>
            <a:endParaRPr lang="en-GB" sz="2400" dirty="0"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1435" y="3003798"/>
            <a:ext cx="14446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Particle </a:t>
            </a:r>
          </a:p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therapy</a:t>
            </a:r>
            <a:endParaRPr lang="en-GB" sz="28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985795"/>
            <a:ext cx="14879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Nuclear</a:t>
            </a:r>
          </a:p>
          <a:p>
            <a:pPr algn="ctr"/>
            <a:r>
              <a:rPr lang="lv-LV" sz="28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medicine</a:t>
            </a:r>
            <a:endParaRPr lang="en-GB" sz="28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4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20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Educational visit to one of the European particle therapy centers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275606"/>
            <a:ext cx="5760640" cy="2664296"/>
          </a:xfrm>
        </p:spPr>
        <p:txBody>
          <a:bodyPr>
            <a:normAutofit/>
          </a:bodyPr>
          <a:lstStyle/>
          <a:p>
            <a:r>
              <a:rPr lang="lv-LV" sz="2000" dirty="0"/>
              <a:t>To understand the workflow and clinical gains of particle therapy, educational visit to be done to one of European particle therapy centers in the first quarter of 2023 (</a:t>
            </a:r>
            <a:r>
              <a:rPr lang="lv-LV" sz="2000" i="1" dirty="0"/>
              <a:t>possibly – CNAO or HIT)</a:t>
            </a:r>
            <a:endParaRPr lang="lv-LV" sz="2000" dirty="0"/>
          </a:p>
          <a:p>
            <a:r>
              <a:rPr lang="lv-LV" sz="2000" b="1" dirty="0"/>
              <a:t>A clinical team of 2 specialists (radiation oncologist + medical physicist) from each country to work on clinical case that could not be treated with conventional therapy in the Baltic States</a:t>
            </a:r>
            <a:endParaRPr lang="lv-LV" sz="1400" b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21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IPAC 2023 contribution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131590"/>
            <a:ext cx="5760640" cy="2664296"/>
          </a:xfrm>
        </p:spPr>
        <p:txBody>
          <a:bodyPr>
            <a:normAutofit/>
          </a:bodyPr>
          <a:lstStyle/>
          <a:p>
            <a:r>
              <a:rPr lang="lv-LV" sz="2000" dirty="0"/>
              <a:t>A report on helium synchrotron design advancements are to be presented in International Particle Accelerator Conference 2023</a:t>
            </a:r>
          </a:p>
          <a:p>
            <a:r>
              <a:rPr lang="lv-LV" sz="2000" b="1" dirty="0"/>
              <a:t>A case study is proposed to be included in the contribution, indicating the cancer profile and statistics in the Baltic States and applicability of helium therapy for the future</a:t>
            </a:r>
            <a:endParaRPr lang="lv-LV" sz="1400" b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73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22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i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 possible </a:t>
            </a:r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clinical seminar on particle therapy gains</a:t>
            </a:r>
            <a:endParaRPr lang="en-GB" sz="2000" b="1" i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347614"/>
            <a:ext cx="5760640" cy="2664296"/>
          </a:xfrm>
        </p:spPr>
        <p:txBody>
          <a:bodyPr>
            <a:normAutofit/>
          </a:bodyPr>
          <a:lstStyle/>
          <a:p>
            <a:r>
              <a:rPr lang="lv-LV" sz="2000" b="1" dirty="0"/>
              <a:t>A dedicated clinical specialist giving overview of particle therapy gains over conventional radiation therapy</a:t>
            </a:r>
            <a:r>
              <a:rPr lang="lv-LV" sz="2000" dirty="0"/>
              <a:t> from one of the European particle therapy centers</a:t>
            </a:r>
          </a:p>
          <a:p>
            <a:r>
              <a:rPr lang="lv-LV" sz="2000" i="1" dirty="0"/>
              <a:t>Possibly</a:t>
            </a:r>
            <a:r>
              <a:rPr lang="lv-LV" sz="2000" dirty="0"/>
              <a:t>, two seminars should be done – on particle therapy and </a:t>
            </a:r>
            <a:r>
              <a:rPr lang="lv-LV" sz="2000" b="1" dirty="0"/>
              <a:t>on novel radioisotope usage in nuclear medicine</a:t>
            </a:r>
            <a:endParaRPr lang="lv-LV" sz="1400" i="1" dirty="0"/>
          </a:p>
        </p:txBody>
      </p:sp>
      <p:sp>
        <p:nvSpPr>
          <p:cNvPr id="9" name="Chevron 8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32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Future steps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Chevron 9"/>
          <p:cNvSpPr/>
          <p:nvPr/>
        </p:nvSpPr>
        <p:spPr>
          <a:xfrm>
            <a:off x="-25253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9CD1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2022</a:t>
            </a:r>
            <a:endParaRPr lang="en-GB" sz="2400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664296" y="3795886"/>
            <a:ext cx="2987824" cy="648072"/>
          </a:xfrm>
          <a:prstGeom prst="chevron">
            <a:avLst>
              <a:gd name="adj" fmla="val 25101"/>
            </a:avLst>
          </a:prstGeom>
          <a:solidFill>
            <a:srgbClr val="A8F4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Going into 2023</a:t>
            </a:r>
            <a:endParaRPr lang="en-GB" sz="2400" b="1" dirty="0">
              <a:solidFill>
                <a:schemeClr val="tx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07505" y="1203598"/>
            <a:ext cx="3096343" cy="2520280"/>
          </a:xfrm>
          <a:prstGeom prst="roundRect">
            <a:avLst/>
          </a:prstGeom>
          <a:solidFill>
            <a:srgbClr val="3BA0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Joint Baltic stakeholder workshop on Advanced Particle Therapy center in the Baltic States</a:t>
            </a:r>
            <a:endParaRPr lang="en-GB" sz="2000" b="1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347865" y="1275606"/>
            <a:ext cx="5760640" cy="2520280"/>
          </a:xfrm>
        </p:spPr>
        <p:txBody>
          <a:bodyPr>
            <a:normAutofit/>
          </a:bodyPr>
          <a:lstStyle/>
          <a:p>
            <a:r>
              <a:rPr lang="lv-LV" sz="2000" dirty="0"/>
              <a:t>CERN, Geneva in first quarter of 2023</a:t>
            </a:r>
          </a:p>
          <a:p>
            <a:r>
              <a:rPr lang="lv-LV" sz="2000" dirty="0"/>
              <a:t>Based on the identified concerns in medical community discussion meetings – </a:t>
            </a:r>
            <a:r>
              <a:rPr lang="lv-LV" sz="2000" b="1" dirty="0"/>
              <a:t>workshop adressing and discussing potential development</a:t>
            </a:r>
          </a:p>
          <a:p>
            <a:r>
              <a:rPr lang="lv-LV" sz="2000" dirty="0"/>
              <a:t>Clear involved medical community and association consensus to be reached for the future of the project</a:t>
            </a:r>
            <a:endParaRPr lang="lv-LV" sz="1400" dirty="0"/>
          </a:p>
        </p:txBody>
      </p:sp>
    </p:spTree>
    <p:extLst>
      <p:ext uri="{BB962C8B-B14F-4D97-AF65-F5344CB8AC3E}">
        <p14:creationId xmlns:p14="http://schemas.microsoft.com/office/powerpoint/2010/main" val="20068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46D10-479E-3B5B-EC01-A15657E3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the </a:t>
            </a:r>
            <a:r>
              <a:rPr lang="lv-LV" sz="4400" b="1" dirty="0" err="1"/>
              <a:t>workshop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C5439-A9ED-3023-59AC-5DD94E0F7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2400" dirty="0"/>
              <a:t>What is the current technology readiness level of the technology proposed? </a:t>
            </a:r>
          </a:p>
          <a:p>
            <a:r>
              <a:rPr lang="en-GB" sz="2400" dirty="0"/>
              <a:t>What will be the costs and benefits at the regional scale? </a:t>
            </a:r>
          </a:p>
          <a:p>
            <a:r>
              <a:rPr lang="en-GB" sz="2400" dirty="0"/>
              <a:t>What would be the estimated clinical efficiency, taking into account statistics </a:t>
            </a:r>
          </a:p>
          <a:p>
            <a:r>
              <a:rPr lang="en-GB" sz="2400" dirty="0"/>
              <a:t>and prognosis of the number of eligible oncological cases in the Baltic region? </a:t>
            </a:r>
          </a:p>
          <a:p>
            <a:r>
              <a:rPr lang="en-GB" sz="2400" dirty="0"/>
              <a:t>What are the alternative treatment methods in the region? </a:t>
            </a:r>
          </a:p>
          <a:p>
            <a:r>
              <a:rPr lang="en-GB" sz="2400" dirty="0"/>
              <a:t>What are the main project-associated risks and how they will be addressed and </a:t>
            </a:r>
          </a:p>
          <a:p>
            <a:r>
              <a:rPr lang="en-GB" sz="2400" dirty="0"/>
              <a:t>managed?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E3EC9-F401-C375-9216-B2C955FB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69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46D10-479E-3B5B-EC01-A15657E3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for the </a:t>
            </a:r>
            <a:r>
              <a:rPr lang="lv-LV" sz="4400" b="1" dirty="0" err="1"/>
              <a:t>workshop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C5439-A9ED-3023-59AC-5DD94E0F7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/>
              <a:t>What will be the role of the CBG partner universities? </a:t>
            </a:r>
          </a:p>
          <a:p>
            <a:r>
              <a:rPr lang="en-GB" sz="2800" dirty="0"/>
              <a:t>What will be the potential of the local industry involvement? </a:t>
            </a:r>
          </a:p>
          <a:p>
            <a:r>
              <a:rPr lang="en-GB" sz="2800" dirty="0"/>
              <a:t>What further clinical trials are needed at the current and future stages of </a:t>
            </a:r>
          </a:p>
          <a:p>
            <a:r>
              <a:rPr lang="en-GB" sz="2800" dirty="0"/>
              <a:t>proton and helium ion therapy clinical use? </a:t>
            </a:r>
          </a:p>
          <a:p>
            <a:r>
              <a:rPr lang="en-GB" sz="2800" dirty="0"/>
              <a:t>What is the link between this initiative and “EU Mission: Cancer”?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E3EC9-F401-C375-9216-B2C955FB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6ACDF-8983-4BBF-8C98-D3FED3437D6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68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fade/>
      </p:transition>
    </mc:Choice>
    <mc:Fallback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274340"/>
            <a:ext cx="7056784" cy="857250"/>
          </a:xfrm>
        </p:spPr>
        <p:txBody>
          <a:bodyPr>
            <a:normAutofit/>
          </a:bodyPr>
          <a:lstStyle/>
          <a:p>
            <a:r>
              <a:rPr lang="lv-LV" dirty="0"/>
              <a:t>Identified team members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26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3" name="AutoShape 2" descr="IMG_65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9" name="Content Placeholder 3"/>
          <p:cNvSpPr>
            <a:spLocks noGrp="1"/>
          </p:cNvSpPr>
          <p:nvPr>
            <p:ph idx="1"/>
          </p:nvPr>
        </p:nvSpPr>
        <p:spPr>
          <a:xfrm>
            <a:off x="307975" y="1239602"/>
            <a:ext cx="8728521" cy="3060340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Torims Toms</a:t>
            </a:r>
            <a:r>
              <a:rPr lang="lt-LT" sz="1600" dirty="0"/>
              <a:t>	Riga Technical University/CERN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Paļskis Kristaps</a:t>
            </a:r>
            <a:r>
              <a:rPr lang="lt-LT" sz="1600" dirty="0"/>
              <a:t>	Riga Technical University/CERN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Adliene Diana</a:t>
            </a:r>
            <a:r>
              <a:rPr lang="lt-LT" sz="1600" dirty="0"/>
              <a:t>	Lithuanian Association of Medical Physicists and Engineers/KTU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Korobeinikova Erika	</a:t>
            </a:r>
            <a:r>
              <a:rPr lang="lt-LT" sz="1600" dirty="0"/>
              <a:t>Lithuanian University of Health Sciences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Juozaitytė Elona</a:t>
            </a:r>
            <a:r>
              <a:rPr lang="lt-LT" sz="1600" dirty="0"/>
              <a:t>	Lithuanian University of Health Sciences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Radziņa Maija</a:t>
            </a:r>
            <a:r>
              <a:rPr lang="lt-LT" sz="1600" dirty="0"/>
              <a:t>	Latvian Society of Radiology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Š̌orubalko Arturs</a:t>
            </a:r>
            <a:r>
              <a:rPr lang="lt-LT" sz="1600" dirty="0"/>
              <a:t>	Latvian Therapeutic Oncology Association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Kalniņa Marika</a:t>
            </a:r>
            <a:r>
              <a:rPr lang="lt-LT" sz="1600" dirty="0"/>
              <a:t>	Baltic Nuclear Medicine Association </a:t>
            </a:r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b="1" dirty="0"/>
              <a:t>Gershkevitsh Eduard</a:t>
            </a:r>
            <a:r>
              <a:rPr lang="lt-LT" sz="1600" dirty="0"/>
              <a:t>	Estonian Society for Biomedical Engineering and </a:t>
            </a:r>
            <a:r>
              <a:rPr lang="lt-LT" sz="1600" dirty="0" err="1"/>
              <a:t>Medical</a:t>
            </a:r>
            <a:r>
              <a:rPr lang="lt-LT" sz="1600" dirty="0"/>
              <a:t> </a:t>
            </a:r>
            <a:r>
              <a:rPr lang="lt-LT" sz="1600" dirty="0" err="1"/>
              <a:t>Physics</a:t>
            </a:r>
            <a:endParaRPr lang="lt-LT" sz="1600" dirty="0"/>
          </a:p>
          <a:p>
            <a:pPr marL="0" indent="0">
              <a:buNone/>
              <a:tabLst>
                <a:tab pos="2065338" algn="l"/>
              </a:tabLst>
            </a:pPr>
            <a:r>
              <a:rPr lang="lt-LT" sz="1600" dirty="0"/>
              <a:t>... o</a:t>
            </a:r>
            <a:r>
              <a:rPr lang="lt-LT" sz="1600"/>
              <a:t>ther</a:t>
            </a:r>
            <a:r>
              <a:rPr lang="lt-LT" sz="1600" dirty="0"/>
              <a:t> </a:t>
            </a:r>
            <a:r>
              <a:rPr lang="lt-LT" sz="1600" dirty="0" err="1"/>
              <a:t>experts</a:t>
            </a:r>
            <a:r>
              <a:rPr lang="lt-LT" sz="16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0650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27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6" name="Content Placeholder 10" descr="A group of flags&#10;&#10;Description automatically generated with low confidence">
            <a:extLst>
              <a:ext uri="{FF2B5EF4-FFF2-40B4-BE49-F238E27FC236}">
                <a16:creationId xmlns:a16="http://schemas.microsoft.com/office/drawing/2014/main" id="{3A6ACBB8-F393-8848-8AAB-8750200481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23" r="-2" b="-2"/>
          <a:stretch/>
        </p:blipFill>
        <p:spPr>
          <a:xfrm>
            <a:off x="4296815" y="116814"/>
            <a:ext cx="4739681" cy="4301087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179512" y="1491630"/>
            <a:ext cx="4248472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lv-LV" b="1" i="1" dirty="0"/>
              <a:t>CERN Baltic Group</a:t>
            </a:r>
          </a:p>
          <a:p>
            <a:pPr marL="0" indent="0">
              <a:buNone/>
            </a:pPr>
            <a:br>
              <a:rPr lang="lv-LV" sz="3600" b="1" i="1" dirty="0"/>
            </a:br>
            <a:r>
              <a:rPr lang="lv-LV" sz="3600" b="1" i="1" dirty="0"/>
              <a:t>We are strong together</a:t>
            </a:r>
          </a:p>
        </p:txBody>
      </p:sp>
    </p:spTree>
    <p:extLst>
      <p:ext uri="{BB962C8B-B14F-4D97-AF65-F5344CB8AC3E}">
        <p14:creationId xmlns:p14="http://schemas.microsoft.com/office/powerpoint/2010/main" val="14643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836909"/>
            <a:ext cx="4248472" cy="353504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lv-LV" sz="1600" dirty="0"/>
              <a:t>Helium synchrotron technology developed by CERN NIMMS collaboration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Unifying: clinically established </a:t>
            </a:r>
            <a:r>
              <a:rPr lang="lv-LV" sz="1600" b="1" dirty="0"/>
              <a:t>proton therapy</a:t>
            </a:r>
            <a:r>
              <a:rPr lang="lv-LV" sz="1600" dirty="0"/>
              <a:t>, research and clinical future on </a:t>
            </a:r>
            <a:r>
              <a:rPr lang="lv-LV" sz="1600" b="1" dirty="0"/>
              <a:t>helium ion therapy</a:t>
            </a:r>
            <a:r>
              <a:rPr lang="lv-LV" sz="1600" dirty="0"/>
              <a:t>, parallel </a:t>
            </a:r>
            <a:r>
              <a:rPr lang="lv-LV" sz="1600" b="1" dirty="0"/>
              <a:t>LINAC based radioisotope production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Dedicated beamline for </a:t>
            </a:r>
            <a:r>
              <a:rPr lang="lv-LV" sz="1600" b="1" dirty="0"/>
              <a:t>research </a:t>
            </a:r>
            <a:r>
              <a:rPr lang="lv-LV" sz="1600" dirty="0"/>
              <a:t>– pre-clinical, medical physics, material science , nuclear physics etc.</a:t>
            </a:r>
          </a:p>
          <a:p>
            <a:pPr>
              <a:buFont typeface="Wingdings" pitchFamily="2" charset="2"/>
              <a:buChar char="§"/>
            </a:pPr>
            <a:r>
              <a:rPr lang="lv-LV" sz="1600" dirty="0"/>
              <a:t>Future perspective of innovations for the needs of particle therapy community</a:t>
            </a:r>
            <a:r>
              <a:rPr lang="lv-LV" sz="1600" b="1" dirty="0"/>
              <a:t>  </a:t>
            </a:r>
            <a:endParaRPr lang="en-GB" sz="1600" b="1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3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51520" y="4011910"/>
            <a:ext cx="4104458" cy="27003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lv-LV" sz="1400" dirty="0">
                <a:solidFill>
                  <a:schemeClr val="accent5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Design by </a:t>
            </a:r>
            <a:r>
              <a:rPr lang="lv-LV" sz="1400" i="1" dirty="0">
                <a:solidFill>
                  <a:schemeClr val="accent5">
                    <a:lumMod val="50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Mariusz Sapinski, Elena Benedetto and Maurizio Vretenar</a:t>
            </a:r>
            <a:endParaRPr lang="en-GB" sz="1400" i="1" dirty="0">
              <a:solidFill>
                <a:schemeClr val="accent5">
                  <a:lumMod val="50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1" t="10781" r="15563" b="5391"/>
          <a:stretch/>
        </p:blipFill>
        <p:spPr bwMode="auto">
          <a:xfrm>
            <a:off x="35494" y="31678"/>
            <a:ext cx="4608514" cy="3996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788024" y="3682763"/>
            <a:ext cx="4248472" cy="9052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lv-LV" sz="2800" b="1" dirty="0"/>
              <a:t>More – dedicated presentations in events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51757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58516"/>
            <a:ext cx="7056784" cy="857250"/>
          </a:xfrm>
        </p:spPr>
        <p:txBody>
          <a:bodyPr>
            <a:noAutofit/>
          </a:bodyPr>
          <a:lstStyle/>
          <a:p>
            <a:pPr algn="ctr"/>
            <a:r>
              <a:rPr lang="lv-LV" sz="7200" dirty="0"/>
              <a:t>Current progress report</a:t>
            </a:r>
            <a:endParaRPr lang="en-GB" sz="7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4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624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5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4104456" cy="27363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lv-LV" dirty="0"/>
              <a:t>CERN Baltic Group discussions with CERN NIMMS collaboration on </a:t>
            </a:r>
            <a:r>
              <a:rPr lang="lv-LV" b="1" dirty="0"/>
              <a:t>particle therapy facility options in the Baltic States</a:t>
            </a:r>
            <a:endParaRPr lang="en-GB" dirty="0"/>
          </a:p>
          <a:p>
            <a:pPr marL="0" indent="0">
              <a:buNone/>
            </a:pPr>
            <a:r>
              <a:rPr lang="en-GB" sz="2100" dirty="0">
                <a:hlinkClick r:id="rId2"/>
              </a:rPr>
              <a:t>https://indico.cern.ch/event/1071872</a:t>
            </a:r>
            <a:r>
              <a:rPr lang="lv-LV" sz="2100" dirty="0">
                <a:hlinkClick r:id="rId2"/>
              </a:rPr>
              <a:t>/</a:t>
            </a:r>
            <a:r>
              <a:rPr lang="lv-LV" sz="2100" dirty="0"/>
              <a:t> </a:t>
            </a:r>
            <a:r>
              <a:rPr lang="en-GB" sz="2100" dirty="0"/>
              <a:t> </a:t>
            </a:r>
            <a:r>
              <a:rPr lang="lv-LV" sz="2100" dirty="0"/>
              <a:t> </a:t>
            </a:r>
            <a:endParaRPr lang="lv-LV" sz="2100" b="1" dirty="0"/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3" t="26082" r="21773" b="20311"/>
          <a:stretch/>
        </p:blipFill>
        <p:spPr bwMode="auto">
          <a:xfrm>
            <a:off x="6516216" y="884340"/>
            <a:ext cx="2592288" cy="1775698"/>
          </a:xfrm>
          <a:prstGeom prst="rect">
            <a:avLst/>
          </a:prstGeom>
          <a:solidFill>
            <a:srgbClr val="CC0000">
              <a:alpha val="25098"/>
            </a:srgbClr>
          </a:solidFill>
          <a:ln>
            <a:noFill/>
          </a:ln>
          <a:effectLst/>
        </p:spPr>
      </p:pic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696749"/>
            <a:ext cx="2016224" cy="18192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452217" y="1299532"/>
            <a:ext cx="2088233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200" i="1" dirty="0"/>
              <a:t>Particle therapy centre geography in Europe, ENLIGHT 2020</a:t>
            </a:r>
            <a:endParaRPr lang="en-GB" sz="1200" i="1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355976" y="3210612"/>
            <a:ext cx="2280713" cy="9453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v-LV" sz="1200" i="1" dirty="0"/>
              <a:t>Cancer mortality rate in Europe per 100000 inhabitants, </a:t>
            </a:r>
          </a:p>
          <a:p>
            <a:r>
              <a:rPr lang="lv-LV" sz="1200" i="1" dirty="0"/>
              <a:t>data of 2020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03456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6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8208912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400" b="1" dirty="0"/>
              <a:t>Helium synchrotron </a:t>
            </a:r>
            <a:r>
              <a:rPr lang="lv-LV" sz="2400" dirty="0"/>
              <a:t>– developing technology proving to be most cost-effective, sufficiently ambitious and minimum risk for our region</a:t>
            </a:r>
          </a:p>
          <a:p>
            <a:pPr marL="0" indent="0" algn="ctr">
              <a:buNone/>
            </a:pPr>
            <a:r>
              <a:rPr lang="lv-LV" sz="2800" b="1" dirty="0"/>
              <a:t>CERN NIMMS establishes helium synchrotron working group with participants from CERN Baltic Group</a:t>
            </a:r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3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/>
              <a:t>Initial steps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7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03598"/>
            <a:ext cx="8208912" cy="27363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lv-LV" sz="2400" dirty="0"/>
              <a:t>9th CERN Baltic Group General Meeting </a:t>
            </a:r>
          </a:p>
          <a:p>
            <a:pPr marL="0" indent="0" algn="ctr">
              <a:buNone/>
            </a:pPr>
            <a:r>
              <a:rPr lang="lv-LV" sz="2400" b="1" dirty="0"/>
              <a:t>«Advanced Particle Therapy center for the Baltic States» working group is established within CERN Baltic Group</a:t>
            </a:r>
          </a:p>
          <a:p>
            <a:pPr marL="0" indent="0" algn="ctr">
              <a:buNone/>
            </a:pPr>
            <a:endParaRPr lang="lv-LV" sz="2400" b="1" dirty="0"/>
          </a:p>
          <a:p>
            <a:pPr marL="0" indent="0">
              <a:buNone/>
            </a:pPr>
            <a:r>
              <a:rPr lang="lv-LV" sz="2000" dirty="0"/>
              <a:t>Chairman: Proffesor Toms Torims (RTU)</a:t>
            </a:r>
          </a:p>
          <a:p>
            <a:pPr marL="0" indent="0">
              <a:buNone/>
            </a:pPr>
            <a:r>
              <a:rPr lang="lv-LV" sz="2000" dirty="0"/>
              <a:t>Deputy chair: Dr. </a:t>
            </a:r>
            <a:r>
              <a:rPr lang="lt-LT" sz="2000" dirty="0"/>
              <a:t>Diana Adlienė (KTU)</a:t>
            </a:r>
          </a:p>
          <a:p>
            <a:pPr marL="0" indent="0" algn="r">
              <a:buNone/>
            </a:pPr>
            <a:r>
              <a:rPr lang="lt-LT" sz="2000" dirty="0"/>
              <a:t> </a:t>
            </a:r>
            <a:r>
              <a:rPr lang="lt-LT" sz="2000" dirty="0">
                <a:hlinkClick r:id="rId2"/>
              </a:rPr>
              <a:t>https://indico.cern.ch/event/1138329/</a:t>
            </a:r>
            <a:r>
              <a:rPr lang="lt-LT" sz="2000" dirty="0"/>
              <a:t> </a:t>
            </a:r>
            <a:endParaRPr lang="lv-LV" sz="2400" dirty="0"/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004048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April 12</a:t>
            </a:r>
            <a:r>
              <a:rPr lang="lv-LV" sz="2400" baseline="300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th</a:t>
            </a:r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44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dirty="0"/>
              <a:t>Concept paper development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8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17614" y="1275606"/>
            <a:ext cx="5258841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sz="2400" dirty="0"/>
              <a:t>A dedicated </a:t>
            </a:r>
            <a:r>
              <a:rPr lang="lv-LV" sz="2400" i="1" dirty="0"/>
              <a:t>draft</a:t>
            </a:r>
            <a:r>
              <a:rPr lang="lv-LV" sz="2400" dirty="0"/>
              <a:t> concept paper has been developed for the proposed facility</a:t>
            </a:r>
          </a:p>
          <a:p>
            <a:pPr marL="0" indent="0">
              <a:buNone/>
            </a:pPr>
            <a:endParaRPr lang="lv-LV" sz="2400" dirty="0"/>
          </a:p>
          <a:p>
            <a:pPr marL="0" indent="0">
              <a:buNone/>
            </a:pPr>
            <a:r>
              <a:rPr lang="lv-LV" sz="2000" dirty="0"/>
              <a:t>Outlines: relevant clinical aspects and rationales, proposed research directions, technical aspects etc.</a:t>
            </a:r>
          </a:p>
        </p:txBody>
      </p:sp>
      <p:sp>
        <p:nvSpPr>
          <p:cNvPr id="9" name="Chevron 8"/>
          <p:cNvSpPr/>
          <p:nvPr/>
        </p:nvSpPr>
        <p:spPr>
          <a:xfrm>
            <a:off x="-324544" y="3795886"/>
            <a:ext cx="2736304" cy="648072"/>
          </a:xfrm>
          <a:prstGeom prst="chevron">
            <a:avLst>
              <a:gd name="adj" fmla="val 2510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End of 2021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339752" y="3795886"/>
            <a:ext cx="2736304" cy="648072"/>
          </a:xfrm>
          <a:prstGeom prst="chevron">
            <a:avLst>
              <a:gd name="adj" fmla="val 25101"/>
            </a:avLst>
          </a:prstGeom>
          <a:solidFill>
            <a:srgbClr val="256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February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5004048" y="3795886"/>
            <a:ext cx="4139952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15566"/>
            <a:ext cx="2590031" cy="2844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24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/>
              <a:t>Concept presentation: </a:t>
            </a:r>
            <a:br>
              <a:rPr lang="lv-LV" dirty="0"/>
            </a:br>
            <a:r>
              <a:rPr lang="lv-LV" sz="3600" b="0" dirty="0"/>
              <a:t>Scientific communities</a:t>
            </a:r>
            <a:endParaRPr lang="en-GB" sz="3600" b="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803998"/>
            <a:ext cx="2133600" cy="273844"/>
          </a:xfrm>
        </p:spPr>
        <p:txBody>
          <a:bodyPr/>
          <a:lstStyle/>
          <a:p>
            <a:fld id="{E336ACDF-8983-4BBF-8C98-D3FED3437D6E}" type="slidenum">
              <a:rPr lang="en-GB" sz="1600" b="1" smtClean="0">
                <a:solidFill>
                  <a:schemeClr val="bg1">
                    <a:lumMod val="85000"/>
                  </a:schemeClr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9</a:t>
            </a:fld>
            <a:endParaRPr lang="en-GB" sz="1600" b="1" dirty="0">
              <a:solidFill>
                <a:schemeClr val="bg1">
                  <a:lumMod val="85000"/>
                </a:schemeClr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49663" y="1563638"/>
            <a:ext cx="5258841" cy="2016224"/>
          </a:xfrm>
        </p:spPr>
        <p:txBody>
          <a:bodyPr>
            <a:normAutofit/>
          </a:bodyPr>
          <a:lstStyle/>
          <a:p>
            <a:r>
              <a:rPr lang="en-GB" sz="2000" dirty="0"/>
              <a:t>21</a:t>
            </a:r>
            <a:r>
              <a:rPr lang="en-GB" sz="2000" baseline="30000" dirty="0"/>
              <a:t>st</a:t>
            </a:r>
            <a:r>
              <a:rPr lang="en-GB" sz="2000" dirty="0"/>
              <a:t> meeting of the TIARA Collaboration Council </a:t>
            </a:r>
            <a:endParaRPr lang="lv-LV" sz="2000" dirty="0"/>
          </a:p>
          <a:p>
            <a:r>
              <a:rPr lang="lv-LV" sz="1400" dirty="0">
                <a:solidFill>
                  <a:schemeClr val="bg1"/>
                </a:solidFill>
                <a:hlinkClick r:id="rId2"/>
              </a:rPr>
              <a:t>https://indico.cern.ch/event/1137672/</a:t>
            </a:r>
            <a:r>
              <a:rPr lang="lv-LV" sz="1400" dirty="0"/>
              <a:t> </a:t>
            </a:r>
            <a:r>
              <a:rPr lang="en-GB" sz="1400" dirty="0"/>
              <a:t>(March 29th , 2022)</a:t>
            </a:r>
            <a:r>
              <a:rPr lang="lv-LV" sz="1400" dirty="0"/>
              <a:t> </a:t>
            </a:r>
            <a:endParaRPr lang="en-GB" sz="1400" dirty="0"/>
          </a:p>
          <a:p>
            <a:r>
              <a:rPr lang="lv-LV" sz="2000" dirty="0"/>
              <a:t>Internally – NIMMS collaboration «Joint NIMMS-SEEIIST Meeting #82</a:t>
            </a:r>
            <a:r>
              <a:rPr lang="en-GB" sz="2000" dirty="0"/>
              <a:t> </a:t>
            </a:r>
            <a:r>
              <a:rPr lang="lv-LV" sz="1400" dirty="0">
                <a:hlinkClick r:id="rId3"/>
              </a:rPr>
              <a:t>https://indico.cern.ch/event/1176297/</a:t>
            </a:r>
            <a:r>
              <a:rPr lang="lv-LV" sz="1400" dirty="0"/>
              <a:t> </a:t>
            </a:r>
            <a:r>
              <a:rPr lang="en-GB" sz="1400" dirty="0"/>
              <a:t>(</a:t>
            </a:r>
            <a:r>
              <a:rPr lang="lv-LV" sz="1400" dirty="0"/>
              <a:t>July 1st</a:t>
            </a:r>
            <a:r>
              <a:rPr lang="en-GB" sz="1400" dirty="0"/>
              <a:t>, 2022)</a:t>
            </a:r>
            <a:r>
              <a:rPr lang="lv-LV" sz="1400" dirty="0"/>
              <a:t> </a:t>
            </a:r>
          </a:p>
        </p:txBody>
      </p:sp>
      <p:sp>
        <p:nvSpPr>
          <p:cNvPr id="7" name="Chevron 6"/>
          <p:cNvSpPr/>
          <p:nvPr/>
        </p:nvSpPr>
        <p:spPr>
          <a:xfrm>
            <a:off x="-180528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2970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March – April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987824" y="3795886"/>
            <a:ext cx="3240360" cy="648072"/>
          </a:xfrm>
          <a:prstGeom prst="chevron">
            <a:avLst>
              <a:gd name="adj" fmla="val 25101"/>
            </a:avLst>
          </a:prstGeom>
          <a:solidFill>
            <a:srgbClr val="3287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dirty="0">
                <a:solidFill>
                  <a:schemeClr val="bg1"/>
                </a:solidFill>
                <a:latin typeface="CMU Sans Serif" pitchFamily="2" charset="0"/>
                <a:ea typeface="CMU Sans Serif" pitchFamily="2" charset="0"/>
                <a:cs typeface="CMU Sans Serif" pitchFamily="2" charset="0"/>
              </a:rPr>
              <a:t>Spring, summer 2022</a:t>
            </a:r>
            <a:endParaRPr lang="en-GB" sz="2400" dirty="0">
              <a:solidFill>
                <a:schemeClr val="bg1"/>
              </a:solidFill>
              <a:latin typeface="CMU Sans Serif" pitchFamily="2" charset="0"/>
              <a:ea typeface="CMU Sans Serif" pitchFamily="2" charset="0"/>
              <a:cs typeface="CMU Sans Serif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62" y="987574"/>
            <a:ext cx="353875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498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2566</TotalTime>
  <Words>1372</Words>
  <Application>Microsoft Macintosh PowerPoint</Application>
  <PresentationFormat>On-screen Show (16:9)</PresentationFormat>
  <Paragraphs>198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CMU Sans Serif</vt:lpstr>
      <vt:lpstr>Wingdings</vt:lpstr>
      <vt:lpstr>Office Theme</vt:lpstr>
      <vt:lpstr> Advanced Particle Therapy center  for the Baltic States</vt:lpstr>
      <vt:lpstr>Advanced Particle Therapy center for the Baltic States</vt:lpstr>
      <vt:lpstr>Overview</vt:lpstr>
      <vt:lpstr>Current progress report</vt:lpstr>
      <vt:lpstr>Initial steps</vt:lpstr>
      <vt:lpstr>Initial steps</vt:lpstr>
      <vt:lpstr>Initial steps</vt:lpstr>
      <vt:lpstr>Concept paper development</vt:lpstr>
      <vt:lpstr>Concept presentation:  Scientific communities</vt:lpstr>
      <vt:lpstr>Concept presentation:  Political stakeholders</vt:lpstr>
      <vt:lpstr>Concept presentation:  Political stakeholders</vt:lpstr>
      <vt:lpstr>Facility initial plan</vt:lpstr>
      <vt:lpstr>Concept presentation:  Initial steps in medical community</vt:lpstr>
      <vt:lpstr>Addressing Baltic medical communities</vt:lpstr>
      <vt:lpstr>Addressing Baltic medical communities</vt:lpstr>
      <vt:lpstr>Addressing Baltic medical communities</vt:lpstr>
      <vt:lpstr>Addressing Baltic medical communities</vt:lpstr>
      <vt:lpstr>CERN Baltic Group</vt:lpstr>
      <vt:lpstr>Current key take-aways</vt:lpstr>
      <vt:lpstr>Future steps</vt:lpstr>
      <vt:lpstr>Future steps</vt:lpstr>
      <vt:lpstr>Future steps</vt:lpstr>
      <vt:lpstr>Future steps</vt:lpstr>
      <vt:lpstr>Agenda for the workshop </vt:lpstr>
      <vt:lpstr>Agenda for the workshop </vt:lpstr>
      <vt:lpstr>Identified team members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Ions for radiotherapy Biological modelling and FLASH aspects</dc:title>
  <dc:creator>Kristaps Palskis</dc:creator>
  <cp:lastModifiedBy>Toms Torims</cp:lastModifiedBy>
  <cp:revision>168</cp:revision>
  <dcterms:created xsi:type="dcterms:W3CDTF">2022-04-07T06:53:14Z</dcterms:created>
  <dcterms:modified xsi:type="dcterms:W3CDTF">2022-12-13T09:44:48Z</dcterms:modified>
</cp:coreProperties>
</file>