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0"/>
  </p:notesMasterIdLst>
  <p:handoutMasterIdLst>
    <p:handoutMasterId r:id="rId31"/>
  </p:handoutMasterIdLst>
  <p:sldIdLst>
    <p:sldId id="263" r:id="rId5"/>
    <p:sldId id="264" r:id="rId6"/>
    <p:sldId id="314" r:id="rId7"/>
    <p:sldId id="260" r:id="rId8"/>
    <p:sldId id="272" r:id="rId9"/>
    <p:sldId id="278" r:id="rId10"/>
    <p:sldId id="316" r:id="rId11"/>
    <p:sldId id="308" r:id="rId12"/>
    <p:sldId id="258" r:id="rId13"/>
    <p:sldId id="262" r:id="rId14"/>
    <p:sldId id="275" r:id="rId15"/>
    <p:sldId id="261" r:id="rId16"/>
    <p:sldId id="274" r:id="rId17"/>
    <p:sldId id="276" r:id="rId18"/>
    <p:sldId id="309" r:id="rId19"/>
    <p:sldId id="310" r:id="rId20"/>
    <p:sldId id="311" r:id="rId21"/>
    <p:sldId id="312" r:id="rId22"/>
    <p:sldId id="280" r:id="rId23"/>
    <p:sldId id="307" r:id="rId24"/>
    <p:sldId id="265" r:id="rId25"/>
    <p:sldId id="266" r:id="rId26"/>
    <p:sldId id="268" r:id="rId27"/>
    <p:sldId id="315" r:id="rId28"/>
    <p:sldId id="269" r:id="rId29"/>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CC66"/>
    <a:srgbClr val="FFCC00"/>
    <a:srgbClr val="5F5F5F"/>
    <a:srgbClr val="006E8E"/>
    <a:srgbClr val="9BE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660"/>
  </p:normalViewPr>
  <p:slideViewPr>
    <p:cSldViewPr snapToObjects="1" showGuides="1">
      <p:cViewPr varScale="1">
        <p:scale>
          <a:sx n="150" d="100"/>
          <a:sy n="150" d="100"/>
        </p:scale>
        <p:origin x="504" y="120"/>
      </p:cViewPr>
      <p:guideLst>
        <p:guide orient="horz" pos="3204"/>
        <p:guide pos="2880"/>
      </p:guideLst>
    </p:cSldViewPr>
  </p:slideViewPr>
  <p:notesTextViewPr>
    <p:cViewPr>
      <p:scale>
        <a:sx n="100" d="100"/>
        <a:sy n="100" d="100"/>
      </p:scale>
      <p:origin x="0" y="0"/>
    </p:cViewPr>
  </p:notesTextViewPr>
  <p:notesViewPr>
    <p:cSldViewPr snapToObjects="1">
      <p:cViewPr varScale="1">
        <p:scale>
          <a:sx n="92" d="100"/>
          <a:sy n="92" d="100"/>
        </p:scale>
        <p:origin x="63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17/02/2023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17/02/2023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2217406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IT task force 15 02 2023</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IT task force 15 02 2023</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IT task force 15 02 2023</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IT task force 15 02 2023</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IT task force 15 02 2023</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IT task force 15 02 2023</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IT task force 15 02 2023</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IT task force 15 02 2023</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mp"/><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22.tmp"/></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br>
              <a:rPr lang="en-GB" dirty="0"/>
            </a:br>
            <a:r>
              <a:rPr lang="en-GB" dirty="0"/>
              <a:t>Warm skew quad installation: preliminary analysis  </a:t>
            </a:r>
          </a:p>
        </p:txBody>
      </p:sp>
      <p:sp>
        <p:nvSpPr>
          <p:cNvPr id="19" name="Sous-titre 18"/>
          <p:cNvSpPr>
            <a:spLocks noGrp="1"/>
          </p:cNvSpPr>
          <p:nvPr>
            <p:ph type="subTitle" idx="1"/>
          </p:nvPr>
        </p:nvSpPr>
        <p:spPr>
          <a:xfrm>
            <a:off x="467544" y="3600450"/>
            <a:ext cx="7384056" cy="742950"/>
          </a:xfrm>
        </p:spPr>
        <p:txBody>
          <a:bodyPr>
            <a:normAutofit/>
          </a:bodyPr>
          <a:lstStyle/>
          <a:p>
            <a:r>
              <a:rPr lang="en-US" dirty="0"/>
              <a:t>G. Bregliozzi, J.P. Corso, P. Fessia, S. Maridor, </a:t>
            </a:r>
            <a:r>
              <a:rPr lang="en-GB" dirty="0"/>
              <a:t>M. Martino, </a:t>
            </a:r>
            <a:r>
              <a:rPr lang="en-US" dirty="0"/>
              <a:t>E. Page,</a:t>
            </a:r>
            <a:r>
              <a:rPr lang="en-GB" dirty="0"/>
              <a:t> H. Thiesen,</a:t>
            </a:r>
            <a:r>
              <a:rPr lang="en-US" dirty="0"/>
              <a:t> P. Thonet</a:t>
            </a:r>
            <a:r>
              <a:rPr lang="en-GB" dirty="0"/>
              <a:t>, Y. Thurel </a:t>
            </a:r>
            <a:r>
              <a:rPr lang="en-US" dirty="0"/>
              <a:t> </a:t>
            </a: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
        <p:nvSpPr>
          <p:cNvPr id="3" name="Text Placeholder 2">
            <a:extLst>
              <a:ext uri="{FF2B5EF4-FFF2-40B4-BE49-F238E27FC236}">
                <a16:creationId xmlns:a16="http://schemas.microsoft.com/office/drawing/2014/main" id="{D34CB29D-FE06-AA2B-B2AA-D52705840008}"/>
              </a:ext>
            </a:extLst>
          </p:cNvPr>
          <p:cNvSpPr>
            <a:spLocks noGrp="1"/>
          </p:cNvSpPr>
          <p:nvPr>
            <p:ph type="body" sz="quarter" idx="14"/>
          </p:nvPr>
        </p:nvSpPr>
        <p:spPr/>
        <p:txBody>
          <a:bodyPr/>
          <a:lstStyle/>
          <a:p>
            <a:r>
              <a:rPr lang="en-US" dirty="0"/>
              <a:t>IT task force 17/02/2023</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97460" y="997676"/>
            <a:ext cx="5993492" cy="3596096"/>
          </a:xfrm>
          <a:prstGeom prst="rect">
            <a:avLst/>
          </a:prstGeom>
        </p:spPr>
      </p:pic>
      <p:sp>
        <p:nvSpPr>
          <p:cNvPr id="2" name="Title 1"/>
          <p:cNvSpPr>
            <a:spLocks noGrp="1"/>
          </p:cNvSpPr>
          <p:nvPr>
            <p:ph type="title"/>
          </p:nvPr>
        </p:nvSpPr>
        <p:spPr/>
        <p:txBody>
          <a:bodyPr>
            <a:normAutofit/>
          </a:bodyPr>
          <a:lstStyle/>
          <a:p>
            <a:r>
              <a:rPr lang="en-GB" sz="2700" i="1" dirty="0">
                <a:solidFill>
                  <a:schemeClr val="accent2">
                    <a:lumMod val="75000"/>
                  </a:schemeClr>
                </a:solidFill>
              </a:rPr>
              <a:t>Solution C</a:t>
            </a:r>
            <a:endParaRPr lang="en-GB" sz="2700" dirty="0">
              <a:solidFill>
                <a:schemeClr val="accent2">
                  <a:lumMod val="75000"/>
                </a:schemeClr>
              </a:solidFill>
            </a:endParaRPr>
          </a:p>
        </p:txBody>
      </p:sp>
      <p:sp>
        <p:nvSpPr>
          <p:cNvPr id="5" name="TextBox 4"/>
          <p:cNvSpPr txBox="1"/>
          <p:nvPr/>
        </p:nvSpPr>
        <p:spPr>
          <a:xfrm>
            <a:off x="4578463" y="1444745"/>
            <a:ext cx="2989296" cy="507831"/>
          </a:xfrm>
          <a:prstGeom prst="rect">
            <a:avLst/>
          </a:prstGeom>
          <a:solidFill>
            <a:schemeClr val="bg1"/>
          </a:solidFill>
        </p:spPr>
        <p:txBody>
          <a:bodyPr wrap="square" rtlCol="0">
            <a:spAutoFit/>
          </a:bodyPr>
          <a:lstStyle/>
          <a:p>
            <a:r>
              <a:rPr lang="en-GB" sz="1350" dirty="0">
                <a:solidFill>
                  <a:schemeClr val="accent2">
                    <a:lumMod val="75000"/>
                  </a:schemeClr>
                </a:solidFill>
              </a:rPr>
              <a:t>Corrector on Room Temperature side</a:t>
            </a:r>
          </a:p>
        </p:txBody>
      </p:sp>
      <p:sp>
        <p:nvSpPr>
          <p:cNvPr id="7" name="TextBox 6"/>
          <p:cNvSpPr txBox="1"/>
          <p:nvPr/>
        </p:nvSpPr>
        <p:spPr>
          <a:xfrm>
            <a:off x="5710286" y="3693525"/>
            <a:ext cx="1857473" cy="1200329"/>
          </a:xfrm>
          <a:prstGeom prst="rect">
            <a:avLst/>
          </a:prstGeom>
          <a:solidFill>
            <a:schemeClr val="bg1"/>
          </a:solidFill>
        </p:spPr>
        <p:txBody>
          <a:bodyPr wrap="square" rtlCol="0">
            <a:spAutoFit/>
          </a:bodyPr>
          <a:lstStyle/>
          <a:p>
            <a:r>
              <a:rPr lang="en-GB" dirty="0">
                <a:solidFill>
                  <a:srgbClr val="FF0000"/>
                </a:solidFill>
              </a:rPr>
              <a:t>785mm enough for the corrector + vacuum chamber?</a:t>
            </a:r>
            <a:endParaRPr lang="en-GB" dirty="0"/>
          </a:p>
        </p:txBody>
      </p:sp>
      <p:sp>
        <p:nvSpPr>
          <p:cNvPr id="10" name="Content Placeholder 2"/>
          <p:cNvSpPr>
            <a:spLocks noGrp="1"/>
          </p:cNvSpPr>
          <p:nvPr>
            <p:ph idx="1"/>
          </p:nvPr>
        </p:nvSpPr>
        <p:spPr>
          <a:xfrm>
            <a:off x="277075" y="997677"/>
            <a:ext cx="2499438" cy="1650133"/>
          </a:xfrm>
          <a:solidFill>
            <a:schemeClr val="accent1">
              <a:lumMod val="50000"/>
            </a:schemeClr>
          </a:solidFill>
        </p:spPr>
        <p:txBody>
          <a:bodyPr>
            <a:normAutofit fontScale="92500"/>
          </a:bodyPr>
          <a:lstStyle/>
          <a:p>
            <a:r>
              <a:rPr lang="en-GB" sz="1350" dirty="0">
                <a:solidFill>
                  <a:srgbClr val="00B0F0"/>
                </a:solidFill>
              </a:rPr>
              <a:t>1 module with bellow</a:t>
            </a:r>
          </a:p>
          <a:p>
            <a:r>
              <a:rPr lang="en-GB" sz="1350" dirty="0">
                <a:solidFill>
                  <a:srgbClr val="FFC000"/>
                </a:solidFill>
              </a:rPr>
              <a:t>2 penning gauges (1 located after the first MBXW)</a:t>
            </a:r>
          </a:p>
          <a:p>
            <a:r>
              <a:rPr lang="en-GB" sz="1350" dirty="0">
                <a:solidFill>
                  <a:srgbClr val="FF0000"/>
                </a:solidFill>
              </a:rPr>
              <a:t>1 valve for rough pumping</a:t>
            </a:r>
          </a:p>
          <a:p>
            <a:r>
              <a:rPr lang="en-GB" sz="1350" dirty="0">
                <a:solidFill>
                  <a:srgbClr val="FF0000"/>
                </a:solidFill>
              </a:rPr>
              <a:t>1 NEG cartridge</a:t>
            </a:r>
          </a:p>
          <a:p>
            <a:r>
              <a:rPr lang="en-GB" sz="1350" dirty="0">
                <a:solidFill>
                  <a:srgbClr val="FF0000"/>
                </a:solidFill>
              </a:rPr>
              <a:t>1 ion pump located after the first MBXW</a:t>
            </a:r>
          </a:p>
          <a:p>
            <a:r>
              <a:rPr lang="en-GB" sz="1350" dirty="0">
                <a:solidFill>
                  <a:schemeClr val="accent6"/>
                </a:solidFill>
              </a:rPr>
              <a:t>1 sector valve (new type)</a:t>
            </a:r>
            <a:endParaRPr lang="en-GB" sz="1350" dirty="0">
              <a:solidFill>
                <a:srgbClr val="FFFF00"/>
              </a:solidFill>
            </a:endParaRPr>
          </a:p>
        </p:txBody>
      </p:sp>
      <p:sp>
        <p:nvSpPr>
          <p:cNvPr id="11" name="Rectangle 10"/>
          <p:cNvSpPr/>
          <p:nvPr/>
        </p:nvSpPr>
        <p:spPr>
          <a:xfrm>
            <a:off x="277075" y="3072399"/>
            <a:ext cx="2002471" cy="300082"/>
          </a:xfrm>
          <a:prstGeom prst="rect">
            <a:avLst/>
          </a:prstGeom>
          <a:ln>
            <a:solidFill>
              <a:srgbClr val="FF0000"/>
            </a:solidFill>
          </a:ln>
        </p:spPr>
        <p:txBody>
          <a:bodyPr wrap="none">
            <a:spAutoFit/>
          </a:bodyPr>
          <a:lstStyle/>
          <a:p>
            <a:r>
              <a:rPr lang="en-GB" sz="1350" b="1" dirty="0">
                <a:solidFill>
                  <a:srgbClr val="7030A0"/>
                </a:solidFill>
              </a:rPr>
              <a:t>1 pressure relief valve</a:t>
            </a:r>
          </a:p>
        </p:txBody>
      </p:sp>
      <p:sp>
        <p:nvSpPr>
          <p:cNvPr id="12" name="TextBox 11"/>
          <p:cNvSpPr txBox="1"/>
          <p:nvPr/>
        </p:nvSpPr>
        <p:spPr>
          <a:xfrm>
            <a:off x="2997460" y="4684776"/>
            <a:ext cx="3236119" cy="300082"/>
          </a:xfrm>
          <a:prstGeom prst="rect">
            <a:avLst/>
          </a:prstGeom>
          <a:solidFill>
            <a:srgbClr val="FF0000"/>
          </a:solidFill>
        </p:spPr>
        <p:txBody>
          <a:bodyPr wrap="square" rtlCol="0">
            <a:spAutoFit/>
          </a:bodyPr>
          <a:lstStyle/>
          <a:p>
            <a:r>
              <a:rPr lang="en-GB" sz="1350" dirty="0">
                <a:solidFill>
                  <a:schemeClr val="bg1"/>
                </a:solidFill>
              </a:rPr>
              <a:t>1 potential issue: quite rigid assembly</a:t>
            </a:r>
          </a:p>
        </p:txBody>
      </p:sp>
      <p:sp>
        <p:nvSpPr>
          <p:cNvPr id="3" name="Footer Placeholder 2">
            <a:extLst>
              <a:ext uri="{FF2B5EF4-FFF2-40B4-BE49-F238E27FC236}">
                <a16:creationId xmlns:a16="http://schemas.microsoft.com/office/drawing/2014/main" id="{14A1E386-B46F-4CCF-3BC3-54E3EE8E27E9}"/>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2822448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59766" y="997676"/>
            <a:ext cx="6205009" cy="3476352"/>
          </a:xfrm>
          <a:prstGeom prst="rect">
            <a:avLst/>
          </a:prstGeom>
        </p:spPr>
      </p:pic>
      <p:sp>
        <p:nvSpPr>
          <p:cNvPr id="2" name="Title 1"/>
          <p:cNvSpPr>
            <a:spLocks noGrp="1"/>
          </p:cNvSpPr>
          <p:nvPr>
            <p:ph type="title"/>
          </p:nvPr>
        </p:nvSpPr>
        <p:spPr/>
        <p:txBody>
          <a:bodyPr>
            <a:normAutofit/>
          </a:bodyPr>
          <a:lstStyle/>
          <a:p>
            <a:r>
              <a:rPr lang="en-GB" sz="2700" i="1" dirty="0">
                <a:solidFill>
                  <a:schemeClr val="accent2">
                    <a:lumMod val="75000"/>
                  </a:schemeClr>
                </a:solidFill>
              </a:rPr>
              <a:t>Solution D</a:t>
            </a:r>
            <a:endParaRPr lang="en-GB" sz="2700" dirty="0">
              <a:solidFill>
                <a:schemeClr val="accent2">
                  <a:lumMod val="75000"/>
                </a:schemeClr>
              </a:solidFill>
            </a:endParaRPr>
          </a:p>
        </p:txBody>
      </p:sp>
      <p:sp>
        <p:nvSpPr>
          <p:cNvPr id="5" name="TextBox 4"/>
          <p:cNvSpPr txBox="1"/>
          <p:nvPr/>
        </p:nvSpPr>
        <p:spPr>
          <a:xfrm>
            <a:off x="4572000" y="1377661"/>
            <a:ext cx="2989296" cy="507831"/>
          </a:xfrm>
          <a:prstGeom prst="rect">
            <a:avLst/>
          </a:prstGeom>
          <a:solidFill>
            <a:schemeClr val="bg1"/>
          </a:solidFill>
        </p:spPr>
        <p:txBody>
          <a:bodyPr wrap="square" rtlCol="0">
            <a:spAutoFit/>
          </a:bodyPr>
          <a:lstStyle/>
          <a:p>
            <a:r>
              <a:rPr lang="en-GB" sz="1350" dirty="0">
                <a:solidFill>
                  <a:schemeClr val="accent2">
                    <a:lumMod val="75000"/>
                  </a:schemeClr>
                </a:solidFill>
              </a:rPr>
              <a:t>Corrector on Room Temperature side</a:t>
            </a:r>
          </a:p>
        </p:txBody>
      </p:sp>
      <p:sp>
        <p:nvSpPr>
          <p:cNvPr id="10" name="Content Placeholder 2"/>
          <p:cNvSpPr>
            <a:spLocks noGrp="1"/>
          </p:cNvSpPr>
          <p:nvPr>
            <p:ph idx="1"/>
          </p:nvPr>
        </p:nvSpPr>
        <p:spPr>
          <a:xfrm>
            <a:off x="277075" y="997676"/>
            <a:ext cx="2499438" cy="1987110"/>
          </a:xfrm>
          <a:solidFill>
            <a:schemeClr val="accent1">
              <a:lumMod val="50000"/>
            </a:schemeClr>
          </a:solidFill>
        </p:spPr>
        <p:txBody>
          <a:bodyPr>
            <a:normAutofit lnSpcReduction="10000"/>
          </a:bodyPr>
          <a:lstStyle/>
          <a:p>
            <a:r>
              <a:rPr lang="en-GB" sz="1350" dirty="0">
                <a:solidFill>
                  <a:srgbClr val="00B0F0"/>
                </a:solidFill>
              </a:rPr>
              <a:t>1 module with bellow</a:t>
            </a:r>
          </a:p>
          <a:p>
            <a:r>
              <a:rPr lang="en-GB" sz="1350" dirty="0">
                <a:solidFill>
                  <a:srgbClr val="FFC000"/>
                </a:solidFill>
              </a:rPr>
              <a:t>2 penning gauges (1 located after the first MBXW)</a:t>
            </a:r>
          </a:p>
          <a:p>
            <a:r>
              <a:rPr lang="en-GB" sz="1350" dirty="0">
                <a:solidFill>
                  <a:srgbClr val="FF0000"/>
                </a:solidFill>
              </a:rPr>
              <a:t>1 valve for rough pumping</a:t>
            </a:r>
          </a:p>
          <a:p>
            <a:r>
              <a:rPr lang="en-GB" sz="1350" dirty="0">
                <a:solidFill>
                  <a:srgbClr val="FF0000"/>
                </a:solidFill>
              </a:rPr>
              <a:t>1 NEG cartridge</a:t>
            </a:r>
          </a:p>
          <a:p>
            <a:r>
              <a:rPr lang="en-GB" sz="1350" dirty="0">
                <a:solidFill>
                  <a:srgbClr val="FF0000"/>
                </a:solidFill>
              </a:rPr>
              <a:t>1 ion pump located after the first MBXW</a:t>
            </a:r>
          </a:p>
          <a:p>
            <a:r>
              <a:rPr lang="en-GB" sz="1350" dirty="0">
                <a:solidFill>
                  <a:schemeClr val="accent6"/>
                </a:solidFill>
              </a:rPr>
              <a:t>1 sector valve (new type)</a:t>
            </a:r>
            <a:endParaRPr lang="en-GB" sz="1350" dirty="0">
              <a:solidFill>
                <a:srgbClr val="FFFF00"/>
              </a:solidFill>
            </a:endParaRPr>
          </a:p>
        </p:txBody>
      </p:sp>
      <p:sp>
        <p:nvSpPr>
          <p:cNvPr id="11" name="Rectangle 10"/>
          <p:cNvSpPr/>
          <p:nvPr/>
        </p:nvSpPr>
        <p:spPr>
          <a:xfrm>
            <a:off x="277075" y="3342576"/>
            <a:ext cx="2002471" cy="300082"/>
          </a:xfrm>
          <a:prstGeom prst="rect">
            <a:avLst/>
          </a:prstGeom>
          <a:ln>
            <a:solidFill>
              <a:srgbClr val="FF0000"/>
            </a:solidFill>
          </a:ln>
        </p:spPr>
        <p:txBody>
          <a:bodyPr wrap="none">
            <a:spAutoFit/>
          </a:bodyPr>
          <a:lstStyle/>
          <a:p>
            <a:r>
              <a:rPr lang="en-GB" sz="1350" b="1" dirty="0">
                <a:solidFill>
                  <a:srgbClr val="7030A0"/>
                </a:solidFill>
              </a:rPr>
              <a:t>1 pressure relief valve</a:t>
            </a:r>
          </a:p>
        </p:txBody>
      </p:sp>
      <p:sp>
        <p:nvSpPr>
          <p:cNvPr id="9" name="TextBox 8"/>
          <p:cNvSpPr txBox="1"/>
          <p:nvPr/>
        </p:nvSpPr>
        <p:spPr>
          <a:xfrm>
            <a:off x="4902290" y="3785111"/>
            <a:ext cx="4133115" cy="923330"/>
          </a:xfrm>
          <a:prstGeom prst="rect">
            <a:avLst/>
          </a:prstGeom>
          <a:solidFill>
            <a:schemeClr val="bg1"/>
          </a:solidFill>
        </p:spPr>
        <p:txBody>
          <a:bodyPr wrap="square" rtlCol="0">
            <a:spAutoFit/>
          </a:bodyPr>
          <a:lstStyle/>
          <a:p>
            <a:r>
              <a:rPr lang="en-GB" dirty="0">
                <a:solidFill>
                  <a:srgbClr val="FF0000"/>
                </a:solidFill>
              </a:rPr>
              <a:t>965 mm for the corrector + vacuum chamber (20 mm margin for the bellow) </a:t>
            </a:r>
            <a:endParaRPr lang="en-GB" dirty="0"/>
          </a:p>
        </p:txBody>
      </p:sp>
      <p:sp>
        <p:nvSpPr>
          <p:cNvPr id="12" name="TextBox 11"/>
          <p:cNvSpPr txBox="1"/>
          <p:nvPr/>
        </p:nvSpPr>
        <p:spPr>
          <a:xfrm>
            <a:off x="4902289" y="2984786"/>
            <a:ext cx="2659007" cy="738664"/>
          </a:xfrm>
          <a:prstGeom prst="rect">
            <a:avLst/>
          </a:prstGeom>
          <a:solidFill>
            <a:schemeClr val="bg1"/>
          </a:solidFill>
        </p:spPr>
        <p:txBody>
          <a:bodyPr wrap="square" rtlCol="0">
            <a:spAutoFit/>
          </a:bodyPr>
          <a:lstStyle/>
          <a:p>
            <a:r>
              <a:rPr lang="en-GB" sz="2100" dirty="0">
                <a:solidFill>
                  <a:srgbClr val="C00000"/>
                </a:solidFill>
              </a:rPr>
              <a:t>Transition inside the corrector chamber</a:t>
            </a:r>
          </a:p>
        </p:txBody>
      </p:sp>
      <p:sp>
        <p:nvSpPr>
          <p:cNvPr id="4" name="TextBox 3"/>
          <p:cNvSpPr txBox="1"/>
          <p:nvPr/>
        </p:nvSpPr>
        <p:spPr>
          <a:xfrm>
            <a:off x="4729163" y="4583674"/>
            <a:ext cx="3236119" cy="300082"/>
          </a:xfrm>
          <a:prstGeom prst="rect">
            <a:avLst/>
          </a:prstGeom>
          <a:solidFill>
            <a:srgbClr val="FF0000"/>
          </a:solidFill>
        </p:spPr>
        <p:txBody>
          <a:bodyPr wrap="square" rtlCol="0">
            <a:spAutoFit/>
          </a:bodyPr>
          <a:lstStyle/>
          <a:p>
            <a:r>
              <a:rPr lang="en-GB" sz="1350" dirty="0">
                <a:solidFill>
                  <a:schemeClr val="bg1"/>
                </a:solidFill>
              </a:rPr>
              <a:t>1 potential issue: quite rigid assembly</a:t>
            </a:r>
          </a:p>
        </p:txBody>
      </p:sp>
      <p:sp>
        <p:nvSpPr>
          <p:cNvPr id="6" name="Footer Placeholder 5">
            <a:extLst>
              <a:ext uri="{FF2B5EF4-FFF2-40B4-BE49-F238E27FC236}">
                <a16:creationId xmlns:a16="http://schemas.microsoft.com/office/drawing/2014/main" id="{BAEAE243-4AD4-FF4A-7665-745EAFA798DF}"/>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749669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700" i="1" dirty="0">
                <a:solidFill>
                  <a:srgbClr val="00B0F0"/>
                </a:solidFill>
              </a:rPr>
              <a:t>Solution B </a:t>
            </a:r>
            <a:r>
              <a:rPr lang="en-GB" sz="2700" i="1" dirty="0">
                <a:solidFill>
                  <a:schemeClr val="accent2">
                    <a:lumMod val="75000"/>
                  </a:schemeClr>
                </a:solidFill>
              </a:rPr>
              <a:t>and D</a:t>
            </a:r>
            <a:endParaRPr lang="en-GB" sz="2700" dirty="0">
              <a:solidFill>
                <a:schemeClr val="accent2">
                  <a:lumMod val="75000"/>
                </a:schemeClr>
              </a:solidFill>
            </a:endParaRPr>
          </a:p>
        </p:txBody>
      </p:sp>
      <p:sp>
        <p:nvSpPr>
          <p:cNvPr id="3" name="Content Placeholder 2"/>
          <p:cNvSpPr>
            <a:spLocks noGrp="1"/>
          </p:cNvSpPr>
          <p:nvPr>
            <p:ph idx="1"/>
          </p:nvPr>
        </p:nvSpPr>
        <p:spPr>
          <a:xfrm>
            <a:off x="628650" y="1268016"/>
            <a:ext cx="2499438" cy="1650133"/>
          </a:xfrm>
          <a:solidFill>
            <a:schemeClr val="accent1">
              <a:lumMod val="50000"/>
            </a:schemeClr>
          </a:solidFill>
        </p:spPr>
        <p:txBody>
          <a:bodyPr>
            <a:normAutofit/>
          </a:bodyPr>
          <a:lstStyle/>
          <a:p>
            <a:r>
              <a:rPr lang="en-GB" sz="1350" dirty="0">
                <a:solidFill>
                  <a:srgbClr val="00B0F0"/>
                </a:solidFill>
              </a:rPr>
              <a:t>1 new module</a:t>
            </a:r>
          </a:p>
          <a:p>
            <a:r>
              <a:rPr lang="en-GB" sz="1350" dirty="0">
                <a:solidFill>
                  <a:srgbClr val="FFC000"/>
                </a:solidFill>
              </a:rPr>
              <a:t>1 penning</a:t>
            </a:r>
          </a:p>
          <a:p>
            <a:r>
              <a:rPr lang="en-GB" sz="1350" dirty="0">
                <a:solidFill>
                  <a:srgbClr val="FF0000"/>
                </a:solidFill>
              </a:rPr>
              <a:t>1 new ion pump</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1952" y="858726"/>
            <a:ext cx="3759785" cy="1525219"/>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4484" y="2479195"/>
            <a:ext cx="2595033" cy="2612449"/>
          </a:xfrm>
          <a:prstGeom prst="rect">
            <a:avLst/>
          </a:prstGeom>
        </p:spPr>
      </p:pic>
      <p:sp>
        <p:nvSpPr>
          <p:cNvPr id="10" name="Oval 9"/>
          <p:cNvSpPr/>
          <p:nvPr/>
        </p:nvSpPr>
        <p:spPr>
          <a:xfrm>
            <a:off x="7969423" y="1103569"/>
            <a:ext cx="619125" cy="53420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2" name="Straight Arrow Connector 11"/>
          <p:cNvCxnSpPr>
            <a:stCxn id="10" idx="3"/>
          </p:cNvCxnSpPr>
          <p:nvPr/>
        </p:nvCxnSpPr>
        <p:spPr>
          <a:xfrm flipH="1">
            <a:off x="4695825" y="1559541"/>
            <a:ext cx="3364267" cy="20355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B0A4A783-CCC7-21EF-FEB4-A8859BAEF129}"/>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176093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817" y="273844"/>
            <a:ext cx="8299579" cy="994172"/>
          </a:xfrm>
        </p:spPr>
        <p:txBody>
          <a:bodyPr>
            <a:normAutofit/>
          </a:bodyPr>
          <a:lstStyle/>
          <a:p>
            <a:r>
              <a:rPr lang="en-GB" sz="2700" i="1" dirty="0">
                <a:solidFill>
                  <a:srgbClr val="00B0F0"/>
                </a:solidFill>
              </a:rPr>
              <a:t>Transition part VCTNC –            Could its length be reduced?</a:t>
            </a:r>
            <a:endParaRPr lang="en-GB" sz="2700" dirty="0">
              <a:solidFill>
                <a:srgbClr val="00B0F0"/>
              </a:solidFill>
            </a:endParaRPr>
          </a:p>
        </p:txBody>
      </p:sp>
      <p:sp>
        <p:nvSpPr>
          <p:cNvPr id="4" name="Content Placeholder 3"/>
          <p:cNvSpPr>
            <a:spLocks noGrp="1"/>
          </p:cNvSpPr>
          <p:nvPr>
            <p:ph idx="1"/>
          </p:nvPr>
        </p:nvSpPr>
        <p:spPr>
          <a:xfrm>
            <a:off x="628650" y="1733550"/>
            <a:ext cx="3314700" cy="2899172"/>
          </a:xfrm>
        </p:spPr>
        <p:txBody>
          <a:bodyPr>
            <a:normAutofit fontScale="92500" lnSpcReduction="20000"/>
          </a:bodyPr>
          <a:lstStyle/>
          <a:p>
            <a:r>
              <a:rPr lang="en-GB" dirty="0"/>
              <a:t>Current Length L=200 mm</a:t>
            </a:r>
          </a:p>
          <a:p>
            <a:r>
              <a:rPr lang="en-GB" dirty="0"/>
              <a:t>L can be decreased to 120 mm for keeping the maximum angle of 15° imposed by impedance</a:t>
            </a:r>
          </a:p>
        </p:txBody>
      </p:sp>
      <p:pic>
        <p:nvPicPr>
          <p:cNvPr id="6" name="Picture 5"/>
          <p:cNvPicPr>
            <a:picLocks noChangeAspect="1"/>
          </p:cNvPicPr>
          <p:nvPr/>
        </p:nvPicPr>
        <p:blipFill>
          <a:blip r:embed="rId2"/>
          <a:stretch>
            <a:fillRect/>
          </a:stretch>
        </p:blipFill>
        <p:spPr>
          <a:xfrm>
            <a:off x="3842904" y="1246033"/>
            <a:ext cx="4864586" cy="3865973"/>
          </a:xfrm>
          <a:prstGeom prst="rect">
            <a:avLst/>
          </a:prstGeom>
        </p:spPr>
      </p:pic>
      <p:pic>
        <p:nvPicPr>
          <p:cNvPr id="9" name="Picture 8"/>
          <p:cNvPicPr>
            <a:picLocks noChangeAspect="1"/>
          </p:cNvPicPr>
          <p:nvPr/>
        </p:nvPicPr>
        <p:blipFill>
          <a:blip r:embed="rId3"/>
          <a:stretch>
            <a:fillRect/>
          </a:stretch>
        </p:blipFill>
        <p:spPr>
          <a:xfrm>
            <a:off x="3748934" y="267751"/>
            <a:ext cx="1100291" cy="1000265"/>
          </a:xfrm>
          <a:prstGeom prst="rect">
            <a:avLst/>
          </a:prstGeom>
        </p:spPr>
      </p:pic>
      <p:pic>
        <p:nvPicPr>
          <p:cNvPr id="10" name="Picture 9"/>
          <p:cNvPicPr>
            <a:picLocks noChangeAspect="1"/>
          </p:cNvPicPr>
          <p:nvPr/>
        </p:nvPicPr>
        <p:blipFill>
          <a:blip r:embed="rId4"/>
          <a:stretch>
            <a:fillRect/>
          </a:stretch>
        </p:blipFill>
        <p:spPr>
          <a:xfrm>
            <a:off x="695803" y="991285"/>
            <a:ext cx="2628422" cy="509498"/>
          </a:xfrm>
          <a:prstGeom prst="rect">
            <a:avLst/>
          </a:prstGeom>
        </p:spPr>
      </p:pic>
      <p:sp>
        <p:nvSpPr>
          <p:cNvPr id="3" name="Footer Placeholder 2">
            <a:extLst>
              <a:ext uri="{FF2B5EF4-FFF2-40B4-BE49-F238E27FC236}">
                <a16:creationId xmlns:a16="http://schemas.microsoft.com/office/drawing/2014/main" id="{0F374CC8-D749-5E90-4E67-34926072F7B4}"/>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025461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Aperture check</a:t>
            </a:r>
          </a:p>
        </p:txBody>
      </p:sp>
      <p:sp>
        <p:nvSpPr>
          <p:cNvPr id="3" name="Content Placeholder 2"/>
          <p:cNvSpPr>
            <a:spLocks noGrp="1"/>
          </p:cNvSpPr>
          <p:nvPr>
            <p:ph idx="1"/>
          </p:nvPr>
        </p:nvSpPr>
        <p:spPr/>
        <p:txBody>
          <a:bodyPr/>
          <a:lstStyle/>
          <a:p>
            <a:r>
              <a:rPr lang="en-GB" dirty="0"/>
              <a:t>The transition chamber could be inner diameter 80 to Elliptical 128/53 mm</a:t>
            </a:r>
          </a:p>
        </p:txBody>
      </p:sp>
      <p:pic>
        <p:nvPicPr>
          <p:cNvPr id="5" name="Picture 4"/>
          <p:cNvPicPr>
            <a:picLocks noChangeAspect="1"/>
          </p:cNvPicPr>
          <p:nvPr/>
        </p:nvPicPr>
        <p:blipFill>
          <a:blip r:embed="rId2"/>
          <a:stretch>
            <a:fillRect/>
          </a:stretch>
        </p:blipFill>
        <p:spPr>
          <a:xfrm>
            <a:off x="728110" y="2417851"/>
            <a:ext cx="7916380" cy="2214872"/>
          </a:xfrm>
          <a:prstGeom prst="rect">
            <a:avLst/>
          </a:prstGeom>
        </p:spPr>
      </p:pic>
      <p:sp>
        <p:nvSpPr>
          <p:cNvPr id="4" name="Footer Placeholder 3">
            <a:extLst>
              <a:ext uri="{FF2B5EF4-FFF2-40B4-BE49-F238E27FC236}">
                <a16:creationId xmlns:a16="http://schemas.microsoft.com/office/drawing/2014/main" id="{72B68661-5F67-C57E-2B8B-6DC0991AED58}"/>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289874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F070902-412B-324A-731D-D7E36DB306C8}"/>
              </a:ext>
            </a:extLst>
          </p:cNvPr>
          <p:cNvSpPr>
            <a:spLocks noGrp="1"/>
          </p:cNvSpPr>
          <p:nvPr>
            <p:ph type="title"/>
          </p:nvPr>
        </p:nvSpPr>
        <p:spPr/>
        <p:txBody>
          <a:bodyPr/>
          <a:lstStyle/>
          <a:p>
            <a:r>
              <a:rPr lang="en-US" dirty="0"/>
              <a:t>Important remarks</a:t>
            </a:r>
            <a:endParaRPr lang="en-GB" dirty="0"/>
          </a:p>
        </p:txBody>
      </p:sp>
      <p:sp>
        <p:nvSpPr>
          <p:cNvPr id="7" name="Content Placeholder 6">
            <a:extLst>
              <a:ext uri="{FF2B5EF4-FFF2-40B4-BE49-F238E27FC236}">
                <a16:creationId xmlns:a16="http://schemas.microsoft.com/office/drawing/2014/main" id="{384EE0C9-EDE0-29E0-E0B6-2E4866EA1720}"/>
              </a:ext>
            </a:extLst>
          </p:cNvPr>
          <p:cNvSpPr>
            <a:spLocks noGrp="1"/>
          </p:cNvSpPr>
          <p:nvPr>
            <p:ph idx="1"/>
          </p:nvPr>
        </p:nvSpPr>
        <p:spPr/>
        <p:txBody>
          <a:bodyPr/>
          <a:lstStyle/>
          <a:p>
            <a:pPr algn="l"/>
            <a:r>
              <a:rPr lang="en-US" dirty="0"/>
              <a:t>The BPM removal and the displacement of beam vacuum sector valve will require the triplet warm up</a:t>
            </a:r>
          </a:p>
          <a:p>
            <a:pPr algn="l"/>
            <a:r>
              <a:rPr lang="en-US" dirty="0"/>
              <a:t>The magnet will be probably equipped with a carbon coated chamber to avoid bake out, dealing with possible issue of chamber/coil proximity </a:t>
            </a:r>
            <a:endParaRPr lang="en-GB" dirty="0"/>
          </a:p>
        </p:txBody>
      </p:sp>
      <p:sp>
        <p:nvSpPr>
          <p:cNvPr id="4" name="Footer Placeholder 3">
            <a:extLst>
              <a:ext uri="{FF2B5EF4-FFF2-40B4-BE49-F238E27FC236}">
                <a16:creationId xmlns:a16="http://schemas.microsoft.com/office/drawing/2014/main" id="{181E6D83-FB23-0C1C-0AA8-1F35FC4A2CA4}"/>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24457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18694-88B3-705F-7B26-DDDC5F7FEA18}"/>
              </a:ext>
            </a:extLst>
          </p:cNvPr>
          <p:cNvSpPr>
            <a:spLocks noGrp="1"/>
          </p:cNvSpPr>
          <p:nvPr>
            <p:ph type="title"/>
          </p:nvPr>
        </p:nvSpPr>
        <p:spPr>
          <a:xfrm>
            <a:off x="612000" y="1851670"/>
            <a:ext cx="7920000" cy="720080"/>
          </a:xfrm>
        </p:spPr>
        <p:txBody>
          <a:bodyPr/>
          <a:lstStyle/>
          <a:p>
            <a:r>
              <a:rPr lang="en-GB" dirty="0"/>
              <a:t>Skew quadrupole integration and installation</a:t>
            </a:r>
            <a:br>
              <a:rPr lang="en-GB" dirty="0"/>
            </a:br>
            <a:r>
              <a:rPr lang="en-GB" dirty="0"/>
              <a:t>preliminary considerations</a:t>
            </a:r>
            <a:br>
              <a:rPr lang="en-US" dirty="0"/>
            </a:br>
            <a:r>
              <a:rPr lang="en-US" sz="2000" dirty="0"/>
              <a:t>J-P. Corso, P. Fessia, S. Maridor </a:t>
            </a:r>
            <a:br>
              <a:rPr lang="en-GB" dirty="0"/>
            </a:br>
            <a:endParaRPr lang="en-GB" dirty="0"/>
          </a:p>
        </p:txBody>
      </p:sp>
      <p:sp>
        <p:nvSpPr>
          <p:cNvPr id="4" name="Footer Placeholder 3">
            <a:extLst>
              <a:ext uri="{FF2B5EF4-FFF2-40B4-BE49-F238E27FC236}">
                <a16:creationId xmlns:a16="http://schemas.microsoft.com/office/drawing/2014/main" id="{B83DE8BC-04BD-EE9D-CDFD-69C1C6229217}"/>
              </a:ext>
            </a:extLst>
          </p:cNvPr>
          <p:cNvSpPr>
            <a:spLocks noGrp="1"/>
          </p:cNvSpPr>
          <p:nvPr>
            <p:ph type="ftr" sz="quarter" idx="11"/>
          </p:nvPr>
        </p:nvSpPr>
        <p:spPr/>
        <p:txBody>
          <a:bodyPr/>
          <a:lstStyle/>
          <a:p>
            <a:r>
              <a:rPr lang="en-GB" noProof="0"/>
              <a:t>IT task force 15 02 2023</a:t>
            </a:r>
          </a:p>
        </p:txBody>
      </p:sp>
      <p:sp>
        <p:nvSpPr>
          <p:cNvPr id="2" name="Title 4">
            <a:extLst>
              <a:ext uri="{FF2B5EF4-FFF2-40B4-BE49-F238E27FC236}">
                <a16:creationId xmlns:a16="http://schemas.microsoft.com/office/drawing/2014/main" id="{E4E141D3-2BE5-9A05-35BE-62769F3A3952}"/>
              </a:ext>
            </a:extLst>
          </p:cNvPr>
          <p:cNvSpPr txBox="1">
            <a:spLocks/>
          </p:cNvSpPr>
          <p:nvPr/>
        </p:nvSpPr>
        <p:spPr>
          <a:xfrm>
            <a:off x="539552" y="3219822"/>
            <a:ext cx="7920000" cy="72008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1800" i="1" dirty="0"/>
              <a:t>Transport analysis for installation just started</a:t>
            </a:r>
          </a:p>
          <a:p>
            <a:r>
              <a:rPr lang="en-US" sz="1600" i="1" dirty="0"/>
              <a:t>C. Bertone M. Perez </a:t>
            </a:r>
            <a:r>
              <a:rPr lang="en-US" sz="1600" i="1" dirty="0" err="1"/>
              <a:t>Obredo</a:t>
            </a:r>
            <a:br>
              <a:rPr lang="en-GB" sz="1800" dirty="0"/>
            </a:br>
            <a:endParaRPr lang="en-GB" sz="1800" dirty="0"/>
          </a:p>
        </p:txBody>
      </p:sp>
    </p:spTree>
    <p:extLst>
      <p:ext uri="{BB962C8B-B14F-4D97-AF65-F5344CB8AC3E}">
        <p14:creationId xmlns:p14="http://schemas.microsoft.com/office/powerpoint/2010/main" val="1281364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able&#10;&#10;Description générée automatiquement">
            <a:extLst>
              <a:ext uri="{FF2B5EF4-FFF2-40B4-BE49-F238E27FC236}">
                <a16:creationId xmlns:a16="http://schemas.microsoft.com/office/drawing/2014/main" id="{8331B8E3-3385-5ED5-145E-6FDEF79F60C6}"/>
              </a:ext>
            </a:extLst>
          </p:cNvPr>
          <p:cNvPicPr>
            <a:picLocks noChangeAspect="1"/>
          </p:cNvPicPr>
          <p:nvPr/>
        </p:nvPicPr>
        <p:blipFill rotWithShape="1">
          <a:blip r:embed="rId2">
            <a:extLst>
              <a:ext uri="{28A0092B-C50C-407E-A947-70E740481C1C}">
                <a14:useLocalDpi xmlns:a14="http://schemas.microsoft.com/office/drawing/2010/main" val="0"/>
              </a:ext>
            </a:extLst>
          </a:blip>
          <a:srcRect l="8383"/>
          <a:stretch/>
        </p:blipFill>
        <p:spPr>
          <a:xfrm>
            <a:off x="3898624" y="0"/>
            <a:ext cx="4731659" cy="5143500"/>
          </a:xfrm>
          <a:prstGeom prst="rect">
            <a:avLst/>
          </a:prstGeom>
        </p:spPr>
        <p:style>
          <a:lnRef idx="2">
            <a:schemeClr val="dk1"/>
          </a:lnRef>
          <a:fillRef idx="1">
            <a:schemeClr val="lt1"/>
          </a:fillRef>
          <a:effectRef idx="0">
            <a:schemeClr val="dk1"/>
          </a:effectRef>
          <a:fontRef idx="minor">
            <a:schemeClr val="dk1"/>
          </a:fontRef>
        </p:style>
      </p:pic>
      <p:pic>
        <p:nvPicPr>
          <p:cNvPr id="6" name="Image 5" descr="p1test11">
            <a:extLst>
              <a:ext uri="{FF2B5EF4-FFF2-40B4-BE49-F238E27FC236}">
                <a16:creationId xmlns:a16="http://schemas.microsoft.com/office/drawing/2014/main" id="{4938654F-744C-53B6-4057-D1A34BCB572C}"/>
              </a:ext>
            </a:extLst>
          </p:cNvPr>
          <p:cNvPicPr>
            <a:picLocks noGrp="1" noChangeAspect="1"/>
          </p:cNvPicPr>
          <p:nvPr isPhoto="1"/>
        </p:nvPicPr>
        <p:blipFill rotWithShape="1">
          <a:blip r:embed="rId3" cstate="screen">
            <a:lum/>
            <a:extLst>
              <a:ext uri="{28A0092B-C50C-407E-A947-70E740481C1C}">
                <a14:useLocalDpi xmlns:a14="http://schemas.microsoft.com/office/drawing/2010/main"/>
              </a:ext>
            </a:extLst>
          </a:blip>
          <a:srcRect/>
          <a:stretch/>
        </p:blipFill>
        <p:spPr>
          <a:xfrm>
            <a:off x="0" y="954157"/>
            <a:ext cx="3712265" cy="3658071"/>
          </a:xfrm>
          <a:prstGeom prst="rect">
            <a:avLst/>
          </a:prstGeom>
        </p:spPr>
        <p:style>
          <a:lnRef idx="2">
            <a:schemeClr val="dk1"/>
          </a:lnRef>
          <a:fillRef idx="1">
            <a:schemeClr val="lt1"/>
          </a:fillRef>
          <a:effectRef idx="0">
            <a:schemeClr val="dk1"/>
          </a:effectRef>
          <a:fontRef idx="minor">
            <a:schemeClr val="dk1"/>
          </a:fontRef>
        </p:style>
      </p:pic>
      <p:pic>
        <p:nvPicPr>
          <p:cNvPr id="2" name="Image 1" descr="p1test11">
            <a:extLst>
              <a:ext uri="{FF2B5EF4-FFF2-40B4-BE49-F238E27FC236}">
                <a16:creationId xmlns:a16="http://schemas.microsoft.com/office/drawing/2014/main" id="{9B8693A2-A2E3-300B-B091-96C893E842F3}"/>
              </a:ext>
            </a:extLst>
          </p:cNvPr>
          <p:cNvPicPr>
            <a:picLocks noGrp="1" noChangeAspect="1"/>
          </p:cNvPicPr>
          <p:nvPr isPhoto="1"/>
        </p:nvPicPr>
        <p:blipFill rotWithShape="1">
          <a:blip r:embed="rId4">
            <a:lum/>
            <a:extLst>
              <a:ext uri="{28A0092B-C50C-407E-A947-70E740481C1C}">
                <a14:useLocalDpi xmlns:a14="http://schemas.microsoft.com/office/drawing/2010/main" val="0"/>
              </a:ext>
            </a:extLst>
          </a:blip>
          <a:srcRect l="50709" t="2881" r="44608" b="94502"/>
          <a:stretch/>
        </p:blipFill>
        <p:spPr>
          <a:xfrm>
            <a:off x="1366119" y="866775"/>
            <a:ext cx="967506" cy="304800"/>
          </a:xfrm>
          <a:prstGeom prst="rect">
            <a:avLst/>
          </a:prstGeom>
        </p:spPr>
        <p:style>
          <a:lnRef idx="2">
            <a:schemeClr val="dk1"/>
          </a:lnRef>
          <a:fillRef idx="1">
            <a:schemeClr val="lt1"/>
          </a:fillRef>
          <a:effectRef idx="0">
            <a:schemeClr val="dk1"/>
          </a:effectRef>
          <a:fontRef idx="minor">
            <a:schemeClr val="dk1"/>
          </a:fontRef>
        </p:style>
      </p:pic>
      <p:sp>
        <p:nvSpPr>
          <p:cNvPr id="3" name="Footer Placeholder 2">
            <a:extLst>
              <a:ext uri="{FF2B5EF4-FFF2-40B4-BE49-F238E27FC236}">
                <a16:creationId xmlns:a16="http://schemas.microsoft.com/office/drawing/2014/main" id="{EA563CBB-A64A-A354-1890-A1C8132093BF}"/>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2244426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54A9B65-603E-824A-F3C3-7DE5F35B91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869950"/>
            <a:ext cx="5933402" cy="3044273"/>
          </a:xfrm>
          <a:prstGeom prst="rect">
            <a:avLst/>
          </a:prstGeom>
        </p:spPr>
      </p:pic>
      <p:pic>
        <p:nvPicPr>
          <p:cNvPr id="2" name="Image 1" descr="p1test5">
            <a:extLst>
              <a:ext uri="{FF2B5EF4-FFF2-40B4-BE49-F238E27FC236}">
                <a16:creationId xmlns:a16="http://schemas.microsoft.com/office/drawing/2014/main" id="{37B5BB30-735D-ED9E-605E-B50E77CED0F4}"/>
              </a:ext>
            </a:extLst>
          </p:cNvPr>
          <p:cNvPicPr>
            <a:picLocks noGrp="1" noChangeAspect="1"/>
          </p:cNvPicPr>
          <p:nvPr isPhoto="1"/>
        </p:nvPicPr>
        <p:blipFill rotWithShape="1">
          <a:blip r:embed="rId3" cstate="screen">
            <a:lum/>
            <a:extLst>
              <a:ext uri="{28A0092B-C50C-407E-A947-70E740481C1C}">
                <a14:useLocalDpi xmlns:a14="http://schemas.microsoft.com/office/drawing/2010/main"/>
              </a:ext>
            </a:extLst>
          </a:blip>
          <a:srcRect l="31215" t="5185" r="37118"/>
          <a:stretch/>
        </p:blipFill>
        <p:spPr>
          <a:xfrm>
            <a:off x="6091239" y="133350"/>
            <a:ext cx="2889250" cy="4876800"/>
          </a:xfrm>
          <a:prstGeom prst="rect">
            <a:avLst/>
          </a:prstGeom>
        </p:spPr>
        <p:style>
          <a:lnRef idx="2">
            <a:schemeClr val="dk1"/>
          </a:lnRef>
          <a:fillRef idx="1">
            <a:schemeClr val="lt1"/>
          </a:fillRef>
          <a:effectRef idx="0">
            <a:schemeClr val="dk1"/>
          </a:effectRef>
          <a:fontRef idx="minor">
            <a:schemeClr val="dk1"/>
          </a:fontRef>
        </p:style>
      </p:pic>
      <p:pic>
        <p:nvPicPr>
          <p:cNvPr id="3" name="Image 2">
            <a:extLst>
              <a:ext uri="{FF2B5EF4-FFF2-40B4-BE49-F238E27FC236}">
                <a16:creationId xmlns:a16="http://schemas.microsoft.com/office/drawing/2014/main" id="{A809FDE7-56FF-B2F8-0CF1-4C2002F140A0}"/>
              </a:ext>
            </a:extLst>
          </p:cNvPr>
          <p:cNvPicPr>
            <a:picLocks noChangeAspect="1"/>
          </p:cNvPicPr>
          <p:nvPr/>
        </p:nvPicPr>
        <p:blipFill rotWithShape="1">
          <a:blip r:embed="rId4">
            <a:extLst>
              <a:ext uri="{28A0092B-C50C-407E-A947-70E740481C1C}">
                <a14:useLocalDpi xmlns:a14="http://schemas.microsoft.com/office/drawing/2010/main" val="0"/>
              </a:ext>
            </a:extLst>
          </a:blip>
          <a:srcRect t="44012" r="67894" b="47853"/>
          <a:stretch/>
        </p:blipFill>
        <p:spPr>
          <a:xfrm>
            <a:off x="163512" y="-552449"/>
            <a:ext cx="8572474" cy="1114425"/>
          </a:xfrm>
          <a:prstGeom prst="rect">
            <a:avLst/>
          </a:prstGeom>
        </p:spPr>
      </p:pic>
      <p:sp>
        <p:nvSpPr>
          <p:cNvPr id="4" name="Footer Placeholder 3">
            <a:extLst>
              <a:ext uri="{FF2B5EF4-FFF2-40B4-BE49-F238E27FC236}">
                <a16:creationId xmlns:a16="http://schemas.microsoft.com/office/drawing/2014/main" id="{41D370B8-FE3C-B004-F0DD-992FB64F927C}"/>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734329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0E730-98D3-5FDE-13D8-1273F3E6265E}"/>
              </a:ext>
            </a:extLst>
          </p:cNvPr>
          <p:cNvSpPr>
            <a:spLocks noGrp="1"/>
          </p:cNvSpPr>
          <p:nvPr>
            <p:ph type="title"/>
          </p:nvPr>
        </p:nvSpPr>
        <p:spPr>
          <a:xfrm>
            <a:off x="608209" y="-1763"/>
            <a:ext cx="7920000" cy="540000"/>
          </a:xfrm>
        </p:spPr>
        <p:txBody>
          <a:bodyPr/>
          <a:lstStyle/>
          <a:p>
            <a:r>
              <a:rPr lang="en-US" dirty="0"/>
              <a:t>Issues common to the 4 IP sides</a:t>
            </a:r>
            <a:endParaRPr lang="en-GB" dirty="0"/>
          </a:p>
        </p:txBody>
      </p:sp>
      <p:sp>
        <p:nvSpPr>
          <p:cNvPr id="3" name="Content Placeholder 2">
            <a:extLst>
              <a:ext uri="{FF2B5EF4-FFF2-40B4-BE49-F238E27FC236}">
                <a16:creationId xmlns:a16="http://schemas.microsoft.com/office/drawing/2014/main" id="{B2BCE15B-7037-5D2C-AE00-4C120FCDA41A}"/>
              </a:ext>
            </a:extLst>
          </p:cNvPr>
          <p:cNvSpPr>
            <a:spLocks noGrp="1"/>
          </p:cNvSpPr>
          <p:nvPr>
            <p:ph idx="1"/>
          </p:nvPr>
        </p:nvSpPr>
        <p:spPr>
          <a:xfrm>
            <a:off x="431784" y="483518"/>
            <a:ext cx="3960000" cy="1186674"/>
          </a:xfrm>
        </p:spPr>
        <p:txBody>
          <a:bodyPr>
            <a:normAutofit fontScale="92500" lnSpcReduction="20000"/>
          </a:bodyPr>
          <a:lstStyle/>
          <a:p>
            <a:pPr algn="l"/>
            <a:r>
              <a:rPr lang="en-US" sz="2400" dirty="0"/>
              <a:t>Wire positioning system: it could be necessary to remove it for installation.</a:t>
            </a:r>
          </a:p>
          <a:p>
            <a:pPr algn="l"/>
            <a:r>
              <a:rPr lang="en-US" sz="2400" dirty="0"/>
              <a:t>See BE-GM slide later</a:t>
            </a:r>
          </a:p>
          <a:p>
            <a:pPr algn="l"/>
            <a:endParaRPr lang="en-US" sz="2400" dirty="0"/>
          </a:p>
          <a:p>
            <a:pPr algn="l"/>
            <a:endParaRPr lang="en-GB" sz="2400" dirty="0"/>
          </a:p>
        </p:txBody>
      </p:sp>
      <p:sp>
        <p:nvSpPr>
          <p:cNvPr id="4" name="Footer Placeholder 3">
            <a:extLst>
              <a:ext uri="{FF2B5EF4-FFF2-40B4-BE49-F238E27FC236}">
                <a16:creationId xmlns:a16="http://schemas.microsoft.com/office/drawing/2014/main" id="{C863269B-1E21-79D4-64B4-A6EA18F0E877}"/>
              </a:ext>
            </a:extLst>
          </p:cNvPr>
          <p:cNvSpPr>
            <a:spLocks noGrp="1"/>
          </p:cNvSpPr>
          <p:nvPr>
            <p:ph type="ftr" sz="quarter" idx="11"/>
          </p:nvPr>
        </p:nvSpPr>
        <p:spPr/>
        <p:txBody>
          <a:bodyPr/>
          <a:lstStyle/>
          <a:p>
            <a:r>
              <a:rPr lang="en-GB" noProof="0"/>
              <a:t>IT task force 15 02 2023</a:t>
            </a:r>
          </a:p>
        </p:txBody>
      </p:sp>
      <p:sp>
        <p:nvSpPr>
          <p:cNvPr id="6" name="Content Placeholder 2">
            <a:extLst>
              <a:ext uri="{FF2B5EF4-FFF2-40B4-BE49-F238E27FC236}">
                <a16:creationId xmlns:a16="http://schemas.microsoft.com/office/drawing/2014/main" id="{6950F061-87EF-41B1-EC2E-063E0F890240}"/>
              </a:ext>
            </a:extLst>
          </p:cNvPr>
          <p:cNvSpPr txBox="1">
            <a:spLocks/>
          </p:cNvSpPr>
          <p:nvPr/>
        </p:nvSpPr>
        <p:spPr>
          <a:xfrm>
            <a:off x="4780881" y="555526"/>
            <a:ext cx="3960000" cy="1186674"/>
          </a:xfrm>
          <a:prstGeom prst="rect">
            <a:avLst/>
          </a:prstGeom>
        </p:spPr>
        <p:txBody>
          <a:bodyPr vert="horz" lIns="0" tIns="0" rIns="0" bIns="0" rtlCol="0">
            <a:normAutofit fontScale="85000"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400" dirty="0"/>
              <a:t>No loss of reference</a:t>
            </a:r>
            <a:endParaRPr lang="en-GB" sz="2400" dirty="0"/>
          </a:p>
          <a:p>
            <a:pPr algn="l"/>
            <a:r>
              <a:rPr lang="en-GB" sz="2400" dirty="0"/>
              <a:t>No showstopper, but taking time</a:t>
            </a:r>
          </a:p>
          <a:p>
            <a:pPr algn="l"/>
            <a:r>
              <a:rPr lang="en-GB" sz="2400" dirty="0"/>
              <a:t>ALARA analysis needed</a:t>
            </a:r>
            <a:endParaRPr lang="en-US" sz="2400" dirty="0"/>
          </a:p>
        </p:txBody>
      </p:sp>
      <p:pic>
        <p:nvPicPr>
          <p:cNvPr id="5" name="Image 3" descr="Une image contenant intérieur, encombré&#10;&#10;Description générée automatiquement">
            <a:extLst>
              <a:ext uri="{FF2B5EF4-FFF2-40B4-BE49-F238E27FC236}">
                <a16:creationId xmlns:a16="http://schemas.microsoft.com/office/drawing/2014/main" id="{87B70FB2-EB1E-7525-1FB5-3597A36E1F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47717" y="1923678"/>
            <a:ext cx="4326977" cy="3219822"/>
          </a:xfrm>
          <a:prstGeom prst="rect">
            <a:avLst/>
          </a:prstGeom>
        </p:spPr>
      </p:pic>
      <p:pic>
        <p:nvPicPr>
          <p:cNvPr id="7" name="Image 2" descr="Une image contenant jouet&#10;&#10;Description générée automatiquement">
            <a:extLst>
              <a:ext uri="{FF2B5EF4-FFF2-40B4-BE49-F238E27FC236}">
                <a16:creationId xmlns:a16="http://schemas.microsoft.com/office/drawing/2014/main" id="{6D39E321-1185-38B8-9516-63908B2C1B1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64" y="2067694"/>
            <a:ext cx="4825469" cy="3062684"/>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381829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C96DB-0C30-136C-EE50-A36C4CC00445}"/>
              </a:ext>
            </a:extLst>
          </p:cNvPr>
          <p:cNvSpPr>
            <a:spLocks noGrp="1"/>
          </p:cNvSpPr>
          <p:nvPr>
            <p:ph type="title"/>
          </p:nvPr>
        </p:nvSpPr>
        <p:spPr/>
        <p:txBody>
          <a:bodyPr/>
          <a:lstStyle/>
          <a:p>
            <a:r>
              <a:rPr lang="en-US" dirty="0"/>
              <a:t>Outline </a:t>
            </a:r>
            <a:endParaRPr lang="en-GB" dirty="0"/>
          </a:p>
        </p:txBody>
      </p:sp>
      <p:sp>
        <p:nvSpPr>
          <p:cNvPr id="3" name="Content Placeholder 2">
            <a:extLst>
              <a:ext uri="{FF2B5EF4-FFF2-40B4-BE49-F238E27FC236}">
                <a16:creationId xmlns:a16="http://schemas.microsoft.com/office/drawing/2014/main" id="{97A5CB99-6739-75DE-6BFD-97409F84000F}"/>
              </a:ext>
            </a:extLst>
          </p:cNvPr>
          <p:cNvSpPr>
            <a:spLocks noGrp="1"/>
          </p:cNvSpPr>
          <p:nvPr>
            <p:ph idx="1"/>
          </p:nvPr>
        </p:nvSpPr>
        <p:spPr/>
        <p:txBody>
          <a:bodyPr/>
          <a:lstStyle/>
          <a:p>
            <a:pPr algn="l"/>
            <a:r>
              <a:rPr lang="en-US" dirty="0"/>
              <a:t>Data on the proposed magnet </a:t>
            </a:r>
          </a:p>
          <a:p>
            <a:pPr algn="l"/>
            <a:r>
              <a:rPr lang="en-US" dirty="0"/>
              <a:t>PC characteristics and possible availability</a:t>
            </a:r>
          </a:p>
          <a:p>
            <a:pPr algn="l"/>
            <a:r>
              <a:rPr lang="en-US" dirty="0"/>
              <a:t>Vacuum lay-out proposals</a:t>
            </a:r>
          </a:p>
          <a:p>
            <a:pPr algn="l"/>
            <a:r>
              <a:rPr lang="en-US" dirty="0"/>
              <a:t>Integration on the beam line, preliminary analysis</a:t>
            </a:r>
            <a:endParaRPr lang="en-GB" dirty="0"/>
          </a:p>
        </p:txBody>
      </p:sp>
      <p:sp>
        <p:nvSpPr>
          <p:cNvPr id="4" name="Footer Placeholder 3">
            <a:extLst>
              <a:ext uri="{FF2B5EF4-FFF2-40B4-BE49-F238E27FC236}">
                <a16:creationId xmlns:a16="http://schemas.microsoft.com/office/drawing/2014/main" id="{2F0E3A1F-519F-47EF-B5C5-808063007648}"/>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958066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LHC_COR7">
            <a:extLst>
              <a:ext uri="{FF2B5EF4-FFF2-40B4-BE49-F238E27FC236}">
                <a16:creationId xmlns:a16="http://schemas.microsoft.com/office/drawing/2014/main" id="{F0F8074E-2A99-5FDA-30B1-09D8937E74A2}"/>
              </a:ext>
            </a:extLst>
          </p:cNvPr>
          <p:cNvPicPr>
            <a:picLocks noGrp="1" noChangeAspect="1"/>
          </p:cNvPicPr>
          <p:nvPr isPhoto="1"/>
        </p:nvPicPr>
        <p:blipFill rotWithShape="1">
          <a:blip r:embed="rId2" cstate="screen">
            <a:lum/>
            <a:extLst>
              <a:ext uri="{28A0092B-C50C-407E-A947-70E740481C1C}">
                <a14:useLocalDpi xmlns:a14="http://schemas.microsoft.com/office/drawing/2010/main"/>
              </a:ext>
            </a:extLst>
          </a:blip>
          <a:srcRect l="27247" r="13872" b="9753"/>
          <a:stretch/>
        </p:blipFill>
        <p:spPr>
          <a:xfrm>
            <a:off x="2501901" y="-3137"/>
            <a:ext cx="5956299" cy="5146637"/>
          </a:xfrm>
          <a:prstGeom prst="rect">
            <a:avLst/>
          </a:prstGeom>
        </p:spPr>
      </p:pic>
      <p:cxnSp>
        <p:nvCxnSpPr>
          <p:cNvPr id="4" name="Connecteur droit 3">
            <a:extLst>
              <a:ext uri="{FF2B5EF4-FFF2-40B4-BE49-F238E27FC236}">
                <a16:creationId xmlns:a16="http://schemas.microsoft.com/office/drawing/2014/main" id="{F9E87A8D-07F6-D866-00D6-D738E533573C}"/>
              </a:ext>
            </a:extLst>
          </p:cNvPr>
          <p:cNvCxnSpPr>
            <a:cxnSpLocks/>
          </p:cNvCxnSpPr>
          <p:nvPr/>
        </p:nvCxnSpPr>
        <p:spPr>
          <a:xfrm>
            <a:off x="5314950" y="2571750"/>
            <a:ext cx="488950" cy="1466850"/>
          </a:xfrm>
          <a:prstGeom prst="line">
            <a:avLst/>
          </a:prstGeom>
        </p:spPr>
        <p:style>
          <a:lnRef idx="2">
            <a:schemeClr val="accent4"/>
          </a:lnRef>
          <a:fillRef idx="0">
            <a:schemeClr val="accent4"/>
          </a:fillRef>
          <a:effectRef idx="1">
            <a:schemeClr val="accent4"/>
          </a:effectRef>
          <a:fontRef idx="minor">
            <a:schemeClr val="tx1"/>
          </a:fontRef>
        </p:style>
      </p:cxnSp>
      <p:cxnSp>
        <p:nvCxnSpPr>
          <p:cNvPr id="5" name="Connecteur droit 4">
            <a:extLst>
              <a:ext uri="{FF2B5EF4-FFF2-40B4-BE49-F238E27FC236}">
                <a16:creationId xmlns:a16="http://schemas.microsoft.com/office/drawing/2014/main" id="{A24A3B68-EA20-982B-100F-801AF5ADD80B}"/>
              </a:ext>
            </a:extLst>
          </p:cNvPr>
          <p:cNvCxnSpPr>
            <a:cxnSpLocks/>
          </p:cNvCxnSpPr>
          <p:nvPr/>
        </p:nvCxnSpPr>
        <p:spPr>
          <a:xfrm flipH="1">
            <a:off x="5416550" y="2463801"/>
            <a:ext cx="387350" cy="1670050"/>
          </a:xfrm>
          <a:prstGeom prst="line">
            <a:avLst/>
          </a:prstGeom>
        </p:spPr>
        <p:style>
          <a:lnRef idx="2">
            <a:schemeClr val="accent4"/>
          </a:lnRef>
          <a:fillRef idx="0">
            <a:schemeClr val="accent4"/>
          </a:fillRef>
          <a:effectRef idx="1">
            <a:schemeClr val="accent4"/>
          </a:effectRef>
          <a:fontRef idx="minor">
            <a:schemeClr val="tx1"/>
          </a:fontRef>
        </p:style>
      </p:cxnSp>
      <p:cxnSp>
        <p:nvCxnSpPr>
          <p:cNvPr id="12" name="Connecteur droit avec flèche 11">
            <a:extLst>
              <a:ext uri="{FF2B5EF4-FFF2-40B4-BE49-F238E27FC236}">
                <a16:creationId xmlns:a16="http://schemas.microsoft.com/office/drawing/2014/main" id="{B42F65C9-4B35-4532-A4CE-802669797849}"/>
              </a:ext>
            </a:extLst>
          </p:cNvPr>
          <p:cNvCxnSpPr/>
          <p:nvPr/>
        </p:nvCxnSpPr>
        <p:spPr>
          <a:xfrm flipH="1">
            <a:off x="3454400" y="3657601"/>
            <a:ext cx="2130425" cy="19685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3" name="ZoneTexte 12">
            <a:extLst>
              <a:ext uri="{FF2B5EF4-FFF2-40B4-BE49-F238E27FC236}">
                <a16:creationId xmlns:a16="http://schemas.microsoft.com/office/drawing/2014/main" id="{B0BCF1B3-DDDF-8B4A-7086-601AD1714B16}"/>
              </a:ext>
            </a:extLst>
          </p:cNvPr>
          <p:cNvSpPr txBox="1"/>
          <p:nvPr/>
        </p:nvSpPr>
        <p:spPr>
          <a:xfrm>
            <a:off x="793750" y="412749"/>
            <a:ext cx="539750" cy="3000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350" dirty="0"/>
              <a:t>P5 L</a:t>
            </a:r>
            <a:endParaRPr lang="fr-FR" sz="1350" dirty="0"/>
          </a:p>
        </p:txBody>
      </p:sp>
      <p:cxnSp>
        <p:nvCxnSpPr>
          <p:cNvPr id="2" name="Connecteur droit avec flèche 1">
            <a:extLst>
              <a:ext uri="{FF2B5EF4-FFF2-40B4-BE49-F238E27FC236}">
                <a16:creationId xmlns:a16="http://schemas.microsoft.com/office/drawing/2014/main" id="{13A57E18-0F92-9509-4832-1D4D468930F1}"/>
              </a:ext>
            </a:extLst>
          </p:cNvPr>
          <p:cNvCxnSpPr>
            <a:cxnSpLocks/>
          </p:cNvCxnSpPr>
          <p:nvPr/>
        </p:nvCxnSpPr>
        <p:spPr>
          <a:xfrm flipV="1">
            <a:off x="5699125" y="3696789"/>
            <a:ext cx="956401" cy="75112"/>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6" name="Footer Placeholder 5">
            <a:extLst>
              <a:ext uri="{FF2B5EF4-FFF2-40B4-BE49-F238E27FC236}">
                <a16:creationId xmlns:a16="http://schemas.microsoft.com/office/drawing/2014/main" id="{7C97F8A7-C73E-0A15-08C6-FF202F6BBFEE}"/>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208735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0E730-98D3-5FDE-13D8-1273F3E6265E}"/>
              </a:ext>
            </a:extLst>
          </p:cNvPr>
          <p:cNvSpPr>
            <a:spLocks noGrp="1"/>
          </p:cNvSpPr>
          <p:nvPr>
            <p:ph type="title"/>
          </p:nvPr>
        </p:nvSpPr>
        <p:spPr>
          <a:xfrm>
            <a:off x="612000" y="27037"/>
            <a:ext cx="7920000" cy="540000"/>
          </a:xfrm>
        </p:spPr>
        <p:txBody>
          <a:bodyPr/>
          <a:lstStyle/>
          <a:p>
            <a:r>
              <a:rPr lang="en-US" dirty="0"/>
              <a:t>Issues common to the 4 IP sides</a:t>
            </a:r>
            <a:endParaRPr lang="en-GB" dirty="0"/>
          </a:p>
        </p:txBody>
      </p:sp>
      <p:sp>
        <p:nvSpPr>
          <p:cNvPr id="3" name="Content Placeholder 2">
            <a:extLst>
              <a:ext uri="{FF2B5EF4-FFF2-40B4-BE49-F238E27FC236}">
                <a16:creationId xmlns:a16="http://schemas.microsoft.com/office/drawing/2014/main" id="{B2BCE15B-7037-5D2C-AE00-4C120FCDA41A}"/>
              </a:ext>
            </a:extLst>
          </p:cNvPr>
          <p:cNvSpPr>
            <a:spLocks noGrp="1"/>
          </p:cNvSpPr>
          <p:nvPr>
            <p:ph idx="1"/>
          </p:nvPr>
        </p:nvSpPr>
        <p:spPr>
          <a:xfrm>
            <a:off x="395537" y="483518"/>
            <a:ext cx="3960000" cy="861147"/>
          </a:xfrm>
        </p:spPr>
        <p:txBody>
          <a:bodyPr>
            <a:normAutofit fontScale="92500" lnSpcReduction="20000"/>
          </a:bodyPr>
          <a:lstStyle/>
          <a:p>
            <a:pPr algn="l"/>
            <a:r>
              <a:rPr lang="en-US" sz="2000" dirty="0"/>
              <a:t>RP PIM to be removed</a:t>
            </a:r>
          </a:p>
          <a:p>
            <a:pPr algn="l"/>
            <a:r>
              <a:rPr lang="en-US" sz="2000" dirty="0"/>
              <a:t>BLM to be moved</a:t>
            </a:r>
          </a:p>
          <a:p>
            <a:pPr algn="l"/>
            <a:r>
              <a:rPr lang="en-US" sz="2000" dirty="0"/>
              <a:t>Cabling is quite massive</a:t>
            </a:r>
            <a:endParaRPr lang="en-GB" sz="2000" dirty="0"/>
          </a:p>
        </p:txBody>
      </p:sp>
      <p:sp>
        <p:nvSpPr>
          <p:cNvPr id="4" name="Footer Placeholder 3">
            <a:extLst>
              <a:ext uri="{FF2B5EF4-FFF2-40B4-BE49-F238E27FC236}">
                <a16:creationId xmlns:a16="http://schemas.microsoft.com/office/drawing/2014/main" id="{C863269B-1E21-79D4-64B4-A6EA18F0E877}"/>
              </a:ext>
            </a:extLst>
          </p:cNvPr>
          <p:cNvSpPr>
            <a:spLocks noGrp="1"/>
          </p:cNvSpPr>
          <p:nvPr>
            <p:ph type="ftr" sz="quarter" idx="11"/>
          </p:nvPr>
        </p:nvSpPr>
        <p:spPr/>
        <p:txBody>
          <a:bodyPr/>
          <a:lstStyle/>
          <a:p>
            <a:r>
              <a:rPr lang="en-GB" noProof="0"/>
              <a:t>IT task force 15 02 2023</a:t>
            </a:r>
          </a:p>
        </p:txBody>
      </p:sp>
      <p:sp>
        <p:nvSpPr>
          <p:cNvPr id="6" name="Content Placeholder 2">
            <a:extLst>
              <a:ext uri="{FF2B5EF4-FFF2-40B4-BE49-F238E27FC236}">
                <a16:creationId xmlns:a16="http://schemas.microsoft.com/office/drawing/2014/main" id="{6950F061-87EF-41B1-EC2E-063E0F890240}"/>
              </a:ext>
            </a:extLst>
          </p:cNvPr>
          <p:cNvSpPr txBox="1">
            <a:spLocks/>
          </p:cNvSpPr>
          <p:nvPr/>
        </p:nvSpPr>
        <p:spPr>
          <a:xfrm>
            <a:off x="4788463" y="567037"/>
            <a:ext cx="3960000" cy="564553"/>
          </a:xfrm>
          <a:prstGeom prst="rect">
            <a:avLst/>
          </a:prstGeom>
        </p:spPr>
        <p:txBody>
          <a:bodyPr vert="horz" lIns="0" tIns="0" rIns="0" bIns="0" rtlCol="0">
            <a:normAutofit lnSpcReduction="1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000" dirty="0"/>
              <a:t>Needs to be verified on the field with experts</a:t>
            </a:r>
          </a:p>
        </p:txBody>
      </p:sp>
      <p:pic>
        <p:nvPicPr>
          <p:cNvPr id="5" name="Image 2">
            <a:extLst>
              <a:ext uri="{FF2B5EF4-FFF2-40B4-BE49-F238E27FC236}">
                <a16:creationId xmlns:a16="http://schemas.microsoft.com/office/drawing/2014/main" id="{40133618-252B-AA3C-4038-9EDB5F4FB41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7664" y="1329228"/>
            <a:ext cx="5787747" cy="3692598"/>
          </a:xfrm>
          <a:prstGeom prst="rect">
            <a:avLst/>
          </a:prstGeom>
        </p:spPr>
      </p:pic>
      <p:sp>
        <p:nvSpPr>
          <p:cNvPr id="7" name="Oval 6">
            <a:extLst>
              <a:ext uri="{FF2B5EF4-FFF2-40B4-BE49-F238E27FC236}">
                <a16:creationId xmlns:a16="http://schemas.microsoft.com/office/drawing/2014/main" id="{E8975445-CF9A-BF9E-FF77-65C44E7216E2}"/>
              </a:ext>
            </a:extLst>
          </p:cNvPr>
          <p:cNvSpPr/>
          <p:nvPr/>
        </p:nvSpPr>
        <p:spPr>
          <a:xfrm>
            <a:off x="3311848" y="2954132"/>
            <a:ext cx="1296144" cy="2067694"/>
          </a:xfrm>
          <a:prstGeom prst="ellipse">
            <a:avLst/>
          </a:prstGeom>
          <a:noFill/>
          <a:ln w="571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8ED0367-DE59-8789-FC7B-4D04CDF0A6DA}"/>
              </a:ext>
            </a:extLst>
          </p:cNvPr>
          <p:cNvSpPr/>
          <p:nvPr/>
        </p:nvSpPr>
        <p:spPr>
          <a:xfrm>
            <a:off x="4629696" y="2902935"/>
            <a:ext cx="1296144" cy="857258"/>
          </a:xfrm>
          <a:prstGeom prst="ellipse">
            <a:avLst/>
          </a:prstGeom>
          <a:noFill/>
          <a:ln w="571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AD3B58D4-C2EC-DFA9-53C9-0EA8B68322AA}"/>
              </a:ext>
            </a:extLst>
          </p:cNvPr>
          <p:cNvSpPr/>
          <p:nvPr/>
        </p:nvSpPr>
        <p:spPr>
          <a:xfrm>
            <a:off x="2915816" y="1421077"/>
            <a:ext cx="3096344" cy="1548491"/>
          </a:xfrm>
          <a:prstGeom prst="ellipse">
            <a:avLst/>
          </a:prstGeom>
          <a:noFill/>
          <a:ln w="5715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811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0E730-98D3-5FDE-13D8-1273F3E6265E}"/>
              </a:ext>
            </a:extLst>
          </p:cNvPr>
          <p:cNvSpPr>
            <a:spLocks noGrp="1"/>
          </p:cNvSpPr>
          <p:nvPr>
            <p:ph type="title"/>
          </p:nvPr>
        </p:nvSpPr>
        <p:spPr>
          <a:xfrm>
            <a:off x="612000" y="0"/>
            <a:ext cx="7920000" cy="540000"/>
          </a:xfrm>
        </p:spPr>
        <p:txBody>
          <a:bodyPr/>
          <a:lstStyle/>
          <a:p>
            <a:r>
              <a:rPr lang="en-US" dirty="0"/>
              <a:t>Issues common to the 4 IP sides</a:t>
            </a:r>
            <a:endParaRPr lang="en-GB" dirty="0"/>
          </a:p>
        </p:txBody>
      </p:sp>
      <p:sp>
        <p:nvSpPr>
          <p:cNvPr id="3" name="Content Placeholder 2">
            <a:extLst>
              <a:ext uri="{FF2B5EF4-FFF2-40B4-BE49-F238E27FC236}">
                <a16:creationId xmlns:a16="http://schemas.microsoft.com/office/drawing/2014/main" id="{B2BCE15B-7037-5D2C-AE00-4C120FCDA41A}"/>
              </a:ext>
            </a:extLst>
          </p:cNvPr>
          <p:cNvSpPr>
            <a:spLocks noGrp="1"/>
          </p:cNvSpPr>
          <p:nvPr>
            <p:ph idx="1"/>
          </p:nvPr>
        </p:nvSpPr>
        <p:spPr>
          <a:xfrm>
            <a:off x="395536" y="559094"/>
            <a:ext cx="3960000" cy="1186674"/>
          </a:xfrm>
        </p:spPr>
        <p:txBody>
          <a:bodyPr>
            <a:normAutofit/>
          </a:bodyPr>
          <a:lstStyle/>
          <a:p>
            <a:pPr algn="l"/>
            <a:r>
              <a:rPr lang="en-US" sz="2000" dirty="0"/>
              <a:t>DFBX Ancillaries and their support structure</a:t>
            </a:r>
            <a:endParaRPr lang="en-GB" sz="2000" dirty="0"/>
          </a:p>
        </p:txBody>
      </p:sp>
      <p:sp>
        <p:nvSpPr>
          <p:cNvPr id="4" name="Footer Placeholder 3">
            <a:extLst>
              <a:ext uri="{FF2B5EF4-FFF2-40B4-BE49-F238E27FC236}">
                <a16:creationId xmlns:a16="http://schemas.microsoft.com/office/drawing/2014/main" id="{C863269B-1E21-79D4-64B4-A6EA18F0E877}"/>
              </a:ext>
            </a:extLst>
          </p:cNvPr>
          <p:cNvSpPr>
            <a:spLocks noGrp="1"/>
          </p:cNvSpPr>
          <p:nvPr>
            <p:ph type="ftr" sz="quarter" idx="11"/>
          </p:nvPr>
        </p:nvSpPr>
        <p:spPr/>
        <p:txBody>
          <a:bodyPr/>
          <a:lstStyle/>
          <a:p>
            <a:r>
              <a:rPr lang="en-GB" noProof="0"/>
              <a:t>IT task force 15 02 2023</a:t>
            </a:r>
          </a:p>
        </p:txBody>
      </p:sp>
      <p:sp>
        <p:nvSpPr>
          <p:cNvPr id="6" name="Content Placeholder 2">
            <a:extLst>
              <a:ext uri="{FF2B5EF4-FFF2-40B4-BE49-F238E27FC236}">
                <a16:creationId xmlns:a16="http://schemas.microsoft.com/office/drawing/2014/main" id="{6950F061-87EF-41B1-EC2E-063E0F890240}"/>
              </a:ext>
            </a:extLst>
          </p:cNvPr>
          <p:cNvSpPr txBox="1">
            <a:spLocks/>
          </p:cNvSpPr>
          <p:nvPr/>
        </p:nvSpPr>
        <p:spPr>
          <a:xfrm>
            <a:off x="4355536" y="559094"/>
            <a:ext cx="4608952" cy="1330690"/>
          </a:xfrm>
          <a:prstGeom prst="rect">
            <a:avLst/>
          </a:prstGeom>
        </p:spPr>
        <p:txBody>
          <a:bodyPr vert="horz" lIns="0" tIns="0" rIns="0" bIns="0" rtlCol="0">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400" dirty="0"/>
              <a:t>The structure are slightly different from IP to IP.</a:t>
            </a:r>
          </a:p>
          <a:p>
            <a:pPr algn="l"/>
            <a:r>
              <a:rPr lang="en-US" sz="2400" dirty="0"/>
              <a:t>Need to check if they can be an issue for handling in height for the de-installation and installation </a:t>
            </a:r>
          </a:p>
          <a:p>
            <a:pPr algn="l"/>
            <a:r>
              <a:rPr lang="en-US" sz="2400" dirty="0"/>
              <a:t>Modifications are very probably needed in 5R and 1L. It s required to find solution to keep elements in place while changing the system</a:t>
            </a:r>
          </a:p>
          <a:p>
            <a:pPr marL="0" indent="0" algn="l">
              <a:buNone/>
            </a:pPr>
            <a:endParaRPr lang="en-US" sz="2400" dirty="0"/>
          </a:p>
          <a:p>
            <a:pPr algn="l"/>
            <a:endParaRPr lang="en-US" sz="2400" dirty="0"/>
          </a:p>
        </p:txBody>
      </p:sp>
      <p:pic>
        <p:nvPicPr>
          <p:cNvPr id="7" name="Image 2" descr="LHC_COR5">
            <a:extLst>
              <a:ext uri="{FF2B5EF4-FFF2-40B4-BE49-F238E27FC236}">
                <a16:creationId xmlns:a16="http://schemas.microsoft.com/office/drawing/2014/main" id="{8ED76101-EEF3-C784-2E67-991BC8E69306}"/>
              </a:ext>
            </a:extLst>
          </p:cNvPr>
          <p:cNvPicPr>
            <a:picLocks noGrp="1" noChangeAspect="1"/>
          </p:cNvPicPr>
          <p:nvPr isPhoto="1"/>
        </p:nvPicPr>
        <p:blipFill rotWithShape="1">
          <a:blip r:embed="rId2" cstate="screen">
            <a:lum/>
            <a:extLst>
              <a:ext uri="{28A0092B-C50C-407E-A947-70E740481C1C}">
                <a14:useLocalDpi xmlns:a14="http://schemas.microsoft.com/office/drawing/2010/main"/>
              </a:ext>
            </a:extLst>
          </a:blip>
          <a:srcRect/>
          <a:stretch/>
        </p:blipFill>
        <p:spPr>
          <a:xfrm>
            <a:off x="21673" y="1491630"/>
            <a:ext cx="3620310" cy="3651870"/>
          </a:xfrm>
          <a:prstGeom prst="rect">
            <a:avLst/>
          </a:prstGeom>
        </p:spPr>
        <p:style>
          <a:lnRef idx="2">
            <a:schemeClr val="dk1"/>
          </a:lnRef>
          <a:fillRef idx="1">
            <a:schemeClr val="lt1"/>
          </a:fillRef>
          <a:effectRef idx="0">
            <a:schemeClr val="dk1"/>
          </a:effectRef>
          <a:fontRef idx="minor">
            <a:schemeClr val="dk1"/>
          </a:fontRef>
        </p:style>
      </p:pic>
      <p:pic>
        <p:nvPicPr>
          <p:cNvPr id="8" name="Image 2" descr="Une image contenant jouet&#10;&#10;Description générée automatiquement">
            <a:extLst>
              <a:ext uri="{FF2B5EF4-FFF2-40B4-BE49-F238E27FC236}">
                <a16:creationId xmlns:a16="http://schemas.microsoft.com/office/drawing/2014/main" id="{CE5D4E6A-EDE7-7CD7-87BB-3EA59A6ACFE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27584" y="1956708"/>
            <a:ext cx="5000600" cy="3173838"/>
          </a:xfrm>
          <a:prstGeom prst="rect">
            <a:avLst/>
          </a:prstGeom>
        </p:spPr>
        <p:style>
          <a:lnRef idx="2">
            <a:schemeClr val="dk1"/>
          </a:lnRef>
          <a:fillRef idx="1">
            <a:schemeClr val="lt1"/>
          </a:fillRef>
          <a:effectRef idx="0">
            <a:schemeClr val="dk1"/>
          </a:effectRef>
          <a:fontRef idx="minor">
            <a:schemeClr val="dk1"/>
          </a:fontRef>
        </p:style>
      </p:pic>
      <p:grpSp>
        <p:nvGrpSpPr>
          <p:cNvPr id="11" name="Group 10">
            <a:extLst>
              <a:ext uri="{FF2B5EF4-FFF2-40B4-BE49-F238E27FC236}">
                <a16:creationId xmlns:a16="http://schemas.microsoft.com/office/drawing/2014/main" id="{A6E48FF4-D9CE-8193-09FB-0AA980BBF124}"/>
              </a:ext>
            </a:extLst>
          </p:cNvPr>
          <p:cNvGrpSpPr/>
          <p:nvPr/>
        </p:nvGrpSpPr>
        <p:grpSpPr>
          <a:xfrm>
            <a:off x="3013489" y="1688709"/>
            <a:ext cx="6105889" cy="3418048"/>
            <a:chOff x="3059831" y="1745768"/>
            <a:chExt cx="6105889" cy="3418048"/>
          </a:xfrm>
        </p:grpSpPr>
        <p:pic>
          <p:nvPicPr>
            <p:cNvPr id="9" name="Image 2">
              <a:extLst>
                <a:ext uri="{FF2B5EF4-FFF2-40B4-BE49-F238E27FC236}">
                  <a16:creationId xmlns:a16="http://schemas.microsoft.com/office/drawing/2014/main" id="{EB3319F7-402B-2D17-9DA2-996E342F09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59831" y="1797143"/>
              <a:ext cx="6105889" cy="3366673"/>
            </a:xfrm>
            <a:prstGeom prst="rect">
              <a:avLst/>
            </a:prstGeom>
          </p:spPr>
        </p:pic>
        <p:sp>
          <p:nvSpPr>
            <p:cNvPr id="10" name="Rectangle 9">
              <a:extLst>
                <a:ext uri="{FF2B5EF4-FFF2-40B4-BE49-F238E27FC236}">
                  <a16:creationId xmlns:a16="http://schemas.microsoft.com/office/drawing/2014/main" id="{40EB88DF-2DB5-D3E2-6810-EF82087A515C}"/>
                </a:ext>
              </a:extLst>
            </p:cNvPr>
            <p:cNvSpPr/>
            <p:nvPr/>
          </p:nvSpPr>
          <p:spPr>
            <a:xfrm>
              <a:off x="5292080" y="1745768"/>
              <a:ext cx="648072" cy="3384778"/>
            </a:xfrm>
            <a:prstGeom prst="rect">
              <a:avLst/>
            </a:prstGeom>
            <a:noFill/>
            <a:ln w="73025">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42327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0E730-98D3-5FDE-13D8-1273F3E6265E}"/>
              </a:ext>
            </a:extLst>
          </p:cNvPr>
          <p:cNvSpPr>
            <a:spLocks noGrp="1"/>
          </p:cNvSpPr>
          <p:nvPr>
            <p:ph type="title"/>
          </p:nvPr>
        </p:nvSpPr>
        <p:spPr>
          <a:xfrm>
            <a:off x="612000" y="0"/>
            <a:ext cx="7920000" cy="540000"/>
          </a:xfrm>
        </p:spPr>
        <p:txBody>
          <a:bodyPr/>
          <a:lstStyle/>
          <a:p>
            <a:r>
              <a:rPr lang="en-US" dirty="0"/>
              <a:t>Issues common to the 4 IP sides</a:t>
            </a:r>
            <a:endParaRPr lang="en-GB" dirty="0"/>
          </a:p>
        </p:txBody>
      </p:sp>
      <p:sp>
        <p:nvSpPr>
          <p:cNvPr id="3" name="Content Placeholder 2">
            <a:extLst>
              <a:ext uri="{FF2B5EF4-FFF2-40B4-BE49-F238E27FC236}">
                <a16:creationId xmlns:a16="http://schemas.microsoft.com/office/drawing/2014/main" id="{B2BCE15B-7037-5D2C-AE00-4C120FCDA41A}"/>
              </a:ext>
            </a:extLst>
          </p:cNvPr>
          <p:cNvSpPr>
            <a:spLocks noGrp="1"/>
          </p:cNvSpPr>
          <p:nvPr>
            <p:ph idx="1"/>
          </p:nvPr>
        </p:nvSpPr>
        <p:spPr>
          <a:xfrm>
            <a:off x="391585" y="559886"/>
            <a:ext cx="3960000" cy="1186674"/>
          </a:xfrm>
        </p:spPr>
        <p:txBody>
          <a:bodyPr>
            <a:normAutofit/>
          </a:bodyPr>
          <a:lstStyle/>
          <a:p>
            <a:pPr algn="l"/>
            <a:r>
              <a:rPr lang="en-US" sz="2400" dirty="0"/>
              <a:t>Vacuum supports </a:t>
            </a:r>
            <a:endParaRPr lang="en-GB" sz="2400" dirty="0"/>
          </a:p>
        </p:txBody>
      </p:sp>
      <p:sp>
        <p:nvSpPr>
          <p:cNvPr id="4" name="Footer Placeholder 3">
            <a:extLst>
              <a:ext uri="{FF2B5EF4-FFF2-40B4-BE49-F238E27FC236}">
                <a16:creationId xmlns:a16="http://schemas.microsoft.com/office/drawing/2014/main" id="{C863269B-1E21-79D4-64B4-A6EA18F0E877}"/>
              </a:ext>
            </a:extLst>
          </p:cNvPr>
          <p:cNvSpPr>
            <a:spLocks noGrp="1"/>
          </p:cNvSpPr>
          <p:nvPr>
            <p:ph type="ftr" sz="quarter" idx="11"/>
          </p:nvPr>
        </p:nvSpPr>
        <p:spPr/>
        <p:txBody>
          <a:bodyPr/>
          <a:lstStyle/>
          <a:p>
            <a:r>
              <a:rPr lang="en-GB" noProof="0"/>
              <a:t>IT task force 15 02 2023</a:t>
            </a:r>
          </a:p>
        </p:txBody>
      </p:sp>
      <p:sp>
        <p:nvSpPr>
          <p:cNvPr id="6" name="Content Placeholder 2">
            <a:extLst>
              <a:ext uri="{FF2B5EF4-FFF2-40B4-BE49-F238E27FC236}">
                <a16:creationId xmlns:a16="http://schemas.microsoft.com/office/drawing/2014/main" id="{6950F061-87EF-41B1-EC2E-063E0F890240}"/>
              </a:ext>
            </a:extLst>
          </p:cNvPr>
          <p:cNvSpPr txBox="1">
            <a:spLocks/>
          </p:cNvSpPr>
          <p:nvPr/>
        </p:nvSpPr>
        <p:spPr>
          <a:xfrm>
            <a:off x="4355536" y="540001"/>
            <a:ext cx="4608952" cy="886502"/>
          </a:xfrm>
          <a:prstGeom prst="rect">
            <a:avLst/>
          </a:prstGeom>
        </p:spPr>
        <p:txBody>
          <a:bodyPr vert="horz" lIns="0" tIns="0" rIns="0" bIns="0" rtlCol="0">
            <a:normAutofit fontScale="9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2400" dirty="0"/>
              <a:t>According to local specificities special vacuum supports could be needed</a:t>
            </a:r>
          </a:p>
          <a:p>
            <a:pPr algn="l"/>
            <a:endParaRPr lang="en-US" sz="2400" dirty="0"/>
          </a:p>
        </p:txBody>
      </p:sp>
      <p:pic>
        <p:nvPicPr>
          <p:cNvPr id="5" name="Image 2" descr="Une image contenant intérieur&#10;&#10;Description générée automatiquement">
            <a:extLst>
              <a:ext uri="{FF2B5EF4-FFF2-40B4-BE49-F238E27FC236}">
                <a16:creationId xmlns:a16="http://schemas.microsoft.com/office/drawing/2014/main" id="{5DC44675-DED3-D794-E909-92A1A8D227C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03648" y="1475413"/>
            <a:ext cx="6198151" cy="3610761"/>
          </a:xfrm>
          <a:prstGeom prst="rect">
            <a:avLst/>
          </a:prstGeom>
        </p:spPr>
      </p:pic>
    </p:spTree>
    <p:extLst>
      <p:ext uri="{BB962C8B-B14F-4D97-AF65-F5344CB8AC3E}">
        <p14:creationId xmlns:p14="http://schemas.microsoft.com/office/powerpoint/2010/main" val="2755245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18694-88B3-705F-7B26-DDDC5F7FEA18}"/>
              </a:ext>
            </a:extLst>
          </p:cNvPr>
          <p:cNvSpPr>
            <a:spLocks noGrp="1"/>
          </p:cNvSpPr>
          <p:nvPr>
            <p:ph type="title"/>
          </p:nvPr>
        </p:nvSpPr>
        <p:spPr>
          <a:xfrm>
            <a:off x="612000" y="1851670"/>
            <a:ext cx="7920000" cy="720080"/>
          </a:xfrm>
        </p:spPr>
        <p:txBody>
          <a:bodyPr/>
          <a:lstStyle/>
          <a:p>
            <a:r>
              <a:rPr lang="en-GB" dirty="0"/>
              <a:t>Survey implications</a:t>
            </a:r>
            <a:br>
              <a:rPr lang="en-US" dirty="0"/>
            </a:br>
            <a:r>
              <a:rPr lang="en-US" sz="2000" dirty="0"/>
              <a:t>A. Herty</a:t>
            </a:r>
            <a:br>
              <a:rPr lang="en-GB" dirty="0"/>
            </a:br>
            <a:endParaRPr lang="en-GB" dirty="0"/>
          </a:p>
        </p:txBody>
      </p:sp>
      <p:sp>
        <p:nvSpPr>
          <p:cNvPr id="4" name="Footer Placeholder 3">
            <a:extLst>
              <a:ext uri="{FF2B5EF4-FFF2-40B4-BE49-F238E27FC236}">
                <a16:creationId xmlns:a16="http://schemas.microsoft.com/office/drawing/2014/main" id="{B83DE8BC-04BD-EE9D-CDFD-69C1C6229217}"/>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936127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2713EE-BCAE-6FF5-7353-CDB97608FAD8}"/>
              </a:ext>
            </a:extLst>
          </p:cNvPr>
          <p:cNvSpPr txBox="1"/>
          <p:nvPr/>
        </p:nvSpPr>
        <p:spPr>
          <a:xfrm>
            <a:off x="819782" y="517849"/>
            <a:ext cx="5292644" cy="1384995"/>
          </a:xfrm>
          <a:prstGeom prst="rect">
            <a:avLst/>
          </a:prstGeom>
          <a:noFill/>
        </p:spPr>
        <p:txBody>
          <a:bodyPr wrap="square" rtlCol="0">
            <a:spAutoFit/>
          </a:bodyPr>
          <a:lstStyle/>
          <a:p>
            <a:r>
              <a:rPr lang="en-GB" sz="1200" dirty="0">
                <a:solidFill>
                  <a:schemeClr val="accent6">
                    <a:lumMod val="75000"/>
                  </a:schemeClr>
                </a:solidFill>
              </a:rPr>
              <a:t>Installation of a warm skew quadrupole would have major impact </a:t>
            </a:r>
          </a:p>
          <a:p>
            <a:pPr marL="557213" lvl="1" indent="-214313">
              <a:buFont typeface="Arial" panose="020B0604020202020204" pitchFamily="34" charset="0"/>
              <a:buChar char="•"/>
            </a:pPr>
            <a:r>
              <a:rPr lang="en-GB" sz="1200" u="sng" dirty="0">
                <a:solidFill>
                  <a:schemeClr val="accent6">
                    <a:lumMod val="75000"/>
                  </a:schemeClr>
                </a:solidFill>
              </a:rPr>
              <a:t>time</a:t>
            </a:r>
            <a:r>
              <a:rPr lang="en-GB" sz="1200" dirty="0">
                <a:solidFill>
                  <a:schemeClr val="accent6">
                    <a:lumMod val="75000"/>
                  </a:schemeClr>
                </a:solidFill>
              </a:rPr>
              <a:t> for activities </a:t>
            </a:r>
            <a:r>
              <a:rPr lang="en-GB" sz="1200" u="sng" dirty="0">
                <a:solidFill>
                  <a:schemeClr val="accent6">
                    <a:lumMod val="75000"/>
                  </a:schemeClr>
                </a:solidFill>
              </a:rPr>
              <a:t>per IP side approx. 1 (1.5) week</a:t>
            </a:r>
            <a:r>
              <a:rPr lang="en-GB" sz="1200" dirty="0">
                <a:solidFill>
                  <a:schemeClr val="accent6">
                    <a:lumMod val="75000"/>
                  </a:schemeClr>
                </a:solidFill>
              </a:rPr>
              <a:t> for a survey team</a:t>
            </a:r>
          </a:p>
          <a:p>
            <a:pPr marL="557213" lvl="1" indent="-214313">
              <a:buFont typeface="Arial" panose="020B0604020202020204" pitchFamily="34" charset="0"/>
              <a:buChar char="•"/>
            </a:pPr>
            <a:r>
              <a:rPr lang="en-GB" sz="1200" u="sng" dirty="0">
                <a:solidFill>
                  <a:schemeClr val="accent6">
                    <a:lumMod val="75000"/>
                  </a:schemeClr>
                </a:solidFill>
              </a:rPr>
              <a:t>extensive exposure to radiation</a:t>
            </a:r>
            <a:r>
              <a:rPr lang="en-GB" sz="1200" dirty="0">
                <a:solidFill>
                  <a:schemeClr val="accent6">
                    <a:lumMod val="75000"/>
                  </a:schemeClr>
                </a:solidFill>
              </a:rPr>
              <a:t> of BE-GM-HPA personnel due to recalibration of WPS</a:t>
            </a:r>
          </a:p>
          <a:p>
            <a:pPr algn="ctr"/>
            <a:endParaRPr lang="en-GB" sz="1200" dirty="0">
              <a:solidFill>
                <a:schemeClr val="accent6">
                  <a:lumMod val="75000"/>
                </a:schemeClr>
              </a:solidFill>
            </a:endParaRPr>
          </a:p>
          <a:p>
            <a:pPr algn="ctr"/>
            <a:r>
              <a:rPr lang="en-GB" sz="1200" dirty="0">
                <a:solidFill>
                  <a:srgbClr val="00B050"/>
                </a:solidFill>
              </a:rPr>
              <a:t>Any installation type not requiring to dismount the wire (wire protection stays in place) would be the preferred solution for BE-GM</a:t>
            </a:r>
          </a:p>
        </p:txBody>
      </p:sp>
      <p:sp>
        <p:nvSpPr>
          <p:cNvPr id="4" name="TextBox 3">
            <a:extLst>
              <a:ext uri="{FF2B5EF4-FFF2-40B4-BE49-F238E27FC236}">
                <a16:creationId xmlns:a16="http://schemas.microsoft.com/office/drawing/2014/main" id="{4C55A2EA-F4DB-85F4-27B6-FB1121C8282E}"/>
              </a:ext>
            </a:extLst>
          </p:cNvPr>
          <p:cNvSpPr txBox="1"/>
          <p:nvPr/>
        </p:nvSpPr>
        <p:spPr>
          <a:xfrm>
            <a:off x="636814" y="79268"/>
            <a:ext cx="1905906" cy="461665"/>
          </a:xfrm>
          <a:prstGeom prst="rect">
            <a:avLst/>
          </a:prstGeom>
          <a:noFill/>
        </p:spPr>
        <p:txBody>
          <a:bodyPr wrap="none" rtlCol="0">
            <a:spAutoFit/>
          </a:bodyPr>
          <a:lstStyle/>
          <a:p>
            <a:r>
              <a:rPr lang="de-CH" sz="2400" dirty="0">
                <a:solidFill>
                  <a:srgbClr val="0093BE"/>
                </a:solidFill>
              </a:rPr>
              <a:t>BE-GM-HPA</a:t>
            </a:r>
            <a:endParaRPr lang="en-GB" sz="2400" dirty="0">
              <a:solidFill>
                <a:srgbClr val="0093BE"/>
              </a:solidFill>
            </a:endParaRPr>
          </a:p>
        </p:txBody>
      </p:sp>
      <p:sp>
        <p:nvSpPr>
          <p:cNvPr id="5" name="TextBox 4">
            <a:extLst>
              <a:ext uri="{FF2B5EF4-FFF2-40B4-BE49-F238E27FC236}">
                <a16:creationId xmlns:a16="http://schemas.microsoft.com/office/drawing/2014/main" id="{1A2F8EF4-DBE8-5074-4969-AF5AC1B998A1}"/>
              </a:ext>
            </a:extLst>
          </p:cNvPr>
          <p:cNvSpPr txBox="1"/>
          <p:nvPr/>
        </p:nvSpPr>
        <p:spPr>
          <a:xfrm>
            <a:off x="6619486" y="4566419"/>
            <a:ext cx="1973938" cy="600164"/>
          </a:xfrm>
          <a:prstGeom prst="rect">
            <a:avLst/>
          </a:prstGeom>
          <a:noFill/>
        </p:spPr>
        <p:txBody>
          <a:bodyPr wrap="none" rtlCol="0">
            <a:spAutoFit/>
          </a:bodyPr>
          <a:lstStyle/>
          <a:p>
            <a:r>
              <a:rPr lang="de-CH" sz="1200" dirty="0">
                <a:solidFill>
                  <a:srgbClr val="0093BE"/>
                </a:solidFill>
              </a:rPr>
              <a:t>FTE (d per IP </a:t>
            </a:r>
            <a:r>
              <a:rPr lang="de-CH" sz="1200" dirty="0" err="1">
                <a:solidFill>
                  <a:srgbClr val="0093BE"/>
                </a:solidFill>
              </a:rPr>
              <a:t>side</a:t>
            </a:r>
            <a:r>
              <a:rPr lang="de-CH" sz="1200" dirty="0">
                <a:solidFill>
                  <a:srgbClr val="0093BE"/>
                </a:solidFill>
              </a:rPr>
              <a:t>)</a:t>
            </a:r>
          </a:p>
          <a:p>
            <a:pPr marL="557213" lvl="1" indent="-214313">
              <a:buFont typeface="Arial" panose="020B0604020202020204" pitchFamily="34" charset="0"/>
              <a:buChar char="•"/>
            </a:pPr>
            <a:r>
              <a:rPr lang="en-GB" sz="1050" dirty="0">
                <a:solidFill>
                  <a:srgbClr val="0093BE"/>
                </a:solidFill>
              </a:rPr>
              <a:t>3.5 engineer (+2.0)</a:t>
            </a:r>
          </a:p>
          <a:p>
            <a:pPr marL="557213" lvl="1" indent="-214313">
              <a:buFont typeface="Arial" panose="020B0604020202020204" pitchFamily="34" charset="0"/>
              <a:buChar char="•"/>
            </a:pPr>
            <a:r>
              <a:rPr lang="en-GB" sz="1050" dirty="0">
                <a:solidFill>
                  <a:srgbClr val="0093BE"/>
                </a:solidFill>
              </a:rPr>
              <a:t>1.5 technician (+2.0)</a:t>
            </a:r>
          </a:p>
        </p:txBody>
      </p:sp>
      <p:sp>
        <p:nvSpPr>
          <p:cNvPr id="6" name="TextBox 5">
            <a:extLst>
              <a:ext uri="{FF2B5EF4-FFF2-40B4-BE49-F238E27FC236}">
                <a16:creationId xmlns:a16="http://schemas.microsoft.com/office/drawing/2014/main" id="{172190B0-0F36-4175-C549-40C6E5FB10D5}"/>
              </a:ext>
            </a:extLst>
          </p:cNvPr>
          <p:cNvSpPr txBox="1"/>
          <p:nvPr/>
        </p:nvSpPr>
        <p:spPr>
          <a:xfrm>
            <a:off x="1005519" y="4971900"/>
            <a:ext cx="2460930" cy="207749"/>
          </a:xfrm>
          <a:prstGeom prst="rect">
            <a:avLst/>
          </a:prstGeom>
          <a:noFill/>
        </p:spPr>
        <p:txBody>
          <a:bodyPr wrap="none" rtlCol="0">
            <a:spAutoFit/>
          </a:bodyPr>
          <a:lstStyle/>
          <a:p>
            <a:r>
              <a:rPr lang="de-CH" sz="750" dirty="0">
                <a:solidFill>
                  <a:schemeClr val="tx1">
                    <a:lumMod val="50000"/>
                    <a:lumOff val="50000"/>
                  </a:schemeClr>
                </a:solidFill>
              </a:rPr>
              <a:t>Andreas Herty on behalf </a:t>
            </a:r>
            <a:r>
              <a:rPr lang="de-CH" sz="750" dirty="0" err="1">
                <a:solidFill>
                  <a:schemeClr val="tx1">
                    <a:lumMod val="50000"/>
                    <a:lumOff val="50000"/>
                  </a:schemeClr>
                </a:solidFill>
              </a:rPr>
              <a:t>of</a:t>
            </a:r>
            <a:r>
              <a:rPr lang="de-CH" sz="750" dirty="0">
                <a:solidFill>
                  <a:schemeClr val="tx1">
                    <a:lumMod val="50000"/>
                    <a:lumOff val="50000"/>
                  </a:schemeClr>
                </a:solidFill>
              </a:rPr>
              <a:t> BE-GM-HPA · 16.02.2023</a:t>
            </a:r>
            <a:endParaRPr lang="en-GB" sz="750" dirty="0">
              <a:solidFill>
                <a:schemeClr val="tx1">
                  <a:lumMod val="50000"/>
                  <a:lumOff val="50000"/>
                </a:schemeClr>
              </a:solidFill>
            </a:endParaRPr>
          </a:p>
        </p:txBody>
      </p:sp>
      <p:sp>
        <p:nvSpPr>
          <p:cNvPr id="3" name="TextBox 2">
            <a:extLst>
              <a:ext uri="{FF2B5EF4-FFF2-40B4-BE49-F238E27FC236}">
                <a16:creationId xmlns:a16="http://schemas.microsoft.com/office/drawing/2014/main" id="{ABB95FCB-3537-6A11-E47A-FDAD652250F7}"/>
              </a:ext>
            </a:extLst>
          </p:cNvPr>
          <p:cNvSpPr txBox="1"/>
          <p:nvPr/>
        </p:nvSpPr>
        <p:spPr>
          <a:xfrm>
            <a:off x="6619487" y="470364"/>
            <a:ext cx="2141959" cy="1061829"/>
          </a:xfrm>
          <a:prstGeom prst="rect">
            <a:avLst/>
          </a:prstGeom>
          <a:noFill/>
        </p:spPr>
        <p:txBody>
          <a:bodyPr wrap="square" rtlCol="0">
            <a:spAutoFit/>
          </a:bodyPr>
          <a:lstStyle/>
          <a:p>
            <a:pPr algn="just"/>
            <a:r>
              <a:rPr lang="en-GB" sz="900" u="sng" dirty="0">
                <a:solidFill>
                  <a:schemeClr val="tx1">
                    <a:lumMod val="50000"/>
                    <a:lumOff val="50000"/>
                  </a:schemeClr>
                </a:solidFill>
              </a:rPr>
              <a:t>note</a:t>
            </a:r>
          </a:p>
          <a:p>
            <a:pPr algn="just"/>
            <a:r>
              <a:rPr lang="en-GB" sz="900" dirty="0">
                <a:solidFill>
                  <a:schemeClr val="tx1">
                    <a:lumMod val="50000"/>
                    <a:lumOff val="50000"/>
                  </a:schemeClr>
                </a:solidFill>
              </a:rPr>
              <a:t>This analysis only takes into account the part for BE-GM-HPA and the impact to the alignment monitoring system. All alignment actions for the installation of this component (BE-GM-ASG) are not taken into account.</a:t>
            </a:r>
          </a:p>
        </p:txBody>
      </p:sp>
      <p:sp>
        <p:nvSpPr>
          <p:cNvPr id="7" name="TextBox 6">
            <a:extLst>
              <a:ext uri="{FF2B5EF4-FFF2-40B4-BE49-F238E27FC236}">
                <a16:creationId xmlns:a16="http://schemas.microsoft.com/office/drawing/2014/main" id="{625FE645-F01E-52F4-6059-30376AC4B4F8}"/>
              </a:ext>
            </a:extLst>
          </p:cNvPr>
          <p:cNvSpPr txBox="1"/>
          <p:nvPr/>
        </p:nvSpPr>
        <p:spPr>
          <a:xfrm>
            <a:off x="819781" y="1832579"/>
            <a:ext cx="7501667" cy="2793072"/>
          </a:xfrm>
          <a:prstGeom prst="rect">
            <a:avLst/>
          </a:prstGeom>
          <a:noFill/>
        </p:spPr>
        <p:txBody>
          <a:bodyPr wrap="square" rtlCol="0">
            <a:spAutoFit/>
          </a:bodyPr>
          <a:lstStyle/>
          <a:p>
            <a:r>
              <a:rPr lang="en-GB" sz="1200" dirty="0">
                <a:solidFill>
                  <a:srgbClr val="0093BE"/>
                </a:solidFill>
              </a:rPr>
              <a:t>Warmup process</a:t>
            </a:r>
          </a:p>
          <a:p>
            <a:pPr marL="557213" lvl="1" indent="-214313">
              <a:buFont typeface="Arial" panose="020B0604020202020204" pitchFamily="34" charset="0"/>
              <a:buChar char="•"/>
            </a:pPr>
            <a:r>
              <a:rPr lang="en-GB" sz="1050" dirty="0">
                <a:solidFill>
                  <a:srgbClr val="0093BE"/>
                </a:solidFill>
              </a:rPr>
              <a:t>validation of alignment system (0.5/1 [d/person])</a:t>
            </a:r>
          </a:p>
          <a:p>
            <a:pPr marL="557213" lvl="1" indent="-214313">
              <a:buFont typeface="Arial" panose="020B0604020202020204" pitchFamily="34" charset="0"/>
              <a:buChar char="•"/>
            </a:pPr>
            <a:r>
              <a:rPr lang="en-GB" sz="1050" dirty="0">
                <a:solidFill>
                  <a:srgbClr val="0093BE"/>
                </a:solidFill>
              </a:rPr>
              <a:t>follow up during warmup / venting process (1.0/1)</a:t>
            </a:r>
          </a:p>
          <a:p>
            <a:pPr marL="214313" indent="-214313">
              <a:buFont typeface="Arial" panose="020B0604020202020204" pitchFamily="34" charset="0"/>
              <a:buChar char="•"/>
            </a:pPr>
            <a:endParaRPr lang="en-GB" sz="750" dirty="0">
              <a:solidFill>
                <a:srgbClr val="0093BE"/>
              </a:solidFill>
            </a:endParaRPr>
          </a:p>
          <a:p>
            <a:r>
              <a:rPr lang="en-GB" sz="1200" dirty="0">
                <a:solidFill>
                  <a:srgbClr val="0093BE"/>
                </a:solidFill>
              </a:rPr>
              <a:t>Dismounting (0.5/2)</a:t>
            </a:r>
          </a:p>
          <a:p>
            <a:pPr lvl="1"/>
            <a:r>
              <a:rPr lang="en-GB" sz="1050" dirty="0">
                <a:solidFill>
                  <a:schemeClr val="accent6">
                    <a:lumMod val="75000"/>
                  </a:schemeClr>
                </a:solidFill>
              </a:rPr>
              <a:t>a) dismount wire, wire protection and yellow pillar removal </a:t>
            </a:r>
          </a:p>
          <a:p>
            <a:pPr lvl="1"/>
            <a:r>
              <a:rPr lang="en-GB" sz="1050" dirty="0">
                <a:solidFill>
                  <a:srgbClr val="00B050"/>
                </a:solidFill>
              </a:rPr>
              <a:t>b) secure wire protection, yellow pillar removal, check measurement system integrity</a:t>
            </a:r>
          </a:p>
          <a:p>
            <a:pPr marL="214313" indent="-214313">
              <a:buFont typeface="Arial" panose="020B0604020202020204" pitchFamily="34" charset="0"/>
              <a:buChar char="•"/>
            </a:pPr>
            <a:endParaRPr lang="en-GB" sz="750" dirty="0">
              <a:solidFill>
                <a:srgbClr val="0093BE"/>
              </a:solidFill>
            </a:endParaRPr>
          </a:p>
          <a:p>
            <a:r>
              <a:rPr lang="en-GB" sz="1200" dirty="0">
                <a:solidFill>
                  <a:srgbClr val="0093BE"/>
                </a:solidFill>
              </a:rPr>
              <a:t>Installation (1.0/2)</a:t>
            </a:r>
          </a:p>
          <a:p>
            <a:pPr marL="557213" lvl="1" indent="-214313">
              <a:buFont typeface="Arial" panose="020B0604020202020204" pitchFamily="34" charset="0"/>
              <a:buChar char="•"/>
            </a:pPr>
            <a:r>
              <a:rPr lang="en-GB" sz="1050" dirty="0">
                <a:solidFill>
                  <a:srgbClr val="00B050"/>
                </a:solidFill>
              </a:rPr>
              <a:t>installation yellow pillar, </a:t>
            </a:r>
            <a:r>
              <a:rPr lang="en-GB" sz="1050" dirty="0">
                <a:solidFill>
                  <a:schemeClr val="accent6">
                    <a:lumMod val="75000"/>
                  </a:schemeClr>
                </a:solidFill>
              </a:rPr>
              <a:t>wire protection and wire</a:t>
            </a:r>
          </a:p>
          <a:p>
            <a:pPr marL="557213" lvl="1" indent="-214313">
              <a:buFont typeface="Arial" panose="020B0604020202020204" pitchFamily="34" charset="0"/>
              <a:buChar char="•"/>
            </a:pPr>
            <a:r>
              <a:rPr lang="en-GB" sz="1050" dirty="0">
                <a:solidFill>
                  <a:schemeClr val="accent6">
                    <a:lumMod val="75000"/>
                  </a:schemeClr>
                </a:solidFill>
              </a:rPr>
              <a:t>recalibration of WPS sensors due to new reference wire (2.0/2, Q1-D1)</a:t>
            </a:r>
          </a:p>
          <a:p>
            <a:pPr marL="557213" lvl="1" indent="-214313">
              <a:buFont typeface="Arial" panose="020B0604020202020204" pitchFamily="34" charset="0"/>
              <a:buChar char="•"/>
            </a:pPr>
            <a:r>
              <a:rPr lang="en-GB" sz="1050" dirty="0">
                <a:solidFill>
                  <a:srgbClr val="0093BE"/>
                </a:solidFill>
              </a:rPr>
              <a:t>validation of alignment system (0.5/1)</a:t>
            </a:r>
          </a:p>
          <a:p>
            <a:endParaRPr lang="en-GB" sz="750" dirty="0">
              <a:solidFill>
                <a:srgbClr val="0093BE"/>
              </a:solidFill>
            </a:endParaRPr>
          </a:p>
          <a:p>
            <a:r>
              <a:rPr lang="en-GB" sz="1200" dirty="0">
                <a:solidFill>
                  <a:srgbClr val="0093BE"/>
                </a:solidFill>
              </a:rPr>
              <a:t>Consequences / impacting factors</a:t>
            </a:r>
          </a:p>
          <a:p>
            <a:pPr marL="557213" lvl="1" indent="-214313">
              <a:buFont typeface="Arial" panose="020B0604020202020204" pitchFamily="34" charset="0"/>
              <a:buChar char="•"/>
            </a:pPr>
            <a:r>
              <a:rPr lang="en-GB" sz="1050" dirty="0">
                <a:solidFill>
                  <a:srgbClr val="0093BE"/>
                </a:solidFill>
              </a:rPr>
              <a:t>no radial measurements and link left-cavern-right for the time of intervention (wire dismounting to wire installation)</a:t>
            </a:r>
          </a:p>
          <a:p>
            <a:pPr marL="557213" lvl="1" indent="-214313">
              <a:buFont typeface="Arial" panose="020B0604020202020204" pitchFamily="34" charset="0"/>
              <a:buChar char="•"/>
            </a:pPr>
            <a:r>
              <a:rPr lang="en-GB" sz="1050" dirty="0">
                <a:solidFill>
                  <a:srgbClr val="0093BE"/>
                </a:solidFill>
              </a:rPr>
              <a:t>recalibration of WPS sensors mandatory in case wire dismounted (=exchanged)</a:t>
            </a:r>
          </a:p>
          <a:p>
            <a:pPr marL="557213" lvl="1" indent="-214313">
              <a:buFont typeface="Arial" panose="020B0604020202020204" pitchFamily="34" charset="0"/>
              <a:buChar char="•"/>
            </a:pPr>
            <a:r>
              <a:rPr lang="en-GB" sz="1050" dirty="0">
                <a:solidFill>
                  <a:srgbClr val="0093BE"/>
                </a:solidFill>
              </a:rPr>
              <a:t>bakeout ? </a:t>
            </a:r>
          </a:p>
        </p:txBody>
      </p:sp>
      <p:sp>
        <p:nvSpPr>
          <p:cNvPr id="8" name="TextBox 7">
            <a:extLst>
              <a:ext uri="{FF2B5EF4-FFF2-40B4-BE49-F238E27FC236}">
                <a16:creationId xmlns:a16="http://schemas.microsoft.com/office/drawing/2014/main" id="{F286EA9C-AB3C-6DF0-36E9-5D54E36801D0}"/>
              </a:ext>
            </a:extLst>
          </p:cNvPr>
          <p:cNvSpPr txBox="1"/>
          <p:nvPr/>
        </p:nvSpPr>
        <p:spPr>
          <a:xfrm>
            <a:off x="6299559" y="1875082"/>
            <a:ext cx="2596159" cy="507831"/>
          </a:xfrm>
          <a:prstGeom prst="rect">
            <a:avLst/>
          </a:prstGeom>
          <a:noFill/>
          <a:ln>
            <a:solidFill>
              <a:schemeClr val="accent2"/>
            </a:solidFill>
          </a:ln>
        </p:spPr>
        <p:txBody>
          <a:bodyPr wrap="square" rtlCol="0">
            <a:spAutoFit/>
          </a:bodyPr>
          <a:lstStyle/>
          <a:p>
            <a:r>
              <a:rPr lang="en-GB" sz="900" u="sng" dirty="0">
                <a:solidFill>
                  <a:srgbClr val="FF0000"/>
                </a:solidFill>
              </a:rPr>
              <a:t>Remarks: displacement of the 1</a:t>
            </a:r>
            <a:r>
              <a:rPr lang="en-GB" sz="900" u="sng" baseline="30000" dirty="0">
                <a:solidFill>
                  <a:srgbClr val="FF0000"/>
                </a:solidFill>
              </a:rPr>
              <a:t>st</a:t>
            </a:r>
            <a:r>
              <a:rPr lang="en-GB" sz="900" u="sng" dirty="0">
                <a:solidFill>
                  <a:srgbClr val="FF0000"/>
                </a:solidFill>
              </a:rPr>
              <a:t> MBXW could be very complicate as it is support of one of the main BE-GM reference</a:t>
            </a:r>
            <a:endParaRPr lang="en-GB" sz="900" dirty="0">
              <a:solidFill>
                <a:srgbClr val="FF0000"/>
              </a:solidFill>
            </a:endParaRPr>
          </a:p>
        </p:txBody>
      </p:sp>
    </p:spTree>
    <p:extLst>
      <p:ext uri="{BB962C8B-B14F-4D97-AF65-F5344CB8AC3E}">
        <p14:creationId xmlns:p14="http://schemas.microsoft.com/office/powerpoint/2010/main" val="3282764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18694-88B3-705F-7B26-DDDC5F7FEA18}"/>
              </a:ext>
            </a:extLst>
          </p:cNvPr>
          <p:cNvSpPr>
            <a:spLocks noGrp="1"/>
          </p:cNvSpPr>
          <p:nvPr>
            <p:ph type="title"/>
          </p:nvPr>
        </p:nvSpPr>
        <p:spPr>
          <a:xfrm>
            <a:off x="612000" y="1851670"/>
            <a:ext cx="7920000" cy="720080"/>
          </a:xfrm>
        </p:spPr>
        <p:txBody>
          <a:bodyPr/>
          <a:lstStyle/>
          <a:p>
            <a:r>
              <a:rPr lang="en-US" dirty="0"/>
              <a:t>Magnet</a:t>
            </a:r>
            <a:br>
              <a:rPr lang="en-US" dirty="0"/>
            </a:br>
            <a:r>
              <a:rPr lang="en-US" dirty="0"/>
              <a:t>P. Thonet</a:t>
            </a:r>
            <a:endParaRPr lang="en-GB" dirty="0"/>
          </a:p>
        </p:txBody>
      </p:sp>
      <p:sp>
        <p:nvSpPr>
          <p:cNvPr id="4" name="Footer Placeholder 3">
            <a:extLst>
              <a:ext uri="{FF2B5EF4-FFF2-40B4-BE49-F238E27FC236}">
                <a16:creationId xmlns:a16="http://schemas.microsoft.com/office/drawing/2014/main" id="{B83DE8BC-04BD-EE9D-CDFD-69C1C6229217}"/>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345187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143000" y="57150"/>
            <a:ext cx="6858000" cy="400050"/>
          </a:xfrm>
          <a:prstGeom prst="rect">
            <a:avLst/>
          </a:prstGeom>
          <a:noFill/>
          <a:ln w="9525">
            <a:noFill/>
            <a:miter lim="800000"/>
            <a:headEnd/>
            <a:tailEnd/>
          </a:ln>
          <a:effectLst/>
        </p:spPr>
        <p:txBody>
          <a:bodyPr anchor="ctr"/>
          <a:lstStyle/>
          <a:p>
            <a:pPr algn="ctr"/>
            <a:r>
              <a:rPr lang="en-US" sz="1725" b="1" dirty="0">
                <a:latin typeface="Calibri" pitchFamily="34" charset="0"/>
              </a:rPr>
              <a:t>Preliminary tests on SPLQS__NWP-00000028 magnet </a:t>
            </a:r>
            <a:endParaRPr lang="fr-FR" sz="1725" b="1" dirty="0">
              <a:latin typeface="Calibri" pitchFamily="34" charset="0"/>
            </a:endParaRPr>
          </a:p>
        </p:txBody>
      </p:sp>
      <p:sp>
        <p:nvSpPr>
          <p:cNvPr id="10" name="TextBox 9">
            <a:extLst>
              <a:ext uri="{FF2B5EF4-FFF2-40B4-BE49-F238E27FC236}">
                <a16:creationId xmlns:a16="http://schemas.microsoft.com/office/drawing/2014/main" id="{B5EBAED7-2652-47B8-BBEA-72ABCF8CC731}"/>
              </a:ext>
            </a:extLst>
          </p:cNvPr>
          <p:cNvSpPr txBox="1"/>
          <p:nvPr/>
        </p:nvSpPr>
        <p:spPr>
          <a:xfrm>
            <a:off x="1143000" y="457201"/>
            <a:ext cx="6857999" cy="1384995"/>
          </a:xfrm>
          <a:prstGeom prst="rect">
            <a:avLst/>
          </a:prstGeom>
          <a:noFill/>
        </p:spPr>
        <p:txBody>
          <a:bodyPr wrap="square" rtlCol="0">
            <a:spAutoFit/>
          </a:bodyPr>
          <a:lstStyle/>
          <a:p>
            <a:r>
              <a:rPr lang="en-GB" sz="1050" dirty="0"/>
              <a:t>Some preliminary tests and measurements were done on the SPLQS__NWP-00000028 skew quadrupole:</a:t>
            </a:r>
          </a:p>
          <a:p>
            <a:pPr algn="just"/>
            <a:r>
              <a:rPr lang="en-GB" sz="1050" dirty="0"/>
              <a:t>The magnet was tested up to 260 A but P. Thonet would recommend to not go over 240 A to limit the </a:t>
            </a:r>
            <a:r>
              <a:rPr lang="en-GB" sz="1050" dirty="0">
                <a:latin typeface="GreekC" panose="00000400000000000000" pitchFamily="2" charset="0"/>
                <a:cs typeface="GreekC" panose="00000400000000000000" pitchFamily="2" charset="0"/>
              </a:rPr>
              <a:t>D</a:t>
            </a:r>
            <a:r>
              <a:rPr lang="en-GB" sz="1050" dirty="0"/>
              <a:t> T to 30°C. For such current we would have the following operation values:</a:t>
            </a:r>
          </a:p>
          <a:p>
            <a:endParaRPr lang="en-GB" sz="1050" dirty="0"/>
          </a:p>
          <a:p>
            <a:r>
              <a:rPr lang="en-GB" sz="1050" dirty="0">
                <a:latin typeface="+mj-lt"/>
                <a:cs typeface="GreekC" panose="00000400000000000000" pitchFamily="2" charset="0"/>
              </a:rPr>
              <a:t>-</a:t>
            </a:r>
            <a:r>
              <a:rPr lang="en-GB" sz="1050" dirty="0">
                <a:latin typeface="GreekC" panose="00000400000000000000" pitchFamily="2" charset="0"/>
                <a:cs typeface="GreekC" panose="00000400000000000000" pitchFamily="2" charset="0"/>
              </a:rPr>
              <a:t> D</a:t>
            </a:r>
            <a:r>
              <a:rPr lang="en-GB" sz="1050" dirty="0"/>
              <a:t> P demineralized water: 	12 bar</a:t>
            </a:r>
          </a:p>
          <a:p>
            <a:pPr marL="214313" indent="-214313">
              <a:buFontTx/>
              <a:buChar char="-"/>
            </a:pPr>
            <a:r>
              <a:rPr lang="en-GB" sz="1050" dirty="0"/>
              <a:t>Water flow: 		6 l/min</a:t>
            </a:r>
          </a:p>
          <a:p>
            <a:pPr marL="214313" indent="-214313">
              <a:buFontTx/>
              <a:buChar char="-"/>
            </a:pPr>
            <a:r>
              <a:rPr lang="en-GB" sz="1050" dirty="0"/>
              <a:t>I: 			240 A</a:t>
            </a:r>
          </a:p>
          <a:p>
            <a:r>
              <a:rPr lang="en-GB" sz="1050" dirty="0">
                <a:latin typeface="+mj-lt"/>
                <a:cs typeface="GreekC" panose="00000400000000000000" pitchFamily="2" charset="0"/>
              </a:rPr>
              <a:t>-   </a:t>
            </a:r>
            <a:r>
              <a:rPr lang="en-GB" sz="1050" dirty="0">
                <a:latin typeface="GreekC" panose="00000400000000000000" pitchFamily="2" charset="0"/>
                <a:cs typeface="GreekC" panose="00000400000000000000" pitchFamily="2" charset="0"/>
              </a:rPr>
              <a:t>D</a:t>
            </a:r>
            <a:r>
              <a:rPr lang="en-GB" sz="1050" dirty="0"/>
              <a:t> T: 			30°C</a:t>
            </a:r>
          </a:p>
        </p:txBody>
      </p:sp>
      <p:sp>
        <p:nvSpPr>
          <p:cNvPr id="4" name="TextBox 3">
            <a:extLst>
              <a:ext uri="{FF2B5EF4-FFF2-40B4-BE49-F238E27FC236}">
                <a16:creationId xmlns:a16="http://schemas.microsoft.com/office/drawing/2014/main" id="{71C9CB0B-315E-0EE1-BC3B-9AD03F394860}"/>
              </a:ext>
            </a:extLst>
          </p:cNvPr>
          <p:cNvSpPr txBox="1"/>
          <p:nvPr/>
        </p:nvSpPr>
        <p:spPr>
          <a:xfrm>
            <a:off x="1142998" y="1863772"/>
            <a:ext cx="6857999" cy="415498"/>
          </a:xfrm>
          <a:prstGeom prst="rect">
            <a:avLst/>
          </a:prstGeom>
          <a:noFill/>
        </p:spPr>
        <p:txBody>
          <a:bodyPr wrap="square" rtlCol="0">
            <a:spAutoFit/>
          </a:bodyPr>
          <a:lstStyle/>
          <a:p>
            <a:r>
              <a:rPr lang="en-GB" sz="1050" dirty="0"/>
              <a:t>During the test we measured the pole field at 150 far from the extremity with a Hall probe to evaluate the saturation. The measured values are listed in the following table:</a:t>
            </a:r>
          </a:p>
        </p:txBody>
      </p:sp>
      <p:pic>
        <p:nvPicPr>
          <p:cNvPr id="5" name="Picture 4">
            <a:extLst>
              <a:ext uri="{FF2B5EF4-FFF2-40B4-BE49-F238E27FC236}">
                <a16:creationId xmlns:a16="http://schemas.microsoft.com/office/drawing/2014/main" id="{B2CCF30F-8559-5E14-ED78-276113F0C687}"/>
              </a:ext>
            </a:extLst>
          </p:cNvPr>
          <p:cNvPicPr>
            <a:picLocks noChangeAspect="1"/>
          </p:cNvPicPr>
          <p:nvPr/>
        </p:nvPicPr>
        <p:blipFill>
          <a:blip r:embed="rId2"/>
          <a:stretch>
            <a:fillRect/>
          </a:stretch>
        </p:blipFill>
        <p:spPr>
          <a:xfrm>
            <a:off x="1177665" y="2383555"/>
            <a:ext cx="3185201" cy="2650219"/>
          </a:xfrm>
          <a:prstGeom prst="rect">
            <a:avLst/>
          </a:prstGeom>
        </p:spPr>
      </p:pic>
      <p:pic>
        <p:nvPicPr>
          <p:cNvPr id="7" name="Picture 6">
            <a:extLst>
              <a:ext uri="{FF2B5EF4-FFF2-40B4-BE49-F238E27FC236}">
                <a16:creationId xmlns:a16="http://schemas.microsoft.com/office/drawing/2014/main" id="{DA881E42-B313-DAFE-F6E9-0B8E4FB3D201}"/>
              </a:ext>
            </a:extLst>
          </p:cNvPr>
          <p:cNvPicPr>
            <a:picLocks noChangeAspect="1"/>
          </p:cNvPicPr>
          <p:nvPr/>
        </p:nvPicPr>
        <p:blipFill>
          <a:blip r:embed="rId3"/>
          <a:stretch>
            <a:fillRect/>
          </a:stretch>
        </p:blipFill>
        <p:spPr>
          <a:xfrm>
            <a:off x="4415713" y="2380744"/>
            <a:ext cx="3550622" cy="2653030"/>
          </a:xfrm>
          <a:prstGeom prst="rect">
            <a:avLst/>
          </a:prstGeom>
        </p:spPr>
      </p:pic>
      <p:sp>
        <p:nvSpPr>
          <p:cNvPr id="2" name="Footer Placeholder 1">
            <a:extLst>
              <a:ext uri="{FF2B5EF4-FFF2-40B4-BE49-F238E27FC236}">
                <a16:creationId xmlns:a16="http://schemas.microsoft.com/office/drawing/2014/main" id="{ED9673EE-1678-224D-551D-9834FDA165CA}"/>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2192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1143000" y="57150"/>
            <a:ext cx="6858000" cy="400050"/>
          </a:xfrm>
          <a:prstGeom prst="rect">
            <a:avLst/>
          </a:prstGeom>
          <a:noFill/>
          <a:ln w="9525">
            <a:noFill/>
            <a:miter lim="800000"/>
            <a:headEnd/>
            <a:tailEnd/>
          </a:ln>
          <a:effectLst/>
        </p:spPr>
        <p:txBody>
          <a:bodyPr anchor="ctr"/>
          <a:lstStyle/>
          <a:p>
            <a:pPr algn="ctr"/>
            <a:r>
              <a:rPr lang="en-US" sz="1725" b="1" dirty="0">
                <a:latin typeface="Calibri" pitchFamily="34" charset="0"/>
              </a:rPr>
              <a:t>Test results and future actions</a:t>
            </a:r>
            <a:endParaRPr lang="fr-FR" sz="1725" b="1" dirty="0">
              <a:latin typeface="Calibri" pitchFamily="34" charset="0"/>
            </a:endParaRPr>
          </a:p>
        </p:txBody>
      </p:sp>
      <p:sp>
        <p:nvSpPr>
          <p:cNvPr id="10" name="TextBox 9">
            <a:extLst>
              <a:ext uri="{FF2B5EF4-FFF2-40B4-BE49-F238E27FC236}">
                <a16:creationId xmlns:a16="http://schemas.microsoft.com/office/drawing/2014/main" id="{B5EBAED7-2652-47B8-BBEA-72ABCF8CC731}"/>
              </a:ext>
            </a:extLst>
          </p:cNvPr>
          <p:cNvSpPr txBox="1"/>
          <p:nvPr/>
        </p:nvSpPr>
        <p:spPr>
          <a:xfrm>
            <a:off x="323528" y="411510"/>
            <a:ext cx="8640960" cy="3647152"/>
          </a:xfrm>
          <a:prstGeom prst="rect">
            <a:avLst/>
          </a:prstGeom>
          <a:noFill/>
        </p:spPr>
        <p:txBody>
          <a:bodyPr wrap="square" rtlCol="0">
            <a:spAutoFit/>
          </a:bodyPr>
          <a:lstStyle/>
          <a:p>
            <a:endParaRPr lang="en-GB" sz="1050" dirty="0"/>
          </a:p>
          <a:p>
            <a:endParaRPr lang="en-GB" sz="1050" dirty="0"/>
          </a:p>
          <a:p>
            <a:pPr marL="214313" indent="-214313">
              <a:buFontTx/>
              <a:buChar char="-"/>
            </a:pPr>
            <a:r>
              <a:rPr lang="en-GB" sz="1050" dirty="0"/>
              <a:t>The magnet could electrically work up to 240 A with 12 bar </a:t>
            </a:r>
            <a:r>
              <a:rPr lang="en-GB" sz="1050" dirty="0">
                <a:latin typeface="GreekC" panose="00000400000000000000" pitchFamily="2" charset="0"/>
                <a:cs typeface="GreekC" panose="00000400000000000000" pitchFamily="2" charset="0"/>
              </a:rPr>
              <a:t>D</a:t>
            </a:r>
            <a:r>
              <a:rPr lang="en-GB" sz="1050" dirty="0"/>
              <a:t> P.</a:t>
            </a:r>
          </a:p>
          <a:p>
            <a:pPr marL="671513" lvl="1" indent="-214313">
              <a:buFontTx/>
              <a:buChar char="-"/>
            </a:pPr>
            <a:r>
              <a:rPr lang="en-GB" sz="1050" dirty="0"/>
              <a:t>•	LSS1L : Sector 81, </a:t>
            </a:r>
            <a:r>
              <a:rPr lang="en-GB" sz="1050" dirty="0">
                <a:latin typeface="GreekC" panose="00000400000000000000" pitchFamily="2" charset="0"/>
                <a:cs typeface="GreekC" panose="00000400000000000000" pitchFamily="2" charset="0"/>
              </a:rPr>
              <a:t>D</a:t>
            </a:r>
            <a:r>
              <a:rPr lang="en-GB" sz="1050" dirty="0"/>
              <a:t> P  available 10,7 bar ;</a:t>
            </a:r>
          </a:p>
          <a:p>
            <a:pPr marL="671513" lvl="1" indent="-214313">
              <a:buFontTx/>
              <a:buChar char="-"/>
            </a:pPr>
            <a:r>
              <a:rPr lang="en-GB" sz="1050" dirty="0"/>
              <a:t>•	LSS1R : Sector 21, </a:t>
            </a:r>
            <a:r>
              <a:rPr lang="en-GB" sz="1050" dirty="0">
                <a:latin typeface="GreekC" panose="00000400000000000000" pitchFamily="2" charset="0"/>
                <a:cs typeface="GreekC" panose="00000400000000000000" pitchFamily="2" charset="0"/>
              </a:rPr>
              <a:t>D</a:t>
            </a:r>
            <a:r>
              <a:rPr lang="en-GB" sz="1050" dirty="0"/>
              <a:t> P  available 11,9 bar ;</a:t>
            </a:r>
          </a:p>
          <a:p>
            <a:pPr marL="671513" lvl="1" indent="-214313">
              <a:buFontTx/>
              <a:buChar char="-"/>
            </a:pPr>
            <a:r>
              <a:rPr lang="en-GB" sz="1050" dirty="0"/>
              <a:t>•	LSS5L : Sector 45, </a:t>
            </a:r>
            <a:r>
              <a:rPr lang="en-GB" sz="1050" dirty="0">
                <a:latin typeface="GreekC" panose="00000400000000000000" pitchFamily="2" charset="0"/>
                <a:cs typeface="GreekC" panose="00000400000000000000" pitchFamily="2" charset="0"/>
              </a:rPr>
              <a:t>D</a:t>
            </a:r>
            <a:r>
              <a:rPr lang="en-GB" sz="1050" dirty="0"/>
              <a:t> P  available 13,1 bar ;</a:t>
            </a:r>
          </a:p>
          <a:p>
            <a:pPr marL="671513" lvl="1" indent="-214313">
              <a:buFontTx/>
              <a:buChar char="-"/>
            </a:pPr>
            <a:r>
              <a:rPr lang="en-GB" sz="1050" dirty="0"/>
              <a:t>•	LSS5R : Sector 56, </a:t>
            </a:r>
            <a:r>
              <a:rPr lang="en-GB" sz="1050" dirty="0">
                <a:latin typeface="GreekC" panose="00000400000000000000" pitchFamily="2" charset="0"/>
                <a:cs typeface="GreekC" panose="00000400000000000000" pitchFamily="2" charset="0"/>
              </a:rPr>
              <a:t>D</a:t>
            </a:r>
            <a:r>
              <a:rPr lang="en-GB" sz="1050" dirty="0"/>
              <a:t> P  available 11,0 bar.</a:t>
            </a:r>
          </a:p>
          <a:p>
            <a:pPr lvl="1"/>
            <a:r>
              <a:rPr lang="en-GB" sz="1050" dirty="0"/>
              <a:t>Less then desired but should be enough to keep the magnet temperature below 50 C for the selected current</a:t>
            </a:r>
          </a:p>
          <a:p>
            <a:pPr lvl="1"/>
            <a:endParaRPr lang="en-GB" sz="1050" dirty="0"/>
          </a:p>
          <a:p>
            <a:pPr marL="214313" indent="-214313">
              <a:buFontTx/>
              <a:buChar char="-"/>
            </a:pPr>
            <a:r>
              <a:rPr lang="en-GB" sz="1050" dirty="0"/>
              <a:t>If the magnet is powered with more than 180 A, P. Thonet would recommend to install an interlock on water flow (</a:t>
            </a:r>
            <a:r>
              <a:rPr lang="en-GB" sz="1050" dirty="0" err="1"/>
              <a:t>Eletta</a:t>
            </a:r>
            <a:r>
              <a:rPr lang="en-GB" sz="1050" dirty="0"/>
              <a:t>) to not take the risk to overheat the coil in case of water supply failure .</a:t>
            </a:r>
          </a:p>
          <a:p>
            <a:pPr marL="214313" indent="-214313">
              <a:buFontTx/>
              <a:buChar char="-"/>
            </a:pPr>
            <a:endParaRPr lang="en-GB" sz="1050" dirty="0"/>
          </a:p>
          <a:p>
            <a:pPr marL="214313" indent="-214313">
              <a:buFontTx/>
              <a:buChar char="-"/>
            </a:pPr>
            <a:r>
              <a:rPr lang="en-GB" sz="1050" dirty="0"/>
              <a:t>From first and approximative magnetic measurements the quadrupole starts to saturate between 160 A and 180 A (quadrupole </a:t>
            </a:r>
            <a:r>
              <a:rPr lang="en-GB" sz="1050" dirty="0" err="1"/>
              <a:t>center</a:t>
            </a:r>
            <a:r>
              <a:rPr lang="en-GB" sz="1050" dirty="0"/>
              <a:t>).</a:t>
            </a:r>
          </a:p>
          <a:p>
            <a:pPr marL="214313" indent="-214313">
              <a:buFontTx/>
              <a:buChar char="-"/>
            </a:pPr>
            <a:endParaRPr lang="en-GB" sz="1050" dirty="0"/>
          </a:p>
          <a:p>
            <a:pPr marL="214313" indent="-214313">
              <a:buFontTx/>
              <a:buChar char="-"/>
            </a:pPr>
            <a:r>
              <a:rPr lang="en-GB" sz="1050" dirty="0"/>
              <a:t>All these values (field integral and transfer function) shall be confirmed by a  proper magnetic measurement campaign (from mid of February).</a:t>
            </a:r>
          </a:p>
          <a:p>
            <a:pPr marL="214313" indent="-214313">
              <a:buFontTx/>
              <a:buChar char="-"/>
            </a:pPr>
            <a:endParaRPr lang="en-GB" sz="1050" dirty="0"/>
          </a:p>
          <a:p>
            <a:pPr marL="214313" indent="-214313">
              <a:buFontTx/>
              <a:buChar char="-"/>
            </a:pPr>
            <a:r>
              <a:rPr lang="en-GB" sz="1050" dirty="0"/>
              <a:t>The magnet has been certified in the workshop at the moment and also renewed according to the present standards. He will be sent next week to magnetic measurement that should confirm the preliminary data shown in the previous slide</a:t>
            </a:r>
          </a:p>
          <a:p>
            <a:pPr marL="214313" indent="-214313">
              <a:buFontTx/>
              <a:buChar char="-"/>
            </a:pPr>
            <a:r>
              <a:rPr lang="en-GB" sz="1050" dirty="0"/>
              <a:t>Next point to be verified available water </a:t>
            </a:r>
            <a:r>
              <a:rPr lang="en-GB" sz="1050" dirty="0">
                <a:latin typeface="GreekC" panose="00000400000000000000" pitchFamily="2" charset="0"/>
                <a:cs typeface="GreekC" panose="00000400000000000000" pitchFamily="2" charset="0"/>
              </a:rPr>
              <a:t>D</a:t>
            </a:r>
            <a:r>
              <a:rPr lang="en-GB" sz="1050" dirty="0"/>
              <a:t> P in the installation location</a:t>
            </a:r>
          </a:p>
          <a:p>
            <a:endParaRPr lang="en-GB" sz="1050" dirty="0"/>
          </a:p>
          <a:p>
            <a:pPr marL="214313" indent="-214313">
              <a:buFontTx/>
              <a:buChar char="-"/>
            </a:pPr>
            <a:endParaRPr lang="en-GB" sz="1050" dirty="0"/>
          </a:p>
        </p:txBody>
      </p:sp>
      <p:sp>
        <p:nvSpPr>
          <p:cNvPr id="2" name="Rectangle 1">
            <a:extLst>
              <a:ext uri="{FF2B5EF4-FFF2-40B4-BE49-F238E27FC236}">
                <a16:creationId xmlns:a16="http://schemas.microsoft.com/office/drawing/2014/main" id="{66927917-D05E-056F-D34E-3D3A7F985737}"/>
              </a:ext>
            </a:extLst>
          </p:cNvPr>
          <p:cNvSpPr/>
          <p:nvPr/>
        </p:nvSpPr>
        <p:spPr>
          <a:xfrm>
            <a:off x="1186439" y="4227933"/>
            <a:ext cx="6915100" cy="7012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Agreed working proposal </a:t>
            </a:r>
          </a:p>
          <a:p>
            <a:pPr algn="ctr"/>
            <a:r>
              <a:rPr lang="en-US" dirty="0"/>
              <a:t>Circuit current rating 180 A for integrated gradient of 6.9 T/m*m</a:t>
            </a:r>
            <a:endParaRPr lang="en-GB" dirty="0"/>
          </a:p>
        </p:txBody>
      </p:sp>
      <p:sp>
        <p:nvSpPr>
          <p:cNvPr id="3" name="Footer Placeholder 2">
            <a:extLst>
              <a:ext uri="{FF2B5EF4-FFF2-40B4-BE49-F238E27FC236}">
                <a16:creationId xmlns:a16="http://schemas.microsoft.com/office/drawing/2014/main" id="{E0E69C5C-4047-F2BB-8A0F-9578200A32C9}"/>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704930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18694-88B3-705F-7B26-DDDC5F7FEA18}"/>
              </a:ext>
            </a:extLst>
          </p:cNvPr>
          <p:cNvSpPr>
            <a:spLocks noGrp="1"/>
          </p:cNvSpPr>
          <p:nvPr>
            <p:ph type="title"/>
          </p:nvPr>
        </p:nvSpPr>
        <p:spPr>
          <a:xfrm>
            <a:off x="612000" y="1851670"/>
            <a:ext cx="7920000" cy="720080"/>
          </a:xfrm>
        </p:spPr>
        <p:txBody>
          <a:bodyPr/>
          <a:lstStyle/>
          <a:p>
            <a:r>
              <a:rPr lang="en-US" dirty="0"/>
              <a:t>Power converters</a:t>
            </a:r>
            <a:br>
              <a:rPr lang="en-US" dirty="0"/>
            </a:br>
            <a:r>
              <a:rPr lang="en-US" dirty="0"/>
              <a:t>M. Martino, H, Thiesen, Y. Thurel</a:t>
            </a:r>
            <a:endParaRPr lang="en-GB" dirty="0"/>
          </a:p>
        </p:txBody>
      </p:sp>
      <p:sp>
        <p:nvSpPr>
          <p:cNvPr id="4" name="Footer Placeholder 3">
            <a:extLst>
              <a:ext uri="{FF2B5EF4-FFF2-40B4-BE49-F238E27FC236}">
                <a16:creationId xmlns:a16="http://schemas.microsoft.com/office/drawing/2014/main" id="{B83DE8BC-04BD-EE9D-CDFD-69C1C6229217}"/>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381855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C3DB5-F89C-06B9-581D-DABA8C572F39}"/>
              </a:ext>
            </a:extLst>
          </p:cNvPr>
          <p:cNvSpPr>
            <a:spLocks noGrp="1"/>
          </p:cNvSpPr>
          <p:nvPr>
            <p:ph type="title"/>
          </p:nvPr>
        </p:nvSpPr>
        <p:spPr>
          <a:xfrm>
            <a:off x="612000" y="8877"/>
            <a:ext cx="7920000" cy="540000"/>
          </a:xfrm>
        </p:spPr>
        <p:txBody>
          <a:bodyPr/>
          <a:lstStyle/>
          <a:p>
            <a:r>
              <a:rPr lang="en-US" dirty="0"/>
              <a:t>Power Converter proposal</a:t>
            </a:r>
            <a:endParaRPr lang="en-GB" dirty="0"/>
          </a:p>
        </p:txBody>
      </p:sp>
      <p:sp>
        <p:nvSpPr>
          <p:cNvPr id="3" name="Content Placeholder 2">
            <a:extLst>
              <a:ext uri="{FF2B5EF4-FFF2-40B4-BE49-F238E27FC236}">
                <a16:creationId xmlns:a16="http://schemas.microsoft.com/office/drawing/2014/main" id="{9FC75844-123E-F82D-C3CF-0EFB1B9F3200}"/>
              </a:ext>
            </a:extLst>
          </p:cNvPr>
          <p:cNvSpPr>
            <a:spLocks noGrp="1"/>
          </p:cNvSpPr>
          <p:nvPr>
            <p:ph idx="1"/>
          </p:nvPr>
        </p:nvSpPr>
        <p:spPr>
          <a:xfrm>
            <a:off x="612000" y="675000"/>
            <a:ext cx="8208472" cy="3919623"/>
          </a:xfrm>
        </p:spPr>
        <p:txBody>
          <a:bodyPr>
            <a:normAutofit fontScale="62500" lnSpcReduction="20000"/>
          </a:bodyPr>
          <a:lstStyle/>
          <a:p>
            <a:pPr algn="l"/>
            <a:r>
              <a:rPr lang="en-US" dirty="0"/>
              <a:t>Identified PC candidate providing</a:t>
            </a:r>
          </a:p>
          <a:p>
            <a:pPr lvl="1" algn="l"/>
            <a:r>
              <a:rPr lang="en-US" dirty="0"/>
              <a:t>1 Quadrant</a:t>
            </a:r>
          </a:p>
          <a:p>
            <a:pPr lvl="1" algn="l"/>
            <a:r>
              <a:rPr lang="en-GB" dirty="0">
                <a:latin typeface="Calibri" panose="020F0502020204030204" pitchFamily="34" charset="0"/>
                <a:ea typeface="Times New Roman" panose="02020603050405020304" pitchFamily="18" charset="0"/>
              </a:rPr>
              <a:t>200</a:t>
            </a:r>
            <a:r>
              <a:rPr lang="en-GB" sz="2400" dirty="0">
                <a:effectLst/>
                <a:latin typeface="Calibri" panose="020F0502020204030204" pitchFamily="34" charset="0"/>
                <a:ea typeface="Times New Roman" panose="02020603050405020304" pitchFamily="18" charset="0"/>
              </a:rPr>
              <a:t>A-60 V PC </a:t>
            </a:r>
            <a:r>
              <a:rPr lang="en-GB" sz="2400" dirty="0">
                <a:solidFill>
                  <a:schemeClr val="accent6">
                    <a:lumMod val="75000"/>
                  </a:schemeClr>
                </a:solidFill>
                <a:effectLst/>
                <a:latin typeface="Calibri" panose="020F0502020204030204" pitchFamily="34" charset="0"/>
                <a:ea typeface="Times New Roman" panose="02020603050405020304" pitchFamily="18" charset="0"/>
              </a:rPr>
              <a:t>[recommended up to 190A continuous operation]</a:t>
            </a:r>
            <a:endParaRPr lang="en-US" dirty="0">
              <a:solidFill>
                <a:schemeClr val="accent6">
                  <a:lumMod val="75000"/>
                </a:schemeClr>
              </a:solidFill>
            </a:endParaRPr>
          </a:p>
          <a:p>
            <a:pPr lvl="1" algn="l"/>
            <a:r>
              <a:rPr lang="en-US" dirty="0"/>
              <a:t>100 ppm stability of 200 A</a:t>
            </a:r>
          </a:p>
          <a:p>
            <a:pPr lvl="1" algn="l"/>
            <a:r>
              <a:rPr lang="en-US" dirty="0"/>
              <a:t>Time constant ≤0.4 s</a:t>
            </a:r>
          </a:p>
          <a:p>
            <a:pPr lvl="1" algn="l"/>
            <a:r>
              <a:rPr lang="en-US" dirty="0"/>
              <a:t>Volume 1 PC=1 rack</a:t>
            </a:r>
          </a:p>
          <a:p>
            <a:pPr lvl="1" algn="l"/>
            <a:r>
              <a:rPr lang="en-US" dirty="0"/>
              <a:t>Requested 2 A/s, possible with this PC choice up to 5A/s</a:t>
            </a:r>
          </a:p>
          <a:p>
            <a:pPr lvl="1" algn="l"/>
            <a:r>
              <a:rPr lang="en-US" dirty="0"/>
              <a:t>Possible to regulate around 2 A i.e. 1% of the nominal</a:t>
            </a:r>
          </a:p>
          <a:p>
            <a:pPr lvl="1" algn="l"/>
            <a:r>
              <a:rPr lang="en-US" dirty="0"/>
              <a:t>Space probably available near present installed triplet PC </a:t>
            </a:r>
            <a:r>
              <a:rPr lang="en-US" dirty="0">
                <a:solidFill>
                  <a:schemeClr val="accent6">
                    <a:lumMod val="75000"/>
                  </a:schemeClr>
                </a:solidFill>
              </a:rPr>
              <a:t>[UL14, UL16, UL557, USC55]</a:t>
            </a:r>
          </a:p>
          <a:p>
            <a:pPr lvl="1" algn="l"/>
            <a:r>
              <a:rPr lang="en-US" dirty="0"/>
              <a:t>Cable section to be evaluated (probably around 100 mm</a:t>
            </a:r>
            <a:r>
              <a:rPr lang="en-US" baseline="30000" dirty="0"/>
              <a:t>2</a:t>
            </a:r>
            <a:r>
              <a:rPr lang="en-US" dirty="0"/>
              <a:t>).  </a:t>
            </a:r>
          </a:p>
          <a:p>
            <a:pPr lvl="1" algn="l"/>
            <a:r>
              <a:rPr lang="en-US" b="1" dirty="0"/>
              <a:t>Cost</a:t>
            </a:r>
            <a:r>
              <a:rPr lang="en-US" dirty="0"/>
              <a:t> of the long lead time components </a:t>
            </a:r>
            <a:r>
              <a:rPr lang="en-US" b="1" dirty="0"/>
              <a:t>(only long lead ones) </a:t>
            </a:r>
            <a:r>
              <a:rPr lang="en-US" dirty="0"/>
              <a:t>for </a:t>
            </a:r>
            <a:r>
              <a:rPr lang="en-US" b="1" u="sng" dirty="0"/>
              <a:t>1 PC only</a:t>
            </a:r>
            <a:r>
              <a:rPr lang="en-US" dirty="0"/>
              <a:t> : </a:t>
            </a:r>
            <a:r>
              <a:rPr lang="en-US" b="1" dirty="0"/>
              <a:t>15 </a:t>
            </a:r>
            <a:r>
              <a:rPr lang="en-US" b="1" dirty="0" err="1"/>
              <a:t>kCHF</a:t>
            </a:r>
            <a:r>
              <a:rPr lang="en-US" dirty="0"/>
              <a:t> </a:t>
            </a:r>
          </a:p>
          <a:p>
            <a:pPr lvl="2" algn="l"/>
            <a:r>
              <a:rPr lang="en-US" b="1" dirty="0"/>
              <a:t>Delivery time of the above components 6-7 months from the date of the order </a:t>
            </a:r>
          </a:p>
          <a:p>
            <a:pPr marL="457200" lvl="1" indent="0" algn="l">
              <a:buNone/>
            </a:pPr>
            <a:endParaRPr lang="en-US" b="1" dirty="0"/>
          </a:p>
          <a:p>
            <a:pPr algn="l"/>
            <a:r>
              <a:rPr lang="en-US" dirty="0"/>
              <a:t>Next points to be checked the WIC/PIC connection, the detail of the space for the racks (both power and control), the cable path to confirm cable lengths, hence sections (cable request needed 9 months before installation), the IT network infrastructure (Ethernet socket,…)</a:t>
            </a:r>
          </a:p>
          <a:p>
            <a:pPr lvl="1" algn="l"/>
            <a:endParaRPr lang="en-US" dirty="0"/>
          </a:p>
          <a:p>
            <a:pPr lvl="1" algn="l"/>
            <a:endParaRPr lang="en-US" dirty="0"/>
          </a:p>
          <a:p>
            <a:pPr lvl="1" algn="l"/>
            <a:endParaRPr lang="en-US" dirty="0"/>
          </a:p>
          <a:p>
            <a:pPr lvl="1" algn="l"/>
            <a:endParaRPr lang="en-US" dirty="0"/>
          </a:p>
          <a:p>
            <a:pPr algn="l"/>
            <a:endParaRPr lang="en-GB" dirty="0"/>
          </a:p>
        </p:txBody>
      </p:sp>
      <p:sp>
        <p:nvSpPr>
          <p:cNvPr id="4" name="Footer Placeholder 3">
            <a:extLst>
              <a:ext uri="{FF2B5EF4-FFF2-40B4-BE49-F238E27FC236}">
                <a16:creationId xmlns:a16="http://schemas.microsoft.com/office/drawing/2014/main" id="{35FD83AE-3C63-2F54-2BB0-F4D0AA4D1761}"/>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70318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18694-88B3-705F-7B26-DDDC5F7FEA18}"/>
              </a:ext>
            </a:extLst>
          </p:cNvPr>
          <p:cNvSpPr>
            <a:spLocks noGrp="1"/>
          </p:cNvSpPr>
          <p:nvPr>
            <p:ph type="title"/>
          </p:nvPr>
        </p:nvSpPr>
        <p:spPr>
          <a:xfrm>
            <a:off x="612000" y="1851670"/>
            <a:ext cx="7920000" cy="720080"/>
          </a:xfrm>
        </p:spPr>
        <p:txBody>
          <a:bodyPr/>
          <a:lstStyle/>
          <a:p>
            <a:r>
              <a:rPr lang="en-US" dirty="0"/>
              <a:t>Vacuum lay-out preliminary analysis</a:t>
            </a:r>
            <a:br>
              <a:rPr lang="en-US" dirty="0"/>
            </a:br>
            <a:r>
              <a:rPr lang="en-US" dirty="0"/>
              <a:t>G. Bregliozzi, E. Page</a:t>
            </a:r>
            <a:endParaRPr lang="en-GB" dirty="0"/>
          </a:p>
        </p:txBody>
      </p:sp>
      <p:sp>
        <p:nvSpPr>
          <p:cNvPr id="4" name="Footer Placeholder 3">
            <a:extLst>
              <a:ext uri="{FF2B5EF4-FFF2-40B4-BE49-F238E27FC236}">
                <a16:creationId xmlns:a16="http://schemas.microsoft.com/office/drawing/2014/main" id="{B83DE8BC-04BD-EE9D-CDFD-69C1C6229217}"/>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860565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Current situation in 4R1</a:t>
            </a:r>
          </a:p>
        </p:txBody>
      </p:sp>
      <p:sp>
        <p:nvSpPr>
          <p:cNvPr id="3" name="Content Placeholder 2"/>
          <p:cNvSpPr>
            <a:spLocks noGrp="1"/>
          </p:cNvSpPr>
          <p:nvPr>
            <p:ph idx="1"/>
          </p:nvPr>
        </p:nvSpPr>
        <p:spPr>
          <a:xfrm>
            <a:off x="628650" y="1418204"/>
            <a:ext cx="7886700" cy="3263504"/>
          </a:xfrm>
        </p:spPr>
        <p:txBody>
          <a:bodyPr/>
          <a:lstStyle/>
          <a:p>
            <a:r>
              <a:rPr lang="en-GB" dirty="0"/>
              <a:t>v</a:t>
            </a:r>
          </a:p>
        </p:txBody>
      </p:sp>
      <p:sp>
        <p:nvSpPr>
          <p:cNvPr id="4" name="Content Placeholder 2"/>
          <p:cNvSpPr txBox="1">
            <a:spLocks/>
          </p:cNvSpPr>
          <p:nvPr/>
        </p:nvSpPr>
        <p:spPr>
          <a:xfrm>
            <a:off x="669396" y="1033584"/>
            <a:ext cx="2499438" cy="1650133"/>
          </a:xfrm>
          <a:prstGeom prst="rect">
            <a:avLst/>
          </a:prstGeom>
          <a:solidFill>
            <a:schemeClr val="accent1">
              <a:lumMod val="50000"/>
            </a:schemeClr>
          </a:solidFill>
        </p:spPr>
        <p:txBody>
          <a:bodyPr vert="horz" lIns="68580" tIns="34290" rIns="68580" bIns="3429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50" dirty="0">
                <a:solidFill>
                  <a:srgbClr val="00B0F0"/>
                </a:solidFill>
              </a:rPr>
              <a:t>2 modules with bellow</a:t>
            </a:r>
          </a:p>
          <a:p>
            <a:r>
              <a:rPr lang="en-GB" sz="1350" dirty="0">
                <a:solidFill>
                  <a:srgbClr val="FFC000"/>
                </a:solidFill>
              </a:rPr>
              <a:t>2 penning gauges (1 on each side of the sector valve)</a:t>
            </a:r>
          </a:p>
          <a:p>
            <a:r>
              <a:rPr lang="en-GB" sz="1350" dirty="0">
                <a:solidFill>
                  <a:srgbClr val="FF0000"/>
                </a:solidFill>
              </a:rPr>
              <a:t>1 ion pump (CH4 pumping)</a:t>
            </a:r>
          </a:p>
          <a:p>
            <a:r>
              <a:rPr lang="en-GB" sz="1350" dirty="0">
                <a:solidFill>
                  <a:srgbClr val="FF0000"/>
                </a:solidFill>
              </a:rPr>
              <a:t>2 NEG cartridge (H2 pumping)</a:t>
            </a:r>
          </a:p>
          <a:p>
            <a:r>
              <a:rPr lang="en-GB" sz="1350" dirty="0">
                <a:solidFill>
                  <a:schemeClr val="accent6"/>
                </a:solidFill>
              </a:rPr>
              <a:t>1 sector valve</a:t>
            </a:r>
          </a:p>
          <a:p>
            <a:r>
              <a:rPr lang="en-GB" sz="1350" dirty="0">
                <a:solidFill>
                  <a:srgbClr val="FFFF00"/>
                </a:solidFill>
              </a:rPr>
              <a:t>1 support</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9522" y="1033584"/>
            <a:ext cx="3755421" cy="3934774"/>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36684" y="594827"/>
            <a:ext cx="2106633" cy="2070041"/>
          </a:xfrm>
          <a:prstGeom prst="rect">
            <a:avLst/>
          </a:prstGeom>
        </p:spPr>
      </p:pic>
      <p:sp>
        <p:nvSpPr>
          <p:cNvPr id="7" name="Right Arrow 6"/>
          <p:cNvSpPr/>
          <p:nvPr/>
        </p:nvSpPr>
        <p:spPr>
          <a:xfrm rot="20462960">
            <a:off x="5135599" y="1967676"/>
            <a:ext cx="1711406" cy="114985"/>
          </a:xfrm>
          <a:prstGeom prst="rightArrow">
            <a:avLst/>
          </a:prstGeom>
          <a:solidFill>
            <a:srgbClr val="7030A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Box 7"/>
          <p:cNvSpPr txBox="1"/>
          <p:nvPr/>
        </p:nvSpPr>
        <p:spPr>
          <a:xfrm>
            <a:off x="628651" y="3097207"/>
            <a:ext cx="2609585" cy="923330"/>
          </a:xfrm>
          <a:prstGeom prst="rect">
            <a:avLst/>
          </a:prstGeom>
          <a:noFill/>
        </p:spPr>
        <p:txBody>
          <a:bodyPr wrap="square" rtlCol="0">
            <a:spAutoFit/>
          </a:bodyPr>
          <a:lstStyle/>
          <a:p>
            <a:r>
              <a:rPr lang="en-GB" sz="1350" dirty="0">
                <a:solidFill>
                  <a:srgbClr val="00B0F0"/>
                </a:solidFill>
              </a:rPr>
              <a:t>TE-VSC needs </a:t>
            </a:r>
            <a:r>
              <a:rPr lang="en-GB" sz="1350" i="1" dirty="0">
                <a:solidFill>
                  <a:srgbClr val="00B0F0"/>
                </a:solidFill>
              </a:rPr>
              <a:t>minimum</a:t>
            </a:r>
            <a:r>
              <a:rPr lang="en-GB" sz="1350" dirty="0">
                <a:solidFill>
                  <a:srgbClr val="00B0F0"/>
                </a:solidFill>
              </a:rPr>
              <a:t> equipment for pressure indication, pumping, safety and control interlocks</a:t>
            </a:r>
            <a:endParaRPr lang="en-GB" sz="1350" dirty="0"/>
          </a:p>
        </p:txBody>
      </p:sp>
      <p:sp>
        <p:nvSpPr>
          <p:cNvPr id="9" name="Rectangle 8"/>
          <p:cNvSpPr/>
          <p:nvPr/>
        </p:nvSpPr>
        <p:spPr>
          <a:xfrm>
            <a:off x="7094944" y="2911456"/>
            <a:ext cx="2002471" cy="300082"/>
          </a:xfrm>
          <a:prstGeom prst="rect">
            <a:avLst/>
          </a:prstGeom>
          <a:ln>
            <a:solidFill>
              <a:srgbClr val="FF0000"/>
            </a:solidFill>
          </a:ln>
        </p:spPr>
        <p:txBody>
          <a:bodyPr wrap="none">
            <a:spAutoFit/>
          </a:bodyPr>
          <a:lstStyle/>
          <a:p>
            <a:r>
              <a:rPr lang="en-GB" sz="1350" b="1" dirty="0">
                <a:solidFill>
                  <a:srgbClr val="7030A0"/>
                </a:solidFill>
              </a:rPr>
              <a:t>1 pressure relief valve</a:t>
            </a:r>
          </a:p>
        </p:txBody>
      </p:sp>
      <p:sp>
        <p:nvSpPr>
          <p:cNvPr id="10" name="Footer Placeholder 9">
            <a:extLst>
              <a:ext uri="{FF2B5EF4-FFF2-40B4-BE49-F238E27FC236}">
                <a16:creationId xmlns:a16="http://schemas.microsoft.com/office/drawing/2014/main" id="{B954F1A0-BFC1-E4B9-534D-A00CB0BBD861}"/>
              </a:ext>
            </a:extLst>
          </p:cNvPr>
          <p:cNvSpPr>
            <a:spLocks noGrp="1"/>
          </p:cNvSpPr>
          <p:nvPr>
            <p:ph type="ftr" sz="quarter" idx="11"/>
          </p:nvPr>
        </p:nvSpPr>
        <p:spPr/>
        <p:txBody>
          <a:bodyPr/>
          <a:lstStyle/>
          <a:p>
            <a:r>
              <a:rPr lang="en-GB" noProof="0"/>
              <a:t>IT task force 15 02 2023</a:t>
            </a:r>
          </a:p>
        </p:txBody>
      </p:sp>
    </p:spTree>
    <p:extLst>
      <p:ext uri="{BB962C8B-B14F-4D97-AF65-F5344CB8AC3E}">
        <p14:creationId xmlns:p14="http://schemas.microsoft.com/office/powerpoint/2010/main" val="146229767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633AA935-2A91-4D97-AD59-4BD039BBCD87}" vid="{DB0691AB-A80B-44D8-92AD-383D1F87AD14}"/>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C524BDF110D040B68CA70FE3294456" ma:contentTypeVersion="1" ma:contentTypeDescription="Create a new document." ma:contentTypeScope="" ma:versionID="89b14a02302ad28749ee1cac92c78013">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151538-7B12-4890-887A-E687D80164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1DCB4E-5F44-49E2-937F-E6AC00142344}">
  <ds:schemaRefs>
    <ds:schemaRef ds:uri="http://www.w3.org/XML/1998/namespace"/>
    <ds:schemaRef ds:uri="http://schemas.microsoft.com/office/2006/metadata/properties"/>
    <ds:schemaRef ds:uri="http://purl.org/dc/terms/"/>
    <ds:schemaRef ds:uri="http://schemas.microsoft.com/office/2006/documentManagement/types"/>
    <ds:schemaRef ds:uri="http://schemas.microsoft.com/sharepoint/v4"/>
    <ds:schemaRef ds:uri="http://schemas.microsoft.com/office/infopath/2007/PartnerControl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08F26443-B57E-462D-8A1B-8B66904E8E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Template_Presentation_PSM_WPXX_2022</Template>
  <TotalTime>7789</TotalTime>
  <Words>1575</Words>
  <Application>Microsoft Office PowerPoint</Application>
  <PresentationFormat>On-screen Show (16:9)</PresentationFormat>
  <Paragraphs>181</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GreekC</vt:lpstr>
      <vt:lpstr>Wingdings</vt:lpstr>
      <vt:lpstr>Thème Office</vt:lpstr>
      <vt:lpstr> Warm skew quad installation: preliminary analysis  </vt:lpstr>
      <vt:lpstr>Outline </vt:lpstr>
      <vt:lpstr>Magnet P. Thonet</vt:lpstr>
      <vt:lpstr>PowerPoint Presentation</vt:lpstr>
      <vt:lpstr>PowerPoint Presentation</vt:lpstr>
      <vt:lpstr>Power converters M. Martino, H, Thiesen, Y. Thurel</vt:lpstr>
      <vt:lpstr>Power Converter proposal</vt:lpstr>
      <vt:lpstr>Vacuum lay-out preliminary analysis G. Bregliozzi, E. Page</vt:lpstr>
      <vt:lpstr>Current situation in 4R1</vt:lpstr>
      <vt:lpstr>Solution C</vt:lpstr>
      <vt:lpstr>Solution D</vt:lpstr>
      <vt:lpstr>Solution B and D</vt:lpstr>
      <vt:lpstr>Transition part VCTNC –            Could its length be reduced?</vt:lpstr>
      <vt:lpstr>Aperture check</vt:lpstr>
      <vt:lpstr>Important remarks</vt:lpstr>
      <vt:lpstr>Skew quadrupole integration and installation preliminary considerations J-P. Corso, P. Fessia, S. Maridor  </vt:lpstr>
      <vt:lpstr>PowerPoint Presentation</vt:lpstr>
      <vt:lpstr>PowerPoint Presentation</vt:lpstr>
      <vt:lpstr>Issues common to the 4 IP sides</vt:lpstr>
      <vt:lpstr>PowerPoint Presentation</vt:lpstr>
      <vt:lpstr>Issues common to the 4 IP sides</vt:lpstr>
      <vt:lpstr>Issues common to the 4 IP sides</vt:lpstr>
      <vt:lpstr>Issues common to the 4 IP sides</vt:lpstr>
      <vt:lpstr>Survey implications A. Herty </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Project Steering Meeting WPxx xxx</dc:title>
  <dc:creator>Cecile Noels</dc:creator>
  <cp:lastModifiedBy>Paolo Fessia</cp:lastModifiedBy>
  <cp:revision>176</cp:revision>
  <dcterms:created xsi:type="dcterms:W3CDTF">2022-01-19T10:06:53Z</dcterms:created>
  <dcterms:modified xsi:type="dcterms:W3CDTF">2023-02-17T13:38:20Z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0x01010054C524BDF110D040B68CA70FE3294456</vt:lpwstr>
  </property>
</Properties>
</file>