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3">
  <p:sldMasterIdLst>
    <p:sldMasterId id="2147483648" r:id="rId1"/>
  </p:sldMasterIdLst>
  <p:notesMasterIdLst>
    <p:notesMasterId r:id="rId52"/>
  </p:notesMasterIdLst>
  <p:sldIdLst>
    <p:sldId id="331" r:id="rId2"/>
    <p:sldId id="332" r:id="rId3"/>
    <p:sldId id="333" r:id="rId4"/>
    <p:sldId id="334" r:id="rId5"/>
    <p:sldId id="414" r:id="rId6"/>
    <p:sldId id="416" r:id="rId7"/>
    <p:sldId id="417" r:id="rId8"/>
    <p:sldId id="418" r:id="rId9"/>
    <p:sldId id="419" r:id="rId10"/>
    <p:sldId id="352" r:id="rId11"/>
    <p:sldId id="379" r:id="rId12"/>
    <p:sldId id="380" r:id="rId13"/>
    <p:sldId id="353" r:id="rId14"/>
    <p:sldId id="381" r:id="rId15"/>
    <p:sldId id="382" r:id="rId16"/>
    <p:sldId id="383" r:id="rId17"/>
    <p:sldId id="384" r:id="rId18"/>
    <p:sldId id="385" r:id="rId19"/>
    <p:sldId id="388" r:id="rId20"/>
    <p:sldId id="386" r:id="rId21"/>
    <p:sldId id="387" r:id="rId22"/>
    <p:sldId id="378" r:id="rId23"/>
    <p:sldId id="389" r:id="rId24"/>
    <p:sldId id="390" r:id="rId25"/>
    <p:sldId id="391" r:id="rId26"/>
    <p:sldId id="392" r:id="rId27"/>
    <p:sldId id="393" r:id="rId28"/>
    <p:sldId id="394" r:id="rId29"/>
    <p:sldId id="415" r:id="rId30"/>
    <p:sldId id="395" r:id="rId31"/>
    <p:sldId id="396" r:id="rId32"/>
    <p:sldId id="404" r:id="rId33"/>
    <p:sldId id="405" r:id="rId34"/>
    <p:sldId id="406" r:id="rId35"/>
    <p:sldId id="407" r:id="rId36"/>
    <p:sldId id="397" r:id="rId37"/>
    <p:sldId id="400" r:id="rId38"/>
    <p:sldId id="398" r:id="rId39"/>
    <p:sldId id="401" r:id="rId40"/>
    <p:sldId id="420" r:id="rId41"/>
    <p:sldId id="421" r:id="rId42"/>
    <p:sldId id="427" r:id="rId43"/>
    <p:sldId id="429" r:id="rId44"/>
    <p:sldId id="430" r:id="rId45"/>
    <p:sldId id="399" r:id="rId46"/>
    <p:sldId id="449" r:id="rId47"/>
    <p:sldId id="446" r:id="rId48"/>
    <p:sldId id="450" r:id="rId49"/>
    <p:sldId id="403" r:id="rId50"/>
    <p:sldId id="413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4338" autoAdjust="0"/>
    <p:restoredTop sz="81072" autoAdjust="0"/>
  </p:normalViewPr>
  <p:slideViewPr>
    <p:cSldViewPr snapToGrid="0">
      <p:cViewPr varScale="1">
        <p:scale>
          <a:sx n="70" d="100"/>
          <a:sy n="70" d="100"/>
        </p:scale>
        <p:origin x="197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E082F-903B-40BB-AC62-BA88A5E33800}" type="datetimeFigureOut">
              <a:rPr lang="en-ZA" smtClean="0"/>
              <a:pPr/>
              <a:t>2023-09-24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447BA-CA44-4B08-B212-A7DB6703B373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762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61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9/24/2023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  <p:sldLayoutId id="2147483671" r:id="rId1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16523" y="1395412"/>
            <a:ext cx="11465169" cy="147002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ZA" sz="5000" b="1" dirty="0">
                <a:latin typeface="Calibri"/>
                <a:ea typeface="Calibri"/>
                <a:cs typeface="Times New Roman"/>
              </a:rPr>
              <a:t>The Status, Challenges and Opportunities of Medical Physics in Africa</a:t>
            </a:r>
            <a:endParaRPr kumimoji="0" lang="en-GB" sz="5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738176" y="2937155"/>
            <a:ext cx="6400800" cy="354432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GB" noProof="0" dirty="0">
                <a:solidFill>
                  <a:schemeClr val="tx1"/>
                </a:solidFill>
                <a:latin typeface="Century Gothic"/>
              </a:rPr>
              <a:t>Chris Trauernicht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</a:endParaRPr>
          </a:p>
          <a:p>
            <a:pPr lvl="0">
              <a:defRPr/>
            </a:pPr>
            <a:endParaRPr lang="en-ZA" sz="1600" dirty="0">
              <a:solidFill>
                <a:schemeClr val="tx1"/>
              </a:solidFill>
            </a:endParaRPr>
          </a:p>
          <a:p>
            <a:pPr lvl="0">
              <a:defRPr/>
            </a:pPr>
            <a:endParaRPr lang="en-ZA" sz="1600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ZA" sz="1600" dirty="0">
                <a:solidFill>
                  <a:schemeClr val="tx1"/>
                </a:solidFill>
              </a:rPr>
              <a:t>Head of Division: Medical Physics – </a:t>
            </a:r>
            <a:r>
              <a:rPr lang="en-ZA" sz="1600" dirty="0" err="1">
                <a:solidFill>
                  <a:schemeClr val="tx1"/>
                </a:solidFill>
              </a:rPr>
              <a:t>Tygerberg</a:t>
            </a:r>
            <a:r>
              <a:rPr lang="en-ZA" sz="1600" dirty="0">
                <a:solidFill>
                  <a:schemeClr val="tx1"/>
                </a:solidFill>
              </a:rPr>
              <a:t> Hospital</a:t>
            </a:r>
          </a:p>
          <a:p>
            <a:pPr lvl="0">
              <a:defRPr/>
            </a:pPr>
            <a:r>
              <a:rPr lang="en-ZA" sz="1600" dirty="0">
                <a:solidFill>
                  <a:schemeClr val="tx1"/>
                </a:solidFill>
              </a:rPr>
              <a:t>Associate Professor – Stellenbosch University</a:t>
            </a:r>
          </a:p>
          <a:p>
            <a:pPr lvl="0">
              <a:defRPr/>
            </a:pPr>
            <a:r>
              <a:rPr lang="en-ZA" sz="1600" dirty="0">
                <a:solidFill>
                  <a:schemeClr val="tx1"/>
                </a:solidFill>
              </a:rPr>
              <a:t>South Africa</a:t>
            </a:r>
          </a:p>
          <a:p>
            <a:pPr lvl="0">
              <a:defRPr/>
            </a:pPr>
            <a:endParaRPr lang="en-ZA" sz="1600" dirty="0">
              <a:solidFill>
                <a:schemeClr val="tx1"/>
              </a:solidFill>
            </a:endParaRPr>
          </a:p>
          <a:p>
            <a:pPr lvl="0">
              <a:defRPr/>
            </a:pPr>
            <a:r>
              <a:rPr lang="en-ZA" sz="1600" dirty="0">
                <a:solidFill>
                  <a:schemeClr val="tx1"/>
                </a:solidFill>
              </a:rPr>
              <a:t>cjt@sun.ac.za</a:t>
            </a:r>
          </a:p>
          <a:p>
            <a:pPr lvl="0">
              <a:defRPr/>
            </a:pPr>
            <a:endParaRPr lang="en-ZA" sz="1600" dirty="0">
              <a:solidFill>
                <a:schemeClr val="tx1"/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34918" cy="115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5462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509510" y="1563370"/>
            <a:ext cx="5339236" cy="465455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Medical Physics in South Africa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04280" y="2669685"/>
            <a:ext cx="50064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1.22 M km</a:t>
            </a:r>
            <a:r>
              <a:rPr lang="en-ZA" baseline="30000" dirty="0"/>
              <a:t>2  </a:t>
            </a:r>
            <a:r>
              <a:rPr lang="en-ZA" dirty="0"/>
              <a:t>(471.000 </a:t>
            </a:r>
            <a:r>
              <a:rPr lang="en-ZA" dirty="0" err="1"/>
              <a:t>sq</a:t>
            </a:r>
            <a:r>
              <a:rPr lang="en-ZA" dirty="0"/>
              <a:t> miles)</a:t>
            </a:r>
          </a:p>
          <a:p>
            <a:r>
              <a:rPr lang="en-ZA" dirty="0"/>
              <a:t>~58 M people</a:t>
            </a:r>
          </a:p>
          <a:p>
            <a:r>
              <a:rPr lang="en-ZA" dirty="0"/>
              <a:t>9 provinces, 11 official languages</a:t>
            </a:r>
          </a:p>
          <a:p>
            <a:endParaRPr lang="en-ZA" dirty="0"/>
          </a:p>
          <a:p>
            <a:r>
              <a:rPr lang="en-ZA" dirty="0"/>
              <a:t>Classified as Upper Middle Income Country</a:t>
            </a:r>
          </a:p>
        </p:txBody>
      </p:sp>
    </p:spTree>
    <p:extLst>
      <p:ext uri="{BB962C8B-B14F-4D97-AF65-F5344CB8AC3E}">
        <p14:creationId xmlns:p14="http://schemas.microsoft.com/office/powerpoint/2010/main" val="3167337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Large inequality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605280"/>
            <a:ext cx="8946541" cy="4643119"/>
          </a:xfrm>
        </p:spPr>
        <p:txBody>
          <a:bodyPr/>
          <a:lstStyle/>
          <a:p>
            <a:r>
              <a:rPr lang="en-ZA" dirty="0"/>
              <a:t>2015: 71% of net wealth held by 10% richest of the population</a:t>
            </a:r>
          </a:p>
          <a:p>
            <a:r>
              <a:rPr lang="en-ZA" dirty="0"/>
              <a:t>60% of the poorest hold 7% of net wealth</a:t>
            </a:r>
          </a:p>
          <a:p>
            <a:r>
              <a:rPr lang="en-ZA" dirty="0"/>
              <a:t>About a quarter of the population lives on &lt;1.25 USD /day</a:t>
            </a:r>
          </a:p>
          <a:p>
            <a:endParaRPr lang="en-ZA" dirty="0"/>
          </a:p>
          <a:p>
            <a:endParaRPr lang="en-ZA" dirty="0"/>
          </a:p>
          <a:p>
            <a:r>
              <a:rPr lang="en-ZA" dirty="0"/>
              <a:t>~17% of SA population has access to private healthcare, but private sector accounts for about half of all SA healthcare expenditure and employs 70% of healthcare specialists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97580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2015 study on licensed imaging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ZA" dirty="0"/>
              <a:t>Only three provinces have the full spectrum of imaging modalities</a:t>
            </a:r>
          </a:p>
          <a:p>
            <a:r>
              <a:rPr lang="en-ZA" dirty="0"/>
              <a:t>General radiography: 34.8 units / million</a:t>
            </a:r>
          </a:p>
          <a:p>
            <a:r>
              <a:rPr lang="en-ZA" dirty="0"/>
              <a:t>Fluoroscopy: 6.6 / million</a:t>
            </a:r>
          </a:p>
          <a:p>
            <a:r>
              <a:rPr lang="en-ZA" dirty="0" err="1"/>
              <a:t>Mammo</a:t>
            </a:r>
            <a:r>
              <a:rPr lang="en-ZA" dirty="0"/>
              <a:t>: 4.96 / million</a:t>
            </a:r>
          </a:p>
          <a:p>
            <a:r>
              <a:rPr lang="en-ZA" dirty="0"/>
              <a:t>CT: 5.0 / million</a:t>
            </a:r>
          </a:p>
          <a:p>
            <a:endParaRPr lang="en-ZA" dirty="0"/>
          </a:p>
          <a:p>
            <a:r>
              <a:rPr lang="en-ZA" dirty="0"/>
              <a:t>Discrepancy 11-fold between best and least-resourced province</a:t>
            </a:r>
          </a:p>
          <a:p>
            <a:r>
              <a:rPr lang="en-ZA" dirty="0"/>
              <a:t>Discrepancy 13-fold between private and public sectors. </a:t>
            </a:r>
          </a:p>
          <a:p>
            <a:endParaRPr lang="en-ZA" dirty="0"/>
          </a:p>
          <a:p>
            <a:r>
              <a:rPr lang="en-ZA" dirty="0"/>
              <a:t>MRI: 2.9 / million  (46-fold discrepancy btw private and public sectors)</a:t>
            </a:r>
          </a:p>
        </p:txBody>
      </p:sp>
    </p:spTree>
    <p:extLst>
      <p:ext uri="{BB962C8B-B14F-4D97-AF65-F5344CB8AC3E}">
        <p14:creationId xmlns:p14="http://schemas.microsoft.com/office/powerpoint/2010/main" val="21272693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5AC8A-0140-46FB-8410-9B02F2F48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AA8C5-02CA-4C04-813A-B07BA674F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8459" y="1691970"/>
            <a:ext cx="10158246" cy="4195481"/>
          </a:xfrm>
        </p:spPr>
        <p:txBody>
          <a:bodyPr/>
          <a:lstStyle/>
          <a:p>
            <a:endParaRPr lang="en-ZA" dirty="0"/>
          </a:p>
          <a:p>
            <a:r>
              <a:rPr lang="en-ZA" dirty="0"/>
              <a:t>From 1940’s: Groote </a:t>
            </a:r>
            <a:r>
              <a:rPr lang="en-ZA" dirty="0" err="1"/>
              <a:t>Schuur</a:t>
            </a:r>
            <a:r>
              <a:rPr lang="en-ZA" dirty="0"/>
              <a:t> Hospital (Cape Town) started using radium sources, later also gold and tantalum, still have a well-established I-125 LDR (ophthalmic) brachytherapy programme </a:t>
            </a:r>
          </a:p>
          <a:p>
            <a:endParaRPr lang="en-ZA" dirty="0"/>
          </a:p>
          <a:p>
            <a:r>
              <a:rPr lang="en-ZA" dirty="0"/>
              <a:t>Late 1940’s: first </a:t>
            </a:r>
            <a:r>
              <a:rPr lang="en-ZA" dirty="0" err="1"/>
              <a:t>orthovoltage</a:t>
            </a:r>
            <a:r>
              <a:rPr lang="en-ZA" dirty="0"/>
              <a:t> units installed, first radionuclides imported</a:t>
            </a:r>
          </a:p>
          <a:p>
            <a:r>
              <a:rPr lang="en-ZA" dirty="0"/>
              <a:t>1958 or 1962: First Co-60 unit installed</a:t>
            </a:r>
          </a:p>
          <a:p>
            <a:r>
              <a:rPr lang="en-ZA" dirty="0"/>
              <a:t>1968: First </a:t>
            </a:r>
            <a:r>
              <a:rPr lang="en-ZA" dirty="0" err="1"/>
              <a:t>linac</a:t>
            </a:r>
            <a:r>
              <a:rPr lang="en-ZA" dirty="0"/>
              <a:t> in the southern hemisphere installed in Bloemfontein (12 MeV)</a:t>
            </a:r>
          </a:p>
        </p:txBody>
      </p:sp>
    </p:spTree>
    <p:extLst>
      <p:ext uri="{BB962C8B-B14F-4D97-AF65-F5344CB8AC3E}">
        <p14:creationId xmlns:p14="http://schemas.microsoft.com/office/powerpoint/2010/main" val="301869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First use of X-rays apparently during the Boer war (1899-1902)</a:t>
            </a:r>
          </a:p>
          <a:p>
            <a:endParaRPr lang="en-ZA" dirty="0"/>
          </a:p>
          <a:p>
            <a:r>
              <a:rPr lang="en-ZA" dirty="0"/>
              <a:t>Allan Cormack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r>
              <a:rPr lang="en-ZA" dirty="0"/>
              <a:t>Nuclear Medicine: ~1960 or so – Thyroid uptake, </a:t>
            </a:r>
            <a:r>
              <a:rPr lang="en-ZA" dirty="0" err="1"/>
              <a:t>Vit</a:t>
            </a:r>
            <a:r>
              <a:rPr lang="en-ZA" dirty="0"/>
              <a:t> B-12 absorption using Co-60, P-32, Cr-51 and Fe-59 blood studies</a:t>
            </a:r>
          </a:p>
          <a:p>
            <a:r>
              <a:rPr lang="en-ZA" dirty="0"/>
              <a:t>First rectilinear scanner in ~1964 in Port Elizabeth</a:t>
            </a:r>
          </a:p>
          <a:p>
            <a:r>
              <a:rPr lang="en-ZA" dirty="0"/>
              <a:t>First gamma camera installed in Bloemfontein in 1960’s</a:t>
            </a:r>
          </a:p>
        </p:txBody>
      </p:sp>
    </p:spTree>
    <p:extLst>
      <p:ext uri="{BB962C8B-B14F-4D97-AF65-F5344CB8AC3E}">
        <p14:creationId xmlns:p14="http://schemas.microsoft.com/office/powerpoint/2010/main" val="12900884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Regulation of Medical Physics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178560"/>
            <a:ext cx="8946541" cy="5069839"/>
          </a:xfrm>
        </p:spPr>
        <p:txBody>
          <a:bodyPr>
            <a:normAutofit lnSpcReduction="10000"/>
          </a:bodyPr>
          <a:lstStyle/>
          <a:p>
            <a:r>
              <a:rPr lang="en-ZA" dirty="0"/>
              <a:t>As soon as the Atomic Energy Corporation became aware of the use of radiation in medicine, they started publishing regulations</a:t>
            </a:r>
          </a:p>
          <a:p>
            <a:endParaRPr lang="en-ZA" dirty="0"/>
          </a:p>
          <a:p>
            <a:r>
              <a:rPr lang="en-ZA" dirty="0"/>
              <a:t>Hazardous substances act (1973) provides regulations for X-ray devices and radioactive substances</a:t>
            </a:r>
          </a:p>
          <a:p>
            <a:r>
              <a:rPr lang="en-ZA" dirty="0"/>
              <a:t>Various regulations published</a:t>
            </a:r>
          </a:p>
          <a:p>
            <a:r>
              <a:rPr lang="en-ZA" dirty="0"/>
              <a:t>Scope of medical physics profession published under Government Notice R310 in 1988 </a:t>
            </a:r>
          </a:p>
          <a:p>
            <a:r>
              <a:rPr lang="en-ZA" dirty="0"/>
              <a:t>Health Profession Act of 1974: all medical physicists must be registered by a professional board – HPCSA</a:t>
            </a:r>
          </a:p>
          <a:p>
            <a:endParaRPr lang="en-ZA" dirty="0"/>
          </a:p>
          <a:p>
            <a:endParaRPr lang="en-ZA" dirty="0"/>
          </a:p>
          <a:p>
            <a:r>
              <a:rPr lang="en-ZA" dirty="0"/>
              <a:t>Currently: Regulator undergoing structural changes, severely understaffed</a:t>
            </a:r>
          </a:p>
        </p:txBody>
      </p:sp>
    </p:spTree>
    <p:extLst>
      <p:ext uri="{BB962C8B-B14F-4D97-AF65-F5344CB8AC3E}">
        <p14:creationId xmlns:p14="http://schemas.microsoft.com/office/powerpoint/2010/main" val="417573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Education of Medical Physicists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MP education seems to have started in the 1950’s, because regulations from the Atomic Energy Board required “hospital physicists” to be registered from 1956</a:t>
            </a:r>
          </a:p>
          <a:p>
            <a:endParaRPr lang="en-ZA" dirty="0"/>
          </a:p>
          <a:p>
            <a:r>
              <a:rPr lang="en-ZA" dirty="0">
                <a:sym typeface="Wingdings" panose="05000000000000000000" pitchFamily="2" charset="2"/>
              </a:rPr>
              <a:t> SA one of the first countries to regulate the profession</a:t>
            </a:r>
            <a:endParaRPr lang="en-ZA" dirty="0"/>
          </a:p>
          <a:p>
            <a:endParaRPr lang="en-ZA" dirty="0"/>
          </a:p>
          <a:p>
            <a:r>
              <a:rPr lang="en-ZA" dirty="0"/>
              <a:t>Minimum requirement: BSc(</a:t>
            </a:r>
            <a:r>
              <a:rPr lang="en-ZA" dirty="0" err="1"/>
              <a:t>Hons</a:t>
            </a:r>
            <a:r>
              <a:rPr lang="en-ZA" dirty="0"/>
              <a:t>) in Medical Physics with a 2-year internship at an accredited training institution</a:t>
            </a:r>
          </a:p>
        </p:txBody>
      </p:sp>
    </p:spTree>
    <p:extLst>
      <p:ext uri="{BB962C8B-B14F-4D97-AF65-F5344CB8AC3E}">
        <p14:creationId xmlns:p14="http://schemas.microsoft.com/office/powerpoint/2010/main" val="2609783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Academic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Six universities offer academic training (two of them re-established the programmes last year only), Bloemfontein starts the medical physics at undergraduate level already. 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876428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Clinical Training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Training programmes accredited by the HPCSA every five years</a:t>
            </a:r>
          </a:p>
          <a:p>
            <a:r>
              <a:rPr lang="en-ZA" dirty="0"/>
              <a:t>Seven institutions offer clinical training</a:t>
            </a:r>
          </a:p>
          <a:p>
            <a:endParaRPr lang="en-ZA" dirty="0"/>
          </a:p>
          <a:p>
            <a:pPr lvl="1"/>
            <a:r>
              <a:rPr lang="en-ZA" dirty="0"/>
              <a:t>12 months in Radiotherapy</a:t>
            </a:r>
          </a:p>
          <a:p>
            <a:pPr lvl="1"/>
            <a:r>
              <a:rPr lang="en-ZA" dirty="0"/>
              <a:t>6 months in Nuclear Medicine</a:t>
            </a:r>
          </a:p>
          <a:p>
            <a:pPr lvl="1"/>
            <a:r>
              <a:rPr lang="en-ZA" dirty="0"/>
              <a:t>6 months in Diagnostic Radiology</a:t>
            </a:r>
          </a:p>
          <a:p>
            <a:endParaRPr lang="en-ZA" dirty="0"/>
          </a:p>
          <a:p>
            <a:r>
              <a:rPr lang="en-ZA" dirty="0" err="1"/>
              <a:t>PoE</a:t>
            </a:r>
            <a:r>
              <a:rPr lang="en-ZA" dirty="0"/>
              <a:t>, assessments, exit exam with external moderator</a:t>
            </a:r>
          </a:p>
          <a:p>
            <a:r>
              <a:rPr lang="en-ZA" dirty="0"/>
              <a:t>Medical Physicist (Independent Practice) – not possible to register in one field only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099805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Continuous Education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30 CPD / CEU points required per year for ongoing registration with HPCSA, including ethics points</a:t>
            </a:r>
          </a:p>
        </p:txBody>
      </p:sp>
    </p:spTree>
    <p:extLst>
      <p:ext uri="{BB962C8B-B14F-4D97-AF65-F5344CB8AC3E}">
        <p14:creationId xmlns:p14="http://schemas.microsoft.com/office/powerpoint/2010/main" val="2723966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295275" y="1266825"/>
            <a:ext cx="8505825" cy="4524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GB" dirty="0"/>
              <a:t>My background</a:t>
            </a:r>
          </a:p>
          <a:p>
            <a:r>
              <a:rPr lang="en-GB" dirty="0"/>
              <a:t>What is Medical Physics?</a:t>
            </a:r>
          </a:p>
          <a:p>
            <a:r>
              <a:rPr lang="en-GB" dirty="0"/>
              <a:t>Medical Physics in South Africa</a:t>
            </a:r>
          </a:p>
          <a:p>
            <a:pPr lvl="1"/>
            <a:r>
              <a:rPr lang="en-GB" dirty="0"/>
              <a:t>Background, Education and Training Requirements, Current Status</a:t>
            </a:r>
          </a:p>
          <a:p>
            <a:r>
              <a:rPr lang="en-GB" dirty="0"/>
              <a:t>Medical Physics in Africa</a:t>
            </a:r>
          </a:p>
          <a:p>
            <a:pPr lvl="1"/>
            <a:r>
              <a:rPr lang="en-GB" dirty="0"/>
              <a:t>Current Status, Challenges, Opportunities</a:t>
            </a:r>
          </a:p>
          <a:p>
            <a:r>
              <a:rPr lang="en-GB" dirty="0"/>
              <a:t>FAMPO</a:t>
            </a:r>
          </a:p>
          <a:p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16988" cy="112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452438" y="73025"/>
            <a:ext cx="8291512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4990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4990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4990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4990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4990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4990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4990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4990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4990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>
                <a:latin typeface="Arial"/>
              </a:rPr>
              <a:t>Contents</a:t>
            </a:r>
            <a:endParaRPr kumimoji="0" lang="en-US" sz="3000" b="0" i="0" u="none" strike="noStrike" kern="0" cap="none" spc="0" normalizeH="0" baseline="0" noProof="0" dirty="0">
              <a:ln>
                <a:noFill/>
              </a:ln>
              <a:solidFill>
                <a:srgbClr val="00499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66"/>
          <a:stretch/>
        </p:blipFill>
        <p:spPr bwMode="auto">
          <a:xfrm>
            <a:off x="11134164" y="0"/>
            <a:ext cx="1057835" cy="112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58900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Medical Physicists in SA (2019)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46 MPs appointed at the teaching hospitals</a:t>
            </a:r>
          </a:p>
          <a:p>
            <a:r>
              <a:rPr lang="en-ZA" dirty="0"/>
              <a:t>Only two universities have academic appointments of MPs</a:t>
            </a:r>
          </a:p>
          <a:p>
            <a:endParaRPr lang="en-ZA" dirty="0"/>
          </a:p>
          <a:p>
            <a:r>
              <a:rPr lang="en-ZA" dirty="0"/>
              <a:t>28 interns undergoing training</a:t>
            </a:r>
          </a:p>
          <a:p>
            <a:endParaRPr lang="en-ZA" dirty="0"/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75123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Medical Physicists in SA (2019)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443" y="1263808"/>
            <a:ext cx="5202259" cy="24649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440" y="3426755"/>
            <a:ext cx="5521642" cy="312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0906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SAAPMB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412240"/>
            <a:ext cx="8946541" cy="4836159"/>
          </a:xfrm>
        </p:spPr>
        <p:txBody>
          <a:bodyPr/>
          <a:lstStyle/>
          <a:p>
            <a:r>
              <a:rPr lang="en-ZA" dirty="0"/>
              <a:t>2 Feb 1960: the SA Association of Medical Physicists is founded by 8 medical physicists</a:t>
            </a:r>
          </a:p>
          <a:p>
            <a:r>
              <a:rPr lang="en-ZA" dirty="0"/>
              <a:t>Now: South African Association of Physicists in Medicine and Biology</a:t>
            </a:r>
          </a:p>
          <a:p>
            <a:endParaRPr lang="en-ZA" dirty="0"/>
          </a:p>
          <a:p>
            <a:r>
              <a:rPr lang="en-ZA" dirty="0"/>
              <a:t>Three societies:</a:t>
            </a:r>
          </a:p>
          <a:p>
            <a:r>
              <a:rPr lang="en-ZA" dirty="0"/>
              <a:t>SAMPS</a:t>
            </a:r>
          </a:p>
          <a:p>
            <a:r>
              <a:rPr lang="en-ZA" dirty="0"/>
              <a:t>SARPS</a:t>
            </a:r>
          </a:p>
          <a:p>
            <a:r>
              <a:rPr lang="en-ZA" dirty="0"/>
              <a:t>SARS</a:t>
            </a:r>
          </a:p>
          <a:p>
            <a:endParaRPr lang="en-ZA" dirty="0"/>
          </a:p>
          <a:p>
            <a:r>
              <a:rPr lang="en-ZA" dirty="0"/>
              <a:t>Membership: 119 full members, 71 associate/student/institutional/ retired/honorary members</a:t>
            </a:r>
          </a:p>
        </p:txBody>
      </p:sp>
    </p:spTree>
    <p:extLst>
      <p:ext uri="{BB962C8B-B14F-4D97-AF65-F5344CB8AC3E}">
        <p14:creationId xmlns:p14="http://schemas.microsoft.com/office/powerpoint/2010/main" val="31009657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Status in 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There are some worrying signs (vacant posts not filled, severe problems at the regulator)</a:t>
            </a:r>
          </a:p>
          <a:p>
            <a:endParaRPr lang="en-ZA" dirty="0"/>
          </a:p>
          <a:p>
            <a:r>
              <a:rPr lang="en-ZA" dirty="0"/>
              <a:t>There are a lot of young and enthusiastic medical physicists who are keen to take medical physics forward. </a:t>
            </a:r>
          </a:p>
        </p:txBody>
      </p:sp>
    </p:spTree>
    <p:extLst>
      <p:ext uri="{BB962C8B-B14F-4D97-AF65-F5344CB8AC3E}">
        <p14:creationId xmlns:p14="http://schemas.microsoft.com/office/powerpoint/2010/main" val="1592840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Africa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24412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719" y="265588"/>
            <a:ext cx="6553201" cy="6140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360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54 countries</a:t>
            </a:r>
          </a:p>
          <a:p>
            <a:r>
              <a:rPr lang="en-ZA" dirty="0"/>
              <a:t>Population of 1.285 billion</a:t>
            </a:r>
          </a:p>
          <a:p>
            <a:r>
              <a:rPr lang="en-ZA" dirty="0"/>
              <a:t>Size of over 30 million square kilometres</a:t>
            </a:r>
          </a:p>
          <a:p>
            <a:r>
              <a:rPr lang="en-ZA" dirty="0"/>
              <a:t>Estimated 1500 – 2000 languages</a:t>
            </a:r>
          </a:p>
        </p:txBody>
      </p:sp>
    </p:spTree>
    <p:extLst>
      <p:ext uri="{BB962C8B-B14F-4D97-AF65-F5344CB8AC3E}">
        <p14:creationId xmlns:p14="http://schemas.microsoft.com/office/powerpoint/2010/main" val="42056198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Only six countries have a legislative recognition of medical physicists</a:t>
            </a:r>
          </a:p>
        </p:txBody>
      </p:sp>
      <p:pic>
        <p:nvPicPr>
          <p:cNvPr id="4" name="Content Placeholder 3" descr="C:\Users\User\Desktop\staffing paper\Medical_Physics_Recognition BW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694" y="2207325"/>
            <a:ext cx="3886387" cy="38863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84122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Only 12 countries have a national medical physics society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79" y="2042478"/>
            <a:ext cx="4200137" cy="4195762"/>
          </a:xfrm>
        </p:spPr>
      </p:pic>
      <p:sp>
        <p:nvSpPr>
          <p:cNvPr id="5" name="TextBox 4"/>
          <p:cNvSpPr txBox="1"/>
          <p:nvPr/>
        </p:nvSpPr>
        <p:spPr>
          <a:xfrm>
            <a:off x="6065520" y="2733040"/>
            <a:ext cx="229742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South Africa – 1960</a:t>
            </a:r>
          </a:p>
          <a:p>
            <a:r>
              <a:rPr lang="en-ZA" dirty="0"/>
              <a:t>Nigeria – 1986</a:t>
            </a:r>
          </a:p>
          <a:p>
            <a:r>
              <a:rPr lang="en-ZA" dirty="0"/>
              <a:t>Algeria - 1994</a:t>
            </a:r>
          </a:p>
          <a:p>
            <a:r>
              <a:rPr lang="en-ZA" dirty="0"/>
              <a:t>Morocco – 1996</a:t>
            </a:r>
          </a:p>
          <a:p>
            <a:r>
              <a:rPr lang="en-ZA" dirty="0"/>
              <a:t>Egypt – 1998</a:t>
            </a:r>
          </a:p>
          <a:p>
            <a:r>
              <a:rPr lang="en-ZA" dirty="0"/>
              <a:t>Sudan – 1999</a:t>
            </a:r>
          </a:p>
          <a:p>
            <a:r>
              <a:rPr lang="en-ZA" dirty="0"/>
              <a:t>Ghana – 2011</a:t>
            </a:r>
          </a:p>
          <a:p>
            <a:r>
              <a:rPr lang="en-ZA" dirty="0"/>
              <a:t>Tunisia – 2011</a:t>
            </a:r>
          </a:p>
          <a:p>
            <a:r>
              <a:rPr lang="en-ZA" dirty="0"/>
              <a:t>Niger – 2017</a:t>
            </a:r>
          </a:p>
          <a:p>
            <a:r>
              <a:rPr lang="en-ZA" dirty="0"/>
              <a:t>Uganda – 2019</a:t>
            </a:r>
          </a:p>
          <a:p>
            <a:r>
              <a:rPr lang="en-ZA" dirty="0"/>
              <a:t>Zimbabwe – 2020</a:t>
            </a:r>
          </a:p>
          <a:p>
            <a:r>
              <a:rPr lang="en-ZA" dirty="0"/>
              <a:t>Kenya - 2023</a:t>
            </a:r>
          </a:p>
        </p:txBody>
      </p:sp>
    </p:spTree>
    <p:extLst>
      <p:ext uri="{BB962C8B-B14F-4D97-AF65-F5344CB8AC3E}">
        <p14:creationId xmlns:p14="http://schemas.microsoft.com/office/powerpoint/2010/main" val="20254818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9A9A7-A4A4-49BA-985D-72448F222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The Role of a National Society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FCDE5F-FF42-4E39-9666-26A5738D13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537856"/>
            <a:ext cx="8946541" cy="4710544"/>
          </a:xfrm>
        </p:spPr>
        <p:txBody>
          <a:bodyPr/>
          <a:lstStyle/>
          <a:p>
            <a:r>
              <a:rPr lang="en-ZA" dirty="0"/>
              <a:t>Speaks as the collective voice for the profession</a:t>
            </a:r>
          </a:p>
          <a:p>
            <a:r>
              <a:rPr lang="en-ZA" dirty="0"/>
              <a:t>Protects the boundaries of the speciality</a:t>
            </a:r>
          </a:p>
          <a:p>
            <a:r>
              <a:rPr lang="en-ZA" dirty="0"/>
              <a:t>Engages with public and private stakeholders</a:t>
            </a:r>
          </a:p>
          <a:p>
            <a:r>
              <a:rPr lang="en-ZA" dirty="0"/>
              <a:t>Sets or raises standard</a:t>
            </a:r>
          </a:p>
          <a:p>
            <a:r>
              <a:rPr lang="en-ZA" dirty="0"/>
              <a:t>Arranges workshops / conferences / CPD events</a:t>
            </a:r>
          </a:p>
          <a:p>
            <a:r>
              <a:rPr lang="en-ZA" dirty="0"/>
              <a:t>Can liaise with the Health Professions Council</a:t>
            </a:r>
          </a:p>
          <a:p>
            <a:r>
              <a:rPr lang="en-ZA" dirty="0"/>
              <a:t>Can add valuable input into regulations</a:t>
            </a:r>
          </a:p>
          <a:p>
            <a:r>
              <a:rPr lang="en-ZA" dirty="0"/>
              <a:t>Improved networking with peers and other professionals</a:t>
            </a:r>
          </a:p>
          <a:p>
            <a:r>
              <a:rPr lang="en-ZA" dirty="0"/>
              <a:t>Disseminate information and job openings</a:t>
            </a:r>
          </a:p>
        </p:txBody>
      </p:sp>
    </p:spTree>
    <p:extLst>
      <p:ext uri="{BB962C8B-B14F-4D97-AF65-F5344CB8AC3E}">
        <p14:creationId xmlns:p14="http://schemas.microsoft.com/office/powerpoint/2010/main" val="2853970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My background: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298864"/>
            <a:ext cx="8946541" cy="4949535"/>
          </a:xfrm>
        </p:spPr>
        <p:txBody>
          <a:bodyPr>
            <a:normAutofit fontScale="92500" lnSpcReduction="10000"/>
          </a:bodyPr>
          <a:lstStyle/>
          <a:p>
            <a:r>
              <a:rPr lang="en-ZA" dirty="0"/>
              <a:t>BSc – Physics and Applied Maths (UCT) – 1995-7</a:t>
            </a:r>
          </a:p>
          <a:p>
            <a:r>
              <a:rPr lang="en-ZA" dirty="0"/>
              <a:t>BSc (Hons) – Theoretical Physics (UCT) – 1998</a:t>
            </a:r>
          </a:p>
          <a:p>
            <a:endParaRPr lang="en-ZA" dirty="0"/>
          </a:p>
          <a:p>
            <a:r>
              <a:rPr lang="en-ZA" dirty="0"/>
              <a:t>I completed my clinical training in October 2005</a:t>
            </a:r>
          </a:p>
          <a:p>
            <a:r>
              <a:rPr lang="en-ZA" dirty="0"/>
              <a:t>Worked at </a:t>
            </a:r>
            <a:r>
              <a:rPr lang="en-ZA" dirty="0" err="1"/>
              <a:t>iThemba</a:t>
            </a:r>
            <a:r>
              <a:rPr lang="en-ZA" dirty="0"/>
              <a:t> LABS for two years</a:t>
            </a:r>
          </a:p>
          <a:p>
            <a:r>
              <a:rPr lang="en-ZA" dirty="0"/>
              <a:t>Then spent 9 years at Groote </a:t>
            </a:r>
            <a:r>
              <a:rPr lang="en-ZA" dirty="0" err="1"/>
              <a:t>Schuur</a:t>
            </a:r>
            <a:r>
              <a:rPr lang="en-ZA" dirty="0"/>
              <a:t> Hospital</a:t>
            </a:r>
          </a:p>
          <a:p>
            <a:r>
              <a:rPr lang="en-ZA" dirty="0"/>
              <a:t>At Tygerberg Hospital since Feb 2017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r>
              <a:rPr lang="en-ZA" dirty="0"/>
              <a:t>No conflict of interest to declare</a:t>
            </a:r>
          </a:p>
        </p:txBody>
      </p:sp>
    </p:spTree>
    <p:extLst>
      <p:ext uri="{BB962C8B-B14F-4D97-AF65-F5344CB8AC3E}">
        <p14:creationId xmlns:p14="http://schemas.microsoft.com/office/powerpoint/2010/main" val="7898698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Only 10 countries offer academic training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9" y="1951038"/>
            <a:ext cx="4200137" cy="4195762"/>
          </a:xfrm>
        </p:spPr>
      </p:pic>
      <p:sp>
        <p:nvSpPr>
          <p:cNvPr id="5" name="TextBox 4"/>
          <p:cNvSpPr txBox="1"/>
          <p:nvPr/>
        </p:nvSpPr>
        <p:spPr>
          <a:xfrm>
            <a:off x="6258560" y="2763520"/>
            <a:ext cx="154080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Algeria</a:t>
            </a:r>
          </a:p>
          <a:p>
            <a:r>
              <a:rPr lang="en-ZA" dirty="0"/>
              <a:t>Egypt</a:t>
            </a:r>
          </a:p>
          <a:p>
            <a:r>
              <a:rPr lang="en-ZA" dirty="0"/>
              <a:t>Ghana</a:t>
            </a:r>
          </a:p>
          <a:p>
            <a:r>
              <a:rPr lang="en-ZA" dirty="0"/>
              <a:t>Libya</a:t>
            </a:r>
          </a:p>
          <a:p>
            <a:r>
              <a:rPr lang="en-ZA" dirty="0"/>
              <a:t>Morocco</a:t>
            </a:r>
          </a:p>
          <a:p>
            <a:r>
              <a:rPr lang="en-ZA" dirty="0"/>
              <a:t>Nigeria</a:t>
            </a:r>
          </a:p>
          <a:p>
            <a:r>
              <a:rPr lang="en-ZA" dirty="0"/>
              <a:t>South Africa</a:t>
            </a:r>
          </a:p>
          <a:p>
            <a:r>
              <a:rPr lang="en-ZA" dirty="0"/>
              <a:t>Sudan</a:t>
            </a:r>
          </a:p>
          <a:p>
            <a:r>
              <a:rPr lang="en-ZA" dirty="0"/>
              <a:t>Tunisia</a:t>
            </a:r>
          </a:p>
          <a:p>
            <a:r>
              <a:rPr lang="en-ZA" dirty="0"/>
              <a:t>Zimbabwe</a:t>
            </a:r>
          </a:p>
        </p:txBody>
      </p:sp>
    </p:spTree>
    <p:extLst>
      <p:ext uri="{BB962C8B-B14F-4D97-AF65-F5344CB8AC3E}">
        <p14:creationId xmlns:p14="http://schemas.microsoft.com/office/powerpoint/2010/main" val="28256458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Only seven (?) countries offer clinical training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99" y="1853248"/>
            <a:ext cx="4200137" cy="4195762"/>
          </a:xfrm>
        </p:spPr>
      </p:pic>
      <p:sp>
        <p:nvSpPr>
          <p:cNvPr id="5" name="TextBox 4"/>
          <p:cNvSpPr txBox="1"/>
          <p:nvPr/>
        </p:nvSpPr>
        <p:spPr>
          <a:xfrm>
            <a:off x="6898640" y="2590800"/>
            <a:ext cx="41152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?Nigeria – dormant since 2012</a:t>
            </a:r>
          </a:p>
          <a:p>
            <a:r>
              <a:rPr lang="en-ZA" dirty="0"/>
              <a:t>?Algeria – much improved</a:t>
            </a:r>
          </a:p>
          <a:p>
            <a:endParaRPr lang="en-ZA" dirty="0"/>
          </a:p>
          <a:p>
            <a:r>
              <a:rPr lang="en-ZA" dirty="0"/>
              <a:t>Egypt</a:t>
            </a:r>
          </a:p>
          <a:p>
            <a:r>
              <a:rPr lang="en-ZA" dirty="0"/>
              <a:t>Ghana?</a:t>
            </a:r>
          </a:p>
          <a:p>
            <a:r>
              <a:rPr lang="en-ZA" dirty="0"/>
              <a:t>Morocco</a:t>
            </a:r>
          </a:p>
          <a:p>
            <a:r>
              <a:rPr lang="en-ZA" dirty="0"/>
              <a:t>South Africa</a:t>
            </a:r>
          </a:p>
          <a:p>
            <a:r>
              <a:rPr lang="en-ZA" dirty="0"/>
              <a:t>Zimbabwe – incorporated into MSc</a:t>
            </a:r>
          </a:p>
          <a:p>
            <a:r>
              <a:rPr lang="en-ZA" dirty="0"/>
              <a:t>Tunisia</a:t>
            </a:r>
          </a:p>
        </p:txBody>
      </p:sp>
    </p:spTree>
    <p:extLst>
      <p:ext uri="{BB962C8B-B14F-4D97-AF65-F5344CB8AC3E}">
        <p14:creationId xmlns:p14="http://schemas.microsoft.com/office/powerpoint/2010/main" val="23558571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850" y="1831616"/>
            <a:ext cx="7894801" cy="1408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0234"/>
            <a:ext cx="10515600" cy="1325563"/>
          </a:xfrm>
        </p:spPr>
        <p:txBody>
          <a:bodyPr/>
          <a:lstStyle/>
          <a:p>
            <a:r>
              <a:rPr lang="en-ZA" dirty="0"/>
              <a:t>MP Training Programme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718" y="2536066"/>
            <a:ext cx="4573873" cy="768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1188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3464" y="124960"/>
            <a:ext cx="5474815" cy="656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9352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Descriptions of: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Core modules and recommended modules for academic training</a:t>
            </a:r>
          </a:p>
          <a:p>
            <a:r>
              <a:rPr lang="en-ZA" dirty="0"/>
              <a:t>Including syllabus for core modules</a:t>
            </a:r>
          </a:p>
          <a:p>
            <a:r>
              <a:rPr lang="en-ZA" dirty="0"/>
              <a:t>Clinical Training</a:t>
            </a:r>
          </a:p>
          <a:p>
            <a:pPr marL="0" indent="0">
              <a:buNone/>
            </a:pPr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293" y="3548741"/>
            <a:ext cx="10092347" cy="190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1422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Infrastructure required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Clinical training under supervision of a clinically qualified MP</a:t>
            </a:r>
          </a:p>
          <a:p>
            <a:r>
              <a:rPr lang="en-ZA" dirty="0"/>
              <a:t>Max ratio of student : trainer = 2 : 1</a:t>
            </a:r>
          </a:p>
          <a:p>
            <a:r>
              <a:rPr lang="en-ZA" dirty="0"/>
              <a:t>Internet access essential</a:t>
            </a:r>
          </a:p>
          <a:p>
            <a:r>
              <a:rPr lang="en-ZA" dirty="0"/>
              <a:t>Essential reading list / references</a:t>
            </a:r>
          </a:p>
          <a:p>
            <a:r>
              <a:rPr lang="en-ZA" dirty="0"/>
              <a:t>List of essential equipment and facilities</a:t>
            </a:r>
          </a:p>
          <a:p>
            <a:r>
              <a:rPr lang="en-ZA" dirty="0"/>
              <a:t>List of competencies to be achieved</a:t>
            </a:r>
          </a:p>
          <a:p>
            <a:endParaRPr lang="en-ZA" dirty="0"/>
          </a:p>
          <a:p>
            <a:endParaRPr lang="en-ZA" dirty="0"/>
          </a:p>
          <a:p>
            <a:r>
              <a:rPr lang="en-ZA" dirty="0"/>
              <a:t>The curriculum exists, implementation is non-uniform.</a:t>
            </a:r>
          </a:p>
        </p:txBody>
      </p:sp>
    </p:spTree>
    <p:extLst>
      <p:ext uri="{BB962C8B-B14F-4D97-AF65-F5344CB8AC3E}">
        <p14:creationId xmlns:p14="http://schemas.microsoft.com/office/powerpoint/2010/main" val="27227323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Actual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2010 – around 350 medical physicists</a:t>
            </a:r>
          </a:p>
          <a:p>
            <a:r>
              <a:rPr lang="en-ZA" dirty="0"/>
              <a:t>2018 – around 700 medical physicists</a:t>
            </a:r>
          </a:p>
          <a:p>
            <a:r>
              <a:rPr lang="en-ZA" dirty="0"/>
              <a:t>2020 - 1041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952913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" y="20320"/>
            <a:ext cx="6561454" cy="68157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71582" y="1675618"/>
            <a:ext cx="34836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Total: 1041</a:t>
            </a:r>
          </a:p>
          <a:p>
            <a:endParaRPr lang="en-ZA" dirty="0"/>
          </a:p>
          <a:p>
            <a:r>
              <a:rPr lang="en-ZA" dirty="0"/>
              <a:t>Of these: 137 in DR, 124 in NM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90447" y="3428207"/>
            <a:ext cx="39741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dirty="0"/>
              <a:t>Remove the 639 MPs from Egypt, </a:t>
            </a:r>
          </a:p>
          <a:p>
            <a:r>
              <a:rPr lang="en-ZA" dirty="0"/>
              <a:t>Algeria and SA (200M population)</a:t>
            </a:r>
          </a:p>
          <a:p>
            <a:endParaRPr lang="en-ZA" dirty="0"/>
          </a:p>
          <a:p>
            <a:r>
              <a:rPr lang="en-ZA" dirty="0"/>
              <a:t>~500 MPs for 1.1B</a:t>
            </a:r>
          </a:p>
        </p:txBody>
      </p:sp>
    </p:spTree>
    <p:extLst>
      <p:ext uri="{BB962C8B-B14F-4D97-AF65-F5344CB8AC3E}">
        <p14:creationId xmlns:p14="http://schemas.microsoft.com/office/powerpoint/2010/main" val="301853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11" y="1176429"/>
            <a:ext cx="10885955" cy="525271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516923" y="1624819"/>
            <a:ext cx="4947138" cy="3915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Oval 5"/>
          <p:cNvSpPr/>
          <p:nvPr/>
        </p:nvSpPr>
        <p:spPr>
          <a:xfrm>
            <a:off x="3516923" y="2268984"/>
            <a:ext cx="4947138" cy="3915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Oval 6"/>
          <p:cNvSpPr/>
          <p:nvPr/>
        </p:nvSpPr>
        <p:spPr>
          <a:xfrm>
            <a:off x="3516923" y="3043311"/>
            <a:ext cx="4947138" cy="3915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Oval 7"/>
          <p:cNvSpPr/>
          <p:nvPr/>
        </p:nvSpPr>
        <p:spPr>
          <a:xfrm>
            <a:off x="3610708" y="5024511"/>
            <a:ext cx="4947138" cy="39155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6682682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Why the increase?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Algeria: National Cancer Plan</a:t>
            </a:r>
          </a:p>
          <a:p>
            <a:r>
              <a:rPr lang="en-ZA" dirty="0"/>
              <a:t>South Africa: 127 </a:t>
            </a:r>
            <a:r>
              <a:rPr lang="en-ZA" dirty="0">
                <a:sym typeface="Wingdings" panose="05000000000000000000" pitchFamily="2" charset="2"/>
              </a:rPr>
              <a:t> 136: private sector mainly</a:t>
            </a:r>
          </a:p>
          <a:p>
            <a:r>
              <a:rPr lang="en-ZA" dirty="0">
                <a:sym typeface="Wingdings" panose="05000000000000000000" pitchFamily="2" charset="2"/>
              </a:rPr>
              <a:t>Zimbabwe: MSc programme: 4 intakes of 10 students each, no posts yet</a:t>
            </a:r>
          </a:p>
          <a:p>
            <a:r>
              <a:rPr lang="en-ZA" dirty="0">
                <a:sym typeface="Wingdings" panose="05000000000000000000" pitchFamily="2" charset="2"/>
              </a:rPr>
              <a:t>Ghana: stable, hoping to place a physicist in each of the 216 local districts</a:t>
            </a:r>
          </a:p>
          <a:p>
            <a:r>
              <a:rPr lang="en-ZA" dirty="0">
                <a:sym typeface="Wingdings" panose="05000000000000000000" pitchFamily="2" charset="2"/>
              </a:rPr>
              <a:t>Morocco: Regulations requiring MP published in 2014</a:t>
            </a:r>
          </a:p>
          <a:p>
            <a:r>
              <a:rPr lang="en-ZA" dirty="0">
                <a:sym typeface="Wingdings" panose="05000000000000000000" pitchFamily="2" charset="2"/>
              </a:rPr>
              <a:t>Egypt: who knows?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2188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/>
              <a:t>Tygerberg</a:t>
            </a:r>
            <a:r>
              <a:rPr lang="en-ZA" dirty="0"/>
              <a:t> Hospital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Tertiary hospital in Cape Town, opened in 1976</a:t>
            </a:r>
          </a:p>
          <a:p>
            <a:r>
              <a:rPr lang="en-ZA" dirty="0"/>
              <a:t>1386 beds 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522" y="2805544"/>
            <a:ext cx="7228547" cy="372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3041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7E3B6-B6E8-95C8-B519-E15E18672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Opportunities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A34A8-4FDD-4DBF-9D64-E44DB93D8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1 in 4 men and 1 in 5 women worldwide develop cancer during their lifetime</a:t>
            </a:r>
          </a:p>
          <a:p>
            <a:r>
              <a:rPr lang="en-ZA" dirty="0"/>
              <a:t>1 in 8 men and 1 in 11 women worldwide die from cancer</a:t>
            </a:r>
          </a:p>
        </p:txBody>
      </p:sp>
    </p:spTree>
    <p:extLst>
      <p:ext uri="{BB962C8B-B14F-4D97-AF65-F5344CB8AC3E}">
        <p14:creationId xmlns:p14="http://schemas.microsoft.com/office/powerpoint/2010/main" val="11618454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181216" cy="1400530"/>
          </a:xfrm>
        </p:spPr>
        <p:txBody>
          <a:bodyPr/>
          <a:lstStyle/>
          <a:p>
            <a:r>
              <a:rPr lang="en-ZA" dirty="0"/>
              <a:t>Radiotherapy Resources</a:t>
            </a:r>
            <a:br>
              <a:rPr lang="en-ZA" dirty="0"/>
            </a:br>
            <a:r>
              <a:rPr lang="en-ZA" sz="2800" dirty="0"/>
              <a:t>(all data from DIRAC database: https://dirac.iaea.org/)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54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A5DCF4-15A7-4DE3-BB01-11273066D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03" y="1577613"/>
            <a:ext cx="8775123" cy="514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4854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FAE88-6202-4A0D-A485-BF5A1968D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926834-5959-4C81-9F66-76DDC19FB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D40299-F100-4A21-B767-8149168C3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443" y="0"/>
            <a:ext cx="94111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6272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1B163-7A0D-4FA8-86B3-89CE10D9A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5C852-20B5-4379-A785-134B135FD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ECF240-EBEA-4347-A1D0-A7FA48318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886" y="1270953"/>
            <a:ext cx="9248775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5709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The Medical Physics Gap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Lancet Oncology (2015)</a:t>
            </a:r>
          </a:p>
          <a:p>
            <a:pPr lvl="1"/>
            <a:r>
              <a:rPr lang="en-ZA" dirty="0"/>
              <a:t>Projection: by 2035 in LMICs for radiotherapy we need 22.000 MPs</a:t>
            </a:r>
          </a:p>
          <a:p>
            <a:pPr lvl="1"/>
            <a:r>
              <a:rPr lang="en-ZA" dirty="0"/>
              <a:t>Call for Action: by 2025 in LMICs: 6.000 MPs to be trained</a:t>
            </a:r>
          </a:p>
          <a:p>
            <a:pPr lvl="1"/>
            <a:endParaRPr lang="en-ZA" dirty="0"/>
          </a:p>
          <a:p>
            <a:pPr marL="457200" lvl="1" indent="0">
              <a:buNone/>
            </a:pPr>
            <a:r>
              <a:rPr lang="en-ZA" sz="3600" b="1" u="sng" dirty="0"/>
              <a:t>THIS IS JUST AROUND THE CORNER</a:t>
            </a:r>
          </a:p>
        </p:txBody>
      </p:sp>
    </p:spTree>
    <p:extLst>
      <p:ext uri="{BB962C8B-B14F-4D97-AF65-F5344CB8AC3E}">
        <p14:creationId xmlns:p14="http://schemas.microsoft.com/office/powerpoint/2010/main" val="47426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F852D-9F69-43EB-2184-AA0CE4F2F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8E95F-AF33-95CD-7D85-F33158038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81725"/>
            <a:ext cx="8946541" cy="3466674"/>
          </a:xfrm>
        </p:spPr>
        <p:txBody>
          <a:bodyPr/>
          <a:lstStyle/>
          <a:p>
            <a:r>
              <a:rPr lang="en-US" dirty="0"/>
              <a:t>“As of March 2020, 28 of 54 countries had access to external beam radiotherapy. 21 had brachytherapy capacity, and no country had a capacity that matched the estimated treatment need.”</a:t>
            </a:r>
          </a:p>
          <a:p>
            <a:endParaRPr lang="en-US" dirty="0"/>
          </a:p>
          <a:p>
            <a:r>
              <a:rPr lang="en-US" dirty="0"/>
              <a:t>“Urgent, novel initiatives in financing and human capacity building are needed…”</a:t>
            </a:r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770A16-D2F8-8CD3-77AE-D84E6B975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15" y="146938"/>
            <a:ext cx="12192000" cy="232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4867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9571F-C1AB-C723-022F-43578F9CD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54588-2131-03FE-AFBB-948BE721D6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817" y="4367463"/>
            <a:ext cx="8946541" cy="2819399"/>
          </a:xfrm>
        </p:spPr>
        <p:txBody>
          <a:bodyPr/>
          <a:lstStyle/>
          <a:p>
            <a:r>
              <a:rPr lang="en-US" dirty="0"/>
              <a:t>“In the next 15 years, Africa is estimated to require at least 5000 additional megavoltage radiotherapy machines to ensure equity in cancer care”</a:t>
            </a:r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337C2B-C2C0-49FB-EB3E-8F783EAC1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286" y="114819"/>
            <a:ext cx="10278979" cy="412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6257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0B747-0F57-2239-1FEE-51FE0AC2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Imaging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AC0B8-56C7-899A-1164-C1F94A7CF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5004753"/>
            <a:ext cx="8946541" cy="1243646"/>
          </a:xfrm>
        </p:spPr>
        <p:txBody>
          <a:bodyPr/>
          <a:lstStyle/>
          <a:p>
            <a:r>
              <a:rPr lang="en-ZA" dirty="0"/>
              <a:t>“Data analysis indicated that the number of radiology and nuclear medicine CQMPs is largely inadequate, at least by a factor of 20 in almost all countries in the region.”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8F92C0-C9B9-A218-FD79-66094F8F0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2" y="1381805"/>
            <a:ext cx="8105775" cy="341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9269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FAMPO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853248"/>
            <a:ext cx="8946541" cy="4395151"/>
          </a:xfrm>
        </p:spPr>
        <p:txBody>
          <a:bodyPr>
            <a:normAutofit/>
          </a:bodyPr>
          <a:lstStyle/>
          <a:p>
            <a:r>
              <a:rPr lang="en-ZA" dirty="0"/>
              <a:t>Member of IOMP since 2010</a:t>
            </a:r>
          </a:p>
          <a:p>
            <a:endParaRPr lang="en-ZA" dirty="0"/>
          </a:p>
          <a:p>
            <a:endParaRPr lang="en-ZA" dirty="0"/>
          </a:p>
          <a:p>
            <a:r>
              <a:rPr lang="en-ZA" dirty="0"/>
              <a:t>Established to:</a:t>
            </a:r>
          </a:p>
          <a:p>
            <a:r>
              <a:rPr lang="en-ZA" dirty="0"/>
              <a:t>Promote the profession and practice of medical physics</a:t>
            </a:r>
          </a:p>
          <a:p>
            <a:r>
              <a:rPr lang="en-ZA" dirty="0"/>
              <a:t>Promote the training of medical physicists</a:t>
            </a:r>
          </a:p>
          <a:p>
            <a:r>
              <a:rPr lang="en-ZA" dirty="0"/>
              <a:t>Promote appropriate use of technology</a:t>
            </a:r>
          </a:p>
          <a:p>
            <a:r>
              <a:rPr lang="en-ZA" dirty="0"/>
              <a:t>.</a:t>
            </a:r>
          </a:p>
          <a:p>
            <a:r>
              <a:rPr lang="en-ZA" dirty="0"/>
              <a:t>.</a:t>
            </a:r>
          </a:p>
          <a:p>
            <a:r>
              <a:rPr lang="en-ZA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95205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5F4B7-E326-479B-8360-813B7D528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What is Medical Physics?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B9764-3D42-4768-B6AF-A2417666F9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444336"/>
            <a:ext cx="8946541" cy="4804063"/>
          </a:xfrm>
        </p:spPr>
        <p:txBody>
          <a:bodyPr>
            <a:normAutofit lnSpcReduction="10000"/>
          </a:bodyPr>
          <a:lstStyle/>
          <a:p>
            <a:r>
              <a:rPr lang="en-ZA" dirty="0"/>
              <a:t>Medical physics is an applied branch of physics involving the application of physics concepts and methods to the diagnosis and treatment of human disease. </a:t>
            </a:r>
          </a:p>
          <a:p>
            <a:r>
              <a:rPr lang="en-ZA" dirty="0"/>
              <a:t>It integrates core knowledge in traditional physics disciplines with specific domain knowledge, including</a:t>
            </a:r>
          </a:p>
          <a:p>
            <a:endParaRPr lang="en-ZA" dirty="0"/>
          </a:p>
          <a:p>
            <a:r>
              <a:rPr lang="en-ZA" dirty="0"/>
              <a:t>- the science of healthcare delivery</a:t>
            </a:r>
          </a:p>
          <a:p>
            <a:r>
              <a:rPr lang="en-ZA" dirty="0"/>
              <a:t>- effects of exposure to ionizing and non-ionizing radiation</a:t>
            </a:r>
          </a:p>
          <a:p>
            <a:r>
              <a:rPr lang="en-ZA" dirty="0"/>
              <a:t>- optimization of imaging and therapeutic procedures</a:t>
            </a:r>
          </a:p>
          <a:p>
            <a:r>
              <a:rPr lang="en-ZA" dirty="0"/>
              <a:t>- image science and image analysis</a:t>
            </a:r>
          </a:p>
          <a:p>
            <a:r>
              <a:rPr lang="en-ZA" dirty="0"/>
              <a:t>- data analysis and statistics</a:t>
            </a:r>
          </a:p>
          <a:p>
            <a:r>
              <a:rPr lang="en-ZA" dirty="0"/>
              <a:t>- quality assurance and improvement</a:t>
            </a:r>
          </a:p>
          <a:p>
            <a:r>
              <a:rPr lang="en-ZA" dirty="0"/>
              <a:t>- …</a:t>
            </a:r>
          </a:p>
        </p:txBody>
      </p:sp>
    </p:spTree>
    <p:extLst>
      <p:ext uri="{BB962C8B-B14F-4D97-AF65-F5344CB8AC3E}">
        <p14:creationId xmlns:p14="http://schemas.microsoft.com/office/powerpoint/2010/main" val="128806554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Thank you!</a:t>
            </a:r>
          </a:p>
          <a:p>
            <a:endParaRPr lang="en-ZA" dirty="0"/>
          </a:p>
          <a:p>
            <a:endParaRPr lang="en-ZA" dirty="0"/>
          </a:p>
          <a:p>
            <a:r>
              <a:rPr lang="en-ZA" dirty="0"/>
              <a:t>Chris Trauernicht - cjt@sun.ac.za</a:t>
            </a:r>
          </a:p>
          <a:p>
            <a:endParaRPr lang="en-ZA" dirty="0"/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1268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24CB8-BEB3-111E-3753-E45748211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Clinical service delivery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8BB21-73EB-00C1-D83F-1CB4310955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404258"/>
            <a:ext cx="8946541" cy="4844142"/>
          </a:xfrm>
        </p:spPr>
        <p:txBody>
          <a:bodyPr/>
          <a:lstStyle/>
          <a:p>
            <a:r>
              <a:rPr lang="en-ZA" dirty="0"/>
              <a:t>Mainly in radiotherapy, nuclear medicine, diagnostic and interventional radiology, and the radiation protection aspects of these</a:t>
            </a:r>
          </a:p>
          <a:p>
            <a:endParaRPr lang="en-ZA" dirty="0"/>
          </a:p>
          <a:p>
            <a:endParaRPr lang="en-ZA" dirty="0"/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894DD769-8B1C-A47C-1AA1-8F2898720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40" y="2442166"/>
            <a:ext cx="3244652" cy="43262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12CFD7E-61E1-940A-552B-277580F544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972" y="2442166"/>
            <a:ext cx="3244652" cy="43262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E06E1F-B6F8-7E08-9262-EAAA03BCF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7707" y="2191794"/>
            <a:ext cx="3244653" cy="43262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0AE054A-0F6B-8160-E2DE-23A132CC37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5284" y="4578036"/>
            <a:ext cx="3039950" cy="227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47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8FE195-CE90-F8BD-3821-E0E11369E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Research and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20B56D-D4EB-4522-DC63-CB8B41A2B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- asking questions around the biological effects of radiation</a:t>
            </a:r>
          </a:p>
          <a:p>
            <a:r>
              <a:rPr lang="en-ZA" dirty="0"/>
              <a:t>- patient dose calculations</a:t>
            </a:r>
          </a:p>
          <a:p>
            <a:r>
              <a:rPr lang="en-ZA" dirty="0"/>
              <a:t>- new techniques</a:t>
            </a:r>
          </a:p>
          <a:p>
            <a:r>
              <a:rPr lang="en-ZA" dirty="0"/>
              <a:t>- use of AI and machine learning …</a:t>
            </a:r>
          </a:p>
        </p:txBody>
      </p:sp>
    </p:spTree>
    <p:extLst>
      <p:ext uri="{BB962C8B-B14F-4D97-AF65-F5344CB8AC3E}">
        <p14:creationId xmlns:p14="http://schemas.microsoft.com/office/powerpoint/2010/main" val="9980400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707A8-D54B-6845-6FBD-768671264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B27BA3-0B77-DDB4-5ABD-20D92884F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23283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6F6E8-2458-4B72-A3AC-31762E492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186544"/>
            <a:ext cx="8946541" cy="5061856"/>
          </a:xfrm>
        </p:spPr>
        <p:txBody>
          <a:bodyPr>
            <a:normAutofit/>
          </a:bodyPr>
          <a:lstStyle/>
          <a:p>
            <a:r>
              <a:rPr lang="en-ZA" sz="3000" dirty="0"/>
              <a:t>Administrative component</a:t>
            </a:r>
          </a:p>
          <a:p>
            <a:r>
              <a:rPr lang="en-ZA" sz="3000" dirty="0"/>
              <a:t>Regulatory component</a:t>
            </a:r>
          </a:p>
          <a:p>
            <a:r>
              <a:rPr lang="en-ZA" sz="3000" dirty="0"/>
              <a:t>Accreditation component</a:t>
            </a:r>
          </a:p>
        </p:txBody>
      </p:sp>
    </p:spTree>
    <p:extLst>
      <p:ext uri="{BB962C8B-B14F-4D97-AF65-F5344CB8AC3E}">
        <p14:creationId xmlns:p14="http://schemas.microsoft.com/office/powerpoint/2010/main" val="24921761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7640</TotalTime>
  <Words>1550</Words>
  <Application>Microsoft Office PowerPoint</Application>
  <PresentationFormat>Widescreen</PresentationFormat>
  <Paragraphs>266</Paragraphs>
  <Slides>50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Arial</vt:lpstr>
      <vt:lpstr>Calibri</vt:lpstr>
      <vt:lpstr>Century Gothic</vt:lpstr>
      <vt:lpstr>Wingdings 3</vt:lpstr>
      <vt:lpstr>Ion</vt:lpstr>
      <vt:lpstr>PowerPoint Presentation</vt:lpstr>
      <vt:lpstr>PowerPoint Presentation</vt:lpstr>
      <vt:lpstr>My background:</vt:lpstr>
      <vt:lpstr>Tygerberg Hospital</vt:lpstr>
      <vt:lpstr>What is Medical Physics?</vt:lpstr>
      <vt:lpstr>Clinical service delivery</vt:lpstr>
      <vt:lpstr>Research and Development</vt:lpstr>
      <vt:lpstr>Education</vt:lpstr>
      <vt:lpstr>PowerPoint Presentation</vt:lpstr>
      <vt:lpstr>Medical Physics in South Africa</vt:lpstr>
      <vt:lpstr>Large inequality</vt:lpstr>
      <vt:lpstr>2015 study on licensed imaging equipment</vt:lpstr>
      <vt:lpstr>Background</vt:lpstr>
      <vt:lpstr>Imaging</vt:lpstr>
      <vt:lpstr>Regulation of Medical Physics</vt:lpstr>
      <vt:lpstr>Education of Medical Physicists</vt:lpstr>
      <vt:lpstr>Academic Training</vt:lpstr>
      <vt:lpstr>Clinical Training</vt:lpstr>
      <vt:lpstr>Continuous Education </vt:lpstr>
      <vt:lpstr>Medical Physicists in SA (2019)</vt:lpstr>
      <vt:lpstr>Medical Physicists in SA (2019)</vt:lpstr>
      <vt:lpstr>SAAPMB</vt:lpstr>
      <vt:lpstr>Status in SA</vt:lpstr>
      <vt:lpstr>Africa</vt:lpstr>
      <vt:lpstr>PowerPoint Presentation</vt:lpstr>
      <vt:lpstr>Africa</vt:lpstr>
      <vt:lpstr>Only six countries have a legislative recognition of medical physicists</vt:lpstr>
      <vt:lpstr>Only 12 countries have a national medical physics society</vt:lpstr>
      <vt:lpstr>The Role of a National Society</vt:lpstr>
      <vt:lpstr>Only 10 countries offer academic training</vt:lpstr>
      <vt:lpstr>Only seven (?) countries offer clinical training</vt:lpstr>
      <vt:lpstr>MP Training Programme</vt:lpstr>
      <vt:lpstr>PowerPoint Presentation</vt:lpstr>
      <vt:lpstr>Descriptions of: </vt:lpstr>
      <vt:lpstr>Infrastructure required</vt:lpstr>
      <vt:lpstr>Actual numbers</vt:lpstr>
      <vt:lpstr>PowerPoint Presentation</vt:lpstr>
      <vt:lpstr>PowerPoint Presentation</vt:lpstr>
      <vt:lpstr>Why the increase?</vt:lpstr>
      <vt:lpstr>Opportunities</vt:lpstr>
      <vt:lpstr>PowerPoint Presentation</vt:lpstr>
      <vt:lpstr>Radiotherapy Resources (all data from DIRAC database: https://dirac.iaea.org/)</vt:lpstr>
      <vt:lpstr>PowerPoint Presentation</vt:lpstr>
      <vt:lpstr>PowerPoint Presentation</vt:lpstr>
      <vt:lpstr>The Medical Physics Gap</vt:lpstr>
      <vt:lpstr>PowerPoint Presentation</vt:lpstr>
      <vt:lpstr>PowerPoint Presentation</vt:lpstr>
      <vt:lpstr>Imaging</vt:lpstr>
      <vt:lpstr>FAMPO</vt:lpstr>
      <vt:lpstr>PowerPoint Presentation</vt:lpstr>
    </vt:vector>
  </TitlesOfParts>
  <Manager>Mohlapholi (VEXELCUBE)</Manager>
  <Company>VEXELCUBE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Corona MP response</dc:title>
  <dc:subject>18F-fallypride</dc:subject>
  <dc:creator>cjt</dc:creator>
  <cp:lastModifiedBy>Trauernicht, CJ [cjt@sun.ac.za]</cp:lastModifiedBy>
  <cp:revision>109</cp:revision>
  <dcterms:created xsi:type="dcterms:W3CDTF">2013-06-19T16:15:45Z</dcterms:created>
  <dcterms:modified xsi:type="dcterms:W3CDTF">2023-09-24T16:03:05Z</dcterms:modified>
  <cp:version>1.2</cp:version>
</cp:coreProperties>
</file>