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479" r:id="rId2"/>
    <p:sldId id="459" r:id="rId3"/>
    <p:sldId id="462" r:id="rId4"/>
    <p:sldId id="461" r:id="rId5"/>
    <p:sldId id="460" r:id="rId6"/>
    <p:sldId id="463" r:id="rId7"/>
    <p:sldId id="467" r:id="rId8"/>
    <p:sldId id="465" r:id="rId9"/>
    <p:sldId id="466" r:id="rId10"/>
    <p:sldId id="269" r:id="rId11"/>
    <p:sldId id="275" r:id="rId12"/>
    <p:sldId id="276" r:id="rId13"/>
    <p:sldId id="277" r:id="rId14"/>
    <p:sldId id="278" r:id="rId15"/>
    <p:sldId id="280" r:id="rId16"/>
    <p:sldId id="281" r:id="rId17"/>
    <p:sldId id="282" r:id="rId18"/>
    <p:sldId id="284" r:id="rId19"/>
    <p:sldId id="285" r:id="rId20"/>
    <p:sldId id="286" r:id="rId21"/>
    <p:sldId id="287" r:id="rId22"/>
    <p:sldId id="288" r:id="rId23"/>
    <p:sldId id="290" r:id="rId24"/>
    <p:sldId id="289" r:id="rId25"/>
    <p:sldId id="291" r:id="rId26"/>
    <p:sldId id="292" r:id="rId27"/>
    <p:sldId id="293" r:id="rId28"/>
    <p:sldId id="474" r:id="rId29"/>
    <p:sldId id="305" r:id="rId30"/>
    <p:sldId id="294" r:id="rId31"/>
    <p:sldId id="295" r:id="rId32"/>
    <p:sldId id="464" r:id="rId33"/>
    <p:sldId id="296" r:id="rId34"/>
    <p:sldId id="468" r:id="rId35"/>
    <p:sldId id="469" r:id="rId36"/>
    <p:sldId id="299" r:id="rId37"/>
    <p:sldId id="303" r:id="rId38"/>
    <p:sldId id="475" r:id="rId39"/>
    <p:sldId id="283" r:id="rId40"/>
    <p:sldId id="476" r:id="rId41"/>
    <p:sldId id="477" r:id="rId42"/>
    <p:sldId id="478" r:id="rId43"/>
    <p:sldId id="304" r:id="rId4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7FF9F-28AB-46C9-AED2-FF17EF8AC344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C9E5E-98C0-4AFC-A8AE-8A2CF1F2516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1331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D9109-DF1F-AFA7-70D4-23C2F31245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67F7FD-CDEB-5D5B-EC54-1C4213AE66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A4FDC9-CA15-8C3E-5A1D-767F06D629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9D67E-F8FE-FB6B-B73C-A72B4D7E2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2802E5-53B3-2D1A-5CAE-C14EC307E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177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4C23E-09E0-2FDF-BA36-94F141B1C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B6E3619-A806-4DE7-4536-47527DFEFF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A9C0A7-1F08-E364-757B-9A1E8AB1F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F07DEC-CF16-7B0E-66E8-26E4DF6E5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50DA02-F79E-627C-6927-DE2DB3FE6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51372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0F9A46D-4F26-D592-1F41-B0FFB1D0E4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E0C955-0DF7-8017-224D-30C32E0F08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10281D-3556-860F-B0A3-A867C01B6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141E2-FA94-BFA9-6D5A-D1C63EA34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0CCA19-9488-818E-FCD9-3A978626B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937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58863-9FB9-32CE-3A92-AC610053D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8B0C7-97A8-12FD-9D72-6644CE6F2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BE14E-93BE-AAA3-FC55-B951B382D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09FD-4BF6-43B7-040F-A65DBBFFF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C21893-0BA7-A0C8-6CAD-718B60624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07421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0C8F4-54EC-3B68-9A52-630DD1E7E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C339B3-FBA4-5033-5C25-6391D3FDA4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411F28-B94F-3090-E187-078451D66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6CDFD-75A2-6C3A-42B4-283482616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DC70A0-6839-7B8B-BC83-643DF727F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98741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F4229-3747-352E-B10B-5755224E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F788F2-473C-DA78-EC54-D914D03B59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C772B7-98EE-BF1F-6899-BA364461B2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7BCCEE-AE1A-30E6-7560-CB565CBEF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B99DA-5448-745F-CB60-8BF97A255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56EA21-C41C-862A-6AA1-8C880D3D1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24165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0440E-EB2B-1429-4B4C-D3E5D237B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FDE772-1E8E-9A87-3381-FCDA1E349D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2F54-9D6A-6492-BA17-64B34C6843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9A5D1E-CBD7-CE67-4DFF-C453571002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A51716-F8C6-466C-D423-A1FDB70E3F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E2D18C-79DE-1F49-3F8B-3A2C94F6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7857A6-18CE-7368-A4E0-8D2FD591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5BC8C0-F9EA-B6C4-76A2-92C485FF94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78828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73A8B1-879B-B28B-AE70-BCF2DBA87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962C24-81DC-38E8-8DA7-5FC76BECB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DE38C1-3D03-AF4E-455A-7EC7E656A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B50BB4-6068-5647-B814-3C83F96AB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65839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B48EA9-E702-1462-F0F3-CD63C9A0D0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BF6E62-9F3A-2D39-8CFC-4F5568D4F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297491-C1AF-7F8A-8DC9-BBB2E0A55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10868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4F219-A983-BF61-A6F8-B00558E3B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F3BA4-332A-9BC5-4B38-9D9196044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781A1-17B8-51A5-8BD9-DCCEFB47EF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CA8FD4-C659-D0FB-F7A6-30AE51502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4DB2F7-158F-EFC1-B934-6E6521FC6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8E2052-C0F8-26B2-E38C-52A3573CD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32904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7865E-CCFE-08E8-4A23-046B9874F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EFDBC7-FB29-10B9-18C6-A979CA9DFA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C377D2-2B57-B6C0-2971-A5A59FB00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A617D-204A-DB77-4D7A-3086BAAC8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99BEBC-F037-CDC4-9FF3-C097970CA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F7665B-BB6A-6240-7C65-49193E567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60506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CFFDE5-A9F1-780C-5D9E-58068D6EB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C86BD-BAA9-CFC4-9926-68C47C2171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54355-5A64-9FC4-0CAB-AE9BF635F9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4DE0B-CD15-4BF4-89F3-68E2C4B6A508}" type="datetimeFigureOut">
              <a:rPr lang="en-ZA" smtClean="0"/>
              <a:t>2023/09/27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1286B-9652-1AB8-81AF-7BA665F83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C2B8DC-BD3A-0137-4D63-A443F82DBA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C0AC3-3985-4158-896E-03A2114554F2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741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0" Type="http://schemas.openxmlformats.org/officeDocument/2006/relationships/image" Target="../media/image21.png"/><Relationship Id="rId4" Type="http://schemas.openxmlformats.org/officeDocument/2006/relationships/image" Target="../media/image3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26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2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8.png"/><Relationship Id="rId5" Type="http://schemas.openxmlformats.org/officeDocument/2006/relationships/image" Target="../media/image4.png"/><Relationship Id="rId10" Type="http://schemas.openxmlformats.org/officeDocument/2006/relationships/image" Target="../media/image27.png"/><Relationship Id="rId4" Type="http://schemas.openxmlformats.org/officeDocument/2006/relationships/image" Target="../media/image3.png"/><Relationship Id="rId9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12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21.png"/><Relationship Id="rId5" Type="http://schemas.openxmlformats.org/officeDocument/2006/relationships/image" Target="../media/image4.png"/><Relationship Id="rId10" Type="http://schemas.openxmlformats.org/officeDocument/2006/relationships/image" Target="../media/image28.png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g"/><Relationship Id="rId3" Type="http://schemas.openxmlformats.org/officeDocument/2006/relationships/image" Target="../media/image2.png"/><Relationship Id="rId7" Type="http://schemas.openxmlformats.org/officeDocument/2006/relationships/image" Target="../media/image3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2.png"/><Relationship Id="rId7" Type="http://schemas.openxmlformats.org/officeDocument/2006/relationships/image" Target="../media/image40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2.png"/><Relationship Id="rId7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10" Type="http://schemas.openxmlformats.org/officeDocument/2006/relationships/image" Target="../media/image47.png"/><Relationship Id="rId4" Type="http://schemas.openxmlformats.org/officeDocument/2006/relationships/image" Target="../media/image3.png"/><Relationship Id="rId9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465307" y="3445492"/>
            <a:ext cx="7261383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5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Cultivating the</a:t>
            </a:r>
            <a:endParaRPr lang="en-ZA" sz="5400" dirty="0">
              <a:solidFill>
                <a:schemeClr val="tx2"/>
              </a:solidFill>
              <a:highlight>
                <a:srgbClr val="FFFF00"/>
              </a:highlight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5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skills ecosystem of the future</a:t>
            </a:r>
            <a:endParaRPr lang="en-ZA" sz="54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2791244A-852E-5A7F-CF9F-DDB66288FC46}"/>
              </a:ext>
            </a:extLst>
          </p:cNvPr>
          <p:cNvSpPr txBox="1">
            <a:spLocks/>
          </p:cNvSpPr>
          <p:nvPr/>
        </p:nvSpPr>
        <p:spPr>
          <a:xfrm>
            <a:off x="1915571" y="400881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2251708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247038" y="600739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Computational Thinking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93E739-539D-88D2-FF09-89BE1B3E13E9}"/>
              </a:ext>
            </a:extLst>
          </p:cNvPr>
          <p:cNvSpPr txBox="1">
            <a:spLocks/>
          </p:cNvSpPr>
          <p:nvPr/>
        </p:nvSpPr>
        <p:spPr>
          <a:xfrm>
            <a:off x="4589272" y="1752390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EAC186-5D6E-929C-49B2-BFD22F7BAC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0328" y="4187484"/>
            <a:ext cx="4080447" cy="248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6442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EAC186-5D6E-929C-49B2-BFD22F7BAC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79503" y="3247555"/>
            <a:ext cx="5263885" cy="3210262"/>
          </a:xfrm>
          <a:prstGeom prst="rect">
            <a:avLst/>
          </a:prstGeom>
        </p:spPr>
      </p:pic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DFFED7EA-1B87-BCBE-1753-F046696B52A4}"/>
              </a:ext>
            </a:extLst>
          </p:cNvPr>
          <p:cNvSpPr/>
          <p:nvPr/>
        </p:nvSpPr>
        <p:spPr>
          <a:xfrm>
            <a:off x="2663685" y="3247555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D2427220-4BF6-E968-AA8D-FC9F616C81D0}"/>
              </a:ext>
            </a:extLst>
          </p:cNvPr>
          <p:cNvSpPr/>
          <p:nvPr/>
        </p:nvSpPr>
        <p:spPr>
          <a:xfrm>
            <a:off x="6399391" y="3260741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02CD7F29-7631-141E-B87B-42EE9E52C856}"/>
              </a:ext>
            </a:extLst>
          </p:cNvPr>
          <p:cNvSpPr txBox="1">
            <a:spLocks/>
          </p:cNvSpPr>
          <p:nvPr/>
        </p:nvSpPr>
        <p:spPr>
          <a:xfrm>
            <a:off x="3613150" y="379179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5404976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EAC186-5D6E-929C-49B2-BFD22F7BAC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5881" y="3256600"/>
            <a:ext cx="5263885" cy="3210262"/>
          </a:xfrm>
          <a:prstGeom prst="rect">
            <a:avLst/>
          </a:prstGeom>
        </p:spPr>
      </p:pic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DFFED7EA-1B87-BCBE-1753-F046696B52A4}"/>
              </a:ext>
            </a:extLst>
          </p:cNvPr>
          <p:cNvSpPr/>
          <p:nvPr/>
        </p:nvSpPr>
        <p:spPr>
          <a:xfrm>
            <a:off x="2663685" y="3247555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D2427220-4BF6-E968-AA8D-FC9F616C81D0}"/>
              </a:ext>
            </a:extLst>
          </p:cNvPr>
          <p:cNvSpPr/>
          <p:nvPr/>
        </p:nvSpPr>
        <p:spPr>
          <a:xfrm>
            <a:off x="6399391" y="3260741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001244D-A537-A9B1-5577-4C3BB3FF4F9A}"/>
              </a:ext>
            </a:extLst>
          </p:cNvPr>
          <p:cNvSpPr/>
          <p:nvPr/>
        </p:nvSpPr>
        <p:spPr>
          <a:xfrm>
            <a:off x="5184559" y="3648722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15383E8-CEA1-0AAB-8683-B6DED5D2A03C}"/>
              </a:ext>
            </a:extLst>
          </p:cNvPr>
          <p:cNvSpPr/>
          <p:nvPr/>
        </p:nvSpPr>
        <p:spPr>
          <a:xfrm rot="10800000">
            <a:off x="5237825" y="5647677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346A196-6A3A-D72C-E230-35715E3DCB9C}"/>
              </a:ext>
            </a:extLst>
          </p:cNvPr>
          <p:cNvSpPr/>
          <p:nvPr/>
        </p:nvSpPr>
        <p:spPr>
          <a:xfrm rot="5164277">
            <a:off x="6238681" y="4634921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420CDC1-EEE9-CB99-EBB3-03B61963F06F}"/>
              </a:ext>
            </a:extLst>
          </p:cNvPr>
          <p:cNvSpPr/>
          <p:nvPr/>
        </p:nvSpPr>
        <p:spPr>
          <a:xfrm rot="16200000">
            <a:off x="4190529" y="4572650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1CA6241-E9EF-5EEE-C51A-88CAA7235FD4}"/>
              </a:ext>
            </a:extLst>
          </p:cNvPr>
          <p:cNvSpPr txBox="1">
            <a:spLocks/>
          </p:cNvSpPr>
          <p:nvPr/>
        </p:nvSpPr>
        <p:spPr>
          <a:xfrm>
            <a:off x="3877391" y="191004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25127726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2EAC186-5D6E-929C-49B2-BFD22F7BAC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05881" y="3256600"/>
            <a:ext cx="5263885" cy="3210262"/>
          </a:xfrm>
          <a:prstGeom prst="rect">
            <a:avLst/>
          </a:prstGeom>
        </p:spPr>
      </p:pic>
      <p:sp>
        <p:nvSpPr>
          <p:cNvPr id="13" name="Multiplication Sign 12">
            <a:extLst>
              <a:ext uri="{FF2B5EF4-FFF2-40B4-BE49-F238E27FC236}">
                <a16:creationId xmlns:a16="http://schemas.microsoft.com/office/drawing/2014/main" id="{DFFED7EA-1B87-BCBE-1753-F046696B52A4}"/>
              </a:ext>
            </a:extLst>
          </p:cNvPr>
          <p:cNvSpPr/>
          <p:nvPr/>
        </p:nvSpPr>
        <p:spPr>
          <a:xfrm>
            <a:off x="2663685" y="3247555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4" name="Multiplication Sign 13">
            <a:extLst>
              <a:ext uri="{FF2B5EF4-FFF2-40B4-BE49-F238E27FC236}">
                <a16:creationId xmlns:a16="http://schemas.microsoft.com/office/drawing/2014/main" id="{D2427220-4BF6-E968-AA8D-FC9F616C81D0}"/>
              </a:ext>
            </a:extLst>
          </p:cNvPr>
          <p:cNvSpPr/>
          <p:nvPr/>
        </p:nvSpPr>
        <p:spPr>
          <a:xfrm>
            <a:off x="6399391" y="3260741"/>
            <a:ext cx="1520543" cy="308222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8001244D-A537-A9B1-5577-4C3BB3FF4F9A}"/>
              </a:ext>
            </a:extLst>
          </p:cNvPr>
          <p:cNvSpPr/>
          <p:nvPr/>
        </p:nvSpPr>
        <p:spPr>
          <a:xfrm>
            <a:off x="5184559" y="3648722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E15383E8-CEA1-0AAB-8683-B6DED5D2A03C}"/>
              </a:ext>
            </a:extLst>
          </p:cNvPr>
          <p:cNvSpPr/>
          <p:nvPr/>
        </p:nvSpPr>
        <p:spPr>
          <a:xfrm rot="10800000">
            <a:off x="5237825" y="5647677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5346A196-6A3A-D72C-E230-35715E3DCB9C}"/>
              </a:ext>
            </a:extLst>
          </p:cNvPr>
          <p:cNvSpPr/>
          <p:nvPr/>
        </p:nvSpPr>
        <p:spPr>
          <a:xfrm rot="5164277">
            <a:off x="6238681" y="4634921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2420CDC1-EEE9-CB99-EBB3-03B61963F06F}"/>
              </a:ext>
            </a:extLst>
          </p:cNvPr>
          <p:cNvSpPr/>
          <p:nvPr/>
        </p:nvSpPr>
        <p:spPr>
          <a:xfrm rot="16200000">
            <a:off x="4190529" y="4572650"/>
            <a:ext cx="266330" cy="47939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8B2178-716F-DBA7-F6FF-72C8E86CC527}"/>
              </a:ext>
            </a:extLst>
          </p:cNvPr>
          <p:cNvSpPr txBox="1"/>
          <p:nvPr/>
        </p:nvSpPr>
        <p:spPr>
          <a:xfrm>
            <a:off x="5079464" y="4183694"/>
            <a:ext cx="60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3cm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ADFD622-8760-BC8F-34AF-B5828CD68AF6}"/>
              </a:ext>
            </a:extLst>
          </p:cNvPr>
          <p:cNvSpPr txBox="1"/>
          <p:nvPr/>
        </p:nvSpPr>
        <p:spPr>
          <a:xfrm>
            <a:off x="5081054" y="5213268"/>
            <a:ext cx="60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3cm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292378-FB7D-1478-5BFF-64E5092A6E40}"/>
              </a:ext>
            </a:extLst>
          </p:cNvPr>
          <p:cNvSpPr txBox="1"/>
          <p:nvPr/>
        </p:nvSpPr>
        <p:spPr>
          <a:xfrm>
            <a:off x="4631431" y="4706965"/>
            <a:ext cx="60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3cm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675B991-3E5D-DB0B-9496-E027D4DACD15}"/>
              </a:ext>
            </a:extLst>
          </p:cNvPr>
          <p:cNvSpPr txBox="1"/>
          <p:nvPr/>
        </p:nvSpPr>
        <p:spPr>
          <a:xfrm>
            <a:off x="5523755" y="4656756"/>
            <a:ext cx="60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3cm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E904F297-C28E-C829-763E-E50DA3A57734}"/>
              </a:ext>
            </a:extLst>
          </p:cNvPr>
          <p:cNvSpPr txBox="1">
            <a:spLocks/>
          </p:cNvSpPr>
          <p:nvPr/>
        </p:nvSpPr>
        <p:spPr>
          <a:xfrm>
            <a:off x="3669567" y="340091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2769021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26C718-ACEA-3F8B-4710-D958E5F981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37" y="4109887"/>
            <a:ext cx="3795308" cy="2306576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95DB35C-A73D-57A6-78A8-BF697F6C2AAD}"/>
              </a:ext>
            </a:extLst>
          </p:cNvPr>
          <p:cNvSpPr txBox="1"/>
          <p:nvPr/>
        </p:nvSpPr>
        <p:spPr>
          <a:xfrm>
            <a:off x="5697855" y="3369475"/>
            <a:ext cx="24768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DD613EE-7007-9890-B09D-D85E8ED3108D}"/>
              </a:ext>
            </a:extLst>
          </p:cNvPr>
          <p:cNvSpPr txBox="1">
            <a:spLocks/>
          </p:cNvSpPr>
          <p:nvPr/>
        </p:nvSpPr>
        <p:spPr>
          <a:xfrm>
            <a:off x="3566002" y="366110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3713806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8" name="Picture 7" descr="A logo with green leaves&#10;&#10;Description automatically generated">
            <a:extLst>
              <a:ext uri="{FF2B5EF4-FFF2-40B4-BE49-F238E27FC236}">
                <a16:creationId xmlns:a16="http://schemas.microsoft.com/office/drawing/2014/main" id="{D1D0DAFB-D8F9-55F0-55A7-ED624156FC6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927" y="2530136"/>
            <a:ext cx="5382114" cy="358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90231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93C1761-AB5B-3F72-437C-D818C72130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7893" y="3376048"/>
            <a:ext cx="3276600" cy="27146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1A30DF-EB0D-78A8-FE63-9D3490B46B2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6454" y="5112986"/>
            <a:ext cx="1439545" cy="14395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6AEF0-CC63-8831-C1FC-7CEFEC464C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056" y="5112985"/>
            <a:ext cx="1439545" cy="14395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B81A36-7995-90BB-A7A7-7ED2A26522C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16" y="1622430"/>
            <a:ext cx="1439545" cy="143954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8033B9-5B25-165D-357F-228B1301B75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6268" y="5112985"/>
            <a:ext cx="1424305" cy="141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053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832;p67" descr="Google Shape;782;p66">
            <a:extLst>
              <a:ext uri="{FF2B5EF4-FFF2-40B4-BE49-F238E27FC236}">
                <a16:creationId xmlns:a16="http://schemas.microsoft.com/office/drawing/2014/main" id="{AAAE36DF-454A-D558-BA86-B21F914FE14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6863" y="1704513"/>
            <a:ext cx="6936145" cy="46424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83982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832;p67" descr="Google Shape;782;p66">
            <a:extLst>
              <a:ext uri="{FF2B5EF4-FFF2-40B4-BE49-F238E27FC236}">
                <a16:creationId xmlns:a16="http://schemas.microsoft.com/office/drawing/2014/main" id="{AAAE36DF-454A-D558-BA86-B21F914FE14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6863" y="1704513"/>
            <a:ext cx="6936145" cy="46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40;p68">
            <a:extLst>
              <a:ext uri="{FF2B5EF4-FFF2-40B4-BE49-F238E27FC236}">
                <a16:creationId xmlns:a16="http://schemas.microsoft.com/office/drawing/2014/main" id="{317A3BD5-3F14-81B5-7006-F22B3FC9234B}"/>
              </a:ext>
            </a:extLst>
          </p:cNvPr>
          <p:cNvSpPr/>
          <p:nvPr/>
        </p:nvSpPr>
        <p:spPr>
          <a:xfrm>
            <a:off x="2075702" y="2561447"/>
            <a:ext cx="1321444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41;p68">
            <a:extLst>
              <a:ext uri="{FF2B5EF4-FFF2-40B4-BE49-F238E27FC236}">
                <a16:creationId xmlns:a16="http://schemas.microsoft.com/office/drawing/2014/main" id="{0528B3A5-1D9E-2328-085B-7D7E835EE4F8}"/>
              </a:ext>
            </a:extLst>
          </p:cNvPr>
          <p:cNvSpPr/>
          <p:nvPr/>
        </p:nvSpPr>
        <p:spPr>
          <a:xfrm>
            <a:off x="6652385" y="2561447"/>
            <a:ext cx="1321445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FDD1C8C-86E5-2247-5DB7-F86D35436B6E}"/>
              </a:ext>
            </a:extLst>
          </p:cNvPr>
          <p:cNvSpPr/>
          <p:nvPr/>
        </p:nvSpPr>
        <p:spPr>
          <a:xfrm rot="19757486">
            <a:off x="259539" y="1405672"/>
            <a:ext cx="3400148" cy="923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b="1" dirty="0"/>
              <a:t>Abstraction</a:t>
            </a:r>
          </a:p>
        </p:txBody>
      </p:sp>
    </p:spTree>
    <p:extLst>
      <p:ext uri="{BB962C8B-B14F-4D97-AF65-F5344CB8AC3E}">
        <p14:creationId xmlns:p14="http://schemas.microsoft.com/office/powerpoint/2010/main" val="4002188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832;p67" descr="Google Shape;782;p66">
            <a:extLst>
              <a:ext uri="{FF2B5EF4-FFF2-40B4-BE49-F238E27FC236}">
                <a16:creationId xmlns:a16="http://schemas.microsoft.com/office/drawing/2014/main" id="{AAAE36DF-454A-D558-BA86-B21F914FE14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6863" y="1704513"/>
            <a:ext cx="6936145" cy="46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40;p68">
            <a:extLst>
              <a:ext uri="{FF2B5EF4-FFF2-40B4-BE49-F238E27FC236}">
                <a16:creationId xmlns:a16="http://schemas.microsoft.com/office/drawing/2014/main" id="{317A3BD5-3F14-81B5-7006-F22B3FC9234B}"/>
              </a:ext>
            </a:extLst>
          </p:cNvPr>
          <p:cNvSpPr/>
          <p:nvPr/>
        </p:nvSpPr>
        <p:spPr>
          <a:xfrm>
            <a:off x="2075702" y="2561447"/>
            <a:ext cx="1321444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41;p68">
            <a:extLst>
              <a:ext uri="{FF2B5EF4-FFF2-40B4-BE49-F238E27FC236}">
                <a16:creationId xmlns:a16="http://schemas.microsoft.com/office/drawing/2014/main" id="{0528B3A5-1D9E-2328-085B-7D7E835EE4F8}"/>
              </a:ext>
            </a:extLst>
          </p:cNvPr>
          <p:cNvSpPr/>
          <p:nvPr/>
        </p:nvSpPr>
        <p:spPr>
          <a:xfrm>
            <a:off x="6652385" y="2561447"/>
            <a:ext cx="1321445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853;p69">
            <a:extLst>
              <a:ext uri="{FF2B5EF4-FFF2-40B4-BE49-F238E27FC236}">
                <a16:creationId xmlns:a16="http://schemas.microsoft.com/office/drawing/2014/main" id="{B7EBECB3-A4B0-D5F8-AA8B-7B2D9DBB4270}"/>
              </a:ext>
            </a:extLst>
          </p:cNvPr>
          <p:cNvCxnSpPr/>
          <p:nvPr/>
        </p:nvCxnSpPr>
        <p:spPr>
          <a:xfrm rot="10800000" flipH="1">
            <a:off x="4326770" y="3542948"/>
            <a:ext cx="2" cy="13197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10" name="Google Shape;854;p69">
            <a:extLst>
              <a:ext uri="{FF2B5EF4-FFF2-40B4-BE49-F238E27FC236}">
                <a16:creationId xmlns:a16="http://schemas.microsoft.com/office/drawing/2014/main" id="{7EEBC29B-AB56-A66C-52CC-C083B941ACF8}"/>
              </a:ext>
            </a:extLst>
          </p:cNvPr>
          <p:cNvGrpSpPr/>
          <p:nvPr/>
        </p:nvGrpSpPr>
        <p:grpSpPr>
          <a:xfrm>
            <a:off x="4167589" y="3263147"/>
            <a:ext cx="234769" cy="279804"/>
            <a:chOff x="-1" y="-1"/>
            <a:chExt cx="234767" cy="279803"/>
          </a:xfrm>
        </p:grpSpPr>
        <p:sp>
          <p:nvSpPr>
            <p:cNvPr id="11" name="Google Shape;855;p69">
              <a:extLst>
                <a:ext uri="{FF2B5EF4-FFF2-40B4-BE49-F238E27FC236}">
                  <a16:creationId xmlns:a16="http://schemas.microsoft.com/office/drawing/2014/main" id="{C4CFF083-393A-3B4A-545D-81910665EDA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856;p69">
              <a:extLst>
                <a:ext uri="{FF2B5EF4-FFF2-40B4-BE49-F238E27FC236}">
                  <a16:creationId xmlns:a16="http://schemas.microsoft.com/office/drawing/2014/main" id="{3061E274-0F4E-73AA-7BF8-C1CFDA47F1E5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857;p69">
              <a:extLst>
                <a:ext uri="{FF2B5EF4-FFF2-40B4-BE49-F238E27FC236}">
                  <a16:creationId xmlns:a16="http://schemas.microsoft.com/office/drawing/2014/main" id="{C2AF42C2-53F6-E5EA-A78D-68D635878B69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370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213652"/>
            <a:ext cx="7955300" cy="10913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Skills Ecosystem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593E739-539D-88D2-FF09-89BE1B3E13E9}"/>
              </a:ext>
            </a:extLst>
          </p:cNvPr>
          <p:cNvSpPr txBox="1">
            <a:spLocks/>
          </p:cNvSpPr>
          <p:nvPr/>
        </p:nvSpPr>
        <p:spPr>
          <a:xfrm>
            <a:off x="2819203" y="1205424"/>
            <a:ext cx="7564604" cy="50602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Feeding the skills pipeline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  </a:t>
            </a:r>
            <a:r>
              <a:rPr lang="en-ZA" sz="2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Recruiting from other companies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   Employing new graduates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Not a solution to skills shortage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Cultivating the pipeline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   School level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   Identify skills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   Nurture skills 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F23EB5-34C9-B379-4F4B-BDED0AA831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379" y="4901273"/>
            <a:ext cx="3381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762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832;p67" descr="Google Shape;782;p66">
            <a:extLst>
              <a:ext uri="{FF2B5EF4-FFF2-40B4-BE49-F238E27FC236}">
                <a16:creationId xmlns:a16="http://schemas.microsoft.com/office/drawing/2014/main" id="{AAAE36DF-454A-D558-BA86-B21F914FE14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6863" y="1704513"/>
            <a:ext cx="6936145" cy="46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40;p68">
            <a:extLst>
              <a:ext uri="{FF2B5EF4-FFF2-40B4-BE49-F238E27FC236}">
                <a16:creationId xmlns:a16="http://schemas.microsoft.com/office/drawing/2014/main" id="{317A3BD5-3F14-81B5-7006-F22B3FC9234B}"/>
              </a:ext>
            </a:extLst>
          </p:cNvPr>
          <p:cNvSpPr/>
          <p:nvPr/>
        </p:nvSpPr>
        <p:spPr>
          <a:xfrm>
            <a:off x="2075702" y="2561447"/>
            <a:ext cx="1321444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41;p68">
            <a:extLst>
              <a:ext uri="{FF2B5EF4-FFF2-40B4-BE49-F238E27FC236}">
                <a16:creationId xmlns:a16="http://schemas.microsoft.com/office/drawing/2014/main" id="{0528B3A5-1D9E-2328-085B-7D7E835EE4F8}"/>
              </a:ext>
            </a:extLst>
          </p:cNvPr>
          <p:cNvSpPr/>
          <p:nvPr/>
        </p:nvSpPr>
        <p:spPr>
          <a:xfrm>
            <a:off x="6652385" y="2561447"/>
            <a:ext cx="1321445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853;p69">
            <a:extLst>
              <a:ext uri="{FF2B5EF4-FFF2-40B4-BE49-F238E27FC236}">
                <a16:creationId xmlns:a16="http://schemas.microsoft.com/office/drawing/2014/main" id="{B7EBECB3-A4B0-D5F8-AA8B-7B2D9DBB4270}"/>
              </a:ext>
            </a:extLst>
          </p:cNvPr>
          <p:cNvCxnSpPr/>
          <p:nvPr/>
        </p:nvCxnSpPr>
        <p:spPr>
          <a:xfrm rot="10800000" flipH="1">
            <a:off x="4326770" y="3542948"/>
            <a:ext cx="2" cy="13197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10" name="Google Shape;854;p69">
            <a:extLst>
              <a:ext uri="{FF2B5EF4-FFF2-40B4-BE49-F238E27FC236}">
                <a16:creationId xmlns:a16="http://schemas.microsoft.com/office/drawing/2014/main" id="{7EEBC29B-AB56-A66C-52CC-C083B941ACF8}"/>
              </a:ext>
            </a:extLst>
          </p:cNvPr>
          <p:cNvGrpSpPr/>
          <p:nvPr/>
        </p:nvGrpSpPr>
        <p:grpSpPr>
          <a:xfrm>
            <a:off x="4167589" y="3263147"/>
            <a:ext cx="234769" cy="279804"/>
            <a:chOff x="-1" y="-1"/>
            <a:chExt cx="234767" cy="279803"/>
          </a:xfrm>
        </p:grpSpPr>
        <p:sp>
          <p:nvSpPr>
            <p:cNvPr id="11" name="Google Shape;855;p69">
              <a:extLst>
                <a:ext uri="{FF2B5EF4-FFF2-40B4-BE49-F238E27FC236}">
                  <a16:creationId xmlns:a16="http://schemas.microsoft.com/office/drawing/2014/main" id="{C4CFF083-393A-3B4A-545D-81910665EDA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856;p69">
              <a:extLst>
                <a:ext uri="{FF2B5EF4-FFF2-40B4-BE49-F238E27FC236}">
                  <a16:creationId xmlns:a16="http://schemas.microsoft.com/office/drawing/2014/main" id="{3061E274-0F4E-73AA-7BF8-C1CFDA47F1E5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857;p69">
              <a:extLst>
                <a:ext uri="{FF2B5EF4-FFF2-40B4-BE49-F238E27FC236}">
                  <a16:creationId xmlns:a16="http://schemas.microsoft.com/office/drawing/2014/main" id="{C2AF42C2-53F6-E5EA-A78D-68D635878B69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" name="Google Shape;853;p69">
            <a:extLst>
              <a:ext uri="{FF2B5EF4-FFF2-40B4-BE49-F238E27FC236}">
                <a16:creationId xmlns:a16="http://schemas.microsoft.com/office/drawing/2014/main" id="{87DD2036-2148-0CD0-77C5-DF72369E49BA}"/>
              </a:ext>
            </a:extLst>
          </p:cNvPr>
          <p:cNvCxnSpPr>
            <a:cxnSpLocks/>
          </p:cNvCxnSpPr>
          <p:nvPr/>
        </p:nvCxnSpPr>
        <p:spPr>
          <a:xfrm flipV="1">
            <a:off x="4281630" y="3429000"/>
            <a:ext cx="1303344" cy="1"/>
          </a:xfrm>
          <a:prstGeom prst="straightConnector1">
            <a:avLst/>
          </a:prstGeom>
          <a:noFill/>
          <a:ln w="57150" cap="flat" cmpd="sng">
            <a:solidFill>
              <a:srgbClr val="FFC00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15" name="Google Shape;854;p69">
            <a:extLst>
              <a:ext uri="{FF2B5EF4-FFF2-40B4-BE49-F238E27FC236}">
                <a16:creationId xmlns:a16="http://schemas.microsoft.com/office/drawing/2014/main" id="{3C5D0A40-7BDA-04C9-AA5D-93AC4947B0F1}"/>
              </a:ext>
            </a:extLst>
          </p:cNvPr>
          <p:cNvGrpSpPr/>
          <p:nvPr/>
        </p:nvGrpSpPr>
        <p:grpSpPr>
          <a:xfrm rot="5156486">
            <a:off x="5605375" y="3276055"/>
            <a:ext cx="234769" cy="279804"/>
            <a:chOff x="-1" y="-1"/>
            <a:chExt cx="234767" cy="279803"/>
          </a:xfrm>
          <a:solidFill>
            <a:srgbClr val="FFC000"/>
          </a:solidFill>
        </p:grpSpPr>
        <p:sp>
          <p:nvSpPr>
            <p:cNvPr id="16" name="Google Shape;855;p69">
              <a:extLst>
                <a:ext uri="{FF2B5EF4-FFF2-40B4-BE49-F238E27FC236}">
                  <a16:creationId xmlns:a16="http://schemas.microsoft.com/office/drawing/2014/main" id="{3A2BA283-98FE-D2EB-DF14-EF26DB3AFD3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856;p69">
              <a:extLst>
                <a:ext uri="{FF2B5EF4-FFF2-40B4-BE49-F238E27FC236}">
                  <a16:creationId xmlns:a16="http://schemas.microsoft.com/office/drawing/2014/main" id="{A29B8198-AF9D-E930-1166-EC6E6223554F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857;p69">
              <a:extLst>
                <a:ext uri="{FF2B5EF4-FFF2-40B4-BE49-F238E27FC236}">
                  <a16:creationId xmlns:a16="http://schemas.microsoft.com/office/drawing/2014/main" id="{A8DAA480-440B-0D99-A15A-CF1C7F97E0A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grpFill/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 dirty="0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31537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RANGERS Coding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832;p67" descr="Google Shape;782;p66">
            <a:extLst>
              <a:ext uri="{FF2B5EF4-FFF2-40B4-BE49-F238E27FC236}">
                <a16:creationId xmlns:a16="http://schemas.microsoft.com/office/drawing/2014/main" id="{AAAE36DF-454A-D558-BA86-B21F914FE146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566863" y="1704513"/>
            <a:ext cx="6936145" cy="46424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840;p68">
            <a:extLst>
              <a:ext uri="{FF2B5EF4-FFF2-40B4-BE49-F238E27FC236}">
                <a16:creationId xmlns:a16="http://schemas.microsoft.com/office/drawing/2014/main" id="{317A3BD5-3F14-81B5-7006-F22B3FC9234B}"/>
              </a:ext>
            </a:extLst>
          </p:cNvPr>
          <p:cNvSpPr/>
          <p:nvPr/>
        </p:nvSpPr>
        <p:spPr>
          <a:xfrm>
            <a:off x="2075702" y="2561447"/>
            <a:ext cx="1321444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841;p68">
            <a:extLst>
              <a:ext uri="{FF2B5EF4-FFF2-40B4-BE49-F238E27FC236}">
                <a16:creationId xmlns:a16="http://schemas.microsoft.com/office/drawing/2014/main" id="{0528B3A5-1D9E-2328-085B-7D7E835EE4F8}"/>
              </a:ext>
            </a:extLst>
          </p:cNvPr>
          <p:cNvSpPr/>
          <p:nvPr/>
        </p:nvSpPr>
        <p:spPr>
          <a:xfrm>
            <a:off x="6652385" y="2561447"/>
            <a:ext cx="1321445" cy="278837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1071"/>
                </a:moveTo>
                <a:lnTo>
                  <a:pt x="6466" y="0"/>
                </a:lnTo>
                <a:lnTo>
                  <a:pt x="10800" y="5879"/>
                </a:lnTo>
                <a:lnTo>
                  <a:pt x="15134" y="0"/>
                </a:lnTo>
                <a:lnTo>
                  <a:pt x="21600" y="1071"/>
                </a:lnTo>
                <a:lnTo>
                  <a:pt x="14428" y="10800"/>
                </a:lnTo>
                <a:lnTo>
                  <a:pt x="21600" y="20529"/>
                </a:lnTo>
                <a:lnTo>
                  <a:pt x="15134" y="21600"/>
                </a:lnTo>
                <a:lnTo>
                  <a:pt x="10800" y="15721"/>
                </a:lnTo>
                <a:lnTo>
                  <a:pt x="6466" y="21600"/>
                </a:lnTo>
                <a:lnTo>
                  <a:pt x="0" y="20529"/>
                </a:lnTo>
                <a:lnTo>
                  <a:pt x="7172" y="10800"/>
                </a:lnTo>
                <a:close/>
              </a:path>
            </a:pathLst>
          </a:custGeom>
          <a:solidFill>
            <a:srgbClr val="315B6D"/>
          </a:solidFill>
          <a:ln w="12700" cap="flat" cmpd="sng">
            <a:solidFill>
              <a:srgbClr val="31538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400"/>
              <a:buFont typeface="Calibri"/>
              <a:buNone/>
            </a:pPr>
            <a:endParaRPr sz="4400" b="0" i="0" u="none" strike="noStrike" cap="none">
              <a:solidFill>
                <a:srgbClr val="315B6D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" name="Google Shape;853;p69">
            <a:extLst>
              <a:ext uri="{FF2B5EF4-FFF2-40B4-BE49-F238E27FC236}">
                <a16:creationId xmlns:a16="http://schemas.microsoft.com/office/drawing/2014/main" id="{B7EBECB3-A4B0-D5F8-AA8B-7B2D9DBB4270}"/>
              </a:ext>
            </a:extLst>
          </p:cNvPr>
          <p:cNvCxnSpPr/>
          <p:nvPr/>
        </p:nvCxnSpPr>
        <p:spPr>
          <a:xfrm rot="10800000" flipH="1">
            <a:off x="4326770" y="3542948"/>
            <a:ext cx="2" cy="1319755"/>
          </a:xfrm>
          <a:prstGeom prst="straightConnector1">
            <a:avLst/>
          </a:prstGeom>
          <a:noFill/>
          <a:ln w="57150" cap="flat" cmpd="sng">
            <a:solidFill>
              <a:srgbClr val="FF000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10" name="Google Shape;854;p69">
            <a:extLst>
              <a:ext uri="{FF2B5EF4-FFF2-40B4-BE49-F238E27FC236}">
                <a16:creationId xmlns:a16="http://schemas.microsoft.com/office/drawing/2014/main" id="{7EEBC29B-AB56-A66C-52CC-C083B941ACF8}"/>
              </a:ext>
            </a:extLst>
          </p:cNvPr>
          <p:cNvGrpSpPr/>
          <p:nvPr/>
        </p:nvGrpSpPr>
        <p:grpSpPr>
          <a:xfrm>
            <a:off x="4167589" y="3263147"/>
            <a:ext cx="234769" cy="279804"/>
            <a:chOff x="-1" y="-1"/>
            <a:chExt cx="234767" cy="279803"/>
          </a:xfrm>
        </p:grpSpPr>
        <p:sp>
          <p:nvSpPr>
            <p:cNvPr id="11" name="Google Shape;855;p69">
              <a:extLst>
                <a:ext uri="{FF2B5EF4-FFF2-40B4-BE49-F238E27FC236}">
                  <a16:creationId xmlns:a16="http://schemas.microsoft.com/office/drawing/2014/main" id="{C4CFF083-393A-3B4A-545D-81910665EDA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856;p69">
              <a:extLst>
                <a:ext uri="{FF2B5EF4-FFF2-40B4-BE49-F238E27FC236}">
                  <a16:creationId xmlns:a16="http://schemas.microsoft.com/office/drawing/2014/main" id="{3061E274-0F4E-73AA-7BF8-C1CFDA47F1E5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857;p69">
              <a:extLst>
                <a:ext uri="{FF2B5EF4-FFF2-40B4-BE49-F238E27FC236}">
                  <a16:creationId xmlns:a16="http://schemas.microsoft.com/office/drawing/2014/main" id="{C2AF42C2-53F6-E5EA-A78D-68D635878B69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noFill/>
            <a:ln w="12700" cap="flat" cmpd="sng">
              <a:solidFill>
                <a:srgbClr val="C0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14" name="Google Shape;853;p69">
            <a:extLst>
              <a:ext uri="{FF2B5EF4-FFF2-40B4-BE49-F238E27FC236}">
                <a16:creationId xmlns:a16="http://schemas.microsoft.com/office/drawing/2014/main" id="{87DD2036-2148-0CD0-77C5-DF72369E49BA}"/>
              </a:ext>
            </a:extLst>
          </p:cNvPr>
          <p:cNvCxnSpPr>
            <a:cxnSpLocks/>
          </p:cNvCxnSpPr>
          <p:nvPr/>
        </p:nvCxnSpPr>
        <p:spPr>
          <a:xfrm flipV="1">
            <a:off x="4281630" y="3429000"/>
            <a:ext cx="1303344" cy="1"/>
          </a:xfrm>
          <a:prstGeom prst="straightConnector1">
            <a:avLst/>
          </a:prstGeom>
          <a:noFill/>
          <a:ln w="57150" cap="flat" cmpd="sng">
            <a:solidFill>
              <a:srgbClr val="FFC00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15" name="Google Shape;854;p69">
            <a:extLst>
              <a:ext uri="{FF2B5EF4-FFF2-40B4-BE49-F238E27FC236}">
                <a16:creationId xmlns:a16="http://schemas.microsoft.com/office/drawing/2014/main" id="{3C5D0A40-7BDA-04C9-AA5D-93AC4947B0F1}"/>
              </a:ext>
            </a:extLst>
          </p:cNvPr>
          <p:cNvGrpSpPr/>
          <p:nvPr/>
        </p:nvGrpSpPr>
        <p:grpSpPr>
          <a:xfrm rot="5156486">
            <a:off x="5605375" y="3276055"/>
            <a:ext cx="234769" cy="279804"/>
            <a:chOff x="-1" y="-1"/>
            <a:chExt cx="234767" cy="279803"/>
          </a:xfrm>
          <a:solidFill>
            <a:srgbClr val="FFC000"/>
          </a:solidFill>
        </p:grpSpPr>
        <p:sp>
          <p:nvSpPr>
            <p:cNvPr id="16" name="Google Shape;855;p69">
              <a:extLst>
                <a:ext uri="{FF2B5EF4-FFF2-40B4-BE49-F238E27FC236}">
                  <a16:creationId xmlns:a16="http://schemas.microsoft.com/office/drawing/2014/main" id="{3A2BA283-98FE-D2EB-DF14-EF26DB3AFD3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856;p69">
              <a:extLst>
                <a:ext uri="{FF2B5EF4-FFF2-40B4-BE49-F238E27FC236}">
                  <a16:creationId xmlns:a16="http://schemas.microsoft.com/office/drawing/2014/main" id="{A29B8198-AF9D-E930-1166-EC6E6223554F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857;p69">
              <a:extLst>
                <a:ext uri="{FF2B5EF4-FFF2-40B4-BE49-F238E27FC236}">
                  <a16:creationId xmlns:a16="http://schemas.microsoft.com/office/drawing/2014/main" id="{A8DAA480-440B-0D99-A15A-CF1C7F97E0AD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grpFill/>
            <a:ln w="127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 dirty="0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cxnSp>
        <p:nvCxnSpPr>
          <p:cNvPr id="21" name="Google Shape;853;p69">
            <a:extLst>
              <a:ext uri="{FF2B5EF4-FFF2-40B4-BE49-F238E27FC236}">
                <a16:creationId xmlns:a16="http://schemas.microsoft.com/office/drawing/2014/main" id="{3A709AA9-D37E-9CD3-04BE-246584E7FCC9}"/>
              </a:ext>
            </a:extLst>
          </p:cNvPr>
          <p:cNvCxnSpPr>
            <a:cxnSpLocks/>
          </p:cNvCxnSpPr>
          <p:nvPr/>
        </p:nvCxnSpPr>
        <p:spPr>
          <a:xfrm>
            <a:off x="5701255" y="3608034"/>
            <a:ext cx="21504" cy="1125327"/>
          </a:xfrm>
          <a:prstGeom prst="straightConnector1">
            <a:avLst/>
          </a:prstGeom>
          <a:noFill/>
          <a:ln w="57150" cap="flat" cmpd="sng">
            <a:solidFill>
              <a:srgbClr val="7030A0"/>
            </a:solidFill>
            <a:prstDash val="solid"/>
            <a:miter lim="8000"/>
            <a:headEnd type="none" w="sm" len="sm"/>
            <a:tailEnd type="triangle" w="med" len="med"/>
          </a:ln>
        </p:spPr>
      </p:cxnSp>
      <p:grpSp>
        <p:nvGrpSpPr>
          <p:cNvPr id="23" name="Google Shape;854;p69">
            <a:extLst>
              <a:ext uri="{FF2B5EF4-FFF2-40B4-BE49-F238E27FC236}">
                <a16:creationId xmlns:a16="http://schemas.microsoft.com/office/drawing/2014/main" id="{CDD64147-6725-97AE-520D-94F08A1EF2DD}"/>
              </a:ext>
            </a:extLst>
          </p:cNvPr>
          <p:cNvGrpSpPr/>
          <p:nvPr/>
        </p:nvGrpSpPr>
        <p:grpSpPr>
          <a:xfrm rot="11311325">
            <a:off x="5605375" y="4616465"/>
            <a:ext cx="234769" cy="279804"/>
            <a:chOff x="-1" y="-1"/>
            <a:chExt cx="234767" cy="279803"/>
          </a:xfrm>
          <a:solidFill>
            <a:srgbClr val="7030A0"/>
          </a:solidFill>
        </p:grpSpPr>
        <p:sp>
          <p:nvSpPr>
            <p:cNvPr id="24" name="Google Shape;855;p69">
              <a:extLst>
                <a:ext uri="{FF2B5EF4-FFF2-40B4-BE49-F238E27FC236}">
                  <a16:creationId xmlns:a16="http://schemas.microsoft.com/office/drawing/2014/main" id="{AA1B3C53-6AF1-5870-62F7-B7005BB6DFCA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7385" y="21600"/>
                  </a:move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close/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cubicBezTo>
                    <a:pt x="8334" y="0"/>
                    <a:pt x="9085" y="322"/>
                    <a:pt x="9806" y="954"/>
                  </a:cubicBezTo>
                  <a:close/>
                </a:path>
              </a:pathLst>
            </a:custGeom>
            <a:grpFill/>
            <a:ln>
              <a:solidFill>
                <a:srgbClr val="7030A0"/>
              </a:solidFill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856;p69">
              <a:extLst>
                <a:ext uri="{FF2B5EF4-FFF2-40B4-BE49-F238E27FC236}">
                  <a16:creationId xmlns:a16="http://schemas.microsoft.com/office/drawing/2014/main" id="{3ADA3E7F-B0D9-381D-EFAE-7566C8CC2B80}"/>
                </a:ext>
              </a:extLst>
            </p:cNvPr>
            <p:cNvSpPr/>
            <p:nvPr/>
          </p:nvSpPr>
          <p:spPr>
            <a:xfrm rot="-5244049">
              <a:off x="52754" y="102151"/>
              <a:ext cx="122573" cy="22275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954"/>
                  </a:moveTo>
                  <a:cubicBezTo>
                    <a:pt x="14594" y="3742"/>
                    <a:pt x="9814" y="12116"/>
                    <a:pt x="9814" y="21600"/>
                  </a:cubicBezTo>
                  <a:lnTo>
                    <a:pt x="0" y="21600"/>
                  </a:lnTo>
                  <a:cubicBezTo>
                    <a:pt x="0" y="9671"/>
                    <a:pt x="7474" y="0"/>
                    <a:pt x="16693" y="0"/>
                  </a:cubicBezTo>
                  <a:cubicBezTo>
                    <a:pt x="18356" y="0"/>
                    <a:pt x="20010" y="322"/>
                    <a:pt x="21600" y="954"/>
                  </a:cubicBezTo>
                  <a:close/>
                </a:path>
              </a:pathLst>
            </a:custGeom>
            <a:grpFill/>
            <a:ln>
              <a:solidFill>
                <a:srgbClr val="7030A0"/>
              </a:solidFill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857;p69">
              <a:extLst>
                <a:ext uri="{FF2B5EF4-FFF2-40B4-BE49-F238E27FC236}">
                  <a16:creationId xmlns:a16="http://schemas.microsoft.com/office/drawing/2014/main" id="{978AE73C-10DD-C368-AAF4-3FDDE4596188}"/>
                </a:ext>
              </a:extLst>
            </p:cNvPr>
            <p:cNvSpPr/>
            <p:nvPr/>
          </p:nvSpPr>
          <p:spPr>
            <a:xfrm rot="-5244049">
              <a:off x="-17607" y="28524"/>
              <a:ext cx="269979" cy="22275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9806" y="954"/>
                  </a:moveTo>
                  <a:cubicBezTo>
                    <a:pt x="6626" y="3742"/>
                    <a:pt x="4455" y="12116"/>
                    <a:pt x="4455" y="21600"/>
                  </a:cubicBezTo>
                  <a:lnTo>
                    <a:pt x="0" y="21600"/>
                  </a:lnTo>
                  <a:cubicBezTo>
                    <a:pt x="0" y="9671"/>
                    <a:pt x="3393" y="0"/>
                    <a:pt x="7579" y="0"/>
                  </a:cubicBezTo>
                  <a:lnTo>
                    <a:pt x="12034" y="0"/>
                  </a:lnTo>
                  <a:cubicBezTo>
                    <a:pt x="15490" y="0"/>
                    <a:pt x="18508" y="6663"/>
                    <a:pt x="19372" y="16200"/>
                  </a:cubicBezTo>
                  <a:lnTo>
                    <a:pt x="21600" y="16200"/>
                  </a:lnTo>
                  <a:lnTo>
                    <a:pt x="17385" y="21600"/>
                  </a:lnTo>
                  <a:lnTo>
                    <a:pt x="12689" y="16200"/>
                  </a:lnTo>
                  <a:lnTo>
                    <a:pt x="14917" y="16200"/>
                  </a:lnTo>
                  <a:cubicBezTo>
                    <a:pt x="14053" y="6663"/>
                    <a:pt x="11035" y="0"/>
                    <a:pt x="7579" y="0"/>
                  </a:cubicBezTo>
                </a:path>
              </a:pathLst>
            </a:custGeom>
            <a:grpFill/>
            <a:ln w="12700" cap="flat" cmpd="sng">
              <a:solidFill>
                <a:srgbClr val="7030A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4400"/>
                <a:buFont typeface="Calibri"/>
                <a:buNone/>
              </a:pPr>
              <a:endParaRPr sz="4400" b="0" i="0" u="none" strike="noStrike" cap="none" dirty="0">
                <a:solidFill>
                  <a:srgbClr val="315B6D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BBAF3823-F99E-7F6B-777F-4570C9C904DA}"/>
              </a:ext>
            </a:extLst>
          </p:cNvPr>
          <p:cNvSpPr/>
          <p:nvPr/>
        </p:nvSpPr>
        <p:spPr>
          <a:xfrm rot="19757486">
            <a:off x="128049" y="1441777"/>
            <a:ext cx="3541552" cy="923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b="1" dirty="0"/>
              <a:t>Decomposition</a:t>
            </a:r>
          </a:p>
        </p:txBody>
      </p:sp>
    </p:spTree>
    <p:extLst>
      <p:ext uri="{BB962C8B-B14F-4D97-AF65-F5344CB8AC3E}">
        <p14:creationId xmlns:p14="http://schemas.microsoft.com/office/powerpoint/2010/main" val="20979843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113" y="5112985"/>
            <a:ext cx="1439545" cy="143954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440886-52A5-7BE1-BC15-22541F454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6636" y="5112986"/>
            <a:ext cx="1439545" cy="143954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5" y="160399"/>
            <a:ext cx="6467649" cy="441160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356CB8B-AC0C-37DC-5FCC-C9B8CB0FED8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666" y="5112985"/>
            <a:ext cx="1439545" cy="143954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DF8604-E9FD-021D-2EE8-924FC3441E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640" y="5112985"/>
            <a:ext cx="1439545" cy="1439545"/>
          </a:xfrm>
          <a:prstGeom prst="rect">
            <a:avLst/>
          </a:prstGeom>
        </p:spPr>
      </p:pic>
      <p:sp>
        <p:nvSpPr>
          <p:cNvPr id="30" name="Multiplication Sign 29">
            <a:extLst>
              <a:ext uri="{FF2B5EF4-FFF2-40B4-BE49-F238E27FC236}">
                <a16:creationId xmlns:a16="http://schemas.microsoft.com/office/drawing/2014/main" id="{C0EE7A09-54EF-6AC4-6478-7A7B89CCFF7C}"/>
              </a:ext>
            </a:extLst>
          </p:cNvPr>
          <p:cNvSpPr/>
          <p:nvPr/>
        </p:nvSpPr>
        <p:spPr>
          <a:xfrm>
            <a:off x="8109971" y="5299969"/>
            <a:ext cx="516477" cy="874866"/>
          </a:xfrm>
          <a:prstGeom prst="mathMultiply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C85AE5-7FB7-4B17-A9FB-4547435EC8E3}"/>
              </a:ext>
            </a:extLst>
          </p:cNvPr>
          <p:cNvSpPr txBox="1"/>
          <p:nvPr/>
        </p:nvSpPr>
        <p:spPr>
          <a:xfrm>
            <a:off x="8647390" y="5162780"/>
            <a:ext cx="8508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6600" dirty="0"/>
              <a:t>3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FBA31AFF-CA6E-5DB4-FBEE-46C6D92FEE2B}"/>
              </a:ext>
            </a:extLst>
          </p:cNvPr>
          <p:cNvSpPr/>
          <p:nvPr/>
        </p:nvSpPr>
        <p:spPr>
          <a:xfrm rot="19757486">
            <a:off x="6190094" y="3208007"/>
            <a:ext cx="3694831" cy="680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3200" b="1" dirty="0"/>
              <a:t>Pattern Recognition</a:t>
            </a:r>
          </a:p>
        </p:txBody>
      </p:sp>
    </p:spTree>
    <p:extLst>
      <p:ext uri="{BB962C8B-B14F-4D97-AF65-F5344CB8AC3E}">
        <p14:creationId xmlns:p14="http://schemas.microsoft.com/office/powerpoint/2010/main" val="6979311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733" y="155092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7226" y="155092"/>
            <a:ext cx="1116000" cy="111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440886-52A5-7BE1-BC15-22541F454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2388050"/>
            <a:ext cx="1116000" cy="111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5" y="160399"/>
            <a:ext cx="6467649" cy="44116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DF8604-E9FD-021D-2EE8-924FC3441E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3493446"/>
            <a:ext cx="1116000" cy="111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225DDC-F864-798D-AD89-CFD9C5FD03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1282654"/>
            <a:ext cx="1116000" cy="111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B16D3-94C6-B4AA-A7BC-AFD9F2E951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21" y="5695798"/>
            <a:ext cx="1116000" cy="11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8EBA20-B37E-20F3-F108-DC1CB2F251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590402"/>
            <a:ext cx="1116000" cy="11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911D34-1F50-5BF8-CC1B-2B01C607535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0" y="4594756"/>
            <a:ext cx="1116000" cy="1116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11A498F-A0B7-8678-1A43-4D477BE5692A}"/>
              </a:ext>
            </a:extLst>
          </p:cNvPr>
          <p:cNvSpPr/>
          <p:nvPr/>
        </p:nvSpPr>
        <p:spPr>
          <a:xfrm>
            <a:off x="7863100" y="155092"/>
            <a:ext cx="1130126" cy="445435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D748869-BCD8-36B5-81FD-9AF50A2D8D59}"/>
              </a:ext>
            </a:extLst>
          </p:cNvPr>
          <p:cNvSpPr/>
          <p:nvPr/>
        </p:nvSpPr>
        <p:spPr>
          <a:xfrm rot="19757486">
            <a:off x="383827" y="4970877"/>
            <a:ext cx="3400148" cy="923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b="1" dirty="0"/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1080515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733" y="155092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7226" y="155092"/>
            <a:ext cx="1116000" cy="111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440886-52A5-7BE1-BC15-22541F454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2388050"/>
            <a:ext cx="1116000" cy="111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5" y="160399"/>
            <a:ext cx="6467649" cy="44116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DF8604-E9FD-021D-2EE8-924FC3441E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3493446"/>
            <a:ext cx="1116000" cy="111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225DDC-F864-798D-AD89-CFD9C5FD03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1282654"/>
            <a:ext cx="1116000" cy="111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B16D3-94C6-B4AA-A7BC-AFD9F2E951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21" y="5695798"/>
            <a:ext cx="1116000" cy="11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8EBA20-B37E-20F3-F108-DC1CB2F251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590402"/>
            <a:ext cx="1116000" cy="11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911D34-1F50-5BF8-CC1B-2B01C607535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0" y="4594756"/>
            <a:ext cx="1116000" cy="111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10D3C0-1C25-3E67-3128-5DD1952F19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217" y="4566351"/>
            <a:ext cx="1116000" cy="11115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D7B0756-2AA1-BE34-28F6-5FACF832E80B}"/>
              </a:ext>
            </a:extLst>
          </p:cNvPr>
          <p:cNvSpPr/>
          <p:nvPr/>
        </p:nvSpPr>
        <p:spPr>
          <a:xfrm>
            <a:off x="7863100" y="155092"/>
            <a:ext cx="1130126" cy="445435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412039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733" y="155092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7226" y="155092"/>
            <a:ext cx="1116000" cy="111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440886-52A5-7BE1-BC15-22541F454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2388050"/>
            <a:ext cx="1116000" cy="111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5" y="160399"/>
            <a:ext cx="6467649" cy="44116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DF8604-E9FD-021D-2EE8-924FC3441E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3493446"/>
            <a:ext cx="1116000" cy="111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225DDC-F864-798D-AD89-CFD9C5FD03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1282654"/>
            <a:ext cx="1116000" cy="111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B16D3-94C6-B4AA-A7BC-AFD9F2E951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21" y="5695798"/>
            <a:ext cx="1116000" cy="11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8EBA20-B37E-20F3-F108-DC1CB2F251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590402"/>
            <a:ext cx="1116000" cy="11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911D34-1F50-5BF8-CC1B-2B01C607535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0" y="4594756"/>
            <a:ext cx="1116000" cy="111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10D3C0-1C25-3E67-3128-5DD1952F19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217" y="4566351"/>
            <a:ext cx="1116000" cy="11115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46049E0-89DF-25E1-C045-5999FAEBBDD0}"/>
              </a:ext>
            </a:extLst>
          </p:cNvPr>
          <p:cNvSpPr/>
          <p:nvPr/>
        </p:nvSpPr>
        <p:spPr>
          <a:xfrm>
            <a:off x="7863100" y="1271092"/>
            <a:ext cx="1130126" cy="333835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F49B0DA-95FF-B8B0-E158-D52B746DF222}"/>
              </a:ext>
            </a:extLst>
          </p:cNvPr>
          <p:cNvSpPr/>
          <p:nvPr/>
        </p:nvSpPr>
        <p:spPr>
          <a:xfrm rot="19757486">
            <a:off x="2106887" y="4781679"/>
            <a:ext cx="3694831" cy="680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3200" b="1" dirty="0"/>
              <a:t>Pattern Recognition</a:t>
            </a:r>
          </a:p>
        </p:txBody>
      </p:sp>
    </p:spTree>
    <p:extLst>
      <p:ext uri="{BB962C8B-B14F-4D97-AF65-F5344CB8AC3E}">
        <p14:creationId xmlns:p14="http://schemas.microsoft.com/office/powerpoint/2010/main" val="4868796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733" y="155092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7226" y="155092"/>
            <a:ext cx="1116000" cy="1116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E440886-52A5-7BE1-BC15-22541F4540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2388050"/>
            <a:ext cx="1116000" cy="111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6135" y="160399"/>
            <a:ext cx="6467649" cy="441160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DF8604-E9FD-021D-2EE8-924FC3441E9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3493446"/>
            <a:ext cx="1116000" cy="1116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225DDC-F864-798D-AD89-CFD9C5FD03F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70031" y="1282654"/>
            <a:ext cx="1116000" cy="1116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B16D3-94C6-B4AA-A7BC-AFD9F2E9510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21" y="5695798"/>
            <a:ext cx="1116000" cy="11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8EBA20-B37E-20F3-F108-DC1CB2F251AA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590402"/>
            <a:ext cx="1116000" cy="11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911D34-1F50-5BF8-CC1B-2B01C607535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0" y="4594756"/>
            <a:ext cx="1116000" cy="111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10D3C0-1C25-3E67-3128-5DD1952F193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217" y="4566351"/>
            <a:ext cx="1116000" cy="11115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46049E0-89DF-25E1-C045-5999FAEBBDD0}"/>
              </a:ext>
            </a:extLst>
          </p:cNvPr>
          <p:cNvSpPr/>
          <p:nvPr/>
        </p:nvSpPr>
        <p:spPr>
          <a:xfrm>
            <a:off x="7863100" y="1271092"/>
            <a:ext cx="1130126" cy="3338354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10ADED-0A76-662A-5AB4-2108060E1B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21452" y="3261849"/>
            <a:ext cx="1116000" cy="111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17C28D-CADD-ED3B-DBEB-12BCABB819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842" y="5464201"/>
            <a:ext cx="1116000" cy="11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A49D5-CEB7-3081-5C69-5CF940889D6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647" y="4358805"/>
            <a:ext cx="1116000" cy="111600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6C9CABB-55CE-2DD7-8AFA-3E89BCB5C0D1}"/>
              </a:ext>
            </a:extLst>
          </p:cNvPr>
          <p:cNvCxnSpPr>
            <a:stCxn id="10" idx="1"/>
          </p:cNvCxnSpPr>
          <p:nvPr/>
        </p:nvCxnSpPr>
        <p:spPr>
          <a:xfrm flipH="1">
            <a:off x="4731798" y="2940269"/>
            <a:ext cx="3131302" cy="199571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E37C3FA0-FDEE-1261-37A8-D7D5AAB5BD02}"/>
              </a:ext>
            </a:extLst>
          </p:cNvPr>
          <p:cNvSpPr/>
          <p:nvPr/>
        </p:nvSpPr>
        <p:spPr>
          <a:xfrm rot="19757486">
            <a:off x="458957" y="4686763"/>
            <a:ext cx="2925082" cy="923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b="1" dirty="0"/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19560292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6733" y="155092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97EDA9E-A8E7-B034-D957-19D4C12345A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22619" y="2374308"/>
            <a:ext cx="1116000" cy="1116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C5717C0-65D4-A91B-9730-0D243AD0B11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7790" y="98586"/>
            <a:ext cx="6467649" cy="44116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0B16D3-94C6-B4AA-A7BC-AFD9F2E9510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21" y="5695798"/>
            <a:ext cx="1116000" cy="111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8EBA20-B37E-20F3-F108-DC1CB2F251A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226" y="4590402"/>
            <a:ext cx="1116000" cy="1116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911D34-1F50-5BF8-CC1B-2B01C607535C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7100" y="4594756"/>
            <a:ext cx="1116000" cy="1116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10D3C0-1C25-3E67-3128-5DD1952F193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0217" y="4566351"/>
            <a:ext cx="1116000" cy="11115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B10ADED-0A76-662A-5AB4-2108060E1B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71072" y="3485006"/>
            <a:ext cx="1116000" cy="111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17C28D-CADD-ED3B-DBEB-12BCABB819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986016" y="3478143"/>
            <a:ext cx="1116000" cy="1116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14A49D5-CEB7-3081-5C69-5CF940889D6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38418" y="3485006"/>
            <a:ext cx="1116000" cy="1116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FE2FC5F-5657-02CF-0F36-09271B78458C}"/>
              </a:ext>
            </a:extLst>
          </p:cNvPr>
          <p:cNvSpPr/>
          <p:nvPr/>
        </p:nvSpPr>
        <p:spPr>
          <a:xfrm>
            <a:off x="6771071" y="2374308"/>
            <a:ext cx="3315146" cy="223513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8EF32DE-C19B-139E-DC93-B79AB7738722}"/>
              </a:ext>
            </a:extLst>
          </p:cNvPr>
          <p:cNvSpPr/>
          <p:nvPr/>
        </p:nvSpPr>
        <p:spPr>
          <a:xfrm rot="19757486">
            <a:off x="383827" y="4970877"/>
            <a:ext cx="3400148" cy="92327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000" b="1" dirty="0"/>
              <a:t>Algorithm</a:t>
            </a:r>
          </a:p>
        </p:txBody>
      </p:sp>
    </p:spTree>
    <p:extLst>
      <p:ext uri="{BB962C8B-B14F-4D97-AF65-F5344CB8AC3E}">
        <p14:creationId xmlns:p14="http://schemas.microsoft.com/office/powerpoint/2010/main" val="2686933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475F3498-AD24-579F-866F-F40EE4003ADD}"/>
              </a:ext>
            </a:extLst>
          </p:cNvPr>
          <p:cNvSpPr txBox="1">
            <a:spLocks/>
          </p:cNvSpPr>
          <p:nvPr/>
        </p:nvSpPr>
        <p:spPr>
          <a:xfrm>
            <a:off x="3778780" y="157102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26C718-ACEA-3F8B-4710-D958E5F981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37" y="4109887"/>
            <a:ext cx="3795308" cy="230657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B1384C-6BE3-93DD-2209-C609FE659F4E}"/>
              </a:ext>
            </a:extLst>
          </p:cNvPr>
          <p:cNvSpPr txBox="1"/>
          <p:nvPr/>
        </p:nvSpPr>
        <p:spPr>
          <a:xfrm>
            <a:off x="4821064" y="3338237"/>
            <a:ext cx="24768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</p:txBody>
      </p:sp>
    </p:spTree>
    <p:extLst>
      <p:ext uri="{BB962C8B-B14F-4D97-AF65-F5344CB8AC3E}">
        <p14:creationId xmlns:p14="http://schemas.microsoft.com/office/powerpoint/2010/main" val="1915494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475F3498-AD24-579F-866F-F40EE4003ADD}"/>
              </a:ext>
            </a:extLst>
          </p:cNvPr>
          <p:cNvSpPr txBox="1">
            <a:spLocks/>
          </p:cNvSpPr>
          <p:nvPr/>
        </p:nvSpPr>
        <p:spPr>
          <a:xfrm>
            <a:off x="3778780" y="157102"/>
            <a:ext cx="5824465" cy="266315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Abstraction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Decomposition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2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Pattern Recognition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b="1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Algorithm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626C718-ACEA-3F8B-4710-D958E5F981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537" y="4109887"/>
            <a:ext cx="3795308" cy="23065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7FB4BD-3E81-F163-6394-8D2CAD47DFA9}"/>
              </a:ext>
            </a:extLst>
          </p:cNvPr>
          <p:cNvSpPr txBox="1"/>
          <p:nvPr/>
        </p:nvSpPr>
        <p:spPr>
          <a:xfrm>
            <a:off x="7233865" y="3648722"/>
            <a:ext cx="244880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800" b="1" dirty="0"/>
              <a:t>Repeat x3</a:t>
            </a:r>
          </a:p>
          <a:p>
            <a:r>
              <a:rPr lang="en-ZA" sz="2800" dirty="0"/>
              <a:t>Forward 3cm</a:t>
            </a:r>
          </a:p>
          <a:p>
            <a:r>
              <a:rPr lang="en-ZA" sz="2800" dirty="0"/>
              <a:t>Turn Right</a:t>
            </a:r>
          </a:p>
          <a:p>
            <a:r>
              <a:rPr lang="en-ZA" sz="2800" b="1" dirty="0"/>
              <a:t>End</a:t>
            </a:r>
          </a:p>
          <a:p>
            <a:endParaRPr lang="en-Z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B1384C-6BE3-93DD-2209-C609FE659F4E}"/>
              </a:ext>
            </a:extLst>
          </p:cNvPr>
          <p:cNvSpPr txBox="1"/>
          <p:nvPr/>
        </p:nvSpPr>
        <p:spPr>
          <a:xfrm>
            <a:off x="4821064" y="3338237"/>
            <a:ext cx="24768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Forward 3cm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Turn Right</a:t>
            </a:r>
          </a:p>
        </p:txBody>
      </p:sp>
    </p:spTree>
    <p:extLst>
      <p:ext uri="{BB962C8B-B14F-4D97-AF65-F5344CB8AC3E}">
        <p14:creationId xmlns:p14="http://schemas.microsoft.com/office/powerpoint/2010/main" val="497798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596121" y="1235341"/>
            <a:ext cx="7260391" cy="49497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TANKS Mobile App</a:t>
            </a:r>
            <a:b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36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No computers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No electricity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No internet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Low budget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Easy entry for teachers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Fun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Quality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4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4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4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A21723-B77E-F969-AB5C-05D2CCDD1E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4891" y="4306598"/>
            <a:ext cx="4274662" cy="236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4024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Group work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1BFABB-0827-93CB-D7F3-7EDD28119FC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434" y="3087795"/>
            <a:ext cx="4111656" cy="35498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E1317D-18FF-908F-0689-1639973EB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31585" y="1713317"/>
            <a:ext cx="4111656" cy="3911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8759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23158" y="-269766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Coding (Problem Solving) Clubs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Google Shape;923;p74" descr="Google Shape;865;p73">
            <a:extLst>
              <a:ext uri="{FF2B5EF4-FFF2-40B4-BE49-F238E27FC236}">
                <a16:creationId xmlns:a16="http://schemas.microsoft.com/office/drawing/2014/main" id="{4A726416-DBE5-ABA1-FFA8-DB2AEB4702C3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53055" y="2015622"/>
            <a:ext cx="4533851" cy="3659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31;p75" descr="Google Shape;874;p74">
            <a:extLst>
              <a:ext uri="{FF2B5EF4-FFF2-40B4-BE49-F238E27FC236}">
                <a16:creationId xmlns:a16="http://schemas.microsoft.com/office/drawing/2014/main" id="{31FF4D33-6A53-D5FE-4BB5-2CAC96A33013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546779" y="1432441"/>
            <a:ext cx="4058860" cy="49506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92898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894764" y="-824337"/>
            <a:ext cx="7323190" cy="56461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Impact since 2017</a:t>
            </a:r>
            <a:b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36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Reached 100 000+ learners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Trained nearly 30 000 teachers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Helped to change the narrative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 Various national and global accolades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8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ADF191-033D-72DC-2F97-A5C952D5F1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7263" y="3897120"/>
            <a:ext cx="3788058" cy="249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363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1939148" y="0"/>
            <a:ext cx="7955300" cy="7581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Tournaments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DCED6831-11D3-D6A4-012E-504260A04E1E}"/>
              </a:ext>
            </a:extLst>
          </p:cNvPr>
          <p:cNvSpPr txBox="1">
            <a:spLocks/>
          </p:cNvSpPr>
          <p:nvPr/>
        </p:nvSpPr>
        <p:spPr>
          <a:xfrm>
            <a:off x="2466549" y="1426145"/>
            <a:ext cx="7955300" cy="1435349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Mandela Day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16 000 learners</a:t>
            </a:r>
          </a:p>
          <a:p>
            <a:pPr marL="571500" indent="-571500" algn="l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500 schools and libraries</a:t>
            </a:r>
          </a:p>
          <a:p>
            <a:pPr lvl="1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8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1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B42E8EF8-46DA-41A5-989B-B050311B0B6C">
            <a:extLst>
              <a:ext uri="{FF2B5EF4-FFF2-40B4-BE49-F238E27FC236}">
                <a16:creationId xmlns:a16="http://schemas.microsoft.com/office/drawing/2014/main" id="{9F4AC2C2-98A5-2295-5DC6-7DD8FC08F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843" y="2504674"/>
            <a:ext cx="5374487" cy="403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90182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1995680" y="300177"/>
            <a:ext cx="7955300" cy="75818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Africa 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DCED6831-11D3-D6A4-012E-504260A04E1E}"/>
              </a:ext>
            </a:extLst>
          </p:cNvPr>
          <p:cNvSpPr txBox="1">
            <a:spLocks/>
          </p:cNvSpPr>
          <p:nvPr/>
        </p:nvSpPr>
        <p:spPr>
          <a:xfrm>
            <a:off x="2556193" y="2057528"/>
            <a:ext cx="7955300" cy="1435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8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1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521CD35-6748-81C4-21FC-85B8651787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814" y="1377325"/>
            <a:ext cx="7519376" cy="517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7042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DCED6831-11D3-D6A4-012E-504260A04E1E}"/>
              </a:ext>
            </a:extLst>
          </p:cNvPr>
          <p:cNvSpPr txBox="1">
            <a:spLocks/>
          </p:cNvSpPr>
          <p:nvPr/>
        </p:nvSpPr>
        <p:spPr>
          <a:xfrm>
            <a:off x="2556193" y="2057528"/>
            <a:ext cx="7955300" cy="143534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1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800" dirty="0">
              <a:solidFill>
                <a:schemeClr val="tx2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  <a:p>
            <a:pPr marL="914400" lvl="1" indent="-457200">
              <a:spcBef>
                <a:spcPts val="1000"/>
              </a:spcBef>
              <a:buFont typeface="Arial" panose="020B0604020202020204" pitchFamily="34" charset="0"/>
              <a:buChar char="•"/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1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A6EE376-ACA5-7A7E-7001-A1249275F5E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05340" y="906839"/>
            <a:ext cx="7015119" cy="552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990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305469"/>
            <a:ext cx="7955300" cy="11593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Maths and Coding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1F9B3081-5BA4-5FCC-C188-A42FAE8AF105}"/>
              </a:ext>
            </a:extLst>
          </p:cNvPr>
          <p:cNvSpPr txBox="1">
            <a:spLocks/>
          </p:cNvSpPr>
          <p:nvPr/>
        </p:nvSpPr>
        <p:spPr>
          <a:xfrm>
            <a:off x="1802585" y="638952"/>
            <a:ext cx="7955300" cy="115934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32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E4E60D7-DAB8-DE81-CB02-C1E411050C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18668" y="2344660"/>
            <a:ext cx="6982593" cy="349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3775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1995680" y="72178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Visually Impaired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4" name="Picture 2" descr="No alternative text description for this image">
            <a:extLst>
              <a:ext uri="{FF2B5EF4-FFF2-40B4-BE49-F238E27FC236}">
                <a16:creationId xmlns:a16="http://schemas.microsoft.com/office/drawing/2014/main" id="{B2C5C555-C42F-E083-07C8-1272B9B5F1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955" y="1931616"/>
            <a:ext cx="4507941" cy="300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5E5BF0-DAEE-9481-85A2-85CB36CD89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5424" y="3698312"/>
            <a:ext cx="4971178" cy="3003678"/>
          </a:xfrm>
          <a:prstGeom prst="rect">
            <a:avLst/>
          </a:prstGeom>
        </p:spPr>
      </p:pic>
      <p:sp>
        <p:nvSpPr>
          <p:cNvPr id="8" name="Title 4">
            <a:extLst>
              <a:ext uri="{FF2B5EF4-FFF2-40B4-BE49-F238E27FC236}">
                <a16:creationId xmlns:a16="http://schemas.microsoft.com/office/drawing/2014/main" id="{2791244A-852E-5A7F-CF9F-DDB66288FC46}"/>
              </a:ext>
            </a:extLst>
          </p:cNvPr>
          <p:cNvSpPr txBox="1">
            <a:spLocks/>
          </p:cNvSpPr>
          <p:nvPr/>
        </p:nvSpPr>
        <p:spPr>
          <a:xfrm>
            <a:off x="1915571" y="400881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23183423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3427446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4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Cultivating the </a:t>
            </a:r>
            <a:r>
              <a:rPr lang="en-ZA" sz="4800" dirty="0">
                <a:solidFill>
                  <a:schemeClr val="tx2"/>
                </a:solidFill>
                <a:highlight>
                  <a:srgbClr val="FFFF00"/>
                </a:highlight>
                <a:latin typeface="Montserrat Regular"/>
                <a:ea typeface="Montserrat Regular"/>
                <a:cs typeface="Montserrat Regular"/>
                <a:sym typeface="Montserrat Regular"/>
              </a:rPr>
              <a:t>PHYSICS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4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skills ecosystem of the future</a:t>
            </a:r>
            <a:endParaRPr lang="en-ZA" sz="48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2791244A-852E-5A7F-CF9F-DDB66288FC46}"/>
              </a:ext>
            </a:extLst>
          </p:cNvPr>
          <p:cNvSpPr txBox="1">
            <a:spLocks/>
          </p:cNvSpPr>
          <p:nvPr/>
        </p:nvSpPr>
        <p:spPr>
          <a:xfrm>
            <a:off x="1915571" y="400881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8062003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pic>
        <p:nvPicPr>
          <p:cNvPr id="4" name="Google Shape;938;p76" descr="Google Shape;882;p75">
            <a:extLst>
              <a:ext uri="{FF2B5EF4-FFF2-40B4-BE49-F238E27FC236}">
                <a16:creationId xmlns:a16="http://schemas.microsoft.com/office/drawing/2014/main" id="{9AA50283-FFC5-DEEF-E981-7AB405FE2C65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5029305" y="2561448"/>
            <a:ext cx="4859808" cy="36448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39;p76" descr="Google Shape;883;p75">
            <a:extLst>
              <a:ext uri="{FF2B5EF4-FFF2-40B4-BE49-F238E27FC236}">
                <a16:creationId xmlns:a16="http://schemas.microsoft.com/office/drawing/2014/main" id="{2EE6D6D2-0969-AE2B-A8F7-4F06D5924D42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49935" y="2561448"/>
            <a:ext cx="4612516" cy="364485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B2FECD78-FA66-0A32-D6A1-6562451D19FC}"/>
              </a:ext>
            </a:extLst>
          </p:cNvPr>
          <p:cNvSpPr txBox="1">
            <a:spLocks/>
          </p:cNvSpPr>
          <p:nvPr/>
        </p:nvSpPr>
        <p:spPr>
          <a:xfrm>
            <a:off x="2212636" y="305469"/>
            <a:ext cx="7955300" cy="13255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It is not about coding!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61336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213652"/>
            <a:ext cx="7955300" cy="10913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TANKS Mobile App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8" name="Picture 7" descr="https://attachment.outlook.office.net/owa/Jean.Greyling@mandela.ac.za/service.svc/s/GetFileAttachment?id=AAMkAGQ5NTNmNjFlLTUwNjQtNDFmYy04ZThlLTFhNjA2OGU5NTkzNwBGAAAAAABoq1HJmWOBTJt4uoRbIo0fBwDaW1fthSdgQaIxjHEVB%2FjdAAAAAJtIAAAn5wSyIYnsTZ8yo01vz4z3AACa0D9LAAABEgAQAOZd6QwigCtLg7WtpuI472E%3D&amp;X-OWA-CANARY=sHYjNCUeAkW9dB9mldORLfDBLm0q29UYOVOmBmvXTO042DewqFVlotQa17VA3-_3V9xOnyt3gtQ.&amp;token=eyJhbGciOiJSUzI1NiIsImtpZCI6IjA2MDBGOUY2NzQ2MjA3MzdFNzM0MDRFMjg3QzQ1QTgxOENCN0NFQjgiLCJ4NXQiOiJCZ0Q1OW5SaUJ6Zm5OQVRpaDhSYWdZeTN6cmciLCJ0eXAiOiJKV1QifQ.eyJ2ZXIiOiJFeGNoYW5nZS5DYWxsYmFjay5WMSIsImFwcGN0eHNlbmRlciI6Ik93YURvd25sb2FkQGJkNzBlZWIzLWE1MzctNDM1YS05MzdjLTdjZDMzMGRjNzRkOCIsImFwcGN0eCI6IntcIm1zZXhjaHByb3RcIjpcIm93YVwiLFwicHJpbWFyeXNpZFwiOlwiUy0xLTUtMjEtMjAwMDA0ODY1Ni0yNzI5NTYyMTY5LTQ0MDcwNDY0NS0xOTQwODk2XCIsXCJwdWlkXCI6XCIxMTUzNzY1OTMxNzQ4MTgwMDQzXCIsXCJvaWRcIjpcImU1ZmQ4YWMxLTA4NzEtNDk4NC1iY2QwLTI5YmJmNWZlYjFkZlwiLFwic2NvcGVcIjpcIk93YURvd25sb2FkXCJ9IiwibmJmIjoxNTI5OTkyOTQxLCJleHAiOjE1Mjk5OTM1NDEsImlzcyI6IjAwMDAwMDAyLTAwMDAtMGZmMS1jZTAwLTAwMDAwMDAwMDAwMEBiZDcwZWViMy1hNTM3LTQzNWEtOTM3Yy03Y2QzMzBkYzc0ZDgiLCJhdWQiOiIwMDAwMDAwMi0wMDAwLTBmZjEtY2UwMC0wMDAwMDAwMDAwMDAvYXR0YWNobWVudC5vdXRsb29rLm9mZmljZS5uZXRAYmQ3MGVlYjMtYTUzNy00MzVhLTkzN2MtN2NkMzMwZGM3NGQ4In0.XazruqjRIr_5P192FRKmLZKk5mN86p44S2g8ttDuCtDByPtkQvqizvoMXZo1CApud7iYFljbu8oey1x7ve6oa7Q2cPtf253zYahiIKUuxIqnLubVlUz2bGfg3WGoqz3Pp26f2kxY7496fP0EkKQCuB73l2BCuV6YXkbriOP96Y0WLFqoGua2DE-jUnZaWhpXT9Rq9SHKbd0ZO6_BxBSyajdEudG5Tag1X6rchv6p2GGNLrzVltVAU4p-8cVigx-n0xaMx_T6bEaASg9GWtEt44haz9Fe2OlYnnx8T8GuJVI0mdB1A3BipI12jJcM3-mUjS_aPuY6YRjD18DByoCq5g&amp;owa=outlook.office.com&amp;isImagePreview=True">
            <a:extLst>
              <a:ext uri="{FF2B5EF4-FFF2-40B4-BE49-F238E27FC236}">
                <a16:creationId xmlns:a16="http://schemas.microsoft.com/office/drawing/2014/main" id="{A7DC8376-C755-E33B-2228-96481A572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436" y="1562470"/>
            <a:ext cx="6078245" cy="4558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may contain: text">
            <a:extLst>
              <a:ext uri="{FF2B5EF4-FFF2-40B4-BE49-F238E27FC236}">
                <a16:creationId xmlns:a16="http://schemas.microsoft.com/office/drawing/2014/main" id="{3971237E-7FDB-4321-D08B-E9718120E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80" y="5116826"/>
            <a:ext cx="3487402" cy="152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2835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3427446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48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Your fraternity also need learners that can solve problems.</a:t>
            </a:r>
            <a:endParaRPr lang="en-ZA" sz="48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2791244A-852E-5A7F-CF9F-DDB66288FC46}"/>
              </a:ext>
            </a:extLst>
          </p:cNvPr>
          <p:cNvSpPr txBox="1">
            <a:spLocks/>
          </p:cNvSpPr>
          <p:nvPr/>
        </p:nvSpPr>
        <p:spPr>
          <a:xfrm>
            <a:off x="1915571" y="400881"/>
            <a:ext cx="7955300" cy="11504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</p:spTree>
    <p:extLst>
      <p:ext uri="{BB962C8B-B14F-4D97-AF65-F5344CB8AC3E}">
        <p14:creationId xmlns:p14="http://schemas.microsoft.com/office/powerpoint/2010/main" val="46618003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B2FECD78-FA66-0A32-D6A1-6562451D19FC}"/>
              </a:ext>
            </a:extLst>
          </p:cNvPr>
          <p:cNvSpPr txBox="1">
            <a:spLocks/>
          </p:cNvSpPr>
          <p:nvPr/>
        </p:nvSpPr>
        <p:spPr>
          <a:xfrm>
            <a:off x="2212636" y="305469"/>
            <a:ext cx="7955300" cy="13255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Enhance those skills 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while having fun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AF8218-A251-259E-7725-DFC93E43833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9260" y="2399074"/>
            <a:ext cx="7362825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4092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9" name="Title 4">
            <a:extLst>
              <a:ext uri="{FF2B5EF4-FFF2-40B4-BE49-F238E27FC236}">
                <a16:creationId xmlns:a16="http://schemas.microsoft.com/office/drawing/2014/main" id="{B2FECD78-FA66-0A32-D6A1-6562451D19FC}"/>
              </a:ext>
            </a:extLst>
          </p:cNvPr>
          <p:cNvSpPr txBox="1">
            <a:spLocks/>
          </p:cNvSpPr>
          <p:nvPr/>
        </p:nvSpPr>
        <p:spPr>
          <a:xfrm>
            <a:off x="2212636" y="305469"/>
            <a:ext cx="7955300" cy="13255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“The more I play, the better my thinking becomes.”</a:t>
            </a: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1026" name="Picture 2" descr="No alternative text description for this image">
            <a:extLst>
              <a:ext uri="{FF2B5EF4-FFF2-40B4-BE49-F238E27FC236}">
                <a16:creationId xmlns:a16="http://schemas.microsoft.com/office/drawing/2014/main" id="{D0EC7DEB-53AC-FD2A-5BC8-9460F2F1F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897" y="2095129"/>
            <a:ext cx="6132990" cy="459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40392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61" y="305469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5403637" y="1187175"/>
            <a:ext cx="4322660" cy="12658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Tangible Africa</a:t>
            </a: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“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B45680F9-C127-563C-560F-62C3F81EADD1}"/>
              </a:ext>
            </a:extLst>
          </p:cNvPr>
          <p:cNvSpPr txBox="1">
            <a:spLocks/>
          </p:cNvSpPr>
          <p:nvPr/>
        </p:nvSpPr>
        <p:spPr>
          <a:xfrm>
            <a:off x="5446785" y="3248748"/>
            <a:ext cx="4322660" cy="12658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Jean Greyling</a:t>
            </a: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“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6AE91125-A1A7-087D-2CB6-17C94714815B}"/>
              </a:ext>
            </a:extLst>
          </p:cNvPr>
          <p:cNvSpPr txBox="1">
            <a:spLocks/>
          </p:cNvSpPr>
          <p:nvPr/>
        </p:nvSpPr>
        <p:spPr>
          <a:xfrm>
            <a:off x="5446785" y="5451911"/>
            <a:ext cx="4322660" cy="126587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0835544183</a:t>
            </a: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“</a:t>
            </a:r>
            <a:b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</a:b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184624-CCC6-61C6-E3FC-CE71B3B808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58413" y="434628"/>
            <a:ext cx="1077342" cy="10432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5B1B4BB-73E8-553F-89B9-AEEDD757A5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412" y="2336149"/>
            <a:ext cx="1095390" cy="1265879"/>
          </a:xfrm>
          <a:prstGeom prst="rect">
            <a:avLst/>
          </a:prstGeom>
        </p:spPr>
      </p:pic>
      <p:pic>
        <p:nvPicPr>
          <p:cNvPr id="15" name="Picture 2" descr="WhatsApp Messenger - Apps on Google Play">
            <a:extLst>
              <a:ext uri="{FF2B5EF4-FFF2-40B4-BE49-F238E27FC236}">
                <a16:creationId xmlns:a16="http://schemas.microsoft.com/office/drawing/2014/main" id="{84C7C50D-4A82-B762-954B-AF52C05AE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412" y="4388881"/>
            <a:ext cx="1219179" cy="121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5D6691-AEDA-20B1-6237-66404671D7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278" y="1252091"/>
            <a:ext cx="5315185" cy="445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19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213652"/>
            <a:ext cx="7955300" cy="10913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TANKS Mobile App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6992D1-8721-D8D8-7AC2-D700F3A8DA75}"/>
              </a:ext>
            </a:extLst>
          </p:cNvPr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651" y="2595666"/>
            <a:ext cx="9233950" cy="339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723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075702" y="453226"/>
            <a:ext cx="7955300" cy="10913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36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Supporting Tools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85B507-1133-77A2-CDC0-8314126E08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2188" y="1412836"/>
            <a:ext cx="4248011" cy="42769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649A5B-2694-3721-4CDC-0C64E8CE53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4791" y="1412836"/>
            <a:ext cx="3640402" cy="431219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9B24ED-5362-0AFE-0A73-F5E68ECFA8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56213" y="2086667"/>
            <a:ext cx="2611886" cy="455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3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3102003"/>
            <a:ext cx="7955300" cy="204704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5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Why at a Physics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5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Conference?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</p:spTree>
    <p:extLst>
      <p:ext uri="{BB962C8B-B14F-4D97-AF65-F5344CB8AC3E}">
        <p14:creationId xmlns:p14="http://schemas.microsoft.com/office/powerpoint/2010/main" val="113253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2" name="Title 4">
            <a:extLst>
              <a:ext uri="{FF2B5EF4-FFF2-40B4-BE49-F238E27FC236}">
                <a16:creationId xmlns:a16="http://schemas.microsoft.com/office/drawing/2014/main" id="{A2813CCC-7C78-FAF0-0939-0AEEC5BF8B60}"/>
              </a:ext>
            </a:extLst>
          </p:cNvPr>
          <p:cNvSpPr txBox="1">
            <a:spLocks/>
          </p:cNvSpPr>
          <p:nvPr/>
        </p:nvSpPr>
        <p:spPr>
          <a:xfrm>
            <a:off x="2155815" y="3102003"/>
            <a:ext cx="7955300" cy="10913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5400" dirty="0">
                <a:solidFill>
                  <a:schemeClr val="tx2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It’s not about coding</a:t>
            </a:r>
          </a:p>
          <a:p>
            <a:pPr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endParaRPr lang="en-ZA" sz="2600" dirty="0">
              <a:solidFill>
                <a:srgbClr val="FFFFFF"/>
              </a:solidFill>
              <a:latin typeface="Montserrat Regular"/>
              <a:ea typeface="Montserrat Regular"/>
              <a:cs typeface="Montserrat Regular"/>
              <a:sym typeface="Montserrat Regular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</p:spTree>
    <p:extLst>
      <p:ext uri="{BB962C8B-B14F-4D97-AF65-F5344CB8AC3E}">
        <p14:creationId xmlns:p14="http://schemas.microsoft.com/office/powerpoint/2010/main" val="4265050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0736" y="160399"/>
            <a:ext cx="914401" cy="53197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8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1979" y="285320"/>
            <a:ext cx="7229476" cy="208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9" name="Image" descr="Image"/>
          <p:cNvPicPr>
            <a:picLocks noChangeAspect="1"/>
          </p:cNvPicPr>
          <p:nvPr/>
        </p:nvPicPr>
        <p:blipFill>
          <a:blip r:embed="rId3">
            <a:alphaModFix amt="18719"/>
          </a:blip>
          <a:stretch>
            <a:fillRect/>
          </a:stretch>
        </p:blipFill>
        <p:spPr>
          <a:xfrm rot="16200000">
            <a:off x="-5520316" y="1798484"/>
            <a:ext cx="13468936" cy="2043543"/>
          </a:xfrm>
          <a:prstGeom prst="rect">
            <a:avLst/>
          </a:prstGeom>
          <a:ln w="12700">
            <a:miter lim="400000"/>
          </a:ln>
        </p:spPr>
      </p:pic>
      <p:sp>
        <p:nvSpPr>
          <p:cNvPr id="110" name="Rectangle"/>
          <p:cNvSpPr/>
          <p:nvPr/>
        </p:nvSpPr>
        <p:spPr>
          <a:xfrm>
            <a:off x="10031006" y="-292670"/>
            <a:ext cx="2267766" cy="7182675"/>
          </a:xfrm>
          <a:prstGeom prst="rect">
            <a:avLst/>
          </a:prstGeom>
          <a:solidFill>
            <a:srgbClr val="9FB5BD"/>
          </a:solidFill>
          <a:ln w="12700">
            <a:miter lim="400000"/>
          </a:ln>
        </p:spPr>
        <p:txBody>
          <a:bodyPr lIns="45719" rIns="45719" anchor="ctr"/>
          <a:lstStyle/>
          <a:p>
            <a:pPr algn="l">
              <a:defRPr sz="1800">
                <a:solidFill>
                  <a:srgbClr val="000000"/>
                </a:solidFill>
                <a:latin typeface="+mn-lt"/>
                <a:ea typeface="+mn-ea"/>
                <a:cs typeface="+mn-cs"/>
                <a:sym typeface="Calibri"/>
              </a:defRPr>
            </a:pP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B3415D3-8932-C2FE-8737-8EEB908860B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45987" y="1998762"/>
            <a:ext cx="1837801" cy="1720650"/>
          </a:xfrm>
          <a:prstGeom prst="rect">
            <a:avLst/>
          </a:prstGeom>
        </p:spPr>
      </p:pic>
      <p:pic>
        <p:nvPicPr>
          <p:cNvPr id="7" name="Picture 2" descr="Nelson Mandela University - Short Term Programs">
            <a:extLst>
              <a:ext uri="{FF2B5EF4-FFF2-40B4-BE49-F238E27FC236}">
                <a16:creationId xmlns:a16="http://schemas.microsoft.com/office/drawing/2014/main" id="{47B5B7B9-7AAA-2A14-915B-5ECF5A4A90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49" y="3719412"/>
            <a:ext cx="2184633" cy="114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logo for a computer company&#10;&#10;Description automatically generated">
            <a:extLst>
              <a:ext uri="{FF2B5EF4-FFF2-40B4-BE49-F238E27FC236}">
                <a16:creationId xmlns:a16="http://schemas.microsoft.com/office/drawing/2014/main" id="{F04B7F79-787B-6068-51AC-DB03AE884A34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4123" y="98586"/>
            <a:ext cx="1721528" cy="1721528"/>
          </a:xfrm>
          <a:prstGeom prst="rect">
            <a:avLst/>
          </a:prstGeom>
        </p:spPr>
      </p:pic>
      <p:sp>
        <p:nvSpPr>
          <p:cNvPr id="4" name="Title 4">
            <a:extLst>
              <a:ext uri="{FF2B5EF4-FFF2-40B4-BE49-F238E27FC236}">
                <a16:creationId xmlns:a16="http://schemas.microsoft.com/office/drawing/2014/main" id="{E55D9EFC-E974-EEFA-422F-862010D7BDFC}"/>
              </a:ext>
            </a:extLst>
          </p:cNvPr>
          <p:cNvSpPr txBox="1">
            <a:spLocks/>
          </p:cNvSpPr>
          <p:nvPr/>
        </p:nvSpPr>
        <p:spPr>
          <a:xfrm>
            <a:off x="2408262" y="2689052"/>
            <a:ext cx="7955300" cy="155429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1000"/>
              </a:spcBef>
              <a:defRPr sz="260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defRPr>
            </a:pPr>
            <a:r>
              <a:rPr lang="en-ZA" sz="2600" dirty="0">
                <a:solidFill>
                  <a:srgbClr val="FFFFFF"/>
                </a:solidFill>
                <a:latin typeface="Montserrat Regular"/>
                <a:ea typeface="Montserrat Regular"/>
                <a:cs typeface="Montserrat Regular"/>
                <a:sym typeface="Montserrat Regular"/>
              </a:rPr>
              <a:t>**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1910B7-1617-0634-8F05-6027DBBFE930}"/>
              </a:ext>
            </a:extLst>
          </p:cNvPr>
          <p:cNvPicPr/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8262" y="1657346"/>
            <a:ext cx="7127980" cy="320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390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3256</TotalTime>
  <Words>320</Words>
  <Application>Microsoft Office PowerPoint</Application>
  <PresentationFormat>Widescreen</PresentationFormat>
  <Paragraphs>143</Paragraphs>
  <Slides>43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Montserrat Regular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Nelson Mandela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Greyling, Jean (Prof) (Summerstrand Campus South)</dc:creator>
  <cp:lastModifiedBy>Greyling, Jean (Prof) (Summerstrand Campus South)</cp:lastModifiedBy>
  <cp:revision>10</cp:revision>
  <dcterms:created xsi:type="dcterms:W3CDTF">2023-07-17T07:38:30Z</dcterms:created>
  <dcterms:modified xsi:type="dcterms:W3CDTF">2023-09-28T08:56:49Z</dcterms:modified>
</cp:coreProperties>
</file>