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4"/>
  </p:sldMasterIdLst>
  <p:notesMasterIdLst>
    <p:notesMasterId r:id="rId26"/>
  </p:notesMasterIdLst>
  <p:sldIdLst>
    <p:sldId id="256" r:id="rId5"/>
    <p:sldId id="763" r:id="rId6"/>
    <p:sldId id="567" r:id="rId7"/>
    <p:sldId id="733" r:id="rId8"/>
    <p:sldId id="777" r:id="rId9"/>
    <p:sldId id="776" r:id="rId10"/>
    <p:sldId id="437" r:id="rId11"/>
    <p:sldId id="736" r:id="rId12"/>
    <p:sldId id="426" r:id="rId13"/>
    <p:sldId id="741" r:id="rId14"/>
    <p:sldId id="738" r:id="rId15"/>
    <p:sldId id="739" r:id="rId16"/>
    <p:sldId id="740" r:id="rId17"/>
    <p:sldId id="746" r:id="rId18"/>
    <p:sldId id="747" r:id="rId19"/>
    <p:sldId id="757" r:id="rId20"/>
    <p:sldId id="748" r:id="rId21"/>
    <p:sldId id="749" r:id="rId22"/>
    <p:sldId id="750" r:id="rId23"/>
    <p:sldId id="751" r:id="rId24"/>
    <p:sldId id="259" r:id="rId2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000000"/>
          </p15:clr>
        </p15:guide>
        <p15:guide id="2" pos="3840" userDrawn="1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3C7C033-AC89-42A9-A0A7-4DB53B119D30}">
  <a:tblStyle styleId="{63C7C033-AC89-42A9-A0A7-4DB53B119D3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3631" autoAdjust="0"/>
  </p:normalViewPr>
  <p:slideViewPr>
    <p:cSldViewPr snapToGrid="0">
      <p:cViewPr varScale="1">
        <p:scale>
          <a:sx n="79" d="100"/>
          <a:sy n="79" d="100"/>
        </p:scale>
        <p:origin x="240" y="10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/Users\jvrensw\Documents\GDrive\jvrensw-GDrive\CHPC-Management\Parliament-Portfolio-Committee\Sep2022\Slides\CHPC-Publication_Stats-WJvR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file:////Users\jvrensw\Documents\GDrive\jvrensw-GDrive\CHPC-Management\Parliament-Portfolio-Committee\Sep2022\Slides\CHPC-Publication_Stats-WJvR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file:////Users\jvrensw\Documents\GDrive\jvrensw-GDrive\CHPC-Management\Parliament-Portfolio-Committee\Sep2022\Slides\CHPC-Publication_Stats-WJvR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file:////Users\jvrensw\Documents\GDrive\jvrensw-GDrive\CHPC-Management\Parliament-Portfolio-Committee\Sep2022\Slides\CHPC-Publication_Stats-WJvR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/Users\jvrensw\Documents\GDrive\jvrensw-GDrive\NICIS\Closure-Reports\Aug2022\Closure-Report-2022\Data-Analyses\CHPC-Programmes-1Apr2016-31Mar2022-Analys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E0DB-F845-B5A5-887C1177CC7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E0DB-F845-B5A5-887C1177CC7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E0DB-F845-B5A5-887C1177CC7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E0DB-F845-B5A5-887C1177CC73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E0DB-F845-B5A5-887C1177CC73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E0DB-F845-B5A5-887C1177CC73}"/>
                </c:ext>
              </c:extLst>
            </c:dLbl>
            <c:dLbl>
              <c:idx val="2"/>
              <c:layout>
                <c:manualLayout>
                  <c:x val="-4.4444881889763779E-3"/>
                  <c:y val="-4.629629629629629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0DB-F845-B5A5-887C1177CC73}"/>
                </c:ext>
              </c:extLst>
            </c:dLbl>
            <c:dLbl>
              <c:idx val="3"/>
              <c:layout>
                <c:manualLayout>
                  <c:x val="2.75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0DB-F845-B5A5-887C1177CC73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'ACTIVE-Categories'!$H$473:$H$476</c:f>
              <c:strCache>
                <c:ptCount val="4"/>
                <c:pt idx="0">
                  <c:v>SA Academic</c:v>
                </c:pt>
                <c:pt idx="1">
                  <c:v>SA Public Inst</c:v>
                </c:pt>
                <c:pt idx="2">
                  <c:v>African Partners</c:v>
                </c:pt>
                <c:pt idx="3">
                  <c:v>SA Industry</c:v>
                </c:pt>
              </c:strCache>
            </c:strRef>
          </c:cat>
          <c:val>
            <c:numRef>
              <c:f>'ACTIVE-Categories'!$Q$473:$Q$476</c:f>
              <c:numCache>
                <c:formatCode>0</c:formatCode>
                <c:ptCount val="4"/>
                <c:pt idx="0">
                  <c:v>323</c:v>
                </c:pt>
                <c:pt idx="1">
                  <c:v>63</c:v>
                </c:pt>
                <c:pt idx="2">
                  <c:v>42</c:v>
                </c:pt>
                <c:pt idx="3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0DB-F845-B5A5-887C1177CC73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aseline="0"/>
              <a:t> 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298-154D-B044-9FBB2F450C7C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8298-154D-B044-9FBB2F450C7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8298-154D-B044-9FBB2F450C7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8298-154D-B044-9FBB2F450C7C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8298-154D-B044-9FBB2F450C7C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8298-154D-B044-9FBB2F450C7C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8298-154D-B044-9FBB2F450C7C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8298-154D-B044-9FBB2F450C7C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8298-154D-B044-9FBB2F450C7C}"/>
                </c:ext>
              </c:extLst>
            </c:dLbl>
            <c:dLbl>
              <c:idx val="4"/>
              <c:layout>
                <c:manualLayout>
                  <c:x val="7.2222222222222174E-2"/>
                  <c:y val="-2.7777777777777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298-154D-B044-9FBB2F450C7C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'ACTIVE-Demographics'!$S$485:$S$489</c:f>
              <c:strCache>
                <c:ptCount val="5"/>
                <c:pt idx="0">
                  <c:v>Black</c:v>
                </c:pt>
                <c:pt idx="1">
                  <c:v>White</c:v>
                </c:pt>
                <c:pt idx="2">
                  <c:v>Indian</c:v>
                </c:pt>
                <c:pt idx="3">
                  <c:v>Coloured</c:v>
                </c:pt>
                <c:pt idx="4">
                  <c:v>Unspecified</c:v>
                </c:pt>
              </c:strCache>
            </c:strRef>
          </c:cat>
          <c:val>
            <c:numRef>
              <c:f>'ACTIVE-Demographics'!$T$485:$T$489</c:f>
              <c:numCache>
                <c:formatCode>General</c:formatCode>
                <c:ptCount val="5"/>
                <c:pt idx="0">
                  <c:v>130</c:v>
                </c:pt>
                <c:pt idx="1">
                  <c:v>253</c:v>
                </c:pt>
                <c:pt idx="2">
                  <c:v>42</c:v>
                </c:pt>
                <c:pt idx="3">
                  <c:v>17</c:v>
                </c:pt>
                <c:pt idx="4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8298-154D-B044-9FBB2F450C7C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aseline="0"/>
              <a:t> 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4E93-FB48-B303-890237848FB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4E93-FB48-B303-890237848FB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4E93-FB48-B303-890237848FB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4E93-FB48-B303-890237848FB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4E93-FB48-B303-890237848FB1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4E93-FB48-B303-890237848FB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4E93-FB48-B303-890237848FB1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4E93-FB48-B303-890237848FB1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4E93-FB48-B303-890237848FB1}"/>
                </c:ext>
              </c:extLst>
            </c:dLbl>
            <c:dLbl>
              <c:idx val="4"/>
              <c:layout>
                <c:manualLayout>
                  <c:x val="7.2222222222222174E-2"/>
                  <c:y val="-2.7777777777777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E93-FB48-B303-890237848FB1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'ACTIVE-Demographics'!$S$485:$S$489</c:f>
              <c:strCache>
                <c:ptCount val="5"/>
                <c:pt idx="0">
                  <c:v>Black</c:v>
                </c:pt>
                <c:pt idx="1">
                  <c:v>White</c:v>
                </c:pt>
                <c:pt idx="2">
                  <c:v>Indian</c:v>
                </c:pt>
                <c:pt idx="3">
                  <c:v>Coloured</c:v>
                </c:pt>
                <c:pt idx="4">
                  <c:v>Unspecified</c:v>
                </c:pt>
              </c:strCache>
            </c:strRef>
          </c:cat>
          <c:val>
            <c:numRef>
              <c:f>'ACTIVE-Demographics'!$U$485:$U$489</c:f>
              <c:numCache>
                <c:formatCode>General</c:formatCode>
                <c:ptCount val="5"/>
                <c:pt idx="0">
                  <c:v>866</c:v>
                </c:pt>
                <c:pt idx="1">
                  <c:v>555</c:v>
                </c:pt>
                <c:pt idx="2">
                  <c:v>138</c:v>
                </c:pt>
                <c:pt idx="3">
                  <c:v>52</c:v>
                </c:pt>
                <c:pt idx="4">
                  <c:v>117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E93-FB48-B303-890237848FB1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7"/>
            <c:invertIfNegative val="0"/>
            <c:bubble3D val="0"/>
            <c:spPr>
              <a:solidFill>
                <a:srgbClr val="C00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63C-A044-A91A-FC14FEE76CF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'Publication Count Per Year'!$A$3:$A$10</c:f>
              <c:strCache>
                <c:ptCount val="8"/>
                <c:pt idx="0">
                  <c:v>Pre-2016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  <c:pt idx="4">
                  <c:v>2019</c:v>
                </c:pt>
                <c:pt idx="5">
                  <c:v>2020</c:v>
                </c:pt>
                <c:pt idx="6">
                  <c:v>2021</c:v>
                </c:pt>
                <c:pt idx="7">
                  <c:v>2022</c:v>
                </c:pt>
              </c:strCache>
            </c:strRef>
          </c:cat>
          <c:val>
            <c:numRef>
              <c:f>'Publication Count Per Year'!$B$3:$B$10</c:f>
              <c:numCache>
                <c:formatCode>General</c:formatCode>
                <c:ptCount val="8"/>
                <c:pt idx="0">
                  <c:v>217</c:v>
                </c:pt>
                <c:pt idx="1">
                  <c:v>77</c:v>
                </c:pt>
                <c:pt idx="2">
                  <c:v>41</c:v>
                </c:pt>
                <c:pt idx="3">
                  <c:v>335</c:v>
                </c:pt>
                <c:pt idx="4">
                  <c:v>264</c:v>
                </c:pt>
                <c:pt idx="5">
                  <c:v>457</c:v>
                </c:pt>
                <c:pt idx="6">
                  <c:v>556</c:v>
                </c:pt>
                <c:pt idx="7">
                  <c:v>362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3C-A044-A91A-FC14FEE76C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0956639"/>
        <c:axId val="800959567"/>
      </c:barChart>
      <c:catAx>
        <c:axId val="8009566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959567"/>
        <c:crosses val="autoZero"/>
        <c:auto val="1"/>
        <c:lblAlgn val="ctr"/>
        <c:lblOffset val="100"/>
        <c:noMultiLvlLbl val="0"/>
      </c:catAx>
      <c:valAx>
        <c:axId val="80095956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95663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'Publ Count Per Discpline'!$A$2:$A$18</c:f>
              <c:strCache>
                <c:ptCount val="17"/>
                <c:pt idx="0">
                  <c:v>Chemistry</c:v>
                </c:pt>
                <c:pt idx="1">
                  <c:v>Physics</c:v>
                </c:pt>
                <c:pt idx="2">
                  <c:v>Other</c:v>
                </c:pt>
                <c:pt idx="3">
                  <c:v>Health Sciences</c:v>
                </c:pt>
                <c:pt idx="4">
                  <c:v>Material Science</c:v>
                </c:pt>
                <c:pt idx="5">
                  <c:v>Bioinformatics</c:v>
                </c:pt>
                <c:pt idx="6">
                  <c:v>Computer Science</c:v>
                </c:pt>
                <c:pt idx="7">
                  <c:v>Computational Mechanics</c:v>
                </c:pt>
                <c:pt idx="8">
                  <c:v>Applied &amp;  Comp Math</c:v>
                </c:pt>
                <c:pt idx="9">
                  <c:v>Earth Sciences</c:v>
                </c:pt>
                <c:pt idx="10">
                  <c:v>Astrophysics</c:v>
                </c:pt>
                <c:pt idx="11">
                  <c:v>Chemical Engineering</c:v>
                </c:pt>
                <c:pt idx="12">
                  <c:v>Electrical Engineering</c:v>
                </c:pt>
                <c:pt idx="13">
                  <c:v>Environmental Sciences</c:v>
                </c:pt>
                <c:pt idx="14">
                  <c:v>Data Science</c:v>
                </c:pt>
                <c:pt idx="15">
                  <c:v>Imaging</c:v>
                </c:pt>
                <c:pt idx="16">
                  <c:v>Economics and Finance</c:v>
                </c:pt>
              </c:strCache>
            </c:strRef>
          </c:cat>
          <c:val>
            <c:numRef>
              <c:f>'Publ Count Per Discpline'!$B$2:$B$18</c:f>
              <c:numCache>
                <c:formatCode>General</c:formatCode>
                <c:ptCount val="17"/>
                <c:pt idx="0">
                  <c:v>729</c:v>
                </c:pt>
                <c:pt idx="1">
                  <c:v>411</c:v>
                </c:pt>
                <c:pt idx="2">
                  <c:v>373</c:v>
                </c:pt>
                <c:pt idx="3">
                  <c:v>192</c:v>
                </c:pt>
                <c:pt idx="4">
                  <c:v>148</c:v>
                </c:pt>
                <c:pt idx="5">
                  <c:v>120</c:v>
                </c:pt>
                <c:pt idx="6">
                  <c:v>92</c:v>
                </c:pt>
                <c:pt idx="7">
                  <c:v>55</c:v>
                </c:pt>
                <c:pt idx="8">
                  <c:v>49</c:v>
                </c:pt>
                <c:pt idx="9">
                  <c:v>33</c:v>
                </c:pt>
                <c:pt idx="10">
                  <c:v>26</c:v>
                </c:pt>
                <c:pt idx="11">
                  <c:v>26</c:v>
                </c:pt>
                <c:pt idx="12">
                  <c:v>19</c:v>
                </c:pt>
                <c:pt idx="13">
                  <c:v>15</c:v>
                </c:pt>
                <c:pt idx="14">
                  <c:v>12</c:v>
                </c:pt>
                <c:pt idx="15">
                  <c:v>5</c:v>
                </c:pt>
                <c:pt idx="1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0B-C441-B053-029C8111D2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30193504"/>
        <c:axId val="1876545584"/>
      </c:barChart>
      <c:catAx>
        <c:axId val="173019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6545584"/>
        <c:crosses val="autoZero"/>
        <c:auto val="1"/>
        <c:lblAlgn val="ctr"/>
        <c:lblOffset val="100"/>
        <c:noMultiLvlLbl val="0"/>
      </c:catAx>
      <c:valAx>
        <c:axId val="1876545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0193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'Institution per Pub Count'!$A$2:$A$31</c:f>
              <c:strCache>
                <c:ptCount val="30"/>
                <c:pt idx="0">
                  <c:v>UKZN</c:v>
                </c:pt>
                <c:pt idx="1">
                  <c:v>UJ</c:v>
                </c:pt>
                <c:pt idx="2">
                  <c:v>UP</c:v>
                </c:pt>
                <c:pt idx="3">
                  <c:v>RU</c:v>
                </c:pt>
                <c:pt idx="4">
                  <c:v>Wits</c:v>
                </c:pt>
                <c:pt idx="5">
                  <c:v>NWU</c:v>
                </c:pt>
                <c:pt idx="6">
                  <c:v>SU</c:v>
                </c:pt>
                <c:pt idx="7">
                  <c:v>Other</c:v>
                </c:pt>
                <c:pt idx="8">
                  <c:v>UCT</c:v>
                </c:pt>
                <c:pt idx="9">
                  <c:v>UFS</c:v>
                </c:pt>
                <c:pt idx="10">
                  <c:v>UL</c:v>
                </c:pt>
                <c:pt idx="11">
                  <c:v>CSIR</c:v>
                </c:pt>
                <c:pt idx="12">
                  <c:v>NULL</c:v>
                </c:pt>
                <c:pt idx="13">
                  <c:v>KNUST</c:v>
                </c:pt>
                <c:pt idx="14">
                  <c:v>UNISA</c:v>
                </c:pt>
                <c:pt idx="15">
                  <c:v>UWC</c:v>
                </c:pt>
                <c:pt idx="16">
                  <c:v>Mintek</c:v>
                </c:pt>
                <c:pt idx="17">
                  <c:v>UV</c:v>
                </c:pt>
                <c:pt idx="18">
                  <c:v>TUK</c:v>
                </c:pt>
                <c:pt idx="19">
                  <c:v>AIMS</c:v>
                </c:pt>
                <c:pt idx="20">
                  <c:v>ARC</c:v>
                </c:pt>
                <c:pt idx="21">
                  <c:v>CHPC</c:v>
                </c:pt>
                <c:pt idx="22">
                  <c:v>MUT</c:v>
                </c:pt>
                <c:pt idx="23">
                  <c:v>UNAM</c:v>
                </c:pt>
                <c:pt idx="24">
                  <c:v>Ughana</c:v>
                </c:pt>
                <c:pt idx="25">
                  <c:v>NMU</c:v>
                </c:pt>
                <c:pt idx="26">
                  <c:v>MMUST</c:v>
                </c:pt>
                <c:pt idx="27">
                  <c:v>Moi Uni</c:v>
                </c:pt>
                <c:pt idx="28">
                  <c:v>NITHEP</c:v>
                </c:pt>
                <c:pt idx="29">
                  <c:v>DUT</c:v>
                </c:pt>
              </c:strCache>
            </c:strRef>
          </c:cat>
          <c:val>
            <c:numRef>
              <c:f>'Institution per Pub Count'!$B$2:$B$31</c:f>
              <c:numCache>
                <c:formatCode>General</c:formatCode>
                <c:ptCount val="30"/>
                <c:pt idx="0">
                  <c:v>358</c:v>
                </c:pt>
                <c:pt idx="1">
                  <c:v>175</c:v>
                </c:pt>
                <c:pt idx="2">
                  <c:v>175</c:v>
                </c:pt>
                <c:pt idx="3">
                  <c:v>166</c:v>
                </c:pt>
                <c:pt idx="4">
                  <c:v>146</c:v>
                </c:pt>
                <c:pt idx="5">
                  <c:v>134</c:v>
                </c:pt>
                <c:pt idx="6">
                  <c:v>134</c:v>
                </c:pt>
                <c:pt idx="7">
                  <c:v>131</c:v>
                </c:pt>
                <c:pt idx="8">
                  <c:v>120</c:v>
                </c:pt>
                <c:pt idx="9">
                  <c:v>102</c:v>
                </c:pt>
                <c:pt idx="10">
                  <c:v>95</c:v>
                </c:pt>
                <c:pt idx="11">
                  <c:v>65</c:v>
                </c:pt>
                <c:pt idx="12">
                  <c:v>62</c:v>
                </c:pt>
                <c:pt idx="13">
                  <c:v>61</c:v>
                </c:pt>
                <c:pt idx="14">
                  <c:v>61</c:v>
                </c:pt>
                <c:pt idx="15">
                  <c:v>38</c:v>
                </c:pt>
                <c:pt idx="16">
                  <c:v>37</c:v>
                </c:pt>
                <c:pt idx="17">
                  <c:v>31</c:v>
                </c:pt>
                <c:pt idx="18">
                  <c:v>29</c:v>
                </c:pt>
                <c:pt idx="19">
                  <c:v>28</c:v>
                </c:pt>
                <c:pt idx="20">
                  <c:v>22</c:v>
                </c:pt>
                <c:pt idx="21">
                  <c:v>19</c:v>
                </c:pt>
                <c:pt idx="22">
                  <c:v>19</c:v>
                </c:pt>
                <c:pt idx="23">
                  <c:v>19</c:v>
                </c:pt>
                <c:pt idx="24">
                  <c:v>18</c:v>
                </c:pt>
                <c:pt idx="25">
                  <c:v>17</c:v>
                </c:pt>
                <c:pt idx="26">
                  <c:v>15</c:v>
                </c:pt>
                <c:pt idx="27">
                  <c:v>11</c:v>
                </c:pt>
                <c:pt idx="28">
                  <c:v>11</c:v>
                </c:pt>
                <c:pt idx="29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6E-F34F-9B01-136D7DC517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82582640"/>
        <c:axId val="1182583392"/>
      </c:barChart>
      <c:catAx>
        <c:axId val="1182582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2583392"/>
        <c:crosses val="autoZero"/>
        <c:auto val="1"/>
        <c:lblAlgn val="ctr"/>
        <c:lblOffset val="100"/>
        <c:noMultiLvlLbl val="0"/>
      </c:catAx>
      <c:valAx>
        <c:axId val="11825833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82582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'Publication Type Count'!$A$20:$A$28</c:f>
              <c:strCache>
                <c:ptCount val="9"/>
                <c:pt idx="0">
                  <c:v>Article</c:v>
                </c:pt>
                <c:pt idx="1">
                  <c:v>Master Thesis</c:v>
                </c:pt>
                <c:pt idx="2">
                  <c:v>PhD Thesis</c:v>
                </c:pt>
                <c:pt idx="3">
                  <c:v>Honours Thesis</c:v>
                </c:pt>
                <c:pt idx="4">
                  <c:v>Misc</c:v>
                </c:pt>
                <c:pt idx="5">
                  <c:v>Book</c:v>
                </c:pt>
                <c:pt idx="6">
                  <c:v>Collection</c:v>
                </c:pt>
                <c:pt idx="7">
                  <c:v>Tech Report</c:v>
                </c:pt>
                <c:pt idx="8">
                  <c:v>Internet</c:v>
                </c:pt>
              </c:strCache>
            </c:strRef>
          </c:cat>
          <c:val>
            <c:numRef>
              <c:f>'Publication Type Count'!$B$20:$B$28</c:f>
              <c:numCache>
                <c:formatCode>General</c:formatCode>
                <c:ptCount val="9"/>
                <c:pt idx="0">
                  <c:v>1890</c:v>
                </c:pt>
                <c:pt idx="1">
                  <c:v>162</c:v>
                </c:pt>
                <c:pt idx="2">
                  <c:v>135</c:v>
                </c:pt>
                <c:pt idx="3">
                  <c:v>53</c:v>
                </c:pt>
                <c:pt idx="4">
                  <c:v>24</c:v>
                </c:pt>
                <c:pt idx="5">
                  <c:v>20</c:v>
                </c:pt>
                <c:pt idx="6">
                  <c:v>10</c:v>
                </c:pt>
                <c:pt idx="7">
                  <c:v>8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52-374E-9AFE-E15B8432EF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65593072"/>
        <c:axId val="794768271"/>
      </c:barChart>
      <c:catAx>
        <c:axId val="1365593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4768271"/>
        <c:crosses val="autoZero"/>
        <c:auto val="1"/>
        <c:lblAlgn val="ctr"/>
        <c:lblOffset val="100"/>
        <c:noMultiLvlLbl val="0"/>
      </c:catAx>
      <c:valAx>
        <c:axId val="79476827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65593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7E2-2443-92F3-3347F9647F3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87E2-2443-92F3-3347F9647F3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87E2-2443-92F3-3347F9647F3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87E2-2443-92F3-3347F9647F3F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87E2-2443-92F3-3347F9647F3F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87E2-2443-92F3-3347F9647F3F}"/>
                </c:ext>
              </c:extLst>
            </c:dLbl>
            <c:dLbl>
              <c:idx val="2"/>
              <c:layout>
                <c:manualLayout>
                  <c:x val="-4.4444444444444446E-2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7E2-2443-92F3-3347F9647F3F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87E2-2443-92F3-3347F9647F3F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'ACTIVE-Categories'!$H$466:$H$469</c:f>
              <c:strCache>
                <c:ptCount val="4"/>
                <c:pt idx="0">
                  <c:v>SA Academic</c:v>
                </c:pt>
                <c:pt idx="1">
                  <c:v>SA Public Inst</c:v>
                </c:pt>
                <c:pt idx="2">
                  <c:v>African Partners</c:v>
                </c:pt>
                <c:pt idx="3">
                  <c:v>SA Industry</c:v>
                </c:pt>
              </c:strCache>
            </c:strRef>
          </c:cat>
          <c:val>
            <c:numRef>
              <c:f>'ACTIVE-Categories'!$Q$466:$Q$469</c:f>
              <c:numCache>
                <c:formatCode>0</c:formatCode>
                <c:ptCount val="4"/>
                <c:pt idx="0">
                  <c:v>791.41385504993991</c:v>
                </c:pt>
                <c:pt idx="1">
                  <c:v>103.29236081486003</c:v>
                </c:pt>
                <c:pt idx="2">
                  <c:v>86.199881740830008</c:v>
                </c:pt>
                <c:pt idx="3">
                  <c:v>10.953406559729999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7E2-2443-92F3-3347F9647F3F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'ACTIVE-Categories'!$H$473</c:f>
              <c:strCache>
                <c:ptCount val="1"/>
                <c:pt idx="0">
                  <c:v>SA Academic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'ACTIVE-Categories'!$I$465:$N$465</c:f>
              <c:strCache>
                <c:ptCount val="6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  <c:pt idx="4">
                  <c:v>2020/21</c:v>
                </c:pt>
                <c:pt idx="5">
                  <c:v>2021/22</c:v>
                </c:pt>
              </c:strCache>
            </c:strRef>
          </c:cat>
          <c:val>
            <c:numRef>
              <c:f>'ACTIVE-Categories'!$I$473:$N$473</c:f>
              <c:numCache>
                <c:formatCode>0</c:formatCode>
                <c:ptCount val="6"/>
                <c:pt idx="0">
                  <c:v>88</c:v>
                </c:pt>
                <c:pt idx="1">
                  <c:v>129</c:v>
                </c:pt>
                <c:pt idx="2">
                  <c:v>161</c:v>
                </c:pt>
                <c:pt idx="3">
                  <c:v>174</c:v>
                </c:pt>
                <c:pt idx="4">
                  <c:v>203</c:v>
                </c:pt>
                <c:pt idx="5">
                  <c:v>212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4A0-314B-ABCB-BD3B78A532C6}"/>
            </c:ext>
          </c:extLst>
        </c:ser>
        <c:ser>
          <c:idx val="1"/>
          <c:order val="1"/>
          <c:tx>
            <c:strRef>
              <c:f>'ACTIVE-Categories'!$H$474</c:f>
              <c:strCache>
                <c:ptCount val="1"/>
                <c:pt idx="0">
                  <c:v>SA Public Inst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'ACTIVE-Categories'!$I$465:$N$465</c:f>
              <c:strCache>
                <c:ptCount val="6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  <c:pt idx="4">
                  <c:v>2020/21</c:v>
                </c:pt>
                <c:pt idx="5">
                  <c:v>2021/22</c:v>
                </c:pt>
              </c:strCache>
            </c:strRef>
          </c:cat>
          <c:val>
            <c:numRef>
              <c:f>'ACTIVE-Categories'!$I$474:$N$474</c:f>
              <c:numCache>
                <c:formatCode>0</c:formatCode>
                <c:ptCount val="6"/>
                <c:pt idx="0">
                  <c:v>20</c:v>
                </c:pt>
                <c:pt idx="1">
                  <c:v>29</c:v>
                </c:pt>
                <c:pt idx="2">
                  <c:v>38</c:v>
                </c:pt>
                <c:pt idx="3">
                  <c:v>41</c:v>
                </c:pt>
                <c:pt idx="4">
                  <c:v>34</c:v>
                </c:pt>
                <c:pt idx="5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4A0-314B-ABCB-BD3B78A532C6}"/>
            </c:ext>
          </c:extLst>
        </c:ser>
        <c:ser>
          <c:idx val="2"/>
          <c:order val="2"/>
          <c:tx>
            <c:strRef>
              <c:f>'ACTIVE-Categories'!$H$475</c:f>
              <c:strCache>
                <c:ptCount val="1"/>
                <c:pt idx="0">
                  <c:v>African Partners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'ACTIVE-Categories'!$I$465:$N$465</c:f>
              <c:strCache>
                <c:ptCount val="6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  <c:pt idx="4">
                  <c:v>2020/21</c:v>
                </c:pt>
                <c:pt idx="5">
                  <c:v>2021/22</c:v>
                </c:pt>
              </c:strCache>
            </c:strRef>
          </c:cat>
          <c:val>
            <c:numRef>
              <c:f>'ACTIVE-Categories'!$I$475:$N$475</c:f>
              <c:numCache>
                <c:formatCode>0</c:formatCode>
                <c:ptCount val="6"/>
                <c:pt idx="0">
                  <c:v>5</c:v>
                </c:pt>
                <c:pt idx="1">
                  <c:v>13</c:v>
                </c:pt>
                <c:pt idx="2">
                  <c:v>20</c:v>
                </c:pt>
                <c:pt idx="3">
                  <c:v>23</c:v>
                </c:pt>
                <c:pt idx="4">
                  <c:v>31</c:v>
                </c:pt>
                <c:pt idx="5">
                  <c:v>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4A0-314B-ABCB-BD3B78A532C6}"/>
            </c:ext>
          </c:extLst>
        </c:ser>
        <c:ser>
          <c:idx val="3"/>
          <c:order val="3"/>
          <c:tx>
            <c:strRef>
              <c:f>'ACTIVE-Categories'!$H$476</c:f>
              <c:strCache>
                <c:ptCount val="1"/>
                <c:pt idx="0">
                  <c:v>SA Industry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'ACTIVE-Categories'!$I$465:$N$465</c:f>
              <c:strCache>
                <c:ptCount val="6"/>
                <c:pt idx="0">
                  <c:v>2016/17</c:v>
                </c:pt>
                <c:pt idx="1">
                  <c:v>2017/18</c:v>
                </c:pt>
                <c:pt idx="2">
                  <c:v>2018/19</c:v>
                </c:pt>
                <c:pt idx="3">
                  <c:v>2019/20</c:v>
                </c:pt>
                <c:pt idx="4">
                  <c:v>2020/21</c:v>
                </c:pt>
                <c:pt idx="5">
                  <c:v>2021/22</c:v>
                </c:pt>
              </c:strCache>
            </c:strRef>
          </c:cat>
          <c:val>
            <c:numRef>
              <c:f>'ACTIVE-Categories'!$I$476:$N$476</c:f>
              <c:numCache>
                <c:formatCode>0</c:formatCode>
                <c:ptCount val="6"/>
                <c:pt idx="0">
                  <c:v>6</c:v>
                </c:pt>
                <c:pt idx="1">
                  <c:v>10</c:v>
                </c:pt>
                <c:pt idx="2">
                  <c:v>8</c:v>
                </c:pt>
                <c:pt idx="3">
                  <c:v>13</c:v>
                </c:pt>
                <c:pt idx="4">
                  <c:v>14</c:v>
                </c:pt>
                <c:pt idx="5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4A0-314B-ABCB-BD3B78A532C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82325008"/>
        <c:axId val="1382550224"/>
      </c:barChart>
      <c:catAx>
        <c:axId val="1382325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2550224"/>
        <c:crosses val="autoZero"/>
        <c:auto val="1"/>
        <c:lblAlgn val="ctr"/>
        <c:lblOffset val="100"/>
        <c:noMultiLvlLbl val="0"/>
      </c:catAx>
      <c:valAx>
        <c:axId val="1382550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82325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0549-034A-BBC7-169A1D15879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0549-034A-BBC7-169A1D15879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0549-034A-BBC7-169A1D15879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0549-034A-BBC7-169A1D158797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0549-034A-BBC7-169A1D158797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0549-034A-BBC7-169A1D158797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0549-034A-BBC7-169A1D158797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0549-034A-BBC7-169A1D158797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0549-034A-BBC7-169A1D158797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0549-034A-BBC7-169A1D158797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0549-034A-BBC7-169A1D158797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0549-034A-BBC7-169A1D158797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9-0549-034A-BBC7-169A1D158797}"/>
              </c:ext>
            </c:extLst>
          </c:dPt>
          <c:dPt>
            <c:idx val="13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B-0549-034A-BBC7-169A1D158797}"/>
              </c:ext>
            </c:extLst>
          </c:dPt>
          <c:dPt>
            <c:idx val="14"/>
            <c:bubble3D val="0"/>
            <c:spPr>
              <a:solidFill>
                <a:schemeClr val="accent3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D-0549-034A-BBC7-169A1D158797}"/>
              </c:ext>
            </c:extLst>
          </c:dPt>
          <c:dPt>
            <c:idx val="15"/>
            <c:bubble3D val="0"/>
            <c:spPr>
              <a:solidFill>
                <a:schemeClr val="accent4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F-0549-034A-BBC7-169A1D158797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0549-034A-BBC7-169A1D158797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0549-034A-BBC7-169A1D158797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0549-034A-BBC7-169A1D158797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0549-034A-BBC7-169A1D158797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0549-034A-BBC7-169A1D158797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0549-034A-BBC7-169A1D158797}"/>
                </c:ext>
              </c:extLst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D-0549-034A-BBC7-169A1D158797}"/>
                </c:ext>
              </c:extLst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F-0549-034A-BBC7-169A1D158797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0549-034A-BBC7-169A1D158797}"/>
                </c:ext>
              </c:extLst>
            </c:dLbl>
            <c:dLbl>
              <c:idx val="9"/>
              <c:layout>
                <c:manualLayout>
                  <c:x val="-1.66358583087707E-2"/>
                  <c:y val="2.1218890680033321E-1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0549-034A-BBC7-169A1D158797}"/>
                </c:ext>
              </c:extLst>
            </c:dLbl>
            <c:dLbl>
              <c:idx val="10"/>
              <c:layout>
                <c:manualLayout>
                  <c:x val="-3.5994219820513221E-2"/>
                  <c:y val="-8.799815903890746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0549-034A-BBC7-169A1D158797}"/>
                </c:ext>
              </c:extLst>
            </c:dLbl>
            <c:dLbl>
              <c:idx val="11"/>
              <c:layout>
                <c:manualLayout>
                  <c:x val="1.6585693511620106E-2"/>
                  <c:y val="-9.263156052086675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0549-034A-BBC7-169A1D158797}"/>
                </c:ext>
              </c:extLst>
            </c:dLbl>
            <c:dLbl>
              <c:idx val="12"/>
              <c:layout>
                <c:manualLayout>
                  <c:x val="-2.2181079641583598E-2"/>
                  <c:y val="-8.33253709091678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0549-034A-BBC7-169A1D158797}"/>
                </c:ext>
              </c:extLst>
            </c:dLbl>
            <c:dLbl>
              <c:idx val="13"/>
              <c:layout>
                <c:manualLayout>
                  <c:x val="-5.5285645038733689E-3"/>
                  <c:y val="-6.4803070408009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0549-034A-BBC7-169A1D158797}"/>
                </c:ext>
              </c:extLst>
            </c:dLbl>
            <c:dLbl>
              <c:idx val="14"/>
              <c:layout>
                <c:manualLayout>
                  <c:x val="4.7084868471314809E-2"/>
                  <c:y val="-4.627675830383589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0549-034A-BBC7-169A1D158797}"/>
                </c:ext>
              </c:extLst>
            </c:dLbl>
            <c:dLbl>
              <c:idx val="15"/>
              <c:layout>
                <c:manualLayout>
                  <c:x val="8.8724536226354234E-2"/>
                  <c:y val="-2.312069162953502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0549-034A-BBC7-169A1D158797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'ACTIVE-Categories'!$S$505:$S$520</c:f>
              <c:strCache>
                <c:ptCount val="16"/>
                <c:pt idx="0">
                  <c:v>UCT</c:v>
                </c:pt>
                <c:pt idx="1">
                  <c:v>RU</c:v>
                </c:pt>
                <c:pt idx="2">
                  <c:v>UL</c:v>
                </c:pt>
                <c:pt idx="3">
                  <c:v>UP</c:v>
                </c:pt>
                <c:pt idx="4">
                  <c:v>Wits</c:v>
                </c:pt>
                <c:pt idx="5">
                  <c:v>UKZN</c:v>
                </c:pt>
                <c:pt idx="6">
                  <c:v>NWU</c:v>
                </c:pt>
                <c:pt idx="7">
                  <c:v>UNISA</c:v>
                </c:pt>
                <c:pt idx="8">
                  <c:v>SU</c:v>
                </c:pt>
                <c:pt idx="9">
                  <c:v>UJ</c:v>
                </c:pt>
                <c:pt idx="10">
                  <c:v>UFS</c:v>
                </c:pt>
                <c:pt idx="11">
                  <c:v>UWC</c:v>
                </c:pt>
                <c:pt idx="12">
                  <c:v>NMU</c:v>
                </c:pt>
                <c:pt idx="13">
                  <c:v>UV</c:v>
                </c:pt>
                <c:pt idx="14">
                  <c:v>DUT</c:v>
                </c:pt>
                <c:pt idx="15">
                  <c:v>Other</c:v>
                </c:pt>
              </c:strCache>
            </c:strRef>
          </c:cat>
          <c:val>
            <c:numRef>
              <c:f>'ACTIVE-Categories'!$U$505:$U$520</c:f>
              <c:numCache>
                <c:formatCode>0</c:formatCode>
                <c:ptCount val="16"/>
                <c:pt idx="0">
                  <c:v>52</c:v>
                </c:pt>
                <c:pt idx="1">
                  <c:v>21</c:v>
                </c:pt>
                <c:pt idx="2">
                  <c:v>4</c:v>
                </c:pt>
                <c:pt idx="3">
                  <c:v>53</c:v>
                </c:pt>
                <c:pt idx="4">
                  <c:v>24</c:v>
                </c:pt>
                <c:pt idx="5">
                  <c:v>38</c:v>
                </c:pt>
                <c:pt idx="6">
                  <c:v>20</c:v>
                </c:pt>
                <c:pt idx="7">
                  <c:v>9</c:v>
                </c:pt>
                <c:pt idx="8">
                  <c:v>44</c:v>
                </c:pt>
                <c:pt idx="9">
                  <c:v>12</c:v>
                </c:pt>
                <c:pt idx="10">
                  <c:v>4</c:v>
                </c:pt>
                <c:pt idx="11">
                  <c:v>12</c:v>
                </c:pt>
                <c:pt idx="12">
                  <c:v>8</c:v>
                </c:pt>
                <c:pt idx="13">
                  <c:v>6</c:v>
                </c:pt>
                <c:pt idx="14">
                  <c:v>2</c:v>
                </c:pt>
                <c:pt idx="15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0-0549-034A-BBC7-169A1D158797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aseline="0"/>
              <a:t> 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D952-A84E-A30A-EE0600D81F2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D952-A84E-A30A-EE0600D81F2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D952-A84E-A30A-EE0600D81F2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D952-A84E-A30A-EE0600D81F2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D952-A84E-A30A-EE0600D81F2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D952-A84E-A30A-EE0600D81F2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D952-A84E-A30A-EE0600D81F2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D952-A84E-A30A-EE0600D81F2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D952-A84E-A30A-EE0600D81F2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D952-A84E-A30A-EE0600D81F24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D952-A84E-A30A-EE0600D81F24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D952-A84E-A30A-EE0600D81F24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9-D952-A84E-A30A-EE0600D81F24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D952-A84E-A30A-EE0600D81F24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D952-A84E-A30A-EE0600D81F24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D952-A84E-A30A-EE0600D81F24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D952-A84E-A30A-EE0600D81F24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D952-A84E-A30A-EE0600D81F24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D952-A84E-A30A-EE0600D81F24}"/>
                </c:ext>
              </c:extLst>
            </c:dLbl>
            <c:dLbl>
              <c:idx val="6"/>
              <c:layout>
                <c:manualLayout>
                  <c:x val="-3.6251987985682771E-2"/>
                  <c:y val="-3.689896185351911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952-A84E-A30A-EE0600D81F24}"/>
                </c:ext>
              </c:extLst>
            </c:dLbl>
            <c:dLbl>
              <c:idx val="7"/>
              <c:layout>
                <c:manualLayout>
                  <c:x val="1.9520317737875041E-2"/>
                  <c:y val="-2.282586789889031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952-A84E-A30A-EE0600D81F24}"/>
                </c:ext>
              </c:extLst>
            </c:dLbl>
            <c:dLbl>
              <c:idx val="8"/>
              <c:layout>
                <c:manualLayout>
                  <c:x val="-1.9520301223060005E-2"/>
                  <c:y val="-0.1014721450971775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D952-A84E-A30A-EE0600D81F24}"/>
                </c:ext>
              </c:extLst>
            </c:dLbl>
            <c:dLbl>
              <c:idx val="9"/>
              <c:layout>
                <c:manualLayout>
                  <c:x val="1.9520301223059901E-2"/>
                  <c:y val="1.383711069506966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952-A84E-A30A-EE0600D81F24}"/>
                </c:ext>
              </c:extLst>
            </c:dLbl>
            <c:dLbl>
              <c:idx val="10"/>
              <c:layout>
                <c:manualLayout>
                  <c:x val="2.416424658024764E-6"/>
                  <c:y val="-4.19159841643355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952-A84E-A30A-EE0600D81F24}"/>
                </c:ext>
              </c:extLst>
            </c:dLbl>
            <c:dLbl>
              <c:idx val="11"/>
              <c:layout>
                <c:manualLayout>
                  <c:x val="5.577228920874272E-2"/>
                  <c:y val="-8.302266417041800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952-A84E-A30A-EE0600D81F24}"/>
                </c:ext>
              </c:extLst>
            </c:dLbl>
            <c:dLbl>
              <c:idx val="12"/>
              <c:layout>
                <c:manualLayout>
                  <c:x val="8.9201657227965497E-2"/>
                  <c:y val="-4.174725884446950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D952-A84E-A30A-EE0600D81F24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'ACTIVE-Domains'!$S$472:$S$484</c:f>
              <c:strCache>
                <c:ptCount val="13"/>
                <c:pt idx="0">
                  <c:v>Mat Sci</c:v>
                </c:pt>
                <c:pt idx="1">
                  <c:v>Chem</c:v>
                </c:pt>
                <c:pt idx="2">
                  <c:v>Health</c:v>
                </c:pt>
                <c:pt idx="3">
                  <c:v>Earth</c:v>
                </c:pt>
                <c:pt idx="4">
                  <c:v>CFD</c:v>
                </c:pt>
                <c:pt idx="5">
                  <c:v>Bioinf</c:v>
                </c:pt>
                <c:pt idx="6">
                  <c:v>Physics</c:v>
                </c:pt>
                <c:pt idx="7">
                  <c:v>Astro</c:v>
                </c:pt>
                <c:pt idx="8">
                  <c:v>Comp Sci</c:v>
                </c:pt>
                <c:pt idx="9">
                  <c:v>Maths</c:v>
                </c:pt>
                <c:pt idx="10">
                  <c:v>Other</c:v>
                </c:pt>
                <c:pt idx="11">
                  <c:v>Elec Eng</c:v>
                </c:pt>
                <c:pt idx="12">
                  <c:v>Env Sci</c:v>
                </c:pt>
              </c:strCache>
            </c:strRef>
          </c:cat>
          <c:val>
            <c:numRef>
              <c:f>'ACTIVE-Domains'!$U$472:$U$484</c:f>
              <c:numCache>
                <c:formatCode>0</c:formatCode>
                <c:ptCount val="13"/>
                <c:pt idx="0">
                  <c:v>57</c:v>
                </c:pt>
                <c:pt idx="1">
                  <c:v>101</c:v>
                </c:pt>
                <c:pt idx="2">
                  <c:v>33</c:v>
                </c:pt>
                <c:pt idx="3">
                  <c:v>26</c:v>
                </c:pt>
                <c:pt idx="4">
                  <c:v>66</c:v>
                </c:pt>
                <c:pt idx="5">
                  <c:v>68</c:v>
                </c:pt>
                <c:pt idx="6">
                  <c:v>12</c:v>
                </c:pt>
                <c:pt idx="7">
                  <c:v>22</c:v>
                </c:pt>
                <c:pt idx="8">
                  <c:v>18</c:v>
                </c:pt>
                <c:pt idx="9">
                  <c:v>16</c:v>
                </c:pt>
                <c:pt idx="10">
                  <c:v>15</c:v>
                </c:pt>
                <c:pt idx="11">
                  <c:v>12</c:v>
                </c:pt>
                <c:pt idx="1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D952-A84E-A30A-EE0600D81F24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aseline="0"/>
              <a:t> 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86DB-2946-96AF-0F4AF7C4D4D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86DB-2946-96AF-0F4AF7C4D4D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86DB-2946-96AF-0F4AF7C4D4D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7-86DB-2946-96AF-0F4AF7C4D4D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9-86DB-2946-96AF-0F4AF7C4D4DA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B-86DB-2946-96AF-0F4AF7C4D4DA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D-86DB-2946-96AF-0F4AF7C4D4DA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F-86DB-2946-96AF-0F4AF7C4D4DA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1-86DB-2946-96AF-0F4AF7C4D4DA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3-86DB-2946-96AF-0F4AF7C4D4DA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5-86DB-2946-96AF-0F4AF7C4D4DA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7-86DB-2946-96AF-0F4AF7C4D4DA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19-86DB-2946-96AF-0F4AF7C4D4DA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86DB-2946-96AF-0F4AF7C4D4DA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86DB-2946-96AF-0F4AF7C4D4DA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86DB-2946-96AF-0F4AF7C4D4DA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86DB-2946-96AF-0F4AF7C4D4DA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9-86DB-2946-96AF-0F4AF7C4D4DA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86DB-2946-96AF-0F4AF7C4D4DA}"/>
                </c:ext>
              </c:extLst>
            </c:dLbl>
            <c:dLbl>
              <c:idx val="6"/>
              <c:layout>
                <c:manualLayout>
                  <c:x val="-3.6251987985682771E-2"/>
                  <c:y val="-3.689896185351911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6DB-2946-96AF-0F4AF7C4D4DA}"/>
                </c:ext>
              </c:extLst>
            </c:dLbl>
            <c:dLbl>
              <c:idx val="7"/>
              <c:layout>
                <c:manualLayout>
                  <c:x val="1.9520301223059953E-2"/>
                  <c:y val="9.224740463379798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6DB-2946-96AF-0F4AF7C4D4DA}"/>
                </c:ext>
              </c:extLst>
            </c:dLbl>
            <c:dLbl>
              <c:idx val="8"/>
              <c:layout>
                <c:manualLayout>
                  <c:x val="-1.9520301223060005E-2"/>
                  <c:y val="-0.10147214509717757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6DB-2946-96AF-0F4AF7C4D4DA}"/>
                </c:ext>
              </c:extLst>
            </c:dLbl>
            <c:dLbl>
              <c:idx val="9"/>
              <c:layout>
                <c:manualLayout>
                  <c:x val="1.9520301223059901E-2"/>
                  <c:y val="1.383711069506966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4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86DB-2946-96AF-0F4AF7C4D4DA}"/>
                </c:ext>
              </c:extLst>
            </c:dLbl>
            <c:dLbl>
              <c:idx val="10"/>
              <c:layout>
                <c:manualLayout>
                  <c:x val="-5.5772289208742215E-3"/>
                  <c:y val="-9.685977486548769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5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86DB-2946-96AF-0F4AF7C4D4DA}"/>
                </c:ext>
              </c:extLst>
            </c:dLbl>
            <c:dLbl>
              <c:idx val="11"/>
              <c:layout>
                <c:manualLayout>
                  <c:x val="5.577228920874272E-2"/>
                  <c:y val="-8.302266417041800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6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86DB-2946-96AF-0F4AF7C4D4DA}"/>
                </c:ext>
              </c:extLst>
            </c:dLbl>
            <c:dLbl>
              <c:idx val="12"/>
              <c:layout>
                <c:manualLayout>
                  <c:x val="0.16452825316579103"/>
                  <c:y val="-7.379792370703823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86DB-2946-96AF-0F4AF7C4D4DA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'ACTIVE-Domains'!$S$472:$S$484</c:f>
              <c:strCache>
                <c:ptCount val="13"/>
                <c:pt idx="0">
                  <c:v>Mat Sci</c:v>
                </c:pt>
                <c:pt idx="1">
                  <c:v>Chem</c:v>
                </c:pt>
                <c:pt idx="2">
                  <c:v>Health</c:v>
                </c:pt>
                <c:pt idx="3">
                  <c:v>Earth</c:v>
                </c:pt>
                <c:pt idx="4">
                  <c:v>CFD</c:v>
                </c:pt>
                <c:pt idx="5">
                  <c:v>Bioinf</c:v>
                </c:pt>
                <c:pt idx="6">
                  <c:v>Physics</c:v>
                </c:pt>
                <c:pt idx="7">
                  <c:v>Astro</c:v>
                </c:pt>
                <c:pt idx="8">
                  <c:v>Comp Sci</c:v>
                </c:pt>
                <c:pt idx="9">
                  <c:v>Maths</c:v>
                </c:pt>
                <c:pt idx="10">
                  <c:v>Other</c:v>
                </c:pt>
                <c:pt idx="11">
                  <c:v>Elec Eng</c:v>
                </c:pt>
                <c:pt idx="12">
                  <c:v>Env Sci</c:v>
                </c:pt>
              </c:strCache>
            </c:strRef>
          </c:cat>
          <c:val>
            <c:numRef>
              <c:f>'ACTIVE-Domains'!$T$472:$T$484</c:f>
              <c:numCache>
                <c:formatCode>0</c:formatCode>
                <c:ptCount val="13"/>
                <c:pt idx="0">
                  <c:v>295.42517394297016</c:v>
                </c:pt>
                <c:pt idx="1">
                  <c:v>212.21496587868</c:v>
                </c:pt>
                <c:pt idx="2">
                  <c:v>125.15050984669</c:v>
                </c:pt>
                <c:pt idx="3">
                  <c:v>99.272605892300007</c:v>
                </c:pt>
                <c:pt idx="4">
                  <c:v>68.537173352349981</c:v>
                </c:pt>
                <c:pt idx="5">
                  <c:v>68.098031869070013</c:v>
                </c:pt>
                <c:pt idx="6">
                  <c:v>31.224057382110001</c:v>
                </c:pt>
                <c:pt idx="7">
                  <c:v>28.520003412669993</c:v>
                </c:pt>
                <c:pt idx="8">
                  <c:v>26.410235013640001</c:v>
                </c:pt>
                <c:pt idx="9">
                  <c:v>20.262956381010003</c:v>
                </c:pt>
                <c:pt idx="10">
                  <c:v>9.5438773242500012</c:v>
                </c:pt>
                <c:pt idx="11">
                  <c:v>5.6209726588799978</c:v>
                </c:pt>
                <c:pt idx="12">
                  <c:v>1.5789412107399998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86DB-2946-96AF-0F4AF7C4D4DA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aseline="0"/>
              <a:t> 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2F47-4F42-842E-DACE99058F4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2F47-4F42-842E-DACE99058F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2F47-4F42-842E-DACE99058F46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2F47-4F42-842E-DACE99058F46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2F47-4F42-842E-DACE99058F46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2F47-4F42-842E-DACE99058F46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'ACTIVE-Demographics'!$S$477:$S$479</c:f>
              <c:strCache>
                <c:ptCount val="3"/>
                <c:pt idx="0">
                  <c:v>Males</c:v>
                </c:pt>
                <c:pt idx="1">
                  <c:v>Females</c:v>
                </c:pt>
                <c:pt idx="2">
                  <c:v>Unspecified</c:v>
                </c:pt>
              </c:strCache>
            </c:strRef>
          </c:cat>
          <c:val>
            <c:numRef>
              <c:f>'ACTIVE-Demographics'!$T$477:$T$479</c:f>
              <c:numCache>
                <c:formatCode>General</c:formatCode>
                <c:ptCount val="3"/>
                <c:pt idx="0">
                  <c:v>349</c:v>
                </c:pt>
                <c:pt idx="1">
                  <c:v>108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F47-4F42-842E-DACE99058F46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aseline="0"/>
              <a:t> </a:t>
            </a: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1-310A-2547-9FB9-A424E3C308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3-310A-2547-9FB9-A424E3C3085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  <c:extLst>
              <c:ext xmlns:c16="http://schemas.microsoft.com/office/drawing/2014/chart" uri="{C3380CC4-5D6E-409C-BE32-E72D297353CC}">
                <c16:uniqueId val="{00000005-310A-2547-9FB9-A424E3C30859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310A-2547-9FB9-A424E3C3085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310A-2547-9FB9-A424E3C30859}"/>
                </c:ext>
              </c:extLst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5-310A-2547-9FB9-A424E3C30859}"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'ACTIVE-Demographics'!$S$477:$S$479</c:f>
              <c:strCache>
                <c:ptCount val="3"/>
                <c:pt idx="0">
                  <c:v>Males</c:v>
                </c:pt>
                <c:pt idx="1">
                  <c:v>Females</c:v>
                </c:pt>
                <c:pt idx="2">
                  <c:v>Unspecified</c:v>
                </c:pt>
              </c:strCache>
            </c:strRef>
          </c:cat>
          <c:val>
            <c:numRef>
              <c:f>'ACTIVE-Demographics'!$U$477:$U$479</c:f>
              <c:numCache>
                <c:formatCode>General</c:formatCode>
                <c:ptCount val="3"/>
                <c:pt idx="0">
                  <c:v>1207</c:v>
                </c:pt>
                <c:pt idx="1">
                  <c:v>512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10A-2547-9FB9-A424E3C30859}"/>
            </c:ext>
          </c:extLst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06CDB0-A019-1542-ADAE-811ADA824298}" type="doc">
      <dgm:prSet loTypeId="urn:microsoft.com/office/officeart/2005/8/layout/chevron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6803CE6-10FD-7E4F-B795-E9E1D39A00C8}">
      <dgm:prSet phldrT="[Text]"/>
      <dgm:spPr>
        <a:solidFill>
          <a:schemeClr val="accent6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SO3</a:t>
          </a:r>
        </a:p>
      </dgm:t>
    </dgm:pt>
    <dgm:pt modelId="{5852CACC-2A5E-3845-AFA0-E6A51E078AD4}" type="parTrans" cxnId="{66C3BC00-6192-EE40-899F-329C84B6EA51}">
      <dgm:prSet/>
      <dgm:spPr/>
      <dgm:t>
        <a:bodyPr/>
        <a:lstStyle/>
        <a:p>
          <a:endParaRPr lang="en-GB"/>
        </a:p>
      </dgm:t>
    </dgm:pt>
    <dgm:pt modelId="{E62DC283-A728-C94F-BD81-48DC2F400779}" type="sibTrans" cxnId="{66C3BC00-6192-EE40-899F-329C84B6EA51}">
      <dgm:prSet/>
      <dgm:spPr/>
      <dgm:t>
        <a:bodyPr/>
        <a:lstStyle/>
        <a:p>
          <a:endParaRPr lang="en-GB"/>
        </a:p>
      </dgm:t>
    </dgm:pt>
    <dgm:pt modelId="{592DDC36-CA58-5042-812E-E48763AA769A}">
      <dgm:prSet phldrT="[Text]"/>
      <dgm:spPr>
        <a:solidFill>
          <a:schemeClr val="accent6">
            <a:alpha val="90000"/>
          </a:schemeClr>
        </a:solidFill>
      </dgm:spPr>
      <dgm:t>
        <a:bodyPr/>
        <a:lstStyle/>
        <a:p>
          <a:r>
            <a:rPr lang="en-ZA" dirty="0">
              <a:latin typeface="+mj-lt"/>
            </a:rPr>
            <a:t>Position South Africa to take part in, host and </a:t>
          </a:r>
          <a:r>
            <a:rPr lang="en-ZA" b="1" dirty="0">
              <a:latin typeface="+mj-lt"/>
            </a:rPr>
            <a:t>lead large scale global research and science projects</a:t>
          </a:r>
          <a:r>
            <a:rPr lang="en-ZA" dirty="0">
              <a:latin typeface="+mj-lt"/>
            </a:rPr>
            <a:t> (e.g. SKA and CERN experiments).</a:t>
          </a:r>
          <a:endParaRPr lang="en-GB" dirty="0"/>
        </a:p>
      </dgm:t>
    </dgm:pt>
    <dgm:pt modelId="{87C5C8F4-3750-1940-BFD5-2E5537605523}" type="parTrans" cxnId="{1B89E438-B468-6C42-8204-AFF5AB902BE0}">
      <dgm:prSet/>
      <dgm:spPr/>
      <dgm:t>
        <a:bodyPr/>
        <a:lstStyle/>
        <a:p>
          <a:endParaRPr lang="en-GB"/>
        </a:p>
      </dgm:t>
    </dgm:pt>
    <dgm:pt modelId="{1E162231-DED9-0B4C-8FEF-6AF25B2A30B6}" type="sibTrans" cxnId="{1B89E438-B468-6C42-8204-AFF5AB902BE0}">
      <dgm:prSet/>
      <dgm:spPr/>
      <dgm:t>
        <a:bodyPr/>
        <a:lstStyle/>
        <a:p>
          <a:endParaRPr lang="en-GB"/>
        </a:p>
      </dgm:t>
    </dgm:pt>
    <dgm:pt modelId="{E7F13630-A707-EE41-BB58-C30B208E63A2}">
      <dgm:prSet phldrT="[Text]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SO4</a:t>
          </a:r>
        </a:p>
      </dgm:t>
    </dgm:pt>
    <dgm:pt modelId="{71035CE2-EA41-0444-B8F3-ECB60FAABEAF}" type="parTrans" cxnId="{8C77637A-7A10-434C-BD13-146C36F16E2E}">
      <dgm:prSet/>
      <dgm:spPr/>
      <dgm:t>
        <a:bodyPr/>
        <a:lstStyle/>
        <a:p>
          <a:endParaRPr lang="en-GB"/>
        </a:p>
      </dgm:t>
    </dgm:pt>
    <dgm:pt modelId="{A66D7C9C-EC4A-5E48-8BF5-A334E27C5D10}" type="sibTrans" cxnId="{8C77637A-7A10-434C-BD13-146C36F16E2E}">
      <dgm:prSet/>
      <dgm:spPr/>
      <dgm:t>
        <a:bodyPr/>
        <a:lstStyle/>
        <a:p>
          <a:endParaRPr lang="en-GB"/>
        </a:p>
      </dgm:t>
    </dgm:pt>
    <dgm:pt modelId="{D874D003-EF6F-F94C-9D84-D99F1FC6992A}">
      <dgm:prSet phldrT="[Text]"/>
      <dgm:spPr>
        <a:solidFill>
          <a:schemeClr val="bg2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en-ZA" dirty="0">
              <a:latin typeface="+mj-lt"/>
            </a:rPr>
            <a:t>Provide </a:t>
          </a:r>
          <a:r>
            <a:rPr lang="en-ZA" b="1" dirty="0">
              <a:latin typeface="+mj-lt"/>
            </a:rPr>
            <a:t>thought leadership</a:t>
          </a:r>
          <a:r>
            <a:rPr lang="en-ZA" dirty="0">
              <a:latin typeface="+mj-lt"/>
            </a:rPr>
            <a:t> to South Africa’s evolving cyberinfrastructure strategy and activities, and facilitate the uptake of advanced cyberinfrastructure. </a:t>
          </a:r>
          <a:endParaRPr lang="en-GB" dirty="0"/>
        </a:p>
      </dgm:t>
    </dgm:pt>
    <dgm:pt modelId="{83215D5B-B876-674D-AB87-AA2535DD3A35}" type="parTrans" cxnId="{A3E0F7E3-8782-8D45-939C-C4620BFF93A1}">
      <dgm:prSet/>
      <dgm:spPr/>
      <dgm:t>
        <a:bodyPr/>
        <a:lstStyle/>
        <a:p>
          <a:endParaRPr lang="en-GB"/>
        </a:p>
      </dgm:t>
    </dgm:pt>
    <dgm:pt modelId="{EF9D93C9-03E4-2C44-BEA6-AFC2D746114C}" type="sibTrans" cxnId="{A3E0F7E3-8782-8D45-939C-C4620BFF93A1}">
      <dgm:prSet/>
      <dgm:spPr/>
      <dgm:t>
        <a:bodyPr/>
        <a:lstStyle/>
        <a:p>
          <a:endParaRPr lang="en-GB"/>
        </a:p>
      </dgm:t>
    </dgm:pt>
    <dgm:pt modelId="{159CC3A0-7C39-E448-88CC-1282930B87FA}">
      <dgm:prSet phldrT="[Text]"/>
      <dgm:spPr/>
      <dgm:t>
        <a:bodyPr/>
        <a:lstStyle/>
        <a:p>
          <a:r>
            <a:rPr lang="en-GB" dirty="0">
              <a:solidFill>
                <a:schemeClr val="tx1"/>
              </a:solidFill>
            </a:rPr>
            <a:t>SO5</a:t>
          </a:r>
        </a:p>
      </dgm:t>
    </dgm:pt>
    <dgm:pt modelId="{33BD069A-7F18-B648-AC93-F1F1438A6414}" type="parTrans" cxnId="{7B9009EF-6C6E-AB4E-8797-88650ED90461}">
      <dgm:prSet/>
      <dgm:spPr/>
      <dgm:t>
        <a:bodyPr/>
        <a:lstStyle/>
        <a:p>
          <a:endParaRPr lang="en-GB"/>
        </a:p>
      </dgm:t>
    </dgm:pt>
    <dgm:pt modelId="{EF0A62A7-B6C3-4641-8014-C8DE2029E457}" type="sibTrans" cxnId="{7B9009EF-6C6E-AB4E-8797-88650ED90461}">
      <dgm:prSet/>
      <dgm:spPr/>
      <dgm:t>
        <a:bodyPr/>
        <a:lstStyle/>
        <a:p>
          <a:endParaRPr lang="en-GB"/>
        </a:p>
      </dgm:t>
    </dgm:pt>
    <dgm:pt modelId="{165DED31-55DE-D345-A005-7877939CBAE2}">
      <dgm:prSet phldrT="[Text]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ZA" dirty="0">
              <a:latin typeface="+mj-lt"/>
            </a:rPr>
            <a:t>Foster the development of </a:t>
          </a:r>
          <a:r>
            <a:rPr lang="en-ZA" b="1" dirty="0">
              <a:latin typeface="+mj-lt"/>
            </a:rPr>
            <a:t>human capacity in cyberinfrastructure and its application</a:t>
          </a:r>
          <a:r>
            <a:rPr lang="en-ZA" dirty="0">
              <a:latin typeface="+mj-lt"/>
            </a:rPr>
            <a:t>, and contribute to the transformation of this sector</a:t>
          </a:r>
          <a:r>
            <a:rPr lang="en-ZA" dirty="0"/>
            <a:t>.</a:t>
          </a:r>
          <a:endParaRPr lang="en-GB" dirty="0"/>
        </a:p>
      </dgm:t>
    </dgm:pt>
    <dgm:pt modelId="{9FB0115E-C6E6-844E-93BA-50F1D569D01E}" type="parTrans" cxnId="{DFB87BCD-0079-AE47-AE90-4F3333939BFD}">
      <dgm:prSet/>
      <dgm:spPr/>
      <dgm:t>
        <a:bodyPr/>
        <a:lstStyle/>
        <a:p>
          <a:endParaRPr lang="en-GB"/>
        </a:p>
      </dgm:t>
    </dgm:pt>
    <dgm:pt modelId="{3A8D76C3-F0CC-F54C-8757-1FF6F87594CB}" type="sibTrans" cxnId="{DFB87BCD-0079-AE47-AE90-4F3333939BFD}">
      <dgm:prSet/>
      <dgm:spPr/>
      <dgm:t>
        <a:bodyPr/>
        <a:lstStyle/>
        <a:p>
          <a:endParaRPr lang="en-GB"/>
        </a:p>
      </dgm:t>
    </dgm:pt>
    <dgm:pt modelId="{3B8DE01A-7400-4348-AD19-6BAF6D0835CE}">
      <dgm:prSet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SO2</a:t>
          </a:r>
        </a:p>
      </dgm:t>
    </dgm:pt>
    <dgm:pt modelId="{FFF53354-9574-A84C-B358-D8F682AA4D8D}" type="parTrans" cxnId="{A0DCCD77-3A85-724B-B0CA-197D4776AE65}">
      <dgm:prSet/>
      <dgm:spPr/>
      <dgm:t>
        <a:bodyPr/>
        <a:lstStyle/>
        <a:p>
          <a:endParaRPr lang="en-GB"/>
        </a:p>
      </dgm:t>
    </dgm:pt>
    <dgm:pt modelId="{E73277C0-5203-9841-B10B-B1C79FABF2EC}" type="sibTrans" cxnId="{A0DCCD77-3A85-724B-B0CA-197D4776AE65}">
      <dgm:prSet/>
      <dgm:spPr/>
      <dgm:t>
        <a:bodyPr/>
        <a:lstStyle/>
        <a:p>
          <a:endParaRPr lang="en-GB"/>
        </a:p>
      </dgm:t>
    </dgm:pt>
    <dgm:pt modelId="{32785BC9-20C2-8C46-B5E9-EE59EF8C3113}">
      <dgm:prSet/>
      <dgm:spPr>
        <a:solidFill>
          <a:srgbClr val="92D050"/>
        </a:solidFill>
        <a:ln>
          <a:solidFill>
            <a:schemeClr val="tx1"/>
          </a:solidFill>
        </a:ln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SO1</a:t>
          </a:r>
        </a:p>
      </dgm:t>
    </dgm:pt>
    <dgm:pt modelId="{952A33A4-D321-4E49-A1B1-374A7E617280}" type="parTrans" cxnId="{E3E37214-A146-5244-AB05-1D957403F785}">
      <dgm:prSet/>
      <dgm:spPr/>
      <dgm:t>
        <a:bodyPr/>
        <a:lstStyle/>
        <a:p>
          <a:endParaRPr lang="en-GB"/>
        </a:p>
      </dgm:t>
    </dgm:pt>
    <dgm:pt modelId="{A7D15BD3-A01C-104D-B674-A8728BD8B1B3}" type="sibTrans" cxnId="{E3E37214-A146-5244-AB05-1D957403F785}">
      <dgm:prSet/>
      <dgm:spPr/>
      <dgm:t>
        <a:bodyPr/>
        <a:lstStyle/>
        <a:p>
          <a:endParaRPr lang="en-GB"/>
        </a:p>
      </dgm:t>
    </dgm:pt>
    <dgm:pt modelId="{C6D045FC-39E9-5345-BCCE-1B4E10492801}">
      <dgm:prSet/>
      <dgm:spPr>
        <a:solidFill>
          <a:srgbClr val="92D050">
            <a:alpha val="90000"/>
          </a:srgbClr>
        </a:solidFill>
        <a:ln>
          <a:solidFill>
            <a:schemeClr val="tx1"/>
          </a:solidFill>
        </a:ln>
      </dgm:spPr>
      <dgm:t>
        <a:bodyPr/>
        <a:lstStyle/>
        <a:p>
          <a:r>
            <a:rPr lang="en-ZA" dirty="0">
              <a:latin typeface="+mj-lt"/>
            </a:rPr>
            <a:t>Sustain a </a:t>
          </a:r>
          <a:r>
            <a:rPr lang="en-ZA" b="1" dirty="0">
              <a:latin typeface="+mj-lt"/>
            </a:rPr>
            <a:t>world class</a:t>
          </a:r>
          <a:r>
            <a:rPr lang="en-ZA" dirty="0">
              <a:latin typeface="+mj-lt"/>
            </a:rPr>
            <a:t> and relevant </a:t>
          </a:r>
          <a:r>
            <a:rPr lang="en-ZA" b="1" dirty="0">
              <a:latin typeface="+mj-lt"/>
            </a:rPr>
            <a:t>national integrated cyberinfrastructure system</a:t>
          </a:r>
          <a:r>
            <a:rPr lang="en-ZA" dirty="0">
              <a:latin typeface="+mj-lt"/>
            </a:rPr>
            <a:t> for Science and Technology</a:t>
          </a:r>
          <a:endParaRPr lang="en-GB" dirty="0"/>
        </a:p>
      </dgm:t>
    </dgm:pt>
    <dgm:pt modelId="{D5270415-0FB0-BD46-AE21-DFD131722932}" type="parTrans" cxnId="{B5A96295-3D50-C84A-9910-FC516B2E8F23}">
      <dgm:prSet/>
      <dgm:spPr/>
      <dgm:t>
        <a:bodyPr/>
        <a:lstStyle/>
        <a:p>
          <a:endParaRPr lang="en-GB"/>
        </a:p>
      </dgm:t>
    </dgm:pt>
    <dgm:pt modelId="{0B37C5B2-C600-3041-99AC-14C5EEEAAB82}" type="sibTrans" cxnId="{B5A96295-3D50-C84A-9910-FC516B2E8F23}">
      <dgm:prSet/>
      <dgm:spPr/>
      <dgm:t>
        <a:bodyPr/>
        <a:lstStyle/>
        <a:p>
          <a:endParaRPr lang="en-GB"/>
        </a:p>
      </dgm:t>
    </dgm:pt>
    <dgm:pt modelId="{B25084D3-2531-D14E-968F-ED608B4B188A}">
      <dgm:prSet/>
      <dgm:spPr>
        <a:solidFill>
          <a:schemeClr val="accent1">
            <a:lumMod val="60000"/>
            <a:lumOff val="40000"/>
            <a:alpha val="90000"/>
          </a:schemeClr>
        </a:solidFill>
      </dgm:spPr>
      <dgm:t>
        <a:bodyPr/>
        <a:lstStyle/>
        <a:p>
          <a:r>
            <a:rPr lang="en-ZA" dirty="0">
              <a:latin typeface="+mj-lt"/>
            </a:rPr>
            <a:t>Enable and promote </a:t>
          </a:r>
          <a:r>
            <a:rPr lang="en-ZA" b="1" dirty="0">
              <a:latin typeface="+mj-lt"/>
            </a:rPr>
            <a:t>eScience</a:t>
          </a:r>
          <a:r>
            <a:rPr lang="en-ZA" dirty="0">
              <a:latin typeface="+mj-lt"/>
            </a:rPr>
            <a:t> in South Africa. </a:t>
          </a:r>
          <a:endParaRPr lang="en-GB" dirty="0"/>
        </a:p>
      </dgm:t>
    </dgm:pt>
    <dgm:pt modelId="{2728A01E-7E92-E34D-AA8C-C17B0F0ED475}" type="parTrans" cxnId="{930283D0-1F44-0445-AF9A-FBE6D544FCBD}">
      <dgm:prSet/>
      <dgm:spPr/>
      <dgm:t>
        <a:bodyPr/>
        <a:lstStyle/>
        <a:p>
          <a:endParaRPr lang="en-GB"/>
        </a:p>
      </dgm:t>
    </dgm:pt>
    <dgm:pt modelId="{F0A84DA1-80D4-F947-96F9-8249E3C7875F}" type="sibTrans" cxnId="{930283D0-1F44-0445-AF9A-FBE6D544FCBD}">
      <dgm:prSet/>
      <dgm:spPr/>
      <dgm:t>
        <a:bodyPr/>
        <a:lstStyle/>
        <a:p>
          <a:endParaRPr lang="en-GB"/>
        </a:p>
      </dgm:t>
    </dgm:pt>
    <dgm:pt modelId="{7F76B737-482C-934F-B8C1-D582C3B702F0}" type="pres">
      <dgm:prSet presAssocID="{3C06CDB0-A019-1542-ADAE-811ADA824298}" presName="linearFlow" presStyleCnt="0">
        <dgm:presLayoutVars>
          <dgm:dir/>
          <dgm:animLvl val="lvl"/>
          <dgm:resizeHandles val="exact"/>
        </dgm:presLayoutVars>
      </dgm:prSet>
      <dgm:spPr/>
    </dgm:pt>
    <dgm:pt modelId="{97367F90-B0C2-5849-B5CF-8DDE8ACBF958}" type="pres">
      <dgm:prSet presAssocID="{32785BC9-20C2-8C46-B5E9-EE59EF8C3113}" presName="composite" presStyleCnt="0"/>
      <dgm:spPr/>
    </dgm:pt>
    <dgm:pt modelId="{5FE41873-9CAB-B748-B79C-ED6B3629E527}" type="pres">
      <dgm:prSet presAssocID="{32785BC9-20C2-8C46-B5E9-EE59EF8C3113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C3273285-4A8F-2444-9620-B77AD37C1A96}" type="pres">
      <dgm:prSet presAssocID="{32785BC9-20C2-8C46-B5E9-EE59EF8C3113}" presName="descendantText" presStyleLbl="alignAcc1" presStyleIdx="0" presStyleCnt="5" custLinFactNeighborX="211">
        <dgm:presLayoutVars>
          <dgm:bulletEnabled val="1"/>
        </dgm:presLayoutVars>
      </dgm:prSet>
      <dgm:spPr/>
    </dgm:pt>
    <dgm:pt modelId="{0765F8CD-FD6F-114F-AE5C-BEE81BC9532B}" type="pres">
      <dgm:prSet presAssocID="{A7D15BD3-A01C-104D-B674-A8728BD8B1B3}" presName="sp" presStyleCnt="0"/>
      <dgm:spPr/>
    </dgm:pt>
    <dgm:pt modelId="{24763E9C-0112-E746-9FCB-CCDE6B952D73}" type="pres">
      <dgm:prSet presAssocID="{3B8DE01A-7400-4348-AD19-6BAF6D0835CE}" presName="composite" presStyleCnt="0"/>
      <dgm:spPr/>
    </dgm:pt>
    <dgm:pt modelId="{6843FC93-85A9-9342-A21C-BAAF18F409D2}" type="pres">
      <dgm:prSet presAssocID="{3B8DE01A-7400-4348-AD19-6BAF6D0835CE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532243EC-BD4D-914F-8AFA-E9934EB6CB06}" type="pres">
      <dgm:prSet presAssocID="{3B8DE01A-7400-4348-AD19-6BAF6D0835CE}" presName="descendantText" presStyleLbl="alignAcc1" presStyleIdx="1" presStyleCnt="5">
        <dgm:presLayoutVars>
          <dgm:bulletEnabled val="1"/>
        </dgm:presLayoutVars>
      </dgm:prSet>
      <dgm:spPr/>
    </dgm:pt>
    <dgm:pt modelId="{B08A2910-4B3E-0341-A735-47B7737DFB59}" type="pres">
      <dgm:prSet presAssocID="{E73277C0-5203-9841-B10B-B1C79FABF2EC}" presName="sp" presStyleCnt="0"/>
      <dgm:spPr/>
    </dgm:pt>
    <dgm:pt modelId="{F6029895-B378-3A43-8234-D799DF4DBABC}" type="pres">
      <dgm:prSet presAssocID="{A6803CE6-10FD-7E4F-B795-E9E1D39A00C8}" presName="composite" presStyleCnt="0"/>
      <dgm:spPr/>
    </dgm:pt>
    <dgm:pt modelId="{880D763F-9189-B343-AD01-048B4A1B7585}" type="pres">
      <dgm:prSet presAssocID="{A6803CE6-10FD-7E4F-B795-E9E1D39A00C8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0345BBAF-7ABA-E943-8AB2-05E1456FD480}" type="pres">
      <dgm:prSet presAssocID="{A6803CE6-10FD-7E4F-B795-E9E1D39A00C8}" presName="descendantText" presStyleLbl="alignAcc1" presStyleIdx="2" presStyleCnt="5">
        <dgm:presLayoutVars>
          <dgm:bulletEnabled val="1"/>
        </dgm:presLayoutVars>
      </dgm:prSet>
      <dgm:spPr/>
    </dgm:pt>
    <dgm:pt modelId="{DAE6E41C-F58E-FE47-915D-ED99CAECF6D1}" type="pres">
      <dgm:prSet presAssocID="{E62DC283-A728-C94F-BD81-48DC2F400779}" presName="sp" presStyleCnt="0"/>
      <dgm:spPr/>
    </dgm:pt>
    <dgm:pt modelId="{16D9F6A8-DCCE-C24A-AD15-10F19EB381D0}" type="pres">
      <dgm:prSet presAssocID="{E7F13630-A707-EE41-BB58-C30B208E63A2}" presName="composite" presStyleCnt="0"/>
      <dgm:spPr/>
    </dgm:pt>
    <dgm:pt modelId="{2AC05053-863B-A846-887E-F8D9641531CE}" type="pres">
      <dgm:prSet presAssocID="{E7F13630-A707-EE41-BB58-C30B208E63A2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92EAA9DE-D856-F548-9407-99CFE37ADC61}" type="pres">
      <dgm:prSet presAssocID="{E7F13630-A707-EE41-BB58-C30B208E63A2}" presName="descendantText" presStyleLbl="alignAcc1" presStyleIdx="3" presStyleCnt="5">
        <dgm:presLayoutVars>
          <dgm:bulletEnabled val="1"/>
        </dgm:presLayoutVars>
      </dgm:prSet>
      <dgm:spPr/>
    </dgm:pt>
    <dgm:pt modelId="{706F0ADD-1380-D143-98BA-70B0FB991514}" type="pres">
      <dgm:prSet presAssocID="{A66D7C9C-EC4A-5E48-8BF5-A334E27C5D10}" presName="sp" presStyleCnt="0"/>
      <dgm:spPr/>
    </dgm:pt>
    <dgm:pt modelId="{20D0940D-2B7D-DA47-BB3A-28B416AA8F3E}" type="pres">
      <dgm:prSet presAssocID="{159CC3A0-7C39-E448-88CC-1282930B87FA}" presName="composite" presStyleCnt="0"/>
      <dgm:spPr/>
    </dgm:pt>
    <dgm:pt modelId="{0A615386-D582-4A46-82A7-1F344FF6EA67}" type="pres">
      <dgm:prSet presAssocID="{159CC3A0-7C39-E448-88CC-1282930B87FA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017919B9-1C2A-5749-9292-15069A5D07AD}" type="pres">
      <dgm:prSet presAssocID="{159CC3A0-7C39-E448-88CC-1282930B87FA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66C3BC00-6192-EE40-899F-329C84B6EA51}" srcId="{3C06CDB0-A019-1542-ADAE-811ADA824298}" destId="{A6803CE6-10FD-7E4F-B795-E9E1D39A00C8}" srcOrd="2" destOrd="0" parTransId="{5852CACC-2A5E-3845-AFA0-E6A51E078AD4}" sibTransId="{E62DC283-A728-C94F-BD81-48DC2F400779}"/>
    <dgm:cxn modelId="{E3E37214-A146-5244-AB05-1D957403F785}" srcId="{3C06CDB0-A019-1542-ADAE-811ADA824298}" destId="{32785BC9-20C2-8C46-B5E9-EE59EF8C3113}" srcOrd="0" destOrd="0" parTransId="{952A33A4-D321-4E49-A1B1-374A7E617280}" sibTransId="{A7D15BD3-A01C-104D-B674-A8728BD8B1B3}"/>
    <dgm:cxn modelId="{86CDFD18-838D-8E40-BC5C-EEE06333BA12}" type="presOf" srcId="{A6803CE6-10FD-7E4F-B795-E9E1D39A00C8}" destId="{880D763F-9189-B343-AD01-048B4A1B7585}" srcOrd="0" destOrd="0" presId="urn:microsoft.com/office/officeart/2005/8/layout/chevron2"/>
    <dgm:cxn modelId="{FA4C5F37-DBB4-7441-B055-F068F6B97DDC}" type="presOf" srcId="{E7F13630-A707-EE41-BB58-C30B208E63A2}" destId="{2AC05053-863B-A846-887E-F8D9641531CE}" srcOrd="0" destOrd="0" presId="urn:microsoft.com/office/officeart/2005/8/layout/chevron2"/>
    <dgm:cxn modelId="{1B89E438-B468-6C42-8204-AFF5AB902BE0}" srcId="{A6803CE6-10FD-7E4F-B795-E9E1D39A00C8}" destId="{592DDC36-CA58-5042-812E-E48763AA769A}" srcOrd="0" destOrd="0" parTransId="{87C5C8F4-3750-1940-BFD5-2E5537605523}" sibTransId="{1E162231-DED9-0B4C-8FEF-6AF25B2A30B6}"/>
    <dgm:cxn modelId="{2DC6C942-86C9-2646-A9FE-FE4AE4144278}" type="presOf" srcId="{3B8DE01A-7400-4348-AD19-6BAF6D0835CE}" destId="{6843FC93-85A9-9342-A21C-BAAF18F409D2}" srcOrd="0" destOrd="0" presId="urn:microsoft.com/office/officeart/2005/8/layout/chevron2"/>
    <dgm:cxn modelId="{6EDA9950-8426-A04B-A4B7-D600782DA165}" type="presOf" srcId="{C6D045FC-39E9-5345-BCCE-1B4E10492801}" destId="{C3273285-4A8F-2444-9620-B77AD37C1A96}" srcOrd="0" destOrd="0" presId="urn:microsoft.com/office/officeart/2005/8/layout/chevron2"/>
    <dgm:cxn modelId="{CDF3CB5E-0DF2-584C-A551-615A6D76CFEE}" type="presOf" srcId="{592DDC36-CA58-5042-812E-E48763AA769A}" destId="{0345BBAF-7ABA-E943-8AB2-05E1456FD480}" srcOrd="0" destOrd="0" presId="urn:microsoft.com/office/officeart/2005/8/layout/chevron2"/>
    <dgm:cxn modelId="{19C7AF70-349C-0E43-984A-715640F507CB}" type="presOf" srcId="{159CC3A0-7C39-E448-88CC-1282930B87FA}" destId="{0A615386-D582-4A46-82A7-1F344FF6EA67}" srcOrd="0" destOrd="0" presId="urn:microsoft.com/office/officeart/2005/8/layout/chevron2"/>
    <dgm:cxn modelId="{A0DCCD77-3A85-724B-B0CA-197D4776AE65}" srcId="{3C06CDB0-A019-1542-ADAE-811ADA824298}" destId="{3B8DE01A-7400-4348-AD19-6BAF6D0835CE}" srcOrd="1" destOrd="0" parTransId="{FFF53354-9574-A84C-B358-D8F682AA4D8D}" sibTransId="{E73277C0-5203-9841-B10B-B1C79FABF2EC}"/>
    <dgm:cxn modelId="{8C77637A-7A10-434C-BD13-146C36F16E2E}" srcId="{3C06CDB0-A019-1542-ADAE-811ADA824298}" destId="{E7F13630-A707-EE41-BB58-C30B208E63A2}" srcOrd="3" destOrd="0" parTransId="{71035CE2-EA41-0444-B8F3-ECB60FAABEAF}" sibTransId="{A66D7C9C-EC4A-5E48-8BF5-A334E27C5D10}"/>
    <dgm:cxn modelId="{B5A96295-3D50-C84A-9910-FC516B2E8F23}" srcId="{32785BC9-20C2-8C46-B5E9-EE59EF8C3113}" destId="{C6D045FC-39E9-5345-BCCE-1B4E10492801}" srcOrd="0" destOrd="0" parTransId="{D5270415-0FB0-BD46-AE21-DFD131722932}" sibTransId="{0B37C5B2-C600-3041-99AC-14C5EEEAAB82}"/>
    <dgm:cxn modelId="{69A6A09C-5AE4-D74F-A75B-6D3C4CD7D6EA}" type="presOf" srcId="{D874D003-EF6F-F94C-9D84-D99F1FC6992A}" destId="{92EAA9DE-D856-F548-9407-99CFE37ADC61}" srcOrd="0" destOrd="0" presId="urn:microsoft.com/office/officeart/2005/8/layout/chevron2"/>
    <dgm:cxn modelId="{B7B00FB0-1B8E-9E4D-84CB-C439D30C3059}" type="presOf" srcId="{3C06CDB0-A019-1542-ADAE-811ADA824298}" destId="{7F76B737-482C-934F-B8C1-D582C3B702F0}" srcOrd="0" destOrd="0" presId="urn:microsoft.com/office/officeart/2005/8/layout/chevron2"/>
    <dgm:cxn modelId="{DFB87BCD-0079-AE47-AE90-4F3333939BFD}" srcId="{159CC3A0-7C39-E448-88CC-1282930B87FA}" destId="{165DED31-55DE-D345-A005-7877939CBAE2}" srcOrd="0" destOrd="0" parTransId="{9FB0115E-C6E6-844E-93BA-50F1D569D01E}" sibTransId="{3A8D76C3-F0CC-F54C-8757-1FF6F87594CB}"/>
    <dgm:cxn modelId="{930283D0-1F44-0445-AF9A-FBE6D544FCBD}" srcId="{3B8DE01A-7400-4348-AD19-6BAF6D0835CE}" destId="{B25084D3-2531-D14E-968F-ED608B4B188A}" srcOrd="0" destOrd="0" parTransId="{2728A01E-7E92-E34D-AA8C-C17B0F0ED475}" sibTransId="{F0A84DA1-80D4-F947-96F9-8249E3C7875F}"/>
    <dgm:cxn modelId="{96DA82DA-6D91-B14C-A74C-8B17591F37E1}" type="presOf" srcId="{165DED31-55DE-D345-A005-7877939CBAE2}" destId="{017919B9-1C2A-5749-9292-15069A5D07AD}" srcOrd="0" destOrd="0" presId="urn:microsoft.com/office/officeart/2005/8/layout/chevron2"/>
    <dgm:cxn modelId="{503817E1-8271-A647-A708-DB90376A461E}" type="presOf" srcId="{32785BC9-20C2-8C46-B5E9-EE59EF8C3113}" destId="{5FE41873-9CAB-B748-B79C-ED6B3629E527}" srcOrd="0" destOrd="0" presId="urn:microsoft.com/office/officeart/2005/8/layout/chevron2"/>
    <dgm:cxn modelId="{A3E0F7E3-8782-8D45-939C-C4620BFF93A1}" srcId="{E7F13630-A707-EE41-BB58-C30B208E63A2}" destId="{D874D003-EF6F-F94C-9D84-D99F1FC6992A}" srcOrd="0" destOrd="0" parTransId="{83215D5B-B876-674D-AB87-AA2535DD3A35}" sibTransId="{EF9D93C9-03E4-2C44-BEA6-AFC2D746114C}"/>
    <dgm:cxn modelId="{7B9009EF-6C6E-AB4E-8797-88650ED90461}" srcId="{3C06CDB0-A019-1542-ADAE-811ADA824298}" destId="{159CC3A0-7C39-E448-88CC-1282930B87FA}" srcOrd="4" destOrd="0" parTransId="{33BD069A-7F18-B648-AC93-F1F1438A6414}" sibTransId="{EF0A62A7-B6C3-4641-8014-C8DE2029E457}"/>
    <dgm:cxn modelId="{93E4FFFC-9FD3-E546-8001-8295CD1F75A5}" type="presOf" srcId="{B25084D3-2531-D14E-968F-ED608B4B188A}" destId="{532243EC-BD4D-914F-8AFA-E9934EB6CB06}" srcOrd="0" destOrd="0" presId="urn:microsoft.com/office/officeart/2005/8/layout/chevron2"/>
    <dgm:cxn modelId="{5167F03D-359D-9B49-90B8-413F23AB6676}" type="presParOf" srcId="{7F76B737-482C-934F-B8C1-D582C3B702F0}" destId="{97367F90-B0C2-5849-B5CF-8DDE8ACBF958}" srcOrd="0" destOrd="0" presId="urn:microsoft.com/office/officeart/2005/8/layout/chevron2"/>
    <dgm:cxn modelId="{A868C1AB-642C-B446-B9F6-08758635B8C3}" type="presParOf" srcId="{97367F90-B0C2-5849-B5CF-8DDE8ACBF958}" destId="{5FE41873-9CAB-B748-B79C-ED6B3629E527}" srcOrd="0" destOrd="0" presId="urn:microsoft.com/office/officeart/2005/8/layout/chevron2"/>
    <dgm:cxn modelId="{6F555612-05BF-2F49-A4A7-742AF76895B6}" type="presParOf" srcId="{97367F90-B0C2-5849-B5CF-8DDE8ACBF958}" destId="{C3273285-4A8F-2444-9620-B77AD37C1A96}" srcOrd="1" destOrd="0" presId="urn:microsoft.com/office/officeart/2005/8/layout/chevron2"/>
    <dgm:cxn modelId="{4D8BA872-B9BB-DA4D-AA18-3C1B73383633}" type="presParOf" srcId="{7F76B737-482C-934F-B8C1-D582C3B702F0}" destId="{0765F8CD-FD6F-114F-AE5C-BEE81BC9532B}" srcOrd="1" destOrd="0" presId="urn:microsoft.com/office/officeart/2005/8/layout/chevron2"/>
    <dgm:cxn modelId="{CFECF93B-8950-3B42-8EEE-3B642C65ADD0}" type="presParOf" srcId="{7F76B737-482C-934F-B8C1-D582C3B702F0}" destId="{24763E9C-0112-E746-9FCB-CCDE6B952D73}" srcOrd="2" destOrd="0" presId="urn:microsoft.com/office/officeart/2005/8/layout/chevron2"/>
    <dgm:cxn modelId="{E057802E-94BC-3D4F-B69E-A271514F582F}" type="presParOf" srcId="{24763E9C-0112-E746-9FCB-CCDE6B952D73}" destId="{6843FC93-85A9-9342-A21C-BAAF18F409D2}" srcOrd="0" destOrd="0" presId="urn:microsoft.com/office/officeart/2005/8/layout/chevron2"/>
    <dgm:cxn modelId="{209357B4-CA14-7E40-ADEA-9F8D64499AA6}" type="presParOf" srcId="{24763E9C-0112-E746-9FCB-CCDE6B952D73}" destId="{532243EC-BD4D-914F-8AFA-E9934EB6CB06}" srcOrd="1" destOrd="0" presId="urn:microsoft.com/office/officeart/2005/8/layout/chevron2"/>
    <dgm:cxn modelId="{C8D2ED95-5D40-6B45-A35D-43FAC790C63A}" type="presParOf" srcId="{7F76B737-482C-934F-B8C1-D582C3B702F0}" destId="{B08A2910-4B3E-0341-A735-47B7737DFB59}" srcOrd="3" destOrd="0" presId="urn:microsoft.com/office/officeart/2005/8/layout/chevron2"/>
    <dgm:cxn modelId="{9250A7B8-F2C2-BE4C-A19D-A89862624F3D}" type="presParOf" srcId="{7F76B737-482C-934F-B8C1-D582C3B702F0}" destId="{F6029895-B378-3A43-8234-D799DF4DBABC}" srcOrd="4" destOrd="0" presId="urn:microsoft.com/office/officeart/2005/8/layout/chevron2"/>
    <dgm:cxn modelId="{AAB1C222-F602-0940-813F-C63AB8E2138E}" type="presParOf" srcId="{F6029895-B378-3A43-8234-D799DF4DBABC}" destId="{880D763F-9189-B343-AD01-048B4A1B7585}" srcOrd="0" destOrd="0" presId="urn:microsoft.com/office/officeart/2005/8/layout/chevron2"/>
    <dgm:cxn modelId="{E1A0442C-A7B1-614F-B65D-65DA08182168}" type="presParOf" srcId="{F6029895-B378-3A43-8234-D799DF4DBABC}" destId="{0345BBAF-7ABA-E943-8AB2-05E1456FD480}" srcOrd="1" destOrd="0" presId="urn:microsoft.com/office/officeart/2005/8/layout/chevron2"/>
    <dgm:cxn modelId="{15F34559-9FE4-0445-9AFE-E7FD2A5A036A}" type="presParOf" srcId="{7F76B737-482C-934F-B8C1-D582C3B702F0}" destId="{DAE6E41C-F58E-FE47-915D-ED99CAECF6D1}" srcOrd="5" destOrd="0" presId="urn:microsoft.com/office/officeart/2005/8/layout/chevron2"/>
    <dgm:cxn modelId="{D8707C01-7CF4-6141-A85A-EFC09F8BB444}" type="presParOf" srcId="{7F76B737-482C-934F-B8C1-D582C3B702F0}" destId="{16D9F6A8-DCCE-C24A-AD15-10F19EB381D0}" srcOrd="6" destOrd="0" presId="urn:microsoft.com/office/officeart/2005/8/layout/chevron2"/>
    <dgm:cxn modelId="{A229E374-8AF0-7243-98F6-EBC317C2EA40}" type="presParOf" srcId="{16D9F6A8-DCCE-C24A-AD15-10F19EB381D0}" destId="{2AC05053-863B-A846-887E-F8D9641531CE}" srcOrd="0" destOrd="0" presId="urn:microsoft.com/office/officeart/2005/8/layout/chevron2"/>
    <dgm:cxn modelId="{B699BE46-387B-784E-8F2B-F6552A8FA458}" type="presParOf" srcId="{16D9F6A8-DCCE-C24A-AD15-10F19EB381D0}" destId="{92EAA9DE-D856-F548-9407-99CFE37ADC61}" srcOrd="1" destOrd="0" presId="urn:microsoft.com/office/officeart/2005/8/layout/chevron2"/>
    <dgm:cxn modelId="{3886CDE6-859F-CE4B-8420-9542B0C0F27C}" type="presParOf" srcId="{7F76B737-482C-934F-B8C1-D582C3B702F0}" destId="{706F0ADD-1380-D143-98BA-70B0FB991514}" srcOrd="7" destOrd="0" presId="urn:microsoft.com/office/officeart/2005/8/layout/chevron2"/>
    <dgm:cxn modelId="{373E02C6-F4EC-B24E-A087-C5A28B824EA9}" type="presParOf" srcId="{7F76B737-482C-934F-B8C1-D582C3B702F0}" destId="{20D0940D-2B7D-DA47-BB3A-28B416AA8F3E}" srcOrd="8" destOrd="0" presId="urn:microsoft.com/office/officeart/2005/8/layout/chevron2"/>
    <dgm:cxn modelId="{8733BC72-C785-BB4E-8187-B92B9BEBD691}" type="presParOf" srcId="{20D0940D-2B7D-DA47-BB3A-28B416AA8F3E}" destId="{0A615386-D582-4A46-82A7-1F344FF6EA67}" srcOrd="0" destOrd="0" presId="urn:microsoft.com/office/officeart/2005/8/layout/chevron2"/>
    <dgm:cxn modelId="{FDD0E29E-9021-0840-98C9-900D6C7009C6}" type="presParOf" srcId="{20D0940D-2B7D-DA47-BB3A-28B416AA8F3E}" destId="{017919B9-1C2A-5749-9292-15069A5D07A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E41873-9CAB-B748-B79C-ED6B3629E527}">
      <dsp:nvSpPr>
        <dsp:cNvPr id="0" name=""/>
        <dsp:cNvSpPr/>
      </dsp:nvSpPr>
      <dsp:spPr>
        <a:xfrm rot="5400000">
          <a:off x="-141143" y="142380"/>
          <a:ext cx="940956" cy="658669"/>
        </a:xfrm>
        <a:prstGeom prst="chevron">
          <a:avLst/>
        </a:prstGeom>
        <a:solidFill>
          <a:srgbClr val="92D050"/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</a:rPr>
            <a:t>SO1</a:t>
          </a:r>
        </a:p>
      </dsp:txBody>
      <dsp:txXfrm rot="-5400000">
        <a:off x="1" y="330572"/>
        <a:ext cx="658669" cy="282287"/>
      </dsp:txXfrm>
    </dsp:sp>
    <dsp:sp modelId="{C3273285-4A8F-2444-9620-B77AD37C1A96}">
      <dsp:nvSpPr>
        <dsp:cNvPr id="0" name=""/>
        <dsp:cNvSpPr/>
      </dsp:nvSpPr>
      <dsp:spPr>
        <a:xfrm rot="5400000">
          <a:off x="5339267" y="-4679361"/>
          <a:ext cx="611621" cy="9972818"/>
        </a:xfrm>
        <a:prstGeom prst="round2SameRect">
          <a:avLst/>
        </a:prstGeom>
        <a:solidFill>
          <a:srgbClr val="92D050">
            <a:alpha val="90000"/>
          </a:srgbClr>
        </a:solidFill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2000" kern="1200" dirty="0">
              <a:latin typeface="+mj-lt"/>
            </a:rPr>
            <a:t>Sustain a </a:t>
          </a:r>
          <a:r>
            <a:rPr lang="en-ZA" sz="2000" b="1" kern="1200" dirty="0">
              <a:latin typeface="+mj-lt"/>
            </a:rPr>
            <a:t>world class</a:t>
          </a:r>
          <a:r>
            <a:rPr lang="en-ZA" sz="2000" kern="1200" dirty="0">
              <a:latin typeface="+mj-lt"/>
            </a:rPr>
            <a:t> and relevant </a:t>
          </a:r>
          <a:r>
            <a:rPr lang="en-ZA" sz="2000" b="1" kern="1200" dirty="0">
              <a:latin typeface="+mj-lt"/>
            </a:rPr>
            <a:t>national integrated cyberinfrastructure system</a:t>
          </a:r>
          <a:r>
            <a:rPr lang="en-ZA" sz="2000" kern="1200" dirty="0">
              <a:latin typeface="+mj-lt"/>
            </a:rPr>
            <a:t> for Science and Technology</a:t>
          </a:r>
          <a:endParaRPr lang="en-GB" sz="2000" kern="1200" dirty="0"/>
        </a:p>
      </dsp:txBody>
      <dsp:txXfrm rot="-5400000">
        <a:off x="658669" y="31094"/>
        <a:ext cx="9942961" cy="551907"/>
      </dsp:txXfrm>
    </dsp:sp>
    <dsp:sp modelId="{6843FC93-85A9-9342-A21C-BAAF18F409D2}">
      <dsp:nvSpPr>
        <dsp:cNvPr id="0" name=""/>
        <dsp:cNvSpPr/>
      </dsp:nvSpPr>
      <dsp:spPr>
        <a:xfrm rot="5400000">
          <a:off x="-141143" y="964194"/>
          <a:ext cx="940956" cy="658669"/>
        </a:xfrm>
        <a:prstGeom prst="chevron">
          <a:avLst/>
        </a:prstGeom>
        <a:solidFill>
          <a:schemeClr val="accent1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</a:rPr>
            <a:t>SO2</a:t>
          </a:r>
        </a:p>
      </dsp:txBody>
      <dsp:txXfrm rot="-5400000">
        <a:off x="1" y="1152386"/>
        <a:ext cx="658669" cy="282287"/>
      </dsp:txXfrm>
    </dsp:sp>
    <dsp:sp modelId="{532243EC-BD4D-914F-8AFA-E9934EB6CB06}">
      <dsp:nvSpPr>
        <dsp:cNvPr id="0" name=""/>
        <dsp:cNvSpPr/>
      </dsp:nvSpPr>
      <dsp:spPr>
        <a:xfrm rot="5400000">
          <a:off x="5339267" y="-3857547"/>
          <a:ext cx="611621" cy="9972818"/>
        </a:xfrm>
        <a:prstGeom prst="round2SameRect">
          <a:avLst/>
        </a:prstGeom>
        <a:solidFill>
          <a:schemeClr val="accent1">
            <a:lumMod val="60000"/>
            <a:lumOff val="4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2000" kern="1200" dirty="0">
              <a:latin typeface="+mj-lt"/>
            </a:rPr>
            <a:t>Enable and promote </a:t>
          </a:r>
          <a:r>
            <a:rPr lang="en-ZA" sz="2000" b="1" kern="1200" dirty="0">
              <a:latin typeface="+mj-lt"/>
            </a:rPr>
            <a:t>eScience</a:t>
          </a:r>
          <a:r>
            <a:rPr lang="en-ZA" sz="2000" kern="1200" dirty="0">
              <a:latin typeface="+mj-lt"/>
            </a:rPr>
            <a:t> in South Africa. </a:t>
          </a:r>
          <a:endParaRPr lang="en-GB" sz="2000" kern="1200" dirty="0"/>
        </a:p>
      </dsp:txBody>
      <dsp:txXfrm rot="-5400000">
        <a:off x="658669" y="852908"/>
        <a:ext cx="9942961" cy="551907"/>
      </dsp:txXfrm>
    </dsp:sp>
    <dsp:sp modelId="{880D763F-9189-B343-AD01-048B4A1B7585}">
      <dsp:nvSpPr>
        <dsp:cNvPr id="0" name=""/>
        <dsp:cNvSpPr/>
      </dsp:nvSpPr>
      <dsp:spPr>
        <a:xfrm rot="5400000">
          <a:off x="-141143" y="1786009"/>
          <a:ext cx="940956" cy="658669"/>
        </a:xfrm>
        <a:prstGeom prst="chevron">
          <a:avLst/>
        </a:prstGeom>
        <a:solidFill>
          <a:schemeClr val="accent6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</a:rPr>
            <a:t>SO3</a:t>
          </a:r>
        </a:p>
      </dsp:txBody>
      <dsp:txXfrm rot="-5400000">
        <a:off x="1" y="1974201"/>
        <a:ext cx="658669" cy="282287"/>
      </dsp:txXfrm>
    </dsp:sp>
    <dsp:sp modelId="{0345BBAF-7ABA-E943-8AB2-05E1456FD480}">
      <dsp:nvSpPr>
        <dsp:cNvPr id="0" name=""/>
        <dsp:cNvSpPr/>
      </dsp:nvSpPr>
      <dsp:spPr>
        <a:xfrm rot="5400000">
          <a:off x="5339267" y="-3035732"/>
          <a:ext cx="611621" cy="9972818"/>
        </a:xfrm>
        <a:prstGeom prst="round2SameRect">
          <a:avLst/>
        </a:prstGeom>
        <a:solidFill>
          <a:schemeClr val="accent6"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2000" kern="1200" dirty="0">
              <a:latin typeface="+mj-lt"/>
            </a:rPr>
            <a:t>Position South Africa to take part in, host and </a:t>
          </a:r>
          <a:r>
            <a:rPr lang="en-ZA" sz="2000" b="1" kern="1200" dirty="0">
              <a:latin typeface="+mj-lt"/>
            </a:rPr>
            <a:t>lead large scale global research and science projects</a:t>
          </a:r>
          <a:r>
            <a:rPr lang="en-ZA" sz="2000" kern="1200" dirty="0">
              <a:latin typeface="+mj-lt"/>
            </a:rPr>
            <a:t> (e.g. SKA and CERN experiments).</a:t>
          </a:r>
          <a:endParaRPr lang="en-GB" sz="2000" kern="1200" dirty="0"/>
        </a:p>
      </dsp:txBody>
      <dsp:txXfrm rot="-5400000">
        <a:off x="658669" y="1674723"/>
        <a:ext cx="9942961" cy="551907"/>
      </dsp:txXfrm>
    </dsp:sp>
    <dsp:sp modelId="{2AC05053-863B-A846-887E-F8D9641531CE}">
      <dsp:nvSpPr>
        <dsp:cNvPr id="0" name=""/>
        <dsp:cNvSpPr/>
      </dsp:nvSpPr>
      <dsp:spPr>
        <a:xfrm rot="5400000">
          <a:off x="-141143" y="2607823"/>
          <a:ext cx="940956" cy="658669"/>
        </a:xfrm>
        <a:prstGeom prst="chevron">
          <a:avLst/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</a:rPr>
            <a:t>SO4</a:t>
          </a:r>
        </a:p>
      </dsp:txBody>
      <dsp:txXfrm rot="-5400000">
        <a:off x="1" y="2796015"/>
        <a:ext cx="658669" cy="282287"/>
      </dsp:txXfrm>
    </dsp:sp>
    <dsp:sp modelId="{92EAA9DE-D856-F548-9407-99CFE37ADC61}">
      <dsp:nvSpPr>
        <dsp:cNvPr id="0" name=""/>
        <dsp:cNvSpPr/>
      </dsp:nvSpPr>
      <dsp:spPr>
        <a:xfrm rot="5400000">
          <a:off x="5339267" y="-2213918"/>
          <a:ext cx="611621" cy="9972818"/>
        </a:xfrm>
        <a:prstGeom prst="round2SameRect">
          <a:avLst/>
        </a:prstGeom>
        <a:solidFill>
          <a:schemeClr val="bg2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2000" kern="1200" dirty="0">
              <a:latin typeface="+mj-lt"/>
            </a:rPr>
            <a:t>Provide </a:t>
          </a:r>
          <a:r>
            <a:rPr lang="en-ZA" sz="2000" b="1" kern="1200" dirty="0">
              <a:latin typeface="+mj-lt"/>
            </a:rPr>
            <a:t>thought leadership</a:t>
          </a:r>
          <a:r>
            <a:rPr lang="en-ZA" sz="2000" kern="1200" dirty="0">
              <a:latin typeface="+mj-lt"/>
            </a:rPr>
            <a:t> to South Africa’s evolving cyberinfrastructure strategy and activities, and facilitate the uptake of advanced cyberinfrastructure. </a:t>
          </a:r>
          <a:endParaRPr lang="en-GB" sz="2000" kern="1200" dirty="0"/>
        </a:p>
      </dsp:txBody>
      <dsp:txXfrm rot="-5400000">
        <a:off x="658669" y="2496537"/>
        <a:ext cx="9942961" cy="551907"/>
      </dsp:txXfrm>
    </dsp:sp>
    <dsp:sp modelId="{0A615386-D582-4A46-82A7-1F344FF6EA67}">
      <dsp:nvSpPr>
        <dsp:cNvPr id="0" name=""/>
        <dsp:cNvSpPr/>
      </dsp:nvSpPr>
      <dsp:spPr>
        <a:xfrm rot="5400000">
          <a:off x="-141143" y="3429638"/>
          <a:ext cx="940956" cy="6586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>
              <a:solidFill>
                <a:schemeClr val="tx1"/>
              </a:solidFill>
            </a:rPr>
            <a:t>SO5</a:t>
          </a:r>
        </a:p>
      </dsp:txBody>
      <dsp:txXfrm rot="-5400000">
        <a:off x="1" y="3617830"/>
        <a:ext cx="658669" cy="282287"/>
      </dsp:txXfrm>
    </dsp:sp>
    <dsp:sp modelId="{017919B9-1C2A-5749-9292-15069A5D07AD}">
      <dsp:nvSpPr>
        <dsp:cNvPr id="0" name=""/>
        <dsp:cNvSpPr/>
      </dsp:nvSpPr>
      <dsp:spPr>
        <a:xfrm rot="5400000">
          <a:off x="5339267" y="-1392103"/>
          <a:ext cx="611621" cy="9972818"/>
        </a:xfrm>
        <a:prstGeom prst="round2SameRect">
          <a:avLst/>
        </a:prstGeom>
        <a:solidFill>
          <a:schemeClr val="accent1"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ZA" sz="2000" kern="1200" dirty="0">
              <a:latin typeface="+mj-lt"/>
            </a:rPr>
            <a:t>Foster the development of </a:t>
          </a:r>
          <a:r>
            <a:rPr lang="en-ZA" sz="2000" b="1" kern="1200" dirty="0">
              <a:latin typeface="+mj-lt"/>
            </a:rPr>
            <a:t>human capacity in cyberinfrastructure and its application</a:t>
          </a:r>
          <a:r>
            <a:rPr lang="en-ZA" sz="2000" kern="1200" dirty="0">
              <a:latin typeface="+mj-lt"/>
            </a:rPr>
            <a:t>, and contribute to the transformation of this sector</a:t>
          </a:r>
          <a:r>
            <a:rPr lang="en-ZA" sz="2000" kern="1200" dirty="0"/>
            <a:t>.</a:t>
          </a:r>
          <a:endParaRPr lang="en-GB" sz="2000" kern="1200" dirty="0"/>
        </a:p>
      </dsp:txBody>
      <dsp:txXfrm rot="-5400000">
        <a:off x="658669" y="3318352"/>
        <a:ext cx="9942961" cy="5519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0203272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AB986A-11F3-4F97-8791-DCE8C08BBD80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87438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081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321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561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ctrTitle" hasCustomPrompt="1"/>
          </p:nvPr>
        </p:nvSpPr>
        <p:spPr>
          <a:xfrm>
            <a:off x="5121613" y="2159610"/>
            <a:ext cx="6911502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4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en-ZA" dirty="0"/>
              <a:t>Presentation title</a:t>
            </a:r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Std." userDrawn="1">
  <p:cSld name="Title slide Std.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6" name="Google Shape;37;p6">
            <a:extLst>
              <a:ext uri="{FF2B5EF4-FFF2-40B4-BE49-F238E27FC236}">
                <a16:creationId xmlns:a16="http://schemas.microsoft.com/office/drawing/2014/main" id="{D23FAB86-0599-42FA-8127-BEA81BB2CE3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5600" y="1191095"/>
            <a:ext cx="92772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 dirty="0"/>
          </a:p>
        </p:txBody>
      </p:sp>
      <p:sp>
        <p:nvSpPr>
          <p:cNvPr id="7" name="Google Shape;38;p6">
            <a:extLst>
              <a:ext uri="{FF2B5EF4-FFF2-40B4-BE49-F238E27FC236}">
                <a16:creationId xmlns:a16="http://schemas.microsoft.com/office/drawing/2014/main" id="{33106AF2-D7C2-40BF-B9AB-9F8E36476E2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5600" y="1954696"/>
            <a:ext cx="11360800" cy="40419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507987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marL="1219170" lvl="1" indent="-474121">
              <a:spcBef>
                <a:spcPts val="2133"/>
              </a:spcBef>
              <a:spcAft>
                <a:spcPts val="0"/>
              </a:spcAft>
              <a:buSzPts val="2000"/>
              <a:buChar char="○"/>
              <a:defRPr/>
            </a:lvl2pPr>
            <a:lvl3pPr marL="1828754" lvl="2" indent="-474121">
              <a:spcBef>
                <a:spcPts val="2133"/>
              </a:spcBef>
              <a:spcAft>
                <a:spcPts val="0"/>
              </a:spcAft>
              <a:buSzPts val="2000"/>
              <a:buChar char="■"/>
              <a:defRPr/>
            </a:lvl3pPr>
            <a:lvl4pPr marL="2438339" lvl="3" indent="-474121">
              <a:spcBef>
                <a:spcPts val="2133"/>
              </a:spcBef>
              <a:spcAft>
                <a:spcPts val="0"/>
              </a:spcAft>
              <a:buSzPts val="2000"/>
              <a:buChar char="●"/>
              <a:defRPr/>
            </a:lvl4pPr>
            <a:lvl5pPr marL="3047924" lvl="4" indent="-474121">
              <a:spcBef>
                <a:spcPts val="2133"/>
              </a:spcBef>
              <a:spcAft>
                <a:spcPts val="0"/>
              </a:spcAft>
              <a:buSzPts val="2000"/>
              <a:buChar char="○"/>
              <a:defRPr/>
            </a:lvl5pPr>
            <a:lvl6pPr marL="3657509" lvl="5" indent="-474121">
              <a:spcBef>
                <a:spcPts val="2133"/>
              </a:spcBef>
              <a:spcAft>
                <a:spcPts val="0"/>
              </a:spcAft>
              <a:buSzPts val="2000"/>
              <a:buChar char="■"/>
              <a:defRPr/>
            </a:lvl6pPr>
            <a:lvl7pPr marL="4267093" lvl="6" indent="-474121">
              <a:spcBef>
                <a:spcPts val="2133"/>
              </a:spcBef>
              <a:spcAft>
                <a:spcPts val="0"/>
              </a:spcAft>
              <a:buSzPts val="2000"/>
              <a:buChar char="●"/>
              <a:defRPr/>
            </a:lvl7pPr>
            <a:lvl8pPr marL="4876678" lvl="7" indent="-474121">
              <a:spcBef>
                <a:spcPts val="2133"/>
              </a:spcBef>
              <a:spcAft>
                <a:spcPts val="0"/>
              </a:spcAft>
              <a:buSzPts val="2000"/>
              <a:buChar char="○"/>
              <a:defRPr/>
            </a:lvl8pPr>
            <a:lvl9pPr marL="5486263" lvl="8" indent="-474121">
              <a:spcBef>
                <a:spcPts val="2133"/>
              </a:spcBef>
              <a:spcAft>
                <a:spcPts val="2133"/>
              </a:spcAft>
              <a:buSzPts val="2000"/>
              <a:buChar char="■"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4427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1_Title Slid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FC257E2E-10DA-4E4F-B75D-7EE33D704E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E8159FA-116E-B944-AACC-38A2ECB649C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0222" y="1584779"/>
            <a:ext cx="10631557" cy="422985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1CB775-55D8-2F57-3544-843A12D29008}"/>
              </a:ext>
            </a:extLst>
          </p:cNvPr>
          <p:cNvSpPr txBox="1">
            <a:spLocks/>
          </p:cNvSpPr>
          <p:nvPr userDrawn="1"/>
        </p:nvSpPr>
        <p:spPr>
          <a:xfrm>
            <a:off x="341972" y="185429"/>
            <a:ext cx="7903779" cy="679449"/>
          </a:xfr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sz="373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204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BRY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56F06874-4593-D54B-9533-5F9F4ABE63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1759" y="5888477"/>
            <a:ext cx="2498773" cy="96952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25CD4D5-B90A-3347-9CD2-512A929099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0040137" y="5322000"/>
            <a:ext cx="2151863" cy="1521569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BBECD0B-D6A6-4ED9-AC83-00E6FFA07B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7600" y="1536000"/>
            <a:ext cx="11361600" cy="45552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10" name="Google Shape;14;p2">
            <a:extLst>
              <a:ext uri="{FF2B5EF4-FFF2-40B4-BE49-F238E27FC236}">
                <a16:creationId xmlns:a16="http://schemas.microsoft.com/office/drawing/2014/main" id="{15E7F467-771B-43F9-9C81-2AD8BCA79B5C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 b="78977"/>
          <a:stretch/>
        </p:blipFill>
        <p:spPr>
          <a:xfrm>
            <a:off x="9448797" y="2"/>
            <a:ext cx="2743200" cy="1152373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32;p6">
            <a:extLst>
              <a:ext uri="{FF2B5EF4-FFF2-40B4-BE49-F238E27FC236}">
                <a16:creationId xmlns:a16="http://schemas.microsoft.com/office/drawing/2014/main" id="{692292E7-4FC5-471B-A1F2-A9A0FFE96A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5600" y="432100"/>
            <a:ext cx="92772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9pPr>
          </a:lstStyle>
          <a:p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E07B2F0-522A-4A5E-8A5E-6D2C4DE3E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393D-8A29-AD4B-BB69-5690A45E8F2E}" type="datetimeFigureOut">
              <a:rPr lang="en-US" smtClean="0"/>
              <a:t>9/28/23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E6DBDD-C44B-4F68-90C4-9758D83F3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HPC ECOSYSTEMS PROJECT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AD12DB-15D8-4CED-AC53-BB0333958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025B1E-8172-564C-8543-C2FCE681B8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763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9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 rot="5400000">
            <a:off x="7285038" y="1828800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 rot="5400000">
            <a:off x="1697039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60" r:id="rId10"/>
    <p:sldLayoutId id="2147483661" r:id="rId11"/>
    <p:sldLayoutId id="2147483662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sithole@csir.co.za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subTitle" idx="4294967295"/>
          </p:nvPr>
        </p:nvSpPr>
        <p:spPr>
          <a:xfrm>
            <a:off x="4952334" y="1940775"/>
            <a:ext cx="6667237" cy="109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 algn="ctr">
              <a:spcBef>
                <a:spcPts val="0"/>
              </a:spcBef>
              <a:buClr>
                <a:srgbClr val="595959"/>
              </a:buClr>
              <a:buSzPts val="1600"/>
              <a:buNone/>
            </a:pPr>
            <a:r>
              <a:rPr lang="en-ZA" sz="2000" b="1" i="0" u="none" strike="noStrike" dirty="0">
                <a:solidFill>
                  <a:srgbClr val="21212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HPC in South `Africa: Efforts in support of Physics</a:t>
            </a:r>
            <a:endParaRPr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Google Shape;86;p13"/>
          <p:cNvSpPr/>
          <p:nvPr/>
        </p:nvSpPr>
        <p:spPr>
          <a:xfrm>
            <a:off x="5460517" y="2715098"/>
            <a:ext cx="5813365" cy="18122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Dr Happy Sithole</a:t>
            </a:r>
          </a:p>
          <a:p>
            <a:pPr algn="ctr"/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28 September 2023</a:t>
            </a:r>
          </a:p>
          <a:p>
            <a:pPr algn="ctr"/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en-US" sz="2000" b="1" dirty="0">
                <a:solidFill>
                  <a:schemeClr val="tx1"/>
                </a:solidFill>
              </a:rPr>
              <a:t>Email: </a:t>
            </a:r>
            <a:r>
              <a:rPr lang="en-US" sz="2000" b="1" dirty="0">
                <a:solidFill>
                  <a:schemeClr val="tx1"/>
                </a:solidFill>
                <a:hlinkClick r:id="rId3"/>
              </a:rPr>
              <a:t>hsithole@csir.co.za</a:t>
            </a:r>
            <a:endParaRPr lang="en-US" sz="2000" b="1" dirty="0">
              <a:solidFill>
                <a:schemeClr val="tx1"/>
              </a:solidFill>
            </a:endParaRPr>
          </a:p>
          <a:p>
            <a:pPr algn="ctr"/>
            <a:endParaRPr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3DAC788-7B41-4B8E-A15E-FDABCEC43743}"/>
              </a:ext>
            </a:extLst>
          </p:cNvPr>
          <p:cNvGraphicFramePr>
            <a:graphicFrameLocks/>
          </p:cNvGraphicFramePr>
          <p:nvPr/>
        </p:nvGraphicFramePr>
        <p:xfrm>
          <a:off x="541755" y="1665004"/>
          <a:ext cx="6096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816155" y="325224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CHPC User Categories 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2AE60548-9D19-C74E-8921-4AD88B22FD9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0220267"/>
              </p:ext>
            </p:extLst>
          </p:nvPr>
        </p:nvGraphicFramePr>
        <p:xfrm>
          <a:off x="3278767" y="1535396"/>
          <a:ext cx="7013809" cy="4744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560445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816155" y="325225"/>
            <a:ext cx="6855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CHPC Use: SA Universities </a:t>
            </a:r>
            <a:endParaRPr lang="en-US" sz="3200" b="1" i="1" kern="1200" dirty="0">
              <a:solidFill>
                <a:srgbClr val="C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9AFD6B-E17F-F93F-9A2F-2056933B563C}"/>
              </a:ext>
            </a:extLst>
          </p:cNvPr>
          <p:cNvSpPr txBox="1"/>
          <p:nvPr/>
        </p:nvSpPr>
        <p:spPr>
          <a:xfrm>
            <a:off x="6822103" y="957934"/>
            <a:ext cx="2839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2400" b="1" i="1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2016/17 – 2021/22 </a:t>
            </a: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id="{7A249D85-BC17-92D1-0A68-9B196085A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65541" y="2842142"/>
            <a:ext cx="2489616" cy="17165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15" tIns="60907" rIns="121815" bIns="60907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kern="1200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/>
              </a:rPr>
              <a:t>Total Active*</a:t>
            </a:r>
          </a:p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kern="1200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/>
              </a:rPr>
              <a:t>Programmes: </a:t>
            </a:r>
          </a:p>
          <a:p>
            <a:pPr marL="0" indent="0" algn="ctr" defTabSz="609585" eaLnBrk="1" hangingPunct="1">
              <a:lnSpc>
                <a:spcPct val="150000"/>
              </a:lnSpc>
              <a:buClrTx/>
            </a:pPr>
            <a:r>
              <a:rPr lang="en-ZA" b="1" kern="1200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/>
              </a:rPr>
              <a:t>323</a:t>
            </a:r>
            <a:endParaRPr lang="en-ZA" b="1" kern="1200" dirty="0">
              <a:solidFill>
                <a:srgbClr val="632523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Symbol"/>
            </a:endParaRP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64798534-27F5-3E49-9990-6F5B0A2E45ED}"/>
              </a:ext>
            </a:extLst>
          </p:cNvPr>
          <p:cNvGraphicFramePr>
            <a:graphicFrameLocks/>
          </p:cNvGraphicFramePr>
          <p:nvPr/>
        </p:nvGraphicFramePr>
        <p:xfrm>
          <a:off x="1" y="1333832"/>
          <a:ext cx="6593983" cy="42438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2BB96CC-3DDA-0AD4-CADC-7A40BA1BC12E}"/>
              </a:ext>
            </a:extLst>
          </p:cNvPr>
          <p:cNvGraphicFramePr>
            <a:graphicFrameLocks noGrp="1"/>
          </p:cNvGraphicFramePr>
          <p:nvPr/>
        </p:nvGraphicFramePr>
        <p:xfrm>
          <a:off x="9937624" y="1305192"/>
          <a:ext cx="2119846" cy="5233096"/>
        </p:xfrm>
        <a:graphic>
          <a:graphicData uri="http://schemas.openxmlformats.org/drawingml/2006/table">
            <a:tbl>
              <a:tblPr/>
              <a:tblGrid>
                <a:gridCol w="1059923">
                  <a:extLst>
                    <a:ext uri="{9D8B030D-6E8A-4147-A177-3AD203B41FA5}">
                      <a16:colId xmlns:a16="http://schemas.microsoft.com/office/drawing/2014/main" val="3593290127"/>
                    </a:ext>
                  </a:extLst>
                </a:gridCol>
                <a:gridCol w="1059923">
                  <a:extLst>
                    <a:ext uri="{9D8B030D-6E8A-4147-A177-3AD203B41FA5}">
                      <a16:colId xmlns:a16="http://schemas.microsoft.com/office/drawing/2014/main" val="163185078"/>
                    </a:ext>
                  </a:extLst>
                </a:gridCol>
              </a:tblGrid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University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Programmes</a:t>
                      </a:r>
                      <a:endParaRPr lang="en-ZA" sz="15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751258335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UCT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52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3345786570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RU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4065965713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UL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1392453902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UP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2281943883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Wits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2363260576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UKZN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1021770528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NWU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1271849102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UNISA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148166866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SU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157555657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UJ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2293815004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UFS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1157344362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UWC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4137476822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NMU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3951444681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UV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2247662658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DUT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1758816744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MUT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1230112708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UFH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2767971558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TUT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4248124454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SMU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1993615535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CPUT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4267517087"/>
                  </a:ext>
                </a:extLst>
              </a:tr>
              <a:tr h="232788"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VUT</a:t>
                      </a:r>
                      <a:endParaRPr lang="en-ZA" sz="15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5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ZA" sz="15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268" marR="9268" marT="9268" marB="0" anchor="b"/>
                </a:tc>
                <a:extLst>
                  <a:ext uri="{0D108BD9-81ED-4DB2-BD59-A6C34878D82A}">
                    <a16:rowId xmlns:a16="http://schemas.microsoft.com/office/drawing/2014/main" val="28264717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67143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816155" y="325224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CHPC Domain Areas: </a:t>
            </a:r>
            <a:r>
              <a:rPr lang="en-US" sz="3200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Total Active* </a:t>
            </a:r>
            <a:r>
              <a:rPr lang="en-US" sz="3200" b="1" i="1" kern="1200" dirty="0" err="1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Programmes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A47A7739-FD25-1A42-A81D-989B417DA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002" y="6251567"/>
            <a:ext cx="8896505" cy="5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867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*Active</a:t>
            </a:r>
            <a:r>
              <a:rPr lang="en-ZA" sz="1867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 refers to at least 1000 compute hours used over the relevant period.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7FDD3B97-FD99-AD40-A2E5-393AC3AD03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1547" y="5273683"/>
            <a:ext cx="2906776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# Active Programmes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D62413-A2DF-142D-9915-28E0344ACA63}"/>
              </a:ext>
            </a:extLst>
          </p:cNvPr>
          <p:cNvSpPr/>
          <p:nvPr/>
        </p:nvSpPr>
        <p:spPr>
          <a:xfrm>
            <a:off x="7122042" y="886129"/>
            <a:ext cx="2947849" cy="648672"/>
          </a:xfrm>
          <a:prstGeom prst="rect">
            <a:avLst/>
          </a:prstGeom>
          <a:solidFill>
            <a:srgbClr val="C0504D">
              <a:lumMod val="5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>
              <a:buClrTx/>
              <a:defRPr/>
            </a:pPr>
            <a:endParaRPr lang="en-US" sz="24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9AFD6B-E17F-F93F-9A2F-2056933B563C}"/>
              </a:ext>
            </a:extLst>
          </p:cNvPr>
          <p:cNvSpPr txBox="1"/>
          <p:nvPr/>
        </p:nvSpPr>
        <p:spPr>
          <a:xfrm>
            <a:off x="7290354" y="957934"/>
            <a:ext cx="2677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2400" b="1" i="1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2016/17 – 2021/22 </a:t>
            </a:r>
          </a:p>
        </p:txBody>
      </p:sp>
      <p:sp>
        <p:nvSpPr>
          <p:cNvPr id="16" name="Text Box 3">
            <a:extLst>
              <a:ext uri="{FF2B5EF4-FFF2-40B4-BE49-F238E27FC236}">
                <a16:creationId xmlns:a16="http://schemas.microsoft.com/office/drawing/2014/main" id="{D8686B3D-C0F9-CE1E-4DB4-381536AFC4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22042" y="5735058"/>
            <a:ext cx="4745703" cy="61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15" tIns="60907" rIns="121815" bIns="60907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Active* Programmes: </a:t>
            </a:r>
            <a:r>
              <a:rPr lang="en-ZA" b="1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458</a:t>
            </a:r>
            <a:endParaRPr lang="en-ZA" b="1" kern="1200" dirty="0">
              <a:solidFill>
                <a:srgbClr val="632523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F22C2B-95CF-73B8-E7AF-D4909653FF8C}"/>
              </a:ext>
            </a:extLst>
          </p:cNvPr>
          <p:cNvSpPr txBox="1"/>
          <p:nvPr/>
        </p:nvSpPr>
        <p:spPr>
          <a:xfrm>
            <a:off x="4703063" y="864601"/>
            <a:ext cx="2213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Past 6 Years</a:t>
            </a:r>
          </a:p>
        </p:txBody>
      </p:sp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870A9A-14D6-814D-95DD-B611F24FD70D}"/>
              </a:ext>
            </a:extLst>
          </p:cNvPr>
          <p:cNvGraphicFramePr>
            <a:graphicFrameLocks/>
          </p:cNvGraphicFramePr>
          <p:nvPr/>
        </p:nvGraphicFramePr>
        <p:xfrm>
          <a:off x="42450" y="1394614"/>
          <a:ext cx="6524329" cy="4097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6AF0CAA-F977-1E06-6DAF-8DD7D28E9F38}"/>
              </a:ext>
            </a:extLst>
          </p:cNvPr>
          <p:cNvGraphicFramePr>
            <a:graphicFrameLocks noGrp="1"/>
          </p:cNvGraphicFramePr>
          <p:nvPr/>
        </p:nvGraphicFramePr>
        <p:xfrm>
          <a:off x="8327195" y="1877553"/>
          <a:ext cx="2862888" cy="3793062"/>
        </p:xfrm>
        <a:graphic>
          <a:graphicData uri="http://schemas.openxmlformats.org/drawingml/2006/table">
            <a:tbl>
              <a:tblPr/>
              <a:tblGrid>
                <a:gridCol w="1182583">
                  <a:extLst>
                    <a:ext uri="{9D8B030D-6E8A-4147-A177-3AD203B41FA5}">
                      <a16:colId xmlns:a16="http://schemas.microsoft.com/office/drawing/2014/main" val="384026660"/>
                    </a:ext>
                  </a:extLst>
                </a:gridCol>
                <a:gridCol w="1680305">
                  <a:extLst>
                    <a:ext uri="{9D8B030D-6E8A-4147-A177-3AD203B41FA5}">
                      <a16:colId xmlns:a16="http://schemas.microsoft.com/office/drawing/2014/main" val="3614153632"/>
                    </a:ext>
                  </a:extLst>
                </a:gridCol>
              </a:tblGrid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Domain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Programmes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4090324893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 Sci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57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656558334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Chem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101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3175549142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Health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634331857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Earth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810567778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CFD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66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2470372559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Bioinf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4059799956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Physics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601864425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Astro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756160844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 Sci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309338252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Maths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3066354474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456286840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 Eng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2021676506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 Sci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2008438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07566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816155" y="258318"/>
            <a:ext cx="5279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CHPC Domain Areas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9AFD6B-E17F-F93F-9A2F-2056933B563C}"/>
              </a:ext>
            </a:extLst>
          </p:cNvPr>
          <p:cNvSpPr txBox="1"/>
          <p:nvPr/>
        </p:nvSpPr>
        <p:spPr>
          <a:xfrm>
            <a:off x="7290354" y="957934"/>
            <a:ext cx="2677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2400" b="1" i="1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2016/17 – 2021/22 </a:t>
            </a:r>
          </a:p>
        </p:txBody>
      </p:sp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7DE5DCF9-7E08-6D0E-E021-AD9DB141CF5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3823739"/>
              </p:ext>
            </p:extLst>
          </p:nvPr>
        </p:nvGraphicFramePr>
        <p:xfrm>
          <a:off x="186564" y="957935"/>
          <a:ext cx="7608138" cy="46524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Text Box 3">
            <a:extLst>
              <a:ext uri="{FF2B5EF4-FFF2-40B4-BE49-F238E27FC236}">
                <a16:creationId xmlns:a16="http://schemas.microsoft.com/office/drawing/2014/main" id="{B663D3C3-E70A-74A2-A03B-7634348F02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33263" y="5590194"/>
            <a:ext cx="4072173" cy="619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15" tIns="60907" rIns="121815" bIns="60907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Hours: </a:t>
            </a:r>
            <a:r>
              <a:rPr lang="en-ZA" b="1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791 Million</a:t>
            </a:r>
            <a:endParaRPr lang="en-ZA" b="1" kern="1200" dirty="0">
              <a:solidFill>
                <a:srgbClr val="632523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CC9D6DE-D141-A988-ED92-55A51D4E7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642300"/>
              </p:ext>
            </p:extLst>
          </p:nvPr>
        </p:nvGraphicFramePr>
        <p:xfrm>
          <a:off x="8550647" y="1135777"/>
          <a:ext cx="2540000" cy="3793062"/>
        </p:xfrm>
        <a:graphic>
          <a:graphicData uri="http://schemas.openxmlformats.org/drawingml/2006/table">
            <a:tbl>
              <a:tblPr/>
              <a:tblGrid>
                <a:gridCol w="1183361">
                  <a:extLst>
                    <a:ext uri="{9D8B030D-6E8A-4147-A177-3AD203B41FA5}">
                      <a16:colId xmlns:a16="http://schemas.microsoft.com/office/drawing/2014/main" val="285967092"/>
                    </a:ext>
                  </a:extLst>
                </a:gridCol>
                <a:gridCol w="1356639">
                  <a:extLst>
                    <a:ext uri="{9D8B030D-6E8A-4147-A177-3AD203B41FA5}">
                      <a16:colId xmlns:a16="http://schemas.microsoft.com/office/drawing/2014/main" val="4204219327"/>
                    </a:ext>
                  </a:extLst>
                </a:gridCol>
              </a:tblGrid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Domain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Hours (Million)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4198266717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 Sci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295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360327856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Chem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212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3628315204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Health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125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4008087090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Earth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376247043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CFD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3510170027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Bioinf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13252670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Physics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31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455115954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Astro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318067359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Comp Sci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540303258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Maths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830709131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Other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3024903389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 Eng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2207422197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Env Sci</a:t>
                      </a:r>
                      <a:endParaRPr lang="en-ZA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919263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8084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816155" y="325224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Gender: Principal Investigators and Users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D62413-A2DF-142D-9915-28E0344ACA63}"/>
              </a:ext>
            </a:extLst>
          </p:cNvPr>
          <p:cNvSpPr/>
          <p:nvPr/>
        </p:nvSpPr>
        <p:spPr>
          <a:xfrm>
            <a:off x="7122042" y="886129"/>
            <a:ext cx="2947849" cy="648672"/>
          </a:xfrm>
          <a:prstGeom prst="rect">
            <a:avLst/>
          </a:prstGeom>
          <a:solidFill>
            <a:srgbClr val="C0504D">
              <a:lumMod val="5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>
              <a:buClrTx/>
              <a:defRPr/>
            </a:pPr>
            <a:endParaRPr lang="en-US" sz="24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9AFD6B-E17F-F93F-9A2F-2056933B563C}"/>
              </a:ext>
            </a:extLst>
          </p:cNvPr>
          <p:cNvSpPr txBox="1"/>
          <p:nvPr/>
        </p:nvSpPr>
        <p:spPr>
          <a:xfrm>
            <a:off x="7290354" y="957934"/>
            <a:ext cx="2677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2400" b="1" i="1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2016/17 – 2021/22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F22C2B-95CF-73B8-E7AF-D4909653FF8C}"/>
              </a:ext>
            </a:extLst>
          </p:cNvPr>
          <p:cNvSpPr txBox="1"/>
          <p:nvPr/>
        </p:nvSpPr>
        <p:spPr>
          <a:xfrm>
            <a:off x="4703063" y="864601"/>
            <a:ext cx="2213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Past 6 Years</a:t>
            </a:r>
          </a:p>
        </p:txBody>
      </p:sp>
      <p:graphicFrame>
        <p:nvGraphicFramePr>
          <p:cNvPr id="23" name="Chart 22">
            <a:extLst>
              <a:ext uri="{FF2B5EF4-FFF2-40B4-BE49-F238E27FC236}">
                <a16:creationId xmlns:a16="http://schemas.microsoft.com/office/drawing/2014/main" id="{DD93B354-8B7A-94D9-B0B8-89E215EEBB95}"/>
              </a:ext>
            </a:extLst>
          </p:cNvPr>
          <p:cNvGraphicFramePr>
            <a:graphicFrameLocks/>
          </p:cNvGraphicFramePr>
          <p:nvPr/>
        </p:nvGraphicFramePr>
        <p:xfrm>
          <a:off x="144857" y="1883119"/>
          <a:ext cx="6037779" cy="352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4" name="Chart 23">
            <a:extLst>
              <a:ext uri="{FF2B5EF4-FFF2-40B4-BE49-F238E27FC236}">
                <a16:creationId xmlns:a16="http://schemas.microsoft.com/office/drawing/2014/main" id="{63D0589C-31FD-704F-97CB-311524066A0D}"/>
              </a:ext>
            </a:extLst>
          </p:cNvPr>
          <p:cNvGraphicFramePr>
            <a:graphicFrameLocks/>
          </p:cNvGraphicFramePr>
          <p:nvPr/>
        </p:nvGraphicFramePr>
        <p:xfrm>
          <a:off x="6067585" y="1875832"/>
          <a:ext cx="6037779" cy="3523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Text Box 3">
            <a:extLst>
              <a:ext uri="{FF2B5EF4-FFF2-40B4-BE49-F238E27FC236}">
                <a16:creationId xmlns:a16="http://schemas.microsoft.com/office/drawing/2014/main" id="{47AA2062-6BEA-C332-2C30-162DC30CF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3284" y="5131288"/>
            <a:ext cx="3168969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PIs:  457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6" name="Text Box 3">
            <a:extLst>
              <a:ext uri="{FF2B5EF4-FFF2-40B4-BE49-F238E27FC236}">
                <a16:creationId xmlns:a16="http://schemas.microsoft.com/office/drawing/2014/main" id="{F352C342-5D05-8D24-C343-DC59170E4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2134" y="1624141"/>
            <a:ext cx="3168969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Principal Investigators: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7" name="Text Box 3">
            <a:extLst>
              <a:ext uri="{FF2B5EF4-FFF2-40B4-BE49-F238E27FC236}">
                <a16:creationId xmlns:a16="http://schemas.microsoft.com/office/drawing/2014/main" id="{9B78F0E1-E86D-8203-2E3B-045B53316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5097" y="1588560"/>
            <a:ext cx="1338027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Users: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8" name="Text Box 3">
            <a:extLst>
              <a:ext uri="{FF2B5EF4-FFF2-40B4-BE49-F238E27FC236}">
                <a16:creationId xmlns:a16="http://schemas.microsoft.com/office/drawing/2014/main" id="{183B071D-0C10-E9BB-6570-90581FB7E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6012" y="5131287"/>
            <a:ext cx="3168969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Users:  1728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Calibri"/>
              <a:ea typeface="+mn-ea"/>
              <a:cs typeface="+mn-c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980516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04BF616A-BC8E-CBB9-B468-64A1D74DA20D}"/>
              </a:ext>
            </a:extLst>
          </p:cNvPr>
          <p:cNvGraphicFramePr>
            <a:graphicFrameLocks/>
          </p:cNvGraphicFramePr>
          <p:nvPr/>
        </p:nvGraphicFramePr>
        <p:xfrm>
          <a:off x="507111" y="1871417"/>
          <a:ext cx="5420132" cy="3801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18">
            <a:extLst>
              <a:ext uri="{FF2B5EF4-FFF2-40B4-BE49-F238E27FC236}">
                <a16:creationId xmlns:a16="http://schemas.microsoft.com/office/drawing/2014/main" id="{B350584E-A7A6-D04D-923D-C514CFF61F0C}"/>
              </a:ext>
            </a:extLst>
          </p:cNvPr>
          <p:cNvGraphicFramePr>
            <a:graphicFrameLocks/>
          </p:cNvGraphicFramePr>
          <p:nvPr/>
        </p:nvGraphicFramePr>
        <p:xfrm>
          <a:off x="6120013" y="1864563"/>
          <a:ext cx="5420132" cy="3801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816155" y="325224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Demographics: Principal Investigators and Users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D62413-A2DF-142D-9915-28E0344ACA63}"/>
              </a:ext>
            </a:extLst>
          </p:cNvPr>
          <p:cNvSpPr/>
          <p:nvPr/>
        </p:nvSpPr>
        <p:spPr>
          <a:xfrm>
            <a:off x="7122042" y="886129"/>
            <a:ext cx="2947849" cy="648672"/>
          </a:xfrm>
          <a:prstGeom prst="rect">
            <a:avLst/>
          </a:prstGeom>
          <a:solidFill>
            <a:srgbClr val="C0504D">
              <a:lumMod val="5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>
              <a:buClrTx/>
              <a:defRPr/>
            </a:pPr>
            <a:endParaRPr lang="en-US" sz="2400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9AFD6B-E17F-F93F-9A2F-2056933B563C}"/>
              </a:ext>
            </a:extLst>
          </p:cNvPr>
          <p:cNvSpPr txBox="1"/>
          <p:nvPr/>
        </p:nvSpPr>
        <p:spPr>
          <a:xfrm>
            <a:off x="7290354" y="957934"/>
            <a:ext cx="2677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2400" b="1" i="1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2016/17 – 2021/22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F22C2B-95CF-73B8-E7AF-D4909653FF8C}"/>
              </a:ext>
            </a:extLst>
          </p:cNvPr>
          <p:cNvSpPr txBox="1"/>
          <p:nvPr/>
        </p:nvSpPr>
        <p:spPr>
          <a:xfrm>
            <a:off x="4703063" y="864601"/>
            <a:ext cx="22138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Past 6 Years</a:t>
            </a:r>
          </a:p>
        </p:txBody>
      </p:sp>
      <p:sp>
        <p:nvSpPr>
          <p:cNvPr id="25" name="Text Box 3">
            <a:extLst>
              <a:ext uri="{FF2B5EF4-FFF2-40B4-BE49-F238E27FC236}">
                <a16:creationId xmlns:a16="http://schemas.microsoft.com/office/drawing/2014/main" id="{47AA2062-6BEA-C332-2C30-162DC30CF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3284" y="5553775"/>
            <a:ext cx="3168969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PIs:  457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8" name="Text Box 3">
            <a:extLst>
              <a:ext uri="{FF2B5EF4-FFF2-40B4-BE49-F238E27FC236}">
                <a16:creationId xmlns:a16="http://schemas.microsoft.com/office/drawing/2014/main" id="{183B071D-0C10-E9BB-6570-90581FB7E0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6012" y="5553774"/>
            <a:ext cx="3168969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Users:  1728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6" name="Text Box 3">
            <a:extLst>
              <a:ext uri="{FF2B5EF4-FFF2-40B4-BE49-F238E27FC236}">
                <a16:creationId xmlns:a16="http://schemas.microsoft.com/office/drawing/2014/main" id="{F352C342-5D05-8D24-C343-DC59170E49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2134" y="1624141"/>
            <a:ext cx="3168969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Principal Investigators: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7" name="Text Box 3">
            <a:extLst>
              <a:ext uri="{FF2B5EF4-FFF2-40B4-BE49-F238E27FC236}">
                <a16:creationId xmlns:a16="http://schemas.microsoft.com/office/drawing/2014/main" id="{9B78F0E1-E86D-8203-2E3B-045B533164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65097" y="1588560"/>
            <a:ext cx="1338027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Users: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Calibri"/>
              <a:ea typeface="+mn-ea"/>
              <a:cs typeface="+mn-c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8480782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B5BD6EED-FFA9-1710-3A33-25FC50C88FCD}"/>
              </a:ext>
            </a:extLst>
          </p:cNvPr>
          <p:cNvGrpSpPr/>
          <p:nvPr/>
        </p:nvGrpSpPr>
        <p:grpSpPr>
          <a:xfrm>
            <a:off x="-13856" y="2635335"/>
            <a:ext cx="12192000" cy="2211056"/>
            <a:chOff x="637722" y="2496046"/>
            <a:chExt cx="9144000" cy="16582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1AC9AA0-5177-9F63-F18D-0228D2F72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722" y="2496046"/>
              <a:ext cx="9144000" cy="163714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8BF5618-78DD-F2B2-F79E-5649BCDF3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8113" y="2543923"/>
              <a:ext cx="288180" cy="1610415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069AC363-3120-4650-C01C-F942269A40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8719"/>
            <a:ext cx="12192000" cy="20340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93217" y="0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CHPC </a:t>
            </a:r>
            <a:r>
              <a:rPr lang="en-US" sz="3200" b="1" i="1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Lengau</a:t>
            </a: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Cluster </a:t>
            </a:r>
            <a:r>
              <a:rPr lang="en-US" sz="3200" b="1" i="1" kern="1200" dirty="0" err="1">
                <a:solidFill>
                  <a:prstClr val="black"/>
                </a:solidFill>
                <a:latin typeface="Calibri"/>
                <a:ea typeface="+mn-ea"/>
                <a:cs typeface="+mn-cs"/>
              </a:rPr>
              <a:t>Utilisation</a:t>
            </a: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: 2016-2022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26B389A5-C1A7-8CF9-32E0-D3F85565F945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25321" y="1670541"/>
            <a:ext cx="1265208" cy="45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600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Aug 2020</a:t>
            </a:r>
            <a:endParaRPr lang="en-ZA" sz="1600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9" name="Text Box 3">
            <a:extLst>
              <a:ext uri="{FF2B5EF4-FFF2-40B4-BE49-F238E27FC236}">
                <a16:creationId xmlns:a16="http://schemas.microsoft.com/office/drawing/2014/main" id="{AF514E40-CFA3-9CF4-3E38-0DF7BE7AF7B3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32247" y="1728032"/>
            <a:ext cx="1265208" cy="45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600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Aug 2022</a:t>
            </a:r>
            <a:endParaRPr lang="en-ZA" sz="1600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11" name="Text Box 3">
            <a:extLst>
              <a:ext uri="{FF2B5EF4-FFF2-40B4-BE49-F238E27FC236}">
                <a16:creationId xmlns:a16="http://schemas.microsoft.com/office/drawing/2014/main" id="{71AB0AC4-DC92-EBAB-108F-ED2BE4C83CD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25323" y="3816688"/>
            <a:ext cx="1265208" cy="45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600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Aug 2018</a:t>
            </a:r>
            <a:endParaRPr lang="en-ZA" sz="1600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12" name="Text Box 3">
            <a:extLst>
              <a:ext uri="{FF2B5EF4-FFF2-40B4-BE49-F238E27FC236}">
                <a16:creationId xmlns:a16="http://schemas.microsoft.com/office/drawing/2014/main" id="{FA648631-E055-C3D2-ED8A-DCB3A3E126B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32245" y="3816688"/>
            <a:ext cx="1265208" cy="45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600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Aug 2020</a:t>
            </a:r>
            <a:endParaRPr lang="en-ZA" sz="1600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B61E1AD-440D-3D35-6A26-0BFDDC856E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56" y="4818199"/>
            <a:ext cx="12192000" cy="2025971"/>
          </a:xfrm>
          <a:prstGeom prst="rect">
            <a:avLst/>
          </a:prstGeom>
        </p:spPr>
      </p:pic>
      <p:sp>
        <p:nvSpPr>
          <p:cNvPr id="18" name="Text Box 3">
            <a:extLst>
              <a:ext uri="{FF2B5EF4-FFF2-40B4-BE49-F238E27FC236}">
                <a16:creationId xmlns:a16="http://schemas.microsoft.com/office/drawing/2014/main" id="{6039385C-2415-395B-D8BC-F36D8CA8A18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17645" y="6032698"/>
            <a:ext cx="1265208" cy="45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600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Aug 2016</a:t>
            </a:r>
            <a:endParaRPr lang="en-ZA" sz="1600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19" name="Text Box 3">
            <a:extLst>
              <a:ext uri="{FF2B5EF4-FFF2-40B4-BE49-F238E27FC236}">
                <a16:creationId xmlns:a16="http://schemas.microsoft.com/office/drawing/2014/main" id="{34F3A6B4-2911-D9D5-D723-6A5BA7430DCA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11339923" y="6032698"/>
            <a:ext cx="1265208" cy="454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600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Aug 2018</a:t>
            </a:r>
            <a:endParaRPr lang="en-ZA" sz="1600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2314141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380763" y="300861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CHPC User Research Outputs: 2007-2022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A47A7739-FD25-1A42-A81D-989B417DA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002" y="6251567"/>
            <a:ext cx="8896505" cy="5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867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*Publications = Journal Article, Book, Thesis (PhD, Master’s, Hons), etc.</a:t>
            </a: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26B389A5-C1A7-8CF9-32E0-D3F85565F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029" y="844241"/>
            <a:ext cx="5540612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Total Publication* Count Per Calendar Year</a:t>
            </a:r>
            <a:endParaRPr lang="en-ZA" sz="2133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84B805E2-165B-D092-EA08-A8510E12C1A0}"/>
              </a:ext>
            </a:extLst>
          </p:cNvPr>
          <p:cNvGraphicFramePr>
            <a:graphicFrameLocks/>
          </p:cNvGraphicFramePr>
          <p:nvPr/>
        </p:nvGraphicFramePr>
        <p:xfrm>
          <a:off x="1213289" y="1712089"/>
          <a:ext cx="6578600" cy="4047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Text Box 3">
            <a:extLst>
              <a:ext uri="{FF2B5EF4-FFF2-40B4-BE49-F238E27FC236}">
                <a16:creationId xmlns:a16="http://schemas.microsoft.com/office/drawing/2014/main" id="{A33A3FD8-E7CC-86D4-3E2B-763123CEF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0542" y="2410274"/>
            <a:ext cx="3013039" cy="117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15" tIns="60907" rIns="121815" bIns="60907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Number of Publications*:   </a:t>
            </a:r>
            <a:r>
              <a:rPr lang="en-ZA" b="1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2309</a:t>
            </a:r>
            <a:endParaRPr lang="en-ZA" b="1" kern="1200" dirty="0">
              <a:solidFill>
                <a:srgbClr val="632523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2" name="Text Box 3">
            <a:extLst>
              <a:ext uri="{FF2B5EF4-FFF2-40B4-BE49-F238E27FC236}">
                <a16:creationId xmlns:a16="http://schemas.microsoft.com/office/drawing/2014/main" id="{1F601F29-FF2C-0FDF-FA64-28412D6DD3F0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439969" y="3412330"/>
            <a:ext cx="3013039" cy="454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15" tIns="60907" rIns="121815" bIns="60907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sz="1600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Until Aug 2022…</a:t>
            </a:r>
          </a:p>
        </p:txBody>
      </p:sp>
    </p:spTree>
    <p:extLst>
      <p:ext uri="{BB962C8B-B14F-4D97-AF65-F5344CB8AC3E}">
        <p14:creationId xmlns:p14="http://schemas.microsoft.com/office/powerpoint/2010/main" val="25683946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380763" y="300861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CHPC User Research Outputs: 2007-2022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A47A7739-FD25-1A42-A81D-989B417DA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002" y="6251567"/>
            <a:ext cx="8896505" cy="5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867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*Publications = Journal Article, Book, Thesis (PhD, Master’s, Hons), etc.</a:t>
            </a: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26B389A5-C1A7-8CF9-32E0-D3F85565F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029" y="844241"/>
            <a:ext cx="5540612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Total Publication* Count Per Domain Area</a:t>
            </a:r>
            <a:endParaRPr lang="en-ZA" sz="2133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1" name="Text Box 3">
            <a:extLst>
              <a:ext uri="{FF2B5EF4-FFF2-40B4-BE49-F238E27FC236}">
                <a16:creationId xmlns:a16="http://schemas.microsoft.com/office/drawing/2014/main" id="{A33A3FD8-E7CC-86D4-3E2B-763123CEF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0542" y="2410274"/>
            <a:ext cx="3013039" cy="117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15" tIns="60907" rIns="121815" bIns="60907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Number of Publications*:   </a:t>
            </a:r>
            <a:r>
              <a:rPr lang="en-ZA" b="1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2309</a:t>
            </a:r>
            <a:endParaRPr lang="en-ZA" b="1" kern="1200" dirty="0">
              <a:solidFill>
                <a:srgbClr val="632523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5E775F7-98ED-1239-D6EE-3EBACC953E2E}"/>
              </a:ext>
            </a:extLst>
          </p:cNvPr>
          <p:cNvGraphicFramePr>
            <a:graphicFrameLocks/>
          </p:cNvGraphicFramePr>
          <p:nvPr/>
        </p:nvGraphicFramePr>
        <p:xfrm>
          <a:off x="664029" y="1576070"/>
          <a:ext cx="7659844" cy="4508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233005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380763" y="300861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CHPC User Research Outputs: 2007-2022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A47A7739-FD25-1A42-A81D-989B417DA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002" y="6251567"/>
            <a:ext cx="8896505" cy="5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867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*Publications = Journal Article, Book, Thesis (PhD, Master’s, Hons), etc.</a:t>
            </a: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26B389A5-C1A7-8CF9-32E0-D3F85565F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029" y="844241"/>
            <a:ext cx="5540612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Total Publication* Count Per Institution</a:t>
            </a:r>
            <a:endParaRPr lang="en-ZA" sz="2133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1" name="Text Box 3">
            <a:extLst>
              <a:ext uri="{FF2B5EF4-FFF2-40B4-BE49-F238E27FC236}">
                <a16:creationId xmlns:a16="http://schemas.microsoft.com/office/drawing/2014/main" id="{A33A3FD8-E7CC-86D4-3E2B-763123CEF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4254" y="1549401"/>
            <a:ext cx="3013039" cy="117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15" tIns="60907" rIns="121815" bIns="60907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Number of Publications*:   </a:t>
            </a:r>
            <a:r>
              <a:rPr lang="en-ZA" b="1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2309</a:t>
            </a:r>
            <a:endParaRPr lang="en-ZA" b="1" kern="1200" dirty="0">
              <a:solidFill>
                <a:srgbClr val="632523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BDCC7369-BAFA-10E1-EC05-83AFB0528581}"/>
              </a:ext>
            </a:extLst>
          </p:cNvPr>
          <p:cNvGraphicFramePr>
            <a:graphicFrameLocks/>
          </p:cNvGraphicFramePr>
          <p:nvPr/>
        </p:nvGraphicFramePr>
        <p:xfrm>
          <a:off x="411470" y="1549400"/>
          <a:ext cx="11431036" cy="4464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9685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807675-4DE8-B9CE-984E-87C40F9E6CA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2</a:t>
            </a:fld>
            <a:endParaRPr lang="en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AC935A9-6411-3B13-4C8E-35CA867E14EE}"/>
              </a:ext>
            </a:extLst>
          </p:cNvPr>
          <p:cNvSpPr txBox="1">
            <a:spLocks/>
          </p:cNvSpPr>
          <p:nvPr/>
        </p:nvSpPr>
        <p:spPr>
          <a:xfrm>
            <a:off x="7515408" y="1127433"/>
            <a:ext cx="4271088" cy="3583145"/>
          </a:xfrm>
          <a:prstGeom prst="rect">
            <a:avLst/>
          </a:prstGeom>
          <a:solidFill>
            <a:schemeClr val="accent3"/>
          </a:solidFill>
          <a:ln>
            <a:solidFill>
              <a:srgbClr val="000000"/>
            </a:solidFill>
          </a:ln>
        </p:spPr>
        <p:txBody>
          <a:bodyPr spcFirstLastPara="1" wrap="square" lIns="121900" tIns="121900" rIns="121900" bIns="1219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●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○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2000"/>
              <a:buFont typeface="Arial"/>
              <a:buChar char="■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380990" indent="-380990" algn="just">
              <a:buFont typeface="Arial" panose="020B0604020202020204" pitchFamily="34" charset="0"/>
              <a:buChar char="•"/>
            </a:pPr>
            <a:r>
              <a:rPr lang="en-US" sz="2133">
                <a:latin typeface="+mn-lt"/>
                <a:cs typeface="Calibri" panose="020F0502020204030204" pitchFamily="34" charset="0"/>
              </a:rPr>
              <a:t>Common services between any two entities of NICIS</a:t>
            </a:r>
          </a:p>
          <a:p>
            <a:pPr marL="380990" indent="-380990" algn="just">
              <a:buFont typeface="Arial" panose="020B0604020202020204" pitchFamily="34" charset="0"/>
              <a:buChar char="•"/>
            </a:pPr>
            <a:endParaRPr lang="en-US" sz="2133">
              <a:latin typeface="+mn-lt"/>
              <a:cs typeface="Calibri" panose="020F0502020204030204" pitchFamily="34" charset="0"/>
            </a:endParaRPr>
          </a:p>
          <a:p>
            <a:pPr marL="380990" indent="-380990" algn="just">
              <a:buFont typeface="Arial" panose="020B0604020202020204" pitchFamily="34" charset="0"/>
              <a:buChar char="•"/>
            </a:pPr>
            <a:r>
              <a:rPr lang="en-US" sz="2133">
                <a:latin typeface="+mn-lt"/>
                <a:cs typeface="Calibri" panose="020F0502020204030204" pitchFamily="34" charset="0"/>
              </a:rPr>
              <a:t>Intersection of the three entities most crucial, as defines the success of overall NICIS.</a:t>
            </a:r>
          </a:p>
          <a:p>
            <a:pPr marL="380990" indent="-380990" algn="just">
              <a:buFont typeface="Arial" panose="020B0604020202020204" pitchFamily="34" charset="0"/>
              <a:buChar char="•"/>
            </a:pPr>
            <a:endParaRPr lang="en-US" sz="2133">
              <a:latin typeface="+mn-lt"/>
              <a:cs typeface="Calibri" panose="020F0502020204030204" pitchFamily="34" charset="0"/>
            </a:endParaRPr>
          </a:p>
          <a:p>
            <a:pPr marL="380990" indent="-380990" algn="just">
              <a:buFont typeface="Arial" panose="020B0604020202020204" pitchFamily="34" charset="0"/>
              <a:buChar char="•"/>
            </a:pPr>
            <a:r>
              <a:rPr lang="en-US" sz="2133">
                <a:latin typeface="+mn-lt"/>
                <a:cs typeface="Calibri" panose="020F0502020204030204" pitchFamily="34" charset="0"/>
              </a:rPr>
              <a:t>Development of cross-cutting skills internally and within the community</a:t>
            </a:r>
            <a:endParaRPr lang="en-US" sz="2133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6066B25-7381-5E65-C1A4-6B609EA3AF06}"/>
              </a:ext>
            </a:extLst>
          </p:cNvPr>
          <p:cNvSpPr/>
          <p:nvPr/>
        </p:nvSpPr>
        <p:spPr>
          <a:xfrm>
            <a:off x="527381" y="1340768"/>
            <a:ext cx="4032448" cy="2880320"/>
          </a:xfrm>
          <a:prstGeom prst="ellipse">
            <a:avLst/>
          </a:prstGeom>
          <a:solidFill>
            <a:schemeClr val="accent2">
              <a:lumMod val="40000"/>
              <a:lumOff val="60000"/>
              <a:alpha val="48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17" tIns="60907" rIns="121817" bIns="60907" rtlCol="0" anchor="ctr"/>
          <a:lstStyle/>
          <a:p>
            <a:pPr algn="ctr"/>
            <a:r>
              <a:rPr lang="en-US" sz="2667" b="1" dirty="0" err="1">
                <a:solidFill>
                  <a:schemeClr val="tx1"/>
                </a:solidFill>
                <a:cs typeface="Calibri" panose="020F0502020204030204" pitchFamily="34" charset="0"/>
              </a:rPr>
              <a:t>SANReN</a:t>
            </a:r>
            <a:endParaRPr lang="en-US" sz="2667" b="1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CCE4411-DD6F-DF4B-A32C-8D6858DA7C1E}"/>
              </a:ext>
            </a:extLst>
          </p:cNvPr>
          <p:cNvSpPr/>
          <p:nvPr/>
        </p:nvSpPr>
        <p:spPr>
          <a:xfrm>
            <a:off x="3407701" y="1412776"/>
            <a:ext cx="4032448" cy="2880320"/>
          </a:xfrm>
          <a:prstGeom prst="ellipse">
            <a:avLst/>
          </a:prstGeom>
          <a:solidFill>
            <a:srgbClr val="FFFF00">
              <a:alpha val="46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17" tIns="60907" rIns="121817" bIns="60907" rtlCol="0" anchor="ctr"/>
          <a:lstStyle/>
          <a:p>
            <a:pPr algn="ctr"/>
            <a:r>
              <a:rPr lang="en-US" sz="2667" b="1" dirty="0">
                <a:solidFill>
                  <a:srgbClr val="000000"/>
                </a:solidFill>
                <a:cs typeface="Calibri" panose="020F0502020204030204" pitchFamily="34" charset="0"/>
              </a:rPr>
              <a:t>DIRISA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874818-CA1C-C1AF-AFB6-AE9D0FC16931}"/>
              </a:ext>
            </a:extLst>
          </p:cNvPr>
          <p:cNvSpPr/>
          <p:nvPr/>
        </p:nvSpPr>
        <p:spPr>
          <a:xfrm>
            <a:off x="1967541" y="3068960"/>
            <a:ext cx="4032448" cy="2880320"/>
          </a:xfrm>
          <a:prstGeom prst="ellipse">
            <a:avLst/>
          </a:prstGeom>
          <a:solidFill>
            <a:srgbClr val="FFFFFF">
              <a:alpha val="48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817" tIns="60907" rIns="121817" bIns="60907" rtlCol="0" anchor="ctr"/>
          <a:lstStyle/>
          <a:p>
            <a:pPr algn="ctr"/>
            <a:r>
              <a:rPr lang="en-US" sz="2667" b="1" dirty="0">
                <a:solidFill>
                  <a:srgbClr val="000000"/>
                </a:solidFill>
                <a:cs typeface="Calibri" panose="020F0502020204030204" pitchFamily="34" charset="0"/>
              </a:rPr>
              <a:t>CHPC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8A3023-5474-E87E-44A6-0C1E80EF12D3}"/>
              </a:ext>
            </a:extLst>
          </p:cNvPr>
          <p:cNvSpPr txBox="1"/>
          <p:nvPr/>
        </p:nvSpPr>
        <p:spPr>
          <a:xfrm>
            <a:off x="4441467" y="3479558"/>
            <a:ext cx="1248139" cy="369225"/>
          </a:xfrm>
          <a:prstGeom prst="rect">
            <a:avLst/>
          </a:prstGeom>
          <a:noFill/>
        </p:spPr>
        <p:txBody>
          <a:bodyPr wrap="square" lIns="121817" tIns="60907" rIns="121817" bIns="60907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HPDA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259078-34F2-621C-2F0A-E4DE8298E399}"/>
              </a:ext>
            </a:extLst>
          </p:cNvPr>
          <p:cNvSpPr txBox="1"/>
          <p:nvPr/>
        </p:nvSpPr>
        <p:spPr>
          <a:xfrm>
            <a:off x="2351584" y="3501012"/>
            <a:ext cx="1248139" cy="615446"/>
          </a:xfrm>
          <a:prstGeom prst="rect">
            <a:avLst/>
          </a:prstGeom>
          <a:noFill/>
        </p:spPr>
        <p:txBody>
          <a:bodyPr wrap="square" lIns="121817" tIns="60907" rIns="121817" bIns="60907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Fast/Secure systems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8FF15D-9637-73EC-2F79-6CBC677FFCD7}"/>
              </a:ext>
            </a:extLst>
          </p:cNvPr>
          <p:cNvSpPr txBox="1"/>
          <p:nvPr/>
        </p:nvSpPr>
        <p:spPr>
          <a:xfrm>
            <a:off x="3407701" y="2420901"/>
            <a:ext cx="1248139" cy="574537"/>
          </a:xfrm>
          <a:prstGeom prst="rect">
            <a:avLst/>
          </a:prstGeom>
          <a:noFill/>
        </p:spPr>
        <p:txBody>
          <a:bodyPr wrap="square" lIns="121817" tIns="60907" rIns="121817" bIns="60907" rtlCol="0">
            <a:spAutoFit/>
          </a:bodyPr>
          <a:lstStyle/>
          <a:p>
            <a:r>
              <a:rPr lang="en-US" sz="1467" dirty="0">
                <a:latin typeface="Calibri" panose="020F0502020204030204" pitchFamily="34" charset="0"/>
                <a:cs typeface="Calibri" panose="020F0502020204030204" pitchFamily="34" charset="0"/>
              </a:rPr>
              <a:t>Transferring large data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0AC5BDF-A27D-50EA-FCDA-3EADCA0766C6}"/>
              </a:ext>
            </a:extLst>
          </p:cNvPr>
          <p:cNvCxnSpPr/>
          <p:nvPr/>
        </p:nvCxnSpPr>
        <p:spPr>
          <a:xfrm>
            <a:off x="3910062" y="3456224"/>
            <a:ext cx="2898677" cy="167378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BA49920-6E11-DB96-86A8-1A1D91B880F0}"/>
              </a:ext>
            </a:extLst>
          </p:cNvPr>
          <p:cNvSpPr txBox="1"/>
          <p:nvPr/>
        </p:nvSpPr>
        <p:spPr>
          <a:xfrm>
            <a:off x="6271821" y="5237746"/>
            <a:ext cx="5514675" cy="1107697"/>
          </a:xfrm>
          <a:prstGeom prst="rect">
            <a:avLst/>
          </a:prstGeom>
          <a:solidFill>
            <a:srgbClr val="8EB4E3"/>
          </a:solidFill>
          <a:ln>
            <a:solidFill>
              <a:schemeClr val="tx1"/>
            </a:solidFill>
          </a:ln>
        </p:spPr>
        <p:txBody>
          <a:bodyPr wrap="square" lIns="121817" tIns="60907" rIns="121817" bIns="60907" rtlCol="0">
            <a:spAutoFit/>
          </a:bodyPr>
          <a:lstStyle/>
          <a:p>
            <a:r>
              <a:rPr lang="en-US" sz="2133" dirty="0">
                <a:latin typeface="+mn-lt"/>
                <a:cs typeface="Calibri" panose="020F0502020204030204" pitchFamily="34" charset="0"/>
              </a:rPr>
              <a:t>Mainly Large Scale Science projects: </a:t>
            </a:r>
          </a:p>
          <a:p>
            <a:r>
              <a:rPr lang="en-US" sz="2133" dirty="0">
                <a:latin typeface="+mn-lt"/>
                <a:cs typeface="Calibri" panose="020F0502020204030204" pitchFamily="34" charset="0"/>
              </a:rPr>
              <a:t>SKA, CERN, 4IR, SADC C.I. Framework, Climate Change (e.g. IPCC)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1EABA4-8AB6-6C75-A3FE-3C688BC8F8C7}"/>
              </a:ext>
            </a:extLst>
          </p:cNvPr>
          <p:cNvSpPr txBox="1"/>
          <p:nvPr/>
        </p:nvSpPr>
        <p:spPr>
          <a:xfrm>
            <a:off x="5689606" y="635029"/>
            <a:ext cx="246078" cy="410326"/>
          </a:xfrm>
          <a:prstGeom prst="rect">
            <a:avLst/>
          </a:prstGeom>
          <a:noFill/>
        </p:spPr>
        <p:txBody>
          <a:bodyPr wrap="none" lIns="121817" tIns="60907" rIns="121817" bIns="60907" rtlCol="0">
            <a:spAutoFit/>
          </a:bodyPr>
          <a:lstStyle/>
          <a:p>
            <a:endParaRPr lang="en-US" sz="1867" dirty="0"/>
          </a:p>
        </p:txBody>
      </p:sp>
    </p:spTree>
    <p:extLst>
      <p:ext uri="{BB962C8B-B14F-4D97-AF65-F5344CB8AC3E}">
        <p14:creationId xmlns:p14="http://schemas.microsoft.com/office/powerpoint/2010/main" val="35012719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380763" y="300861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CHPC User Research Outputs: 2007-2022</a:t>
            </a:r>
            <a:endParaRPr lang="en-US" sz="3200" b="1" i="1" kern="1200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A47A7739-FD25-1A42-A81D-989B417DAB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6002" y="6251567"/>
            <a:ext cx="8896505" cy="50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1867" i="1" kern="1200" dirty="0">
                <a:solidFill>
                  <a:srgbClr val="1F497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*Publications = Journal Article, Book, Thesis (PhD, Master’s, Hons), etc.</a:t>
            </a:r>
          </a:p>
        </p:txBody>
      </p:sp>
      <p:sp>
        <p:nvSpPr>
          <p:cNvPr id="14" name="Text Box 3">
            <a:extLst>
              <a:ext uri="{FF2B5EF4-FFF2-40B4-BE49-F238E27FC236}">
                <a16:creationId xmlns:a16="http://schemas.microsoft.com/office/drawing/2014/main" id="{26B389A5-C1A7-8CF9-32E0-D3F85565F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4029" y="844240"/>
            <a:ext cx="5540612" cy="564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C00000"/>
                </a:solidFill>
                <a:latin typeface="Calibri"/>
                <a:ea typeface="+mn-ea"/>
                <a:cs typeface="+mn-cs"/>
                <a:sym typeface="Symbol"/>
              </a:rPr>
              <a:t>Total Publication* Count Per Type</a:t>
            </a:r>
            <a:endParaRPr lang="en-ZA" sz="2133" i="1" kern="1200" dirty="0">
              <a:solidFill>
                <a:srgbClr val="C00000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sp>
        <p:nvSpPr>
          <p:cNvPr id="21" name="Text Box 3">
            <a:extLst>
              <a:ext uri="{FF2B5EF4-FFF2-40B4-BE49-F238E27FC236}">
                <a16:creationId xmlns:a16="http://schemas.microsoft.com/office/drawing/2014/main" id="{A33A3FD8-E7CC-86D4-3E2B-763123CEF5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08654" y="2704490"/>
            <a:ext cx="3013039" cy="1173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15" tIns="60907" rIns="121815" bIns="60907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Total Number of Publications*:   </a:t>
            </a:r>
            <a:r>
              <a:rPr lang="en-ZA" b="1" kern="1200" dirty="0">
                <a:solidFill>
                  <a:srgbClr val="4F81BD">
                    <a:lumMod val="50000"/>
                  </a:srgbClr>
                </a:solidFill>
                <a:latin typeface="Calibri"/>
                <a:ea typeface="+mn-ea"/>
                <a:cs typeface="+mn-cs"/>
                <a:sym typeface="Symbol"/>
              </a:rPr>
              <a:t>2309</a:t>
            </a:r>
            <a:endParaRPr lang="en-ZA" b="1" kern="1200" dirty="0">
              <a:solidFill>
                <a:srgbClr val="632523"/>
              </a:solidFill>
              <a:latin typeface="Calibri"/>
              <a:ea typeface="+mn-ea"/>
              <a:cs typeface="+mn-cs"/>
              <a:sym typeface="Symbol"/>
            </a:endParaRP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6D6E0C08-23F3-ED42-E5EE-7DD5A2EA7F00}"/>
              </a:ext>
            </a:extLst>
          </p:cNvPr>
          <p:cNvGraphicFramePr>
            <a:graphicFrameLocks/>
          </p:cNvGraphicFramePr>
          <p:nvPr/>
        </p:nvGraphicFramePr>
        <p:xfrm>
          <a:off x="664028" y="1623390"/>
          <a:ext cx="7008981" cy="43903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4215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>
            <a:spLocks noGrp="1"/>
          </p:cNvSpPr>
          <p:nvPr>
            <p:ph type="ctrTitle"/>
          </p:nvPr>
        </p:nvSpPr>
        <p:spPr>
          <a:xfrm>
            <a:off x="5481536" y="2349299"/>
            <a:ext cx="6911502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lt1"/>
              </a:buClr>
              <a:buSzPts val="2400"/>
            </a:pPr>
            <a:r>
              <a:rPr lang="en-US" sz="24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Website: www.nicis.ac.za</a:t>
            </a:r>
            <a:endParaRPr sz="1600" i="1" dirty="0">
              <a:solidFill>
                <a:schemeClr val="tx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BA89B4-430A-2549-A657-12C596E53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40"/>
            <a:ext cx="7903779" cy="679449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Strategic Objectives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76AA4825-E2DF-9B42-8B96-B27F6097DB27}"/>
              </a:ext>
            </a:extLst>
          </p:cNvPr>
          <p:cNvGraphicFramePr>
            <a:graphicFrameLocks noGrp="1"/>
          </p:cNvGraphicFramePr>
          <p:nvPr>
            <p:ph sz="quarter" idx="10"/>
          </p:nvPr>
        </p:nvGraphicFramePr>
        <p:xfrm>
          <a:off x="609600" y="1673225"/>
          <a:ext cx="10631488" cy="4230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848543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Curved Connector 12"/>
          <p:cNvCxnSpPr>
            <a:stCxn id="5" idx="2"/>
          </p:cNvCxnSpPr>
          <p:nvPr/>
        </p:nvCxnSpPr>
        <p:spPr>
          <a:xfrm rot="16200000" flipH="1">
            <a:off x="3085845" y="1957788"/>
            <a:ext cx="384803" cy="566955"/>
          </a:xfrm>
          <a:prstGeom prst="curved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Cloud 62"/>
          <p:cNvSpPr/>
          <p:nvPr/>
        </p:nvSpPr>
        <p:spPr>
          <a:xfrm>
            <a:off x="3151984" y="2248395"/>
            <a:ext cx="1887405" cy="122438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lIns="36000" tIns="45720" rIns="36000" bIns="45720" rtlCol="0" anchor="t" anchorCtr="0"/>
          <a:lstStyle/>
          <a:p>
            <a:pPr algn="ctr"/>
            <a:endParaRPr lang="en-ZA" sz="1467" dirty="0"/>
          </a:p>
        </p:txBody>
      </p:sp>
      <p:sp>
        <p:nvSpPr>
          <p:cNvPr id="2" name="TextBox 1"/>
          <p:cNvSpPr txBox="1"/>
          <p:nvPr/>
        </p:nvSpPr>
        <p:spPr>
          <a:xfrm>
            <a:off x="8282611" y="1376587"/>
            <a:ext cx="3584496" cy="44021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ZA" sz="1867" dirty="0"/>
              <a:t>Open (FAIR) Data &amp; Open Science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ZA" sz="1867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ZA" sz="1867" dirty="0"/>
              <a:t>Federated locally and globally (“One-stop-shop” catalogue)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ZA" sz="1867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ZA" sz="1867" dirty="0"/>
              <a:t>Certified as Trusted Repository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ZA" sz="1867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ZA" sz="1867" dirty="0"/>
              <a:t>Linked to funder systems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ZA" sz="1867" dirty="0"/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ZA" sz="1867" dirty="0"/>
              <a:t>Suite of services for RDM and data intensive analytics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ZA" sz="1867" dirty="0"/>
          </a:p>
        </p:txBody>
      </p:sp>
      <p:cxnSp>
        <p:nvCxnSpPr>
          <p:cNvPr id="34" name="Elbow Connector 33"/>
          <p:cNvCxnSpPr>
            <a:cxnSpLocks/>
            <a:stCxn id="52" idx="1"/>
            <a:endCxn id="38" idx="2"/>
          </p:cNvCxnSpPr>
          <p:nvPr/>
        </p:nvCxnSpPr>
        <p:spPr>
          <a:xfrm rot="16200000" flipH="1">
            <a:off x="4074061" y="3322487"/>
            <a:ext cx="796151" cy="531943"/>
          </a:xfrm>
          <a:prstGeom prst="bentConnector2">
            <a:avLst/>
          </a:prstGeom>
          <a:ln w="317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Flowchart: Sequential Access Storage 34"/>
          <p:cNvSpPr/>
          <p:nvPr/>
        </p:nvSpPr>
        <p:spPr>
          <a:xfrm>
            <a:off x="6576974" y="3299597"/>
            <a:ext cx="1159012" cy="1117339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ZA" sz="1600" dirty="0"/>
              <a:t>40 PB</a:t>
            </a:r>
          </a:p>
        </p:txBody>
      </p:sp>
      <p:sp>
        <p:nvSpPr>
          <p:cNvPr id="36" name="Flowchart: Magnetic Disk 35"/>
          <p:cNvSpPr/>
          <p:nvPr/>
        </p:nvSpPr>
        <p:spPr>
          <a:xfrm>
            <a:off x="5446911" y="2915154"/>
            <a:ext cx="633228" cy="486289"/>
          </a:xfrm>
          <a:prstGeom prst="flowChartMagneticDisk">
            <a:avLst/>
          </a:prstGeom>
          <a:gradFill flip="none" rotWithShape="1">
            <a:gsLst>
              <a:gs pos="0">
                <a:schemeClr val="accent3">
                  <a:lumMod val="0"/>
                  <a:lumOff val="100000"/>
                </a:schemeClr>
              </a:gs>
              <a:gs pos="35000">
                <a:schemeClr val="accent3">
                  <a:lumMod val="0"/>
                  <a:lumOff val="100000"/>
                </a:schemeClr>
              </a:gs>
              <a:gs pos="100000">
                <a:schemeClr val="accent3">
                  <a:lumMod val="100000"/>
                </a:schemeClr>
              </a:gs>
            </a:gsLst>
            <a:lin ang="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ZA" sz="1600" dirty="0"/>
              <a:t>2 PB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440650" y="2441176"/>
            <a:ext cx="1801271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r>
              <a:rPr lang="en-ZA" sz="1200" dirty="0"/>
              <a:t>Archival data &amp; staging: VM access</a:t>
            </a:r>
          </a:p>
        </p:txBody>
      </p:sp>
      <p:sp>
        <p:nvSpPr>
          <p:cNvPr id="38" name="Flowchart: Magnetic Disk 37"/>
          <p:cNvSpPr/>
          <p:nvPr/>
        </p:nvSpPr>
        <p:spPr>
          <a:xfrm>
            <a:off x="4738108" y="3494493"/>
            <a:ext cx="845113" cy="984083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ZA" sz="1867" dirty="0"/>
              <a:t>8 PB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187635" y="4493124"/>
            <a:ext cx="2100648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ZA" sz="1200" dirty="0"/>
              <a:t>Active data: near real time interactive access</a:t>
            </a:r>
          </a:p>
        </p:txBody>
      </p:sp>
      <p:sp>
        <p:nvSpPr>
          <p:cNvPr id="40" name="Flowchart: Magnetic Disk 39"/>
          <p:cNvSpPr/>
          <p:nvPr/>
        </p:nvSpPr>
        <p:spPr>
          <a:xfrm>
            <a:off x="2863659" y="3638725"/>
            <a:ext cx="698064" cy="659027"/>
          </a:xfrm>
          <a:prstGeom prst="flowChartMagneticDis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ZA" sz="1600" dirty="0">
                <a:solidFill>
                  <a:sysClr val="windowText" lastClr="000000"/>
                </a:solidFill>
              </a:rPr>
              <a:t>0.5 PB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75808" y="4415981"/>
            <a:ext cx="1829755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ZA" sz="1200" dirty="0"/>
              <a:t>Services &amp; staging between DIRISA and CHPC storage systems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120628" y="3228280"/>
            <a:ext cx="1110419" cy="646331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ZA" sz="1200" dirty="0"/>
              <a:t>Storage Virtualisation Server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44237" y="3986544"/>
            <a:ext cx="1220400" cy="461665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r"/>
            <a:r>
              <a:rPr lang="en-ZA" sz="1200" dirty="0"/>
              <a:t>Fast Parallel FS</a:t>
            </a:r>
          </a:p>
        </p:txBody>
      </p:sp>
      <p:sp>
        <p:nvSpPr>
          <p:cNvPr id="44" name="Snip Single Corner Rectangle 43"/>
          <p:cNvSpPr/>
          <p:nvPr/>
        </p:nvSpPr>
        <p:spPr>
          <a:xfrm>
            <a:off x="449025" y="2605029"/>
            <a:ext cx="1078616" cy="918915"/>
          </a:xfrm>
          <a:prstGeom prst="snip1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t" anchorCtr="0"/>
          <a:lstStyle/>
          <a:p>
            <a:pPr algn="ctr"/>
            <a:r>
              <a:rPr lang="en-ZA" sz="1467" dirty="0"/>
              <a:t>1 PFLOPS</a:t>
            </a:r>
          </a:p>
          <a:p>
            <a:pPr algn="ctr"/>
            <a:r>
              <a:rPr lang="en-ZA" sz="1467" dirty="0"/>
              <a:t>Compute</a:t>
            </a:r>
          </a:p>
        </p:txBody>
      </p:sp>
      <p:cxnSp>
        <p:nvCxnSpPr>
          <p:cNvPr id="45" name="Elbow Connector 44"/>
          <p:cNvCxnSpPr>
            <a:cxnSpLocks/>
            <a:stCxn id="52" idx="0"/>
            <a:endCxn id="36" idx="2"/>
          </p:cNvCxnSpPr>
          <p:nvPr/>
        </p:nvCxnSpPr>
        <p:spPr>
          <a:xfrm>
            <a:off x="4646002" y="2952411"/>
            <a:ext cx="800909" cy="205888"/>
          </a:xfrm>
          <a:prstGeom prst="bentConnector3">
            <a:avLst/>
          </a:prstGeom>
          <a:ln w="317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6" idx="4"/>
            <a:endCxn id="35" idx="0"/>
          </p:cNvCxnSpPr>
          <p:nvPr/>
        </p:nvCxnSpPr>
        <p:spPr>
          <a:xfrm>
            <a:off x="6080110" y="3158299"/>
            <a:ext cx="1076385" cy="141319"/>
          </a:xfrm>
          <a:prstGeom prst="bentConnector2">
            <a:avLst/>
          </a:prstGeom>
          <a:ln w="317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Flowchart: Magnetic Disk 46"/>
          <p:cNvSpPr/>
          <p:nvPr/>
        </p:nvSpPr>
        <p:spPr>
          <a:xfrm>
            <a:off x="1191173" y="3300976"/>
            <a:ext cx="647699" cy="675501"/>
          </a:xfrm>
          <a:prstGeom prst="flowChartMagneticDisk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ZA" sz="1467" dirty="0"/>
              <a:t>4 PB</a:t>
            </a:r>
          </a:p>
        </p:txBody>
      </p:sp>
      <p:cxnSp>
        <p:nvCxnSpPr>
          <p:cNvPr id="48" name="Elbow Connector 47"/>
          <p:cNvCxnSpPr>
            <a:stCxn id="47" idx="4"/>
            <a:endCxn id="40" idx="2"/>
          </p:cNvCxnSpPr>
          <p:nvPr/>
        </p:nvCxnSpPr>
        <p:spPr>
          <a:xfrm>
            <a:off x="1838872" y="3638745"/>
            <a:ext cx="1024787" cy="329513"/>
          </a:xfrm>
          <a:prstGeom prst="bentConnector3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9" name="Left-Right Arrow 48"/>
          <p:cNvSpPr/>
          <p:nvPr/>
        </p:nvSpPr>
        <p:spPr>
          <a:xfrm>
            <a:off x="1191177" y="5188205"/>
            <a:ext cx="6750425" cy="344491"/>
          </a:xfrm>
          <a:prstGeom prst="leftRightArrow">
            <a:avLst>
              <a:gd name="adj1" fmla="val 83895"/>
              <a:gd name="adj2" fmla="val 43837"/>
            </a:avLst>
          </a:prstGeom>
          <a:gradFill flip="none" rotWithShape="1">
            <a:gsLst>
              <a:gs pos="0">
                <a:schemeClr val="bg1"/>
              </a:gs>
              <a:gs pos="50000">
                <a:schemeClr val="bg2">
                  <a:lumMod val="90000"/>
                </a:schemeClr>
              </a:gs>
              <a:gs pos="100000">
                <a:schemeClr val="accent3">
                  <a:lumMod val="105000"/>
                  <a:satMod val="109000"/>
                  <a:tint val="81000"/>
                </a:schemeClr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ZA" sz="1600" dirty="0"/>
              <a:t>Software defined storage hierarchy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673139" y="5207915"/>
            <a:ext cx="1150829" cy="2769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ZA" sz="1200" dirty="0"/>
              <a:t>Small, fast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872221" y="5221951"/>
            <a:ext cx="868836" cy="276999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/>
            <a:r>
              <a:rPr lang="en-ZA" sz="1200" dirty="0"/>
              <a:t>Big, slow</a:t>
            </a:r>
          </a:p>
        </p:txBody>
      </p:sp>
      <p:sp>
        <p:nvSpPr>
          <p:cNvPr id="52" name="Snip Single Corner Rectangle 51"/>
          <p:cNvSpPr/>
          <p:nvPr/>
        </p:nvSpPr>
        <p:spPr>
          <a:xfrm>
            <a:off x="3766326" y="2714437"/>
            <a:ext cx="879676" cy="475947"/>
          </a:xfrm>
          <a:prstGeom prst="snip1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ZA" sz="1600" dirty="0" err="1"/>
              <a:t>iRODS</a:t>
            </a:r>
            <a:endParaRPr lang="en-ZA" sz="1600" dirty="0"/>
          </a:p>
        </p:txBody>
      </p:sp>
      <p:cxnSp>
        <p:nvCxnSpPr>
          <p:cNvPr id="53" name="Elbow Connector 52"/>
          <p:cNvCxnSpPr>
            <a:cxnSpLocks/>
            <a:stCxn id="52" idx="2"/>
            <a:endCxn id="40" idx="1"/>
          </p:cNvCxnSpPr>
          <p:nvPr/>
        </p:nvCxnSpPr>
        <p:spPr>
          <a:xfrm rot="10800000" flipV="1">
            <a:off x="3212691" y="2952411"/>
            <a:ext cx="553635" cy="686315"/>
          </a:xfrm>
          <a:prstGeom prst="bentConnector2">
            <a:avLst/>
          </a:prstGeom>
          <a:ln w="31750"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3372211" y="2418370"/>
            <a:ext cx="1837362" cy="318100"/>
          </a:xfrm>
          <a:prstGeom prst="rect">
            <a:avLst/>
          </a:prstGeom>
        </p:spPr>
        <p:txBody>
          <a:bodyPr wrap="none" lIns="91440" tIns="45720" rIns="91440" bIns="45720">
            <a:spAutoFit/>
          </a:bodyPr>
          <a:lstStyle/>
          <a:p>
            <a:r>
              <a:rPr lang="en-ZA" sz="1467" dirty="0"/>
              <a:t>DIRISA cloud portal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512" y="1644272"/>
            <a:ext cx="404601" cy="40460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170" y="2381353"/>
            <a:ext cx="404601" cy="404601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504" y="1453341"/>
            <a:ext cx="404601" cy="404601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1098" y="1511869"/>
            <a:ext cx="404601" cy="404601"/>
          </a:xfrm>
          <a:prstGeom prst="rect">
            <a:avLst/>
          </a:prstGeom>
        </p:spPr>
      </p:pic>
      <p:cxnSp>
        <p:nvCxnSpPr>
          <p:cNvPr id="10" name="Curved Connector 9"/>
          <p:cNvCxnSpPr>
            <a:stCxn id="31" idx="3"/>
            <a:endCxn id="63" idx="2"/>
          </p:cNvCxnSpPr>
          <p:nvPr/>
        </p:nvCxnSpPr>
        <p:spPr>
          <a:xfrm>
            <a:off x="2653757" y="2583633"/>
            <a:ext cx="504080" cy="276955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urved Connector 15"/>
          <p:cNvCxnSpPr>
            <a:stCxn id="33" idx="2"/>
            <a:endCxn id="63" idx="3"/>
          </p:cNvCxnSpPr>
          <p:nvPr/>
        </p:nvCxnSpPr>
        <p:spPr>
          <a:xfrm rot="16200000" flipH="1">
            <a:off x="3793557" y="2016272"/>
            <a:ext cx="401952" cy="202301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5400000">
            <a:off x="4603457" y="1962677"/>
            <a:ext cx="401953" cy="309532"/>
          </a:xfrm>
          <a:prstGeom prst="curved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/>
          <p:cNvSpPr/>
          <p:nvPr/>
        </p:nvSpPr>
        <p:spPr>
          <a:xfrm>
            <a:off x="176484" y="2219861"/>
            <a:ext cx="2037632" cy="2470673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/>
          </a:p>
        </p:txBody>
      </p:sp>
    </p:spTree>
    <p:extLst>
      <p:ext uri="{BB962C8B-B14F-4D97-AF65-F5344CB8AC3E}">
        <p14:creationId xmlns:p14="http://schemas.microsoft.com/office/powerpoint/2010/main" val="2111335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E45674-3E0D-4633-FD6A-5F46E86C0D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3987" y="960522"/>
            <a:ext cx="8437368" cy="5399320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A18150-C535-8A06-4CDD-9217D6643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99" y="1"/>
            <a:ext cx="7008284" cy="781319"/>
          </a:xfrm>
        </p:spPr>
        <p:txBody>
          <a:bodyPr/>
          <a:lstStyle/>
          <a:p>
            <a:r>
              <a:rPr lang="en-US" sz="3733" b="1" dirty="0">
                <a:latin typeface="Arial" panose="020B0604020202020204" pitchFamily="34" charset="0"/>
                <a:cs typeface="Arial" panose="020B0604020202020204" pitchFamily="34" charset="0"/>
              </a:rPr>
              <a:t>Network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286627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">
            <a:extLst>
              <a:ext uri="{FF2B5EF4-FFF2-40B4-BE49-F238E27FC236}">
                <a16:creationId xmlns:a16="http://schemas.microsoft.com/office/drawing/2014/main" id="{5408EE6C-3557-0919-2979-6C111D0E67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90" y="860235"/>
            <a:ext cx="4659621" cy="1705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 descr="A picture containing computer, electronics&#10;&#10;Description automatically generated">
            <a:extLst>
              <a:ext uri="{FF2B5EF4-FFF2-40B4-BE49-F238E27FC236}">
                <a16:creationId xmlns:a16="http://schemas.microsoft.com/office/drawing/2014/main" id="{F0961E45-FE53-F94A-30CB-BF2882DEB3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562" y="3629607"/>
            <a:ext cx="1870932" cy="2511943"/>
          </a:xfrm>
          <a:prstGeom prst="rect">
            <a:avLst/>
          </a:prstGeom>
        </p:spPr>
      </p:pic>
      <p:pic>
        <p:nvPicPr>
          <p:cNvPr id="15" name="Picture 14" descr="C:\Users\DTHOBYE\AppData\Local\Temp\IMG-9439.jpg">
            <a:extLst>
              <a:ext uri="{FF2B5EF4-FFF2-40B4-BE49-F238E27FC236}">
                <a16:creationId xmlns:a16="http://schemas.microsoft.com/office/drawing/2014/main" id="{0D5C2868-6846-C613-9C1C-27C24345F6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5443" y="860234"/>
            <a:ext cx="1546829" cy="2692564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D:\CHPC\SAGRID\Reports\new Cluster.png">
            <a:extLst>
              <a:ext uri="{FF2B5EF4-FFF2-40B4-BE49-F238E27FC236}">
                <a16:creationId xmlns:a16="http://schemas.microsoft.com/office/drawing/2014/main" id="{4EC5EDD3-F8EA-8BDE-F67E-E0A09203F7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956" y="4081348"/>
            <a:ext cx="1309125" cy="222523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7707C25-31F5-E311-F23B-2EBD343DC101}"/>
              </a:ext>
            </a:extLst>
          </p:cNvPr>
          <p:cNvSpPr txBox="1"/>
          <p:nvPr/>
        </p:nvSpPr>
        <p:spPr>
          <a:xfrm>
            <a:off x="163590" y="2649070"/>
            <a:ext cx="4924341" cy="1323054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 err="1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Lengau</a:t>
            </a: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= “Cheetah”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Installed 2015 with 1.6 PFLOP performance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1 345 Nodes of INTEL processors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Rear-door water cooling system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 Petabytes of </a:t>
            </a:r>
            <a:r>
              <a:rPr lang="en-US" sz="1333" b="1" kern="1200" dirty="0" err="1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Lustre</a:t>
            </a: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storage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Close to 100% </a:t>
            </a:r>
            <a:r>
              <a:rPr lang="en-US" sz="1333" b="1" kern="1200" dirty="0" err="1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utilisation</a:t>
            </a:r>
            <a:endParaRPr lang="en-US" sz="1333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0C11605-0EEE-B38E-E728-F97C17B62145}"/>
              </a:ext>
            </a:extLst>
          </p:cNvPr>
          <p:cNvSpPr txBox="1"/>
          <p:nvPr/>
        </p:nvSpPr>
        <p:spPr>
          <a:xfrm>
            <a:off x="8388494" y="1017752"/>
            <a:ext cx="2893148" cy="1528175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GPU Cluster with 9 Nodes each with 4 NVIDIA – V100 processors.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Mainly used for Machine Learning, Artificial Intelligence  and Materials Science applications.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D20B120-7DB0-203D-A16D-EC4D85A2A500}"/>
              </a:ext>
            </a:extLst>
          </p:cNvPr>
          <p:cNvSpPr txBox="1"/>
          <p:nvPr/>
        </p:nvSpPr>
        <p:spPr>
          <a:xfrm>
            <a:off x="2194783" y="4447643"/>
            <a:ext cx="2893148" cy="707694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CERN Tier-2 Grid facility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Supports ALICE and ATLAS experiments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0C8E56C-D9DE-94D7-8D1A-B059599D6DEC}"/>
              </a:ext>
            </a:extLst>
          </p:cNvPr>
          <p:cNvSpPr txBox="1"/>
          <p:nvPr/>
        </p:nvSpPr>
        <p:spPr>
          <a:xfrm>
            <a:off x="8783495" y="4003287"/>
            <a:ext cx="2893148" cy="1733295"/>
          </a:xfrm>
          <a:prstGeom prst="rect">
            <a:avLst/>
          </a:prstGeom>
          <a:solidFill>
            <a:srgbClr val="1F497D">
              <a:lumMod val="40000"/>
              <a:lumOff val="60000"/>
            </a:srgbClr>
          </a:solidFill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OpenStack Cloud named SEBOWA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52 Nodes with INTEL processors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Installed in March 2020</a:t>
            </a:r>
          </a:p>
          <a:p>
            <a:pPr marL="380990" indent="-380990" defTabSz="609585">
              <a:buClrTx/>
              <a:buFont typeface="Arial" panose="020B0604020202020204" pitchFamily="34" charset="0"/>
              <a:buChar char="•"/>
              <a:defRPr/>
            </a:pPr>
            <a:r>
              <a:rPr lang="en-US" sz="1333" b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Used for many applications including COVID-19  Data Services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C0A99C-4267-B9B5-11C9-976EAF0C74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589" y="42004"/>
            <a:ext cx="7928683" cy="509416"/>
          </a:xfrm>
        </p:spPr>
        <p:txBody>
          <a:bodyPr>
            <a:normAutofit fontScale="90000"/>
          </a:bodyPr>
          <a:lstStyle/>
          <a:p>
            <a:r>
              <a:rPr lang="en-US" sz="3733" b="1" dirty="0">
                <a:latin typeface="Arial" panose="020B0604020202020204" pitchFamily="34" charset="0"/>
                <a:cs typeface="Arial" panose="020B0604020202020204" pitchFamily="34" charset="0"/>
              </a:rPr>
              <a:t>NICIS Platforms</a:t>
            </a:r>
          </a:p>
        </p:txBody>
      </p:sp>
    </p:spTree>
    <p:extLst>
      <p:ext uri="{BB962C8B-B14F-4D97-AF65-F5344CB8AC3E}">
        <p14:creationId xmlns:p14="http://schemas.microsoft.com/office/powerpoint/2010/main" val="666210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BF8A654-04EA-4A17-AD7C-DC10A8F6ED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711361" y="1029744"/>
            <a:ext cx="7388788" cy="5027884"/>
          </a:xfrm>
          <a:solidFill>
            <a:schemeClr val="accent6"/>
          </a:solidFill>
        </p:spPr>
        <p:txBody>
          <a:bodyPr spcFirstLastPara="1" vert="horz" wrap="square" lIns="121920" tIns="60960" rIns="121920" bIns="60960" rtlCol="0" anchor="t" anchorCtr="0">
            <a:normAutofit/>
          </a:bodyPr>
          <a:lstStyle/>
          <a:p>
            <a:r>
              <a:rPr lang="en-ZA" sz="2400" dirty="0">
                <a:latin typeface="Arial" panose="020B0604020202020204" pitchFamily="34" charset="0"/>
                <a:cs typeface="Arial" panose="020B0604020202020204" pitchFamily="34" charset="0"/>
              </a:rPr>
              <a:t>Evaluate technology for HPC and cloud</a:t>
            </a:r>
          </a:p>
          <a:p>
            <a:r>
              <a:rPr lang="en-ZA" sz="2400" dirty="0">
                <a:latin typeface="Arial" panose="020B0604020202020204" pitchFamily="34" charset="0"/>
                <a:cs typeface="Arial" panose="020B0604020202020204" pitchFamily="34" charset="0"/>
              </a:rPr>
              <a:t>Investigate and develop technology to improve HPC systems</a:t>
            </a:r>
          </a:p>
          <a:p>
            <a:r>
              <a:rPr lang="en-ZA" sz="2400" dirty="0">
                <a:latin typeface="Arial" panose="020B0604020202020204" pitchFamily="34" charset="0"/>
                <a:cs typeface="Arial" panose="020B0604020202020204" pitchFamily="34" charset="0"/>
              </a:rPr>
              <a:t>Provide a consulting service for HPC and cloud technology</a:t>
            </a:r>
          </a:p>
          <a:p>
            <a:r>
              <a:rPr lang="en-ZA" sz="2400" dirty="0">
                <a:latin typeface="Arial" panose="020B0604020202020204" pitchFamily="34" charset="0"/>
                <a:cs typeface="Arial" panose="020B0604020202020204" pitchFamily="34" charset="0"/>
              </a:rPr>
              <a:t>Collaborate with users with special applications to drive efficiency</a:t>
            </a:r>
          </a:p>
          <a:p>
            <a:r>
              <a:rPr lang="en-ZA" sz="2400" dirty="0">
                <a:latin typeface="Arial" panose="020B0604020202020204" pitchFamily="34" charset="0"/>
                <a:cs typeface="Arial" panose="020B0604020202020204" pitchFamily="34" charset="0"/>
              </a:rPr>
              <a:t>Operate experimental systems</a:t>
            </a:r>
          </a:p>
          <a:p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11C83C6-36FC-4E92-8ADC-329A755528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481" y="197817"/>
            <a:ext cx="5153436" cy="763600"/>
          </a:xfrm>
        </p:spPr>
        <p:txBody>
          <a:bodyPr/>
          <a:lstStyle/>
          <a:p>
            <a:r>
              <a:rPr lang="en-ZA" sz="2800" b="1" dirty="0">
                <a:latin typeface="Arial" panose="020B0604020202020204" pitchFamily="34" charset="0"/>
                <a:cs typeface="Arial" panose="020B0604020202020204" pitchFamily="34" charset="0"/>
              </a:rPr>
              <a:t>Research in Technology</a:t>
            </a:r>
            <a:endParaRPr 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A picture containing text, computer, indoor, electronics&#10;&#10;Description automatically generated">
            <a:extLst>
              <a:ext uri="{FF2B5EF4-FFF2-40B4-BE49-F238E27FC236}">
                <a16:creationId xmlns:a16="http://schemas.microsoft.com/office/drawing/2014/main" id="{7FB34E12-D54C-0FF7-6255-E001C4195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-635501" y="2109395"/>
            <a:ext cx="4928250" cy="2768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311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816155" y="325224"/>
            <a:ext cx="52798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User Categories </a:t>
            </a:r>
            <a:endParaRPr lang="en-US" sz="3200" b="1" i="1" kern="1200" dirty="0">
              <a:solidFill>
                <a:srgbClr val="C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9AFD6B-E17F-F93F-9A2F-2056933B563C}"/>
              </a:ext>
            </a:extLst>
          </p:cNvPr>
          <p:cNvSpPr txBox="1"/>
          <p:nvPr/>
        </p:nvSpPr>
        <p:spPr>
          <a:xfrm>
            <a:off x="8770559" y="1394614"/>
            <a:ext cx="2839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2400" b="1" i="1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2016/17 – 2021/22 </a:t>
            </a:r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71BF9532-CB7E-1B4C-B9F3-F543742FB6FA}"/>
              </a:ext>
            </a:extLst>
          </p:cNvPr>
          <p:cNvGraphicFramePr>
            <a:graphicFrameLocks/>
          </p:cNvGraphicFramePr>
          <p:nvPr/>
        </p:nvGraphicFramePr>
        <p:xfrm>
          <a:off x="1896864" y="1143000"/>
          <a:ext cx="8390135" cy="4923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29030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0C743DAE-54E8-D14F-9937-8A2305165D10}"/>
              </a:ext>
            </a:extLst>
          </p:cNvPr>
          <p:cNvSpPr txBox="1"/>
          <p:nvPr/>
        </p:nvSpPr>
        <p:spPr>
          <a:xfrm>
            <a:off x="816155" y="325224"/>
            <a:ext cx="91497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buClrTx/>
              <a:defRPr/>
            </a:pPr>
            <a:r>
              <a:rPr lang="en-US" sz="3200" b="1" i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CHPC User Categories </a:t>
            </a:r>
            <a:r>
              <a:rPr lang="en-US" sz="3200" b="1" i="1" kern="1200" dirty="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Total Hours Used</a:t>
            </a:r>
          </a:p>
        </p:txBody>
      </p:sp>
      <p:sp>
        <p:nvSpPr>
          <p:cNvPr id="10" name="Text Box 3">
            <a:extLst>
              <a:ext uri="{FF2B5EF4-FFF2-40B4-BE49-F238E27FC236}">
                <a16:creationId xmlns:a16="http://schemas.microsoft.com/office/drawing/2014/main" id="{7FDD3B97-FD99-AD40-A2E5-393AC3AD03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2709" y="5137855"/>
            <a:ext cx="3168969" cy="554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905" tIns="60953" rIns="121905" bIns="60953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  <a:defRPr/>
            </a:pPr>
            <a:r>
              <a:rPr lang="en-ZA" sz="2133" b="1" i="1" kern="1200" dirty="0">
                <a:solidFill>
                  <a:srgbClr val="1F497D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/>
              </a:rPr>
              <a:t># Hours Used (Million)</a:t>
            </a:r>
            <a:endParaRPr lang="en-ZA" sz="2133" i="1" kern="1200" dirty="0">
              <a:solidFill>
                <a:srgbClr val="1F497D">
                  <a:lumMod val="50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Symbo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0D62413-A2DF-142D-9915-28E0344ACA63}"/>
              </a:ext>
            </a:extLst>
          </p:cNvPr>
          <p:cNvSpPr/>
          <p:nvPr/>
        </p:nvSpPr>
        <p:spPr>
          <a:xfrm>
            <a:off x="8602248" y="1322809"/>
            <a:ext cx="2947849" cy="648672"/>
          </a:xfrm>
          <a:prstGeom prst="rect">
            <a:avLst/>
          </a:prstGeom>
          <a:solidFill>
            <a:srgbClr val="C0504D">
              <a:lumMod val="50000"/>
            </a:srgbClr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 defTabSz="609585">
              <a:buClrTx/>
              <a:defRPr/>
            </a:pPr>
            <a:endParaRPr lang="en-US" sz="2400" kern="1200">
              <a:solidFill>
                <a:prstClr val="white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9AFD6B-E17F-F93F-9A2F-2056933B563C}"/>
              </a:ext>
            </a:extLst>
          </p:cNvPr>
          <p:cNvSpPr txBox="1"/>
          <p:nvPr/>
        </p:nvSpPr>
        <p:spPr>
          <a:xfrm>
            <a:off x="8770559" y="1394614"/>
            <a:ext cx="2839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2400" b="1" i="1" kern="1200" dirty="0">
                <a:solidFill>
                  <a:prstClr val="white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2016/17 – 2021/22 </a:t>
            </a:r>
          </a:p>
        </p:txBody>
      </p:sp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83DAC788-7B41-4B8E-A15E-FDABCEC43743}"/>
              </a:ext>
            </a:extLst>
          </p:cNvPr>
          <p:cNvGraphicFramePr>
            <a:graphicFrameLocks/>
          </p:cNvGraphicFramePr>
          <p:nvPr/>
        </p:nvGraphicFramePr>
        <p:xfrm>
          <a:off x="541755" y="1665004"/>
          <a:ext cx="6096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26BA417-CC42-87EF-02B9-B2230A7AE237}"/>
              </a:ext>
            </a:extLst>
          </p:cNvPr>
          <p:cNvGraphicFramePr>
            <a:graphicFrameLocks noGrp="1"/>
          </p:cNvGraphicFramePr>
          <p:nvPr/>
        </p:nvGraphicFramePr>
        <p:xfrm>
          <a:off x="7894757" y="2900444"/>
          <a:ext cx="2878667" cy="1354665"/>
        </p:xfrm>
        <a:graphic>
          <a:graphicData uri="http://schemas.openxmlformats.org/drawingml/2006/table">
            <a:tbl>
              <a:tblPr/>
              <a:tblGrid>
                <a:gridCol w="1521763">
                  <a:extLst>
                    <a:ext uri="{9D8B030D-6E8A-4147-A177-3AD203B41FA5}">
                      <a16:colId xmlns:a16="http://schemas.microsoft.com/office/drawing/2014/main" val="4196349900"/>
                    </a:ext>
                  </a:extLst>
                </a:gridCol>
                <a:gridCol w="1356904">
                  <a:extLst>
                    <a:ext uri="{9D8B030D-6E8A-4147-A177-3AD203B41FA5}">
                      <a16:colId xmlns:a16="http://schemas.microsoft.com/office/drawing/2014/main" val="1572935642"/>
                    </a:ext>
                  </a:extLst>
                </a:gridCol>
              </a:tblGrid>
              <a:tr h="270933">
                <a:tc>
                  <a:txBody>
                    <a:bodyPr/>
                    <a:lstStyle/>
                    <a:p>
                      <a:pPr algn="ctr" fontAlgn="ctr"/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Hours (Million)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4293792988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 Academic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791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2861794973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 Public Inst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103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980893778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African Partners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86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348328510"/>
                  </a:ext>
                </a:extLst>
              </a:tr>
              <a:tr h="270933"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b="1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SA Industry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3714160067"/>
                  </a:ext>
                </a:extLst>
              </a:tr>
            </a:tbl>
          </a:graphicData>
        </a:graphic>
      </p:graphicFrame>
      <p:sp>
        <p:nvSpPr>
          <p:cNvPr id="12" name="Text Box 3">
            <a:extLst>
              <a:ext uri="{FF2B5EF4-FFF2-40B4-BE49-F238E27FC236}">
                <a16:creationId xmlns:a16="http://schemas.microsoft.com/office/drawing/2014/main" id="{7A249D85-BC17-92D1-0A68-9B196085A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4758" y="4742288"/>
            <a:ext cx="3580889" cy="608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21815" tIns="60907" rIns="121815" bIns="60907"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defTabSz="609585" eaLnBrk="1" hangingPunct="1">
              <a:lnSpc>
                <a:spcPct val="150000"/>
              </a:lnSpc>
              <a:buClrTx/>
            </a:pPr>
            <a:r>
              <a:rPr lang="en-ZA" kern="1200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/>
              </a:rPr>
              <a:t>Total Hours: </a:t>
            </a:r>
            <a:r>
              <a:rPr lang="en-ZA" b="1" kern="1200" dirty="0">
                <a:solidFill>
                  <a:srgbClr val="4F81BD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Symbol"/>
              </a:rPr>
              <a:t>992 Million</a:t>
            </a:r>
            <a:endParaRPr lang="en-ZA" b="1" kern="1200" dirty="0">
              <a:solidFill>
                <a:srgbClr val="632523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Symbo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068EF81-25E8-258E-3F98-3422724A3F15}"/>
              </a:ext>
            </a:extLst>
          </p:cNvPr>
          <p:cNvSpPr txBox="1"/>
          <p:nvPr/>
        </p:nvSpPr>
        <p:spPr>
          <a:xfrm>
            <a:off x="4703063" y="864601"/>
            <a:ext cx="26001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09585">
              <a:buClrTx/>
            </a:pPr>
            <a:r>
              <a:rPr lang="en-US" sz="3200" b="1" i="1" kern="1200" dirty="0">
                <a:solidFill>
                  <a:prstClr val="black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Past 6 Years</a:t>
            </a:r>
          </a:p>
        </p:txBody>
      </p:sp>
    </p:spTree>
    <p:extLst>
      <p:ext uri="{BB962C8B-B14F-4D97-AF65-F5344CB8AC3E}">
        <p14:creationId xmlns:p14="http://schemas.microsoft.com/office/powerpoint/2010/main" val="23780582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2785DEB9F54A49BAB3B2AA064F552B" ma:contentTypeVersion="4" ma:contentTypeDescription="Create a new document." ma:contentTypeScope="" ma:versionID="d84a3a5104a986c6daa966e2e7ff7447">
  <xsd:schema xmlns:xsd="http://www.w3.org/2001/XMLSchema" xmlns:xs="http://www.w3.org/2001/XMLSchema" xmlns:p="http://schemas.microsoft.com/office/2006/metadata/properties" xmlns:ns2="9c78c6b4-f02c-41e7-a240-cc95e78cace0" xmlns:ns3="0dc22c87-9dd0-4518-86dc-eb551ffea2fa" targetNamespace="http://schemas.microsoft.com/office/2006/metadata/properties" ma:root="true" ma:fieldsID="2214d19ff1b7d6a4551694a72bf605cf" ns2:_="" ns3:_="">
    <xsd:import namespace="9c78c6b4-f02c-41e7-a240-cc95e78cace0"/>
    <xsd:import namespace="0dc22c87-9dd0-4518-86dc-eb551ffea2f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78c6b4-f02c-41e7-a240-cc95e78cace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c22c87-9dd0-4518-86dc-eb551ffea2f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156E9CB-16B9-4CBC-BE75-7A1BBA706E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8745C66-D25D-4940-A0B6-482BDA99D6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651B884-D319-4911-B49B-E066FC5854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c78c6b4-f02c-41e7-a240-cc95e78cace0"/>
    <ds:schemaRef ds:uri="0dc22c87-9dd0-4518-86dc-eb551ffea2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874</Words>
  <Application>Microsoft Macintosh PowerPoint</Application>
  <PresentationFormat>Widescreen</PresentationFormat>
  <Paragraphs>257</Paragraphs>
  <Slides>21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Symbol</vt:lpstr>
      <vt:lpstr>Office Theme</vt:lpstr>
      <vt:lpstr>PowerPoint Presentation</vt:lpstr>
      <vt:lpstr>PowerPoint Presentation</vt:lpstr>
      <vt:lpstr>Strategic Objectives</vt:lpstr>
      <vt:lpstr>PowerPoint Presentation</vt:lpstr>
      <vt:lpstr>Network Infrastructure</vt:lpstr>
      <vt:lpstr>NICIS Platforms</vt:lpstr>
      <vt:lpstr>Research in 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Website: www.nicis.ac.za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Nox Moyake</dc:creator>
  <cp:lastModifiedBy>Microsoft Office User</cp:lastModifiedBy>
  <cp:revision>20</cp:revision>
  <dcterms:modified xsi:type="dcterms:W3CDTF">2023-09-28T09:52:05Z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0x010100AE2785DEB9F54A49BAB3B2AA064F552B</vt:lpwstr>
  </property>
</Properties>
</file>