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8" r:id="rId1"/>
  </p:sldMasterIdLst>
  <p:notesMasterIdLst>
    <p:notesMasterId r:id="rId28"/>
  </p:notesMasterIdLst>
  <p:handoutMasterIdLst>
    <p:handoutMasterId r:id="rId29"/>
  </p:handoutMasterIdLst>
  <p:sldIdLst>
    <p:sldId id="2549" r:id="rId2"/>
    <p:sldId id="2550" r:id="rId3"/>
    <p:sldId id="2551" r:id="rId4"/>
    <p:sldId id="2807" r:id="rId5"/>
    <p:sldId id="2802" r:id="rId6"/>
    <p:sldId id="2766" r:id="rId7"/>
    <p:sldId id="2767" r:id="rId8"/>
    <p:sldId id="2784" r:id="rId9"/>
    <p:sldId id="2783" r:id="rId10"/>
    <p:sldId id="2789" r:id="rId11"/>
    <p:sldId id="2790" r:id="rId12"/>
    <p:sldId id="2547" r:id="rId13"/>
    <p:sldId id="2805" r:id="rId14"/>
    <p:sldId id="2806" r:id="rId15"/>
    <p:sldId id="2477" r:id="rId16"/>
    <p:sldId id="453" r:id="rId17"/>
    <p:sldId id="2794" r:id="rId18"/>
    <p:sldId id="2801" r:id="rId19"/>
    <p:sldId id="2792" r:id="rId20"/>
    <p:sldId id="2803" r:id="rId21"/>
    <p:sldId id="2491" r:id="rId22"/>
    <p:sldId id="2265" r:id="rId23"/>
    <p:sldId id="2748" r:id="rId24"/>
    <p:sldId id="2721" r:id="rId25"/>
    <p:sldId id="2744" r:id="rId26"/>
    <p:sldId id="2703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ca serafini" initials="l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DD37C"/>
    <a:srgbClr val="86D174"/>
    <a:srgbClr val="ACDF9D"/>
    <a:srgbClr val="FBF773"/>
    <a:srgbClr val="00FF00"/>
    <a:srgbClr val="FF0000"/>
    <a:srgbClr val="00FFFF"/>
    <a:srgbClr val="FFE7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07" autoAdjust="0"/>
    <p:restoredTop sz="94660" autoAdjust="0"/>
  </p:normalViewPr>
  <p:slideViewPr>
    <p:cSldViewPr>
      <p:cViewPr varScale="1">
        <p:scale>
          <a:sx n="100" d="100"/>
          <a:sy n="100" d="100"/>
        </p:scale>
        <p:origin x="132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840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A634021-B89B-CD4A-AC29-AA2D5A86F8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96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D15EBF4-07BD-8E49-92C6-FE53D8C643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4552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1" charset="0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4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6555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19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615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20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1891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91578F37-57AB-AE49-AF8A-5CE902039303}" type="slidenum">
              <a:rPr lang="it-IT" sz="1200"/>
              <a:pPr/>
              <a:t>21</a:t>
            </a:fld>
            <a:endParaRPr lang="it-IT" sz="1200"/>
          </a:p>
        </p:txBody>
      </p:sp>
      <p:sp>
        <p:nvSpPr>
          <p:cNvPr id="26626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0250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23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452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25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394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5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157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6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111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7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220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92FEA402-12DF-B24D-835E-7B3D1189E500}" type="slidenum">
              <a:rPr lang="en-GB" sz="1200"/>
              <a:pPr/>
              <a:t>14</a:t>
            </a:fld>
            <a:endParaRPr lang="en-GB" sz="1200"/>
          </a:p>
        </p:txBody>
      </p:sp>
      <p:sp>
        <p:nvSpPr>
          <p:cNvPr id="9523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083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94B0E32-AAB3-1A46-BE49-7BF58329C142}" type="slidenum">
              <a:rPr lang="en-GB" sz="1200"/>
              <a:pPr/>
              <a:t>15</a:t>
            </a:fld>
            <a:endParaRPr lang="en-GB" sz="120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9406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1579A1-4FDA-8C4C-A7A1-03C4EC5310DA}" type="slidenum">
              <a:rPr lang="en-GB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1235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49730-E499-B04E-8B4C-9215A589341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7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49730-E499-B04E-8B4C-9215A589341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70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60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84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09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lipArtAndTx" preserve="1">
  <p:cSld name="Titolo, ClipArt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lipArt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65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236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75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70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39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70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560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56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42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66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670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it-IT"/>
              <a:t>ICS &amp; Photon Colliders - PhD School on Accel. Phys. - INFN/LaSapienza - January 2019</a:t>
            </a:r>
            <a:endParaRPr lang="en-US"/>
          </a:p>
        </p:txBody>
      </p:sp>
      <p:pic>
        <p:nvPicPr>
          <p:cNvPr id="1029" name="Picture 1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0"/>
            <a:ext cx="1828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WordArt 16"/>
          <p:cNvSpPr>
            <a:spLocks noChangeArrowheads="1" noChangeShapeType="1" noTextEdit="1"/>
          </p:cNvSpPr>
          <p:nvPr/>
        </p:nvSpPr>
        <p:spPr bwMode="auto">
          <a:xfrm>
            <a:off x="6629400" y="152400"/>
            <a:ext cx="2362200" cy="4572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it-IT" sz="3600" b="1" kern="10" normalizeH="1">
                <a:ln w="9525">
                  <a:round/>
                  <a:headEnd/>
                  <a:tailEnd/>
                </a:ln>
                <a:solidFill>
                  <a:srgbClr val="FF0000">
                    <a:alpha val="98038"/>
                  </a:srgbClr>
                </a:solidFill>
                <a:latin typeface="Times New Roman"/>
                <a:ea typeface="Times New Roman"/>
                <a:cs typeface="Times New Roman"/>
              </a:rPr>
              <a:t>PLASMON X</a:t>
            </a:r>
          </a:p>
        </p:txBody>
      </p:sp>
      <p:pic>
        <p:nvPicPr>
          <p:cNvPr id="1032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0"/>
            <a:ext cx="1600200" cy="584200"/>
          </a:xfrm>
          <a:prstGeom prst="rect">
            <a:avLst/>
          </a:prstGeom>
          <a:noFill/>
          <a:ln w="9525">
            <a:solidFill>
              <a:srgbClr val="E8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2501" r:id="rId1"/>
    <p:sldLayoutId id="2147492502" r:id="rId2"/>
    <p:sldLayoutId id="2147492503" r:id="rId3"/>
    <p:sldLayoutId id="2147492504" r:id="rId4"/>
    <p:sldLayoutId id="2147492505" r:id="rId5"/>
    <p:sldLayoutId id="2147492506" r:id="rId6"/>
    <p:sldLayoutId id="2147492507" r:id="rId7"/>
    <p:sldLayoutId id="2147492508" r:id="rId8"/>
    <p:sldLayoutId id="2147492509" r:id="rId9"/>
    <p:sldLayoutId id="2147492510" r:id="rId10"/>
    <p:sldLayoutId id="2147492511" r:id="rId11"/>
    <p:sldLayoutId id="2147492512" r:id="rId12"/>
    <p:sldLayoutId id="2147492513" r:id="rId13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5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30.emf"/><Relationship Id="rId18" Type="http://schemas.openxmlformats.org/officeDocument/2006/relationships/image" Target="../media/image5.png"/><Relationship Id="rId3" Type="http://schemas.openxmlformats.org/officeDocument/2006/relationships/image" Target="../media/image25.png"/><Relationship Id="rId7" Type="http://schemas.openxmlformats.org/officeDocument/2006/relationships/image" Target="../media/image27.e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490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80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9.emf"/><Relationship Id="rId5" Type="http://schemas.openxmlformats.org/officeDocument/2006/relationships/image" Target="../media/image26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2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1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emf"/><Relationship Id="rId4" Type="http://schemas.openxmlformats.org/officeDocument/2006/relationships/oleObject" Target="../embeddings/oleObject6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5" Type="http://schemas.openxmlformats.org/officeDocument/2006/relationships/image" Target="../media/image200.png"/><Relationship Id="rId4" Type="http://schemas.openxmlformats.org/officeDocument/2006/relationships/image" Target="../media/image19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arix.eu/" TargetMode="External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7" Type="http://schemas.openxmlformats.org/officeDocument/2006/relationships/image" Target="../media/image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Untitle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8640"/>
            <a:ext cx="8449692" cy="645333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1D3EC7D-7D24-1430-5F6D-B2DDF56F0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857969" cy="518851"/>
          </a:xfrm>
          <a:prstGeom prst="rect">
            <a:avLst/>
          </a:prstGeom>
        </p:spPr>
      </p:pic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723F9B15-21F6-6951-59BB-A5F1144FDB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2254399"/>
            <a:ext cx="3168352" cy="2613890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311D9CB0-B927-D892-EEF6-9DF810744ED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26th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31508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463F33-CA4D-964A-B642-04DA1C290A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" y="555706"/>
            <a:ext cx="8077201" cy="584509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C18B33-E31C-CA6D-DE8D-23DDBAC1C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F3C5CD66-5CBF-8C76-2865-4C8AD2BA611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25th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822583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0034944-FACA-AC4B-BE9D-5B62B00EE2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94" y="457200"/>
            <a:ext cx="7877506" cy="592222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1E7EA52-C47A-981B-12D6-8894B49E8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3" name="Segnaposto data 6">
            <a:extLst>
              <a:ext uri="{FF2B5EF4-FFF2-40B4-BE49-F238E27FC236}">
                <a16:creationId xmlns:a16="http://schemas.microsoft.com/office/drawing/2014/main" id="{A94CB95A-9C92-2BC8-3830-08ACD272256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25th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703044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Immagine 2" descr="Untitle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800100"/>
            <a:ext cx="8813800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6" name="Rectangle 2"/>
          <p:cNvSpPr txBox="1">
            <a:spLocks noChangeArrowheads="1"/>
          </p:cNvSpPr>
          <p:nvPr/>
        </p:nvSpPr>
        <p:spPr bwMode="auto">
          <a:xfrm>
            <a:off x="6553200" y="6553200"/>
            <a:ext cx="2590800" cy="3048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US" sz="1600" b="1">
                <a:solidFill>
                  <a:srgbClr val="CC0000"/>
                </a:solidFill>
              </a:rPr>
              <a:t>Courtesy C. Barty - LLNL</a:t>
            </a:r>
            <a:endParaRPr lang="en-US" sz="1600" b="1">
              <a:solidFill>
                <a:srgbClr val="CC0000"/>
              </a:solidFill>
              <a:latin typeface="Helvetica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F9976B1-0F63-5178-F357-F196A5651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3" name="Segnaposto data 6">
            <a:extLst>
              <a:ext uri="{FF2B5EF4-FFF2-40B4-BE49-F238E27FC236}">
                <a16:creationId xmlns:a16="http://schemas.microsoft.com/office/drawing/2014/main" id="{33B161CD-FE15-30BE-A904-70A48120412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25th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855404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3" name="Immagine 1" descr="Untitle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49275"/>
            <a:ext cx="8101012" cy="590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792088" y="116632"/>
            <a:ext cx="8316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b="1">
                <a:solidFill>
                  <a:srgbClr val="0000FF"/>
                </a:solidFill>
              </a:rPr>
              <a:t>Rivaling with Synchr. Light Sources for energies above 50 keV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79512" y="5506348"/>
                <a:ext cx="1813509" cy="109100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>
                              <a:latin typeface="Cambria Math" charset="0"/>
                            </a:rPr>
                            <m:t>𝑎𝑣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charset="0"/>
                                </a:rPr>
                                <m:t>𝑝h</m:t>
                              </m:r>
                            </m:sub>
                          </m:sSub>
                          <m:r>
                            <a:rPr lang="it-IT" b="0" i="1">
                              <a:latin typeface="Cambria Math" charset="0"/>
                            </a:rPr>
                            <m:t>𝑓</m:t>
                          </m:r>
                        </m:num>
                        <m:den>
                          <m:sSubSup>
                            <m:sSubSup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it-IT" b="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  <m:f>
                            <m:fPr>
                              <m:ctrlPr>
                                <a:rPr lang="mr-IN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𝑋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charset="0"/>
                                    </a:rPr>
                                    <m:t>𝑋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5506348"/>
                <a:ext cx="1813509" cy="109100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C27B97DF-755B-C10E-FC87-0F86AA7AA1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77" y="29829"/>
            <a:ext cx="751611" cy="45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533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09" name="Picture 10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762000"/>
            <a:ext cx="4503738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0" name="Line 1029"/>
          <p:cNvSpPr>
            <a:spLocks noChangeShapeType="1"/>
          </p:cNvSpPr>
          <p:nvPr/>
        </p:nvSpPr>
        <p:spPr bwMode="auto">
          <a:xfrm flipV="1">
            <a:off x="5334000" y="1981200"/>
            <a:ext cx="685800" cy="304800"/>
          </a:xfrm>
          <a:prstGeom prst="line">
            <a:avLst/>
          </a:prstGeom>
          <a:noFill/>
          <a:ln w="285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4211" name="Line 1031"/>
          <p:cNvSpPr>
            <a:spLocks noChangeShapeType="1"/>
          </p:cNvSpPr>
          <p:nvPr/>
        </p:nvSpPr>
        <p:spPr bwMode="auto">
          <a:xfrm flipV="1">
            <a:off x="4724400" y="2286000"/>
            <a:ext cx="7620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4212" name="Text Box 1032"/>
          <p:cNvSpPr txBox="1">
            <a:spLocks noChangeArrowheads="1"/>
          </p:cNvSpPr>
          <p:nvPr/>
        </p:nvSpPr>
        <p:spPr bwMode="auto">
          <a:xfrm>
            <a:off x="5334000" y="2362200"/>
            <a:ext cx="796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 b="1" i="1"/>
              <a:t>FLASH</a:t>
            </a:r>
            <a:endParaRPr lang="it-IT"/>
          </a:p>
        </p:txBody>
      </p:sp>
      <p:sp>
        <p:nvSpPr>
          <p:cNvPr id="94213" name="Text Box 1033"/>
          <p:cNvSpPr txBox="1">
            <a:spLocks noChangeArrowheads="1"/>
          </p:cNvSpPr>
          <p:nvPr/>
        </p:nvSpPr>
        <p:spPr bwMode="auto">
          <a:xfrm>
            <a:off x="5181600" y="685800"/>
            <a:ext cx="495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12.4</a:t>
            </a:r>
            <a:endParaRPr lang="it-IT"/>
          </a:p>
        </p:txBody>
      </p:sp>
      <p:sp>
        <p:nvSpPr>
          <p:cNvPr id="94214" name="Text Box 1034"/>
          <p:cNvSpPr txBox="1">
            <a:spLocks noChangeArrowheads="1"/>
          </p:cNvSpPr>
          <p:nvPr/>
        </p:nvSpPr>
        <p:spPr bwMode="auto">
          <a:xfrm>
            <a:off x="6019800" y="685800"/>
            <a:ext cx="495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1.24</a:t>
            </a:r>
            <a:endParaRPr lang="it-IT"/>
          </a:p>
        </p:txBody>
      </p:sp>
      <p:sp>
        <p:nvSpPr>
          <p:cNvPr id="94215" name="Text Box 1035"/>
          <p:cNvSpPr txBox="1">
            <a:spLocks noChangeArrowheads="1"/>
          </p:cNvSpPr>
          <p:nvPr/>
        </p:nvSpPr>
        <p:spPr bwMode="auto">
          <a:xfrm>
            <a:off x="6705600" y="685800"/>
            <a:ext cx="584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0.124</a:t>
            </a:r>
            <a:endParaRPr lang="it-IT"/>
          </a:p>
        </p:txBody>
      </p:sp>
      <p:sp>
        <p:nvSpPr>
          <p:cNvPr id="94216" name="Text Box 1036"/>
          <p:cNvSpPr txBox="1">
            <a:spLocks noChangeArrowheads="1"/>
          </p:cNvSpPr>
          <p:nvPr/>
        </p:nvSpPr>
        <p:spPr bwMode="auto">
          <a:xfrm>
            <a:off x="7620000" y="685800"/>
            <a:ext cx="736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 b="1">
                <a:latin typeface="Symbol" charset="0"/>
              </a:rPr>
              <a:t>l</a:t>
            </a:r>
            <a:r>
              <a:rPr lang="it-IT" sz="1400" b="1"/>
              <a:t>  (nm)</a:t>
            </a:r>
            <a:endParaRPr lang="it-IT"/>
          </a:p>
        </p:txBody>
      </p:sp>
      <p:sp>
        <p:nvSpPr>
          <p:cNvPr id="94217" name="Line 1037"/>
          <p:cNvSpPr>
            <a:spLocks noChangeShapeType="1"/>
          </p:cNvSpPr>
          <p:nvPr/>
        </p:nvSpPr>
        <p:spPr bwMode="auto">
          <a:xfrm>
            <a:off x="5486400" y="990600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4218" name="Line 1038"/>
          <p:cNvSpPr>
            <a:spLocks noChangeShapeType="1"/>
          </p:cNvSpPr>
          <p:nvPr/>
        </p:nvSpPr>
        <p:spPr bwMode="auto">
          <a:xfrm>
            <a:off x="6248400" y="990600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4219" name="Line 1039"/>
          <p:cNvSpPr>
            <a:spLocks noChangeShapeType="1"/>
          </p:cNvSpPr>
          <p:nvPr/>
        </p:nvSpPr>
        <p:spPr bwMode="auto">
          <a:xfrm>
            <a:off x="7010400" y="990600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grpSp>
        <p:nvGrpSpPr>
          <p:cNvPr id="94220" name="Group 1040"/>
          <p:cNvGrpSpPr>
            <a:grpSpLocks/>
          </p:cNvGrpSpPr>
          <p:nvPr/>
        </p:nvGrpSpPr>
        <p:grpSpPr bwMode="auto">
          <a:xfrm>
            <a:off x="6781800" y="3962400"/>
            <a:ext cx="2255838" cy="685800"/>
            <a:chOff x="4272" y="2496"/>
            <a:chExt cx="1421" cy="432"/>
          </a:xfrm>
        </p:grpSpPr>
        <p:sp>
          <p:nvSpPr>
            <p:cNvPr id="94235" name="Line 1041"/>
            <p:cNvSpPr>
              <a:spLocks noChangeShapeType="1"/>
            </p:cNvSpPr>
            <p:nvPr/>
          </p:nvSpPr>
          <p:spPr bwMode="auto">
            <a:xfrm flipV="1">
              <a:off x="4416" y="2688"/>
              <a:ext cx="1008" cy="2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4236" name="Text Box 1042"/>
            <p:cNvSpPr txBox="1">
              <a:spLocks noChangeArrowheads="1"/>
            </p:cNvSpPr>
            <p:nvPr/>
          </p:nvSpPr>
          <p:spPr bwMode="auto">
            <a:xfrm rot="-777393">
              <a:off x="4272" y="2496"/>
              <a:ext cx="142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it-IT" sz="1400" b="1" i="1">
                  <a:solidFill>
                    <a:schemeClr val="accent2"/>
                  </a:solidFill>
                </a:rPr>
                <a:t>Thomson/Compton Sources</a:t>
              </a:r>
              <a:endParaRPr lang="it-IT"/>
            </a:p>
          </p:txBody>
        </p:sp>
      </p:grpSp>
      <p:sp>
        <p:nvSpPr>
          <p:cNvPr id="94221" name="Rectangle 1044"/>
          <p:cNvSpPr>
            <a:spLocks noChangeArrowheads="1"/>
          </p:cNvSpPr>
          <p:nvPr/>
        </p:nvSpPr>
        <p:spPr bwMode="auto">
          <a:xfrm>
            <a:off x="1219200" y="0"/>
            <a:ext cx="61722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it-IT" sz="2800" b="1">
                <a:solidFill>
                  <a:srgbClr val="CC0000"/>
                </a:solidFill>
              </a:rPr>
              <a:t>Brilliance of Lasers and X-ray sources</a:t>
            </a:r>
            <a:endParaRPr lang="it-IT" sz="4400">
              <a:solidFill>
                <a:schemeClr val="tx2"/>
              </a:solidFill>
            </a:endParaRPr>
          </a:p>
        </p:txBody>
      </p:sp>
      <p:sp>
        <p:nvSpPr>
          <p:cNvPr id="94222" name="Ovale 23"/>
          <p:cNvSpPr>
            <a:spLocks noChangeArrowheads="1"/>
          </p:cNvSpPr>
          <p:nvPr/>
        </p:nvSpPr>
        <p:spPr bwMode="auto">
          <a:xfrm rot="1211031">
            <a:off x="3373438" y="1382713"/>
            <a:ext cx="1090612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94223" name="CasellaDiTesto 24"/>
          <p:cNvSpPr txBox="1">
            <a:spLocks noChangeArrowheads="1"/>
          </p:cNvSpPr>
          <p:nvPr/>
        </p:nvSpPr>
        <p:spPr bwMode="auto">
          <a:xfrm>
            <a:off x="3352800" y="1295400"/>
            <a:ext cx="1176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>
                <a:solidFill>
                  <a:srgbClr val="FF0000"/>
                </a:solidFill>
              </a:rPr>
              <a:t>BELLA</a:t>
            </a:r>
          </a:p>
        </p:txBody>
      </p:sp>
      <p:sp>
        <p:nvSpPr>
          <p:cNvPr id="94224" name="CasellaDiTesto 25"/>
          <p:cNvSpPr txBox="1">
            <a:spLocks noChangeArrowheads="1"/>
          </p:cNvSpPr>
          <p:nvPr/>
        </p:nvSpPr>
        <p:spPr bwMode="auto">
          <a:xfrm>
            <a:off x="9880600" y="5346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graphicFrame>
        <p:nvGraphicFramePr>
          <p:cNvPr id="94226" name="Object 2"/>
          <p:cNvGraphicFramePr>
            <a:graphicFrameLocks noChangeAspect="1"/>
          </p:cNvGraphicFramePr>
          <p:nvPr/>
        </p:nvGraphicFramePr>
        <p:xfrm>
          <a:off x="1138931" y="1632196"/>
          <a:ext cx="2133952" cy="864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09700" imgH="571500" progId="Equation.3">
                  <p:embed/>
                </p:oleObj>
              </mc:Choice>
              <mc:Fallback>
                <p:oleObj name="Equation" r:id="rId4" imgW="1409700" imgH="571500" progId="Equation.3">
                  <p:embed/>
                  <p:pic>
                    <p:nvPicPr>
                      <p:cNvPr id="942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8931" y="1632196"/>
                        <a:ext cx="2133952" cy="8646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27" name="Object 3"/>
          <p:cNvGraphicFramePr>
            <a:graphicFrameLocks noChangeAspect="1"/>
          </p:cNvGraphicFramePr>
          <p:nvPr/>
        </p:nvGraphicFramePr>
        <p:xfrm>
          <a:off x="1028747" y="673100"/>
          <a:ext cx="2057400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28700" imgH="469900" progId="Equation.3">
                  <p:embed/>
                </p:oleObj>
              </mc:Choice>
              <mc:Fallback>
                <p:oleObj name="Equation" r:id="rId6" imgW="1028700" imgH="469900" progId="Equation.3">
                  <p:embed/>
                  <p:pic>
                    <p:nvPicPr>
                      <p:cNvPr id="942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8747" y="673100"/>
                        <a:ext cx="2057400" cy="938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28" name="Ovale 23"/>
          <p:cNvSpPr>
            <a:spLocks noChangeArrowheads="1"/>
          </p:cNvSpPr>
          <p:nvPr/>
        </p:nvSpPr>
        <p:spPr bwMode="auto">
          <a:xfrm rot="1616765">
            <a:off x="3486150" y="703263"/>
            <a:ext cx="862013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94229" name="CasellaDiTesto 24"/>
          <p:cNvSpPr txBox="1">
            <a:spLocks noChangeArrowheads="1"/>
          </p:cNvSpPr>
          <p:nvPr/>
        </p:nvSpPr>
        <p:spPr bwMode="auto">
          <a:xfrm>
            <a:off x="3581400" y="685800"/>
            <a:ext cx="663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>
                <a:solidFill>
                  <a:srgbClr val="800000"/>
                </a:solidFill>
              </a:rPr>
              <a:t>ELI</a:t>
            </a:r>
          </a:p>
        </p:txBody>
      </p:sp>
      <p:graphicFrame>
        <p:nvGraphicFramePr>
          <p:cNvPr id="94230" name="Object 4"/>
          <p:cNvGraphicFramePr>
            <a:graphicFrameLocks noChangeAspect="1"/>
          </p:cNvGraphicFramePr>
          <p:nvPr/>
        </p:nvGraphicFramePr>
        <p:xfrm>
          <a:off x="7086600" y="1143000"/>
          <a:ext cx="1414463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028700" imgH="469900" progId="Equation.3">
                  <p:embed/>
                </p:oleObj>
              </mc:Choice>
              <mc:Fallback>
                <p:oleObj name="Equation" r:id="rId8" imgW="1028700" imgH="469900" progId="Equation.3">
                  <p:embed/>
                  <p:pic>
                    <p:nvPicPr>
                      <p:cNvPr id="9423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1143000"/>
                        <a:ext cx="1414463" cy="646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31" name="Object 5"/>
          <p:cNvGraphicFramePr>
            <a:graphicFrameLocks noChangeAspect="1"/>
          </p:cNvGraphicFramePr>
          <p:nvPr/>
        </p:nvGraphicFramePr>
        <p:xfrm>
          <a:off x="7848600" y="4419600"/>
          <a:ext cx="1165225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62000" imgH="228600" progId="Equation.3">
                  <p:embed/>
                </p:oleObj>
              </mc:Choice>
              <mc:Fallback>
                <p:oleObj name="Equation" r:id="rId10" imgW="762000" imgH="228600" progId="Equation.3">
                  <p:embed/>
                  <p:pic>
                    <p:nvPicPr>
                      <p:cNvPr id="9423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4419600"/>
                        <a:ext cx="1165225" cy="34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33" name="Object 6"/>
          <p:cNvGraphicFramePr>
            <a:graphicFrameLocks noChangeAspect="1"/>
          </p:cNvGraphicFramePr>
          <p:nvPr/>
        </p:nvGraphicFramePr>
        <p:xfrm>
          <a:off x="7696200" y="3276600"/>
          <a:ext cx="1414463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028700" imgH="469900" progId="Equation.3">
                  <p:embed/>
                </p:oleObj>
              </mc:Choice>
              <mc:Fallback>
                <p:oleObj name="Equation" r:id="rId12" imgW="1028700" imgH="469900" progId="Equation.3">
                  <p:embed/>
                  <p:pic>
                    <p:nvPicPr>
                      <p:cNvPr id="94233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6200" y="3276600"/>
                        <a:ext cx="1414463" cy="646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403648" y="4576705"/>
                <a:ext cx="1813509" cy="10910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>
                              <a:latin typeface="Cambria Math" charset="0"/>
                            </a:rPr>
                            <m:t>𝑎𝑣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charset="0"/>
                                </a:rPr>
                                <m:t>𝑝h</m:t>
                              </m:r>
                            </m:sub>
                          </m:sSub>
                          <m:r>
                            <a:rPr lang="it-IT" b="0" i="1">
                              <a:latin typeface="Cambria Math" charset="0"/>
                            </a:rPr>
                            <m:t>𝑓</m:t>
                          </m:r>
                        </m:num>
                        <m:den>
                          <m:sSubSup>
                            <m:sSubSup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it-IT" b="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  <m:f>
                            <m:fPr>
                              <m:ctrlPr>
                                <a:rPr lang="mr-IN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𝑋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charset="0"/>
                                    </a:rPr>
                                    <m:t>𝑋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4576705"/>
                <a:ext cx="1813509" cy="1091004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1403648" y="3433998"/>
                <a:ext cx="2938497" cy="10596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>
                              <a:latin typeface="Cambria Math" charset="0"/>
                            </a:rPr>
                            <m:t>𝑝𝑒𝑎𝑘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>
                                  <a:latin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charset="0"/>
                                </a:rPr>
                                <m:t>𝑝h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ad>
                                <m:radPr>
                                  <m:degHide m:val="on"/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it-IT" b="0" i="1">
                                      <a:latin typeface="Cambria Math" charset="0"/>
                                    </a:rPr>
                                    <m:t>2</m:t>
                                  </m:r>
                                  <m:r>
                                    <a:rPr lang="it-IT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</m:e>
                              </m:rad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it-IT" b="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  <m:f>
                            <m:fPr>
                              <m:ctrlPr>
                                <a:rPr lang="mr-IN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𝑋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>
                                      <a:latin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b="0" i="1">
                                      <a:latin typeface="Cambria Math" charset="0"/>
                                    </a:rPr>
                                    <m:t>𝑋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3433998"/>
                <a:ext cx="2938497" cy="1059649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ED22E0BC-17D1-55AA-2642-BBB85A9B419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0477" y="29829"/>
            <a:ext cx="988270" cy="597650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1BFA7ABF-1F8D-2CC9-7810-3063B9FD14E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25th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259199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6" name="Immagine 1" descr="Untitled.tiff">
            <a:extLst>
              <a:ext uri="{FF2B5EF4-FFF2-40B4-BE49-F238E27FC236}">
                <a16:creationId xmlns:a16="http://schemas.microsoft.com/office/drawing/2014/main" id="{454E9669-5D76-CF4A-8093-F79A053BAF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933056"/>
            <a:ext cx="4427984" cy="2428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4" descr="Untitled1.tiff">
            <a:extLst>
              <a:ext uri="{FF2B5EF4-FFF2-40B4-BE49-F238E27FC236}">
                <a16:creationId xmlns:a16="http://schemas.microsoft.com/office/drawing/2014/main" id="{DB1DAC79-9501-B64E-9E96-D2052D8C3A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566" y="3861048"/>
            <a:ext cx="3977434" cy="2924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F6369C5-206A-AB4A-A815-B905209342C8}"/>
              </a:ext>
            </a:extLst>
          </p:cNvPr>
          <p:cNvSpPr txBox="1"/>
          <p:nvPr/>
        </p:nvSpPr>
        <p:spPr>
          <a:xfrm>
            <a:off x="419100" y="4326195"/>
            <a:ext cx="15616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>
                <a:solidFill>
                  <a:srgbClr val="00B050"/>
                </a:solidFill>
              </a:rPr>
              <a:t>30-150 </a:t>
            </a:r>
            <a:r>
              <a:rPr lang="it-IT" b="1" err="1">
                <a:solidFill>
                  <a:srgbClr val="00B050"/>
                </a:solidFill>
              </a:rPr>
              <a:t>MeV</a:t>
            </a:r>
            <a:r>
              <a:rPr lang="it-IT" b="1">
                <a:solidFill>
                  <a:srgbClr val="00B050"/>
                </a:solidFill>
              </a:rPr>
              <a:t> e</a:t>
            </a:r>
            <a:r>
              <a:rPr lang="it-IT" b="1" baseline="30000">
                <a:solidFill>
                  <a:srgbClr val="00B050"/>
                </a:solidFill>
              </a:rPr>
              <a:t>-</a:t>
            </a:r>
          </a:p>
          <a:p>
            <a:r>
              <a:rPr lang="it-IT" b="1">
                <a:solidFill>
                  <a:srgbClr val="00B050"/>
                </a:solidFill>
              </a:rPr>
              <a:t>20-350 </a:t>
            </a:r>
            <a:r>
              <a:rPr lang="it-IT" b="1" err="1">
                <a:solidFill>
                  <a:srgbClr val="00B050"/>
                </a:solidFill>
              </a:rPr>
              <a:t>keV</a:t>
            </a:r>
            <a:r>
              <a:rPr lang="it-IT" b="1">
                <a:solidFill>
                  <a:srgbClr val="00B050"/>
                </a:solidFill>
              </a:rPr>
              <a:t> 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03A472-F8FE-9747-A2A4-DB947270F4A4}"/>
              </a:ext>
            </a:extLst>
          </p:cNvPr>
          <p:cNvSpPr txBox="1"/>
          <p:nvPr/>
        </p:nvSpPr>
        <p:spPr>
          <a:xfrm>
            <a:off x="4949309" y="4005064"/>
            <a:ext cx="22134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>
                <a:solidFill>
                  <a:srgbClr val="C00000"/>
                </a:solidFill>
              </a:rPr>
              <a:t>250-750 </a:t>
            </a:r>
            <a:r>
              <a:rPr lang="it-IT" b="1" err="1">
                <a:solidFill>
                  <a:srgbClr val="C00000"/>
                </a:solidFill>
              </a:rPr>
              <a:t>MeV</a:t>
            </a:r>
            <a:r>
              <a:rPr lang="it-IT" b="1">
                <a:solidFill>
                  <a:srgbClr val="C00000"/>
                </a:solidFill>
              </a:rPr>
              <a:t> e</a:t>
            </a:r>
            <a:r>
              <a:rPr lang="it-IT" b="1" baseline="30000">
                <a:solidFill>
                  <a:srgbClr val="C00000"/>
                </a:solidFill>
              </a:rPr>
              <a:t>-</a:t>
            </a:r>
          </a:p>
          <a:p>
            <a:r>
              <a:rPr lang="it-IT" b="1">
                <a:solidFill>
                  <a:srgbClr val="C00000"/>
                </a:solidFill>
              </a:rPr>
              <a:t>1-19.5 </a:t>
            </a:r>
            <a:r>
              <a:rPr lang="it-IT" b="1" err="1">
                <a:solidFill>
                  <a:srgbClr val="C00000"/>
                </a:solidFill>
              </a:rPr>
              <a:t>MeV</a:t>
            </a:r>
            <a:r>
              <a:rPr lang="it-IT" b="1">
                <a:solidFill>
                  <a:srgbClr val="C00000"/>
                </a:solidFill>
              </a:rPr>
              <a:t> </a:t>
            </a:r>
            <a:r>
              <a:rPr lang="it-IT" b="1" i="1">
                <a:solidFill>
                  <a:srgbClr val="C00000"/>
                </a:solidFill>
                <a:latin typeface="Symbol" pitchFamily="2" charset="2"/>
              </a:rPr>
              <a:t>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B857E58-2FA9-8F42-B8B5-195AA69B8934}"/>
                  </a:ext>
                </a:extLst>
              </p:cNvPr>
              <p:cNvSpPr txBox="1"/>
              <p:nvPr/>
            </p:nvSpPr>
            <p:spPr>
              <a:xfrm>
                <a:off x="3864625" y="1940350"/>
                <a:ext cx="2632452" cy="6019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mr-IN" i="1">
                        <a:latin typeface="Cambria Math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mr-I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mr-IN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mr-IN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mr-I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𝑙𝑎𝑠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mr-IN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mr-IN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r>
                      <a:rPr lang="mr-IN" i="1">
                        <a:latin typeface="Cambria Math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mr-IN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mr-I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it-IT" b="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mr-I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𝑙𝑎𝑠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B857E58-2FA9-8F42-B8B5-195AA69B89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4625" y="1940350"/>
                <a:ext cx="2632452" cy="601960"/>
              </a:xfrm>
              <a:prstGeom prst="rect">
                <a:avLst/>
              </a:prstGeom>
              <a:blipFill>
                <a:blip r:embed="rId5"/>
                <a:stretch>
                  <a:fillRect l="-3846" t="-2041" b="-816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24" name="Rectangle 13"/>
          <p:cNvSpPr>
            <a:spLocks noChangeArrowheads="1"/>
          </p:cNvSpPr>
          <p:nvPr/>
        </p:nvSpPr>
        <p:spPr bwMode="auto">
          <a:xfrm>
            <a:off x="1136590" y="177555"/>
            <a:ext cx="7966933" cy="146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000" b="1">
                <a:solidFill>
                  <a:srgbClr val="0000FF"/>
                </a:solidFill>
              </a:rPr>
              <a:t>STAR was designed adopting a common paradigm with ELI-NP-GBS: both are e-</a:t>
            </a:r>
            <a:r>
              <a:rPr lang="en-US" sz="2000" b="1" i="1">
                <a:solidFill>
                  <a:srgbClr val="0000FF"/>
                </a:solidFill>
                <a:latin typeface="Symbol" pitchFamily="2" charset="2"/>
              </a:rPr>
              <a:t>g</a:t>
            </a:r>
            <a:r>
              <a:rPr lang="en-US" sz="2000" b="1">
                <a:solidFill>
                  <a:srgbClr val="0000FF"/>
                </a:solidFill>
              </a:rPr>
              <a:t>  linear collider based on 100 Hz amplified J-class lasers interacting with high brightness RF photo-injector.  The design strategy applies Petrillo-Serafini criterion for maximum spectral density.</a:t>
            </a:r>
            <a:endParaRPr lang="en-US" sz="2000" b="1">
              <a:solidFill>
                <a:srgbClr val="FF66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A77928-B56C-8941-92E2-44A99192FBC8}"/>
              </a:ext>
            </a:extLst>
          </p:cNvPr>
          <p:cNvSpPr txBox="1"/>
          <p:nvPr/>
        </p:nvSpPr>
        <p:spPr>
          <a:xfrm>
            <a:off x="194034" y="1921749"/>
            <a:ext cx="36177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/>
              <a:t>strong </a:t>
            </a:r>
            <a:r>
              <a:rPr lang="it-IT" sz="1600" i="1" err="1"/>
              <a:t>focusing of high brightness</a:t>
            </a:r>
          </a:p>
          <a:p>
            <a:r>
              <a:rPr lang="it-IT" sz="1600" i="1" err="1"/>
              <a:t>(peak &amp; average)</a:t>
            </a:r>
            <a:r>
              <a:rPr lang="it-IT" sz="1600" i="1"/>
              <a:t> to </a:t>
            </a:r>
            <a:r>
              <a:rPr lang="it-IT" sz="1600" i="1" err="1"/>
              <a:t>maximize Luminosity</a:t>
            </a:r>
          </a:p>
          <a:p>
            <a:r>
              <a:rPr lang="it-IT" sz="1600" i="1" err="1"/>
              <a:t>According </a:t>
            </a:r>
            <a:r>
              <a:rPr lang="it-IT" sz="1600" i="1"/>
              <a:t>to Petrillo-Serafini </a:t>
            </a:r>
            <a:r>
              <a:rPr lang="it-IT" sz="1600" i="1" err="1"/>
              <a:t>criterion</a:t>
            </a:r>
            <a:endParaRPr lang="it-IT" sz="1600" i="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BD91BA-29B1-6CEF-3ADC-803EB09389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77" y="29829"/>
            <a:ext cx="1096113" cy="662867"/>
          </a:xfrm>
          <a:prstGeom prst="rect">
            <a:avLst/>
          </a:prstGeom>
        </p:spPr>
      </p:pic>
      <p:sp>
        <p:nvSpPr>
          <p:cNvPr id="8" name="Segnaposto data 6">
            <a:extLst>
              <a:ext uri="{FF2B5EF4-FFF2-40B4-BE49-F238E27FC236}">
                <a16:creationId xmlns:a16="http://schemas.microsoft.com/office/drawing/2014/main" id="{FCE8F93E-9A9B-3B61-ED99-CB062A3FD24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25th 2023</a:t>
            </a:r>
            <a:endParaRPr lang="en-US" sz="1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0F8698-9653-1D07-9395-D47691B3D612}"/>
              </a:ext>
            </a:extLst>
          </p:cNvPr>
          <p:cNvSpPr txBox="1"/>
          <p:nvPr/>
        </p:nvSpPr>
        <p:spPr>
          <a:xfrm>
            <a:off x="6618090" y="1983304"/>
            <a:ext cx="22220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/>
              <a:t>t</a:t>
            </a:r>
            <a:r>
              <a:rPr lang="en-IT" sz="2000"/>
              <a:t>rue for all</a:t>
            </a:r>
          </a:p>
          <a:p>
            <a:pPr algn="ctr"/>
            <a:r>
              <a:rPr lang="en-IT" sz="2000"/>
              <a:t>collisional radiation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ED6435E-D2DF-BCD8-BCC1-28B5407928D9}"/>
              </a:ext>
            </a:extLst>
          </p:cNvPr>
          <p:cNvSpPr/>
          <p:nvPr/>
        </p:nvSpPr>
        <p:spPr>
          <a:xfrm>
            <a:off x="3811756" y="1766450"/>
            <a:ext cx="2732294" cy="986296"/>
          </a:xfrm>
          <a:prstGeom prst="ellipse">
            <a:avLst/>
          </a:prstGeom>
          <a:solidFill>
            <a:srgbClr val="00B050">
              <a:alpha val="6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17AF81-F7D1-BF8F-2179-1DCADAFA9B80}"/>
              </a:ext>
            </a:extLst>
          </p:cNvPr>
          <p:cNvSpPr txBox="1"/>
          <p:nvPr/>
        </p:nvSpPr>
        <p:spPr>
          <a:xfrm>
            <a:off x="249844" y="3068960"/>
            <a:ext cx="8426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 b="1"/>
              <a:t>Spectral Density </a:t>
            </a:r>
            <a:r>
              <a:rPr lang="en-IT" sz="2000" b="1" i="1"/>
              <a:t>S (# photons per sec per eV bdw) </a:t>
            </a:r>
            <a:r>
              <a:rPr lang="en-GB" sz="2000" b="1"/>
              <a:t>r</a:t>
            </a:r>
            <a:r>
              <a:rPr lang="en-IT" sz="2000" b="1"/>
              <a:t>elevant to X-ray imaging</a:t>
            </a:r>
          </a:p>
          <a:p>
            <a:r>
              <a:rPr lang="en-IT" sz="2000" b="1"/>
              <a:t>(Brilliance is relevant to microscopy/spectroscopy) </a:t>
            </a:r>
          </a:p>
        </p:txBody>
      </p:sp>
    </p:spTree>
    <p:extLst>
      <p:ext uri="{BB962C8B-B14F-4D97-AF65-F5344CB8AC3E}">
        <p14:creationId xmlns:p14="http://schemas.microsoft.com/office/powerpoint/2010/main" val="1304096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1334750" y="323850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629" y="156046"/>
            <a:ext cx="6521739" cy="6625754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781800" y="5486400"/>
            <a:ext cx="2236894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/>
              <a:t>Courtesy  R. Agostino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7D348D-7DE3-1A19-EDC8-BD7DFCE3B7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105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factory&#10;&#10;Description automatically generated">
            <a:extLst>
              <a:ext uri="{FF2B5EF4-FFF2-40B4-BE49-F238E27FC236}">
                <a16:creationId xmlns:a16="http://schemas.microsoft.com/office/drawing/2014/main" id="{2A2F9813-FA88-6F33-CE63-9483438E5C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1784176"/>
            <a:ext cx="8500851" cy="5029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E1C3C24-EEAA-48C6-8D26-FD27E3F287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857969" cy="518851"/>
          </a:xfrm>
          <a:prstGeom prst="rect">
            <a:avLst/>
          </a:prstGeom>
        </p:spPr>
      </p:pic>
      <p:sp>
        <p:nvSpPr>
          <p:cNvPr id="5" name="Segnaposto data 6">
            <a:extLst>
              <a:ext uri="{FF2B5EF4-FFF2-40B4-BE49-F238E27FC236}">
                <a16:creationId xmlns:a16="http://schemas.microsoft.com/office/drawing/2014/main" id="{5E1DE309-C0F1-1A34-4145-897E6A8E152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25th 2023</a:t>
            </a:r>
            <a:endParaRPr lang="en-US" sz="1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7ABF81-C09F-7F90-0D1A-D472C2F25705}"/>
              </a:ext>
            </a:extLst>
          </p:cNvPr>
          <p:cNvSpPr txBox="1"/>
          <p:nvPr/>
        </p:nvSpPr>
        <p:spPr>
          <a:xfrm>
            <a:off x="899592" y="44624"/>
            <a:ext cx="820393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>
                <a:effectLst/>
                <a:latin typeface="Helvetica Neue" panose="02000503000000020004" pitchFamily="2" charset="0"/>
              </a:rPr>
              <a:t>N</a:t>
            </a:r>
            <a:r>
              <a:rPr lang="en-GB" b="1" baseline="-25000">
                <a:effectLst/>
                <a:latin typeface="Helvetica Neue" panose="02000503000000020004" pitchFamily="2" charset="0"/>
              </a:rPr>
              <a:t>ph</a:t>
            </a:r>
            <a:r>
              <a:rPr lang="en-GB" b="1">
                <a:effectLst/>
                <a:latin typeface="Helvetica Neue" panose="02000503000000020004" pitchFamily="2" charset="0"/>
              </a:rPr>
              <a:t> (s</a:t>
            </a:r>
            <a:r>
              <a:rPr lang="en-GB" b="1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b="1">
                <a:effectLst/>
                <a:latin typeface="Helvetica Neue" panose="02000503000000020004" pitchFamily="2" charset="0"/>
              </a:rPr>
              <a:t>) = 5</a:t>
            </a:r>
            <a:r>
              <a:rPr lang="en-GB" b="1" baseline="30000">
                <a:effectLst/>
                <a:latin typeface="Helvetica Neue" panose="02000503000000020004" pitchFamily="2" charset="0"/>
              </a:rPr>
              <a:t>.</a:t>
            </a:r>
            <a:r>
              <a:rPr lang="en-GB" b="1">
                <a:effectLst/>
                <a:latin typeface="Helvetica Neue" panose="02000503000000020004" pitchFamily="2" charset="0"/>
              </a:rPr>
              <a:t>10</a:t>
            </a:r>
            <a:r>
              <a:rPr lang="en-GB" b="1" baseline="30000">
                <a:effectLst/>
                <a:latin typeface="Helvetica Neue" panose="02000503000000020004" pitchFamily="2" charset="0"/>
              </a:rPr>
              <a:t>10</a:t>
            </a:r>
            <a:r>
              <a:rPr lang="en-GB" b="1">
                <a:effectLst/>
                <a:latin typeface="Helvetica Neue" panose="02000503000000020004" pitchFamily="2" charset="0"/>
              </a:rPr>
              <a:t> (10% bdw)  S @ 30keV (s</a:t>
            </a:r>
            <a:r>
              <a:rPr lang="en-GB" b="1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b="1">
                <a:effectLst/>
                <a:latin typeface="Helvetica Neue" panose="02000503000000020004" pitchFamily="2" charset="0"/>
              </a:rPr>
              <a:t>eV</a:t>
            </a:r>
            <a:r>
              <a:rPr lang="en-GB" b="1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b="1">
                <a:effectLst/>
                <a:latin typeface="Helvetica Neue" panose="02000503000000020004" pitchFamily="2" charset="0"/>
              </a:rPr>
              <a:t>)= 1.5</a:t>
            </a:r>
            <a:r>
              <a:rPr lang="en-GB" b="1" baseline="30000">
                <a:effectLst/>
                <a:latin typeface="Helvetica Neue" panose="02000503000000020004" pitchFamily="2" charset="0"/>
              </a:rPr>
              <a:t>.</a:t>
            </a:r>
            <a:r>
              <a:rPr lang="en-GB" b="1">
                <a:effectLst/>
                <a:latin typeface="Helvetica Neue" panose="02000503000000020004" pitchFamily="2" charset="0"/>
              </a:rPr>
              <a:t>10</a:t>
            </a:r>
            <a:r>
              <a:rPr lang="en-GB" b="1" baseline="30000">
                <a:effectLst/>
                <a:latin typeface="Helvetica Neue" panose="02000503000000020004" pitchFamily="2" charset="0"/>
              </a:rPr>
              <a:t>7</a:t>
            </a:r>
            <a:endParaRPr lang="en-GB" baseline="30000">
              <a:effectLst/>
              <a:latin typeface="Helvetica Neue" panose="02000503000000020004" pitchFamily="2" charset="0"/>
            </a:endParaRPr>
          </a:p>
          <a:p>
            <a:endParaRPr lang="en-GB" b="1">
              <a:effectLst/>
              <a:latin typeface="Helvetica Neue" panose="02000503000000020004" pitchFamily="2" charset="0"/>
            </a:endParaRPr>
          </a:p>
          <a:p>
            <a:r>
              <a:rPr lang="en-GB" b="1">
                <a:effectLst/>
                <a:latin typeface="Helvetica Neue" panose="02000503000000020004" pitchFamily="2" charset="0"/>
              </a:rPr>
              <a:t>STAR-multi-bunch  N</a:t>
            </a:r>
            <a:r>
              <a:rPr lang="en-GB" b="1" baseline="-25000">
                <a:effectLst/>
                <a:latin typeface="Helvetica Neue" panose="02000503000000020004" pitchFamily="2" charset="0"/>
              </a:rPr>
              <a:t>ph</a:t>
            </a:r>
            <a:r>
              <a:rPr lang="en-GB" b="1">
                <a:effectLst/>
                <a:latin typeface="Helvetica Neue" panose="02000503000000020004" pitchFamily="2" charset="0"/>
              </a:rPr>
              <a:t> (s</a:t>
            </a:r>
            <a:r>
              <a:rPr lang="en-GB" b="1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b="1">
                <a:effectLst/>
                <a:latin typeface="Helvetica Neue" panose="02000503000000020004" pitchFamily="2" charset="0"/>
              </a:rPr>
              <a:t>) = 5</a:t>
            </a:r>
            <a:r>
              <a:rPr lang="en-GB" b="1" baseline="30000">
                <a:effectLst/>
                <a:latin typeface="Helvetica Neue" panose="02000503000000020004" pitchFamily="2" charset="0"/>
              </a:rPr>
              <a:t>.</a:t>
            </a:r>
            <a:r>
              <a:rPr lang="en-GB" b="1">
                <a:effectLst/>
                <a:latin typeface="Helvetica Neue" panose="02000503000000020004" pitchFamily="2" charset="0"/>
              </a:rPr>
              <a:t>10</a:t>
            </a:r>
            <a:r>
              <a:rPr lang="en-GB" b="1" baseline="30000">
                <a:effectLst/>
                <a:latin typeface="Helvetica Neue" panose="02000503000000020004" pitchFamily="2" charset="0"/>
              </a:rPr>
              <a:t>11</a:t>
            </a:r>
            <a:r>
              <a:rPr lang="en-GB" b="1">
                <a:effectLst/>
                <a:latin typeface="Helvetica Neue" panose="02000503000000020004" pitchFamily="2" charset="0"/>
              </a:rPr>
              <a:t> (10% bdw)</a:t>
            </a:r>
          </a:p>
          <a:p>
            <a:r>
              <a:rPr lang="en-GB" b="1">
                <a:latin typeface="Helvetica Neue" panose="02000503000000020004" pitchFamily="2" charset="0"/>
              </a:rPr>
              <a:t>			</a:t>
            </a:r>
            <a:r>
              <a:rPr lang="en-GB" b="1">
                <a:effectLst/>
                <a:latin typeface="Helvetica Neue" panose="02000503000000020004" pitchFamily="2" charset="0"/>
              </a:rPr>
              <a:t>S @ 30 keV (s</a:t>
            </a:r>
            <a:r>
              <a:rPr lang="en-GB" b="1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b="1">
                <a:effectLst/>
                <a:latin typeface="Helvetica Neue" panose="02000503000000020004" pitchFamily="2" charset="0"/>
              </a:rPr>
              <a:t>eV</a:t>
            </a:r>
            <a:r>
              <a:rPr lang="en-GB" b="1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b="1">
                <a:effectLst/>
                <a:latin typeface="Helvetica Neue" panose="02000503000000020004" pitchFamily="2" charset="0"/>
              </a:rPr>
              <a:t>)= 1.5</a:t>
            </a:r>
            <a:r>
              <a:rPr lang="en-GB" b="1" baseline="30000">
                <a:effectLst/>
                <a:latin typeface="Helvetica Neue" panose="02000503000000020004" pitchFamily="2" charset="0"/>
              </a:rPr>
              <a:t>.</a:t>
            </a:r>
            <a:r>
              <a:rPr lang="en-GB" b="1">
                <a:effectLst/>
                <a:latin typeface="Helvetica Neue" panose="02000503000000020004" pitchFamily="2" charset="0"/>
              </a:rPr>
              <a:t>10</a:t>
            </a:r>
            <a:r>
              <a:rPr lang="en-GB" b="1" baseline="30000">
                <a:effectLst/>
                <a:latin typeface="Helvetica Neue" panose="02000503000000020004" pitchFamily="2" charset="0"/>
              </a:rPr>
              <a:t>8</a:t>
            </a:r>
          </a:p>
          <a:p>
            <a:endParaRPr lang="en-GB" b="1">
              <a:latin typeface="Helvetica Neue" panose="02000503000000020004" pitchFamily="2" charset="0"/>
            </a:endParaRPr>
          </a:p>
          <a:p>
            <a:r>
              <a:rPr lang="en-GB" b="1">
                <a:effectLst/>
                <a:latin typeface="Helvetica Neue" panose="02000503000000020004" pitchFamily="2" charset="0"/>
              </a:rPr>
              <a:t>             </a:t>
            </a:r>
            <a:r>
              <a:rPr lang="en-GB" sz="2000" b="1">
                <a:effectLst/>
                <a:latin typeface="Helvetica Neue" panose="02000503000000020004" pitchFamily="2" charset="0"/>
              </a:rPr>
              <a:t>cmp. spectral density S of a X-ray tube S ≈ 100-300  !!</a:t>
            </a:r>
            <a:endParaRPr lang="en-GB" sz="2000" b="1" baseline="30000"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8516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factory&#10;&#10;Description automatically generated">
            <a:extLst>
              <a:ext uri="{FF2B5EF4-FFF2-40B4-BE49-F238E27FC236}">
                <a16:creationId xmlns:a16="http://schemas.microsoft.com/office/drawing/2014/main" id="{D928CEB3-9428-7E63-758C-628A53DCEA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1340768"/>
            <a:ext cx="8877300" cy="52720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469DAF2-BF97-9ECD-1BDB-D8194DD310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Segnaposto data 6">
            <a:extLst>
              <a:ext uri="{FF2B5EF4-FFF2-40B4-BE49-F238E27FC236}">
                <a16:creationId xmlns:a16="http://schemas.microsoft.com/office/drawing/2014/main" id="{1335109A-3307-03DB-38EE-356A5551BAE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25th 2023</a:t>
            </a:r>
            <a:endParaRPr lang="en-US" sz="140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02F43D4-8CDF-E083-4EC7-650446B91785}"/>
              </a:ext>
            </a:extLst>
          </p:cNvPr>
          <p:cNvCxnSpPr/>
          <p:nvPr/>
        </p:nvCxnSpPr>
        <p:spPr bwMode="auto">
          <a:xfrm>
            <a:off x="3491880" y="1416659"/>
            <a:ext cx="5499720" cy="302045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201B800-3B38-8C00-EA26-0C009DAEBFFF}"/>
              </a:ext>
            </a:extLst>
          </p:cNvPr>
          <p:cNvCxnSpPr/>
          <p:nvPr/>
        </p:nvCxnSpPr>
        <p:spPr bwMode="auto">
          <a:xfrm flipH="1">
            <a:off x="114300" y="1416659"/>
            <a:ext cx="3017540" cy="16523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C276FB2-FC7F-D59E-276B-26B0626CE2C8}"/>
              </a:ext>
            </a:extLst>
          </p:cNvPr>
          <p:cNvCxnSpPr>
            <a:cxnSpLocks/>
          </p:cNvCxnSpPr>
          <p:nvPr/>
        </p:nvCxnSpPr>
        <p:spPr bwMode="auto">
          <a:xfrm>
            <a:off x="8100392" y="5445224"/>
            <a:ext cx="929308" cy="5286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790EF3F-15FA-941D-3774-E0A0ABC83E56}"/>
              </a:ext>
            </a:extLst>
          </p:cNvPr>
          <p:cNvSpPr txBox="1"/>
          <p:nvPr/>
        </p:nvSpPr>
        <p:spPr>
          <a:xfrm>
            <a:off x="5508104" y="2031231"/>
            <a:ext cx="80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35 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54FC5F-DE91-3CA3-5872-F37F59E62771}"/>
              </a:ext>
            </a:extLst>
          </p:cNvPr>
          <p:cNvSpPr txBox="1"/>
          <p:nvPr/>
        </p:nvSpPr>
        <p:spPr>
          <a:xfrm>
            <a:off x="814835" y="1743199"/>
            <a:ext cx="80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20 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4EE941-B9F9-AEBB-6710-5E5FAA66FB71}"/>
              </a:ext>
            </a:extLst>
          </p:cNvPr>
          <p:cNvSpPr txBox="1"/>
          <p:nvPr/>
        </p:nvSpPr>
        <p:spPr>
          <a:xfrm>
            <a:off x="7753508" y="5712435"/>
            <a:ext cx="80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10 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3710F0-3030-2CE0-65C2-64DE2C822A33}"/>
              </a:ext>
            </a:extLst>
          </p:cNvPr>
          <p:cNvSpPr txBox="1"/>
          <p:nvPr/>
        </p:nvSpPr>
        <p:spPr>
          <a:xfrm>
            <a:off x="1403648" y="44624"/>
            <a:ext cx="7657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/>
              <a:t>150 MeV High Brightness Electron Linac + Laser  12 M€</a:t>
            </a:r>
          </a:p>
          <a:p>
            <a:r>
              <a:rPr lang="en-IT"/>
              <a:t>Bunker/building + ancillary equipm. 			4 M€</a:t>
            </a:r>
          </a:p>
          <a:p>
            <a:r>
              <a:rPr lang="en-IT"/>
              <a:t>2 X-ray beam lines for micro-tomography  		3 M€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6B3613-CCBB-180C-9BEC-595F6E360964}"/>
              </a:ext>
            </a:extLst>
          </p:cNvPr>
          <p:cNvSpPr txBox="1"/>
          <p:nvPr/>
        </p:nvSpPr>
        <p:spPr>
          <a:xfrm>
            <a:off x="6588224" y="6174100"/>
            <a:ext cx="2438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p</a:t>
            </a:r>
            <a:r>
              <a:rPr lang="en-IT"/>
              <a:t>hoton beam lines</a:t>
            </a:r>
          </a:p>
        </p:txBody>
      </p:sp>
    </p:spTree>
    <p:extLst>
      <p:ext uri="{BB962C8B-B14F-4D97-AF65-F5344CB8AC3E}">
        <p14:creationId xmlns:p14="http://schemas.microsoft.com/office/powerpoint/2010/main" val="4949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6">
            <a:extLst>
              <a:ext uri="{FF2B5EF4-FFF2-40B4-BE49-F238E27FC236}">
                <a16:creationId xmlns:a16="http://schemas.microsoft.com/office/drawing/2014/main" id="{960B8F9D-5E21-1C3C-50CA-C871AB18E5B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25th 2023</a:t>
            </a:r>
            <a:endParaRPr lang="en-US" sz="14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846C3F-7D25-4639-2D64-A8045BA2A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2AFF8E9-C03E-520A-1B4A-0C0D6BB52F2A}"/>
              </a:ext>
            </a:extLst>
          </p:cNvPr>
          <p:cNvSpPr txBox="1"/>
          <p:nvPr/>
        </p:nvSpPr>
        <p:spPr>
          <a:xfrm>
            <a:off x="755576" y="3750163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000"/>
              <a:t>100 MeV Linac+Laser (170 keV) -  9 M€</a:t>
            </a:r>
          </a:p>
          <a:p>
            <a:r>
              <a:rPr lang="en-IT" sz="2000"/>
              <a:t>Bunker/building + ancillary equipm. 4 M€</a:t>
            </a:r>
          </a:p>
          <a:p>
            <a:r>
              <a:rPr lang="en-IT" sz="2000"/>
              <a:t>2 X-ray beam lines (fully equipped)  3 M€</a:t>
            </a:r>
          </a:p>
          <a:p>
            <a:r>
              <a:rPr lang="en-IT" sz="2000"/>
              <a:t>TOTAL			          16 M€</a:t>
            </a:r>
          </a:p>
          <a:p>
            <a:endParaRPr lang="en-IT" sz="2000"/>
          </a:p>
          <a:p>
            <a:r>
              <a:rPr lang="en-IT" sz="2000"/>
              <a:t>Injector for AfLS (100 MeV Linac) 5-6 MeV</a:t>
            </a:r>
          </a:p>
          <a:p>
            <a:r>
              <a:rPr lang="en-IT" sz="2000"/>
              <a:t>Bunker/building + ancill. </a:t>
            </a:r>
            <a:r>
              <a:rPr lang="en-GB" sz="2000"/>
              <a:t>e</a:t>
            </a:r>
            <a:r>
              <a:rPr lang="en-IT" sz="2000"/>
              <a:t>quipment used also for AfLS</a:t>
            </a:r>
          </a:p>
          <a:p>
            <a:endParaRPr lang="en-IT" sz="2000"/>
          </a:p>
          <a:p>
            <a:r>
              <a:rPr lang="en-IT" sz="2000"/>
              <a:t>Cost specific to ICS  (9-5) + 3 = 7 M€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13DA76-D92C-E1A5-E150-0D5928C3D795}"/>
              </a:ext>
            </a:extLst>
          </p:cNvPr>
          <p:cNvSpPr txBox="1"/>
          <p:nvPr/>
        </p:nvSpPr>
        <p:spPr>
          <a:xfrm>
            <a:off x="2194681" y="44624"/>
            <a:ext cx="56038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Schematic Budget for a</a:t>
            </a:r>
          </a:p>
          <a:p>
            <a:pPr algn="ctr"/>
            <a:r>
              <a:rPr lang="en-IT"/>
              <a:t>170 keV X-ray ICS to be built from scratch </a:t>
            </a:r>
          </a:p>
        </p:txBody>
      </p:sp>
      <p:pic>
        <p:nvPicPr>
          <p:cNvPr id="7" name="Picture 6" descr="A group of men standing in front of a sign&#10;&#10;Description automatically generated">
            <a:extLst>
              <a:ext uri="{FF2B5EF4-FFF2-40B4-BE49-F238E27FC236}">
                <a16:creationId xmlns:a16="http://schemas.microsoft.com/office/drawing/2014/main" id="{44A5EDE8-94F5-3765-C180-19818E6D90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531" y="980728"/>
            <a:ext cx="3960441" cy="26392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64F8CD-E5CE-16F9-5BE3-21EA9AAEEE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6674" y="908720"/>
            <a:ext cx="3775766" cy="269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125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Untitle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6353"/>
            <a:ext cx="9144000" cy="2630639"/>
          </a:xfrm>
          <a:prstGeom prst="rect">
            <a:avLst/>
          </a:prstGeom>
        </p:spPr>
      </p:pic>
      <p:pic>
        <p:nvPicPr>
          <p:cNvPr id="4" name="Immagine 3" descr="Untitled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210" y="3892137"/>
            <a:ext cx="4413278" cy="280574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7B35BBF-A82E-18FB-0B0B-B6E72A88C5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1151768" cy="696524"/>
          </a:xfrm>
          <a:prstGeom prst="rect">
            <a:avLst/>
          </a:prstGeom>
        </p:spPr>
      </p:pic>
      <p:pic>
        <p:nvPicPr>
          <p:cNvPr id="6" name="Picture 5" descr="Diagram of a diagram of a laser beam&#10;&#10;Description automatically generated">
            <a:extLst>
              <a:ext uri="{FF2B5EF4-FFF2-40B4-BE49-F238E27FC236}">
                <a16:creationId xmlns:a16="http://schemas.microsoft.com/office/drawing/2014/main" id="{D01995F3-E543-EC23-D147-46A1153DF4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4019283"/>
            <a:ext cx="4248472" cy="2295496"/>
          </a:xfrm>
          <a:prstGeom prst="rect">
            <a:avLst/>
          </a:prstGeom>
        </p:spPr>
      </p:pic>
      <p:sp>
        <p:nvSpPr>
          <p:cNvPr id="5" name="Segnaposto data 6">
            <a:extLst>
              <a:ext uri="{FF2B5EF4-FFF2-40B4-BE49-F238E27FC236}">
                <a16:creationId xmlns:a16="http://schemas.microsoft.com/office/drawing/2014/main" id="{352EEAB1-23E3-13D0-0185-4F89A480FF2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26th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55021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6">
            <a:extLst>
              <a:ext uri="{FF2B5EF4-FFF2-40B4-BE49-F238E27FC236}">
                <a16:creationId xmlns:a16="http://schemas.microsoft.com/office/drawing/2014/main" id="{960B8F9D-5E21-1C3C-50CA-C871AB18E5B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25th 2023</a:t>
            </a:r>
            <a:endParaRPr lang="en-US" sz="14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E3090A-B419-7745-3CE4-3081649E35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9631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egnaposto data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ICS &amp; Photon Colliders - PhD School on Accel. Phys. - INFN/LaSapienza - February 2022</a:t>
            </a:r>
            <a:endParaRPr lang="en-US" sz="1400"/>
          </a:p>
        </p:txBody>
      </p:sp>
      <p:pic>
        <p:nvPicPr>
          <p:cNvPr id="25602" name="Picture 10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6000"/>
            <a:ext cx="7559675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1027"/>
          <p:cNvSpPr txBox="1">
            <a:spLocks noChangeArrowheads="1"/>
          </p:cNvSpPr>
          <p:nvPr/>
        </p:nvSpPr>
        <p:spPr bwMode="auto">
          <a:xfrm>
            <a:off x="457200" y="2819400"/>
            <a:ext cx="11049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rgbClr val="CC0000"/>
                </a:solidFill>
              </a:rPr>
              <a:t>1-25 GeV</a:t>
            </a:r>
          </a:p>
          <a:p>
            <a:r>
              <a:rPr lang="en-US" sz="1800" b="1">
                <a:solidFill>
                  <a:srgbClr val="CC0000"/>
                </a:solidFill>
              </a:rPr>
              <a:t>electrons</a:t>
            </a:r>
            <a:endParaRPr lang="en-US"/>
          </a:p>
        </p:txBody>
      </p:sp>
      <p:sp>
        <p:nvSpPr>
          <p:cNvPr id="25604" name="Text Box 1028"/>
          <p:cNvSpPr txBox="1">
            <a:spLocks noChangeArrowheads="1"/>
          </p:cNvSpPr>
          <p:nvPr/>
        </p:nvSpPr>
        <p:spPr bwMode="auto">
          <a:xfrm>
            <a:off x="8032750" y="3814763"/>
            <a:ext cx="1111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accent2"/>
                </a:solidFill>
              </a:rPr>
              <a:t>100-0.5 </a:t>
            </a:r>
            <a:r>
              <a:rPr lang="it-IT" sz="1800" b="1">
                <a:solidFill>
                  <a:schemeClr val="accent2"/>
                </a:solidFill>
              </a:rPr>
              <a:t>Å</a:t>
            </a:r>
            <a:endParaRPr lang="en-US" sz="1800" b="1">
              <a:solidFill>
                <a:schemeClr val="accent2"/>
              </a:solidFill>
            </a:endParaRPr>
          </a:p>
          <a:p>
            <a:r>
              <a:rPr lang="en-US" sz="1800" b="1">
                <a:solidFill>
                  <a:schemeClr val="accent2"/>
                </a:solidFill>
              </a:rPr>
              <a:t>photons</a:t>
            </a:r>
            <a:endParaRPr lang="en-US" sz="1800" b="1">
              <a:solidFill>
                <a:srgbClr val="CC0000"/>
              </a:solidFill>
            </a:endParaRPr>
          </a:p>
        </p:txBody>
      </p:sp>
      <p:sp>
        <p:nvSpPr>
          <p:cNvPr id="25605" name="Rectangle 1029"/>
          <p:cNvSpPr>
            <a:spLocks noChangeArrowheads="1"/>
          </p:cNvSpPr>
          <p:nvPr/>
        </p:nvSpPr>
        <p:spPr bwMode="auto">
          <a:xfrm>
            <a:off x="4648200" y="2579688"/>
            <a:ext cx="19319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b="1"/>
              <a:t>cm und. period</a:t>
            </a:r>
            <a:r>
              <a:rPr lang="en-US" sz="1800" b="1">
                <a:latin typeface="Symbol" charset="0"/>
              </a:rPr>
              <a:t> l</a:t>
            </a:r>
            <a:r>
              <a:rPr lang="en-US" sz="1800" b="1" baseline="-25000"/>
              <a:t>u</a:t>
            </a:r>
          </a:p>
        </p:txBody>
      </p:sp>
      <p:sp>
        <p:nvSpPr>
          <p:cNvPr id="25606" name="Line 1030"/>
          <p:cNvSpPr>
            <a:spLocks noChangeShapeType="1"/>
          </p:cNvSpPr>
          <p:nvPr/>
        </p:nvSpPr>
        <p:spPr bwMode="auto">
          <a:xfrm flipH="1">
            <a:off x="4800600" y="2895600"/>
            <a:ext cx="762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5607" name="Rectangle 1031"/>
          <p:cNvSpPr>
            <a:spLocks noChangeArrowheads="1"/>
          </p:cNvSpPr>
          <p:nvPr/>
        </p:nvSpPr>
        <p:spPr bwMode="auto">
          <a:xfrm>
            <a:off x="304800" y="838200"/>
            <a:ext cx="8610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000" b="1"/>
              <a:t>FEL</a:t>
            </a:r>
            <a:r>
              <a:rPr lang="ja-JP" altLang="en-US" sz="2000" b="1"/>
              <a:t>’</a:t>
            </a:r>
            <a:r>
              <a:rPr lang="en-US" altLang="ja-JP" sz="2000" b="1"/>
              <a:t>s</a:t>
            </a:r>
            <a:r>
              <a:rPr lang="en-US" altLang="ja-JP" sz="2000" b="1">
                <a:solidFill>
                  <a:srgbClr val="FF0000"/>
                </a:solidFill>
              </a:rPr>
              <a:t> and </a:t>
            </a:r>
            <a:r>
              <a:rPr lang="en-US" altLang="ja-JP" sz="2000" b="1">
                <a:solidFill>
                  <a:schemeClr val="accent2"/>
                </a:solidFill>
              </a:rPr>
              <a:t>Thomson/Compton Sources</a:t>
            </a:r>
            <a:r>
              <a:rPr lang="en-US" altLang="ja-JP" sz="2000" b="1">
                <a:solidFill>
                  <a:srgbClr val="FF0000"/>
                </a:solidFill>
              </a:rPr>
              <a:t> common mechanism:</a:t>
            </a:r>
            <a:br>
              <a:rPr lang="en-US" altLang="ja-JP" sz="2000" b="1">
                <a:solidFill>
                  <a:srgbClr val="FF0000"/>
                </a:solidFill>
              </a:rPr>
            </a:br>
            <a:r>
              <a:rPr lang="en-US" altLang="ja-JP" sz="2000" b="1">
                <a:solidFill>
                  <a:srgbClr val="FF0000"/>
                </a:solidFill>
              </a:rPr>
              <a:t>collision between a relativistic electron and a (pseudo)electromagnetic wave</a:t>
            </a:r>
            <a:endParaRPr lang="it-IT" b="1">
              <a:solidFill>
                <a:srgbClr val="FF0000"/>
              </a:solidFill>
            </a:endParaRPr>
          </a:p>
        </p:txBody>
      </p:sp>
      <p:pic>
        <p:nvPicPr>
          <p:cNvPr id="25608" name="Picture 10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876800"/>
            <a:ext cx="83058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Text Box 1033"/>
          <p:cNvSpPr txBox="1">
            <a:spLocks noChangeArrowheads="1"/>
          </p:cNvSpPr>
          <p:nvPr/>
        </p:nvSpPr>
        <p:spPr bwMode="auto">
          <a:xfrm>
            <a:off x="3657600" y="5029200"/>
            <a:ext cx="2362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accent2"/>
                </a:solidFill>
              </a:rPr>
              <a:t>20-150 MeV electrons</a:t>
            </a:r>
            <a:endParaRPr lang="en-US"/>
          </a:p>
        </p:txBody>
      </p:sp>
      <p:sp>
        <p:nvSpPr>
          <p:cNvPr id="25610" name="Rectangle 1034"/>
          <p:cNvSpPr>
            <a:spLocks noChangeArrowheads="1"/>
          </p:cNvSpPr>
          <p:nvPr/>
        </p:nvSpPr>
        <p:spPr bwMode="auto">
          <a:xfrm>
            <a:off x="5943600" y="5029200"/>
            <a:ext cx="1558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b="1"/>
              <a:t>0.8 </a:t>
            </a:r>
            <a:r>
              <a:rPr lang="en-US" sz="1800" b="1">
                <a:latin typeface="Symbol" charset="0"/>
                <a:sym typeface="Symbol" charset="0"/>
              </a:rPr>
              <a:t></a:t>
            </a:r>
            <a:r>
              <a:rPr lang="en-US" sz="1800" b="1"/>
              <a:t>m laser</a:t>
            </a:r>
            <a:r>
              <a:rPr lang="en-US" sz="1800" b="1">
                <a:latin typeface="Symbol" charset="0"/>
              </a:rPr>
              <a:t> l</a:t>
            </a:r>
            <a:endParaRPr lang="en-US" b="1" baseline="-25000"/>
          </a:p>
        </p:txBody>
      </p:sp>
      <p:sp>
        <p:nvSpPr>
          <p:cNvPr id="25611" name="Text Box 1035"/>
          <p:cNvSpPr txBox="1">
            <a:spLocks noChangeArrowheads="1"/>
          </p:cNvSpPr>
          <p:nvPr/>
        </p:nvSpPr>
        <p:spPr bwMode="auto">
          <a:xfrm>
            <a:off x="7861300" y="5105400"/>
            <a:ext cx="1293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</a:rPr>
              <a:t>20-500 keV</a:t>
            </a:r>
          </a:p>
          <a:p>
            <a:r>
              <a:rPr lang="en-US" sz="1800" b="1">
                <a:solidFill>
                  <a:schemeClr val="bg2"/>
                </a:solidFill>
              </a:rPr>
              <a:t>photons</a:t>
            </a:r>
          </a:p>
        </p:txBody>
      </p:sp>
      <p:sp>
        <p:nvSpPr>
          <p:cNvPr id="25612" name="Line 1036"/>
          <p:cNvSpPr>
            <a:spLocks noChangeShapeType="1"/>
          </p:cNvSpPr>
          <p:nvPr/>
        </p:nvSpPr>
        <p:spPr bwMode="auto">
          <a:xfrm>
            <a:off x="228600" y="2209800"/>
            <a:ext cx="868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5613" name="Rectangle 1037"/>
          <p:cNvSpPr>
            <a:spLocks noChangeArrowheads="1"/>
          </p:cNvSpPr>
          <p:nvPr/>
        </p:nvSpPr>
        <p:spPr bwMode="auto">
          <a:xfrm>
            <a:off x="7239000" y="2209800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b="1" i="1"/>
              <a:t>3 km</a:t>
            </a:r>
            <a:endParaRPr lang="en-US" sz="1800" b="1" i="1" baseline="-25000"/>
          </a:p>
        </p:txBody>
      </p:sp>
      <p:sp>
        <p:nvSpPr>
          <p:cNvPr id="25614" name="Rectangle 1038"/>
          <p:cNvSpPr>
            <a:spLocks noChangeArrowheads="1"/>
          </p:cNvSpPr>
          <p:nvPr/>
        </p:nvSpPr>
        <p:spPr bwMode="auto">
          <a:xfrm>
            <a:off x="2819400" y="6248400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b="1" i="1"/>
              <a:t>20 m</a:t>
            </a:r>
            <a:endParaRPr lang="en-US" sz="1800" b="1" i="1" baseline="-25000"/>
          </a:p>
        </p:txBody>
      </p:sp>
      <p:pic>
        <p:nvPicPr>
          <p:cNvPr id="25615" name="Immagine 2" descr="infn-new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ttangolo 16"/>
          <p:cNvSpPr/>
          <p:nvPr/>
        </p:nvSpPr>
        <p:spPr>
          <a:xfrm>
            <a:off x="755576" y="116632"/>
            <a:ext cx="8352928" cy="96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b="1">
                <a:solidFill>
                  <a:srgbClr val="0000FF"/>
                </a:solidFill>
              </a:rPr>
              <a:t>The Classical E.M. view (Maxwell eq.): Thomson Sources as synchrotron radiation sources with electro-magnetic undulator</a:t>
            </a:r>
          </a:p>
        </p:txBody>
      </p:sp>
    </p:spTree>
    <p:extLst>
      <p:ext uri="{BB962C8B-B14F-4D97-AF65-F5344CB8AC3E}">
        <p14:creationId xmlns:p14="http://schemas.microsoft.com/office/powerpoint/2010/main" val="40259071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Segnaposto data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ICS &amp; Photon Colliders - PhD School on Accel. Phys. - INFN/LaSapienza - February 2022</a:t>
            </a:r>
            <a:endParaRPr lang="en-US" sz="1400"/>
          </a:p>
        </p:txBody>
      </p:sp>
      <p:pic>
        <p:nvPicPr>
          <p:cNvPr id="152578" name="Immagine 2" descr="infn-new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594" y="620688"/>
            <a:ext cx="7462838" cy="445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038707" y="6488113"/>
            <a:ext cx="2069797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/>
              <a:t>Courtesy  A. Variola</a:t>
            </a:r>
            <a:endParaRPr lang="en-US"/>
          </a:p>
        </p:txBody>
      </p:sp>
      <p:sp>
        <p:nvSpPr>
          <p:cNvPr id="2" name="Ovale 1"/>
          <p:cNvSpPr/>
          <p:nvPr/>
        </p:nvSpPr>
        <p:spPr bwMode="auto">
          <a:xfrm>
            <a:off x="4788016" y="1844824"/>
            <a:ext cx="72016" cy="72016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499992" y="1844824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>
                <a:solidFill>
                  <a:srgbClr val="FF0000"/>
                </a:solidFill>
              </a:rPr>
              <a:t>STAR</a:t>
            </a:r>
          </a:p>
        </p:txBody>
      </p:sp>
      <p:sp>
        <p:nvSpPr>
          <p:cNvPr id="6" name="Rettangolo 5"/>
          <p:cNvSpPr/>
          <p:nvPr/>
        </p:nvSpPr>
        <p:spPr>
          <a:xfrm>
            <a:off x="179512" y="4869160"/>
            <a:ext cx="8712968" cy="1021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b="1">
                <a:solidFill>
                  <a:srgbClr val="0000FF"/>
                </a:solidFill>
              </a:rPr>
              <a:t>ICS are the most effective “photon accelerators” </a:t>
            </a:r>
            <a:r>
              <a:rPr lang="en-US" sz="1600" b="1">
                <a:solidFill>
                  <a:srgbClr val="0000FF"/>
                </a:solidFill>
              </a:rPr>
              <a:t>(boost twice than FELs)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endParaRPr lang="en-US" b="1">
              <a:solidFill>
                <a:srgbClr val="0000FF"/>
              </a:solidFill>
            </a:endParaRP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828749" y="5445224"/>
          <a:ext cx="755967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759200" imgH="495300" progId="Equation.3">
                  <p:embed/>
                </p:oleObj>
              </mc:Choice>
              <mc:Fallback>
                <p:oleObj name="Equation" r:id="rId4" imgW="3759200" imgH="495300" progId="Equation.3">
                  <p:embed/>
                  <p:pic>
                    <p:nvPicPr>
                      <p:cNvPr id="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749" y="5445224"/>
                        <a:ext cx="7559675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899592" y="5415607"/>
            <a:ext cx="2580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/>
              <a:t>“4</a:t>
            </a:r>
            <a:r>
              <a:rPr lang="it-IT" i="1">
                <a:latin typeface="Symbol" charset="2"/>
                <a:cs typeface="Symbol" charset="2"/>
              </a:rPr>
              <a:t>g</a:t>
            </a:r>
            <a:r>
              <a:rPr lang="it-IT" i="1" baseline="30000"/>
              <a:t>2</a:t>
            </a:r>
            <a:r>
              <a:rPr lang="it-IT" i="1"/>
              <a:t> boost effect”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2771800" y="1844824"/>
            <a:ext cx="5096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>
                <a:solidFill>
                  <a:srgbClr val="FF0000"/>
                </a:solidFill>
              </a:rPr>
              <a:t>HigS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4860032" y="1556792"/>
            <a:ext cx="706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>
                <a:solidFill>
                  <a:srgbClr val="FF0000"/>
                </a:solidFill>
              </a:rPr>
              <a:t>ELI-NP</a:t>
            </a:r>
          </a:p>
        </p:txBody>
      </p:sp>
      <p:sp>
        <p:nvSpPr>
          <p:cNvPr id="14" name="Ovale 13"/>
          <p:cNvSpPr/>
          <p:nvPr/>
        </p:nvSpPr>
        <p:spPr bwMode="auto">
          <a:xfrm>
            <a:off x="4860032" y="1628800"/>
            <a:ext cx="72016" cy="72016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5" name="Ovale 14"/>
          <p:cNvSpPr/>
          <p:nvPr/>
        </p:nvSpPr>
        <p:spPr bwMode="auto">
          <a:xfrm>
            <a:off x="4716016" y="1484784"/>
            <a:ext cx="72016" cy="72016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4716016" y="1340768"/>
            <a:ext cx="620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>
                <a:solidFill>
                  <a:srgbClr val="FF0000"/>
                </a:solidFill>
              </a:rPr>
              <a:t>CALA</a:t>
            </a:r>
          </a:p>
        </p:txBody>
      </p:sp>
    </p:spTree>
    <p:extLst>
      <p:ext uri="{BB962C8B-B14F-4D97-AF65-F5344CB8AC3E}">
        <p14:creationId xmlns:p14="http://schemas.microsoft.com/office/powerpoint/2010/main" val="33591307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machine&#10;&#10;Description automatically generated">
            <a:extLst>
              <a:ext uri="{FF2B5EF4-FFF2-40B4-BE49-F238E27FC236}">
                <a16:creationId xmlns:a16="http://schemas.microsoft.com/office/drawing/2014/main" id="{14498A98-90FC-6E76-BED9-920F2188BE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692696"/>
            <a:ext cx="7772400" cy="5795130"/>
          </a:xfrm>
          <a:prstGeom prst="rect">
            <a:avLst/>
          </a:prstGeom>
        </p:spPr>
      </p:pic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2" name="Segnaposto data 6">
            <a:extLst>
              <a:ext uri="{FF2B5EF4-FFF2-40B4-BE49-F238E27FC236}">
                <a16:creationId xmlns:a16="http://schemas.microsoft.com/office/drawing/2014/main" id="{0BCC33AF-5C0E-1D78-15BA-A62092BAB52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067944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Channeling 2023 Conference – Riccione – June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6983737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1E0B3A-2C4C-8ECD-528B-8C464C610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4DD673-2491-2B1D-3D2A-EEFD50B168B3}"/>
              </a:ext>
            </a:extLst>
          </p:cNvPr>
          <p:cNvSpPr txBox="1"/>
          <p:nvPr/>
        </p:nvSpPr>
        <p:spPr>
          <a:xfrm>
            <a:off x="143508" y="908720"/>
            <a:ext cx="885698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>
                <a:effectLst/>
                <a:latin typeface="Helvetica Neue" panose="02000503000000020004" pitchFamily="2" charset="0"/>
              </a:rPr>
              <a:t>All radiation originated by a Lorentz Boost associated to relativistic emitting particles (electrons, heavy ions) is intrinsically poli-chromatic because of </a:t>
            </a:r>
            <a:r>
              <a:rPr lang="en-GB" sz="2000">
                <a:effectLst/>
                <a:latin typeface="Symbol" pitchFamily="2" charset="2"/>
              </a:rPr>
              <a:t>gq</a:t>
            </a:r>
            <a:r>
              <a:rPr lang="en-GB" sz="2000">
                <a:effectLst/>
                <a:latin typeface="Helvetica Neue" panose="02000503000000020004" pitchFamily="2" charset="0"/>
              </a:rPr>
              <a:t> correlation (energy boost of scattered photons depends on scattering angle, at </a:t>
            </a:r>
            <a:r>
              <a:rPr lang="en-GB" sz="2000">
                <a:effectLst/>
                <a:latin typeface="Symbol" pitchFamily="2" charset="2"/>
              </a:rPr>
              <a:t>q=1/g</a:t>
            </a:r>
            <a:r>
              <a:rPr lang="en-GB" sz="2000">
                <a:effectLst/>
                <a:latin typeface="Helvetica Neue" panose="02000503000000020004" pitchFamily="2" charset="0"/>
              </a:rPr>
              <a:t> photon energy is 50% of max photon energy at </a:t>
            </a:r>
            <a:r>
              <a:rPr lang="en-GB" sz="2000">
                <a:effectLst/>
                <a:latin typeface="Symbol" pitchFamily="2" charset="2"/>
              </a:rPr>
              <a:t>q </a:t>
            </a:r>
            <a:r>
              <a:rPr lang="en-GB" sz="2000">
                <a:effectLst/>
                <a:latin typeface="Helvetica Neue" panose="02000503000000020004" pitchFamily="2" charset="0"/>
              </a:rPr>
              <a:t>=0 ) of single electron spectrum (on top of inhomogeneous effects)</a:t>
            </a:r>
            <a:endParaRPr lang="en-GB" sz="2000"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endParaRPr lang="en-GB" sz="2000"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endParaRPr lang="en-GB" sz="2000">
              <a:latin typeface="Helvetica Neue" panose="02000503000000020004" pitchFamily="2" charset="0"/>
            </a:endParaRP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endParaRPr lang="en-GB" sz="2000">
              <a:latin typeface="Helvetica Neue" panose="02000503000000020004" pitchFamily="2" charset="0"/>
            </a:endParaRPr>
          </a:p>
          <a:p>
            <a:r>
              <a:rPr lang="en-GB" sz="2000">
                <a:effectLst/>
                <a:latin typeface="Helvetica Neue" panose="02000503000000020004" pitchFamily="2" charset="0"/>
              </a:rPr>
              <a:t>True for all kinds of Undulatory and  Collisional radiation (bremsstrahlung, wiggler/betatron, synchrotron, RRS, ICS), while resonant or amplified radiation (undulators, FELs), that are diffraction limited thanks to their beam quality, are not (or only partially) affected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B8ED02-F70C-F8FB-4324-ACE1DD475761}"/>
              </a:ext>
            </a:extLst>
          </p:cNvPr>
          <p:cNvSpPr txBox="1"/>
          <p:nvPr/>
        </p:nvSpPr>
        <p:spPr>
          <a:xfrm>
            <a:off x="2802124" y="314693"/>
            <a:ext cx="3539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800" b="1">
                <a:solidFill>
                  <a:srgbClr val="C00000"/>
                </a:solidFill>
              </a:rPr>
              <a:t>The </a:t>
            </a:r>
            <a:r>
              <a:rPr lang="en-IT" sz="2800" b="1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en-IT" sz="2800" b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IT" sz="2800" b="1">
                <a:solidFill>
                  <a:srgbClr val="C00000"/>
                </a:solidFill>
                <a:latin typeface="Symbol" pitchFamily="2" charset="2"/>
              </a:rPr>
              <a:t>q</a:t>
            </a:r>
            <a:r>
              <a:rPr lang="en-IT" sz="2800" b="1" baseline="30000">
                <a:solidFill>
                  <a:srgbClr val="C00000"/>
                </a:solidFill>
                <a:latin typeface="Symbol" pitchFamily="2" charset="2"/>
              </a:rPr>
              <a:t>2</a:t>
            </a:r>
            <a:r>
              <a:rPr lang="en-IT" sz="2800" b="1">
                <a:solidFill>
                  <a:srgbClr val="C00000"/>
                </a:solidFill>
              </a:rPr>
              <a:t> issue/disease </a:t>
            </a:r>
            <a:endParaRPr lang="en-IT" sz="2800" b="1" baseline="30000">
              <a:solidFill>
                <a:srgbClr val="C00000"/>
              </a:solidFill>
              <a:latin typeface="Symbol" pitchFamily="2" charset="2"/>
            </a:endParaRPr>
          </a:p>
        </p:txBody>
      </p:sp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46CA2B9E-B483-1455-5C87-4710137A8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603212"/>
            <a:ext cx="3780681" cy="20673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7253BF4-F19E-38C0-ACD2-74CB46754DC4}"/>
                  </a:ext>
                </a:extLst>
              </p:cNvPr>
              <p:cNvSpPr txBox="1"/>
              <p:nvPr/>
            </p:nvSpPr>
            <p:spPr>
              <a:xfrm>
                <a:off x="4248225" y="2861151"/>
                <a:ext cx="2719270" cy="7990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𝑝h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7253BF4-F19E-38C0-ACD2-74CB46754D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225" y="2861151"/>
                <a:ext cx="2719270" cy="799001"/>
              </a:xfrm>
              <a:prstGeom prst="rect">
                <a:avLst/>
              </a:prstGeom>
              <a:blipFill>
                <a:blip r:embed="rId4"/>
                <a:stretch>
                  <a:fillRect l="-1860" r="-465" b="-1428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83321F-F8D6-F331-592A-23F0EE7440FE}"/>
                  </a:ext>
                </a:extLst>
              </p:cNvPr>
              <p:cNvSpPr txBox="1"/>
              <p:nvPr/>
            </p:nvSpPr>
            <p:spPr>
              <a:xfrm>
                <a:off x="251520" y="3144961"/>
                <a:ext cx="151945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b="0" i="1">
                          <a:latin typeface="Cambria Math" charset="0"/>
                        </a:rPr>
                        <m:t>=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83321F-F8D6-F331-592A-23F0EE7440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144961"/>
                <a:ext cx="1519455" cy="369332"/>
              </a:xfrm>
              <a:prstGeom prst="rect">
                <a:avLst/>
              </a:prstGeom>
              <a:blipFill>
                <a:blip r:embed="rId5"/>
                <a:stretch>
                  <a:fillRect l="-3306" t="-3333" r="-826" b="-20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961D895-60EB-30D8-9B1E-B8A98B63A6C9}"/>
                  </a:ext>
                </a:extLst>
              </p:cNvPr>
              <p:cNvSpPr txBox="1"/>
              <p:nvPr/>
            </p:nvSpPr>
            <p:spPr>
              <a:xfrm>
                <a:off x="5024013" y="4077072"/>
                <a:ext cx="2932363" cy="75110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b="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  2</m:t>
                          </m:r>
                          <m:sSubSup>
                            <m:sSubSup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</a:rPr>
                                <m:t>𝐸𝑅𝐹</m:t>
                              </m:r>
                            </m:sup>
                          </m:sSubSup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961D895-60EB-30D8-9B1E-B8A98B63A6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4013" y="4077072"/>
                <a:ext cx="2932363" cy="751103"/>
              </a:xfrm>
              <a:prstGeom prst="rect">
                <a:avLst/>
              </a:prstGeom>
              <a:blipFill>
                <a:blip r:embed="rId6"/>
                <a:stretch>
                  <a:fillRect t="-1667" b="-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31084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9334500" y="-127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20F11C-8F7D-16BA-486A-511AAF46C5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pic>
        <p:nvPicPr>
          <p:cNvPr id="4" name="Picture 3" descr="A picture containing text, diagram, screenshot, plot&#10;&#10;Description automatically generated">
            <a:extLst>
              <a:ext uri="{FF2B5EF4-FFF2-40B4-BE49-F238E27FC236}">
                <a16:creationId xmlns:a16="http://schemas.microsoft.com/office/drawing/2014/main" id="{88FBCFA1-4C39-C83F-87E9-D33FF47409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256" y="836712"/>
            <a:ext cx="7500083" cy="55446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AF7688-5E69-36FA-78D2-D3125B02B3CA}"/>
              </a:ext>
            </a:extLst>
          </p:cNvPr>
          <p:cNvSpPr txBox="1"/>
          <p:nvPr/>
        </p:nvSpPr>
        <p:spPr>
          <a:xfrm>
            <a:off x="1662681" y="188640"/>
            <a:ext cx="66391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T"/>
              <a:t>BriXSinO’s ICS source – Illya Drebot with CAIN – </a:t>
            </a:r>
          </a:p>
          <a:p>
            <a:pPr algn="ctr"/>
            <a:r>
              <a:rPr lang="en-IT"/>
              <a:t>ICS Moustache</a:t>
            </a:r>
          </a:p>
        </p:txBody>
      </p:sp>
      <p:sp>
        <p:nvSpPr>
          <p:cNvPr id="2" name="Rectangle 13">
            <a:extLst>
              <a:ext uri="{FF2B5EF4-FFF2-40B4-BE49-F238E27FC236}">
                <a16:creationId xmlns:a16="http://schemas.microsoft.com/office/drawing/2014/main" id="{8FF06243-FAC7-FDDE-8FAD-B61796898B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0032" y="6309320"/>
            <a:ext cx="4214598" cy="471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000" b="1">
                <a:solidFill>
                  <a:srgbClr val="0000FF"/>
                </a:solidFill>
              </a:rPr>
              <a:t>BriXSinO T.D.R.  @ </a:t>
            </a:r>
            <a:r>
              <a:rPr lang="en-US" sz="2000" b="1">
                <a:solidFill>
                  <a:srgbClr val="0000FF"/>
                </a:solidFill>
                <a:hlinkClick r:id="rId5"/>
              </a:rPr>
              <a:t>www.marix.eu</a:t>
            </a:r>
            <a:endParaRPr lang="en-US" sz="2000" b="1">
              <a:solidFill>
                <a:srgbClr val="0000FF"/>
              </a:solidFill>
            </a:endParaRPr>
          </a:p>
        </p:txBody>
      </p:sp>
      <p:sp>
        <p:nvSpPr>
          <p:cNvPr id="6" name="Segnaposto data 6">
            <a:extLst>
              <a:ext uri="{FF2B5EF4-FFF2-40B4-BE49-F238E27FC236}">
                <a16:creationId xmlns:a16="http://schemas.microsoft.com/office/drawing/2014/main" id="{76EC62C2-36F1-8BF2-3D49-EC1AF041DCE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067944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Channeling 2023 Conference – Riccione – June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2068578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1B490A-0D9F-A648-B374-B560945E2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5130"/>
            <a:ext cx="9144000" cy="5928246"/>
          </a:xfrm>
          <a:prstGeom prst="rect">
            <a:avLst/>
          </a:prstGeom>
        </p:spPr>
      </p:pic>
      <p:sp>
        <p:nvSpPr>
          <p:cNvPr id="6" name="Rettangolo 4">
            <a:extLst>
              <a:ext uri="{FF2B5EF4-FFF2-40B4-BE49-F238E27FC236}">
                <a16:creationId xmlns:a16="http://schemas.microsoft.com/office/drawing/2014/main" id="{423F94D1-60C5-6442-8FA0-12B26D7ACB74}"/>
              </a:ext>
            </a:extLst>
          </p:cNvPr>
          <p:cNvSpPr/>
          <p:nvPr/>
        </p:nvSpPr>
        <p:spPr>
          <a:xfrm>
            <a:off x="107504" y="116632"/>
            <a:ext cx="8928992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b="1">
                <a:solidFill>
                  <a:srgbClr val="C00000"/>
                </a:solidFill>
              </a:rPr>
              <a:t>Inverse Compton Sources rivaling/overcoming</a:t>
            </a:r>
          </a:p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b="1">
                <a:solidFill>
                  <a:srgbClr val="C00000"/>
                </a:solidFill>
              </a:rPr>
              <a:t> Synchrotron Light Sources at photon energies above 80-100 keV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6B61D8-7925-E143-A459-D5911A3104A3}"/>
              </a:ext>
            </a:extLst>
          </p:cNvPr>
          <p:cNvSpPr txBox="1"/>
          <p:nvPr/>
        </p:nvSpPr>
        <p:spPr>
          <a:xfrm>
            <a:off x="127530" y="6381328"/>
            <a:ext cx="84407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t-IT" sz="1400"/>
              <a:t>I.C.S.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42B796-A65F-FD4E-ACD9-12FDE6F484A0}"/>
              </a:ext>
            </a:extLst>
          </p:cNvPr>
          <p:cNvSpPr txBox="1"/>
          <p:nvPr/>
        </p:nvSpPr>
        <p:spPr>
          <a:xfrm>
            <a:off x="5652120" y="2946430"/>
            <a:ext cx="69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/>
              <a:t>STAR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EFC1979-46F7-C04C-A743-6C014C39B5CC}"/>
              </a:ext>
            </a:extLst>
          </p:cNvPr>
          <p:cNvSpPr/>
          <p:nvPr/>
        </p:nvSpPr>
        <p:spPr bwMode="auto">
          <a:xfrm rot="20291464">
            <a:off x="7472637" y="1786063"/>
            <a:ext cx="1671482" cy="25736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1862D5-5BD4-144E-A686-1DD6C92A416B}"/>
              </a:ext>
            </a:extLst>
          </p:cNvPr>
          <p:cNvSpPr txBox="1"/>
          <p:nvPr/>
        </p:nvSpPr>
        <p:spPr>
          <a:xfrm rot="20253610">
            <a:off x="7617009" y="1721796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/>
              <a:t>ELI-NP-GBS</a:t>
            </a:r>
          </a:p>
        </p:txBody>
      </p:sp>
    </p:spTree>
    <p:extLst>
      <p:ext uri="{BB962C8B-B14F-4D97-AF65-F5344CB8AC3E}">
        <p14:creationId xmlns:p14="http://schemas.microsoft.com/office/powerpoint/2010/main" val="2297996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Untitle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004300" cy="2463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25FFFB-392C-8421-9D27-73B05DA071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096113" cy="662867"/>
          </a:xfrm>
          <a:prstGeom prst="rect">
            <a:avLst/>
          </a:prstGeom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0D8411CA-E142-6DD9-D3B4-9C04A91F0B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420" y="3212976"/>
            <a:ext cx="7146880" cy="33215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ABE7B5-67D9-51A9-155E-85074E6722A2}"/>
              </a:ext>
            </a:extLst>
          </p:cNvPr>
          <p:cNvSpPr txBox="1"/>
          <p:nvPr/>
        </p:nvSpPr>
        <p:spPr>
          <a:xfrm>
            <a:off x="139700" y="4581128"/>
            <a:ext cx="150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>
                <a:solidFill>
                  <a:srgbClr val="FF0000"/>
                </a:solidFill>
              </a:rPr>
              <a:t>BriXSinO</a:t>
            </a:r>
          </a:p>
        </p:txBody>
      </p:sp>
      <p:sp>
        <p:nvSpPr>
          <p:cNvPr id="2" name="Segnaposto data 6">
            <a:extLst>
              <a:ext uri="{FF2B5EF4-FFF2-40B4-BE49-F238E27FC236}">
                <a16:creationId xmlns:a16="http://schemas.microsoft.com/office/drawing/2014/main" id="{C33A19E2-0827-664A-176F-AD35E3C698C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26th 2023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351839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6">
            <a:extLst>
              <a:ext uri="{FF2B5EF4-FFF2-40B4-BE49-F238E27FC236}">
                <a16:creationId xmlns:a16="http://schemas.microsoft.com/office/drawing/2014/main" id="{960B8F9D-5E21-1C3C-50CA-C871AB18E5B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26th 2023</a:t>
            </a:r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8023EB2-120E-FE10-BA05-6B202955DB34}"/>
                  </a:ext>
                </a:extLst>
              </p:cNvPr>
              <p:cNvSpPr txBox="1"/>
              <p:nvPr/>
            </p:nvSpPr>
            <p:spPr>
              <a:xfrm>
                <a:off x="3275856" y="3635674"/>
                <a:ext cx="3384376" cy="80143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mr-IN" i="1">
                          <a:latin typeface="Cambria Math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mr-IN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mr-IN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mr-I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mr-IN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𝑙𝑎𝑠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mr-IN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mr-IN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8023EB2-120E-FE10-BA05-6B202955DB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3635674"/>
                <a:ext cx="3384376" cy="801438"/>
              </a:xfrm>
              <a:prstGeom prst="rect">
                <a:avLst/>
              </a:prstGeom>
              <a:blipFill>
                <a:blip r:embed="rId3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74B7CFB-0CCC-50A0-AA11-1B6F92B61A7E}"/>
                  </a:ext>
                </a:extLst>
              </p:cNvPr>
              <p:cNvSpPr txBox="1"/>
              <p:nvPr/>
            </p:nvSpPr>
            <p:spPr>
              <a:xfrm>
                <a:off x="4146199" y="5063361"/>
                <a:ext cx="1793953" cy="7827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𝐴𝑉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 </m:t>
                      </m:r>
                      <m:f>
                        <m:f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sSubSup>
                            <m:sSubSupPr>
                              <m:ctrlP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sub>
                            <m:sup>
                              <m:r>
                                <a:rPr lang="it-IT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74B7CFB-0CCC-50A0-AA11-1B6F92B61A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199" y="5063361"/>
                <a:ext cx="1793953" cy="782715"/>
              </a:xfrm>
              <a:prstGeom prst="rect">
                <a:avLst/>
              </a:prstGeom>
              <a:blipFill>
                <a:blip r:embed="rId4"/>
                <a:stretch>
                  <a:fillRect l="-2817" r="-704" b="-793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6E5D2E6A-B142-9F5E-5CAF-F18D15B80B24}"/>
              </a:ext>
            </a:extLst>
          </p:cNvPr>
          <p:cNvSpPr txBox="1"/>
          <p:nvPr/>
        </p:nvSpPr>
        <p:spPr>
          <a:xfrm>
            <a:off x="179512" y="5199745"/>
            <a:ext cx="30861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Average Brilliance</a:t>
            </a:r>
          </a:p>
          <a:p>
            <a:r>
              <a:rPr lang="en-GB"/>
              <a:t>r</a:t>
            </a:r>
            <a:r>
              <a:rPr lang="en-IT"/>
              <a:t>elevant to microscopy/</a:t>
            </a:r>
          </a:p>
          <a:p>
            <a:r>
              <a:rPr lang="en-IT"/>
              <a:t>spectroscopy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F96B8E1-B5EF-D686-BAC7-83D1A0D7DE54}"/>
                  </a:ext>
                </a:extLst>
              </p:cNvPr>
              <p:cNvSpPr txBox="1"/>
              <p:nvPr/>
            </p:nvSpPr>
            <p:spPr>
              <a:xfrm>
                <a:off x="6419228" y="5279198"/>
                <a:ext cx="175317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r>
                        <a:rPr lang="it-IT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∝ </m:t>
                      </m:r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</m:oMath>
                  </m:oMathPara>
                </a14:m>
                <a:endParaRPr lang="en-IT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F96B8E1-B5EF-D686-BAC7-83D1A0D7DE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9228" y="5279198"/>
                <a:ext cx="1753172" cy="369332"/>
              </a:xfrm>
              <a:prstGeom prst="rect">
                <a:avLst/>
              </a:prstGeom>
              <a:blipFill>
                <a:blip r:embed="rId5"/>
                <a:stretch>
                  <a:fillRect l="-1439" t="-10000" b="-3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E1E838AD-35AE-3890-245D-EDC736235E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3775" y="281074"/>
            <a:ext cx="5184689" cy="27337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DA3A96-0D79-AB5D-5AF9-CF38786F68C8}"/>
              </a:ext>
            </a:extLst>
          </p:cNvPr>
          <p:cNvSpPr txBox="1"/>
          <p:nvPr/>
        </p:nvSpPr>
        <p:spPr>
          <a:xfrm>
            <a:off x="1005148" y="2152108"/>
            <a:ext cx="38056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/>
              <a:t>Spectral Density </a:t>
            </a:r>
            <a:r>
              <a:rPr lang="en-IT" i="1"/>
              <a:t>S</a:t>
            </a:r>
          </a:p>
          <a:p>
            <a:r>
              <a:rPr lang="en-GB"/>
              <a:t>r</a:t>
            </a:r>
            <a:r>
              <a:rPr lang="en-IT"/>
              <a:t>elevant to X-ray imaging</a:t>
            </a:r>
          </a:p>
          <a:p>
            <a:r>
              <a:rPr lang="en-GB"/>
              <a:t>a</a:t>
            </a:r>
            <a:r>
              <a:rPr lang="en-IT"/>
              <a:t>nd nuclear photonics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C2F50B-31CE-78C4-95EC-BD31413584BC}"/>
              </a:ext>
            </a:extLst>
          </p:cNvPr>
          <p:cNvSpPr txBox="1"/>
          <p:nvPr/>
        </p:nvSpPr>
        <p:spPr>
          <a:xfrm>
            <a:off x="77755" y="436010"/>
            <a:ext cx="37112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# photons within normalized</a:t>
            </a:r>
          </a:p>
          <a:p>
            <a:r>
              <a:rPr lang="en-GB"/>
              <a:t>a</a:t>
            </a:r>
            <a:r>
              <a:rPr lang="en-IT"/>
              <a:t>cceptance angle </a:t>
            </a:r>
            <a:r>
              <a:rPr lang="en-IT">
                <a:latin typeface="Symbol" pitchFamily="2" charset="2"/>
              </a:rPr>
              <a:t>Y</a:t>
            </a:r>
            <a:r>
              <a:rPr lang="en-IT"/>
              <a:t> = </a:t>
            </a:r>
            <a:r>
              <a:rPr lang="en-IT">
                <a:latin typeface="Symbol" pitchFamily="2" charset="2"/>
              </a:rPr>
              <a:t>g</a:t>
            </a:r>
            <a:r>
              <a:rPr lang="en-IT" baseline="30000">
                <a:latin typeface="Symbol" pitchFamily="2" charset="2"/>
              </a:rPr>
              <a:t>.</a:t>
            </a:r>
            <a:r>
              <a:rPr lang="en-IT" i="1">
                <a:latin typeface="Symbol" pitchFamily="2" charset="2"/>
              </a:rPr>
              <a:t>q</a:t>
            </a:r>
            <a:r>
              <a:rPr lang="en-IT" baseline="-25000"/>
              <a:t>acc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185650-D41F-1472-E73D-B78F8F3C6DF8}"/>
              </a:ext>
            </a:extLst>
          </p:cNvPr>
          <p:cNvSpPr txBox="1"/>
          <p:nvPr/>
        </p:nvSpPr>
        <p:spPr>
          <a:xfrm>
            <a:off x="323528" y="3831431"/>
            <a:ext cx="3281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Serafini-Petrillo criterion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A0339EA-D838-C142-77D9-3E221A34B0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77" y="29830"/>
            <a:ext cx="859115" cy="519544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A2E79178-94EB-DF8E-540D-9F6B7BA1DA2E}"/>
              </a:ext>
            </a:extLst>
          </p:cNvPr>
          <p:cNvSpPr/>
          <p:nvPr/>
        </p:nvSpPr>
        <p:spPr bwMode="auto">
          <a:xfrm>
            <a:off x="3923871" y="3505563"/>
            <a:ext cx="2232248" cy="1152128"/>
          </a:xfrm>
          <a:prstGeom prst="ellipse">
            <a:avLst/>
          </a:prstGeom>
          <a:solidFill>
            <a:srgbClr val="FFFF00">
              <a:alpha val="4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A68BA1A-D801-676E-878F-A5D3BFFC89F9}"/>
              </a:ext>
            </a:extLst>
          </p:cNvPr>
          <p:cNvSpPr/>
          <p:nvPr/>
        </p:nvSpPr>
        <p:spPr bwMode="auto">
          <a:xfrm>
            <a:off x="3923871" y="4869160"/>
            <a:ext cx="2376321" cy="1224136"/>
          </a:xfrm>
          <a:prstGeom prst="ellipse">
            <a:avLst/>
          </a:prstGeom>
          <a:solidFill>
            <a:schemeClr val="accent1">
              <a:alpha val="42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3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6">
            <a:extLst>
              <a:ext uri="{FF2B5EF4-FFF2-40B4-BE49-F238E27FC236}">
                <a16:creationId xmlns:a16="http://schemas.microsoft.com/office/drawing/2014/main" id="{960B8F9D-5E21-1C3C-50CA-C871AB18E5B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26th 2023</a:t>
            </a:r>
            <a:endParaRPr lang="en-US" sz="14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8D304C-B502-CE61-B89F-4B918F24B0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FA1F10-21C9-0D79-5BEE-7B6FB240A87E}"/>
              </a:ext>
            </a:extLst>
          </p:cNvPr>
          <p:cNvSpPr txBox="1"/>
          <p:nvPr/>
        </p:nvSpPr>
        <p:spPr>
          <a:xfrm>
            <a:off x="323528" y="1148546"/>
            <a:ext cx="8712968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>
                <a:effectLst/>
                <a:latin typeface="Helvetica Neue" panose="02000503000000020004" pitchFamily="2" charset="0"/>
              </a:rPr>
              <a:t>ThomX     </a:t>
            </a:r>
            <a:r>
              <a:rPr lang="en-GB" sz="2000">
                <a:effectLst/>
                <a:latin typeface="Helvetica Neue" panose="02000503000000020004" pitchFamily="2" charset="0"/>
              </a:rPr>
              <a:t>Nph (s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) = 10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12</a:t>
            </a:r>
            <a:r>
              <a:rPr lang="en-GB" sz="2000">
                <a:effectLst/>
                <a:latin typeface="Helvetica Neue" panose="02000503000000020004" pitchFamily="2" charset="0"/>
              </a:rPr>
              <a:t>  (10% bdw)     S at 30 keV (s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eV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)  = 3*10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8</a:t>
            </a:r>
          </a:p>
          <a:p>
            <a:r>
              <a:rPr lang="en-GB" sz="2000">
                <a:latin typeface="Helvetica Neue" panose="02000503000000020004" pitchFamily="2" charset="0"/>
              </a:rPr>
              <a:t>max 80 keV		</a:t>
            </a:r>
            <a:r>
              <a:rPr lang="en-GB" sz="2000" b="1">
                <a:effectLst/>
                <a:latin typeface="Helvetica Neue" panose="02000503000000020004" pitchFamily="2" charset="0"/>
              </a:rPr>
              <a:t>QS = 3.2  </a:t>
            </a:r>
            <a:r>
              <a:rPr lang="en-GB" sz="2000">
                <a:effectLst/>
                <a:latin typeface="Helvetica Neue" panose="02000503000000020004" pitchFamily="2" charset="0"/>
              </a:rPr>
              <a:t>(</a:t>
            </a:r>
            <a:r>
              <a:rPr lang="en-GB" sz="2000">
                <a:effectLst/>
                <a:highlight>
                  <a:srgbClr val="FFFF00"/>
                </a:highlight>
                <a:latin typeface="Helvetica Neue" panose="02000503000000020004" pitchFamily="2" charset="0"/>
              </a:rPr>
              <a:t>16 mA </a:t>
            </a:r>
            <a:r>
              <a:rPr lang="en-GB" sz="2000">
                <a:effectLst/>
                <a:latin typeface="Helvetica Neue" panose="02000503000000020004" pitchFamily="2" charset="0"/>
              </a:rPr>
              <a:t>* 20 mJoule / </a:t>
            </a:r>
            <a:r>
              <a:rPr lang="en-GB" sz="2000">
                <a:effectLst/>
                <a:highlight>
                  <a:srgbClr val="FF0000"/>
                </a:highlight>
                <a:latin typeface="Helvetica Neue" panose="02000503000000020004" pitchFamily="2" charset="0"/>
              </a:rPr>
              <a:t>10 mm</a:t>
            </a:r>
            <a:r>
              <a:rPr lang="en-GB" sz="2000" baseline="30000">
                <a:effectLst/>
                <a:highlight>
                  <a:srgbClr val="FF0000"/>
                </a:highlight>
                <a:latin typeface="Helvetica Neue" panose="02000503000000020004" pitchFamily="2" charset="0"/>
              </a:rPr>
              <a:t>.</a:t>
            </a:r>
            <a:r>
              <a:rPr lang="en-GB" sz="2000">
                <a:effectLst/>
                <a:highlight>
                  <a:srgbClr val="FF0000"/>
                </a:highlight>
                <a:latin typeface="Helvetica Neue" panose="02000503000000020004" pitchFamily="2" charset="0"/>
              </a:rPr>
              <a:t>mrad</a:t>
            </a:r>
            <a:r>
              <a:rPr lang="en-GB" sz="2000">
                <a:effectLst/>
                <a:latin typeface="Helvetica Neue" panose="02000503000000020004" pitchFamily="2" charset="0"/>
              </a:rPr>
              <a:t>) </a:t>
            </a: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r>
              <a:rPr lang="en-GB" sz="2000" b="1">
                <a:effectLst/>
                <a:latin typeface="Helvetica Neue" panose="02000503000000020004" pitchFamily="2" charset="0"/>
              </a:rPr>
              <a:t>MuCLS     </a:t>
            </a:r>
            <a:r>
              <a:rPr lang="en-GB" sz="2000">
                <a:effectLst/>
                <a:latin typeface="Helvetica Neue" panose="02000503000000020004" pitchFamily="2" charset="0"/>
              </a:rPr>
              <a:t>Nph (s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) = 10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11</a:t>
            </a:r>
            <a:r>
              <a:rPr lang="en-GB" sz="2000">
                <a:effectLst/>
                <a:latin typeface="Helvetica Neue" panose="02000503000000020004" pitchFamily="2" charset="0"/>
              </a:rPr>
              <a:t> (10% bdw)      S at 30 keV (s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eV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) = 3*10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7</a:t>
            </a:r>
          </a:p>
          <a:p>
            <a:r>
              <a:rPr lang="en-GB" sz="2000">
                <a:latin typeface="Helvetica Neue" panose="02000503000000020004" pitchFamily="2" charset="0"/>
              </a:rPr>
              <a:t>max 40 keV		</a:t>
            </a:r>
            <a:r>
              <a:rPr lang="en-GB" sz="2000" b="1">
                <a:effectLst/>
                <a:latin typeface="Helvetica Neue" panose="02000503000000020004" pitchFamily="2" charset="0"/>
              </a:rPr>
              <a:t>QS = 0.3  </a:t>
            </a:r>
            <a:r>
              <a:rPr lang="en-GB" sz="2000">
                <a:effectLst/>
                <a:latin typeface="Helvetica Neue" panose="02000503000000020004" pitchFamily="2" charset="0"/>
              </a:rPr>
              <a:t>(</a:t>
            </a:r>
            <a:r>
              <a:rPr lang="en-GB" sz="2000">
                <a:effectLst/>
                <a:highlight>
                  <a:srgbClr val="FFFF00"/>
                </a:highlight>
                <a:latin typeface="Helvetica Neue" panose="02000503000000020004" pitchFamily="2" charset="0"/>
              </a:rPr>
              <a:t>10 mA </a:t>
            </a:r>
            <a:r>
              <a:rPr lang="en-GB" sz="2000">
                <a:effectLst/>
                <a:latin typeface="Helvetica Neue" panose="02000503000000020004" pitchFamily="2" charset="0"/>
              </a:rPr>
              <a:t>* 3 mJoule / </a:t>
            </a:r>
            <a:r>
              <a:rPr lang="en-GB" sz="2000">
                <a:effectLst/>
                <a:highlight>
                  <a:srgbClr val="FF0000"/>
                </a:highlight>
                <a:latin typeface="Helvetica Neue" panose="02000503000000020004" pitchFamily="2" charset="0"/>
              </a:rPr>
              <a:t>10 mm</a:t>
            </a:r>
            <a:r>
              <a:rPr lang="en-GB" sz="2000" baseline="30000">
                <a:effectLst/>
                <a:highlight>
                  <a:srgbClr val="FF0000"/>
                </a:highlight>
                <a:latin typeface="Helvetica Neue" panose="02000503000000020004" pitchFamily="2" charset="0"/>
              </a:rPr>
              <a:t>.</a:t>
            </a:r>
            <a:r>
              <a:rPr lang="en-GB" sz="2000">
                <a:effectLst/>
                <a:highlight>
                  <a:srgbClr val="FF0000"/>
                </a:highlight>
                <a:latin typeface="Helvetica Neue" panose="02000503000000020004" pitchFamily="2" charset="0"/>
              </a:rPr>
              <a:t>mrad</a:t>
            </a:r>
            <a:r>
              <a:rPr lang="en-GB" sz="2000">
                <a:effectLst/>
                <a:latin typeface="Helvetica Neue" panose="02000503000000020004" pitchFamily="2" charset="0"/>
              </a:rPr>
              <a:t>) </a:t>
            </a: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r>
              <a:rPr lang="en-GB" sz="2000" b="1">
                <a:effectLst/>
                <a:latin typeface="Helvetica Neue" panose="02000503000000020004" pitchFamily="2" charset="0"/>
              </a:rPr>
              <a:t>STAR         </a:t>
            </a:r>
            <a:r>
              <a:rPr lang="en-GB" sz="2000">
                <a:effectLst/>
                <a:latin typeface="Helvetica Neue" panose="02000503000000020004" pitchFamily="2" charset="0"/>
              </a:rPr>
              <a:t>Nph (s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) = 5*10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10</a:t>
            </a:r>
            <a:r>
              <a:rPr lang="en-GB" sz="2000">
                <a:effectLst/>
                <a:latin typeface="Helvetica Neue" panose="02000503000000020004" pitchFamily="2" charset="0"/>
              </a:rPr>
              <a:t> (10% bdw)  S at 30keV (s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eV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) = 1.5*10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7</a:t>
            </a:r>
          </a:p>
          <a:p>
            <a:r>
              <a:rPr lang="en-GB" sz="2000">
                <a:latin typeface="Helvetica Neue" panose="02000503000000020004" pitchFamily="2" charset="0"/>
              </a:rPr>
              <a:t>max 350 keV		</a:t>
            </a:r>
            <a:r>
              <a:rPr lang="en-GB" sz="2000" b="1">
                <a:effectLst/>
                <a:latin typeface="Helvetica Neue" panose="02000503000000020004" pitchFamily="2" charset="0"/>
              </a:rPr>
              <a:t>QS = 0.16 </a:t>
            </a:r>
            <a:r>
              <a:rPr lang="en-GB" sz="2000">
                <a:effectLst/>
                <a:latin typeface="Helvetica Neue" panose="02000503000000020004" pitchFamily="2" charset="0"/>
              </a:rPr>
              <a:t>(</a:t>
            </a:r>
            <a:r>
              <a:rPr lang="en-GB" sz="2000">
                <a:effectLst/>
                <a:highlight>
                  <a:srgbClr val="FFFF00"/>
                </a:highlight>
                <a:latin typeface="Helvetica Neue" panose="02000503000000020004" pitchFamily="2" charset="0"/>
              </a:rPr>
              <a:t>100 nA </a:t>
            </a:r>
            <a:r>
              <a:rPr lang="en-GB" sz="2000">
                <a:effectLst/>
                <a:latin typeface="Helvetica Neue" panose="02000503000000020004" pitchFamily="2" charset="0"/>
              </a:rPr>
              <a:t>* 1 Joule / </a:t>
            </a:r>
            <a:r>
              <a:rPr lang="en-GB" sz="2000">
                <a:effectLst/>
                <a:highlight>
                  <a:srgbClr val="FF0000"/>
                </a:highlight>
                <a:latin typeface="Helvetica Neue" panose="02000503000000020004" pitchFamily="2" charset="0"/>
              </a:rPr>
              <a:t>0.8 mm</a:t>
            </a:r>
            <a:r>
              <a:rPr lang="en-GB" sz="2000" baseline="30000">
                <a:effectLst/>
                <a:highlight>
                  <a:srgbClr val="FF0000"/>
                </a:highlight>
                <a:latin typeface="Helvetica Neue" panose="02000503000000020004" pitchFamily="2" charset="0"/>
              </a:rPr>
              <a:t>.</a:t>
            </a:r>
            <a:r>
              <a:rPr lang="en-GB" sz="2000">
                <a:effectLst/>
                <a:highlight>
                  <a:srgbClr val="FF0000"/>
                </a:highlight>
                <a:latin typeface="Helvetica Neue" panose="02000503000000020004" pitchFamily="2" charset="0"/>
              </a:rPr>
              <a:t>mrad</a:t>
            </a:r>
            <a:r>
              <a:rPr lang="en-GB" sz="2000">
                <a:effectLst/>
                <a:latin typeface="Helvetica Neue" panose="02000503000000020004" pitchFamily="2" charset="0"/>
              </a:rPr>
              <a:t>) </a:t>
            </a:r>
            <a:endParaRPr lang="en-GB" sz="2000" b="1">
              <a:effectLst/>
              <a:latin typeface="Helvetica Neue" panose="02000503000000020004" pitchFamily="2" charset="0"/>
            </a:endParaRPr>
          </a:p>
          <a:p>
            <a:r>
              <a:rPr lang="en-GB" sz="2000" b="1">
                <a:effectLst/>
                <a:latin typeface="Helvetica Neue" panose="02000503000000020004" pitchFamily="2" charset="0"/>
              </a:rPr>
              <a:t>STARmb   </a:t>
            </a:r>
            <a:r>
              <a:rPr lang="en-GB" sz="2000">
                <a:effectLst/>
                <a:latin typeface="Helvetica Neue" panose="02000503000000020004" pitchFamily="2" charset="0"/>
              </a:rPr>
              <a:t>Nph (s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) = 5*10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11</a:t>
            </a:r>
            <a:r>
              <a:rPr lang="en-GB" sz="2000">
                <a:effectLst/>
                <a:latin typeface="Helvetica Neue" panose="02000503000000020004" pitchFamily="2" charset="0"/>
              </a:rPr>
              <a:t> (10% bdw)  S at 30 keV (s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eV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) = 1.5*10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8</a:t>
            </a:r>
          </a:p>
          <a:p>
            <a:r>
              <a:rPr lang="en-GB" sz="2000">
                <a:latin typeface="Helvetica Neue" panose="02000503000000020004" pitchFamily="2" charset="0"/>
              </a:rPr>
              <a:t>		             </a:t>
            </a:r>
            <a:r>
              <a:rPr lang="en-GB" sz="2000" b="1">
                <a:effectLst/>
                <a:latin typeface="Helvetica Neue" panose="02000503000000020004" pitchFamily="2" charset="0"/>
              </a:rPr>
              <a:t>QS = 1.6   </a:t>
            </a:r>
            <a:r>
              <a:rPr lang="en-GB" sz="2000">
                <a:effectLst/>
                <a:latin typeface="Helvetica Neue" panose="02000503000000020004" pitchFamily="2" charset="0"/>
              </a:rPr>
              <a:t>(1 microA * 1 Joule / 0.8 mm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.</a:t>
            </a:r>
            <a:r>
              <a:rPr lang="en-GB" sz="2000">
                <a:effectLst/>
                <a:latin typeface="Helvetica Neue" panose="02000503000000020004" pitchFamily="2" charset="0"/>
              </a:rPr>
              <a:t>mrad) </a:t>
            </a: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r>
              <a:rPr lang="en-GB" sz="2000" b="1">
                <a:effectLst/>
                <a:latin typeface="Helvetica Neue" panose="02000503000000020004" pitchFamily="2" charset="0"/>
              </a:rPr>
              <a:t>CXLS        </a:t>
            </a:r>
            <a:r>
              <a:rPr lang="en-GB" sz="2000">
                <a:effectLst/>
                <a:latin typeface="Helvetica Neue" panose="02000503000000020004" pitchFamily="2" charset="0"/>
              </a:rPr>
              <a:t>Nph (s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) = 4*10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10</a:t>
            </a:r>
            <a:r>
              <a:rPr lang="en-GB" sz="2000">
                <a:effectLst/>
                <a:latin typeface="Helvetica Neue" panose="02000503000000020004" pitchFamily="2" charset="0"/>
              </a:rPr>
              <a:t> (10% bdw)   S at 30keV (s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eV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) = 1.3*10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7</a:t>
            </a:r>
          </a:p>
          <a:p>
            <a:r>
              <a:rPr lang="en-GB" sz="2000">
                <a:latin typeface="Helvetica Neue" panose="02000503000000020004" pitchFamily="2" charset="0"/>
              </a:rPr>
              <a:t>max 20 keV	             </a:t>
            </a:r>
            <a:r>
              <a:rPr lang="en-GB" sz="2000" b="1">
                <a:effectLst/>
                <a:latin typeface="Helvetica Neue" panose="02000503000000020004" pitchFamily="2" charset="0"/>
              </a:rPr>
              <a:t>QS = 0.13 </a:t>
            </a:r>
            <a:r>
              <a:rPr lang="en-GB" sz="2000">
                <a:effectLst/>
                <a:latin typeface="Helvetica Neue" panose="02000503000000020004" pitchFamily="2" charset="0"/>
              </a:rPr>
              <a:t>(</a:t>
            </a:r>
            <a:r>
              <a:rPr lang="en-GB" sz="2000">
                <a:effectLst/>
                <a:highlight>
                  <a:srgbClr val="FFFF00"/>
                </a:highlight>
                <a:latin typeface="Helvetica Neue" panose="02000503000000020004" pitchFamily="2" charset="0"/>
              </a:rPr>
              <a:t>25 nanoA </a:t>
            </a:r>
            <a:r>
              <a:rPr lang="en-GB" sz="2000">
                <a:effectLst/>
                <a:latin typeface="Helvetica Neue" panose="02000503000000020004" pitchFamily="2" charset="0"/>
              </a:rPr>
              <a:t>* 200 mJoule / </a:t>
            </a:r>
            <a:r>
              <a:rPr lang="en-GB" sz="2000">
                <a:effectLst/>
                <a:highlight>
                  <a:srgbClr val="FF0000"/>
                </a:highlight>
                <a:latin typeface="Helvetica Neue" panose="02000503000000020004" pitchFamily="2" charset="0"/>
              </a:rPr>
              <a:t>0.2 mm</a:t>
            </a:r>
            <a:r>
              <a:rPr lang="en-GB" sz="2000" baseline="30000">
                <a:effectLst/>
                <a:highlight>
                  <a:srgbClr val="FF0000"/>
                </a:highlight>
                <a:latin typeface="Helvetica Neue" panose="02000503000000020004" pitchFamily="2" charset="0"/>
              </a:rPr>
              <a:t>.</a:t>
            </a:r>
            <a:r>
              <a:rPr lang="en-GB" sz="2000">
                <a:effectLst/>
                <a:highlight>
                  <a:srgbClr val="FF0000"/>
                </a:highlight>
                <a:latin typeface="Helvetica Neue" panose="02000503000000020004" pitchFamily="2" charset="0"/>
              </a:rPr>
              <a:t>mrad</a:t>
            </a:r>
            <a:r>
              <a:rPr lang="en-GB" sz="2000">
                <a:effectLst/>
                <a:latin typeface="Helvetica Neue" panose="02000503000000020004" pitchFamily="2" charset="0"/>
              </a:rPr>
              <a:t>) </a:t>
            </a:r>
          </a:p>
          <a:p>
            <a:endParaRPr lang="en-GB" sz="2000">
              <a:effectLst/>
              <a:latin typeface="Helvetica Neue" panose="02000503000000020004" pitchFamily="2" charset="0"/>
            </a:endParaRPr>
          </a:p>
          <a:p>
            <a:r>
              <a:rPr lang="en-GB" sz="2000" b="1">
                <a:effectLst/>
                <a:latin typeface="Helvetica Neue" panose="02000503000000020004" pitchFamily="2" charset="0"/>
              </a:rPr>
              <a:t>BriXSinO  </a:t>
            </a:r>
            <a:r>
              <a:rPr lang="en-GB" sz="2000">
                <a:effectLst/>
                <a:latin typeface="Helvetica Neue" panose="02000503000000020004" pitchFamily="2" charset="0"/>
              </a:rPr>
              <a:t>Nph (s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) =2*10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12</a:t>
            </a:r>
            <a:r>
              <a:rPr lang="en-GB" sz="2000">
                <a:effectLst/>
                <a:latin typeface="Helvetica Neue" panose="02000503000000020004" pitchFamily="2" charset="0"/>
              </a:rPr>
              <a:t>  (10% bdw)   S at 30 keV (s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eV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-1</a:t>
            </a:r>
            <a:r>
              <a:rPr lang="en-GB" sz="2000">
                <a:effectLst/>
                <a:latin typeface="Helvetica Neue" panose="02000503000000020004" pitchFamily="2" charset="0"/>
              </a:rPr>
              <a:t>) = 6*10</a:t>
            </a:r>
            <a:r>
              <a:rPr lang="en-GB" sz="2000" baseline="30000">
                <a:effectLst/>
                <a:latin typeface="Helvetica Neue" panose="02000503000000020004" pitchFamily="2" charset="0"/>
              </a:rPr>
              <a:t>8</a:t>
            </a:r>
          </a:p>
          <a:p>
            <a:r>
              <a:rPr lang="en-GB" sz="2000">
                <a:latin typeface="Helvetica Neue" panose="02000503000000020004" pitchFamily="2" charset="0"/>
              </a:rPr>
              <a:t>max 40 keV		</a:t>
            </a:r>
            <a:r>
              <a:rPr lang="en-GB" sz="2000" b="1">
                <a:effectLst/>
                <a:latin typeface="Helvetica Neue" panose="02000503000000020004" pitchFamily="2" charset="0"/>
              </a:rPr>
              <a:t>QS = 6.4   </a:t>
            </a:r>
            <a:r>
              <a:rPr lang="en-GB" sz="2000">
                <a:effectLst/>
                <a:latin typeface="Helvetica Neue" panose="02000503000000020004" pitchFamily="2" charset="0"/>
              </a:rPr>
              <a:t>(</a:t>
            </a:r>
            <a:r>
              <a:rPr lang="en-GB" sz="2000">
                <a:effectLst/>
                <a:highlight>
                  <a:srgbClr val="FFFF00"/>
                </a:highlight>
                <a:latin typeface="Helvetica Neue" panose="02000503000000020004" pitchFamily="2" charset="0"/>
              </a:rPr>
              <a:t>5 mA </a:t>
            </a:r>
            <a:r>
              <a:rPr lang="en-GB" sz="2000">
                <a:effectLst/>
                <a:latin typeface="Helvetica Neue" panose="02000503000000020004" pitchFamily="2" charset="0"/>
              </a:rPr>
              <a:t>* 2 mJoule / </a:t>
            </a:r>
            <a:r>
              <a:rPr lang="en-GB" sz="2000">
                <a:effectLst/>
                <a:highlight>
                  <a:srgbClr val="FF0000"/>
                </a:highlight>
                <a:latin typeface="Helvetica Neue" panose="02000503000000020004" pitchFamily="2" charset="0"/>
              </a:rPr>
              <a:t>1.25 mm</a:t>
            </a:r>
            <a:r>
              <a:rPr lang="en-GB" sz="2000" baseline="30000">
                <a:effectLst/>
                <a:highlight>
                  <a:srgbClr val="FF0000"/>
                </a:highlight>
                <a:latin typeface="Helvetica Neue" panose="02000503000000020004" pitchFamily="2" charset="0"/>
              </a:rPr>
              <a:t>.</a:t>
            </a:r>
            <a:r>
              <a:rPr lang="en-GB" sz="2000">
                <a:effectLst/>
                <a:highlight>
                  <a:srgbClr val="FF0000"/>
                </a:highlight>
                <a:latin typeface="Helvetica Neue" panose="02000503000000020004" pitchFamily="2" charset="0"/>
              </a:rPr>
              <a:t>mrad</a:t>
            </a:r>
            <a:r>
              <a:rPr lang="en-GB" sz="2000">
                <a:effectLst/>
                <a:latin typeface="Helvetica Neue" panose="02000503000000020004" pitchFamily="2" charset="0"/>
              </a:rPr>
              <a:t>)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5ECDAC-EFEF-37B6-63AF-57CCC9B6AE0B}"/>
              </a:ext>
            </a:extLst>
          </p:cNvPr>
          <p:cNvSpPr txBox="1"/>
          <p:nvPr/>
        </p:nvSpPr>
        <p:spPr>
          <a:xfrm>
            <a:off x="1907704" y="260648"/>
            <a:ext cx="5852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/>
              <a:t>SP criterion:  quality factor </a:t>
            </a:r>
            <a:r>
              <a:rPr lang="en-IT" b="1"/>
              <a:t>Q</a:t>
            </a:r>
            <a:r>
              <a:rPr lang="en-IT" b="1" baseline="-25000"/>
              <a:t>S</a:t>
            </a:r>
            <a:r>
              <a:rPr lang="en-IT" b="1"/>
              <a:t> = &lt;I</a:t>
            </a:r>
            <a:r>
              <a:rPr lang="en-IT" b="1" baseline="-25000"/>
              <a:t>e</a:t>
            </a:r>
            <a:r>
              <a:rPr lang="en-IT" b="1"/>
              <a:t>&gt; U</a:t>
            </a:r>
            <a:r>
              <a:rPr lang="en-IT" b="1" baseline="-25000"/>
              <a:t>L</a:t>
            </a:r>
            <a:r>
              <a:rPr lang="en-IT" b="1"/>
              <a:t> / </a:t>
            </a:r>
            <a:r>
              <a:rPr lang="en-IT" b="1" i="1">
                <a:latin typeface="Symbol" pitchFamily="2" charset="2"/>
              </a:rPr>
              <a:t>e</a:t>
            </a:r>
            <a:r>
              <a:rPr lang="en-IT" b="1" baseline="-25000"/>
              <a:t>n</a:t>
            </a:r>
            <a:r>
              <a:rPr lang="en-IT" b="1" baseline="30000"/>
              <a:t>2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552DFFC0-9DC6-2873-1E2B-3E4C2021C73D}"/>
              </a:ext>
            </a:extLst>
          </p:cNvPr>
          <p:cNvSpPr/>
          <p:nvPr/>
        </p:nvSpPr>
        <p:spPr bwMode="auto">
          <a:xfrm>
            <a:off x="40477" y="1220554"/>
            <a:ext cx="283051" cy="2784510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073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6">
            <a:extLst>
              <a:ext uri="{FF2B5EF4-FFF2-40B4-BE49-F238E27FC236}">
                <a16:creationId xmlns:a16="http://schemas.microsoft.com/office/drawing/2014/main" id="{960B8F9D-5E21-1C3C-50CA-C871AB18E5B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26th 2023</a:t>
            </a:r>
            <a:endParaRPr lang="en-US" sz="1400"/>
          </a:p>
        </p:txBody>
      </p:sp>
      <p:pic>
        <p:nvPicPr>
          <p:cNvPr id="4" name="Picture 3" descr="A screenshot of a document&#10;&#10;Description automatically generated">
            <a:extLst>
              <a:ext uri="{FF2B5EF4-FFF2-40B4-BE49-F238E27FC236}">
                <a16:creationId xmlns:a16="http://schemas.microsoft.com/office/drawing/2014/main" id="{D2702565-3C0E-73A6-C288-8444B0268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645" y="1412776"/>
            <a:ext cx="8883851" cy="46805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1675714-33CF-16BB-EDF8-2E36E39197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971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6">
            <a:extLst>
              <a:ext uri="{FF2B5EF4-FFF2-40B4-BE49-F238E27FC236}">
                <a16:creationId xmlns:a16="http://schemas.microsoft.com/office/drawing/2014/main" id="{960B8F9D-5E21-1C3C-50CA-C871AB18E5B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25th 2023</a:t>
            </a:r>
            <a:endParaRPr lang="en-US" sz="1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9A5665-81A2-A4B0-768A-1C57F8DFF140}"/>
              </a:ext>
            </a:extLst>
          </p:cNvPr>
          <p:cNvSpPr txBox="1"/>
          <p:nvPr/>
        </p:nvSpPr>
        <p:spPr>
          <a:xfrm>
            <a:off x="2843808" y="2348880"/>
            <a:ext cx="3180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200" b="1">
                <a:solidFill>
                  <a:srgbClr val="00B050"/>
                </a:solidFill>
              </a:rPr>
              <a:t>Additional Slides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618F08-99FE-8EB0-D7FE-F99454074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863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E3F7C1-72A4-CC95-000C-7FC924D2FA17}"/>
              </a:ext>
            </a:extLst>
          </p:cNvPr>
          <p:cNvSpPr txBox="1"/>
          <p:nvPr/>
        </p:nvSpPr>
        <p:spPr>
          <a:xfrm>
            <a:off x="5117667" y="1220559"/>
            <a:ext cx="3895618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IT" b="1">
                <a:solidFill>
                  <a:srgbClr val="C00000"/>
                </a:solidFill>
              </a:rPr>
              <a:t>Kinematics of</a:t>
            </a:r>
          </a:p>
          <a:p>
            <a:pPr algn="ctr"/>
            <a:r>
              <a:rPr lang="en-IT" b="1">
                <a:solidFill>
                  <a:srgbClr val="C00000"/>
                </a:solidFill>
              </a:rPr>
              <a:t>Inverse C</a:t>
            </a:r>
            <a:r>
              <a:rPr lang="en-GB" b="1">
                <a:solidFill>
                  <a:srgbClr val="C00000"/>
                </a:solidFill>
              </a:rPr>
              <a:t>o</a:t>
            </a:r>
            <a:r>
              <a:rPr lang="en-IT" b="1">
                <a:solidFill>
                  <a:srgbClr val="C00000"/>
                </a:solidFill>
              </a:rPr>
              <a:t>mpton Scattering</a:t>
            </a:r>
          </a:p>
          <a:p>
            <a:pPr algn="ctr"/>
            <a:r>
              <a:rPr lang="en-GB" b="1">
                <a:solidFill>
                  <a:srgbClr val="C00000"/>
                </a:solidFill>
              </a:rPr>
              <a:t>a</a:t>
            </a:r>
            <a:r>
              <a:rPr lang="en-IT" b="1">
                <a:solidFill>
                  <a:srgbClr val="C00000"/>
                </a:solidFill>
              </a:rPr>
              <a:t> Cartoon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B883E92-543F-7885-5719-CAF6E97B7CE9}"/>
              </a:ext>
            </a:extLst>
          </p:cNvPr>
          <p:cNvGrpSpPr/>
          <p:nvPr/>
        </p:nvGrpSpPr>
        <p:grpSpPr>
          <a:xfrm>
            <a:off x="1014335" y="180656"/>
            <a:ext cx="6582001" cy="1570949"/>
            <a:chOff x="755576" y="180656"/>
            <a:chExt cx="6582001" cy="1570949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5AB31E30-39B1-44C1-96E3-8E6F8331D2F0}"/>
                </a:ext>
              </a:extLst>
            </p:cNvPr>
            <p:cNvCxnSpPr/>
            <p:nvPr/>
          </p:nvCxnSpPr>
          <p:spPr bwMode="auto">
            <a:xfrm>
              <a:off x="755576" y="1052736"/>
              <a:ext cx="1944216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D1FC627-F72C-83DD-0E4F-2D8957445636}"/>
                </a:ext>
              </a:extLst>
            </p:cNvPr>
            <p:cNvGrpSpPr/>
            <p:nvPr/>
          </p:nvGrpSpPr>
          <p:grpSpPr>
            <a:xfrm>
              <a:off x="3203848" y="404664"/>
              <a:ext cx="1985111" cy="1224152"/>
              <a:chOff x="4243073" y="404664"/>
              <a:chExt cx="1985111" cy="1224152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568F86E9-F855-6EB5-2A2E-BA7424CEE6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243073" y="404664"/>
                <a:ext cx="1985111" cy="1224152"/>
              </a:xfrm>
              <a:prstGeom prst="rect">
                <a:avLst/>
              </a:prstGeom>
            </p:spPr>
          </p:pic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A1EB806-37B7-462B-5E60-0F63E4AF86E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399876" y="1063056"/>
                <a:ext cx="1756300" cy="0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70C0"/>
                </a:solidFill>
                <a:prstDash val="dash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AEB1887-B285-5F0D-24D9-143EC2C13498}"/>
                </a:ext>
              </a:extLst>
            </p:cNvPr>
            <p:cNvSpPr txBox="1"/>
            <p:nvPr/>
          </p:nvSpPr>
          <p:spPr>
            <a:xfrm>
              <a:off x="755576" y="1289940"/>
              <a:ext cx="2847254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IT"/>
                <a:t>Lab Reference Frame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D54A8C1-BC0A-B7CB-1374-6B5EA038FC0B}"/>
                </a:ext>
              </a:extLst>
            </p:cNvPr>
            <p:cNvSpPr txBox="1"/>
            <p:nvPr/>
          </p:nvSpPr>
          <p:spPr>
            <a:xfrm>
              <a:off x="838200" y="180656"/>
              <a:ext cx="223971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/>
                <a:t>i</a:t>
              </a:r>
              <a:r>
                <a:rPr lang="en-IT"/>
                <a:t>ncident electron</a:t>
              </a:r>
            </a:p>
            <a:p>
              <a:r>
                <a:rPr lang="en-IT"/>
                <a:t>E</a:t>
              </a:r>
              <a:r>
                <a:rPr lang="en-IT" baseline="-25000"/>
                <a:t>e</a:t>
              </a:r>
              <a:r>
                <a:rPr lang="en-IT"/>
                <a:t> = </a:t>
              </a:r>
              <a:r>
                <a:rPr lang="en-IT">
                  <a:latin typeface="Symbol" pitchFamily="2" charset="2"/>
                </a:rPr>
                <a:t>g</a:t>
              </a:r>
              <a:r>
                <a:rPr lang="en-IT">
                  <a:latin typeface="+mn-lt"/>
                </a:rPr>
                <a:t>mc</a:t>
              </a:r>
              <a:r>
                <a:rPr lang="en-IT" baseline="30000">
                  <a:latin typeface="+mn-lt"/>
                </a:rPr>
                <a:t>2</a:t>
              </a:r>
              <a:r>
                <a:rPr lang="en-IT"/>
                <a:t> </a:t>
              </a:r>
              <a:endParaRPr lang="en-IT" baseline="-2500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32D5659-9B2E-5BC8-7712-F433C68D81F7}"/>
                </a:ext>
              </a:extLst>
            </p:cNvPr>
            <p:cNvSpPr txBox="1"/>
            <p:nvPr/>
          </p:nvSpPr>
          <p:spPr>
            <a:xfrm>
              <a:off x="4762833" y="408520"/>
              <a:ext cx="25747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/>
                <a:t>i</a:t>
              </a:r>
              <a:r>
                <a:rPr lang="en-IT"/>
                <a:t>ncident photon E</a:t>
              </a:r>
              <a:r>
                <a:rPr lang="en-IT" baseline="-25000"/>
                <a:t>ph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E947957-4055-B8D5-6E8B-8AB54ECD489F}"/>
              </a:ext>
            </a:extLst>
          </p:cNvPr>
          <p:cNvGrpSpPr/>
          <p:nvPr/>
        </p:nvGrpSpPr>
        <p:grpSpPr>
          <a:xfrm>
            <a:off x="356594" y="2347472"/>
            <a:ext cx="8712609" cy="1681692"/>
            <a:chOff x="356594" y="2347472"/>
            <a:chExt cx="8712609" cy="1681692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47590D0E-990E-3161-68D7-BDE2333A5A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11760" y="2996659"/>
              <a:ext cx="288032" cy="293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40BD3B1-D9F7-E2DD-3300-C8B07549E71D}"/>
                </a:ext>
              </a:extLst>
            </p:cNvPr>
            <p:cNvGrpSpPr/>
            <p:nvPr/>
          </p:nvGrpSpPr>
          <p:grpSpPr>
            <a:xfrm>
              <a:off x="3203848" y="2347472"/>
              <a:ext cx="2216457" cy="1366815"/>
              <a:chOff x="4255860" y="2347472"/>
              <a:chExt cx="2216457" cy="1366815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BB13F2DE-E2A6-B392-4D98-51FFDA9467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55860" y="2347472"/>
                <a:ext cx="2216457" cy="1366815"/>
              </a:xfrm>
              <a:prstGeom prst="rect">
                <a:avLst/>
              </a:prstGeom>
            </p:spPr>
          </p:pic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909FC0D6-42A9-B01E-FFD2-75A1AC6A3FA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455997" y="3030879"/>
                <a:ext cx="1756300" cy="0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70C0"/>
                </a:solidFill>
                <a:prstDash val="dash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83199A0-FFE5-E19B-8C96-3396B5C1DE0B}"/>
                </a:ext>
              </a:extLst>
            </p:cNvPr>
            <p:cNvSpPr txBox="1"/>
            <p:nvPr/>
          </p:nvSpPr>
          <p:spPr>
            <a:xfrm>
              <a:off x="356594" y="3198167"/>
              <a:ext cx="2539478" cy="830997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IT"/>
                <a:t>Electron rest frame</a:t>
              </a:r>
            </a:p>
            <a:p>
              <a:pPr algn="ctr"/>
              <a:r>
                <a:rPr lang="en-IT"/>
                <a:t>E</a:t>
              </a:r>
              <a:r>
                <a:rPr lang="en-IT" baseline="30000"/>
                <a:t>*</a:t>
              </a:r>
              <a:r>
                <a:rPr lang="en-IT" baseline="-25000"/>
                <a:t>e</a:t>
              </a:r>
              <a:r>
                <a:rPr lang="en-IT"/>
                <a:t> = mc</a:t>
              </a:r>
              <a:r>
                <a:rPr lang="en-IT" baseline="30000"/>
                <a:t>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9461A21-EE53-A127-D07D-7282A290533B}"/>
                </a:ext>
              </a:extLst>
            </p:cNvPr>
            <p:cNvSpPr txBox="1"/>
            <p:nvPr/>
          </p:nvSpPr>
          <p:spPr>
            <a:xfrm>
              <a:off x="5220072" y="2751311"/>
              <a:ext cx="38491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/>
                <a:t>i</a:t>
              </a:r>
              <a:r>
                <a:rPr lang="en-IT"/>
                <a:t>ncident photon E*</a:t>
              </a:r>
              <a:r>
                <a:rPr lang="en-IT" baseline="-25000"/>
                <a:t>ph</a:t>
              </a:r>
              <a:r>
                <a:rPr lang="en-IT"/>
                <a:t> = 2</a:t>
              </a:r>
              <a:r>
                <a:rPr lang="en-IT">
                  <a:latin typeface="Symbol" pitchFamily="2" charset="2"/>
                </a:rPr>
                <a:t>g</a:t>
              </a:r>
              <a:r>
                <a:rPr lang="en-IT"/>
                <a:t> E</a:t>
              </a:r>
              <a:r>
                <a:rPr lang="en-IT" baseline="-25000"/>
                <a:t>ph</a:t>
              </a:r>
              <a:r>
                <a:rPr lang="en-IT"/>
                <a:t> </a:t>
              </a:r>
              <a:endParaRPr lang="en-IT" baseline="-2500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14CCE22-2518-4260-7FB6-2586E1EB151A}"/>
              </a:ext>
            </a:extLst>
          </p:cNvPr>
          <p:cNvGrpSpPr/>
          <p:nvPr/>
        </p:nvGrpSpPr>
        <p:grpSpPr>
          <a:xfrm>
            <a:off x="107504" y="4939210"/>
            <a:ext cx="8959616" cy="1944308"/>
            <a:chOff x="107504" y="4939210"/>
            <a:chExt cx="8959616" cy="194430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1376B00-6F4C-CE99-9B99-D8A84789A9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29984" y="5285469"/>
              <a:ext cx="2090487" cy="1289134"/>
            </a:xfrm>
            <a:prstGeom prst="rect">
              <a:avLst/>
            </a:prstGeom>
          </p:spPr>
        </p:pic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08E2A0E-9FFF-88BB-4ABC-E9D6714CC36B}"/>
                </a:ext>
              </a:extLst>
            </p:cNvPr>
            <p:cNvCxnSpPr/>
            <p:nvPr/>
          </p:nvCxnSpPr>
          <p:spPr bwMode="auto">
            <a:xfrm flipV="1">
              <a:off x="2987824" y="5905336"/>
              <a:ext cx="5940152" cy="4394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026F006F-1C09-6B8D-840E-A98B1D2FBD86}"/>
                </a:ext>
              </a:extLst>
            </p:cNvPr>
            <p:cNvCxnSpPr/>
            <p:nvPr/>
          </p:nvCxnSpPr>
          <p:spPr bwMode="auto">
            <a:xfrm>
              <a:off x="714095" y="5939748"/>
              <a:ext cx="1944216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F716618-00E9-330C-F357-CA79DCA97AA5}"/>
                </a:ext>
              </a:extLst>
            </p:cNvPr>
            <p:cNvSpPr txBox="1"/>
            <p:nvPr/>
          </p:nvSpPr>
          <p:spPr>
            <a:xfrm>
              <a:off x="419100" y="4939210"/>
              <a:ext cx="2847254" cy="830997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IT"/>
                <a:t>Lab Reference Frame</a:t>
              </a:r>
            </a:p>
            <a:p>
              <a:pPr algn="ctr"/>
              <a:r>
                <a:rPr lang="en-GB"/>
                <a:t>a</a:t>
              </a:r>
              <a:r>
                <a:rPr lang="en-IT"/>
                <a:t>fter Scattering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CCBA8F5-E413-3DAD-91B5-DB787CC0D0EA}"/>
                </a:ext>
              </a:extLst>
            </p:cNvPr>
            <p:cNvSpPr txBox="1"/>
            <p:nvPr/>
          </p:nvSpPr>
          <p:spPr>
            <a:xfrm>
              <a:off x="107504" y="5982379"/>
              <a:ext cx="299473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/>
                <a:t>scattered</a:t>
              </a:r>
              <a:r>
                <a:rPr lang="en-IT"/>
                <a:t> electron</a:t>
              </a:r>
            </a:p>
            <a:p>
              <a:r>
                <a:rPr lang="en-IT"/>
                <a:t>E’</a:t>
              </a:r>
              <a:r>
                <a:rPr lang="en-IT" baseline="-25000"/>
                <a:t>e</a:t>
              </a:r>
              <a:r>
                <a:rPr lang="en-IT"/>
                <a:t> = </a:t>
              </a:r>
              <a:r>
                <a:rPr lang="en-IT">
                  <a:latin typeface="Symbol" pitchFamily="2" charset="2"/>
                </a:rPr>
                <a:t>g</a:t>
              </a:r>
              <a:r>
                <a:rPr lang="en-IT">
                  <a:latin typeface="+mn-lt"/>
                </a:rPr>
                <a:t>mc</a:t>
              </a:r>
              <a:r>
                <a:rPr lang="en-IT" baseline="30000">
                  <a:latin typeface="+mn-lt"/>
                </a:rPr>
                <a:t>2</a:t>
              </a:r>
              <a:r>
                <a:rPr lang="en-IT"/>
                <a:t> + E</a:t>
              </a:r>
              <a:r>
                <a:rPr lang="en-IT" baseline="-25000"/>
                <a:t>ph </a:t>
              </a:r>
              <a:r>
                <a:rPr lang="en-IT"/>
                <a:t>– E’</a:t>
              </a:r>
              <a:r>
                <a:rPr lang="en-IT" baseline="-25000"/>
                <a:t>ph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3918D09-321B-F17D-97F9-C4B75DA7A667}"/>
                </a:ext>
              </a:extLst>
            </p:cNvPr>
            <p:cNvSpPr txBox="1"/>
            <p:nvPr/>
          </p:nvSpPr>
          <p:spPr>
            <a:xfrm>
              <a:off x="3203848" y="6514186"/>
              <a:ext cx="58632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/>
                <a:t>energy of scattered</a:t>
              </a:r>
              <a:r>
                <a:rPr lang="en-IT" sz="1800"/>
                <a:t> photon at </a:t>
              </a:r>
              <a:r>
                <a:rPr lang="en-IT" sz="1800">
                  <a:latin typeface="Symbol" pitchFamily="2" charset="2"/>
                </a:rPr>
                <a:t>q</a:t>
              </a:r>
              <a:r>
                <a:rPr lang="en-IT" sz="1800"/>
                <a:t>=0   E’</a:t>
              </a:r>
              <a:r>
                <a:rPr lang="en-IT" sz="1800" baseline="-25000"/>
                <a:t>0</a:t>
              </a:r>
              <a:r>
                <a:rPr lang="en-IT" sz="1800"/>
                <a:t> = 2</a:t>
              </a:r>
              <a:r>
                <a:rPr lang="en-IT" sz="1800">
                  <a:latin typeface="Symbol" pitchFamily="2" charset="2"/>
                </a:rPr>
                <a:t>g</a:t>
              </a:r>
              <a:r>
                <a:rPr lang="en-IT" sz="1800"/>
                <a:t> E*</a:t>
              </a:r>
              <a:r>
                <a:rPr lang="en-IT" sz="1800" baseline="-25000"/>
                <a:t>ph</a:t>
              </a:r>
              <a:r>
                <a:rPr lang="en-IT" sz="1800"/>
                <a:t>  = 4</a:t>
              </a:r>
              <a:r>
                <a:rPr lang="en-IT" sz="1800">
                  <a:latin typeface="Symbol" pitchFamily="2" charset="2"/>
                </a:rPr>
                <a:t>g</a:t>
              </a:r>
              <a:r>
                <a:rPr lang="en-IT" sz="1800" baseline="30000">
                  <a:latin typeface="Symbol" pitchFamily="2" charset="2"/>
                </a:rPr>
                <a:t>2</a:t>
              </a:r>
              <a:r>
                <a:rPr lang="en-IT" sz="1800"/>
                <a:t> E</a:t>
              </a:r>
              <a:r>
                <a:rPr lang="en-IT" sz="1800" baseline="-25000"/>
                <a:t>ph</a:t>
              </a:r>
              <a:r>
                <a:rPr lang="en-IT" sz="1800"/>
                <a:t> </a:t>
              </a:r>
              <a:endParaRPr lang="en-IT" sz="1800" baseline="-25000"/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4DF328C4-4843-D316-A552-FA876F268D37}"/>
              </a:ext>
            </a:extLst>
          </p:cNvPr>
          <p:cNvSpPr/>
          <p:nvPr/>
        </p:nvSpPr>
        <p:spPr bwMode="auto">
          <a:xfrm>
            <a:off x="5116951" y="1182566"/>
            <a:ext cx="4027049" cy="1307547"/>
          </a:xfrm>
          <a:prstGeom prst="ellipse">
            <a:avLst/>
          </a:prstGeom>
          <a:solidFill>
            <a:srgbClr val="92D05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5E7384F-0639-2D2A-2596-2AC2DDE93B98}"/>
              </a:ext>
            </a:extLst>
          </p:cNvPr>
          <p:cNvGrpSpPr/>
          <p:nvPr/>
        </p:nvGrpSpPr>
        <p:grpSpPr>
          <a:xfrm>
            <a:off x="3012208" y="4515720"/>
            <a:ext cx="3864048" cy="1787282"/>
            <a:chOff x="3012208" y="4515720"/>
            <a:chExt cx="3864048" cy="1787282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59C7538-84EE-9A7B-30F3-CE6F31036B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1187486">
              <a:off x="4429603" y="5081135"/>
              <a:ext cx="1981405" cy="1221867"/>
            </a:xfrm>
            <a:prstGeom prst="rect">
              <a:avLst/>
            </a:prstGeom>
          </p:spPr>
        </p:pic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843F1ECF-FB26-E868-269C-28ACD01D1FF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12208" y="5591034"/>
              <a:ext cx="3717776" cy="35824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2817B153-1D6F-0044-F222-D289D881BA0A}"/>
                </a:ext>
              </a:extLst>
            </p:cNvPr>
            <p:cNvSpPr/>
            <p:nvPr/>
          </p:nvSpPr>
          <p:spPr bwMode="auto">
            <a:xfrm>
              <a:off x="6371345" y="5591035"/>
              <a:ext cx="117866" cy="658452"/>
            </a:xfrm>
            <a:prstGeom prst="arc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771276C-6C21-7ED4-B46B-B77F4559FA02}"/>
                </a:ext>
              </a:extLst>
            </p:cNvPr>
            <p:cNvSpPr txBox="1"/>
            <p:nvPr/>
          </p:nvSpPr>
          <p:spPr>
            <a:xfrm>
              <a:off x="6500046" y="5539324"/>
              <a:ext cx="37621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T" sz="2400">
                  <a:latin typeface="Symbol" pitchFamily="2" charset="2"/>
                </a:rPr>
                <a:t>q</a:t>
              </a:r>
              <a:endParaRPr lang="en-IT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4A5E6DA-6017-989A-4BC4-C273EA185624}"/>
                </a:ext>
              </a:extLst>
            </p:cNvPr>
            <p:cNvSpPr txBox="1"/>
            <p:nvPr/>
          </p:nvSpPr>
          <p:spPr>
            <a:xfrm rot="21131549">
              <a:off x="4230540" y="4515720"/>
              <a:ext cx="21066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/>
                <a:t>scattered</a:t>
              </a:r>
              <a:r>
                <a:rPr lang="en-IT" sz="1800"/>
                <a:t> photon at </a:t>
              </a:r>
              <a:r>
                <a:rPr lang="en-IT" sz="1800">
                  <a:latin typeface="Symbol" pitchFamily="2" charset="2"/>
                </a:rPr>
                <a:t>q</a:t>
              </a:r>
            </a:p>
            <a:p>
              <a:r>
                <a:rPr lang="en-IT" sz="1800"/>
                <a:t>E’</a:t>
              </a:r>
              <a:r>
                <a:rPr lang="en-IT" sz="1800" baseline="-25000"/>
                <a:t>ph</a:t>
              </a:r>
              <a:r>
                <a:rPr lang="en-IT" sz="1800"/>
                <a:t> =E’</a:t>
              </a:r>
              <a:r>
                <a:rPr lang="en-IT" sz="1800" baseline="-25000"/>
                <a:t>0</a:t>
              </a:r>
              <a:r>
                <a:rPr lang="en-IT" sz="1800"/>
                <a:t> (1-</a:t>
              </a:r>
              <a:r>
                <a:rPr lang="en-IT" sz="1800">
                  <a:latin typeface="Symbol" pitchFamily="2" charset="2"/>
                </a:rPr>
                <a:t>g </a:t>
              </a:r>
              <a:r>
                <a:rPr lang="en-IT" sz="1800" baseline="30000">
                  <a:latin typeface="Symbol" pitchFamily="2" charset="2"/>
                </a:rPr>
                <a:t>2</a:t>
              </a:r>
              <a:r>
                <a:rPr lang="en-IT" sz="1800">
                  <a:latin typeface="Symbol" pitchFamily="2" charset="2"/>
                </a:rPr>
                <a:t>q</a:t>
              </a:r>
              <a:r>
                <a:rPr lang="en-IT" sz="1800" baseline="30000">
                  <a:latin typeface="Symbol" pitchFamily="2" charset="2"/>
                </a:rPr>
                <a:t>2</a:t>
              </a:r>
              <a:r>
                <a:rPr lang="en-IT" sz="1800"/>
                <a:t>)</a:t>
              </a:r>
              <a:endParaRPr lang="en-IT" sz="1800" baseline="-2500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B5C1ACD-35B2-4D4C-70A2-B94359975FE6}"/>
              </a:ext>
            </a:extLst>
          </p:cNvPr>
          <p:cNvGrpSpPr/>
          <p:nvPr/>
        </p:nvGrpSpPr>
        <p:grpSpPr>
          <a:xfrm>
            <a:off x="3012208" y="3507256"/>
            <a:ext cx="5915768" cy="3350744"/>
            <a:chOff x="3012208" y="3507256"/>
            <a:chExt cx="5915768" cy="3350744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895D43F-5FD2-2FD3-3653-6B1077F7766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20700474">
              <a:off x="6944420" y="4041516"/>
              <a:ext cx="1889395" cy="1165127"/>
            </a:xfrm>
            <a:prstGeom prst="rect">
              <a:avLst/>
            </a:prstGeom>
          </p:spPr>
        </p:pic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D4A8B765-14D0-A49E-C37B-960A73B550A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12208" y="4331733"/>
              <a:ext cx="5915768" cy="162542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E2B9AFF-A9E0-5B67-95D5-A34DC554AB75}"/>
                </a:ext>
              </a:extLst>
            </p:cNvPr>
            <p:cNvSpPr txBox="1"/>
            <p:nvPr/>
          </p:nvSpPr>
          <p:spPr>
            <a:xfrm rot="20654681">
              <a:off x="6580085" y="3507256"/>
              <a:ext cx="197041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/>
                <a:t>scattered</a:t>
              </a:r>
              <a:r>
                <a:rPr lang="en-IT" sz="1800"/>
                <a:t> photon at</a:t>
              </a:r>
            </a:p>
            <a:p>
              <a:r>
                <a:rPr lang="en-IT" sz="1800">
                  <a:latin typeface="Symbol" pitchFamily="2" charset="2"/>
                </a:rPr>
                <a:t>q=1/g   </a:t>
              </a:r>
              <a:r>
                <a:rPr lang="en-IT" sz="1800"/>
                <a:t>E’</a:t>
              </a:r>
              <a:r>
                <a:rPr lang="en-IT" sz="1800" baseline="-25000"/>
                <a:t>ph</a:t>
              </a:r>
              <a:r>
                <a:rPr lang="en-IT" sz="1800"/>
                <a:t> =E’</a:t>
              </a:r>
              <a:r>
                <a:rPr lang="en-IT" sz="1800" baseline="-25000"/>
                <a:t>0</a:t>
              </a:r>
              <a:r>
                <a:rPr lang="en-IT" sz="1800"/>
                <a:t> /2</a:t>
              </a:r>
              <a:endParaRPr lang="en-IT" sz="1800" baseline="-25000"/>
            </a:p>
          </p:txBody>
        </p: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339E9A1C-A84A-B567-3191-EABEB0B7063A}"/>
                </a:ext>
              </a:extLst>
            </p:cNvPr>
            <p:cNvSpPr/>
            <p:nvPr/>
          </p:nvSpPr>
          <p:spPr bwMode="auto">
            <a:xfrm>
              <a:off x="6644208" y="4939210"/>
              <a:ext cx="349776" cy="1918790"/>
            </a:xfrm>
            <a:prstGeom prst="arc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T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11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236B37B-C072-9433-6350-05284A168EEA}"/>
                </a:ext>
              </a:extLst>
            </p:cNvPr>
            <p:cNvSpPr txBox="1"/>
            <p:nvPr/>
          </p:nvSpPr>
          <p:spPr>
            <a:xfrm>
              <a:off x="6906718" y="5013176"/>
              <a:ext cx="97765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>
                  <a:latin typeface="Symbol" pitchFamily="2" charset="2"/>
                </a:rPr>
                <a:t>q</a:t>
              </a:r>
              <a:r>
                <a:rPr lang="en-IT" sz="2400">
                  <a:latin typeface="Symbol" pitchFamily="2" charset="2"/>
                </a:rPr>
                <a:t>=1/g</a:t>
              </a:r>
              <a:endParaRPr lang="en-IT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6484D54-1130-0FF6-255D-CA673D81CDC3}"/>
              </a:ext>
            </a:extLst>
          </p:cNvPr>
          <p:cNvSpPr txBox="1"/>
          <p:nvPr/>
        </p:nvSpPr>
        <p:spPr>
          <a:xfrm>
            <a:off x="2915816" y="3645024"/>
            <a:ext cx="3822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/>
              <a:t>i</a:t>
            </a:r>
            <a:r>
              <a:rPr lang="en-IT" sz="1800"/>
              <a:t>f E*</a:t>
            </a:r>
            <a:r>
              <a:rPr lang="en-IT" sz="1800" baseline="-25000"/>
              <a:t>ph</a:t>
            </a:r>
            <a:r>
              <a:rPr lang="en-IT" sz="1800"/>
              <a:t> &lt;&lt; mc</a:t>
            </a:r>
            <a:r>
              <a:rPr lang="en-IT" sz="1800" baseline="30000"/>
              <a:t>2</a:t>
            </a:r>
            <a:r>
              <a:rPr lang="en-IT" sz="1800"/>
              <a:t> the photon is scattered</a:t>
            </a:r>
          </a:p>
          <a:p>
            <a:r>
              <a:rPr lang="en-IT" sz="1800"/>
              <a:t>back elastically with same energy E*</a:t>
            </a:r>
            <a:r>
              <a:rPr lang="en-IT" sz="1800" baseline="-25000"/>
              <a:t>ph</a:t>
            </a:r>
            <a:r>
              <a:rPr lang="en-IT" sz="1800"/>
              <a:t> </a:t>
            </a:r>
          </a:p>
          <a:p>
            <a:r>
              <a:rPr lang="en-IT" sz="1800"/>
              <a:t>(zero recoil, Thomson limit)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10B8E3-8815-8619-06BE-97B4F5E1C4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77" y="29829"/>
            <a:ext cx="1098377" cy="66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60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ath equation with numbers and symbols&#10;&#10;Description automatically generated">
            <a:extLst>
              <a:ext uri="{FF2B5EF4-FFF2-40B4-BE49-F238E27FC236}">
                <a16:creationId xmlns:a16="http://schemas.microsoft.com/office/drawing/2014/main" id="{657AD998-8939-05A2-34F6-F598DDFE3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6006" y="2636912"/>
            <a:ext cx="3698706" cy="12121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CF23D11-A8C9-00DF-1148-9721937B2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87486">
            <a:off x="4429603" y="518866"/>
            <a:ext cx="1981405" cy="122186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E1A6FCD-18D8-D7CF-805C-EC140CC883B7}"/>
              </a:ext>
            </a:extLst>
          </p:cNvPr>
          <p:cNvCxnSpPr/>
          <p:nvPr/>
        </p:nvCxnSpPr>
        <p:spPr bwMode="auto">
          <a:xfrm flipV="1">
            <a:off x="2987824" y="1343067"/>
            <a:ext cx="5940152" cy="439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C113604-31C2-41D4-D51D-8146BC641A9E}"/>
              </a:ext>
            </a:extLst>
          </p:cNvPr>
          <p:cNvCxnSpPr>
            <a:cxnSpLocks/>
          </p:cNvCxnSpPr>
          <p:nvPr/>
        </p:nvCxnSpPr>
        <p:spPr bwMode="auto">
          <a:xfrm flipV="1">
            <a:off x="3012208" y="1028765"/>
            <a:ext cx="3717776" cy="3582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813C2B0-DF6F-4438-3540-E5C2A1D35F05}"/>
              </a:ext>
            </a:extLst>
          </p:cNvPr>
          <p:cNvCxnSpPr/>
          <p:nvPr/>
        </p:nvCxnSpPr>
        <p:spPr bwMode="auto">
          <a:xfrm>
            <a:off x="714095" y="1377479"/>
            <a:ext cx="1944216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3311B3A-ABD5-5D7B-E648-5E5DEEBCF7C4}"/>
              </a:ext>
            </a:extLst>
          </p:cNvPr>
          <p:cNvSpPr txBox="1"/>
          <p:nvPr/>
        </p:nvSpPr>
        <p:spPr>
          <a:xfrm>
            <a:off x="107504" y="1420110"/>
            <a:ext cx="299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scattered</a:t>
            </a:r>
            <a:r>
              <a:rPr lang="en-IT"/>
              <a:t> electron</a:t>
            </a:r>
          </a:p>
          <a:p>
            <a:r>
              <a:rPr lang="en-IT"/>
              <a:t>E’</a:t>
            </a:r>
            <a:r>
              <a:rPr lang="en-IT" baseline="-25000"/>
              <a:t>e</a:t>
            </a:r>
            <a:r>
              <a:rPr lang="en-IT"/>
              <a:t> = </a:t>
            </a:r>
            <a:r>
              <a:rPr lang="en-IT">
                <a:latin typeface="Symbol" pitchFamily="2" charset="2"/>
              </a:rPr>
              <a:t>g</a:t>
            </a:r>
            <a:r>
              <a:rPr lang="en-IT">
                <a:latin typeface="+mn-lt"/>
              </a:rPr>
              <a:t>mc</a:t>
            </a:r>
            <a:r>
              <a:rPr lang="en-IT" baseline="30000">
                <a:latin typeface="+mn-lt"/>
              </a:rPr>
              <a:t>2</a:t>
            </a:r>
            <a:r>
              <a:rPr lang="en-IT"/>
              <a:t> + E</a:t>
            </a:r>
            <a:r>
              <a:rPr lang="en-IT" baseline="-25000"/>
              <a:t>ph </a:t>
            </a:r>
            <a:r>
              <a:rPr lang="en-IT"/>
              <a:t>– E’</a:t>
            </a:r>
            <a:r>
              <a:rPr lang="en-IT" baseline="-25000"/>
              <a:t>ph</a:t>
            </a: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8A17B520-B162-F1B1-38FB-38E8765ED2DD}"/>
              </a:ext>
            </a:extLst>
          </p:cNvPr>
          <p:cNvSpPr/>
          <p:nvPr/>
        </p:nvSpPr>
        <p:spPr bwMode="auto">
          <a:xfrm>
            <a:off x="6371345" y="1032439"/>
            <a:ext cx="117866" cy="658452"/>
          </a:xfrm>
          <a:prstGeom prst="arc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9473D4-07BB-2FB6-48CD-5F4BA8CDAE76}"/>
              </a:ext>
            </a:extLst>
          </p:cNvPr>
          <p:cNvSpPr txBox="1"/>
          <p:nvPr/>
        </p:nvSpPr>
        <p:spPr>
          <a:xfrm>
            <a:off x="6444208" y="980728"/>
            <a:ext cx="3762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sz="2400">
                <a:latin typeface="Symbol" pitchFamily="2" charset="2"/>
              </a:rPr>
              <a:t>q</a:t>
            </a:r>
            <a:endParaRPr lang="en-IT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9787CF-B885-BB73-B700-DC8139A42821}"/>
              </a:ext>
            </a:extLst>
          </p:cNvPr>
          <p:cNvSpPr txBox="1"/>
          <p:nvPr/>
        </p:nvSpPr>
        <p:spPr>
          <a:xfrm rot="21131549">
            <a:off x="2797020" y="296399"/>
            <a:ext cx="367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800"/>
              <a:t>E’</a:t>
            </a:r>
            <a:r>
              <a:rPr lang="en-IT" sz="1800" baseline="-25000"/>
              <a:t>ph  </a:t>
            </a:r>
            <a:r>
              <a:rPr lang="en-IT" sz="1800" b="1"/>
              <a:t>-</a:t>
            </a:r>
            <a:r>
              <a:rPr lang="en-IT" sz="1800" baseline="-25000"/>
              <a:t> </a:t>
            </a:r>
            <a:r>
              <a:rPr lang="en-GB" sz="1800"/>
              <a:t>energy of scattered</a:t>
            </a:r>
            <a:r>
              <a:rPr lang="en-IT" sz="1800"/>
              <a:t> photon at </a:t>
            </a:r>
            <a:r>
              <a:rPr lang="en-IT" sz="1800">
                <a:latin typeface="Symbol" pitchFamily="2" charset="2"/>
              </a:rPr>
              <a:t>q</a:t>
            </a:r>
            <a:endParaRPr lang="en-IT" sz="1800" baseline="-25000"/>
          </a:p>
        </p:txBody>
      </p:sp>
      <p:pic>
        <p:nvPicPr>
          <p:cNvPr id="14" name="Picture 13" descr="A mathematical equation with black text&#10;&#10;Description automatically generated">
            <a:extLst>
              <a:ext uri="{FF2B5EF4-FFF2-40B4-BE49-F238E27FC236}">
                <a16:creationId xmlns:a16="http://schemas.microsoft.com/office/drawing/2014/main" id="{36D5A76C-5B25-4BEE-E846-E20199B0CB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736" y="4246364"/>
            <a:ext cx="5112568" cy="112685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77B4ADE-1822-CC87-CAFF-1B5881CE605F}"/>
              </a:ext>
            </a:extLst>
          </p:cNvPr>
          <p:cNvSpPr txBox="1"/>
          <p:nvPr/>
        </p:nvSpPr>
        <p:spPr>
          <a:xfrm>
            <a:off x="765697" y="5661248"/>
            <a:ext cx="76947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i="1"/>
              <a:t>X</a:t>
            </a:r>
            <a:r>
              <a:rPr lang="en-IT"/>
              <a:t> = recoil parameter – twice the energy of the photon seen</a:t>
            </a:r>
          </a:p>
          <a:p>
            <a:r>
              <a:rPr lang="en-GB"/>
              <a:t>b</a:t>
            </a:r>
            <a:r>
              <a:rPr lang="en-IT"/>
              <a:t>y the electron in its own reference frame normalized to mc</a:t>
            </a:r>
            <a:r>
              <a:rPr lang="en-IT" baseline="30000"/>
              <a:t>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D7B72F-A9F8-21CB-3B2B-305770BE7AE5}"/>
              </a:ext>
            </a:extLst>
          </p:cNvPr>
          <p:cNvSpPr txBox="1"/>
          <p:nvPr/>
        </p:nvSpPr>
        <p:spPr>
          <a:xfrm rot="21225735">
            <a:off x="6356599" y="522601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r</a:t>
            </a:r>
            <a:r>
              <a:rPr lang="en-IT"/>
              <a:t>ed shift at </a:t>
            </a:r>
            <a:r>
              <a:rPr lang="en-IT">
                <a:latin typeface="Symbol" pitchFamily="2" charset="2"/>
              </a:rPr>
              <a:t>q</a:t>
            </a:r>
            <a:r>
              <a:rPr lang="en-IT"/>
              <a:t>≠0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D953157-48C8-F5DE-A2BF-17915B1668CE}"/>
              </a:ext>
            </a:extLst>
          </p:cNvPr>
          <p:cNvSpPr/>
          <p:nvPr/>
        </p:nvSpPr>
        <p:spPr bwMode="auto">
          <a:xfrm>
            <a:off x="5420305" y="3243002"/>
            <a:ext cx="1068906" cy="606091"/>
          </a:xfrm>
          <a:prstGeom prst="ellipse">
            <a:avLst/>
          </a:prstGeom>
          <a:solidFill>
            <a:srgbClr val="FFFF0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1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1B06534-6D56-1BD0-C627-85CDD5FC608E}"/>
              </a:ext>
            </a:extLst>
          </p:cNvPr>
          <p:cNvCxnSpPr>
            <a:cxnSpLocks/>
          </p:cNvCxnSpPr>
          <p:nvPr/>
        </p:nvCxnSpPr>
        <p:spPr bwMode="auto">
          <a:xfrm flipH="1">
            <a:off x="6489211" y="947629"/>
            <a:ext cx="1116859" cy="24813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EB9560E9-4021-B417-6A34-BDBA9BEF3B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77" y="29829"/>
            <a:ext cx="1219155" cy="737276"/>
          </a:xfrm>
          <a:prstGeom prst="rect">
            <a:avLst/>
          </a:prstGeom>
        </p:spPr>
      </p:pic>
      <p:sp>
        <p:nvSpPr>
          <p:cNvPr id="16" name="Segnaposto data 6">
            <a:extLst>
              <a:ext uri="{FF2B5EF4-FFF2-40B4-BE49-F238E27FC236}">
                <a16:creationId xmlns:a16="http://schemas.microsoft.com/office/drawing/2014/main" id="{F015086F-79C4-013B-7BD4-CFD6391AA65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4860032" cy="30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it-IT" sz="1400"/>
              <a:t>African Conference of Physics – George (SA) – Sept. 25th 2023</a:t>
            </a:r>
            <a:endParaRPr lang="en-US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D9E4AE-9D98-B6E0-6A03-24D801354E0B}"/>
              </a:ext>
            </a:extLst>
          </p:cNvPr>
          <p:cNvSpPr txBox="1"/>
          <p:nvPr/>
        </p:nvSpPr>
        <p:spPr>
          <a:xfrm>
            <a:off x="2014611" y="4933597"/>
            <a:ext cx="5223867" cy="147732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IT" sz="1800" i="1"/>
              <a:t>All  I.C.S.  X/</a:t>
            </a:r>
            <a:r>
              <a:rPr lang="en-IT" sz="1800" i="1">
                <a:latin typeface="Symbol" pitchFamily="2" charset="2"/>
              </a:rPr>
              <a:t>g</a:t>
            </a:r>
            <a:r>
              <a:rPr lang="en-IT" sz="1800" i="1"/>
              <a:t> ray S</a:t>
            </a:r>
            <a:r>
              <a:rPr lang="en-GB" sz="1800" i="1"/>
              <a:t>o</a:t>
            </a:r>
            <a:r>
              <a:rPr lang="en-IT" sz="1800" i="1"/>
              <a:t>urces work at X&lt;1 and A</a:t>
            </a:r>
            <a:r>
              <a:rPr lang="en-US" sz="1800" b="1" i="1"/>
              <a:t> » </a:t>
            </a:r>
            <a:r>
              <a:rPr lang="en-IT" sz="1800" i="1"/>
              <a:t>1</a:t>
            </a:r>
          </a:p>
          <a:p>
            <a:pPr algn="ctr"/>
            <a:endParaRPr lang="en-IT" sz="1800" i="1"/>
          </a:p>
          <a:p>
            <a:pPr algn="ctr"/>
            <a:r>
              <a:rPr lang="en-IT" sz="1800" i="1"/>
              <a:t>STAR (350 keV)   X</a:t>
            </a:r>
            <a:r>
              <a:rPr lang="en-IT" sz="1800" i="1" baseline="-25000"/>
              <a:t>STAR</a:t>
            </a:r>
            <a:r>
              <a:rPr lang="en-IT" sz="1800" i="1"/>
              <a:t> &lt; 2.6</a:t>
            </a:r>
            <a:r>
              <a:rPr lang="en-IT" sz="1800" i="1" baseline="30000"/>
              <a:t>.</a:t>
            </a:r>
            <a:r>
              <a:rPr lang="en-IT" sz="1800" i="1"/>
              <a:t>10</a:t>
            </a:r>
            <a:r>
              <a:rPr lang="en-IT" sz="1800" i="1" baseline="30000"/>
              <a:t>-3</a:t>
            </a:r>
            <a:r>
              <a:rPr lang="en-IT" sz="1800" i="1"/>
              <a:t>   A</a:t>
            </a:r>
            <a:r>
              <a:rPr lang="en-IT" sz="1800" i="1" baseline="-25000"/>
              <a:t>STAR</a:t>
            </a:r>
            <a:r>
              <a:rPr lang="en-IT" sz="1800" i="1"/>
              <a:t>  &gt; 10</a:t>
            </a:r>
            <a:r>
              <a:rPr lang="en-IT" sz="1800" i="1" baseline="30000"/>
              <a:t>4</a:t>
            </a:r>
          </a:p>
          <a:p>
            <a:pPr algn="ctr"/>
            <a:endParaRPr lang="en-IT" sz="1800" i="1"/>
          </a:p>
          <a:p>
            <a:pPr algn="ctr"/>
            <a:r>
              <a:rPr lang="en-IT" sz="1800" i="1"/>
              <a:t>ELI-NP (20 MeV)  X</a:t>
            </a:r>
            <a:r>
              <a:rPr lang="en-IT" sz="1800" i="1" baseline="-25000"/>
              <a:t>ELI-NP</a:t>
            </a:r>
            <a:r>
              <a:rPr lang="en-IT" sz="1800" i="1"/>
              <a:t> &lt; 0.026   A</a:t>
            </a:r>
            <a:r>
              <a:rPr lang="en-IT" sz="1800" i="1" baseline="-25000"/>
              <a:t>ELI-NP</a:t>
            </a:r>
            <a:r>
              <a:rPr lang="en-IT" sz="1800" i="1"/>
              <a:t>  &gt;  2.4</a:t>
            </a:r>
            <a:r>
              <a:rPr lang="en-IT" sz="1800" i="1" baseline="30000"/>
              <a:t>.</a:t>
            </a:r>
            <a:r>
              <a:rPr lang="en-IT" sz="1800" i="1"/>
              <a:t>10</a:t>
            </a:r>
            <a:r>
              <a:rPr lang="en-IT" sz="1800" i="1" baseline="3000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319718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1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8821</TotalTime>
  <Words>1455</Words>
  <Application>Microsoft Macintosh PowerPoint</Application>
  <PresentationFormat>On-screen Show (4:3)</PresentationFormat>
  <Paragraphs>197</Paragraphs>
  <Slides>26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Cambria Math</vt:lpstr>
      <vt:lpstr>Helvetica</vt:lpstr>
      <vt:lpstr>Helvetica Neue</vt:lpstr>
      <vt:lpstr>Symbol</vt:lpstr>
      <vt:lpstr>Times</vt:lpstr>
      <vt:lpstr>Times New Roman</vt:lpstr>
      <vt:lpstr>Blank Presentation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Luca Serafini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Italian Program SPARC&amp;PLASMONX for Advanced Beam Physics at INFN-LNF, with High Brightness e- Beams and High Intensity Laser Beams</dc:title>
  <cp:lastModifiedBy>Luca Serafini</cp:lastModifiedBy>
  <cp:revision>2872</cp:revision>
  <dcterms:created xsi:type="dcterms:W3CDTF">2015-07-08T16:12:50Z</dcterms:created>
  <dcterms:modified xsi:type="dcterms:W3CDTF">2023-09-26T10:13:37Z</dcterms:modified>
</cp:coreProperties>
</file>