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</p:sldMasterIdLst>
  <p:notesMasterIdLst>
    <p:notesMasterId r:id="rId12"/>
  </p:notesMasterIdLst>
  <p:handoutMasterIdLst>
    <p:handoutMasterId r:id="rId13"/>
  </p:handoutMasterIdLst>
  <p:sldIdLst>
    <p:sldId id="1699" r:id="rId3"/>
    <p:sldId id="1691" r:id="rId4"/>
    <p:sldId id="1697" r:id="rId5"/>
    <p:sldId id="455" r:id="rId6"/>
    <p:sldId id="453" r:id="rId7"/>
    <p:sldId id="435" r:id="rId8"/>
    <p:sldId id="1689" r:id="rId9"/>
    <p:sldId id="1700" r:id="rId10"/>
    <p:sldId id="1701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75" autoAdjust="0"/>
    <p:restoredTop sz="50000" autoAdjust="0"/>
  </p:normalViewPr>
  <p:slideViewPr>
    <p:cSldViewPr snapToGrid="0" snapToObjects="1">
      <p:cViewPr varScale="1">
        <p:scale>
          <a:sx n="124" d="100"/>
          <a:sy n="124" d="100"/>
        </p:scale>
        <p:origin x="196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34F49EF-FB26-CF4E-9896-E79658AE4D8C}" type="datetimeFigureOut">
              <a:rPr lang="en-US"/>
              <a:pPr>
                <a:defRPr/>
              </a:pPr>
              <a:t>9/26/23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129541-F661-B445-8351-D5BAC7A93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2063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3F497F6-05BB-A843-B786-9B1871876D15}" type="datetimeFigureOut">
              <a:rPr lang="en-US"/>
              <a:pPr>
                <a:defRPr/>
              </a:pPr>
              <a:t>9/26/23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55E49ED-6EFD-6445-9A67-5D378F072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6243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61256" y="6587067"/>
            <a:ext cx="6211144" cy="27093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B65E-74F1-5F4B-897B-7BF665B63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90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B65E-74F1-5F4B-897B-7BF665B639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8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53846-7C7C-4F42-8496-5B9359BF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9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60718"/>
            <a:ext cx="4038600" cy="5112568"/>
          </a:xfrm>
          <a:ln cap="flat">
            <a:solidFill>
              <a:schemeClr val="tx1"/>
            </a:solidFill>
          </a:ln>
          <a:effectLst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60718"/>
            <a:ext cx="4038600" cy="5112568"/>
          </a:xfrm>
          <a:ln cap="flat">
            <a:solidFill>
              <a:schemeClr val="tx1"/>
            </a:solidFill>
          </a:ln>
          <a:effectLst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F837EE-810E-C943-B3C0-7F8D0FAB6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762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2FCC8-0BCA-A24D-913B-E0EEC41D3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52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691915" y="1639489"/>
            <a:ext cx="5760169" cy="4319686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4105F-20BC-C44B-B8CA-73DDBC2EE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41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42EBEC-E32B-634C-BC38-F0737716B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02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20BB4-79DF-0F42-A2BE-C7D099639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37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260600"/>
            <a:ext cx="8229600" cy="386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00" y="6587067"/>
            <a:ext cx="1358900" cy="270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1256" y="6587067"/>
            <a:ext cx="6671732" cy="270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87067"/>
            <a:ext cx="457200" cy="266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6FDDF5-ED94-A942-98BA-E67C1C676D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700" y="6587067"/>
            <a:ext cx="914400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orange, person&#10;&#10;Description automatically generated">
            <a:extLst>
              <a:ext uri="{FF2B5EF4-FFF2-40B4-BE49-F238E27FC236}">
                <a16:creationId xmlns:a16="http://schemas.microsoft.com/office/drawing/2014/main" id="{B8B385F5-F4BD-C643-AE85-C882E8E7E7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700" y="0"/>
            <a:ext cx="9131300" cy="1317516"/>
          </a:xfrm>
          <a:prstGeom prst="rect">
            <a:avLst/>
          </a:prstGeom>
        </p:spPr>
      </p:pic>
      <p:sp>
        <p:nvSpPr>
          <p:cNvPr id="14" name="Rectangle 5">
            <a:extLst>
              <a:ext uri="{FF2B5EF4-FFF2-40B4-BE49-F238E27FC236}">
                <a16:creationId xmlns:a16="http://schemas.microsoft.com/office/drawing/2014/main" id="{BEA345BA-360F-D148-AAA6-D18057B76D8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032226" y="198061"/>
            <a:ext cx="469513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The Africa Light Source Foundation</a:t>
            </a:r>
          </a:p>
          <a:p>
            <a:pPr algn="ctr"/>
            <a:r>
              <a:rPr lang="en-GB" sz="1800" dirty="0"/>
              <a:t>Towards a Lightsource for the African Continent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i="1" kern="1200">
          <a:solidFill>
            <a:schemeClr val="tx1"/>
          </a:solidFill>
          <a:latin typeface="+mj-lt"/>
          <a:ea typeface="ＭＳ Ｐゴシック" charset="0"/>
          <a:cs typeface="Bookman Old Style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0" indent="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3200" kern="120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260600"/>
            <a:ext cx="8229600" cy="386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700" y="6553201"/>
            <a:ext cx="1367367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91733" y="6548439"/>
            <a:ext cx="6587067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53201"/>
            <a:ext cx="457200" cy="3000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C6FDDF5-ED94-A942-98BA-E67C1C676D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700" y="6553201"/>
            <a:ext cx="9144000" cy="0"/>
          </a:xfrm>
          <a:prstGeom prst="line">
            <a:avLst/>
          </a:prstGeom>
          <a:ln w="127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picture containing orange, person&#10;&#10;Description automatically generated">
            <a:extLst>
              <a:ext uri="{FF2B5EF4-FFF2-40B4-BE49-F238E27FC236}">
                <a16:creationId xmlns:a16="http://schemas.microsoft.com/office/drawing/2014/main" id="{3CEB82E6-C698-DD46-B74F-CB7ACB1A1A83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2700" y="0"/>
            <a:ext cx="9131300" cy="1317516"/>
          </a:xfrm>
          <a:prstGeom prst="rect">
            <a:avLst/>
          </a:prstGeom>
        </p:spPr>
      </p:pic>
      <p:sp>
        <p:nvSpPr>
          <p:cNvPr id="15" name="Rectangle 5">
            <a:extLst>
              <a:ext uri="{FF2B5EF4-FFF2-40B4-BE49-F238E27FC236}">
                <a16:creationId xmlns:a16="http://schemas.microsoft.com/office/drawing/2014/main" id="{2B275064-B5C5-5641-A17F-D275C8EC7F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032226" y="198061"/>
            <a:ext cx="469513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/>
              <a:t>The Africa Light Source Foundation</a:t>
            </a:r>
          </a:p>
          <a:p>
            <a:pPr algn="ctr"/>
            <a:r>
              <a:rPr lang="en-GB" sz="1800" dirty="0"/>
              <a:t>Towards a Lightsource for the African Continent </a:t>
            </a:r>
          </a:p>
        </p:txBody>
      </p:sp>
    </p:spTree>
    <p:extLst>
      <p:ext uri="{BB962C8B-B14F-4D97-AF65-F5344CB8AC3E}">
        <p14:creationId xmlns:p14="http://schemas.microsoft.com/office/powerpoint/2010/main" val="1089688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400" i="1" kern="1200">
          <a:solidFill>
            <a:schemeClr val="tx1"/>
          </a:solidFill>
          <a:latin typeface="+mj-lt"/>
          <a:ea typeface="ＭＳ Ｐゴシック" charset="0"/>
          <a:cs typeface="Bookman Old Style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2400" i="1">
          <a:solidFill>
            <a:schemeClr val="tx1"/>
          </a:solidFill>
          <a:latin typeface="Calibri" charset="0"/>
          <a:ea typeface="ＭＳ Ｐゴシック" charset="0"/>
        </a:defRPr>
      </a:lvl9pPr>
    </p:titleStyle>
    <p:bodyStyle>
      <a:lvl1pPr marL="0" indent="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3200" kern="120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hyperlink" Target="https://www.africanlightsource.org/" TargetMode="External"/><Relationship Id="rId2" Type="http://schemas.openxmlformats.org/officeDocument/2006/relationships/hyperlink" Target="https://link.springer.com/article/10.1007/s12551-019-00578-3" TargetMode="Externa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lamp.ictp.it/index.php/aphysrev/article/view/1610/586" TargetMode="External"/><Relationship Id="rId11" Type="http://schemas.openxmlformats.org/officeDocument/2006/relationships/image" Target="../media/image8.pn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4" Type="http://schemas.openxmlformats.org/officeDocument/2006/relationships/hyperlink" Target="https://www.worldscientific.com/doi/abs/10.1142/S0217732318300033" TargetMode="External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hyperlink" Target="http://events.saip.org.za/conferenceDisplay.py/getPic?picId=66&amp;confId=6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hyperlink" Target="https://events.saip.org.za/event/61/" TargetMode="External"/><Relationship Id="rId7" Type="http://schemas.openxmlformats.org/officeDocument/2006/relationships/hyperlink" Target="https://events.saip.org.za/e/AfLS2022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events.saip.org.za/e/AFLS3" TargetMode="External"/><Relationship Id="rId5" Type="http://schemas.openxmlformats.org/officeDocument/2006/relationships/hyperlink" Target="https://events.saip.org.za/event/211/" TargetMode="External"/><Relationship Id="rId4" Type="http://schemas.openxmlformats.org/officeDocument/2006/relationships/hyperlink" Target="https://events.saip.org.za/event/145/" TargetMode="External"/><Relationship Id="rId9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ycr2014.org/events/openlabs/ccdc-openlab-kenya" TargetMode="External"/><Relationship Id="rId13" Type="http://schemas.openxmlformats.org/officeDocument/2006/relationships/image" Target="../media/image29.png"/><Relationship Id="rId3" Type="http://schemas.openxmlformats.org/officeDocument/2006/relationships/hyperlink" Target="https://www.xtechlab.co/" TargetMode="External"/><Relationship Id="rId7" Type="http://schemas.openxmlformats.org/officeDocument/2006/relationships/hyperlink" Target="https://www.iycr2014.org/events/openlabs/bruker-openlab-cameroon" TargetMode="External"/><Relationship Id="rId12" Type="http://schemas.openxmlformats.org/officeDocument/2006/relationships/image" Target="../media/image28.png"/><Relationship Id="rId2" Type="http://schemas.openxmlformats.org/officeDocument/2006/relationships/hyperlink" Target="http://www.emu.uct.ac.za/news/ucts-centre-imaging-and-analysis-uct-cia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iycr2014.org/events/openlabs/iucr-iupap-ictp-openlab-senegal" TargetMode="External"/><Relationship Id="rId11" Type="http://schemas.openxmlformats.org/officeDocument/2006/relationships/hyperlink" Target="https://www.iycr2014.org/events/openlabs/bruker-openlab-morocco" TargetMode="External"/><Relationship Id="rId5" Type="http://schemas.openxmlformats.org/officeDocument/2006/relationships/hyperlink" Target="https://www.lacpmci.com/index.html" TargetMode="External"/><Relationship Id="rId10" Type="http://schemas.openxmlformats.org/officeDocument/2006/relationships/hyperlink" Target="https://www.iycr2014.org/events/openlabs/bruker-openlab-algeria" TargetMode="External"/><Relationship Id="rId4" Type="http://schemas.openxmlformats.org/officeDocument/2006/relationships/hyperlink" Target="http://www.africanlightsource.org/crystallography-in-ghana" TargetMode="External"/><Relationship Id="rId9" Type="http://schemas.openxmlformats.org/officeDocument/2006/relationships/hyperlink" Target="https://www.iycr2014.org/events/openlabs/bruker-openlab-tunisi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hyperlink" Target="http://events.saip.org.za/conferenceDisplay.py/getPic?picId=66&amp;confId=61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1F4CFB-9478-F54C-BE31-35EC08571A6C}"/>
              </a:ext>
            </a:extLst>
          </p:cNvPr>
          <p:cNvSpPr txBox="1"/>
          <p:nvPr/>
        </p:nvSpPr>
        <p:spPr>
          <a:xfrm>
            <a:off x="111680" y="1908849"/>
            <a:ext cx="51880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Johannesburg – Soccer World Cup 2010</a:t>
            </a:r>
          </a:p>
        </p:txBody>
      </p:sp>
      <p:pic>
        <p:nvPicPr>
          <p:cNvPr id="13" name="Picture 12">
            <a:hlinkClick r:id="rId2"/>
            <a:extLst>
              <a:ext uri="{FF2B5EF4-FFF2-40B4-BE49-F238E27FC236}">
                <a16:creationId xmlns:a16="http://schemas.microsoft.com/office/drawing/2014/main" id="{67494B7C-E2CD-8A46-9732-E0F6B3264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2598" y="5570392"/>
            <a:ext cx="3442287" cy="8605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hlinkClick r:id="rId4"/>
            <a:extLst>
              <a:ext uri="{FF2B5EF4-FFF2-40B4-BE49-F238E27FC236}">
                <a16:creationId xmlns:a16="http://schemas.microsoft.com/office/drawing/2014/main" id="{6625744A-0CB0-A545-A115-D313D5AA4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3877" y="4644940"/>
            <a:ext cx="2177474" cy="178438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A7FFCC43-88E5-4D43-A760-A148032FA66A}"/>
              </a:ext>
            </a:extLst>
          </p:cNvPr>
          <p:cNvGrpSpPr/>
          <p:nvPr/>
        </p:nvGrpSpPr>
        <p:grpSpPr>
          <a:xfrm>
            <a:off x="3478265" y="3542490"/>
            <a:ext cx="5579698" cy="972690"/>
            <a:chOff x="3230880" y="4156287"/>
            <a:chExt cx="5909484" cy="1037505"/>
          </a:xfrm>
        </p:grpSpPr>
        <p:pic>
          <p:nvPicPr>
            <p:cNvPr id="6" name="Picture 5">
              <a:hlinkClick r:id="rId6"/>
              <a:extLst>
                <a:ext uri="{FF2B5EF4-FFF2-40B4-BE49-F238E27FC236}">
                  <a16:creationId xmlns:a16="http://schemas.microsoft.com/office/drawing/2014/main" id="{E279894F-B820-2247-8FA7-8A7A0DB4F8F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0380" y="4373302"/>
              <a:ext cx="1812182" cy="554631"/>
            </a:xfrm>
            <a:prstGeom prst="rect">
              <a:avLst/>
            </a:prstGeom>
          </p:spPr>
        </p:pic>
        <p:pic>
          <p:nvPicPr>
            <p:cNvPr id="16" name="Picture 15">
              <a:hlinkClick r:id="rId6"/>
              <a:extLst>
                <a:ext uri="{FF2B5EF4-FFF2-40B4-BE49-F238E27FC236}">
                  <a16:creationId xmlns:a16="http://schemas.microsoft.com/office/drawing/2014/main" id="{5F5D40E3-0918-064A-9C4D-17AA929772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52562" y="4358679"/>
              <a:ext cx="3987802" cy="720568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E2E6CA-09D7-5A4B-B0B4-69C23285A5C8}"/>
                </a:ext>
              </a:extLst>
            </p:cNvPr>
            <p:cNvSpPr/>
            <p:nvPr/>
          </p:nvSpPr>
          <p:spPr>
            <a:xfrm>
              <a:off x="3230880" y="4156287"/>
              <a:ext cx="5909484" cy="1037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A0D404-46E1-3A4D-9C31-B1089F5DC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8BB4D7-0AFB-2540-BF42-888C3A8D8323}"/>
              </a:ext>
            </a:extLst>
          </p:cNvPr>
          <p:cNvSpPr txBox="1"/>
          <p:nvPr/>
        </p:nvSpPr>
        <p:spPr>
          <a:xfrm>
            <a:off x="5932865" y="3216601"/>
            <a:ext cx="32111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4"/>
              </a:rPr>
              <a:t>https://www.worldscientific.com/doi/abs/10.1142/S0217732318300033</a:t>
            </a:r>
            <a:r>
              <a:rPr lang="en-US" sz="800" dirty="0"/>
              <a:t>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6F3059-8E96-C34D-95C1-84E3BE4C69CB}"/>
              </a:ext>
            </a:extLst>
          </p:cNvPr>
          <p:cNvSpPr txBox="1"/>
          <p:nvPr/>
        </p:nvSpPr>
        <p:spPr>
          <a:xfrm>
            <a:off x="3894726" y="4873259"/>
            <a:ext cx="27959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6"/>
              </a:rPr>
              <a:t>http://lamp.ictp.it/index.php/aphysrev/article/view/1610/586</a:t>
            </a:r>
            <a:r>
              <a:rPr lang="en-US" sz="800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74C9C2-7846-9C47-B7EA-BEAB46AF958B}"/>
              </a:ext>
            </a:extLst>
          </p:cNvPr>
          <p:cNvSpPr txBox="1"/>
          <p:nvPr/>
        </p:nvSpPr>
        <p:spPr>
          <a:xfrm>
            <a:off x="-2151529" y="166743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FFDB2A-6B9B-71E6-D71E-756CBFCA8E2C}"/>
              </a:ext>
            </a:extLst>
          </p:cNvPr>
          <p:cNvGrpSpPr/>
          <p:nvPr/>
        </p:nvGrpSpPr>
        <p:grpSpPr>
          <a:xfrm>
            <a:off x="164466" y="1746763"/>
            <a:ext cx="4072077" cy="1715490"/>
            <a:chOff x="191890" y="1898267"/>
            <a:chExt cx="4072077" cy="1715490"/>
          </a:xfrm>
        </p:grpSpPr>
        <p:pic>
          <p:nvPicPr>
            <p:cNvPr id="14" name="Picture 13" descr="Text, letter&#10;&#10;Description automatically generated">
              <a:extLst>
                <a:ext uri="{FF2B5EF4-FFF2-40B4-BE49-F238E27FC236}">
                  <a16:creationId xmlns:a16="http://schemas.microsoft.com/office/drawing/2014/main" id="{00AB2074-6E5F-7E7D-2C70-F28FED18CB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91890" y="2692768"/>
              <a:ext cx="3943350" cy="590682"/>
            </a:xfrm>
            <a:prstGeom prst="rect">
              <a:avLst/>
            </a:prstGeom>
          </p:spPr>
        </p:pic>
        <p:pic>
          <p:nvPicPr>
            <p:cNvPr id="17" name="Picture 16" descr="A picture containing text, gauge&#10;&#10;Description automatically generated">
              <a:extLst>
                <a:ext uri="{FF2B5EF4-FFF2-40B4-BE49-F238E27FC236}">
                  <a16:creationId xmlns:a16="http://schemas.microsoft.com/office/drawing/2014/main" id="{E64BD976-2A68-EBB3-2CDF-6A44A9A9BB4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62520" y="2021820"/>
              <a:ext cx="1431990" cy="36420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64F12DF-9F2D-C5BC-1E43-15DE4596CB6A}"/>
                </a:ext>
              </a:extLst>
            </p:cNvPr>
            <p:cNvSpPr txBox="1"/>
            <p:nvPr/>
          </p:nvSpPr>
          <p:spPr>
            <a:xfrm>
              <a:off x="191890" y="2413428"/>
              <a:ext cx="407207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ZA" sz="1200" i="1" dirty="0"/>
                <a:t>Debating the Societal Impact of Big Science in the 21st Century</a:t>
              </a:r>
            </a:p>
            <a:p>
              <a:endParaRPr lang="en-ZA" sz="1200" i="1" dirty="0"/>
            </a:p>
            <a:p>
              <a:endParaRPr lang="en-ZA" sz="1200" i="1" dirty="0"/>
            </a:p>
            <a:p>
              <a:endParaRPr lang="en-ZA" sz="1200" dirty="0"/>
            </a:p>
            <a:p>
              <a:endParaRPr lang="en-US" sz="1200" dirty="0"/>
            </a:p>
            <a:p>
              <a:r>
                <a:rPr lang="en-US" sz="1200" dirty="0"/>
                <a:t>To appear soon …..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6FFF915-AC24-8B40-B508-5A085337FC09}"/>
                </a:ext>
              </a:extLst>
            </p:cNvPr>
            <p:cNvSpPr/>
            <p:nvPr/>
          </p:nvSpPr>
          <p:spPr>
            <a:xfrm>
              <a:off x="191890" y="1898267"/>
              <a:ext cx="4072077" cy="171549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DCF1F63-0FAA-FD22-7652-9B30ADF0E5A9}"/>
              </a:ext>
            </a:extLst>
          </p:cNvPr>
          <p:cNvGrpSpPr/>
          <p:nvPr/>
        </p:nvGrpSpPr>
        <p:grpSpPr>
          <a:xfrm>
            <a:off x="61598" y="3726055"/>
            <a:ext cx="2999316" cy="2748885"/>
            <a:chOff x="-8351" y="3713311"/>
            <a:chExt cx="2999316" cy="2748885"/>
          </a:xfrm>
        </p:grpSpPr>
        <p:pic>
          <p:nvPicPr>
            <p:cNvPr id="25" name="Picture 24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D520651B-3039-776C-8317-71AB4A0D7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8351" y="3969361"/>
              <a:ext cx="2999316" cy="2492835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9417CA9-D68A-DC41-7CAF-B6F9A91370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6088" y="3713311"/>
              <a:ext cx="2711024" cy="262357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2E7EABB-D7D5-B616-B6CB-575B29A9582D}"/>
                </a:ext>
              </a:extLst>
            </p:cNvPr>
            <p:cNvSpPr/>
            <p:nvPr/>
          </p:nvSpPr>
          <p:spPr>
            <a:xfrm>
              <a:off x="12700" y="3713311"/>
              <a:ext cx="2978265" cy="2748885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096FD04-A565-04F1-02C1-F5FB3600595D}"/>
              </a:ext>
            </a:extLst>
          </p:cNvPr>
          <p:cNvGrpSpPr/>
          <p:nvPr/>
        </p:nvGrpSpPr>
        <p:grpSpPr>
          <a:xfrm>
            <a:off x="4278446" y="1770345"/>
            <a:ext cx="4851400" cy="1272256"/>
            <a:chOff x="2829170" y="1440700"/>
            <a:chExt cx="4851400" cy="1272256"/>
          </a:xfrm>
        </p:grpSpPr>
        <p:pic>
          <p:nvPicPr>
            <p:cNvPr id="31" name="Picture 30" descr="Text, application, letter&#10;&#10;Description automatically generated">
              <a:extLst>
                <a:ext uri="{FF2B5EF4-FFF2-40B4-BE49-F238E27FC236}">
                  <a16:creationId xmlns:a16="http://schemas.microsoft.com/office/drawing/2014/main" id="{47ADC0EF-33DF-4FFA-A582-861833C488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29170" y="1442011"/>
              <a:ext cx="4851400" cy="590682"/>
            </a:xfrm>
            <a:prstGeom prst="rect">
              <a:avLst/>
            </a:prstGeom>
          </p:spPr>
        </p:pic>
        <p:pic>
          <p:nvPicPr>
            <p:cNvPr id="32" name="Picture 31" descr="Text, application, letter&#10;&#10;Description automatically generated">
              <a:extLst>
                <a:ext uri="{FF2B5EF4-FFF2-40B4-BE49-F238E27FC236}">
                  <a16:creationId xmlns:a16="http://schemas.microsoft.com/office/drawing/2014/main" id="{5C04A99A-71FD-A342-5CFA-E4E60381F71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29170" y="2497512"/>
              <a:ext cx="4851400" cy="215444"/>
            </a:xfrm>
            <a:prstGeom prst="rect">
              <a:avLst/>
            </a:prstGeom>
          </p:spPr>
        </p:pic>
        <p:pic>
          <p:nvPicPr>
            <p:cNvPr id="33" name="Picture 32" descr="Text, application, letter&#10;&#10;Description automatically generated">
              <a:extLst>
                <a:ext uri="{FF2B5EF4-FFF2-40B4-BE49-F238E27FC236}">
                  <a16:creationId xmlns:a16="http://schemas.microsoft.com/office/drawing/2014/main" id="{B420D389-413F-D809-893F-06123441A7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29170" y="2051641"/>
              <a:ext cx="4851400" cy="243730"/>
            </a:xfrm>
            <a:prstGeom prst="rect">
              <a:avLst/>
            </a:prstGeom>
          </p:spPr>
        </p:pic>
        <p:pic>
          <p:nvPicPr>
            <p:cNvPr id="34" name="Picture 33" descr="Text, application, letter&#10;&#10;Description automatically generated">
              <a:extLst>
                <a:ext uri="{FF2B5EF4-FFF2-40B4-BE49-F238E27FC236}">
                  <a16:creationId xmlns:a16="http://schemas.microsoft.com/office/drawing/2014/main" id="{037BB518-2C89-213D-8D50-0BC93C136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29170" y="2261904"/>
              <a:ext cx="4851400" cy="229140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74B3908-FCA2-1A21-732A-798CF31C23A6}"/>
                </a:ext>
              </a:extLst>
            </p:cNvPr>
            <p:cNvSpPr/>
            <p:nvPr/>
          </p:nvSpPr>
          <p:spPr>
            <a:xfrm>
              <a:off x="2885727" y="1440700"/>
              <a:ext cx="4794843" cy="125650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56B7A46F-4149-B785-B1DC-1066138A5553}"/>
              </a:ext>
            </a:extLst>
          </p:cNvPr>
          <p:cNvSpPr txBox="1"/>
          <p:nvPr/>
        </p:nvSpPr>
        <p:spPr>
          <a:xfrm>
            <a:off x="69850" y="1279712"/>
            <a:ext cx="6352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AfLS Website </a:t>
            </a:r>
            <a:r>
              <a:rPr lang="en-US" dirty="0">
                <a:hlinkClick r:id="rId17"/>
              </a:rPr>
              <a:t>https://www.africanlightsource.org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512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C3F86C-C02A-EFA0-31B1-DC885016992C}"/>
              </a:ext>
            </a:extLst>
          </p:cNvPr>
          <p:cNvCxnSpPr/>
          <p:nvPr/>
        </p:nvCxnSpPr>
        <p:spPr>
          <a:xfrm flipH="1">
            <a:off x="4025034" y="5064994"/>
            <a:ext cx="59222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4AE6C1A-8D3C-BD69-5004-78F54C19EAEA}"/>
              </a:ext>
            </a:extLst>
          </p:cNvPr>
          <p:cNvSpPr txBox="1"/>
          <p:nvPr/>
        </p:nvSpPr>
        <p:spPr>
          <a:xfrm>
            <a:off x="4217918" y="4920156"/>
            <a:ext cx="1157048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Ready soon !!!!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238EB37-6301-BD01-8642-D4B681ED052F}"/>
              </a:ext>
            </a:extLst>
          </p:cNvPr>
          <p:cNvSpPr/>
          <p:nvPr/>
        </p:nvSpPr>
        <p:spPr>
          <a:xfrm>
            <a:off x="95251" y="5238750"/>
            <a:ext cx="6067488" cy="980243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3 May 2023</a:t>
            </a:r>
            <a:endParaRPr lang="en-US" sz="1200"/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268538" y="6587067"/>
            <a:ext cx="5055808" cy="266171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The African Light Source : AUC-ESTI Visit to Elettra</a:t>
            </a:r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95250" y="1289997"/>
            <a:ext cx="89535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Roadmap : AfLS Conference 2015</a:t>
            </a:r>
            <a:endParaRPr lang="en-US" dirty="0"/>
          </a:p>
          <a:p>
            <a:pPr marL="9525" lvl="2"/>
            <a:r>
              <a:rPr lang="en-US" sz="1000" dirty="0">
                <a:latin typeface="Courier"/>
                <a:cs typeface="Courier"/>
                <a:hlinkClick r:id="rId2"/>
              </a:rPr>
              <a:t>http://events.saip.org.za/conferenceDisplay.py/getPic?picId=66&amp;confId=61</a:t>
            </a:r>
            <a:r>
              <a:rPr lang="en-US" sz="1000" dirty="0">
                <a:latin typeface="Courier"/>
                <a:cs typeface="Courier"/>
              </a:rPr>
              <a:t>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69ACF-192F-2642-9430-6FE77A02E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35D690-382F-B246-95A7-2578082F129C}"/>
              </a:ext>
            </a:extLst>
          </p:cNvPr>
          <p:cNvSpPr txBox="1"/>
          <p:nvPr/>
        </p:nvSpPr>
        <p:spPr>
          <a:xfrm>
            <a:off x="53975" y="1905550"/>
            <a:ext cx="6796914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ZA" sz="1800" b="1" dirty="0">
                <a:solidFill>
                  <a:srgbClr val="0432FF"/>
                </a:solidFill>
              </a:rPr>
              <a:t>Bottom Up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Human Capacity: scientists, engineers, technicians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African scientists access existing LSs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African relationships with existing LSs.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Involvement of industry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Community for the African light source Users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Conferences, Workshops, Outreach, Media 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eriod"/>
            </a:pPr>
            <a:endParaRPr lang="en-ZA" sz="800" dirty="0">
              <a:solidFill>
                <a:srgbClr val="0432FF"/>
              </a:solidFill>
            </a:endParaRPr>
          </a:p>
          <a:p>
            <a:pPr>
              <a:spcAft>
                <a:spcPts val="300"/>
              </a:spcAft>
            </a:pPr>
            <a:r>
              <a:rPr lang="en-ZA" sz="1800" b="1" dirty="0">
                <a:solidFill>
                  <a:srgbClr val="FF0000"/>
                </a:solidFill>
              </a:rPr>
              <a:t>Top Down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FF0000"/>
                </a:solidFill>
              </a:rPr>
              <a:t>Strategic approach to African Governments and (Pan) African orgs.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FF0000"/>
                </a:solidFill>
              </a:rPr>
              <a:t>Conceptual Design Report (CDR)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b="1" dirty="0">
                <a:solidFill>
                  <a:srgbClr val="FF0000"/>
                </a:solidFill>
              </a:rPr>
              <a:t>Inter-African co-operation on Regional feeder infrastructure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b="1" dirty="0">
                <a:solidFill>
                  <a:srgbClr val="FF0000"/>
                </a:solidFill>
              </a:rPr>
              <a:t>African multinational beamlines at existing LSs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b="1" dirty="0">
                <a:solidFill>
                  <a:srgbClr val="FF0000"/>
                </a:solidFill>
              </a:rPr>
              <a:t>Regional / Pan African membership of existing LSs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FF0000"/>
                </a:solidFill>
              </a:rPr>
              <a:t>Technical Design Report (TDR) </a:t>
            </a:r>
          </a:p>
        </p:txBody>
      </p:sp>
      <p:pic>
        <p:nvPicPr>
          <p:cNvPr id="6" name="Picture 5" descr="A collage of people&#10;&#10;Description automatically generated with medium confidence">
            <a:extLst>
              <a:ext uri="{FF2B5EF4-FFF2-40B4-BE49-F238E27FC236}">
                <a16:creationId xmlns:a16="http://schemas.microsoft.com/office/drawing/2014/main" id="{D66B22CA-7FA4-8D83-5AAD-4BCAFC625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64" y="1971441"/>
            <a:ext cx="3995635" cy="2226926"/>
          </a:xfrm>
          <a:prstGeom prst="rect">
            <a:avLst/>
          </a:prstGeom>
        </p:spPr>
      </p:pic>
      <p:pic>
        <p:nvPicPr>
          <p:cNvPr id="9" name="Picture 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051FA8DB-B063-79E5-5DB1-756C1AC201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878" y="4885597"/>
            <a:ext cx="456156" cy="353153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E1AE486-BBDE-1358-BBB5-A99F99C22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874" y="4338265"/>
            <a:ext cx="412012" cy="353153"/>
          </a:xfrm>
          <a:prstGeom prst="rect">
            <a:avLst/>
          </a:prstGeom>
        </p:spPr>
      </p:pic>
      <p:pic>
        <p:nvPicPr>
          <p:cNvPr id="23" name="Picture 22" descr="A picture containing text, different, posing, same&#10;&#10;Description automatically generated">
            <a:extLst>
              <a:ext uri="{FF2B5EF4-FFF2-40B4-BE49-F238E27FC236}">
                <a16:creationId xmlns:a16="http://schemas.microsoft.com/office/drawing/2014/main" id="{7AC80111-ED60-B236-7EB7-1CDA263555C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6455" y="5508872"/>
            <a:ext cx="1723775" cy="1065696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664194AE-0917-3031-78A1-6A9689C1DF29}"/>
              </a:ext>
            </a:extLst>
          </p:cNvPr>
          <p:cNvGrpSpPr/>
          <p:nvPr/>
        </p:nvGrpSpPr>
        <p:grpSpPr>
          <a:xfrm>
            <a:off x="6793120" y="4768799"/>
            <a:ext cx="1062451" cy="718049"/>
            <a:chOff x="6972922" y="4305666"/>
            <a:chExt cx="1062451" cy="718049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F0EB478B-1C2A-82EA-6A28-D429C8932A18}"/>
                </a:ext>
              </a:extLst>
            </p:cNvPr>
            <p:cNvSpPr/>
            <p:nvPr/>
          </p:nvSpPr>
          <p:spPr>
            <a:xfrm>
              <a:off x="6972922" y="4305666"/>
              <a:ext cx="1062451" cy="67418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F244F00-90FD-5775-68A5-150F74A1C0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30691" y="4391333"/>
              <a:ext cx="422525" cy="32670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EAF2A08-024E-F62C-12A7-AD49AA2B7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04148" y="4427697"/>
              <a:ext cx="506873" cy="17545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6231451-3EE9-D45F-BD0D-4E563DC3D84C}"/>
                </a:ext>
              </a:extLst>
            </p:cNvPr>
            <p:cNvSpPr txBox="1"/>
            <p:nvPr/>
          </p:nvSpPr>
          <p:spPr>
            <a:xfrm>
              <a:off x="7204408" y="4715938"/>
              <a:ext cx="54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MoU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3CA6598-B963-F721-1B61-33E8B0902D59}"/>
              </a:ext>
            </a:extLst>
          </p:cNvPr>
          <p:cNvGrpSpPr/>
          <p:nvPr/>
        </p:nvGrpSpPr>
        <p:grpSpPr>
          <a:xfrm>
            <a:off x="8093142" y="4286133"/>
            <a:ext cx="996883" cy="2233230"/>
            <a:chOff x="8093142" y="4286133"/>
            <a:chExt cx="996883" cy="2233230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6C6DF67E-DCD7-9F77-1DE8-C108371AB891}"/>
                </a:ext>
              </a:extLst>
            </p:cNvPr>
            <p:cNvSpPr/>
            <p:nvPr/>
          </p:nvSpPr>
          <p:spPr>
            <a:xfrm>
              <a:off x="8093142" y="4286133"/>
              <a:ext cx="996883" cy="222176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C796139-5694-552A-B5A6-5BCBE74713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84"/>
            <a:stretch/>
          </p:blipFill>
          <p:spPr>
            <a:xfrm>
              <a:off x="8145264" y="4372941"/>
              <a:ext cx="266700" cy="1846052"/>
            </a:xfrm>
            <a:prstGeom prst="rect">
              <a:avLst/>
            </a:prstGeom>
          </p:spPr>
        </p:pic>
        <p:pic>
          <p:nvPicPr>
            <p:cNvPr id="17" name="Picture 16" descr="A picture containing application&#10;&#10;Description automatically generated">
              <a:extLst>
                <a:ext uri="{FF2B5EF4-FFF2-40B4-BE49-F238E27FC236}">
                  <a16:creationId xmlns:a16="http://schemas.microsoft.com/office/drawing/2014/main" id="{B8D1C086-7A4F-2232-6EF6-086BAD663B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80450" y="4364967"/>
              <a:ext cx="368300" cy="173990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02C72A3-07CA-C5A0-0876-DE333E46E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25825" y="4372941"/>
              <a:ext cx="241300" cy="6350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0671F12-6BAA-1FA2-3B7A-C36179972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421140" y="5007941"/>
              <a:ext cx="279400" cy="4826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3B2570D-6E71-242F-87ED-941286CB64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1140" y="5510942"/>
              <a:ext cx="266700" cy="30606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C37515B-A55D-23A5-7BC6-2849C86DC4BA}"/>
                </a:ext>
              </a:extLst>
            </p:cNvPr>
            <p:cNvSpPr txBox="1"/>
            <p:nvPr/>
          </p:nvSpPr>
          <p:spPr>
            <a:xfrm>
              <a:off x="8314500" y="6211586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LoS</a:t>
              </a:r>
              <a:endParaRPr lang="en-US" sz="14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E53DA2-C3A4-53C4-55CC-E8D1B688E07F}"/>
              </a:ext>
            </a:extLst>
          </p:cNvPr>
          <p:cNvGrpSpPr/>
          <p:nvPr/>
        </p:nvGrpSpPr>
        <p:grpSpPr>
          <a:xfrm>
            <a:off x="5051488" y="5076395"/>
            <a:ext cx="1455326" cy="1392047"/>
            <a:chOff x="383571" y="4247352"/>
            <a:chExt cx="1882588" cy="1919378"/>
          </a:xfrm>
        </p:grpSpPr>
        <p:sp>
          <p:nvSpPr>
            <p:cNvPr id="16" name="5-point Star 15">
              <a:extLst>
                <a:ext uri="{FF2B5EF4-FFF2-40B4-BE49-F238E27FC236}">
                  <a16:creationId xmlns:a16="http://schemas.microsoft.com/office/drawing/2014/main" id="{39453DF8-AB6D-195D-18EA-C33FBB1A7140}"/>
                </a:ext>
              </a:extLst>
            </p:cNvPr>
            <p:cNvSpPr/>
            <p:nvPr/>
          </p:nvSpPr>
          <p:spPr>
            <a:xfrm>
              <a:off x="383571" y="4247352"/>
              <a:ext cx="1882588" cy="1919378"/>
            </a:xfrm>
            <a:prstGeom prst="star5">
              <a:avLst/>
            </a:prstGeom>
            <a:gradFill flip="none" rotWithShape="1">
              <a:gsLst>
                <a:gs pos="0">
                  <a:srgbClr val="FFC000"/>
                </a:gs>
                <a:gs pos="99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56E440-B1C5-BCD2-81F2-B491C1B3F037}"/>
                </a:ext>
              </a:extLst>
            </p:cNvPr>
            <p:cNvSpPr txBox="1"/>
            <p:nvPr/>
          </p:nvSpPr>
          <p:spPr>
            <a:xfrm>
              <a:off x="383571" y="4977211"/>
              <a:ext cx="18825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AUC-ESTI </a:t>
              </a:r>
            </a:p>
            <a:p>
              <a:pPr algn="ctr"/>
              <a:r>
                <a:rPr lang="en-US" sz="1200" dirty="0"/>
                <a:t>can help </a:t>
              </a:r>
            </a:p>
            <a:p>
              <a:pPr algn="ctr"/>
              <a:r>
                <a:rPr lang="en-US" sz="1200" dirty="0"/>
                <a:t>politically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241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6"/>
        <p14:stopEvt time="3511" objId="6"/>
      </p14:showEvtLst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/>
              <a:t>3 May 2023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/>
              <a:t>The African Light Source : AUC-ESTI Visit to Elettra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A0D404-46E1-3A4D-9C31-B1089F5DC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74C9C2-7846-9C47-B7EA-BEAB46AF958B}"/>
              </a:ext>
            </a:extLst>
          </p:cNvPr>
          <p:cNvSpPr txBox="1"/>
          <p:nvPr/>
        </p:nvSpPr>
        <p:spPr>
          <a:xfrm>
            <a:off x="-2151529" y="1667435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BBD72-859F-82F6-F726-1D22DFCB8FAF}"/>
              </a:ext>
            </a:extLst>
          </p:cNvPr>
          <p:cNvSpPr txBox="1"/>
          <p:nvPr/>
        </p:nvSpPr>
        <p:spPr>
          <a:xfrm>
            <a:off x="37812" y="1341247"/>
            <a:ext cx="3114057" cy="18004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GB" sz="2400" b="1" dirty="0">
                <a:sym typeface="Wingdings" pitchFamily="2" charset="2"/>
              </a:rPr>
              <a:t>Conferences </a:t>
            </a:r>
          </a:p>
          <a:p>
            <a:pPr algn="just">
              <a:spcAft>
                <a:spcPts val="600"/>
              </a:spcAft>
            </a:pPr>
            <a:r>
              <a:rPr lang="en-GB" sz="2400" b="1" dirty="0">
                <a:sym typeface="Wingdings" pitchFamily="2" charset="2"/>
              </a:rPr>
              <a:t>2015, 2019, 2020, </a:t>
            </a:r>
          </a:p>
          <a:p>
            <a:pPr algn="just">
              <a:spcAft>
                <a:spcPts val="600"/>
              </a:spcAft>
            </a:pPr>
            <a:r>
              <a:rPr lang="en-GB" sz="2400" b="1" dirty="0">
                <a:sym typeface="Wingdings" pitchFamily="2" charset="2"/>
              </a:rPr>
              <a:t>2021, 2022,</a:t>
            </a:r>
          </a:p>
          <a:p>
            <a:pPr algn="just">
              <a:spcAft>
                <a:spcPts val="600"/>
              </a:spcAft>
            </a:pPr>
            <a:r>
              <a:rPr lang="en-GB" b="1" dirty="0">
                <a:solidFill>
                  <a:schemeClr val="bg1">
                    <a:lumMod val="50000"/>
                  </a:schemeClr>
                </a:solidFill>
                <a:sym typeface="Wingdings" pitchFamily="2" charset="2"/>
              </a:rPr>
              <a:t>2023</a:t>
            </a:r>
            <a:endParaRPr lang="en-GB" sz="2400" b="1" dirty="0">
              <a:solidFill>
                <a:schemeClr val="bg1">
                  <a:lumMod val="50000"/>
                </a:schemeClr>
              </a:solidFill>
              <a:sym typeface="Wingdings" pitchFamily="2" charset="2"/>
            </a:endParaRPr>
          </a:p>
        </p:txBody>
      </p:sp>
      <p:pic>
        <p:nvPicPr>
          <p:cNvPr id="21" name="Picture 20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0D9663FA-D245-9158-54C4-0732E536B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879" y="1360537"/>
            <a:ext cx="5467795" cy="19431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21C2437-4E80-9A74-53CC-8F334F492897}"/>
              </a:ext>
            </a:extLst>
          </p:cNvPr>
          <p:cNvSpPr/>
          <p:nvPr/>
        </p:nvSpPr>
        <p:spPr>
          <a:xfrm>
            <a:off x="5997292" y="4128191"/>
            <a:ext cx="3745883" cy="22467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9525" lvl="1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ym typeface="Wingdings" pitchFamily="2" charset="2"/>
              </a:rPr>
              <a:t>AfLS1 2015 </a:t>
            </a:r>
            <a:br>
              <a:rPr lang="en-GB" sz="1200" dirty="0">
                <a:sym typeface="Wingdings" pitchFamily="2" charset="2"/>
              </a:rPr>
            </a:br>
            <a:r>
              <a:rPr lang="en-GB" sz="1200" dirty="0">
                <a:sym typeface="Wingdings" pitchFamily="2" charset="2"/>
                <a:hlinkClick r:id="rId3"/>
              </a:rPr>
              <a:t>https://events.saip.org.za/event/61/</a:t>
            </a:r>
            <a:endParaRPr lang="en-GB" sz="1200" dirty="0">
              <a:sym typeface="Wingdings" pitchFamily="2" charset="2"/>
            </a:endParaRPr>
          </a:p>
          <a:p>
            <a:pPr marL="9525" lvl="1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ym typeface="Wingdings" pitchFamily="2" charset="2"/>
              </a:rPr>
              <a:t>AfLS 2019 </a:t>
            </a:r>
            <a:br>
              <a:rPr lang="en-GB" sz="1200" dirty="0">
                <a:sym typeface="Wingdings" pitchFamily="2" charset="2"/>
              </a:rPr>
            </a:br>
            <a:r>
              <a:rPr lang="en-GB" sz="1200" dirty="0">
                <a:sym typeface="Wingdings" pitchFamily="2" charset="2"/>
                <a:hlinkClick r:id="rId4"/>
              </a:rPr>
              <a:t>https://events.saip.org.za/event/145/</a:t>
            </a:r>
            <a:endParaRPr lang="en-GB" sz="1200" dirty="0">
              <a:sym typeface="Wingdings" pitchFamily="2" charset="2"/>
            </a:endParaRPr>
          </a:p>
          <a:p>
            <a:pPr marL="9525" lvl="1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ym typeface="Wingdings" pitchFamily="2" charset="2"/>
              </a:rPr>
              <a:t>AfLS 2020 </a:t>
            </a:r>
            <a:br>
              <a:rPr lang="en-GB" sz="1200" dirty="0">
                <a:sym typeface="Wingdings" pitchFamily="2" charset="2"/>
              </a:rPr>
            </a:br>
            <a:r>
              <a:rPr lang="en-GB" sz="1200" dirty="0">
                <a:sym typeface="Wingdings" pitchFamily="2" charset="2"/>
                <a:hlinkClick r:id="rId5"/>
              </a:rPr>
              <a:t>https://events.saip.org.za/event/211/</a:t>
            </a:r>
            <a:endParaRPr lang="en-GB" sz="1200" dirty="0">
              <a:sym typeface="Wingdings" pitchFamily="2" charset="2"/>
            </a:endParaRPr>
          </a:p>
          <a:p>
            <a:pPr marL="9525" lvl="1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ym typeface="Wingdings" pitchFamily="2" charset="2"/>
              </a:rPr>
              <a:t>AfLS3 2021 </a:t>
            </a:r>
            <a:br>
              <a:rPr lang="en-GB" sz="1200" dirty="0">
                <a:sym typeface="Wingdings" pitchFamily="2" charset="2"/>
              </a:rPr>
            </a:br>
            <a:r>
              <a:rPr lang="en-ZA" sz="1200" dirty="0">
                <a:hlinkClick r:id="rId6"/>
              </a:rPr>
              <a:t>https://events.saip.org.za/e/AFLS3</a:t>
            </a:r>
            <a:endParaRPr lang="en-ZA" sz="1200" dirty="0"/>
          </a:p>
          <a:p>
            <a:pPr marL="9525" lvl="1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ZA" sz="1200" dirty="0">
                <a:sym typeface="Wingdings" pitchFamily="2" charset="2"/>
              </a:rPr>
              <a:t>AfLS4 2022</a:t>
            </a:r>
            <a:br>
              <a:rPr lang="en-ZA" sz="1200" dirty="0">
                <a:sym typeface="Wingdings" pitchFamily="2" charset="2"/>
              </a:rPr>
            </a:br>
            <a:r>
              <a:rPr lang="en-ZA" sz="1200" dirty="0">
                <a:sym typeface="Wingdings" pitchFamily="2" charset="2"/>
              </a:rPr>
              <a:t> </a:t>
            </a:r>
            <a:r>
              <a:rPr lang="en-ZA" sz="1200" dirty="0">
                <a:sym typeface="Wingdings" pitchFamily="2" charset="2"/>
                <a:hlinkClick r:id="rId7"/>
              </a:rPr>
              <a:t>https://events.saip.org.za/e/AfLS2022</a:t>
            </a:r>
            <a:r>
              <a:rPr lang="en-ZA" sz="1200" dirty="0">
                <a:sym typeface="Wingdings" pitchFamily="2" charset="2"/>
              </a:rPr>
              <a:t> </a:t>
            </a:r>
            <a:endParaRPr lang="en-GB" sz="1200" dirty="0">
              <a:sym typeface="Wingdings" pitchFamily="2" charset="2"/>
            </a:endParaRPr>
          </a:p>
        </p:txBody>
      </p:sp>
      <p:pic>
        <p:nvPicPr>
          <p:cNvPr id="29" name="Picture 2" descr="2015_11_18_AFLS CONFERENCE_GROUP-LR_01.jpg">
            <a:extLst>
              <a:ext uri="{FF2B5EF4-FFF2-40B4-BE49-F238E27FC236}">
                <a16:creationId xmlns:a16="http://schemas.microsoft.com/office/drawing/2014/main" id="{DDA9A0E1-85A3-9541-7725-17379B7816D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326" y="3119679"/>
            <a:ext cx="6559459" cy="174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2A773CD-E28F-58B0-5B25-A8B1180B7249}"/>
              </a:ext>
            </a:extLst>
          </p:cNvPr>
          <p:cNvPicPr>
            <a:picLocks noChangeAspect="1"/>
          </p:cNvPicPr>
          <p:nvPr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12" y="4895083"/>
            <a:ext cx="6560973" cy="163902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B5E90218-1965-E320-0516-E5E8FDC167C9}"/>
              </a:ext>
            </a:extLst>
          </p:cNvPr>
          <p:cNvGrpSpPr/>
          <p:nvPr/>
        </p:nvGrpSpPr>
        <p:grpSpPr>
          <a:xfrm>
            <a:off x="1534743" y="1115057"/>
            <a:ext cx="3003896" cy="2795220"/>
            <a:chOff x="6156242" y="4284868"/>
            <a:chExt cx="3003896" cy="2795220"/>
          </a:xfrm>
        </p:grpSpPr>
        <p:sp>
          <p:nvSpPr>
            <p:cNvPr id="25" name="5-point Star 24">
              <a:extLst>
                <a:ext uri="{FF2B5EF4-FFF2-40B4-BE49-F238E27FC236}">
                  <a16:creationId xmlns:a16="http://schemas.microsoft.com/office/drawing/2014/main" id="{110D8037-90EC-7F95-7243-40E5B54D9FEA}"/>
                </a:ext>
              </a:extLst>
            </p:cNvPr>
            <p:cNvSpPr/>
            <p:nvPr/>
          </p:nvSpPr>
          <p:spPr>
            <a:xfrm>
              <a:off x="6156242" y="4284868"/>
              <a:ext cx="3003896" cy="2795220"/>
            </a:xfrm>
            <a:prstGeom prst="star5">
              <a:avLst/>
            </a:prstGeom>
            <a:gradFill flip="none" rotWithShape="1">
              <a:gsLst>
                <a:gs pos="0">
                  <a:srgbClr val="FFC000"/>
                </a:gs>
                <a:gs pos="99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BDCAB7D-29CD-44FC-1BA2-85ED9334D369}"/>
                </a:ext>
              </a:extLst>
            </p:cNvPr>
            <p:cNvSpPr txBox="1"/>
            <p:nvPr/>
          </p:nvSpPr>
          <p:spPr>
            <a:xfrm>
              <a:off x="6694036" y="4977961"/>
              <a:ext cx="188258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/>
            </a:p>
            <a:p>
              <a:pPr algn="ctr"/>
              <a:r>
                <a:rPr lang="en-US" sz="1200" dirty="0"/>
                <a:t>2021</a:t>
              </a:r>
            </a:p>
            <a:p>
              <a:pPr algn="ctr"/>
              <a:r>
                <a:rPr lang="en-US" sz="1200" dirty="0"/>
                <a:t>Now 5 African Governments involved</a:t>
              </a:r>
            </a:p>
            <a:p>
              <a:pPr algn="ctr"/>
              <a:r>
                <a:rPr lang="en-US" sz="1200" dirty="0"/>
                <a:t>Many co-conveners</a:t>
              </a:r>
            </a:p>
            <a:p>
              <a:pPr algn="ctr"/>
              <a:r>
                <a:rPr lang="en-US" sz="1200" dirty="0"/>
                <a:t>Prof bodies</a:t>
              </a:r>
            </a:p>
            <a:p>
              <a:pPr algn="ctr"/>
              <a:r>
                <a:rPr lang="en-US" sz="1200" dirty="0"/>
                <a:t>Academies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1DD860-E521-EBEE-7CF3-2D7A125AF380}"/>
              </a:ext>
            </a:extLst>
          </p:cNvPr>
          <p:cNvGrpSpPr/>
          <p:nvPr/>
        </p:nvGrpSpPr>
        <p:grpSpPr>
          <a:xfrm>
            <a:off x="5880362" y="2486196"/>
            <a:ext cx="1882588" cy="1919378"/>
            <a:chOff x="383571" y="4247352"/>
            <a:chExt cx="1882588" cy="1919378"/>
          </a:xfrm>
        </p:grpSpPr>
        <p:sp>
          <p:nvSpPr>
            <p:cNvPr id="24" name="5-point Star 23">
              <a:extLst>
                <a:ext uri="{FF2B5EF4-FFF2-40B4-BE49-F238E27FC236}">
                  <a16:creationId xmlns:a16="http://schemas.microsoft.com/office/drawing/2014/main" id="{02600E22-50C6-A92B-BFF2-1CC4148395A5}"/>
                </a:ext>
              </a:extLst>
            </p:cNvPr>
            <p:cNvSpPr/>
            <p:nvPr/>
          </p:nvSpPr>
          <p:spPr>
            <a:xfrm>
              <a:off x="383571" y="4247352"/>
              <a:ext cx="1882588" cy="1919378"/>
            </a:xfrm>
            <a:prstGeom prst="star5">
              <a:avLst/>
            </a:prstGeom>
            <a:gradFill flip="none" rotWithShape="1">
              <a:gsLst>
                <a:gs pos="0">
                  <a:srgbClr val="FFC000"/>
                </a:gs>
                <a:gs pos="99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E2E4617-EA87-EA4D-FD5A-DCCCEB447075}"/>
                </a:ext>
              </a:extLst>
            </p:cNvPr>
            <p:cNvSpPr txBox="1"/>
            <p:nvPr/>
          </p:nvSpPr>
          <p:spPr>
            <a:xfrm>
              <a:off x="383571" y="4861232"/>
              <a:ext cx="18825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2021</a:t>
              </a:r>
            </a:p>
            <a:p>
              <a:pPr algn="ctr"/>
              <a:r>
                <a:rPr lang="en-US" sz="1200" dirty="0"/>
                <a:t>&gt;500 registrations</a:t>
              </a:r>
            </a:p>
          </p:txBody>
        </p:sp>
      </p:grpSp>
      <p:sp>
        <p:nvSpPr>
          <p:cNvPr id="5" name="5-point Star 4">
            <a:extLst>
              <a:ext uri="{FF2B5EF4-FFF2-40B4-BE49-F238E27FC236}">
                <a16:creationId xmlns:a16="http://schemas.microsoft.com/office/drawing/2014/main" id="{E2F3ABE4-5FAB-F8B3-F934-2EC4E5160D9B}"/>
              </a:ext>
            </a:extLst>
          </p:cNvPr>
          <p:cNvSpPr/>
          <p:nvPr/>
        </p:nvSpPr>
        <p:spPr>
          <a:xfrm>
            <a:off x="7270904" y="2368952"/>
            <a:ext cx="1882588" cy="1919378"/>
          </a:xfrm>
          <a:prstGeom prst="star5">
            <a:avLst/>
          </a:prstGeom>
          <a:gradFill flip="none" rotWithShape="1">
            <a:gsLst>
              <a:gs pos="0">
                <a:srgbClr val="FFC000"/>
              </a:gs>
              <a:gs pos="99000">
                <a:srgbClr val="FF0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4748D9-D1C8-124C-16D3-EF75C6622D39}"/>
              </a:ext>
            </a:extLst>
          </p:cNvPr>
          <p:cNvSpPr txBox="1"/>
          <p:nvPr/>
        </p:nvSpPr>
        <p:spPr>
          <a:xfrm>
            <a:off x="7270904" y="3103254"/>
            <a:ext cx="1882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2022</a:t>
            </a:r>
          </a:p>
          <a:p>
            <a:pPr algn="ctr"/>
            <a:r>
              <a:rPr lang="en-US" sz="1200" dirty="0"/>
              <a:t>~1000 registrations</a:t>
            </a:r>
          </a:p>
        </p:txBody>
      </p:sp>
    </p:spTree>
    <p:extLst>
      <p:ext uri="{BB962C8B-B14F-4D97-AF65-F5344CB8AC3E}">
        <p14:creationId xmlns:p14="http://schemas.microsoft.com/office/powerpoint/2010/main" val="73474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2021/10/05</a:t>
            </a:r>
            <a:endParaRPr lang="en-US" sz="1200"/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268538" y="6587067"/>
            <a:ext cx="4606925" cy="26617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ZA" sz="1200"/>
              <a:t>The African Light Source - for the AU</a:t>
            </a:r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698F20-36C1-324A-A483-9BC8F4ACE99E}"/>
              </a:ext>
            </a:extLst>
          </p:cNvPr>
          <p:cNvSpPr txBox="1"/>
          <p:nvPr/>
        </p:nvSpPr>
        <p:spPr>
          <a:xfrm>
            <a:off x="241232" y="2176430"/>
            <a:ext cx="4752036" cy="45397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South Africa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ZA" sz="1400" dirty="0"/>
              <a:t>Aaron Klug Centre, UCT, </a:t>
            </a:r>
            <a:r>
              <a:rPr lang="en-ZA" sz="1400" dirty="0">
                <a:hlinkClick r:id="rId2"/>
              </a:rPr>
              <a:t>link</a:t>
            </a:r>
            <a:r>
              <a:rPr lang="en-ZA" sz="1400" dirty="0"/>
              <a:t>, </a:t>
            </a:r>
            <a:br>
              <a:rPr lang="en-ZA" sz="1400" dirty="0"/>
            </a:br>
            <a:r>
              <a:rPr lang="en-ZA" sz="1400" dirty="0"/>
              <a:t>U Witwatersrand, U Free State, </a:t>
            </a:r>
            <a:br>
              <a:rPr lang="en-ZA" sz="1400" dirty="0"/>
            </a:br>
            <a:r>
              <a:rPr lang="en-ZA" sz="1400" dirty="0"/>
              <a:t>U Stellenbosch, </a:t>
            </a:r>
            <a:r>
              <a:rPr lang="en-ZA" sz="1400" dirty="0" err="1"/>
              <a:t>iThemba</a:t>
            </a:r>
            <a:endParaRPr lang="en-ZA" sz="14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endParaRPr lang="en-ZA" sz="8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Benin</a:t>
            </a:r>
            <a:r>
              <a:rPr lang="en-ZA" sz="1400" dirty="0"/>
              <a:t>, X-</a:t>
            </a:r>
            <a:r>
              <a:rPr lang="en-ZA" sz="1400" dirty="0" err="1"/>
              <a:t>TechLab</a:t>
            </a:r>
            <a:r>
              <a:rPr lang="en-ZA" sz="1400" dirty="0"/>
              <a:t>, Benin, </a:t>
            </a:r>
            <a:r>
              <a:rPr lang="en-ZA" sz="1400" dirty="0">
                <a:hlinkClick r:id="rId3"/>
              </a:rPr>
              <a:t>link</a:t>
            </a:r>
            <a:endParaRPr lang="en-ZA" sz="14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Ghana</a:t>
            </a:r>
            <a:r>
              <a:rPr lang="en-ZA" sz="1400" dirty="0"/>
              <a:t>,  U Ghana,  </a:t>
            </a:r>
            <a:r>
              <a:rPr lang="en-ZA" sz="1400" dirty="0">
                <a:hlinkClick r:id="rId4"/>
              </a:rPr>
              <a:t>link</a:t>
            </a:r>
            <a:endParaRPr lang="en-ZA" sz="8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Côte d'Ivoire</a:t>
            </a:r>
            <a:r>
              <a:rPr lang="en-ZA" sz="1400" dirty="0"/>
              <a:t>,  </a:t>
            </a:r>
            <a:r>
              <a:rPr lang="en-ZA" sz="1400" dirty="0" err="1"/>
              <a:t>LaCPM</a:t>
            </a:r>
            <a:r>
              <a:rPr lang="en-ZA" sz="1400" dirty="0"/>
              <a:t>, </a:t>
            </a:r>
            <a:r>
              <a:rPr lang="en-ZA" sz="1400" dirty="0" err="1"/>
              <a:t>Universite</a:t>
            </a:r>
            <a:r>
              <a:rPr lang="en-ZA" sz="1400" dirty="0"/>
              <a:t> Felix </a:t>
            </a:r>
            <a:br>
              <a:rPr lang="en-ZA" sz="1400" dirty="0"/>
            </a:br>
            <a:r>
              <a:rPr lang="en-ZA" sz="1400" dirty="0" err="1"/>
              <a:t>Houphouet</a:t>
            </a:r>
            <a:r>
              <a:rPr lang="en-ZA" sz="1400" dirty="0"/>
              <a:t> </a:t>
            </a:r>
            <a:r>
              <a:rPr lang="en-ZA" sz="1400" dirty="0" err="1"/>
              <a:t>Boigny</a:t>
            </a:r>
            <a:r>
              <a:rPr lang="en-ZA" sz="1400" dirty="0"/>
              <a:t>, </a:t>
            </a:r>
            <a:r>
              <a:rPr lang="en-ZA" sz="1400" b="1" dirty="0"/>
              <a:t>Abidjan</a:t>
            </a:r>
            <a:r>
              <a:rPr lang="en-ZA" sz="1400" dirty="0"/>
              <a:t>, </a:t>
            </a:r>
            <a:r>
              <a:rPr lang="en-ZA" sz="1400" dirty="0">
                <a:hlinkClick r:id="rId5"/>
              </a:rPr>
              <a:t>link</a:t>
            </a:r>
            <a:endParaRPr lang="en-ZA" sz="14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Senegal</a:t>
            </a:r>
            <a:r>
              <a:rPr lang="en-ZA" sz="1400" dirty="0"/>
              <a:t>, </a:t>
            </a:r>
            <a:r>
              <a:rPr lang="en-ZA" sz="1400" dirty="0" err="1"/>
              <a:t>Ziguinchor</a:t>
            </a:r>
            <a:r>
              <a:rPr lang="en-ZA" sz="1400" dirty="0"/>
              <a:t>, </a:t>
            </a:r>
            <a:r>
              <a:rPr lang="en-ZA" sz="1400" dirty="0">
                <a:hlinkClick r:id="rId6"/>
              </a:rPr>
              <a:t>link</a:t>
            </a:r>
            <a:endParaRPr lang="en-ZA" sz="14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Cameroon</a:t>
            </a:r>
            <a:r>
              <a:rPr lang="en-ZA" sz="1400" dirty="0"/>
              <a:t>, </a:t>
            </a:r>
            <a:r>
              <a:rPr lang="en-ZA" sz="1400" dirty="0" err="1"/>
              <a:t>Dschang</a:t>
            </a:r>
            <a:r>
              <a:rPr lang="en-ZA" sz="1400" dirty="0"/>
              <a:t>, </a:t>
            </a:r>
            <a:r>
              <a:rPr lang="en-ZA" sz="1400" dirty="0">
                <a:hlinkClick r:id="rId7"/>
              </a:rPr>
              <a:t>link</a:t>
            </a:r>
            <a:endParaRPr lang="en-ZA" sz="14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Kenya</a:t>
            </a:r>
            <a:r>
              <a:rPr lang="en-ZA" sz="1400" dirty="0"/>
              <a:t>, Kenyatta University, </a:t>
            </a:r>
            <a:r>
              <a:rPr lang="en-ZA" sz="1400" dirty="0">
                <a:hlinkClick r:id="rId8"/>
              </a:rPr>
              <a:t>link</a:t>
            </a:r>
            <a:r>
              <a:rPr lang="en-ZA" sz="1400" dirty="0"/>
              <a:t>  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Tunisia</a:t>
            </a:r>
            <a:r>
              <a:rPr lang="en-ZA" sz="1400" dirty="0"/>
              <a:t>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ZA" sz="1400" dirty="0"/>
              <a:t>Monastir, </a:t>
            </a:r>
            <a:r>
              <a:rPr lang="en-ZA" sz="1400" dirty="0">
                <a:hlinkClick r:id="rId9"/>
              </a:rPr>
              <a:t>link</a:t>
            </a:r>
            <a:r>
              <a:rPr lang="en-ZA" sz="1400" dirty="0"/>
              <a:t>, </a:t>
            </a:r>
            <a:r>
              <a:rPr lang="en-ZA" sz="1400" dirty="0" err="1"/>
              <a:t>Nabuel</a:t>
            </a:r>
            <a:r>
              <a:rPr lang="en-ZA" sz="1400" dirty="0"/>
              <a:t>, Tunisia, </a:t>
            </a:r>
            <a:r>
              <a:rPr lang="en-ZA" sz="1400" dirty="0">
                <a:hlinkClick r:id="rId9"/>
              </a:rPr>
              <a:t>link</a:t>
            </a:r>
            <a:r>
              <a:rPr lang="en-ZA" sz="1400" dirty="0"/>
              <a:t> </a:t>
            </a:r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Algeria</a:t>
            </a:r>
            <a:r>
              <a:rPr lang="en-ZA" sz="1400" dirty="0"/>
              <a:t>, Constantine 1, </a:t>
            </a:r>
            <a:r>
              <a:rPr lang="en-ZA" sz="1400" dirty="0">
                <a:hlinkClick r:id="rId10"/>
              </a:rPr>
              <a:t>link</a:t>
            </a:r>
            <a:endParaRPr lang="en-ZA" sz="1400" dirty="0"/>
          </a:p>
          <a:p>
            <a:pPr marL="342900" indent="-342900">
              <a:spcAft>
                <a:spcPts val="300"/>
              </a:spcAft>
              <a:buFont typeface="+mj-lt"/>
              <a:buAutoNum type="arabicPeriod"/>
            </a:pPr>
            <a:r>
              <a:rPr lang="en-ZA" sz="1400" b="1" dirty="0"/>
              <a:t>Morocco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ZA" sz="1400" dirty="0"/>
              <a:t>U Rabat,, </a:t>
            </a:r>
            <a:r>
              <a:rPr lang="en-ZA" sz="1400" dirty="0">
                <a:hlinkClick r:id="rId11"/>
              </a:rPr>
              <a:t>link</a:t>
            </a:r>
            <a:r>
              <a:rPr lang="en-ZA" sz="1400" dirty="0"/>
              <a:t>, El </a:t>
            </a:r>
            <a:r>
              <a:rPr lang="en-ZA" sz="1400" dirty="0" err="1"/>
              <a:t>Jadida</a:t>
            </a:r>
            <a:r>
              <a:rPr lang="en-ZA" sz="1400" dirty="0"/>
              <a:t>, Morocco, </a:t>
            </a:r>
            <a:r>
              <a:rPr lang="en-ZA" sz="1400" dirty="0">
                <a:hlinkClick r:id="rId11"/>
              </a:rPr>
              <a:t>link</a:t>
            </a:r>
            <a:r>
              <a:rPr lang="en-ZA" sz="1400" dirty="0"/>
              <a:t> , </a:t>
            </a:r>
            <a:br>
              <a:rPr lang="en-ZA" sz="1400" dirty="0"/>
            </a:br>
            <a:r>
              <a:rPr lang="en-ZA" sz="1400" dirty="0" err="1"/>
              <a:t>Agidir</a:t>
            </a:r>
            <a:r>
              <a:rPr lang="en-ZA" sz="1400" dirty="0"/>
              <a:t>, Morocco, </a:t>
            </a:r>
            <a:r>
              <a:rPr lang="en-ZA" sz="1400" dirty="0">
                <a:hlinkClick r:id="rId11"/>
              </a:rPr>
              <a:t>link</a:t>
            </a:r>
            <a:endParaRPr lang="en-ZA" sz="1400" dirty="0"/>
          </a:p>
        </p:txBody>
      </p:sp>
      <p:pic>
        <p:nvPicPr>
          <p:cNvPr id="1025" name="Picture 1" descr="page1image42112496">
            <a:extLst>
              <a:ext uri="{FF2B5EF4-FFF2-40B4-BE49-F238E27FC236}">
                <a16:creationId xmlns:a16="http://schemas.microsoft.com/office/drawing/2014/main" id="{AE003BE3-6F6E-3D4D-809E-8491C7938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0327" y="4923495"/>
            <a:ext cx="1037624" cy="1460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Brace 1">
            <a:extLst>
              <a:ext uri="{FF2B5EF4-FFF2-40B4-BE49-F238E27FC236}">
                <a16:creationId xmlns:a16="http://schemas.microsoft.com/office/drawing/2014/main" id="{7AE25130-E4F9-2548-9395-021BAA767724}"/>
              </a:ext>
            </a:extLst>
          </p:cNvPr>
          <p:cNvSpPr/>
          <p:nvPr/>
        </p:nvSpPr>
        <p:spPr>
          <a:xfrm>
            <a:off x="4050844" y="3831820"/>
            <a:ext cx="296334" cy="2582333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9EF62E6E-A7E5-624B-8C92-314D1AC71ADD}"/>
              </a:ext>
            </a:extLst>
          </p:cNvPr>
          <p:cNvSpPr/>
          <p:nvPr/>
        </p:nvSpPr>
        <p:spPr>
          <a:xfrm>
            <a:off x="4050844" y="2274568"/>
            <a:ext cx="296334" cy="1303867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5C47093-0C5F-B242-935C-5102844419A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459113" y="2066520"/>
            <a:ext cx="3529460" cy="43476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65912E-EFC5-B240-A31C-A8D2FBC9412C}"/>
              </a:ext>
            </a:extLst>
          </p:cNvPr>
          <p:cNvSpPr txBox="1"/>
          <p:nvPr/>
        </p:nvSpPr>
        <p:spPr>
          <a:xfrm>
            <a:off x="4199011" y="2403281"/>
            <a:ext cx="957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Significant facilities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1224BE-4154-7943-95D7-A2A129BFEED3}"/>
              </a:ext>
            </a:extLst>
          </p:cNvPr>
          <p:cNvSpPr txBox="1"/>
          <p:nvPr/>
        </p:nvSpPr>
        <p:spPr>
          <a:xfrm>
            <a:off x="4267331" y="3882350"/>
            <a:ext cx="8894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/>
              <a:t>IUCr</a:t>
            </a:r>
            <a:r>
              <a:rPr lang="en-US" sz="1400" dirty="0"/>
              <a:t> </a:t>
            </a:r>
            <a:r>
              <a:rPr lang="en-US" sz="1400" dirty="0" err="1"/>
              <a:t>OpenLab</a:t>
            </a:r>
            <a:r>
              <a:rPr lang="en-US" sz="1400" dirty="0"/>
              <a:t> venues with facilities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09A89D-FAF6-CC4F-AF8A-CE87EF3CE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3BDC0E-82A6-2743-9F4B-4324828C4DE4}"/>
              </a:ext>
            </a:extLst>
          </p:cNvPr>
          <p:cNvSpPr/>
          <p:nvPr/>
        </p:nvSpPr>
        <p:spPr>
          <a:xfrm>
            <a:off x="0" y="1794504"/>
            <a:ext cx="223163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Feeder Facilities</a:t>
            </a:r>
          </a:p>
        </p:txBody>
      </p:sp>
    </p:spTree>
    <p:extLst>
      <p:ext uri="{BB962C8B-B14F-4D97-AF65-F5344CB8AC3E}">
        <p14:creationId xmlns:p14="http://schemas.microsoft.com/office/powerpoint/2010/main" val="1945378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6"/>
        <p14:stopEvt time="3511" objId="6"/>
      </p14:showEvt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2021/10/05</a:t>
            </a:r>
            <a:endParaRPr lang="en-US" sz="1200"/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268538" y="6587067"/>
            <a:ext cx="4606925" cy="26617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ZA" sz="1200"/>
              <a:t>The African Light Source - for the AU</a:t>
            </a:r>
            <a:endParaRPr lang="en-US" sz="12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B698F20-36C1-324A-A483-9BC8F4ACE99E}"/>
              </a:ext>
            </a:extLst>
          </p:cNvPr>
          <p:cNvSpPr txBox="1"/>
          <p:nvPr/>
        </p:nvSpPr>
        <p:spPr>
          <a:xfrm>
            <a:off x="78231" y="1970419"/>
            <a:ext cx="460692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Ghana</a:t>
            </a:r>
            <a:endParaRPr lang="en-GB" sz="1400" b="1" dirty="0"/>
          </a:p>
          <a:p>
            <a:r>
              <a:rPr lang="en-ZA" sz="1400" dirty="0"/>
              <a:t>	University of Ghana </a:t>
            </a:r>
          </a:p>
          <a:p>
            <a:r>
              <a:rPr lang="en-ZA" sz="1400" b="1" dirty="0"/>
              <a:t>Zambia</a:t>
            </a:r>
          </a:p>
          <a:p>
            <a:r>
              <a:rPr lang="en-ZA" sz="1400" dirty="0"/>
              <a:t>	The University of Zambia </a:t>
            </a:r>
            <a:endParaRPr lang="en-US" sz="1400" dirty="0"/>
          </a:p>
          <a:p>
            <a:r>
              <a:rPr lang="en-ZA" sz="1400" b="1" dirty="0"/>
              <a:t>Algeria</a:t>
            </a:r>
          </a:p>
          <a:p>
            <a:r>
              <a:rPr lang="fr-FR" sz="1400" dirty="0"/>
              <a:t>	Ecole Nationale Polytechnique de Constantine</a:t>
            </a:r>
            <a:endParaRPr lang="en-ZA" sz="1400" dirty="0"/>
          </a:p>
          <a:p>
            <a:r>
              <a:rPr lang="en-ZA" sz="1400" b="1" dirty="0"/>
              <a:t>Nigeria</a:t>
            </a:r>
          </a:p>
          <a:p>
            <a:r>
              <a:rPr lang="en-ZA" sz="1400" dirty="0"/>
              <a:t>	Federal University of Technology, Akure</a:t>
            </a:r>
          </a:p>
          <a:p>
            <a:r>
              <a:rPr lang="en-ZA" sz="1400" dirty="0"/>
              <a:t>	University Ile-Ife 	</a:t>
            </a:r>
          </a:p>
          <a:p>
            <a:r>
              <a:rPr lang="en-ZA" sz="1400" b="1" dirty="0"/>
              <a:t>Burkina Faso</a:t>
            </a:r>
          </a:p>
          <a:p>
            <a:r>
              <a:rPr lang="en-ZA" sz="1400" dirty="0"/>
              <a:t>	Institute of Research in Health Sciences, Burkina Faso</a:t>
            </a:r>
          </a:p>
          <a:p>
            <a:r>
              <a:rPr lang="en-ZA" sz="1400" b="1" dirty="0"/>
              <a:t>Morocco</a:t>
            </a:r>
          </a:p>
          <a:p>
            <a:r>
              <a:rPr lang="en-ZA" sz="1400" dirty="0"/>
              <a:t>	University Sidi Mohamed Ben </a:t>
            </a:r>
            <a:r>
              <a:rPr lang="en-ZA" sz="1400" dirty="0" err="1"/>
              <a:t>Abdellah</a:t>
            </a:r>
            <a:r>
              <a:rPr lang="en-ZA" sz="1400" dirty="0"/>
              <a:t> </a:t>
            </a:r>
          </a:p>
          <a:p>
            <a:r>
              <a:rPr lang="en-ZA" sz="1400" b="1" dirty="0"/>
              <a:t>Ivory Coast</a:t>
            </a:r>
          </a:p>
          <a:p>
            <a:r>
              <a:rPr lang="en-ZA" sz="1400" dirty="0"/>
              <a:t>	</a:t>
            </a:r>
            <a:r>
              <a:rPr lang="en-ZA" sz="1400" dirty="0" err="1"/>
              <a:t>Universite</a:t>
            </a:r>
            <a:r>
              <a:rPr lang="en-ZA" sz="1400" dirty="0"/>
              <a:t> Felix </a:t>
            </a:r>
            <a:r>
              <a:rPr lang="en-ZA" sz="1400" dirty="0" err="1"/>
              <a:t>Houphouet</a:t>
            </a:r>
            <a:r>
              <a:rPr lang="en-ZA" sz="1400" dirty="0"/>
              <a:t> </a:t>
            </a:r>
            <a:r>
              <a:rPr lang="en-ZA" sz="1400" dirty="0" err="1"/>
              <a:t>Boigny</a:t>
            </a:r>
            <a:r>
              <a:rPr lang="en-ZA" sz="1400" dirty="0"/>
              <a:t> </a:t>
            </a:r>
          </a:p>
          <a:p>
            <a:r>
              <a:rPr lang="en-ZA" sz="1400" b="1" dirty="0"/>
              <a:t>Egypt</a:t>
            </a:r>
          </a:p>
          <a:p>
            <a:r>
              <a:rPr lang="en-US" sz="1400" dirty="0"/>
              <a:t>	Helwan University, Ain Shams University</a:t>
            </a:r>
          </a:p>
          <a:p>
            <a:r>
              <a:rPr lang="en-US" sz="1400" b="1" dirty="0"/>
              <a:t>Lesotho</a:t>
            </a:r>
          </a:p>
          <a:p>
            <a:r>
              <a:rPr lang="en-US" sz="1400" dirty="0"/>
              <a:t>	National University of Lesotho</a:t>
            </a:r>
          </a:p>
          <a:p>
            <a:r>
              <a:rPr lang="en-US" sz="1400" b="1" dirty="0"/>
              <a:t>Ethiopia</a:t>
            </a:r>
          </a:p>
          <a:p>
            <a:r>
              <a:rPr lang="en-ZA" sz="1400" dirty="0"/>
              <a:t>	Addis Ababa University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3F1DB9-CC8C-9348-A679-A7DA817ACA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385" r="12254"/>
          <a:stretch/>
        </p:blipFill>
        <p:spPr>
          <a:xfrm>
            <a:off x="5195383" y="1917700"/>
            <a:ext cx="3948617" cy="467359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B7A5B6-A96D-2C4E-990D-671D235FA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256BA76-9F98-2341-810F-35D17A11B34F}"/>
              </a:ext>
            </a:extLst>
          </p:cNvPr>
          <p:cNvSpPr/>
          <p:nvPr/>
        </p:nvSpPr>
        <p:spPr>
          <a:xfrm>
            <a:off x="1264692" y="1834408"/>
            <a:ext cx="39306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/>
              <a:t>Bio-Science Capacity in Africa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3AF21-A83D-9049-89C7-6FD4465EAA84}"/>
              </a:ext>
            </a:extLst>
          </p:cNvPr>
          <p:cNvSpPr txBox="1"/>
          <p:nvPr/>
        </p:nvSpPr>
        <p:spPr>
          <a:xfrm>
            <a:off x="12700" y="1289468"/>
            <a:ext cx="2048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Bottom Up</a:t>
            </a:r>
          </a:p>
        </p:txBody>
      </p:sp>
    </p:spTree>
    <p:extLst>
      <p:ext uri="{BB962C8B-B14F-4D97-AF65-F5344CB8AC3E}">
        <p14:creationId xmlns:p14="http://schemas.microsoft.com/office/powerpoint/2010/main" val="287568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6"/>
        <p14:stopEvt time="3511" objId="6"/>
      </p14:showEvt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ZA"/>
              <a:t>2021/10/05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/>
              <a:t>The African Light Source - for the AU</a:t>
            </a:r>
            <a:endParaRPr lang="en-US" dirty="0"/>
          </a:p>
        </p:txBody>
      </p:sp>
      <p:pic>
        <p:nvPicPr>
          <p:cNvPr id="8" name="Picture 7" descr="African Synchrotron Us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5" t="36700" r="22639" b="13123"/>
          <a:stretch/>
        </p:blipFill>
        <p:spPr>
          <a:xfrm>
            <a:off x="592666" y="1981200"/>
            <a:ext cx="8069817" cy="45550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79067" y="6162244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PhD / Paper / Programme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55266" y="4780688"/>
            <a:ext cx="1109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28/52 &gt; 50%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077441-2434-F146-857B-14D6D92D45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4185A2-7AF0-EE42-875C-3E69B0BD67CD}"/>
              </a:ext>
            </a:extLst>
          </p:cNvPr>
          <p:cNvSpPr txBox="1"/>
          <p:nvPr/>
        </p:nvSpPr>
        <p:spPr>
          <a:xfrm>
            <a:off x="12700" y="1289468"/>
            <a:ext cx="2048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/>
              <a:t>Bottom Up</a:t>
            </a:r>
          </a:p>
        </p:txBody>
      </p:sp>
    </p:spTree>
    <p:extLst>
      <p:ext uri="{BB962C8B-B14F-4D97-AF65-F5344CB8AC3E}">
        <p14:creationId xmlns:p14="http://schemas.microsoft.com/office/powerpoint/2010/main" val="1315151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page1image42112496">
            <a:extLst>
              <a:ext uri="{FF2B5EF4-FFF2-40B4-BE49-F238E27FC236}">
                <a16:creationId xmlns:a16="http://schemas.microsoft.com/office/drawing/2014/main" id="{2E7055F8-47BC-6CE7-19FA-729CDC2F28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18"/>
          <a:stretch/>
        </p:blipFill>
        <p:spPr bwMode="auto">
          <a:xfrm>
            <a:off x="2583165" y="5487990"/>
            <a:ext cx="838130" cy="102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3 May 2023</a:t>
            </a:r>
            <a:endParaRPr lang="en-US" sz="1200"/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268538" y="6587067"/>
            <a:ext cx="5008562" cy="270933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ZA" sz="1200"/>
              <a:t>The African Light Source : AUC-ESTI Visit to Elettra</a:t>
            </a:r>
            <a:endParaRPr lang="en-US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69ACF-192F-2642-9430-6FE77A02E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BC7CCC7-8723-4E43-A79D-103476F413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7034" y="1767367"/>
            <a:ext cx="2924051" cy="1497351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7840" y="1341286"/>
            <a:ext cx="89535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Some Existing Regional Facilities</a:t>
            </a:r>
          </a:p>
          <a:p>
            <a:endParaRPr lang="en-ZA" sz="1000" dirty="0"/>
          </a:p>
          <a:p>
            <a:r>
              <a:rPr lang="en-ZA" dirty="0"/>
              <a:t>X-</a:t>
            </a:r>
            <a:r>
              <a:rPr lang="en-ZA" dirty="0" err="1"/>
              <a:t>TechLab</a:t>
            </a:r>
            <a:r>
              <a:rPr lang="en-ZA" dirty="0"/>
              <a:t> - Benin </a:t>
            </a:r>
          </a:p>
          <a:p>
            <a:r>
              <a:rPr lang="en-US" sz="1400" dirty="0"/>
              <a:t>Materials analysis, spectroscopy for many disciplines.</a:t>
            </a:r>
          </a:p>
          <a:p>
            <a:r>
              <a:rPr lang="en-US" sz="1400" dirty="0"/>
              <a:t>Energy, health, environment, agriculture, materials</a:t>
            </a:r>
            <a:endParaRPr lang="en-ZA" sz="1600" dirty="0"/>
          </a:p>
          <a:p>
            <a:endParaRPr lang="en-ZA" sz="1000" dirty="0"/>
          </a:p>
          <a:p>
            <a:r>
              <a:rPr lang="en-ZA" dirty="0"/>
              <a:t>Microscopy Centre - SA</a:t>
            </a:r>
          </a:p>
          <a:p>
            <a:r>
              <a:rPr lang="en-US" sz="1400" dirty="0"/>
              <a:t>Structural biology resource widely used in SADEC region</a:t>
            </a:r>
          </a:p>
          <a:p>
            <a:endParaRPr lang="en-ZA" sz="1000" dirty="0"/>
          </a:p>
          <a:p>
            <a:r>
              <a:rPr lang="en-ZA" dirty="0"/>
              <a:t>African Laser Centre</a:t>
            </a:r>
          </a:p>
          <a:p>
            <a:r>
              <a:rPr lang="en-US" sz="1400" dirty="0"/>
              <a:t>Pan-African NEPAD flagship initiative</a:t>
            </a:r>
          </a:p>
          <a:p>
            <a:endParaRPr lang="en-ZA" sz="1000" dirty="0"/>
          </a:p>
          <a:p>
            <a:r>
              <a:rPr lang="en-ZA" dirty="0"/>
              <a:t>ICTP-EAIFR - Rwanda</a:t>
            </a:r>
          </a:p>
          <a:p>
            <a:r>
              <a:rPr lang="en-ZA" sz="1400" dirty="0"/>
              <a:t>Condensed matter, Geology, Particle Physics, </a:t>
            </a:r>
            <a:br>
              <a:rPr lang="en-ZA" sz="1400" dirty="0"/>
            </a:br>
            <a:r>
              <a:rPr lang="en-ZA" sz="1400" dirty="0"/>
              <a:t>Cosmology, </a:t>
            </a:r>
            <a:r>
              <a:rPr lang="en-ZA" sz="1400" dirty="0" err="1"/>
              <a:t>Astroparticle</a:t>
            </a:r>
            <a:r>
              <a:rPr lang="en-ZA" sz="1400" dirty="0"/>
              <a:t> physics</a:t>
            </a:r>
          </a:p>
          <a:p>
            <a:endParaRPr lang="en-ZA" sz="1000" dirty="0"/>
          </a:p>
          <a:p>
            <a:r>
              <a:rPr lang="en-ZA" sz="1400" dirty="0"/>
              <a:t>Partner with LAAAMP, </a:t>
            </a:r>
            <a:r>
              <a:rPr lang="en-ZA" sz="1400" dirty="0" err="1"/>
              <a:t>IUCr</a:t>
            </a:r>
            <a:r>
              <a:rPr lang="en-ZA" sz="1400" dirty="0"/>
              <a:t> – </a:t>
            </a:r>
            <a:r>
              <a:rPr lang="en-ZA" sz="1400" dirty="0" err="1"/>
              <a:t>OpenLABS</a:t>
            </a:r>
            <a:r>
              <a:rPr lang="en-ZA" sz="1400" dirty="0"/>
              <a:t>, START, Others …. </a:t>
            </a:r>
          </a:p>
        </p:txBody>
      </p:sp>
      <p:pic>
        <p:nvPicPr>
          <p:cNvPr id="15" name="Picture 14" descr="A picture containing text, indoor, microscope, table&#10;&#10;Description automatically generated">
            <a:extLst>
              <a:ext uri="{FF2B5EF4-FFF2-40B4-BE49-F238E27FC236}">
                <a16:creationId xmlns:a16="http://schemas.microsoft.com/office/drawing/2014/main" id="{F9C4C74F-58EF-5248-B222-DFB010E0AD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0007" y="3429000"/>
            <a:ext cx="4741333" cy="1332864"/>
          </a:xfrm>
          <a:prstGeom prst="rect">
            <a:avLst/>
          </a:prstGeom>
        </p:spPr>
      </p:pic>
      <p:pic>
        <p:nvPicPr>
          <p:cNvPr id="17" name="Picture 16" descr="A picture containing text, outdoor object, web&#10;&#10;Description automatically generated">
            <a:extLst>
              <a:ext uri="{FF2B5EF4-FFF2-40B4-BE49-F238E27FC236}">
                <a16:creationId xmlns:a16="http://schemas.microsoft.com/office/drawing/2014/main" id="{ED42F4D7-088D-3143-A80F-F7166DBF85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2590" y="4925995"/>
            <a:ext cx="3698749" cy="13743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DEDACFD-0848-726D-0973-3A9FC663CC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659" y="5626713"/>
            <a:ext cx="2348401" cy="881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72BE9E-12EB-9ADE-CC85-0C34FFD63E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2602" y="5720772"/>
            <a:ext cx="1859506" cy="787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15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6"/>
        <p14:stopEvt time="3511" objId="6"/>
      </p14:showEvt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EC3F86C-C02A-EFA0-31B1-DC885016992C}"/>
              </a:ext>
            </a:extLst>
          </p:cNvPr>
          <p:cNvCxnSpPr/>
          <p:nvPr/>
        </p:nvCxnSpPr>
        <p:spPr>
          <a:xfrm flipH="1">
            <a:off x="4025034" y="5064994"/>
            <a:ext cx="59222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4AE6C1A-8D3C-BD69-5004-78F54C19EAEA}"/>
              </a:ext>
            </a:extLst>
          </p:cNvPr>
          <p:cNvSpPr txBox="1"/>
          <p:nvPr/>
        </p:nvSpPr>
        <p:spPr>
          <a:xfrm>
            <a:off x="4217918" y="4920156"/>
            <a:ext cx="1157048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Ready soon !!!!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E238EB37-6301-BD01-8642-D4B681ED052F}"/>
              </a:ext>
            </a:extLst>
          </p:cNvPr>
          <p:cNvSpPr/>
          <p:nvPr/>
        </p:nvSpPr>
        <p:spPr>
          <a:xfrm>
            <a:off x="95251" y="5238750"/>
            <a:ext cx="6067488" cy="980243"/>
          </a:xfrm>
          <a:prstGeom prst="round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3 May 2023</a:t>
            </a:r>
            <a:endParaRPr lang="en-US" sz="1200"/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268538" y="6587067"/>
            <a:ext cx="5055808" cy="266171"/>
          </a:xfr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The African Light Source : AUC-ESTI Visit to Elettra</a:t>
            </a:r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95250" y="1289997"/>
            <a:ext cx="89535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Roadmap : AfLS Conference 2015</a:t>
            </a:r>
            <a:endParaRPr lang="en-US" dirty="0"/>
          </a:p>
          <a:p>
            <a:pPr marL="9525" lvl="2"/>
            <a:r>
              <a:rPr lang="en-US" sz="1000" dirty="0">
                <a:latin typeface="Courier"/>
                <a:cs typeface="Courier"/>
                <a:hlinkClick r:id="rId2"/>
              </a:rPr>
              <a:t>http://events.saip.org.za/conferenceDisplay.py/getPic?picId=66&amp;confId=61</a:t>
            </a:r>
            <a:r>
              <a:rPr lang="en-US" sz="1000" dirty="0">
                <a:latin typeface="Courier"/>
                <a:cs typeface="Courier"/>
              </a:rPr>
              <a:t> 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69ACF-192F-2642-9430-6FE77A02E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35D690-382F-B246-95A7-2578082F129C}"/>
              </a:ext>
            </a:extLst>
          </p:cNvPr>
          <p:cNvSpPr txBox="1"/>
          <p:nvPr/>
        </p:nvSpPr>
        <p:spPr>
          <a:xfrm>
            <a:off x="53975" y="1905550"/>
            <a:ext cx="6796914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ZA" sz="1800" b="1" dirty="0">
                <a:solidFill>
                  <a:srgbClr val="0432FF"/>
                </a:solidFill>
              </a:rPr>
              <a:t>Bottom Up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Human Capacity: scientists, engineers, technicians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African scientists access existing LSs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African relationships with existing LSs.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Involvement of industry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Community for the African light source Users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0432FF"/>
                </a:solidFill>
              </a:rPr>
              <a:t>Conferences, Workshops, Outreach, Media </a:t>
            </a:r>
          </a:p>
          <a:p>
            <a:pPr marL="457200" indent="-457200">
              <a:spcAft>
                <a:spcPts val="300"/>
              </a:spcAft>
              <a:buFont typeface="+mj-lt"/>
              <a:buAutoNum type="arabicPeriod"/>
            </a:pPr>
            <a:endParaRPr lang="en-ZA" sz="800" dirty="0">
              <a:solidFill>
                <a:srgbClr val="0432FF"/>
              </a:solidFill>
            </a:endParaRPr>
          </a:p>
          <a:p>
            <a:pPr>
              <a:spcAft>
                <a:spcPts val="300"/>
              </a:spcAft>
            </a:pPr>
            <a:r>
              <a:rPr lang="en-ZA" sz="1800" b="1" dirty="0">
                <a:solidFill>
                  <a:srgbClr val="FF0000"/>
                </a:solidFill>
              </a:rPr>
              <a:t>Top Down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FF0000"/>
                </a:solidFill>
              </a:rPr>
              <a:t>Strategic approach to African Governments and (Pan) African orgs.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FF0000"/>
                </a:solidFill>
              </a:rPr>
              <a:t>Conceptual Design Report (CDR)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b="1" dirty="0">
                <a:solidFill>
                  <a:srgbClr val="FF0000"/>
                </a:solidFill>
              </a:rPr>
              <a:t>Inter-African co-operation on Regional feeder infrastructure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b="1" dirty="0">
                <a:solidFill>
                  <a:srgbClr val="FF0000"/>
                </a:solidFill>
              </a:rPr>
              <a:t>African multinational beamlines at existing LSs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b="1" dirty="0">
                <a:solidFill>
                  <a:srgbClr val="FF0000"/>
                </a:solidFill>
              </a:rPr>
              <a:t>Regional / Pan African membership of existing LSs </a:t>
            </a:r>
          </a:p>
          <a:p>
            <a:pPr marL="223838" indent="-214313">
              <a:spcAft>
                <a:spcPts val="300"/>
              </a:spcAft>
              <a:buFont typeface="+mj-lt"/>
              <a:buAutoNum type="arabicPeriod"/>
            </a:pPr>
            <a:r>
              <a:rPr lang="en-ZA" sz="1800" dirty="0">
                <a:solidFill>
                  <a:srgbClr val="FF0000"/>
                </a:solidFill>
              </a:rPr>
              <a:t>Technical Design Report (TDR) </a:t>
            </a:r>
          </a:p>
        </p:txBody>
      </p:sp>
      <p:pic>
        <p:nvPicPr>
          <p:cNvPr id="6" name="Picture 5" descr="A collage of people&#10;&#10;Description automatically generated with medium confidence">
            <a:extLst>
              <a:ext uri="{FF2B5EF4-FFF2-40B4-BE49-F238E27FC236}">
                <a16:creationId xmlns:a16="http://schemas.microsoft.com/office/drawing/2014/main" id="{D66B22CA-7FA4-8D83-5AAD-4BCAFC625F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64" y="1971441"/>
            <a:ext cx="3995635" cy="2226926"/>
          </a:xfrm>
          <a:prstGeom prst="rect">
            <a:avLst/>
          </a:prstGeom>
        </p:spPr>
      </p:pic>
      <p:pic>
        <p:nvPicPr>
          <p:cNvPr id="9" name="Picture 8" descr="A close up of a piece of paper&#10;&#10;Description automatically generated">
            <a:extLst>
              <a:ext uri="{FF2B5EF4-FFF2-40B4-BE49-F238E27FC236}">
                <a16:creationId xmlns:a16="http://schemas.microsoft.com/office/drawing/2014/main" id="{051FA8DB-B063-79E5-5DB1-756C1AC2012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8878" y="4885597"/>
            <a:ext cx="456156" cy="353153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E1AE486-BBDE-1358-BBB5-A99F99C22D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874" y="4338265"/>
            <a:ext cx="412012" cy="353153"/>
          </a:xfrm>
          <a:prstGeom prst="rect">
            <a:avLst/>
          </a:prstGeom>
        </p:spPr>
      </p:pic>
      <p:pic>
        <p:nvPicPr>
          <p:cNvPr id="23" name="Picture 22" descr="A picture containing text, different, posing, same&#10;&#10;Description automatically generated">
            <a:extLst>
              <a:ext uri="{FF2B5EF4-FFF2-40B4-BE49-F238E27FC236}">
                <a16:creationId xmlns:a16="http://schemas.microsoft.com/office/drawing/2014/main" id="{7AC80111-ED60-B236-7EB7-1CDA263555C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6455" y="5508872"/>
            <a:ext cx="1723775" cy="1065696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664194AE-0917-3031-78A1-6A9689C1DF29}"/>
              </a:ext>
            </a:extLst>
          </p:cNvPr>
          <p:cNvGrpSpPr/>
          <p:nvPr/>
        </p:nvGrpSpPr>
        <p:grpSpPr>
          <a:xfrm>
            <a:off x="6793120" y="4768799"/>
            <a:ext cx="1062451" cy="718049"/>
            <a:chOff x="6972922" y="4305666"/>
            <a:chExt cx="1062451" cy="718049"/>
          </a:xfrm>
        </p:grpSpPr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F0EB478B-1C2A-82EA-6A28-D429C8932A18}"/>
                </a:ext>
              </a:extLst>
            </p:cNvPr>
            <p:cNvSpPr/>
            <p:nvPr/>
          </p:nvSpPr>
          <p:spPr>
            <a:xfrm>
              <a:off x="6972922" y="4305666"/>
              <a:ext cx="1062451" cy="674183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F244F00-90FD-5775-68A5-150F74A1C0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030691" y="4391333"/>
              <a:ext cx="422525" cy="32670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EAF2A08-024E-F62C-12A7-AD49AA2B773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504148" y="4427697"/>
              <a:ext cx="506873" cy="175456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6231451-3EE9-D45F-BD0D-4E563DC3D84C}"/>
                </a:ext>
              </a:extLst>
            </p:cNvPr>
            <p:cNvSpPr txBox="1"/>
            <p:nvPr/>
          </p:nvSpPr>
          <p:spPr>
            <a:xfrm>
              <a:off x="7204408" y="4715938"/>
              <a:ext cx="54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MoU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3CA6598-B963-F721-1B61-33E8B0902D59}"/>
              </a:ext>
            </a:extLst>
          </p:cNvPr>
          <p:cNvGrpSpPr/>
          <p:nvPr/>
        </p:nvGrpSpPr>
        <p:grpSpPr>
          <a:xfrm>
            <a:off x="8093142" y="4286133"/>
            <a:ext cx="996883" cy="2233230"/>
            <a:chOff x="8093142" y="4286133"/>
            <a:chExt cx="996883" cy="2233230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6C6DF67E-DCD7-9F77-1DE8-C108371AB891}"/>
                </a:ext>
              </a:extLst>
            </p:cNvPr>
            <p:cNvSpPr/>
            <p:nvPr/>
          </p:nvSpPr>
          <p:spPr>
            <a:xfrm>
              <a:off x="8093142" y="4286133"/>
              <a:ext cx="996883" cy="2221760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C796139-5694-552A-B5A6-5BCBE74713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684"/>
            <a:stretch/>
          </p:blipFill>
          <p:spPr>
            <a:xfrm>
              <a:off x="8145264" y="4372941"/>
              <a:ext cx="266700" cy="1846052"/>
            </a:xfrm>
            <a:prstGeom prst="rect">
              <a:avLst/>
            </a:prstGeom>
          </p:spPr>
        </p:pic>
        <p:pic>
          <p:nvPicPr>
            <p:cNvPr id="17" name="Picture 16" descr="A picture containing application&#10;&#10;Description automatically generated">
              <a:extLst>
                <a:ext uri="{FF2B5EF4-FFF2-40B4-BE49-F238E27FC236}">
                  <a16:creationId xmlns:a16="http://schemas.microsoft.com/office/drawing/2014/main" id="{B8D1C086-7A4F-2232-6EF6-086BAD663B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80450" y="4364967"/>
              <a:ext cx="368300" cy="173990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402C72A3-07CA-C5A0-0876-DE333E46E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425825" y="4372941"/>
              <a:ext cx="241300" cy="635000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0671F12-6BAA-1FA2-3B7A-C36179972F1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421140" y="5007941"/>
              <a:ext cx="279400" cy="482600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3B2570D-6E71-242F-87ED-941286CB64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21140" y="5510942"/>
              <a:ext cx="266700" cy="306060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C37515B-A55D-23A5-7BC6-2849C86DC4BA}"/>
                </a:ext>
              </a:extLst>
            </p:cNvPr>
            <p:cNvSpPr txBox="1"/>
            <p:nvPr/>
          </p:nvSpPr>
          <p:spPr>
            <a:xfrm>
              <a:off x="8314500" y="6211586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LoS</a:t>
              </a:r>
              <a:endParaRPr lang="en-US" sz="14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BE53DA2-C3A4-53C4-55CC-E8D1B688E07F}"/>
              </a:ext>
            </a:extLst>
          </p:cNvPr>
          <p:cNvGrpSpPr/>
          <p:nvPr/>
        </p:nvGrpSpPr>
        <p:grpSpPr>
          <a:xfrm>
            <a:off x="5051488" y="5076395"/>
            <a:ext cx="1455326" cy="1392047"/>
            <a:chOff x="383571" y="4247352"/>
            <a:chExt cx="1882588" cy="1919378"/>
          </a:xfrm>
        </p:grpSpPr>
        <p:sp>
          <p:nvSpPr>
            <p:cNvPr id="16" name="5-point Star 15">
              <a:extLst>
                <a:ext uri="{FF2B5EF4-FFF2-40B4-BE49-F238E27FC236}">
                  <a16:creationId xmlns:a16="http://schemas.microsoft.com/office/drawing/2014/main" id="{39453DF8-AB6D-195D-18EA-C33FBB1A7140}"/>
                </a:ext>
              </a:extLst>
            </p:cNvPr>
            <p:cNvSpPr/>
            <p:nvPr/>
          </p:nvSpPr>
          <p:spPr>
            <a:xfrm>
              <a:off x="383571" y="4247352"/>
              <a:ext cx="1882588" cy="1919378"/>
            </a:xfrm>
            <a:prstGeom prst="star5">
              <a:avLst/>
            </a:prstGeom>
            <a:gradFill flip="none" rotWithShape="1">
              <a:gsLst>
                <a:gs pos="0">
                  <a:srgbClr val="FFC000"/>
                </a:gs>
                <a:gs pos="9900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D56E440-B1C5-BCD2-81F2-B491C1B3F037}"/>
                </a:ext>
              </a:extLst>
            </p:cNvPr>
            <p:cNvSpPr txBox="1"/>
            <p:nvPr/>
          </p:nvSpPr>
          <p:spPr>
            <a:xfrm>
              <a:off x="383571" y="4977211"/>
              <a:ext cx="188258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AUC-ESTI </a:t>
              </a:r>
            </a:p>
            <a:p>
              <a:pPr algn="ctr"/>
              <a:r>
                <a:rPr lang="en-US" sz="1200" dirty="0"/>
                <a:t>can help </a:t>
              </a:r>
            </a:p>
            <a:p>
              <a:pPr algn="ctr"/>
              <a:r>
                <a:rPr lang="en-US" sz="1200" dirty="0"/>
                <a:t>politically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246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6"/>
        <p14:stopEvt time="3511" objId="6"/>
      </p14:showEvt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3 May 2023</a:t>
            </a:r>
            <a:endParaRPr lang="en-US" sz="1200"/>
          </a:p>
        </p:txBody>
      </p:sp>
      <p:sp>
        <p:nvSpPr>
          <p:cNvPr id="1024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268538" y="6587067"/>
            <a:ext cx="5055808" cy="266171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ZA" sz="1200"/>
              <a:t>The African Light Source : AUC-ESTI Visit to Elettra</a:t>
            </a:r>
            <a:endParaRPr lang="en-US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1069ACF-192F-2642-9430-6FE77A02E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B65E-74F1-5F4B-897B-7BF665B639F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3363C25-288E-32A5-D7ED-F1F1AB1E09C0}"/>
              </a:ext>
            </a:extLst>
          </p:cNvPr>
          <p:cNvSpPr txBox="1"/>
          <p:nvPr/>
        </p:nvSpPr>
        <p:spPr>
          <a:xfrm>
            <a:off x="431514" y="1736333"/>
            <a:ext cx="687912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African Light Source</a:t>
            </a:r>
          </a:p>
          <a:p>
            <a:r>
              <a:rPr lang="en-US" b="1" dirty="0"/>
              <a:t>Strategic Task Force </a:t>
            </a:r>
            <a:r>
              <a:rPr lang="en-US" dirty="0"/>
              <a:t>- </a:t>
            </a:r>
            <a:r>
              <a:rPr lang="en-US" b="1" dirty="0"/>
              <a:t>African regional infrastructures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Diouma</a:t>
            </a:r>
            <a:r>
              <a:rPr lang="en-US" dirty="0"/>
              <a:t> </a:t>
            </a:r>
            <a:r>
              <a:rPr lang="en-US" dirty="0" err="1"/>
              <a:t>Kobor</a:t>
            </a:r>
            <a:r>
              <a:rPr lang="en-US" dirty="0"/>
              <a:t> (Chair)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Gihan Kamel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Simon Connell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Phillip Kurian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Olufunso</a:t>
            </a:r>
            <a:r>
              <a:rPr lang="en-US" dirty="0"/>
              <a:t> O. </a:t>
            </a:r>
            <a:r>
              <a:rPr lang="en-US" dirty="0" err="1"/>
              <a:t>Abosede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Emmanuel </a:t>
            </a:r>
            <a:r>
              <a:rPr lang="en-US" dirty="0" err="1"/>
              <a:t>Nji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Sourou</a:t>
            </a:r>
            <a:r>
              <a:rPr lang="en-US" dirty="0"/>
              <a:t> A. </a:t>
            </a:r>
            <a:r>
              <a:rPr lang="en-US" dirty="0" err="1"/>
              <a:t>Sidoine</a:t>
            </a:r>
            <a:r>
              <a:rPr lang="en-US" dirty="0"/>
              <a:t> </a:t>
            </a:r>
            <a:r>
              <a:rPr lang="en-US" dirty="0" err="1"/>
              <a:t>Bonou</a:t>
            </a:r>
            <a:r>
              <a:rPr lang="en-US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Lawrence Norris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Tshepo </a:t>
            </a:r>
            <a:r>
              <a:rPr lang="en-US" dirty="0" err="1"/>
              <a:t>Ntsoane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30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extLst>
    <p:ext uri="{E180D4A7-C9FB-4DFB-919C-405C955672EB}">
      <p14:showEvtLst xmlns:p14="http://schemas.microsoft.com/office/powerpoint/2010/main">
        <p14:playEvt time="0" objId="6"/>
        <p14:stopEvt time="3511" objId="6"/>
      </p14:showEvtLst>
    </p:ext>
  </p:extLst>
</p:sld>
</file>

<file path=ppt/theme/theme1.xml><?xml version="1.0" encoding="utf-8"?>
<a:theme xmlns:a="http://schemas.openxmlformats.org/drawingml/2006/main" name="ATLAS_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ATLAS_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ATLAS_talk.thmx</Template>
  <TotalTime>67117</TotalTime>
  <Words>838</Words>
  <Application>Microsoft Macintosh PowerPoint</Application>
  <PresentationFormat>On-screen Show (4:3)</PresentationFormat>
  <Paragraphs>173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</vt:lpstr>
      <vt:lpstr>ATLAS_talk</vt:lpstr>
      <vt:lpstr>1_ATLAS_talk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ATLAS group at the  University of Johannesburg</dc:title>
  <dc:creator>Mathieu Aurousseau</dc:creator>
  <cp:lastModifiedBy>Connell, Simon</cp:lastModifiedBy>
  <cp:revision>414</cp:revision>
  <cp:lastPrinted>2019-07-30T08:55:25Z</cp:lastPrinted>
  <dcterms:created xsi:type="dcterms:W3CDTF">2012-03-22T13:34:35Z</dcterms:created>
  <dcterms:modified xsi:type="dcterms:W3CDTF">2023-09-26T11:39:53Z</dcterms:modified>
</cp:coreProperties>
</file>