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71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80" r:id="rId10"/>
  </p:sldIdLst>
  <p:sldSz cx="12192000" cy="6858000"/>
  <p:notesSz cx="6797675" cy="9872663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8" autoAdjust="0"/>
    <p:restoredTop sz="74348" autoAdjust="0"/>
  </p:normalViewPr>
  <p:slideViewPr>
    <p:cSldViewPr>
      <p:cViewPr varScale="1">
        <p:scale>
          <a:sx n="97" d="100"/>
          <a:sy n="97" d="100"/>
        </p:scale>
        <p:origin x="111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3" d="100"/>
          <a:sy n="93" d="100"/>
        </p:scale>
        <p:origin x="556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4919"/>
          </a:xfrm>
          <a:prstGeom prst="rect">
            <a:avLst/>
          </a:prstGeom>
        </p:spPr>
        <p:txBody>
          <a:bodyPr vert="horz" lIns="79653" tIns="39827" rIns="79653" bIns="39827" rtlCol="0"/>
          <a:lstStyle>
            <a:lvl1pPr algn="l">
              <a:defRPr sz="10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4919"/>
          </a:xfrm>
          <a:prstGeom prst="rect">
            <a:avLst/>
          </a:prstGeom>
        </p:spPr>
        <p:txBody>
          <a:bodyPr vert="horz" lIns="79653" tIns="39827" rIns="79653" bIns="39827" rtlCol="0"/>
          <a:lstStyle>
            <a:lvl1pPr algn="r">
              <a:defRPr sz="1000"/>
            </a:lvl1pPr>
          </a:lstStyle>
          <a:p>
            <a:fld id="{12623AC6-E0BD-BE48-A614-F0E7C08BAB76}" type="datetimeFigureOut">
              <a:rPr lang="en-US" smtClean="0"/>
              <a:t>5/31/2022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5075"/>
            <a:ext cx="5921375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79653" tIns="39827" rIns="79653" bIns="3982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79653" tIns="39827" rIns="79653" bIns="39827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745"/>
            <a:ext cx="2945659" cy="494918"/>
          </a:xfrm>
          <a:prstGeom prst="rect">
            <a:avLst/>
          </a:prstGeom>
        </p:spPr>
        <p:txBody>
          <a:bodyPr vert="horz" lIns="79653" tIns="39827" rIns="79653" bIns="39827" rtlCol="0" anchor="b"/>
          <a:lstStyle>
            <a:lvl1pPr algn="l">
              <a:defRPr sz="10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745"/>
            <a:ext cx="2945659" cy="494918"/>
          </a:xfrm>
          <a:prstGeom prst="rect">
            <a:avLst/>
          </a:prstGeom>
        </p:spPr>
        <p:txBody>
          <a:bodyPr vert="horz" lIns="79653" tIns="39827" rIns="79653" bIns="39827" rtlCol="0" anchor="b"/>
          <a:lstStyle>
            <a:lvl1pPr algn="r">
              <a:defRPr sz="10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304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5/31/2022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5/31/2022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5/31/2022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5/31/2022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5/31/2022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5/31/2022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5/31/2022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5/31/2022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3090A17-A22B-5C40-86CF-991077FB44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5/31/2022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5/31/2022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5/31/2022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5/31/2022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5/31/2022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5/31/2022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5/31/2022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576E0DE-52CC-F74B-AAE3-449EA0636809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288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5/31/2022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h.cern.ch/Document/Personnel/LocalAddressChange" TargetMode="External"/><Relationship Id="rId2" Type="http://schemas.openxmlformats.org/officeDocument/2006/relationships/hyperlink" Target="https://maps.web.cern.ch/mapsearch/mapcernlite.htm?no=55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admin-eguide.web.cern.ch/en/procedure/swiss-cards#Ci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hrt.cern.ch/hrt/NNPFFamilyMember" TargetMode="External"/><Relationship Id="rId7" Type="http://schemas.openxmlformats.org/officeDocument/2006/relationships/hyperlink" Target="https://openclipart.org/detail/3042/zeimusu-thumbtack-note-important-by-zeimusu" TargetMode="External"/><Relationship Id="rId2" Type="http://schemas.openxmlformats.org/officeDocument/2006/relationships/hyperlink" Target="NNPF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hyperlink" Target="Request%20ticket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maps.web.cern.ch/mapsearch/mapcernlite.htm?no=55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hyperlink" Target="https://openclipart.org/detail/3042/zeimusu-thumbtack-note-important-by-zeimusu" TargetMode="External"/><Relationship Id="rId2" Type="http://schemas.openxmlformats.org/officeDocument/2006/relationships/hyperlink" Target="https://maps.web.cern.ch/mapsearch/mapcernlite.htm?no=55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EC0D343-4CFE-4B9D-B687-5D500E1576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/>
              <a:t>French &amp; Swiss Cards</a:t>
            </a:r>
            <a:endParaRPr lang="en-CH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4E29B9E5-CB53-4BE8-8338-A00A784D0AF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/>
              <a:t>Welcome Session May 2022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2583F7-B2EE-4852-95E0-FB381AAEC719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510963" y="6408738"/>
            <a:ext cx="681037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281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B825E7A-E130-435A-A0E1-01D36101EE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/>
              <a:t>Introduction</a:t>
            </a:r>
          </a:p>
          <a:p>
            <a:r>
              <a:rPr lang="fr-CH"/>
              <a:t>NEWCOMERS Procedure</a:t>
            </a:r>
          </a:p>
          <a:p>
            <a:pPr lvl="1"/>
            <a:r>
              <a:rPr lang="fr-CH"/>
              <a:t>Swiss cards</a:t>
            </a:r>
          </a:p>
          <a:p>
            <a:pPr lvl="1"/>
            <a:r>
              <a:rPr lang="fr-CH"/>
              <a:t>French cards</a:t>
            </a:r>
          </a:p>
          <a:p>
            <a:r>
              <a:rPr lang="fr-CH"/>
              <a:t>CHANGE of STATUS – Procedure</a:t>
            </a:r>
          </a:p>
          <a:p>
            <a:r>
              <a:rPr lang="fr-CH"/>
              <a:t>Questions?</a:t>
            </a:r>
            <a:endParaRPr lang="en-CH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D94BBF-0C25-4B95-A7BF-4D108340E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French and Swiss Cards</a:t>
            </a:r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BC7911D-3176-4815-B633-196A53F722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328" y="382910"/>
            <a:ext cx="1189674" cy="7842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BC1B21B-6CD3-48AC-A2CB-4769D540B7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7784" y="382910"/>
            <a:ext cx="1152046" cy="774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925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B825E7A-E130-435A-A0E1-01D36101EE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68760"/>
            <a:ext cx="11376024" cy="4608512"/>
          </a:xfrm>
        </p:spPr>
        <p:txBody>
          <a:bodyPr/>
          <a:lstStyle/>
          <a:p>
            <a:r>
              <a:rPr lang="fr-CH" sz="2400"/>
              <a:t>These are your special residency and work permits = essential documents</a:t>
            </a:r>
          </a:p>
          <a:p>
            <a:r>
              <a:rPr lang="en-GB" sz="2400"/>
              <a:t>Do I need one? </a:t>
            </a:r>
          </a:p>
          <a:p>
            <a:pPr lvl="1"/>
            <a:r>
              <a:rPr lang="en-GB" sz="2100"/>
              <a:t>Yes, if working time &gt; 50% and contract duration &gt; 3 months.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/>
              <a:t>When do I request them? </a:t>
            </a:r>
          </a:p>
          <a:p>
            <a:pPr marL="571500" lvl="1" indent="-285750">
              <a:buFont typeface="Arial" panose="020B0604020202020204" pitchFamily="34" charset="0"/>
              <a:buChar char="•"/>
            </a:pPr>
            <a:r>
              <a:rPr lang="en-GB" sz="2100"/>
              <a:t>Cards can only be requested if you have already arrived in the local area</a:t>
            </a:r>
          </a:p>
          <a:p>
            <a:r>
              <a:rPr lang="en-GB" sz="2400"/>
              <a:t>I already have a Swiss permit, do I need to return it? </a:t>
            </a:r>
          </a:p>
          <a:p>
            <a:pPr lvl="1"/>
            <a:r>
              <a:rPr lang="en-GB" sz="2100"/>
              <a:t>Yes, we will send it to the Swiss mission in exchange of your new Swiss card.</a:t>
            </a:r>
          </a:p>
          <a:p>
            <a:r>
              <a:rPr lang="en-GB" sz="2400"/>
              <a:t>I have a temporary local address, is this ok? </a:t>
            </a:r>
          </a:p>
          <a:p>
            <a:pPr lvl="1"/>
            <a:r>
              <a:rPr lang="en-GB" sz="2100"/>
              <a:t>Yes. You can update your address to a more permanent one with the same document.</a:t>
            </a:r>
          </a:p>
          <a:p>
            <a:pPr lvl="1"/>
            <a:endParaRPr lang="en-GB" sz="2100"/>
          </a:p>
          <a:p>
            <a:endParaRPr lang="fr-CH"/>
          </a:p>
          <a:p>
            <a:endParaRPr lang="en-CH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D94BBF-0C25-4B95-A7BF-4D108340E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French and Swiss Cards – introduction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01426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DD13B6-B92A-43AD-960E-585EA4C935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414" y="1676840"/>
            <a:ext cx="11755586" cy="4608512"/>
          </a:xfrm>
        </p:spPr>
        <p:txBody>
          <a:bodyPr/>
          <a:lstStyle/>
          <a:p>
            <a:pPr marL="0" indent="0">
              <a:buNone/>
            </a:pPr>
            <a:r>
              <a:rPr lang="en-GB" sz="24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No need to fill in a form – we will do the necessary</a:t>
            </a:r>
            <a:endParaRPr lang="en-GB" sz="2400" b="1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2400" b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Please follow the following steps</a:t>
            </a:r>
            <a:endParaRPr lang="fr-CH" sz="2400" b="1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 sz="180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1.</a:t>
            </a:r>
            <a:r>
              <a:rPr lang="en-GB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     </a:t>
            </a:r>
            <a:r>
              <a:rPr lang="en-GB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Establish first your access card in Building </a:t>
            </a:r>
            <a:r>
              <a:rPr lang="en-GB" u="sng">
                <a:solidFill>
                  <a:srgbClr val="2574B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55/R-001</a:t>
            </a:r>
            <a:r>
              <a:rPr lang="en-GB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;</a:t>
            </a:r>
            <a:endParaRPr lang="fr-CH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2.</a:t>
            </a:r>
            <a:r>
              <a:rPr lang="en-GB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      </a:t>
            </a:r>
            <a:r>
              <a:rPr lang="en-GB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Complete the </a:t>
            </a:r>
            <a:r>
              <a:rPr lang="en-GB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EDH Local Address Change form</a:t>
            </a:r>
            <a:r>
              <a:rPr lang="en-GB" u="sng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b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(this could also be a CERN hostel, or a friend’s house) </a:t>
            </a:r>
            <a:r>
              <a:rPr lang="en-GB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/>
            </a:r>
            <a:br>
              <a:rPr lang="en-GB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</a:br>
            <a:r>
              <a:rPr lang="en-GB" b="0" i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If you already have an address registered in the CERN database, please check if the information is correct;</a:t>
            </a:r>
            <a:endParaRPr lang="fr-CH" b="0" i="1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GB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3.    </a:t>
            </a:r>
            <a:r>
              <a:rPr lang="en-GB" b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If you hold a Swiss work permit type B, C, G or L,</a:t>
            </a:r>
            <a:r>
              <a:rPr lang="en-GB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please hand it in on them in building</a:t>
            </a:r>
            <a:r>
              <a:rPr lang="en-GB">
                <a:solidFill>
                  <a:srgbClr val="29292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r>
              <a:rPr lang="en-GB" u="sng">
                <a:solidFill>
                  <a:srgbClr val="29292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hlinkClick r:id="rId2"/>
              </a:rPr>
              <a:t>55/R-001</a:t>
            </a:r>
            <a:r>
              <a:rPr lang="en-GB">
                <a:solidFill>
                  <a:srgbClr val="29292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(groundfloor</a:t>
            </a:r>
            <a:r>
              <a:rPr lang="en-GB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Mon-Fri in the afternoon) in an envelope addressed to “Cards Service”.</a:t>
            </a:r>
            <a:endParaRPr lang="en-CH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fr-CH"/>
              <a:t>If you live in Switzerland, for non Swiss family members a Swiss Card will be requested as well (so also need for access card)</a:t>
            </a:r>
          </a:p>
          <a:p>
            <a:pPr marL="0" indent="0">
              <a:buNone/>
            </a:pPr>
            <a:r>
              <a:rPr lang="fr-CH" b="0">
                <a:solidFill>
                  <a:schemeClr val="accent1">
                    <a:lumMod val="60000"/>
                    <a:lumOff val="40000"/>
                  </a:schemeClr>
                </a:solidFill>
              </a:rPr>
              <a:t>It takes about 3-4 weeks before the card arrives</a:t>
            </a:r>
            <a:endParaRPr lang="en-CH" b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71FA403-504F-4EA4-BEA2-AC67001E4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NEWCOMERS – Swiss cards</a:t>
            </a:r>
            <a:r>
              <a:rPr lang="fr-CH" sz="2400"/>
              <a:t/>
            </a:r>
            <a:br>
              <a:rPr lang="fr-CH" sz="2400"/>
            </a:br>
            <a:r>
              <a:rPr lang="fr-CH" sz="2400"/>
              <a:t/>
            </a:r>
            <a:br>
              <a:rPr lang="fr-CH" sz="2400"/>
            </a:br>
            <a:r>
              <a:rPr lang="fr-CH" sz="2400"/>
              <a:t>For all CERN members of Personnel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DE17DA-E95D-42AF-AED6-2CC1B27EA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539876-3BDA-430F-AF5A-B841D0ACFC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94338" y="166368"/>
            <a:ext cx="1189674" cy="78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345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E7EE3E8-447F-454D-891A-1E5FA28B12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97305"/>
            <a:ext cx="11376024" cy="4608512"/>
          </a:xfrm>
        </p:spPr>
        <p:txBody>
          <a:bodyPr/>
          <a:lstStyle/>
          <a:p>
            <a:r>
              <a:rPr lang="en-GB"/>
              <a:t>The request for a Swiss card is mandatory for the spouse/partner and children who meet the following conditions of award:</a:t>
            </a:r>
          </a:p>
          <a:p>
            <a:pPr lvl="1"/>
            <a:r>
              <a:rPr lang="en-GB"/>
              <a:t>Living in CH</a:t>
            </a:r>
          </a:p>
          <a:p>
            <a:pPr lvl="1"/>
            <a:r>
              <a:rPr lang="en-GB"/>
              <a:t>they must not be of Swiss nationality,</a:t>
            </a:r>
          </a:p>
          <a:p>
            <a:pPr lvl="1"/>
            <a:r>
              <a:rPr lang="en-GB"/>
              <a:t>they must live under the same roof* as the member of the personnel,</a:t>
            </a:r>
          </a:p>
          <a:p>
            <a:pPr lvl="1"/>
            <a:r>
              <a:rPr lang="en-GB"/>
              <a:t>children must be unmarried and dependent on the member of the personnel.</a:t>
            </a:r>
          </a:p>
          <a:p>
            <a:r>
              <a:rPr lang="en-GB"/>
              <a:t>Family members wishing to take up gainful employment in Switzerland must apply for a </a:t>
            </a:r>
            <a:r>
              <a:rPr lang="en-GB">
                <a:hlinkClick r:id="rId2"/>
              </a:rPr>
              <a:t>'permis Ci' certificate</a:t>
            </a:r>
            <a:r>
              <a:rPr lang="en-GB"/>
              <a:t>.</a:t>
            </a:r>
          </a:p>
          <a:p>
            <a:r>
              <a:rPr lang="en-GB"/>
              <a:t>Family with EU/AELE nationality may ask the Cantonal Population Office of their canton of residence to keep / be issued with a residence permit (B permit) instead of a </a:t>
            </a:r>
            <a:r>
              <a:rPr lang="en-GB" i="1"/>
              <a:t>carte de légitimation</a:t>
            </a:r>
            <a:r>
              <a:rPr lang="en-GB"/>
              <a:t>.</a:t>
            </a:r>
          </a:p>
          <a:p>
            <a:r>
              <a:rPr lang="en-GB" sz="2000" b="0"/>
              <a:t>N.B. Non-European nationals who do not have the right to long-term residence in France are not entitled to a cross-border commuter (frontalier) permit </a:t>
            </a:r>
            <a:endParaRPr lang="en-CH" sz="2000" b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ACC0F63-B446-48CD-9692-E65303DD4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SPOUSES &amp; RECOGNISED PARTNERS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FAEB04-0C89-422D-8471-7F31322B2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E02F37-ADB5-4881-B22D-15E2C102DD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4338" y="166368"/>
            <a:ext cx="1189674" cy="78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148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DD13B6-B92A-43AD-960E-585EA4C935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2318653"/>
            <a:ext cx="11755586" cy="3716558"/>
          </a:xfrm>
        </p:spPr>
        <p:txBody>
          <a:bodyPr/>
          <a:lstStyle/>
          <a:p>
            <a:pPr marL="0" indent="0">
              <a:buNone/>
            </a:pPr>
            <a:r>
              <a:rPr lang="fr-CH" b="0" dirty="0" err="1"/>
              <a:t>Details</a:t>
            </a:r>
            <a:r>
              <a:rPr lang="fr-CH" b="0" dirty="0"/>
              <a:t> and checklist in </a:t>
            </a:r>
            <a:r>
              <a:rPr lang="fr-CH" b="0" dirty="0" err="1"/>
              <a:t>Welcome</a:t>
            </a:r>
            <a:r>
              <a:rPr lang="fr-CH" b="0" dirty="0"/>
              <a:t> email</a:t>
            </a:r>
          </a:p>
          <a:p>
            <a:pPr marL="457200" indent="-457200">
              <a:buFont typeface="+mj-lt"/>
              <a:buAutoNum type="arabicPeriod"/>
            </a:pPr>
            <a:r>
              <a:rPr lang="fr-CH" sz="2000" b="0" dirty="0"/>
              <a:t>Complete the </a:t>
            </a:r>
            <a:r>
              <a:rPr lang="fr-CH" sz="2000" b="0" dirty="0">
                <a:hlinkClick r:id="rId2" action="ppaction://hlinkfile"/>
              </a:rPr>
              <a:t>NNPF</a:t>
            </a:r>
            <a:r>
              <a:rPr lang="fr-CH" sz="2000" b="0" dirty="0"/>
              <a:t> (and if applicable </a:t>
            </a:r>
            <a:r>
              <a:rPr lang="fr-CH" sz="2000" b="0" dirty="0">
                <a:hlinkClick r:id="rId3"/>
              </a:rPr>
              <a:t>NNPF - </a:t>
            </a:r>
            <a:r>
              <a:rPr lang="fr-CH" sz="2000" b="0" dirty="0" err="1">
                <a:hlinkClick r:id="rId3"/>
              </a:rPr>
              <a:t>FamilyMember</a:t>
            </a:r>
            <a:r>
              <a:rPr lang="fr-CH" sz="2000" b="0" dirty="0"/>
              <a:t> )</a:t>
            </a:r>
          </a:p>
          <a:p>
            <a:pPr marL="457200" indent="-457200">
              <a:buFont typeface="+mj-lt"/>
              <a:buAutoNum type="arabicPeriod"/>
            </a:pPr>
            <a:r>
              <a:rPr lang="fr-CH" sz="2000" b="0" dirty="0" err="1"/>
              <a:t>Create</a:t>
            </a:r>
            <a:r>
              <a:rPr lang="fr-CH" sz="2000" b="0" dirty="0"/>
              <a:t> a </a:t>
            </a:r>
            <a:r>
              <a:rPr lang="fr-CH" sz="2000" b="0" dirty="0" err="1">
                <a:hlinkClick r:id="rId4" action="ppaction://hlinkfile"/>
              </a:rPr>
              <a:t>Request</a:t>
            </a:r>
            <a:r>
              <a:rPr lang="fr-CH" sz="2000" b="0" dirty="0">
                <a:hlinkClick r:id="rId4" action="ppaction://hlinkfile"/>
              </a:rPr>
              <a:t> ticket</a:t>
            </a:r>
            <a:r>
              <a:rPr lang="fr-CH" sz="2000" b="0" dirty="0"/>
              <a:t> in the Service Portal and </a:t>
            </a:r>
            <a:r>
              <a:rPr lang="fr-CH" sz="2000" b="0" dirty="0" err="1"/>
              <a:t>attach</a:t>
            </a:r>
            <a:r>
              <a:rPr lang="fr-CH" sz="2000" b="0" dirty="0"/>
              <a:t> the NNPF(s) (in doc format)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b="0" dirty="0"/>
              <a:t>Deliver all necessary documents on PAPER at 55/R-001 (</a:t>
            </a:r>
            <a:r>
              <a:rPr lang="en-GB" sz="2000" b="0" dirty="0" err="1"/>
              <a:t>groundfloor</a:t>
            </a:r>
            <a:r>
              <a:rPr lang="en-GB" sz="2000" b="0" dirty="0"/>
              <a:t>, where you will pick up your access card), only from Monday to Friday 1.30 p.m. to 6.30 </a:t>
            </a:r>
            <a:r>
              <a:rPr lang="en-GB" sz="2000" b="0" dirty="0" err="1"/>
              <a:t>p.m</a:t>
            </a:r>
            <a:r>
              <a:rPr lang="en-GB" sz="2000" b="0" dirty="0"/>
              <a:t> – See checklist </a:t>
            </a:r>
          </a:p>
          <a:p>
            <a:pPr marL="0" indent="0">
              <a:buNone/>
            </a:pPr>
            <a:r>
              <a:rPr lang="en-GB" sz="2000" b="0" dirty="0"/>
              <a:t>Please bring as soon as possible the documents to B55 (don’t wait until we ask !).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The initial application for the French card request must be made as soon as you start your CERN contract,</a:t>
            </a: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GB" sz="1600" b="1" i="1" u="sng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within a deadline of two months</a:t>
            </a:r>
            <a:r>
              <a:rPr lang="en-GB" sz="1600" b="1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800" i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after your arrival in the local area (France or Switzerland)</a:t>
            </a:r>
            <a:endParaRPr lang="en-GB" b="0" dirty="0"/>
          </a:p>
          <a:p>
            <a:pPr marL="0" indent="0">
              <a:buNone/>
            </a:pPr>
            <a:r>
              <a:rPr lang="fr-CH" b="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Currently</a:t>
            </a:r>
            <a:r>
              <a:rPr lang="fr-CH" b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longer </a:t>
            </a:r>
            <a:r>
              <a:rPr lang="fr-CH" b="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delays</a:t>
            </a:r>
            <a:r>
              <a:rPr lang="fr-CH" b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up to 3-4 </a:t>
            </a:r>
            <a:r>
              <a:rPr lang="fr-CH" b="0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months</a:t>
            </a:r>
            <a:endParaRPr lang="en-CH" b="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endParaRPr lang="en-CH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71FA403-504F-4EA4-BEA2-AC67001E42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855418"/>
          </a:xfrm>
        </p:spPr>
        <p:txBody>
          <a:bodyPr>
            <a:normAutofit fontScale="90000"/>
          </a:bodyPr>
          <a:lstStyle/>
          <a:p>
            <a:r>
              <a:rPr lang="fr-CH" dirty="0"/>
              <a:t>NEWCOMERS – French </a:t>
            </a:r>
            <a:r>
              <a:rPr lang="fr-CH" dirty="0" err="1"/>
              <a:t>cards</a:t>
            </a:r>
            <a:r>
              <a:rPr lang="fr-CH" sz="2400" dirty="0"/>
              <a:t/>
            </a:r>
            <a:br>
              <a:rPr lang="fr-CH" sz="2400" dirty="0"/>
            </a:br>
            <a:r>
              <a:rPr lang="fr-CH" sz="2400" dirty="0"/>
              <a:t/>
            </a:r>
            <a:br>
              <a:rPr lang="fr-CH" sz="2400" dirty="0"/>
            </a:br>
            <a:r>
              <a:rPr lang="fr-CH" sz="2400" dirty="0"/>
              <a:t>For all CERN members of Personnel and </a:t>
            </a:r>
            <a:r>
              <a:rPr lang="fr-CH" sz="2400" dirty="0" err="1"/>
              <a:t>family</a:t>
            </a:r>
            <a:r>
              <a:rPr lang="fr-CH" sz="2400" dirty="0"/>
              <a:t> members </a:t>
            </a:r>
            <a:r>
              <a:rPr lang="fr-CH" sz="2400" dirty="0" err="1"/>
              <a:t>except</a:t>
            </a:r>
            <a:r>
              <a:rPr lang="fr-CH" sz="2400" dirty="0"/>
              <a:t>:</a:t>
            </a:r>
            <a:br>
              <a:rPr lang="fr-CH" sz="2400" dirty="0"/>
            </a:br>
            <a:r>
              <a:rPr lang="en-GB" sz="2000" b="0" dirty="0"/>
              <a:t>- French nationals, living in France;</a:t>
            </a:r>
            <a:br>
              <a:rPr lang="en-GB" sz="2000" b="0" dirty="0"/>
            </a:br>
            <a:r>
              <a:rPr lang="en-GB" sz="2000" b="0" dirty="0"/>
              <a:t>- All those who have been residing in France for over 3 months and their family members;</a:t>
            </a:r>
            <a:br>
              <a:rPr lang="en-GB" sz="2000" b="0" dirty="0"/>
            </a:br>
            <a:r>
              <a:rPr lang="en-GB" sz="2000" b="0" dirty="0"/>
              <a:t>- Family members </a:t>
            </a:r>
            <a:r>
              <a:rPr lang="en-GB" sz="2000" b="0" dirty="0" err="1"/>
              <a:t>domiciliated</a:t>
            </a:r>
            <a:r>
              <a:rPr lang="en-GB" sz="2000" b="0" dirty="0"/>
              <a:t> in Switzerland.</a:t>
            </a:r>
            <a:r>
              <a:rPr lang="en-GB" sz="2400" dirty="0"/>
              <a:t/>
            </a:r>
            <a:br>
              <a:rPr lang="en-GB" sz="2400" dirty="0"/>
            </a:b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DE17DA-E95D-42AF-AED6-2CC1B27EA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1FB6BE8-EE07-4009-883A-1A23D6B432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27784" y="382910"/>
            <a:ext cx="1152046" cy="774937"/>
          </a:xfrm>
          <a:prstGeom prst="rect">
            <a:avLst/>
          </a:prstGeom>
        </p:spPr>
      </p:pic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B015394E-C2B6-4570-9023-F5756166D96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837473B0-CC2E-450A-ABE3-18F120FF3D39}">
                <a1611:picAttrSrcUrl xmlns:a1611="http://schemas.microsoft.com/office/drawing/2016/11/main" xmlns="" r:id="rId7"/>
              </a:ext>
            </a:extLst>
          </a:blip>
          <a:stretch>
            <a:fillRect/>
          </a:stretch>
        </p:blipFill>
        <p:spPr>
          <a:xfrm>
            <a:off x="10030419" y="5304803"/>
            <a:ext cx="2035126" cy="1433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0414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B825E7A-E130-435A-A0E1-01D36101EE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91543" y="1592263"/>
            <a:ext cx="9792469" cy="4608512"/>
          </a:xfrm>
        </p:spPr>
        <p:txBody>
          <a:bodyPr/>
          <a:lstStyle/>
          <a:p>
            <a:pPr marL="0" indent="0">
              <a:buNone/>
            </a:pPr>
            <a:r>
              <a:rPr lang="fr-CH"/>
              <a:t>SWISS CARD: </a:t>
            </a:r>
            <a:r>
              <a:rPr lang="en-GB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please drop your </a:t>
            </a:r>
            <a:r>
              <a:rPr lang="en-GB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Swiss legitimation card(s) related to your previous contract in</a:t>
            </a:r>
            <a:r>
              <a:rPr lang="en-GB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US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an </a:t>
            </a:r>
            <a:r>
              <a:rPr lang="en-GB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envelope for: </a:t>
            </a:r>
            <a:r>
              <a:rPr lang="en-US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« </a:t>
            </a:r>
            <a:r>
              <a:rPr lang="en-GB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CARDS SERVICE</a:t>
            </a:r>
            <a:r>
              <a:rPr lang="en-US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r>
              <a:rPr lang="en-US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– Change of Status </a:t>
            </a:r>
            <a:r>
              <a:rPr lang="en-US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» </a:t>
            </a:r>
            <a:r>
              <a:rPr lang="en-GB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also with your name and CERN ID, </a:t>
            </a:r>
            <a:r>
              <a:rPr lang="en-GB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at</a:t>
            </a:r>
            <a:r>
              <a:rPr lang="en-GB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the building</a:t>
            </a:r>
            <a:r>
              <a:rPr lang="en-GB">
                <a:solidFill>
                  <a:srgbClr val="292929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</a:rPr>
              <a:t> </a:t>
            </a:r>
            <a:r>
              <a:rPr lang="en-GB" u="sng">
                <a:solidFill>
                  <a:srgbClr val="2574B9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hlinkClick r:id="rId2"/>
              </a:rPr>
              <a:t>55/R-001</a:t>
            </a:r>
            <a:r>
              <a:rPr lang="en-GB">
                <a:solidFill>
                  <a:srgbClr val="000000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</a:rPr>
              <a:t> </a:t>
            </a:r>
            <a:r>
              <a:rPr lang="en-US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from </a:t>
            </a:r>
            <a:r>
              <a:rPr lang="en-GB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Monday to Friday 1h30 p.m. to 6.30 p.m.</a:t>
            </a:r>
            <a:endParaRPr lang="en-CH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fr-CH"/>
          </a:p>
          <a:p>
            <a:pPr marL="0" indent="0">
              <a:buNone/>
            </a:pPr>
            <a:endParaRPr lang="fr-CH"/>
          </a:p>
          <a:p>
            <a:pPr marL="0" indent="0">
              <a:buNone/>
            </a:pPr>
            <a:r>
              <a:rPr lang="fr-CH"/>
              <a:t>FRENCH CARD: </a:t>
            </a:r>
            <a:r>
              <a:rPr lang="fr-CH">
                <a:solidFill>
                  <a:srgbClr val="201F1E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Considering the long delay, we do not ask you to change your card now, we will do the change of status when card needs to be renewed.</a:t>
            </a:r>
            <a:endParaRPr lang="en-CH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CH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D94BBF-0C25-4B95-A7BF-4D108340E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Change of status</a:t>
            </a:r>
            <a:endParaRPr lang="en-CH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BC7911D-3176-4815-B633-196A53F722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556" y="1609829"/>
            <a:ext cx="1189674" cy="78420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BC1B21B-6CD3-48AC-A2CB-4769D540B7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8370" y="3679764"/>
            <a:ext cx="1152046" cy="784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1550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1D94BBF-0C25-4B95-A7BF-4D108340E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Opening</a:t>
            </a:r>
            <a:r>
              <a:rPr lang="fr-CH" dirty="0" smtClean="0"/>
              <a:t> a </a:t>
            </a:r>
            <a:r>
              <a:rPr lang="fr-CH" dirty="0" err="1" smtClean="0"/>
              <a:t>swiss</a:t>
            </a:r>
            <a:r>
              <a:rPr lang="fr-CH" dirty="0" smtClean="0"/>
              <a:t> Bank </a:t>
            </a:r>
            <a:r>
              <a:rPr lang="fr-CH" dirty="0" err="1" smtClean="0"/>
              <a:t>account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D4FBE3-C950-4217-90AF-7CBB86B37F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39335"/>
            <a:ext cx="10440539" cy="4608512"/>
          </a:xfrm>
        </p:spPr>
        <p:txBody>
          <a:bodyPr/>
          <a:lstStyle/>
          <a:p>
            <a:pPr marL="0" indent="0">
              <a:buNone/>
            </a:pPr>
            <a:r>
              <a:rPr lang="fr-CH" sz="2000" b="0" dirty="0"/>
              <a:t>UBS </a:t>
            </a:r>
            <a:r>
              <a:rPr lang="fr-CH" sz="2000" b="0" dirty="0" smtClean="0"/>
              <a:t>Bank, in </a:t>
            </a:r>
            <a:r>
              <a:rPr lang="fr-CH" sz="2000" b="0" dirty="0" err="1" smtClean="0"/>
              <a:t>particular</a:t>
            </a:r>
            <a:r>
              <a:rPr lang="fr-CH" sz="2000" b="0" dirty="0" smtClean="0"/>
              <a:t> on the CERN site, </a:t>
            </a:r>
            <a:r>
              <a:rPr lang="fr-CH" sz="2000" b="0" dirty="0" err="1" smtClean="0"/>
              <a:t>will</a:t>
            </a:r>
            <a:r>
              <a:rPr lang="fr-CH" sz="2000" b="0" dirty="0" smtClean="0"/>
              <a:t> </a:t>
            </a:r>
            <a:r>
              <a:rPr lang="fr-CH" sz="2000" b="0" dirty="0" err="1" smtClean="0"/>
              <a:t>ask</a:t>
            </a:r>
            <a:r>
              <a:rPr lang="fr-CH" sz="2000" b="0" dirty="0" smtClean="0"/>
              <a:t> </a:t>
            </a:r>
            <a:r>
              <a:rPr lang="fr-CH" sz="2000" b="0" dirty="0"/>
              <a:t>for </a:t>
            </a:r>
            <a:r>
              <a:rPr lang="fr-CH" sz="2000" b="0" dirty="0" smtClean="0"/>
              <a:t>a copy of </a:t>
            </a:r>
            <a:r>
              <a:rPr lang="fr-CH" sz="2000" b="0" dirty="0" err="1" smtClean="0"/>
              <a:t>your</a:t>
            </a:r>
            <a:r>
              <a:rPr lang="fr-CH" sz="2000" b="0" dirty="0" smtClean="0"/>
              <a:t> Swiss </a:t>
            </a:r>
            <a:r>
              <a:rPr lang="fr-CH" sz="2000" b="0" dirty="0" err="1" smtClean="0"/>
              <a:t>Card</a:t>
            </a:r>
            <a:r>
              <a:rPr lang="fr-CH" sz="2000" b="0" dirty="0" smtClean="0"/>
              <a:t>.</a:t>
            </a:r>
          </a:p>
          <a:p>
            <a:pPr marL="0" indent="0">
              <a:buNone/>
            </a:pPr>
            <a:r>
              <a:rPr lang="en-GB" sz="2000" b="0" dirty="0" smtClean="0"/>
              <a:t>Please be patient and allow </a:t>
            </a:r>
            <a:r>
              <a:rPr lang="en-GB" sz="2000" b="0" dirty="0"/>
              <a:t>time for the Swiss Card to be </a:t>
            </a:r>
            <a:r>
              <a:rPr lang="en-GB" sz="2000" b="0" dirty="0" smtClean="0"/>
              <a:t>requested </a:t>
            </a:r>
            <a:r>
              <a:rPr lang="en-GB" sz="2000" b="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(Min.3 weeks after </a:t>
            </a:r>
            <a:r>
              <a:rPr lang="en-GB" sz="2000" b="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arrival</a:t>
            </a:r>
            <a:r>
              <a:rPr lang="en-GB" sz="2000" b="0" dirty="0"/>
              <a:t>)</a:t>
            </a:r>
          </a:p>
          <a:p>
            <a:pPr marL="0" indent="0">
              <a:buNone/>
            </a:pPr>
            <a:r>
              <a:rPr lang="en-GB" sz="2000" b="0" dirty="0"/>
              <a:t>W</a:t>
            </a:r>
            <a:r>
              <a:rPr lang="en-GB" sz="2000" b="0" dirty="0"/>
              <a:t>e will send you an email to inform you when you can pick up cards we have received for </a:t>
            </a:r>
            <a:r>
              <a:rPr lang="en-GB" sz="2000" b="0" dirty="0" smtClean="0"/>
              <a:t>you, at the  building </a:t>
            </a:r>
            <a:r>
              <a:rPr lang="en-GB" u="sng" dirty="0">
                <a:hlinkClick r:id="rId2"/>
              </a:rPr>
              <a:t>55/R-001</a:t>
            </a:r>
            <a:r>
              <a:rPr lang="en-GB" dirty="0"/>
              <a:t> </a:t>
            </a:r>
            <a:r>
              <a:rPr lang="en-GB" sz="2000" b="0" dirty="0"/>
              <a:t>(</a:t>
            </a:r>
            <a:r>
              <a:rPr lang="en-GB" sz="2000" b="0" dirty="0" err="1"/>
              <a:t>groundfloor</a:t>
            </a:r>
            <a:r>
              <a:rPr lang="en-GB" sz="2000" b="0" dirty="0"/>
              <a:t>, where you </a:t>
            </a:r>
            <a:r>
              <a:rPr lang="en-GB" sz="2000" b="0" dirty="0" smtClean="0"/>
              <a:t>have picked </a:t>
            </a:r>
            <a:r>
              <a:rPr lang="en-GB" sz="2000" b="0" dirty="0"/>
              <a:t>up your access card</a:t>
            </a:r>
            <a:r>
              <a:rPr lang="en-GB" sz="2000" b="0" dirty="0" smtClean="0"/>
              <a:t>), </a:t>
            </a:r>
            <a:r>
              <a:rPr lang="en-US" sz="2000" b="0" dirty="0" smtClean="0"/>
              <a:t>from </a:t>
            </a:r>
            <a:r>
              <a:rPr lang="en-GB" sz="2000" b="0" dirty="0"/>
              <a:t>Monday to Friday 1h30 p.m. to 6.30 p.m.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7E02F37-ADB5-4881-B22D-15E2C102DD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94338" y="166368"/>
            <a:ext cx="1189674" cy="784204"/>
          </a:xfrm>
          <a:prstGeom prst="rect">
            <a:avLst/>
          </a:prstGeom>
        </p:spPr>
      </p:pic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B015394E-C2B6-4570-9023-F5756166D9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xmlns="" r:id="rId7"/>
              </a:ext>
            </a:extLst>
          </a:blip>
          <a:stretch>
            <a:fillRect/>
          </a:stretch>
        </p:blipFill>
        <p:spPr>
          <a:xfrm>
            <a:off x="10030419" y="5304803"/>
            <a:ext cx="2035126" cy="1433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6549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68690-4450-44CB-ACA1-233F74A593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/>
              <a:t>Questions?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54E7BB-B8A3-4112-BA02-432F86DA7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171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HR 2">
      <a:dk1>
        <a:srgbClr val="0033A0"/>
      </a:dk1>
      <a:lt1>
        <a:srgbClr val="FFFFFF"/>
      </a:lt1>
      <a:dk2>
        <a:srgbClr val="000000"/>
      </a:dk2>
      <a:lt2>
        <a:srgbClr val="F8F8F8"/>
      </a:lt2>
      <a:accent1>
        <a:srgbClr val="0033A0"/>
      </a:accent1>
      <a:accent2>
        <a:srgbClr val="E64179"/>
      </a:accent2>
      <a:accent3>
        <a:srgbClr val="CDDB00"/>
      </a:accent3>
      <a:accent4>
        <a:srgbClr val="00A5A9"/>
      </a:accent4>
      <a:accent5>
        <a:srgbClr val="F09F54"/>
      </a:accent5>
      <a:accent6>
        <a:srgbClr val="001E60"/>
      </a:accent6>
      <a:hlink>
        <a:srgbClr val="00A5A9"/>
      </a:hlink>
      <a:folHlink>
        <a:srgbClr val="CDDB00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OW_session1_CBS" id="{18451568-9310-4A03-B889-DDD379D22F62}" vid="{CB4E390B-88A2-46B5-BE8C-853A4FF9491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11558</TotalTime>
  <Words>845</Words>
  <Application>Microsoft Office PowerPoint</Application>
  <DocSecurity>0</DocSecurity>
  <PresentationFormat>Widescreen</PresentationFormat>
  <Paragraphs>61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Office Theme</vt:lpstr>
      <vt:lpstr>French &amp; Swiss Cards</vt:lpstr>
      <vt:lpstr>French and Swiss Cards</vt:lpstr>
      <vt:lpstr>French and Swiss Cards – introduction</vt:lpstr>
      <vt:lpstr>NEWCOMERS – Swiss cards  For all CERN members of Personnel</vt:lpstr>
      <vt:lpstr>SPOUSES &amp; RECOGNISED PARTNERS</vt:lpstr>
      <vt:lpstr>NEWCOMERS – French cards  For all CERN members of Personnel and family members except: - French nationals, living in France; - All those who have been residing in France for over 3 months and their family members; - Family members domiciliated in Switzerland. </vt:lpstr>
      <vt:lpstr>Change of status</vt:lpstr>
      <vt:lpstr>Opening a swiss Bank account</vt:lpstr>
      <vt:lpstr>Questions?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Microsoft Office User</dc:creator>
  <cp:keywords/>
  <dc:description/>
  <cp:lastModifiedBy>Donia Grandclaude</cp:lastModifiedBy>
  <cp:revision>870</cp:revision>
  <cp:lastPrinted>2022-01-20T14:40:34Z</cp:lastPrinted>
  <dcterms:created xsi:type="dcterms:W3CDTF">2021-01-13T14:56:53Z</dcterms:created>
  <dcterms:modified xsi:type="dcterms:W3CDTF">2022-06-02T08:30:11Z</dcterms:modified>
  <cp:category/>
  <dc:identifier/>
  <cp:contentStatus/>
  <dc:language/>
  <cp:version/>
</cp:coreProperties>
</file>