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294" r:id="rId3"/>
    <p:sldId id="297" r:id="rId4"/>
    <p:sldId id="298" r:id="rId5"/>
    <p:sldId id="299" r:id="rId6"/>
    <p:sldId id="303" r:id="rId7"/>
    <p:sldId id="302" r:id="rId8"/>
    <p:sldId id="301" r:id="rId9"/>
    <p:sldId id="300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6"/>
    <p:restoredTop sz="94686"/>
  </p:normalViewPr>
  <p:slideViewPr>
    <p:cSldViewPr snapToGrid="0" snapToObjects="1">
      <p:cViewPr>
        <p:scale>
          <a:sx n="66" d="100"/>
          <a:sy n="66" d="100"/>
        </p:scale>
        <p:origin x="1104" y="70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Facilitate and Automatize Kubernetes Operations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Antonio Nappi</a:t>
            </a:r>
          </a:p>
          <a:p>
            <a:r>
              <a:rPr lang="en-GB" dirty="0"/>
              <a:t>Innovation Review Board #11 </a:t>
            </a:r>
          </a:p>
          <a:p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of September 2023</a:t>
            </a:r>
            <a:r>
              <a:rPr lang="en-GB" baseline="30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9024335" cy="488887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100" b="1" dirty="0"/>
              <a:t>Title (ID)</a:t>
            </a:r>
          </a:p>
          <a:p>
            <a:pPr lvl="2"/>
            <a:r>
              <a:rPr lang="en-US" dirty="0"/>
              <a:t>Facilitate and Automatize Kubernetes Operations (</a:t>
            </a:r>
            <a:r>
              <a:rPr lang="en-US" dirty="0">
                <a:solidFill>
                  <a:srgbClr val="000000"/>
                </a:solidFill>
                <a:latin typeface="Aptos" panose="020B0004020202020204" pitchFamily="34" charset="0"/>
              </a:rPr>
              <a:t>41)</a:t>
            </a:r>
            <a:r>
              <a:rPr lang="en-US" dirty="0"/>
              <a:t> </a:t>
            </a:r>
          </a:p>
          <a:p>
            <a:pPr lvl="1"/>
            <a:r>
              <a:rPr lang="en-US" sz="2100" b="1" dirty="0"/>
              <a:t>Principal investigator and team</a:t>
            </a:r>
          </a:p>
          <a:p>
            <a:pPr lvl="2"/>
            <a:r>
              <a:rPr lang="en-US" dirty="0"/>
              <a:t>Adrian </a:t>
            </a:r>
            <a:r>
              <a:rPr lang="en-US" dirty="0" err="1"/>
              <a:t>Karasinski</a:t>
            </a:r>
            <a:r>
              <a:rPr lang="en-US" dirty="0"/>
              <a:t>, Fellow, 100%</a:t>
            </a:r>
          </a:p>
          <a:p>
            <a:pPr lvl="2"/>
            <a:r>
              <a:rPr lang="en-US" dirty="0"/>
              <a:t>Antonio Nappi, Staff, 5%</a:t>
            </a:r>
          </a:p>
          <a:p>
            <a:pPr lvl="1"/>
            <a:r>
              <a:rPr lang="en-US" sz="2100" b="1" dirty="0"/>
              <a:t>Start date: </a:t>
            </a:r>
          </a:p>
          <a:p>
            <a:pPr lvl="2"/>
            <a:r>
              <a:rPr lang="en-US" dirty="0"/>
              <a:t>06/2022</a:t>
            </a:r>
          </a:p>
          <a:p>
            <a:pPr lvl="1"/>
            <a:r>
              <a:rPr lang="en-US" sz="2100" b="1" dirty="0"/>
              <a:t>End date: </a:t>
            </a:r>
          </a:p>
          <a:p>
            <a:pPr lvl="2"/>
            <a:r>
              <a:rPr lang="en-US" dirty="0"/>
              <a:t>12/2023 (TBC)</a:t>
            </a:r>
          </a:p>
          <a:p>
            <a:pPr lvl="1"/>
            <a:r>
              <a:rPr lang="en-US" sz="2100" b="1" dirty="0"/>
              <a:t>Funding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Oracle </a:t>
            </a:r>
            <a:r>
              <a:rPr lang="en-US" dirty="0" err="1"/>
              <a:t>openlab</a:t>
            </a:r>
            <a:r>
              <a:rPr lang="en-US" dirty="0"/>
              <a:t> partnership</a:t>
            </a:r>
          </a:p>
          <a:p>
            <a:pPr lvl="1"/>
            <a:r>
              <a:rPr lang="en-US" sz="2100" b="1" dirty="0"/>
              <a:t>Status:</a:t>
            </a:r>
          </a:p>
          <a:p>
            <a:pPr lvl="2"/>
            <a:r>
              <a:rPr lang="en-US" dirty="0"/>
              <a:t>Executing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info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F59A58-E426-6310-73FF-8448D61A5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description and expected impact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9DA02-8393-3B5E-395E-319183B15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E64DC-F2FC-93C2-2E20-839A0AE8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C70EC-70E0-1713-580C-B369CAA3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15454B5-1A4C-6E03-41AA-6F9E40986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9024335" cy="4888878"/>
          </a:xfrm>
        </p:spPr>
        <p:txBody>
          <a:bodyPr>
            <a:normAutofit/>
          </a:bodyPr>
          <a:lstStyle/>
          <a:p>
            <a:pPr lvl="1"/>
            <a:r>
              <a:rPr lang="en-US" sz="2100" b="1" dirty="0"/>
              <a:t>Description</a:t>
            </a:r>
          </a:p>
          <a:p>
            <a:pPr lvl="2"/>
            <a:r>
              <a:rPr lang="en-US" dirty="0"/>
              <a:t>Oracle/CERN IT Collaboration in the context of </a:t>
            </a:r>
            <a:r>
              <a:rPr lang="en-US" dirty="0" err="1"/>
              <a:t>openlab</a:t>
            </a:r>
            <a:endParaRPr lang="en-US" dirty="0"/>
          </a:p>
          <a:p>
            <a:pPr lvl="2"/>
            <a:r>
              <a:rPr lang="en-US" dirty="0"/>
              <a:t>Produce a tool that will help to validate, test and automate upgrade Kubernetes workloads to newer versions. </a:t>
            </a:r>
          </a:p>
          <a:p>
            <a:pPr lvl="2"/>
            <a:r>
              <a:rPr lang="en-US" dirty="0"/>
              <a:t>Sub-branch of a wider idea for statically validation of service dependencies</a:t>
            </a:r>
          </a:p>
          <a:p>
            <a:pPr marL="324000" lvl="2" indent="0">
              <a:buNone/>
            </a:pPr>
            <a:endParaRPr lang="en-US" dirty="0"/>
          </a:p>
          <a:p>
            <a:pPr lvl="1"/>
            <a:r>
              <a:rPr lang="en-US" sz="2100" b="1" dirty="0"/>
              <a:t>Expected impact</a:t>
            </a:r>
          </a:p>
          <a:p>
            <a:pPr lvl="2"/>
            <a:r>
              <a:rPr lang="en-US" dirty="0"/>
              <a:t>Facilitate Kubernetes Platform Engineers tasks</a:t>
            </a:r>
          </a:p>
          <a:p>
            <a:pPr lvl="2"/>
            <a:r>
              <a:rPr lang="en-US" dirty="0"/>
              <a:t>Increase security with regular updates</a:t>
            </a:r>
          </a:p>
          <a:p>
            <a:pPr lvl="2"/>
            <a:r>
              <a:rPr lang="en-US" dirty="0"/>
              <a:t>First stone for a wider idea based on statically analysis of service dependencies</a:t>
            </a:r>
          </a:p>
        </p:txBody>
      </p:sp>
    </p:spTree>
    <p:extLst>
      <p:ext uri="{BB962C8B-B14F-4D97-AF65-F5344CB8AC3E}">
        <p14:creationId xmlns:p14="http://schemas.microsoft.com/office/powerpoint/2010/main" val="39275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B90F00-F507-D9C4-8386-00FB23A1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from IRB #4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CBD93-D4F6-6C59-5C49-B81230698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A27AA-AAA6-3065-049B-2B0D19C76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DE10D-E7A1-11DC-6F73-656754C6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CB1C4F5-2B32-697B-EEAB-14ACF0262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75" y="1097418"/>
            <a:ext cx="9024335" cy="488887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Verify Intellectual Property conditions in the CERN </a:t>
            </a:r>
            <a:r>
              <a:rPr lang="en-US" dirty="0" err="1"/>
              <a:t>openlab</a:t>
            </a:r>
            <a:r>
              <a:rPr lang="en-US" dirty="0"/>
              <a:t> Oracle agreement before sharing results with the open-source community</a:t>
            </a:r>
          </a:p>
          <a:p>
            <a:pPr marL="781200" lvl="1" indent="-457200"/>
            <a:r>
              <a:rPr lang="en-US" dirty="0"/>
              <a:t>Took several months to know who to contact</a:t>
            </a:r>
          </a:p>
          <a:p>
            <a:pPr marL="1105200" lvl="2" indent="-457200"/>
            <a:r>
              <a:rPr lang="en-US" dirty="0"/>
              <a:t>Maybe IRB/IT could create a dedicated channel with Legal Service</a:t>
            </a:r>
          </a:p>
          <a:p>
            <a:pPr marL="781200" lvl="1" indent="-457200"/>
            <a:r>
              <a:rPr lang="en-US" dirty="0"/>
              <a:t>Got green light to go forward with Apache 2.0 license</a:t>
            </a:r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Validate the project objectives against the IT Department strategy about microservices architectures. The discussion might need to be escalated to the ARB for further consideration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Postponed. The project is not targeting microservices for now (refocused in agreement with Oracle)</a:t>
            </a:r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CH" dirty="0"/>
          </a:p>
          <a:p>
            <a:pPr marL="3240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65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B38293-701A-5686-837C-F5E649082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the project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51E04-4099-E35C-2037-A25833E5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87F10-3D03-D5E3-E4F5-6E469E376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73CBD-B12E-001B-39A6-42B4C987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4685585-E1A2-2DA1-99F6-BC1204FE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75" y="1097418"/>
            <a:ext cx="10795687" cy="488887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Competitors</a:t>
            </a:r>
          </a:p>
          <a:p>
            <a:pPr marL="609750" lvl="1" indent="-285750"/>
            <a:r>
              <a:rPr lang="en-US" dirty="0"/>
              <a:t>Many different tools (abandon or poorly maintained) that tried the same path</a:t>
            </a:r>
          </a:p>
          <a:p>
            <a:pPr marL="933750" lvl="2" indent="-285750"/>
            <a:r>
              <a:rPr lang="en-US" dirty="0"/>
              <a:t>Not covering all the different aspects but easy subsets</a:t>
            </a:r>
          </a:p>
          <a:p>
            <a:pPr marL="609750" lvl="1" indent="-285750"/>
            <a:r>
              <a:rPr lang="en-US" dirty="0"/>
              <a:t>AWS is trying to do the same for customers of EKS [REF1] from 4:16:00 to 4:18:00</a:t>
            </a:r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CH" dirty="0"/>
          </a:p>
          <a:p>
            <a:pPr marL="324000" lvl="2" indent="0">
              <a:buNone/>
            </a:pPr>
            <a:endParaRPr lang="en-US" dirty="0"/>
          </a:p>
        </p:txBody>
      </p:sp>
      <p:pic>
        <p:nvPicPr>
          <p:cNvPr id="9" name="Picture 8" descr="A close up of a message&#10;&#10;Description automatically generated">
            <a:extLst>
              <a:ext uri="{FF2B5EF4-FFF2-40B4-BE49-F238E27FC236}">
                <a16:creationId xmlns:a16="http://schemas.microsoft.com/office/drawing/2014/main" id="{274D1F19-2207-029E-08EB-416CA29A9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81" y="3253470"/>
            <a:ext cx="7239627" cy="11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6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1C3649-0A2E-DD4E-2430-B330E30B8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Some competitors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8343F-87A4-1BD2-CE17-E675B64273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27 September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70EA-C6F3-59C2-569F-8A9C483B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Antonio Nappi Facilitate and Automatize Kubernetes Operations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B8362-7644-6DDD-9790-1E67D78C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281C11-8A7B-708F-2966-5235E5B9B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941520"/>
              </p:ext>
            </p:extLst>
          </p:nvPr>
        </p:nvGraphicFramePr>
        <p:xfrm>
          <a:off x="1312520" y="1117361"/>
          <a:ext cx="9566965" cy="499701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15850">
                  <a:extLst>
                    <a:ext uri="{9D8B030D-6E8A-4147-A177-3AD203B41FA5}">
                      <a16:colId xmlns:a16="http://schemas.microsoft.com/office/drawing/2014/main" val="3516018637"/>
                    </a:ext>
                  </a:extLst>
                </a:gridCol>
                <a:gridCol w="945682">
                  <a:extLst>
                    <a:ext uri="{9D8B030D-6E8A-4147-A177-3AD203B41FA5}">
                      <a16:colId xmlns:a16="http://schemas.microsoft.com/office/drawing/2014/main" val="853866922"/>
                    </a:ext>
                  </a:extLst>
                </a:gridCol>
                <a:gridCol w="1438180">
                  <a:extLst>
                    <a:ext uri="{9D8B030D-6E8A-4147-A177-3AD203B41FA5}">
                      <a16:colId xmlns:a16="http://schemas.microsoft.com/office/drawing/2014/main" val="1747424997"/>
                    </a:ext>
                  </a:extLst>
                </a:gridCol>
                <a:gridCol w="1790342">
                  <a:extLst>
                    <a:ext uri="{9D8B030D-6E8A-4147-A177-3AD203B41FA5}">
                      <a16:colId xmlns:a16="http://schemas.microsoft.com/office/drawing/2014/main" val="418277886"/>
                    </a:ext>
                  </a:extLst>
                </a:gridCol>
                <a:gridCol w="1555236">
                  <a:extLst>
                    <a:ext uri="{9D8B030D-6E8A-4147-A177-3AD203B41FA5}">
                      <a16:colId xmlns:a16="http://schemas.microsoft.com/office/drawing/2014/main" val="3266497136"/>
                    </a:ext>
                  </a:extLst>
                </a:gridCol>
                <a:gridCol w="1321675">
                  <a:extLst>
                    <a:ext uri="{9D8B030D-6E8A-4147-A177-3AD203B41FA5}">
                      <a16:colId xmlns:a16="http://schemas.microsoft.com/office/drawing/2014/main" val="1931564053"/>
                    </a:ext>
                  </a:extLst>
                </a:gridCol>
              </a:tblGrid>
              <a:tr h="703695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Features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Kubeval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Kubeconform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Kubevert-convert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r>
                        <a:rPr lang="en-US" sz="1700" kern="150" dirty="0">
                          <a:effectLst/>
                        </a:rPr>
                        <a:t>Pluto</a:t>
                      </a:r>
                      <a:endParaRPr lang="en-CH" sz="1700" kern="15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Our solution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extLst>
                  <a:ext uri="{0D108BD9-81ED-4DB2-BD59-A6C34878D82A}">
                    <a16:rowId xmlns:a16="http://schemas.microsoft.com/office/drawing/2014/main" val="1510116419"/>
                  </a:ext>
                </a:extLst>
              </a:tr>
              <a:tr h="569392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Consistency of data integrity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Not applicable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3087283043"/>
                  </a:ext>
                </a:extLst>
              </a:tr>
              <a:tr h="368580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Customizability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 dirty="0">
                          <a:effectLst/>
                        </a:rPr>
                        <a:t>+</a:t>
                      </a:r>
                      <a:endParaRPr lang="en-CH" sz="1700" kern="15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3912975222"/>
                  </a:ext>
                </a:extLst>
              </a:tr>
              <a:tr h="823585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Free choice of schemas and versions in comparison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Not applicable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2903586388"/>
                  </a:ext>
                </a:extLst>
              </a:tr>
              <a:tr h="569392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Direct integration with K8s cluster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3466250270"/>
                  </a:ext>
                </a:extLst>
              </a:tr>
              <a:tr h="823585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Finding unsupported/removed templates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 dirty="0">
                          <a:effectLst/>
                        </a:rPr>
                        <a:t>+</a:t>
                      </a:r>
                      <a:endParaRPr lang="en-CH" sz="1700" kern="15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2090214510"/>
                  </a:ext>
                </a:extLst>
              </a:tr>
              <a:tr h="569392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Showing specific errors in human-friendly way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 dirty="0">
                          <a:effectLst/>
                        </a:rPr>
                        <a:t>+/-</a:t>
                      </a:r>
                      <a:endParaRPr lang="en-CH" sz="1700" kern="15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1319033137"/>
                  </a:ext>
                </a:extLst>
              </a:tr>
              <a:tr h="569392">
                <a:tc>
                  <a:txBody>
                    <a:bodyPr/>
                    <a:lstStyle/>
                    <a:p>
                      <a:r>
                        <a:rPr lang="en-US" sz="1700" kern="150">
                          <a:effectLst/>
                        </a:rPr>
                        <a:t>Convert existing templates to new version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9204" marR="92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+/-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>
                          <a:effectLst/>
                        </a:rPr>
                        <a:t>-</a:t>
                      </a:r>
                      <a:endParaRPr lang="en-CH" sz="1700" kern="15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kern="150" dirty="0">
                          <a:effectLst/>
                        </a:rPr>
                        <a:t>-</a:t>
                      </a:r>
                      <a:endParaRPr lang="en-CH" sz="1700" kern="150" dirty="0">
                        <a:effectLst/>
                        <a:latin typeface="Liberation Serif"/>
                        <a:ea typeface="Noto Serif CJK SC"/>
                        <a:cs typeface="Lohit Devanagari"/>
                      </a:endParaRPr>
                    </a:p>
                  </a:txBody>
                  <a:tcPr marL="26690" marR="26690" marT="26690" marB="26690" anchor="ctr"/>
                </a:tc>
                <a:extLst>
                  <a:ext uri="{0D108BD9-81ED-4DB2-BD59-A6C34878D82A}">
                    <a16:rowId xmlns:a16="http://schemas.microsoft.com/office/drawing/2014/main" val="1969647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28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B38293-701A-5686-837C-F5E649082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the project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51E04-4099-E35C-2037-A25833E5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87F10-3D03-D5E3-E4F5-6E469E376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73CBD-B12E-001B-39A6-42B4C987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4685585-E1A2-2DA1-99F6-BC1204FEE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75" y="1097418"/>
            <a:ext cx="10795687" cy="4888878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dirty="0"/>
              <a:t>Issues</a:t>
            </a:r>
          </a:p>
          <a:p>
            <a:pPr marL="781200" lvl="1" indent="-457200"/>
            <a:r>
              <a:rPr lang="en-US" dirty="0"/>
              <a:t>Kubernetes code less smart then expected</a:t>
            </a:r>
          </a:p>
          <a:p>
            <a:pPr marL="1105200" lvl="2" indent="-457200"/>
            <a:r>
              <a:rPr lang="en-US" dirty="0"/>
              <a:t>Not strict with JSON schema, most of checks are done in the code </a:t>
            </a:r>
          </a:p>
          <a:p>
            <a:pPr marL="1429200" lvl="3" indent="-457200"/>
            <a:r>
              <a:rPr lang="en-US" dirty="0"/>
              <a:t>Client validation can succeed but API server has last word </a:t>
            </a:r>
          </a:p>
          <a:p>
            <a:pPr marL="1105200" lvl="2" indent="-457200"/>
            <a:r>
              <a:rPr lang="en-US" dirty="0"/>
              <a:t>Currently trying to debug API and understand where the validation happens</a:t>
            </a:r>
          </a:p>
          <a:p>
            <a:pPr marL="781200" lvl="1" indent="-457200"/>
            <a:r>
              <a:rPr lang="en-US" dirty="0"/>
              <a:t>Hiring</a:t>
            </a:r>
          </a:p>
          <a:p>
            <a:pPr marL="1105200" lvl="2" indent="-457200"/>
            <a:r>
              <a:rPr lang="en-US" dirty="0"/>
              <a:t>Back-and-forth with Oracle before signing had impact on the hiring process</a:t>
            </a:r>
          </a:p>
          <a:p>
            <a:pPr marL="1429200" lvl="3" indent="-457200"/>
            <a:r>
              <a:rPr lang="en-US" dirty="0"/>
              <a:t>Hired a Java Developer when for this project we would need a DevOps engineer</a:t>
            </a:r>
          </a:p>
          <a:p>
            <a:pPr marL="781200" lvl="1" indent="-457200"/>
            <a:r>
              <a:rPr lang="en-US" dirty="0"/>
              <a:t>No luck on trying to involve Kubernetes SIG chairs</a:t>
            </a:r>
          </a:p>
          <a:p>
            <a:pPr marL="781200" lvl="1" indent="-457200"/>
            <a:r>
              <a:rPr lang="en-US" dirty="0"/>
              <a:t>Main Oracle contacts are in DB areas</a:t>
            </a:r>
          </a:p>
          <a:p>
            <a:pPr marL="1105200" lvl="2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CH" dirty="0"/>
          </a:p>
          <a:p>
            <a:pPr marL="3240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58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B0914A-6117-9701-0B98-26B73F978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1F2AC-8B58-D5B5-C4BD-1E63E6CF2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C3B3C-490E-4527-6D67-37DC7AAAD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3B332-FAEB-1715-A35E-8F1A45853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CACEEFB-40DA-4504-00C0-806973387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75" y="1097418"/>
            <a:ext cx="10795687" cy="488887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Understand if we can overcome issue with JSON schemas not strict</a:t>
            </a:r>
          </a:p>
          <a:p>
            <a:pPr marL="781200" lvl="1" indent="-457200"/>
            <a:r>
              <a:rPr lang="en-US" dirty="0"/>
              <a:t>If yes</a:t>
            </a:r>
          </a:p>
          <a:p>
            <a:pPr marL="1105200" lvl="2" indent="-457200"/>
            <a:r>
              <a:rPr lang="en-US" dirty="0"/>
              <a:t>Go forward with the project (extend past initially defined 12/23 deadline)</a:t>
            </a:r>
          </a:p>
          <a:p>
            <a:pPr marL="1105200" lvl="2" indent="-457200"/>
            <a:r>
              <a:rPr lang="en-US" dirty="0"/>
              <a:t>Find the right way to advertise</a:t>
            </a:r>
          </a:p>
          <a:p>
            <a:pPr marL="1105200" lvl="2" indent="-457200"/>
            <a:r>
              <a:rPr lang="en-US" dirty="0"/>
              <a:t>Evaluate with Oracle if they are interested in reusing it for the Oracle Cloud Infrastructure</a:t>
            </a:r>
          </a:p>
          <a:p>
            <a:pPr marL="781200" lvl="1" indent="-457200"/>
            <a:r>
              <a:rPr lang="en-US" dirty="0"/>
              <a:t>If not</a:t>
            </a:r>
          </a:p>
          <a:p>
            <a:pPr marL="1105200" lvl="2" indent="-457200"/>
            <a:r>
              <a:rPr lang="en-US" dirty="0"/>
              <a:t>Document lesson learned and technical issues</a:t>
            </a:r>
          </a:p>
          <a:p>
            <a:pPr marL="1105200" lvl="2" indent="-457200"/>
            <a:r>
              <a:rPr lang="en-US" dirty="0"/>
              <a:t>Close it by 12/23</a:t>
            </a:r>
          </a:p>
          <a:p>
            <a:pPr marL="1105200" lvl="2" indent="-457200"/>
            <a:r>
              <a:rPr lang="en-US" dirty="0"/>
              <a:t>Think to alternative or new common areas of interest</a:t>
            </a:r>
          </a:p>
          <a:p>
            <a:pPr lvl="2" indent="0">
              <a:buNone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Conclusions</a:t>
            </a:r>
          </a:p>
          <a:p>
            <a:pPr marL="1105200" lvl="2" indent="-457200"/>
            <a:r>
              <a:rPr lang="en-US" dirty="0"/>
              <a:t>High value topic, a lot of interest also in cloud providers but not an easy task</a:t>
            </a:r>
          </a:p>
          <a:p>
            <a:endParaRPr lang="en-US" dirty="0"/>
          </a:p>
          <a:p>
            <a:pPr marL="1105200" lvl="2" indent="-457200"/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US" dirty="0"/>
          </a:p>
          <a:p>
            <a:pPr marL="781200" lvl="1" indent="-457200">
              <a:buFont typeface="+mj-lt"/>
              <a:buAutoNum type="arabicPeriod"/>
            </a:pPr>
            <a:endParaRPr lang="en-CH" dirty="0"/>
          </a:p>
          <a:p>
            <a:pPr marL="3240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0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844FCA-85E4-28D4-CAF7-AE0DB3F85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160DA-401F-51ED-A211-30B20FB3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September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ACE1D-0CBB-2EDB-CA7D-342F0E2F9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Antonio Nappi Facilitate and Automatize Kubernetes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6EFCE-7C93-74B2-7CF8-6AC284AF7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F9F8B-CAF8-D36D-BEB6-CD18FA9E98D9}"/>
              </a:ext>
            </a:extLst>
          </p:cNvPr>
          <p:cNvSpPr txBox="1"/>
          <p:nvPr/>
        </p:nvSpPr>
        <p:spPr>
          <a:xfrm>
            <a:off x="749643" y="14564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[1] </a:t>
            </a:r>
            <a:r>
              <a:rPr lang="en-CH" dirty="0"/>
              <a:t>https://www.youtube.com/watch?v=LGD52z0LxAA</a:t>
            </a:r>
          </a:p>
        </p:txBody>
      </p:sp>
    </p:spTree>
    <p:extLst>
      <p:ext uri="{BB962C8B-B14F-4D97-AF65-F5344CB8AC3E}">
        <p14:creationId xmlns:p14="http://schemas.microsoft.com/office/powerpoint/2010/main" val="1497080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3306</TotalTime>
  <Words>641</Words>
  <Application>Microsoft Office PowerPoint</Application>
  <PresentationFormat>Widescreen</PresentationFormat>
  <Paragraphs>154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Calibri</vt:lpstr>
      <vt:lpstr>Liberation Serif</vt:lpstr>
      <vt:lpstr>Office Theme</vt:lpstr>
      <vt:lpstr>Facilitate and Automatize Kubernetes Operations</vt:lpstr>
      <vt:lpstr>General info</vt:lpstr>
      <vt:lpstr>Project description and expected impact</vt:lpstr>
      <vt:lpstr>Recommendations from IRB #4</vt:lpstr>
      <vt:lpstr>Status of the project</vt:lpstr>
      <vt:lpstr>Some competitors</vt:lpstr>
      <vt:lpstr>Status of the project</vt:lpstr>
      <vt:lpstr>Next steps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Antonio Nappi</dc:creator>
  <cp:lastModifiedBy>Antonio Nappi</cp:lastModifiedBy>
  <cp:revision>11</cp:revision>
  <dcterms:created xsi:type="dcterms:W3CDTF">2023-09-21T13:44:19Z</dcterms:created>
  <dcterms:modified xsi:type="dcterms:W3CDTF">2023-09-26T15:31:26Z</dcterms:modified>
</cp:coreProperties>
</file>