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89" r:id="rId3"/>
    <p:sldId id="290" r:id="rId4"/>
    <p:sldId id="291" r:id="rId5"/>
    <p:sldId id="292" r:id="rId6"/>
    <p:sldId id="293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60" d="100"/>
          <a:sy n="60" d="100"/>
        </p:scale>
        <p:origin x="84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7977/" TargetMode="External"/><Relationship Id="rId2" Type="http://schemas.openxmlformats.org/officeDocument/2006/relationships/hyperlink" Target="https://indico.cern.ch/event/983858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14471/contributions/4258035/attachments/2220764/3760570/IP2_pipe.pdf" TargetMode="External"/><Relationship Id="rId2" Type="http://schemas.openxmlformats.org/officeDocument/2006/relationships/hyperlink" Target="https://indico.cern.ch/event/983858/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TREX </a:t>
            </a:r>
            <a:r>
              <a:rPr lang="en-GB" sz="4000" b="0" i="1" dirty="0"/>
              <a:t>special meeting</a:t>
            </a:r>
            <a:br>
              <a:rPr lang="en-GB" dirty="0"/>
            </a:br>
            <a:r>
              <a:rPr lang="en-GB" dirty="0"/>
              <a:t>ALICE LS3 vacuum layout wrap-up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Open discussion</a:t>
            </a:r>
          </a:p>
          <a:p>
            <a:pPr algn="l"/>
            <a:r>
              <a:rPr lang="en-US" sz="1800" dirty="0"/>
              <a:t>16</a:t>
            </a:r>
            <a:r>
              <a:rPr lang="en-US" sz="1800" baseline="30000" dirty="0"/>
              <a:t>th</a:t>
            </a:r>
            <a:r>
              <a:rPr lang="en-US" sz="1800" dirty="0"/>
              <a:t> of December 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6AB9F7A-4F08-5111-2DCE-583C844196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Objective of the meeting is:</a:t>
            </a:r>
          </a:p>
          <a:p>
            <a:pPr lvl="1"/>
            <a:r>
              <a:rPr lang="en-GB" dirty="0"/>
              <a:t>Have a common agreement from all main stake-holders.</a:t>
            </a:r>
          </a:p>
          <a:p>
            <a:pPr lvl="1"/>
            <a:r>
              <a:rPr lang="en-GB" dirty="0"/>
              <a:t>Gather all the comments and recommendations address remaining open questions.</a:t>
            </a:r>
          </a:p>
          <a:p>
            <a:pPr lvl="1"/>
            <a:r>
              <a:rPr lang="en-GB" dirty="0"/>
              <a:t>Give a green-light to proceed towards LMC approval.</a:t>
            </a:r>
          </a:p>
          <a:p>
            <a:pPr lvl="1"/>
            <a:endParaRPr lang="en-GB" dirty="0"/>
          </a:p>
          <a:p>
            <a:r>
              <a:rPr lang="en-GB" dirty="0"/>
              <a:t>Documentation links:</a:t>
            </a:r>
          </a:p>
          <a:p>
            <a:pPr lvl="1"/>
            <a:r>
              <a:rPr lang="en-GB" dirty="0">
                <a:hlinkClick r:id="rId2"/>
              </a:rPr>
              <a:t>TREX meeting (Zoom) (December 10, 2020) · Indico (cern.ch)</a:t>
            </a:r>
            <a:endParaRPr lang="en-GB" dirty="0"/>
          </a:p>
          <a:p>
            <a:pPr lvl="1"/>
            <a:r>
              <a:rPr lang="en-GB" dirty="0">
                <a:hlinkClick r:id="rId3"/>
              </a:rPr>
              <a:t>TREX- [ALICE BP, YETS, PPS2, RPD, SND] (October 14, 2022) · Indico (cern.ch)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E4B7505-0710-EAE9-C01E-2551642F7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the special TREX 16-12-2022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1252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079291E-0EB7-CD38-8DFF-74A894C422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9210307"/>
              </p:ext>
            </p:extLst>
          </p:nvPr>
        </p:nvGraphicFramePr>
        <p:xfrm>
          <a:off x="543697" y="1531664"/>
          <a:ext cx="11235528" cy="4399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907957">
                  <a:extLst>
                    <a:ext uri="{9D8B030D-6E8A-4147-A177-3AD203B41FA5}">
                      <a16:colId xmlns:a16="http://schemas.microsoft.com/office/drawing/2014/main" val="1325517477"/>
                    </a:ext>
                  </a:extLst>
                </a:gridCol>
                <a:gridCol w="2639559">
                  <a:extLst>
                    <a:ext uri="{9D8B030D-6E8A-4147-A177-3AD203B41FA5}">
                      <a16:colId xmlns:a16="http://schemas.microsoft.com/office/drawing/2014/main" val="2294259319"/>
                    </a:ext>
                  </a:extLst>
                </a:gridCol>
                <a:gridCol w="2844006">
                  <a:extLst>
                    <a:ext uri="{9D8B030D-6E8A-4147-A177-3AD203B41FA5}">
                      <a16:colId xmlns:a16="http://schemas.microsoft.com/office/drawing/2014/main" val="1592401034"/>
                    </a:ext>
                  </a:extLst>
                </a:gridCol>
                <a:gridCol w="2844006">
                  <a:extLst>
                    <a:ext uri="{9D8B030D-6E8A-4147-A177-3AD203B41FA5}">
                      <a16:colId xmlns:a16="http://schemas.microsoft.com/office/drawing/2014/main" val="3385069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Stakeholder(s)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Contact person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Responsible unit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Approval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190269"/>
                  </a:ext>
                </a:extLst>
              </a:tr>
              <a:tr h="34349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Aperture for high and low beta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(M. Giovannozzi)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BE/ABP HL-LHC WP2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OK (05-10-2021)</a:t>
                      </a:r>
                      <a:endParaRPr lang="en-GB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227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Injection protection, optics and BD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C. Bracco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TE/ABT</a:t>
                      </a:r>
                    </a:p>
                    <a:p>
                      <a:pPr algn="ctr"/>
                      <a:r>
                        <a:rPr lang="en-GB" sz="1400" dirty="0"/>
                        <a:t>HL-LHC WP14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OK (16-12-2022)</a:t>
                      </a:r>
                      <a:endParaRPr lang="en-GB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734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Machine protections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J. Wenninger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BE/OP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OK (16-12-2022)</a:t>
                      </a:r>
                      <a:endParaRPr lang="en-GB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348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Impedance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B. Salvant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BE/ABP, IWG</a:t>
                      </a:r>
                    </a:p>
                    <a:p>
                      <a:pPr algn="ctr"/>
                      <a:r>
                        <a:rPr lang="en-GB" sz="1400" dirty="0"/>
                        <a:t>HL-LHC WP2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OK (16-12-2022)</a:t>
                      </a:r>
                      <a:endParaRPr lang="en-GB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867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E-cloud, dynamic and static vacuum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(G. Bregliozzi)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TE/VSC</a:t>
                      </a:r>
                    </a:p>
                    <a:p>
                      <a:pPr algn="ctr"/>
                      <a:r>
                        <a:rPr lang="en-GB" sz="1400" dirty="0"/>
                        <a:t>HL-LHC WP12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OK (16-12-2022)</a:t>
                      </a:r>
                      <a:endParaRPr lang="en-GB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641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Background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H. Burkhardt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BE/ABP</a:t>
                      </a:r>
                    </a:p>
                    <a:p>
                      <a:pPr algn="ctr"/>
                      <a:r>
                        <a:rPr lang="en-GB" sz="1400" dirty="0"/>
                        <a:t>Experiment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 be confirmed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3939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Collimation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S. Redaelli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BE/ABP </a:t>
                      </a:r>
                    </a:p>
                    <a:p>
                      <a:pPr algn="ctr"/>
                      <a:r>
                        <a:rPr lang="en-GB" sz="1400" dirty="0"/>
                        <a:t>HL-LHC WP5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To be confirmed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724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Tolerances (Mechanical/position/stability)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J. Sestak, B. Cumer , M. </a:t>
                      </a:r>
                    </a:p>
                    <a:p>
                      <a:pPr algn="ctr"/>
                      <a:r>
                        <a:rPr lang="it-IT" sz="1400" dirty="0"/>
                        <a:t>Giovannozzi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TE-VSC + EN-SMM+ BE/ABP </a:t>
                      </a:r>
                    </a:p>
                    <a:p>
                      <a:pPr algn="ctr"/>
                      <a:r>
                        <a:rPr lang="en-GB" sz="1400" dirty="0"/>
                        <a:t>HL-LHC WGA + HL-LHC WP2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OK (16-12-2022)</a:t>
                      </a:r>
                      <a:endParaRPr lang="en-GB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64721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020625B2-7FA7-3A13-77C3-BEB5D5045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Approval summary table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C764F-D133-A466-35A6-DE60C9684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B440A-BA5D-C5FA-8369-3EF977007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28DF8-E926-1102-1796-7BC7D52AC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234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C0CA4A-F899-96E3-251B-52EF739D0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Mechanical aperture</a:t>
            </a:r>
          </a:p>
          <a:p>
            <a:pPr lvl="1"/>
            <a:r>
              <a:rPr lang="en-US" dirty="0"/>
              <a:t>Aperture analysis presented by ALICE (</a:t>
            </a:r>
            <a:r>
              <a:rPr lang="en-GB" dirty="0">
                <a:hlinkClick r:id="rId2"/>
              </a:rPr>
              <a:t>TREX meeting (Zoom) (December 10, 2020) · Indico (cern.ch)</a:t>
            </a:r>
            <a:r>
              <a:rPr lang="en-US" dirty="0"/>
              <a:t>) is only For Information.</a:t>
            </a:r>
          </a:p>
          <a:p>
            <a:pPr lvl="1"/>
            <a:r>
              <a:rPr lang="en-US" dirty="0"/>
              <a:t>Analysis of the mechanical aperture done by RB and RDM and presented as </a:t>
            </a:r>
            <a:r>
              <a:rPr lang="en-GB" dirty="0">
                <a:hlinkClick r:id="rId3"/>
              </a:rPr>
              <a:t>HiLumi-Pres-Template-4-3-LARP (cern.ch)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Conclusion is that the new beampipe is OK for aperture in all studies scenarios.</a:t>
            </a:r>
          </a:p>
          <a:p>
            <a:r>
              <a:rPr lang="en-GB" dirty="0"/>
              <a:t>Injection protection and optics</a:t>
            </a:r>
          </a:p>
          <a:p>
            <a:pPr lvl="1"/>
            <a:r>
              <a:rPr lang="en-GB" dirty="0"/>
              <a:t>No objection based on provided information.</a:t>
            </a:r>
          </a:p>
          <a:p>
            <a:r>
              <a:rPr lang="en-GB" dirty="0"/>
              <a:t>Machine protection</a:t>
            </a:r>
          </a:p>
          <a:p>
            <a:pPr lvl="1"/>
            <a:r>
              <a:rPr lang="en-GB" dirty="0"/>
              <a:t>No objections.</a:t>
            </a:r>
          </a:p>
          <a:p>
            <a:pPr lvl="1"/>
            <a:r>
              <a:rPr lang="en-GB" dirty="0"/>
              <a:t>Assuming the aperture is approved by ABP.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D6D2B8-1227-1E3C-33EB-12C778EA6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7EA4A-5256-49E6-FB4D-084775150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87771-558E-A6E8-A175-3A4B8B345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2512F-A934-F744-11BD-F6486F3F5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189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C0CA4A-F899-96E3-251B-52EF739D0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Impedance</a:t>
            </a:r>
          </a:p>
          <a:p>
            <a:pPr lvl="1"/>
            <a:r>
              <a:rPr lang="en-US" dirty="0"/>
              <a:t>No objection. </a:t>
            </a:r>
          </a:p>
          <a:p>
            <a:pPr lvl="1"/>
            <a:r>
              <a:rPr lang="en-US" dirty="0"/>
              <a:t>Non-shielded bellow instead of the actual shielded modules.</a:t>
            </a:r>
          </a:p>
          <a:p>
            <a:pPr lvl="1"/>
            <a:r>
              <a:rPr lang="en-US" dirty="0"/>
              <a:t> 10-15% of heat-load increase due to reduced diameter of the BP.</a:t>
            </a:r>
            <a:endParaRPr lang="en-GB" dirty="0"/>
          </a:p>
          <a:p>
            <a:r>
              <a:rPr lang="en-GB" dirty="0"/>
              <a:t>Vacuum</a:t>
            </a:r>
          </a:p>
          <a:p>
            <a:pPr lvl="1"/>
            <a:r>
              <a:rPr lang="en-GB" dirty="0"/>
              <a:t>No objection.</a:t>
            </a:r>
          </a:p>
          <a:p>
            <a:pPr lvl="1"/>
            <a:r>
              <a:rPr lang="en-GB" dirty="0"/>
              <a:t>Layout design must be re-studied in case of important changes (integration of a new device).</a:t>
            </a:r>
          </a:p>
          <a:p>
            <a:r>
              <a:rPr lang="en-GB" dirty="0"/>
              <a:t>Background and collimation</a:t>
            </a:r>
          </a:p>
          <a:p>
            <a:pPr lvl="1"/>
            <a:r>
              <a:rPr lang="en-US" dirty="0"/>
              <a:t>Information to be send to ABP (</a:t>
            </a:r>
            <a:r>
              <a:rPr lang="en-US" dirty="0" err="1"/>
              <a:t>Roderik</a:t>
            </a:r>
            <a:r>
              <a:rPr lang="en-US" dirty="0"/>
              <a:t>) to have the final ok.</a:t>
            </a:r>
          </a:p>
          <a:p>
            <a:r>
              <a:rPr lang="en-US" dirty="0"/>
              <a:t>Tolerances</a:t>
            </a:r>
          </a:p>
          <a:p>
            <a:pPr lvl="1"/>
            <a:r>
              <a:rPr lang="en-US" dirty="0"/>
              <a:t>No objection. Mechanical alignment of the system in the requested range is achievable.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D6D2B8-1227-1E3C-33EB-12C778EA6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7EA4A-5256-49E6-FB4D-084775150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87771-558E-A6E8-A175-3A4B8B345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2512F-A934-F744-11BD-F6486F3F5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471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9C544B-5AEF-8521-7746-9E93BB059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TREX will request presentation slot at the LMC.</a:t>
            </a:r>
          </a:p>
          <a:p>
            <a:r>
              <a:rPr lang="en-US" dirty="0"/>
              <a:t>TE-VSC will start the IPT process (common with ATLAS &amp; CMS) and foresee the specification committee ASAP.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8053A2-0B78-3E86-2DC8-0F7DA3FC1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8CDAD-3E7C-9516-FA2C-790EB95E4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December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7F36A-9BC5-E8FA-3839-5D0411CD3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DDAEF-25F1-6C95-4A87-9AA0EC259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211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79</TotalTime>
  <Words>487</Words>
  <Application>Microsoft Office PowerPoint</Application>
  <PresentationFormat>Widescreen</PresentationFormat>
  <Paragraphs>93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TREX special meeting ALICE LS3 vacuum layout wrap-up</vt:lpstr>
      <vt:lpstr>Objectives of the special TREX 16-12-2022</vt:lpstr>
      <vt:lpstr>Approval summary table</vt:lpstr>
      <vt:lpstr>Discussion</vt:lpstr>
      <vt:lpstr>Discussion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TREX special meeting ALICE LS3 vacuum layout wrap-up</dc:title>
  <dc:creator>Josef Sestak</dc:creator>
  <cp:lastModifiedBy>Josef Sestak</cp:lastModifiedBy>
  <cp:revision>11</cp:revision>
  <dcterms:created xsi:type="dcterms:W3CDTF">2022-12-16T14:42:49Z</dcterms:created>
  <dcterms:modified xsi:type="dcterms:W3CDTF">2022-12-16T16:03:42Z</dcterms:modified>
</cp:coreProperties>
</file>