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5054" r:id="rId2"/>
  </p:sldMasterIdLst>
  <p:notesMasterIdLst>
    <p:notesMasterId r:id="rId52"/>
  </p:notesMasterIdLst>
  <p:handoutMasterIdLst>
    <p:handoutMasterId r:id="rId53"/>
  </p:handoutMasterIdLst>
  <p:sldIdLst>
    <p:sldId id="697" r:id="rId3"/>
    <p:sldId id="698" r:id="rId4"/>
    <p:sldId id="2876" r:id="rId5"/>
    <p:sldId id="2873" r:id="rId6"/>
    <p:sldId id="2872" r:id="rId7"/>
    <p:sldId id="2874" r:id="rId8"/>
    <p:sldId id="2898" r:id="rId9"/>
    <p:sldId id="2875" r:id="rId10"/>
    <p:sldId id="2877" r:id="rId11"/>
    <p:sldId id="2899" r:id="rId12"/>
    <p:sldId id="2900" r:id="rId13"/>
    <p:sldId id="2901" r:id="rId14"/>
    <p:sldId id="2902" r:id="rId15"/>
    <p:sldId id="2884" r:id="rId16"/>
    <p:sldId id="2885" r:id="rId17"/>
    <p:sldId id="2886" r:id="rId18"/>
    <p:sldId id="2887" r:id="rId19"/>
    <p:sldId id="2888" r:id="rId20"/>
    <p:sldId id="2889" r:id="rId21"/>
    <p:sldId id="2891" r:id="rId22"/>
    <p:sldId id="2890" r:id="rId23"/>
    <p:sldId id="2903" r:id="rId24"/>
    <p:sldId id="2904" r:id="rId25"/>
    <p:sldId id="2905" r:id="rId26"/>
    <p:sldId id="2906" r:id="rId27"/>
    <p:sldId id="2907" r:id="rId28"/>
    <p:sldId id="2908" r:id="rId29"/>
    <p:sldId id="2909" r:id="rId30"/>
    <p:sldId id="2910" r:id="rId31"/>
    <p:sldId id="2911" r:id="rId32"/>
    <p:sldId id="2912" r:id="rId33"/>
    <p:sldId id="2880" r:id="rId34"/>
    <p:sldId id="2878" r:id="rId35"/>
    <p:sldId id="2879" r:id="rId36"/>
    <p:sldId id="2915" r:id="rId37"/>
    <p:sldId id="2892" r:id="rId38"/>
    <p:sldId id="2893" r:id="rId39"/>
    <p:sldId id="2894" r:id="rId40"/>
    <p:sldId id="2895" r:id="rId41"/>
    <p:sldId id="2896" r:id="rId42"/>
    <p:sldId id="2897" r:id="rId43"/>
    <p:sldId id="2914" r:id="rId44"/>
    <p:sldId id="2913" r:id="rId45"/>
    <p:sldId id="2916" r:id="rId46"/>
    <p:sldId id="2881" r:id="rId47"/>
    <p:sldId id="2882" r:id="rId48"/>
    <p:sldId id="2917" r:id="rId49"/>
    <p:sldId id="2918" r:id="rId50"/>
    <p:sldId id="2883" r:id="rId51"/>
  </p:sldIdLst>
  <p:sldSz cx="9144000" cy="6858000" type="screen4x3"/>
  <p:notesSz cx="6781800" cy="99187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8263"/>
    <p:restoredTop sz="94753"/>
  </p:normalViewPr>
  <p:slideViewPr>
    <p:cSldViewPr>
      <p:cViewPr varScale="1">
        <p:scale>
          <a:sx n="107" d="100"/>
          <a:sy n="107" d="100"/>
        </p:scale>
        <p:origin x="168" y="216"/>
      </p:cViewPr>
      <p:guideLst>
        <p:guide orient="horz" pos="2160"/>
        <p:guide pos="2880"/>
      </p:guideLst>
    </p:cSldViewPr>
  </p:slideViewPr>
  <p:outlineViewPr>
    <p:cViewPr>
      <p:scale>
        <a:sx n="33" d="100"/>
        <a:sy n="33" d="100"/>
      </p:scale>
      <p:origin x="0" y="2952"/>
    </p:cViewPr>
  </p:outlineViewPr>
  <p:notesTextViewPr>
    <p:cViewPr>
      <p:scale>
        <a:sx n="100" d="100"/>
        <a:sy n="100" d="100"/>
      </p:scale>
      <p:origin x="0" y="0"/>
    </p:cViewPr>
  </p:notesTextViewPr>
  <p:sorterViewPr>
    <p:cViewPr>
      <p:scale>
        <a:sx n="120" d="100"/>
        <a:sy n="120" d="100"/>
      </p:scale>
      <p:origin x="0" y="357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handoutMaster" Target="handoutMasters/handoutMaster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a:extLst>
              <a:ext uri="{FF2B5EF4-FFF2-40B4-BE49-F238E27FC236}">
                <a16:creationId xmlns:a16="http://schemas.microsoft.com/office/drawing/2014/main" id="{007963B1-A8FF-E944-8505-C6AF8541479F}"/>
              </a:ext>
            </a:extLst>
          </p:cNvPr>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ea typeface="+mn-ea"/>
                <a:cs typeface="+mn-cs"/>
              </a:defRPr>
            </a:lvl1pPr>
          </a:lstStyle>
          <a:p>
            <a:pPr>
              <a:defRPr/>
            </a:pPr>
            <a:endParaRPr lang="en-US"/>
          </a:p>
        </p:txBody>
      </p:sp>
      <p:sp>
        <p:nvSpPr>
          <p:cNvPr id="144387" name="Rectangle 3">
            <a:extLst>
              <a:ext uri="{FF2B5EF4-FFF2-40B4-BE49-F238E27FC236}">
                <a16:creationId xmlns:a16="http://schemas.microsoft.com/office/drawing/2014/main" id="{F9E28CAA-A191-AC4A-A5E9-F777D4B2A9E7}"/>
              </a:ext>
            </a:extLst>
          </p:cNvPr>
          <p:cNvSpPr>
            <a:spLocks noGrp="1" noChangeArrowheads="1"/>
          </p:cNvSpPr>
          <p:nvPr>
            <p:ph type="dt" sz="quarter" idx="1"/>
          </p:nvPr>
        </p:nvSpPr>
        <p:spPr bwMode="auto">
          <a:xfrm>
            <a:off x="384175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charset="-128"/>
              </a:defRPr>
            </a:lvl1pPr>
          </a:lstStyle>
          <a:p>
            <a:pPr>
              <a:defRPr/>
            </a:pPr>
            <a:fld id="{40483372-7177-6344-A559-D9B7B824EEB6}" type="datetimeFigureOut">
              <a:rPr lang="en-US" altLang="en-US"/>
              <a:pPr>
                <a:defRPr/>
              </a:pPr>
              <a:t>2/15/23</a:t>
            </a:fld>
            <a:endParaRPr lang="en-US" altLang="en-US"/>
          </a:p>
        </p:txBody>
      </p:sp>
      <p:sp>
        <p:nvSpPr>
          <p:cNvPr id="144388" name="Rectangle 4">
            <a:extLst>
              <a:ext uri="{FF2B5EF4-FFF2-40B4-BE49-F238E27FC236}">
                <a16:creationId xmlns:a16="http://schemas.microsoft.com/office/drawing/2014/main" id="{7A4E71E3-90BE-D549-BBE6-7596159F4106}"/>
              </a:ext>
            </a:extLst>
          </p:cNvPr>
          <p:cNvSpPr>
            <a:spLocks noGrp="1" noChangeArrowheads="1"/>
          </p:cNvSpPr>
          <p:nvPr>
            <p:ph type="ftr" sz="quarter" idx="2"/>
          </p:nvPr>
        </p:nvSpPr>
        <p:spPr bwMode="auto">
          <a:xfrm>
            <a:off x="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ea typeface="+mn-ea"/>
                <a:cs typeface="+mn-cs"/>
              </a:defRPr>
            </a:lvl1pPr>
          </a:lstStyle>
          <a:p>
            <a:pPr>
              <a:defRPr/>
            </a:pPr>
            <a:endParaRPr lang="en-US"/>
          </a:p>
        </p:txBody>
      </p:sp>
      <p:sp>
        <p:nvSpPr>
          <p:cNvPr id="144389" name="Rectangle 5">
            <a:extLst>
              <a:ext uri="{FF2B5EF4-FFF2-40B4-BE49-F238E27FC236}">
                <a16:creationId xmlns:a16="http://schemas.microsoft.com/office/drawing/2014/main" id="{F8ADD20B-7FE9-724C-8CE5-41928D3C14FF}"/>
              </a:ext>
            </a:extLst>
          </p:cNvPr>
          <p:cNvSpPr>
            <a:spLocks noGrp="1" noChangeArrowheads="1"/>
          </p:cNvSpPr>
          <p:nvPr>
            <p:ph type="sldNum" sz="quarter" idx="3"/>
          </p:nvPr>
        </p:nvSpPr>
        <p:spPr bwMode="auto">
          <a:xfrm>
            <a:off x="384175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BE3A8AB-429B-FF44-9EF9-D91417F5F6DC}"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63BD84-6D40-0C41-A41A-C90E7720F163}"/>
              </a:ext>
            </a:extLst>
          </p:cNvPr>
          <p:cNvSpPr>
            <a:spLocks noGrp="1"/>
          </p:cNvSpPr>
          <p:nvPr>
            <p:ph type="hdr" sz="quarter"/>
          </p:nvPr>
        </p:nvSpPr>
        <p:spPr>
          <a:xfrm>
            <a:off x="0" y="0"/>
            <a:ext cx="2938463" cy="495300"/>
          </a:xfrm>
          <a:prstGeom prst="rect">
            <a:avLst/>
          </a:prstGeom>
        </p:spPr>
        <p:txBody>
          <a:bodyPr vert="horz" lIns="91440" tIns="45720" rIns="91440" bIns="45720" rtlCol="0"/>
          <a:lstStyle>
            <a:lvl1pPr algn="l" eaLnBrk="1" hangingPunct="1">
              <a:defRPr sz="1200">
                <a:latin typeface="Arial" charset="0"/>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BF31B8F2-A6BF-884E-AC82-D76135AD9752}"/>
              </a:ext>
            </a:extLst>
          </p:cNvPr>
          <p:cNvSpPr>
            <a:spLocks noGrp="1"/>
          </p:cNvSpPr>
          <p:nvPr>
            <p:ph type="dt" idx="1"/>
          </p:nvPr>
        </p:nvSpPr>
        <p:spPr>
          <a:xfrm>
            <a:off x="3841750" y="0"/>
            <a:ext cx="2938463" cy="4953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AFA93E4C-7C47-7E4A-9ACF-9C43C916A946}" type="datetimeFigureOut">
              <a:rPr lang="en-US" altLang="en-US"/>
              <a:pPr>
                <a:defRPr/>
              </a:pPr>
              <a:t>2/15/23</a:t>
            </a:fld>
            <a:endParaRPr lang="en-GB" altLang="en-US"/>
          </a:p>
        </p:txBody>
      </p:sp>
      <p:sp>
        <p:nvSpPr>
          <p:cNvPr id="4" name="Slide Image Placeholder 3">
            <a:extLst>
              <a:ext uri="{FF2B5EF4-FFF2-40B4-BE49-F238E27FC236}">
                <a16:creationId xmlns:a16="http://schemas.microsoft.com/office/drawing/2014/main" id="{62711012-4380-264F-8DAD-0E7F02E35B77}"/>
              </a:ext>
            </a:extLst>
          </p:cNvPr>
          <p:cNvSpPr>
            <a:spLocks noGrp="1" noRot="1" noChangeAspect="1"/>
          </p:cNvSpPr>
          <p:nvPr>
            <p:ph type="sldImg" idx="2"/>
          </p:nvPr>
        </p:nvSpPr>
        <p:spPr>
          <a:xfrm>
            <a:off x="911225" y="744538"/>
            <a:ext cx="4959350" cy="3719512"/>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BFBB47C2-570F-5E44-8A16-7DF8456297C6}"/>
              </a:ext>
            </a:extLst>
          </p:cNvPr>
          <p:cNvSpPr>
            <a:spLocks noGrp="1"/>
          </p:cNvSpPr>
          <p:nvPr>
            <p:ph type="body" sz="quarter" idx="3"/>
          </p:nvPr>
        </p:nvSpPr>
        <p:spPr>
          <a:xfrm>
            <a:off x="677863" y="4711700"/>
            <a:ext cx="5426075" cy="4462463"/>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54389F88-E9A0-474D-AEE9-A203D03462F9}"/>
              </a:ext>
            </a:extLst>
          </p:cNvPr>
          <p:cNvSpPr>
            <a:spLocks noGrp="1"/>
          </p:cNvSpPr>
          <p:nvPr>
            <p:ph type="ftr" sz="quarter" idx="4"/>
          </p:nvPr>
        </p:nvSpPr>
        <p:spPr>
          <a:xfrm>
            <a:off x="0" y="9421813"/>
            <a:ext cx="2938463" cy="495300"/>
          </a:xfrm>
          <a:prstGeom prst="rect">
            <a:avLst/>
          </a:prstGeom>
        </p:spPr>
        <p:txBody>
          <a:bodyPr vert="horz" lIns="91440" tIns="45720" rIns="91440" bIns="45720" rtlCol="0" anchor="b"/>
          <a:lstStyle>
            <a:lvl1pPr algn="l" eaLnBrk="1" hangingPunct="1">
              <a:defRPr sz="1200">
                <a:latin typeface="Arial" charset="0"/>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0A59D576-AA59-5542-8B03-1BD29E00373A}"/>
              </a:ext>
            </a:extLst>
          </p:cNvPr>
          <p:cNvSpPr>
            <a:spLocks noGrp="1"/>
          </p:cNvSpPr>
          <p:nvPr>
            <p:ph type="sldNum" sz="quarter" idx="5"/>
          </p:nvPr>
        </p:nvSpPr>
        <p:spPr>
          <a:xfrm>
            <a:off x="3841750" y="9421813"/>
            <a:ext cx="2938463" cy="4953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BF6F51E-C260-164A-AF6E-8C938EF847EF}"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a:extLst>
              <a:ext uri="{FF2B5EF4-FFF2-40B4-BE49-F238E27FC236}">
                <a16:creationId xmlns:a16="http://schemas.microsoft.com/office/drawing/2014/main" id="{6B3B51DE-35B5-5043-B126-E1E3BE43BEC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2" name="Notes Placeholder 2">
            <a:extLst>
              <a:ext uri="{FF2B5EF4-FFF2-40B4-BE49-F238E27FC236}">
                <a16:creationId xmlns:a16="http://schemas.microsoft.com/office/drawing/2014/main" id="{73462032-58D8-B341-B5FA-0B2D8EDD9A5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latin typeface="Arial" panose="020B0604020202020204" pitchFamily="34" charset="0"/>
              <a:ea typeface="ＭＳ Ｐゴシック" panose="020B0600070205080204" pitchFamily="34" charset="-128"/>
            </a:endParaRPr>
          </a:p>
        </p:txBody>
      </p:sp>
      <p:sp>
        <p:nvSpPr>
          <p:cNvPr id="20483" name="Slide Number Placeholder 3">
            <a:extLst>
              <a:ext uri="{FF2B5EF4-FFF2-40B4-BE49-F238E27FC236}">
                <a16:creationId xmlns:a16="http://schemas.microsoft.com/office/drawing/2014/main" id="{2EB7376C-65DD-B24C-A82D-2D2E94B4D83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1BBD514-4AA2-0641-987B-D9D991B116D3}" type="slidenum">
              <a:rPr lang="en-GB" altLang="en-US" smtClean="0"/>
              <a:pPr/>
              <a:t>1</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135BEC32-FD14-4C4D-8295-9C8A47F25B04}"/>
              </a:ext>
            </a:extLst>
          </p:cNvPr>
          <p:cNvSpPr>
            <a:spLocks noChangeArrowheads="1"/>
          </p:cNvSpPr>
          <p:nvPr/>
        </p:nvSpPr>
        <p:spPr bwMode="auto">
          <a:xfrm>
            <a:off x="609600" y="1219200"/>
            <a:ext cx="79248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5" name="Line 8">
            <a:extLst>
              <a:ext uri="{FF2B5EF4-FFF2-40B4-BE49-F238E27FC236}">
                <a16:creationId xmlns:a16="http://schemas.microsoft.com/office/drawing/2014/main" id="{3BD64FF0-2A25-8B4D-9707-37C2F1083B50}"/>
              </a:ext>
            </a:extLst>
          </p:cNvPr>
          <p:cNvSpPr>
            <a:spLocks noChangeShapeType="1"/>
          </p:cNvSpPr>
          <p:nvPr/>
        </p:nvSpPr>
        <p:spPr bwMode="auto">
          <a:xfrm>
            <a:off x="1981200" y="3962400"/>
            <a:ext cx="6511925"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CH"/>
          </a:p>
        </p:txBody>
      </p:sp>
      <p:sp>
        <p:nvSpPr>
          <p:cNvPr id="5122"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5123"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a:t>Click to edit Master subtitle style</a:t>
            </a:r>
          </a:p>
        </p:txBody>
      </p:sp>
      <p:sp>
        <p:nvSpPr>
          <p:cNvPr id="6" name="Rectangle 4">
            <a:extLst>
              <a:ext uri="{FF2B5EF4-FFF2-40B4-BE49-F238E27FC236}">
                <a16:creationId xmlns:a16="http://schemas.microsoft.com/office/drawing/2014/main" id="{FAB9CB92-6069-0B4A-82B6-E3DB944B9324}"/>
              </a:ext>
            </a:extLst>
          </p:cNvPr>
          <p:cNvSpPr>
            <a:spLocks noGrp="1" noChangeArrowheads="1"/>
          </p:cNvSpPr>
          <p:nvPr>
            <p:ph type="dt" sz="half" idx="10"/>
          </p:nvPr>
        </p:nvSpPr>
        <p:spPr/>
        <p:txBody>
          <a:bodyPr/>
          <a:lstStyle>
            <a:lvl1pPr>
              <a:defRPr/>
            </a:lvl1pPr>
          </a:lstStyle>
          <a:p>
            <a:pPr>
              <a:defRPr/>
            </a:pPr>
            <a:endParaRPr lang="en-US" altLang="en-US"/>
          </a:p>
        </p:txBody>
      </p:sp>
      <p:sp>
        <p:nvSpPr>
          <p:cNvPr id="7" name="Rectangle 5">
            <a:extLst>
              <a:ext uri="{FF2B5EF4-FFF2-40B4-BE49-F238E27FC236}">
                <a16:creationId xmlns:a16="http://schemas.microsoft.com/office/drawing/2014/main" id="{194829A2-1188-BC42-A72C-911193D898CB}"/>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8" name="Rectangle 6">
            <a:extLst>
              <a:ext uri="{FF2B5EF4-FFF2-40B4-BE49-F238E27FC236}">
                <a16:creationId xmlns:a16="http://schemas.microsoft.com/office/drawing/2014/main" id="{A7476BCE-B73A-034E-8B70-FB96CC8EE113}"/>
              </a:ext>
            </a:extLst>
          </p:cNvPr>
          <p:cNvSpPr>
            <a:spLocks noGrp="1" noChangeArrowheads="1"/>
          </p:cNvSpPr>
          <p:nvPr>
            <p:ph type="sldNum" sz="quarter" idx="12"/>
          </p:nvPr>
        </p:nvSpPr>
        <p:spPr/>
        <p:txBody>
          <a:bodyPr/>
          <a:lstStyle>
            <a:lvl1pPr>
              <a:defRPr/>
            </a:lvl1pPr>
          </a:lstStyle>
          <a:p>
            <a:pPr>
              <a:defRPr/>
            </a:pPr>
            <a:fld id="{F7D10A0B-40EC-9644-958A-13D322DF32B3}" type="slidenum">
              <a:rPr lang="en-US" altLang="en-US"/>
              <a:pPr>
                <a:defRPr/>
              </a:pPr>
              <a:t>‹#›</a:t>
            </a:fld>
            <a:endParaRPr lang="en-US" altLang="en-US"/>
          </a:p>
        </p:txBody>
      </p:sp>
    </p:spTree>
    <p:extLst>
      <p:ext uri="{BB962C8B-B14F-4D97-AF65-F5344CB8AC3E}">
        <p14:creationId xmlns:p14="http://schemas.microsoft.com/office/powerpoint/2010/main" val="206496994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890E588-B407-0E4B-85C3-6F4FDF98C16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5AEB7183-3F44-DF44-BE91-43ECDE425FFF}"/>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35DB220A-3E38-EB43-9614-5F9DB3224312}"/>
              </a:ext>
            </a:extLst>
          </p:cNvPr>
          <p:cNvSpPr>
            <a:spLocks noGrp="1" noChangeArrowheads="1"/>
          </p:cNvSpPr>
          <p:nvPr>
            <p:ph type="sldNum" sz="quarter" idx="12"/>
          </p:nvPr>
        </p:nvSpPr>
        <p:spPr>
          <a:ln/>
        </p:spPr>
        <p:txBody>
          <a:bodyPr/>
          <a:lstStyle>
            <a:lvl1pPr>
              <a:defRPr/>
            </a:lvl1pPr>
          </a:lstStyle>
          <a:p>
            <a:pPr>
              <a:defRPr/>
            </a:pPr>
            <a:fld id="{6651FE86-0E2D-D544-982C-56135653F93C}" type="slidenum">
              <a:rPr lang="en-US" altLang="en-US"/>
              <a:pPr>
                <a:defRPr/>
              </a:pPr>
              <a:t>‹#›</a:t>
            </a:fld>
            <a:endParaRPr lang="en-US" altLang="en-US"/>
          </a:p>
        </p:txBody>
      </p:sp>
    </p:spTree>
    <p:extLst>
      <p:ext uri="{BB962C8B-B14F-4D97-AF65-F5344CB8AC3E}">
        <p14:creationId xmlns:p14="http://schemas.microsoft.com/office/powerpoint/2010/main" val="286632782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291D9D68-9A95-3348-B3A6-2F47424EA4A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4BD0BB8E-F927-0744-BE42-6E92E4DC312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3E4A71C2-5D00-9E47-8709-1D01445BEA44}"/>
              </a:ext>
            </a:extLst>
          </p:cNvPr>
          <p:cNvSpPr>
            <a:spLocks noGrp="1" noChangeArrowheads="1"/>
          </p:cNvSpPr>
          <p:nvPr>
            <p:ph type="sldNum" sz="quarter" idx="12"/>
          </p:nvPr>
        </p:nvSpPr>
        <p:spPr>
          <a:ln/>
        </p:spPr>
        <p:txBody>
          <a:bodyPr/>
          <a:lstStyle>
            <a:lvl1pPr>
              <a:defRPr/>
            </a:lvl1pPr>
          </a:lstStyle>
          <a:p>
            <a:pPr>
              <a:defRPr/>
            </a:pPr>
            <a:fld id="{217EBD1E-B93D-B646-BA94-E54EEBEA868F}" type="slidenum">
              <a:rPr lang="en-US" altLang="en-US"/>
              <a:pPr>
                <a:defRPr/>
              </a:pPr>
              <a:t>‹#›</a:t>
            </a:fld>
            <a:endParaRPr lang="en-US" altLang="en-US"/>
          </a:p>
        </p:txBody>
      </p:sp>
    </p:spTree>
    <p:extLst>
      <p:ext uri="{BB962C8B-B14F-4D97-AF65-F5344CB8AC3E}">
        <p14:creationId xmlns:p14="http://schemas.microsoft.com/office/powerpoint/2010/main" val="333424801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B2C90145-E700-BF43-B02B-FBF02387C7D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F8478069-9E2A-1F43-9461-92FD808B54A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283657D6-AAE9-A441-AB4B-D4C486B2FE53}"/>
              </a:ext>
            </a:extLst>
          </p:cNvPr>
          <p:cNvSpPr>
            <a:spLocks noGrp="1" noChangeArrowheads="1"/>
          </p:cNvSpPr>
          <p:nvPr>
            <p:ph type="sldNum" sz="quarter" idx="12"/>
          </p:nvPr>
        </p:nvSpPr>
        <p:spPr>
          <a:ln/>
        </p:spPr>
        <p:txBody>
          <a:bodyPr/>
          <a:lstStyle>
            <a:lvl1pPr>
              <a:defRPr/>
            </a:lvl1pPr>
          </a:lstStyle>
          <a:p>
            <a:pPr>
              <a:defRPr/>
            </a:pPr>
            <a:fld id="{E15D482F-D194-F447-9F67-3D9222943DB8}" type="slidenum">
              <a:rPr lang="en-US" altLang="en-US"/>
              <a:pPr>
                <a:defRPr/>
              </a:pPr>
              <a:t>‹#›</a:t>
            </a:fld>
            <a:endParaRPr lang="en-US" altLang="en-US"/>
          </a:p>
        </p:txBody>
      </p:sp>
    </p:spTree>
    <p:extLst>
      <p:ext uri="{BB962C8B-B14F-4D97-AF65-F5344CB8AC3E}">
        <p14:creationId xmlns:p14="http://schemas.microsoft.com/office/powerpoint/2010/main" val="211558766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a:extLst>
              <a:ext uri="{FF2B5EF4-FFF2-40B4-BE49-F238E27FC236}">
                <a16:creationId xmlns:a16="http://schemas.microsoft.com/office/drawing/2014/main" id="{08198574-8867-034B-AE7B-D23A09DA2FD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6953C8CB-7A2F-DA40-AF67-57751E03E72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5B7E75C5-B479-AE4C-A19A-E36356C6BFA2}"/>
              </a:ext>
            </a:extLst>
          </p:cNvPr>
          <p:cNvSpPr>
            <a:spLocks noGrp="1" noChangeArrowheads="1"/>
          </p:cNvSpPr>
          <p:nvPr>
            <p:ph type="sldNum" sz="quarter" idx="12"/>
          </p:nvPr>
        </p:nvSpPr>
        <p:spPr>
          <a:ln/>
        </p:spPr>
        <p:txBody>
          <a:bodyPr/>
          <a:lstStyle>
            <a:lvl1pPr>
              <a:defRPr/>
            </a:lvl1pPr>
          </a:lstStyle>
          <a:p>
            <a:pPr>
              <a:defRPr/>
            </a:pPr>
            <a:fld id="{3F463525-203A-A644-A4F8-7D6F42F29248}" type="slidenum">
              <a:rPr lang="en-US" altLang="en-US"/>
              <a:pPr>
                <a:defRPr/>
              </a:pPr>
              <a:t>‹#›</a:t>
            </a:fld>
            <a:endParaRPr lang="en-US" altLang="en-US"/>
          </a:p>
        </p:txBody>
      </p:sp>
    </p:spTree>
    <p:extLst>
      <p:ext uri="{BB962C8B-B14F-4D97-AF65-F5344CB8AC3E}">
        <p14:creationId xmlns:p14="http://schemas.microsoft.com/office/powerpoint/2010/main" val="31939596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9144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22842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2284200"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4573202"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6856799"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6393490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8306122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9144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6309360" y="465592"/>
            <a:ext cx="2560320" cy="1116849"/>
          </a:xfrm>
        </p:spPr>
        <p:txBody>
          <a:bodyPr>
            <a:noAutofit/>
          </a:bodyPr>
          <a:lstStyle>
            <a:lvl1pPr algn="l">
              <a:defRPr sz="27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6309360" y="1752451"/>
            <a:ext cx="2560320" cy="4409398"/>
          </a:xfrm>
        </p:spPr>
        <p:txBody>
          <a:bodyPr>
            <a:normAutofit/>
          </a:bodyPr>
          <a:lstStyle>
            <a:lvl1pPr>
              <a:defRPr sz="1500">
                <a:solidFill>
                  <a:schemeClr val="bg1"/>
                </a:solidFill>
              </a:defRPr>
            </a:lvl1pPr>
            <a:lvl2pPr>
              <a:defRPr sz="1500">
                <a:solidFill>
                  <a:schemeClr val="bg1"/>
                </a:solidFill>
              </a:defRPr>
            </a:lvl2pPr>
            <a:lvl3pPr>
              <a:defRPr sz="1500">
                <a:solidFill>
                  <a:schemeClr val="bg1"/>
                </a:solidFill>
              </a:defRPr>
            </a:lvl3pPr>
            <a:lvl4pPr>
              <a:defRPr sz="1500">
                <a:solidFill>
                  <a:schemeClr val="bg1"/>
                </a:solidFill>
              </a:defRPr>
            </a:lvl4pPr>
            <a:lvl5pPr>
              <a:defRPr sz="15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861667114"/>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4055119"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4577119" y="225188"/>
            <a:ext cx="4566882"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521494" y="2082797"/>
            <a:ext cx="3529806"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521493" y="1658204"/>
            <a:ext cx="3818495" cy="1661993"/>
          </a:xfrm>
          <a:prstGeom prst="rect">
            <a:avLst/>
          </a:prstGeom>
          <a:noFill/>
        </p:spPr>
        <p:txBody>
          <a:bodyPr wrap="square" lIns="0" rtlCol="0">
            <a:spAutoFit/>
          </a:bodyPr>
          <a:lstStyle/>
          <a:p>
            <a:pPr lvl="0"/>
            <a:r>
              <a:rPr lang="fr-FR" sz="2100" dirty="0">
                <a:solidFill>
                  <a:schemeClr val="tx2"/>
                </a:solidFill>
              </a:rPr>
              <a:t>Cliquez pour modifier les styles du texte du masque</a:t>
            </a:r>
          </a:p>
          <a:p>
            <a:pPr lvl="1"/>
            <a:r>
              <a:rPr lang="fr-FR" sz="2100" dirty="0">
                <a:solidFill>
                  <a:schemeClr val="tx2"/>
                </a:solidFill>
              </a:rPr>
              <a:t>Deuxième niveau</a:t>
            </a:r>
          </a:p>
          <a:p>
            <a:pPr lvl="2"/>
            <a:r>
              <a:rPr lang="fr-FR" sz="21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927030" y="6318001"/>
            <a:ext cx="3086100" cy="365125"/>
          </a:xfrm>
        </p:spPr>
        <p:txBody>
          <a:bodyPr/>
          <a:lstStyle/>
          <a:p>
            <a:r>
              <a:rPr lang="fr-FR"/>
              <a:t>Presentation - Japan</a:t>
            </a:r>
          </a:p>
        </p:txBody>
      </p:sp>
    </p:spTree>
    <p:extLst>
      <p:ext uri="{BB962C8B-B14F-4D97-AF65-F5344CB8AC3E}">
        <p14:creationId xmlns:p14="http://schemas.microsoft.com/office/powerpoint/2010/main" val="23831135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690037"/>
            <a:ext cx="80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0966828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21494" y="478539"/>
            <a:ext cx="8101013"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3087290" y="1601377"/>
            <a:ext cx="297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3087290" y="2732443"/>
            <a:ext cx="2969419"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27 September 2022</a:t>
            </a:r>
          </a:p>
        </p:txBody>
      </p:sp>
      <p:sp>
        <p:nvSpPr>
          <p:cNvPr id="8" name="Footer Placeholder 5"/>
          <p:cNvSpPr>
            <a:spLocks noGrp="1"/>
          </p:cNvSpPr>
          <p:nvPr>
            <p:ph type="ftr" sz="quarter" idx="18"/>
          </p:nvPr>
        </p:nvSpPr>
        <p:spPr bwMode="auto"/>
        <p:txBody>
          <a:bodyPr/>
          <a:lstStyle/>
          <a:p>
            <a:pPr>
              <a:defRPr/>
            </a:pPr>
            <a:r>
              <a:rPr lang="en-US"/>
              <a:t>Presentation - Japan</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2456" y="5078525"/>
            <a:ext cx="297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3038" y="1601377"/>
            <a:ext cx="2969419"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6174291" y="5078525"/>
            <a:ext cx="297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6174291" y="1601377"/>
            <a:ext cx="2969419"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403160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182DF4E-FF3D-0D45-8337-EDEA0E2D81E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D2A8CB98-E10D-934A-8823-A42E6A560D6E}"/>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4DED9AA7-F200-CC45-A859-EA4B6546365D}"/>
              </a:ext>
            </a:extLst>
          </p:cNvPr>
          <p:cNvSpPr>
            <a:spLocks noGrp="1" noChangeArrowheads="1"/>
          </p:cNvSpPr>
          <p:nvPr>
            <p:ph type="sldNum" sz="quarter" idx="12"/>
          </p:nvPr>
        </p:nvSpPr>
        <p:spPr>
          <a:ln/>
        </p:spPr>
        <p:txBody>
          <a:bodyPr/>
          <a:lstStyle>
            <a:lvl1pPr>
              <a:defRPr/>
            </a:lvl1pPr>
          </a:lstStyle>
          <a:p>
            <a:pPr>
              <a:defRPr/>
            </a:pPr>
            <a:fld id="{DB561AC3-EF4B-DD46-ACA6-1CFAEBB01EFE}" type="slidenum">
              <a:rPr lang="en-US" altLang="en-US"/>
              <a:pPr>
                <a:defRPr/>
              </a:pPr>
              <a:t>‹#›</a:t>
            </a:fld>
            <a:endParaRPr lang="en-US" altLang="en-US"/>
          </a:p>
        </p:txBody>
      </p:sp>
    </p:spTree>
    <p:extLst>
      <p:ext uri="{BB962C8B-B14F-4D97-AF65-F5344CB8AC3E}">
        <p14:creationId xmlns:p14="http://schemas.microsoft.com/office/powerpoint/2010/main" val="1915232060"/>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2"/>
            <a:ext cx="9144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4600353"/>
            <a:ext cx="2562394" cy="1560510"/>
          </a:xfrm>
          <a:solidFill>
            <a:schemeClr val="accent3"/>
          </a:solidFill>
        </p:spPr>
        <p:txBody>
          <a:bodyPr lIns="72000" anchor="ctr" anchorCtr="0"/>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4600353"/>
            <a:ext cx="2532777" cy="1560511"/>
          </a:xfrm>
          <a:solidFill>
            <a:schemeClr val="accent3"/>
          </a:solidFill>
        </p:spPr>
        <p:txBody>
          <a:bodyPr lIns="72000" anchor="ctr" anchorCtr="0"/>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4600353"/>
            <a:ext cx="2558754" cy="1560510"/>
          </a:xfrm>
          <a:solidFill>
            <a:schemeClr val="accent3"/>
          </a:solidFill>
        </p:spPr>
        <p:txBody>
          <a:bodyPr lIns="72000" anchor="ctr" anchorCtr="0"/>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1745921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521494" y="476250"/>
            <a:ext cx="8101013"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520987" y="1684948"/>
            <a:ext cx="8101013"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521494" y="4391027"/>
            <a:ext cx="2561894" cy="1766370"/>
          </a:xfrm>
        </p:spPr>
        <p:txBody>
          <a:bodyPr/>
          <a:lstStyle>
            <a:lvl1pPr>
              <a:defRPr sz="1575"/>
            </a:lvl1pPr>
            <a:lvl2pPr>
              <a:defRPr sz="1350"/>
            </a:lvl2pPr>
            <a:lvl3pPr>
              <a:defRPr sz="135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3307678" y="4393425"/>
            <a:ext cx="2532284" cy="1766370"/>
          </a:xfrm>
        </p:spPr>
        <p:txBody>
          <a:bodyPr/>
          <a:lstStyle>
            <a:lvl1pPr>
              <a:defRPr sz="1575"/>
            </a:lvl1pPr>
            <a:lvl2pPr>
              <a:defRPr sz="1350"/>
            </a:lvl2pPr>
            <a:lvl3pPr>
              <a:defRPr sz="135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27 September 2022</a:t>
            </a:r>
          </a:p>
        </p:txBody>
      </p:sp>
      <p:sp>
        <p:nvSpPr>
          <p:cNvPr id="9" name="Footer Placeholder 3"/>
          <p:cNvSpPr>
            <a:spLocks noGrp="1"/>
          </p:cNvSpPr>
          <p:nvPr>
            <p:ph type="ftr" sz="quarter" idx="17"/>
          </p:nvPr>
        </p:nvSpPr>
        <p:spPr bwMode="auto"/>
        <p:txBody>
          <a:bodyPr/>
          <a:lstStyle/>
          <a:p>
            <a:pPr>
              <a:defRPr/>
            </a:pPr>
            <a:r>
              <a:rPr lang="en-US"/>
              <a:t>Presentation - Japan</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6064252" y="4393425"/>
            <a:ext cx="2558255" cy="1766370"/>
          </a:xfrm>
        </p:spPr>
        <p:txBody>
          <a:bodyPr/>
          <a:lstStyle>
            <a:lvl1pPr>
              <a:defRPr sz="1575"/>
            </a:lvl1pPr>
            <a:lvl2pPr>
              <a:defRPr sz="1350"/>
            </a:lvl2pPr>
            <a:lvl3pPr>
              <a:defRPr sz="135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2024365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4536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4608000" y="2309799"/>
            <a:ext cx="4536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9448592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297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6174000" y="2817628"/>
            <a:ext cx="297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3087000" y="2817628"/>
            <a:ext cx="297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522000" y="1767566"/>
            <a:ext cx="81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25838664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4608000" y="4093535"/>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4608000" y="1775152"/>
            <a:ext cx="4536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2582567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849120"/>
            <a:ext cx="1953553"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849120"/>
            <a:ext cx="1953553"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849120"/>
            <a:ext cx="1953553"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849120"/>
            <a:ext cx="1953553"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043356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27 September 2022</a:t>
            </a:r>
            <a:endParaRPr lang="fr-FR"/>
          </a:p>
        </p:txBody>
      </p:sp>
      <p:sp>
        <p:nvSpPr>
          <p:cNvPr id="5" name="Espace réservé du pied de page 4"/>
          <p:cNvSpPr>
            <a:spLocks noGrp="1"/>
          </p:cNvSpPr>
          <p:nvPr>
            <p:ph type="ftr" sz="quarter" idx="11"/>
          </p:nvPr>
        </p:nvSpPr>
        <p:spPr/>
        <p:txBody>
          <a:bodyPr/>
          <a:lstStyle/>
          <a:p>
            <a:r>
              <a:rPr lang="fr-FR"/>
              <a:t>Presentation - Japan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465592"/>
            <a:ext cx="81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1" y="1870960"/>
            <a:ext cx="2213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310001" y="1870960"/>
            <a:ext cx="2213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20001" y="1870960"/>
            <a:ext cx="2213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930001" y="1870960"/>
            <a:ext cx="2213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0344854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28650" y="1825625"/>
            <a:ext cx="38862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4629150" y="1825625"/>
            <a:ext cx="38862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27 September 2022</a:t>
            </a:r>
            <a:endParaRPr lang="fr-FR"/>
          </a:p>
        </p:txBody>
      </p:sp>
      <p:sp>
        <p:nvSpPr>
          <p:cNvPr id="6" name="Espace réservé du pied de page 5"/>
          <p:cNvSpPr>
            <a:spLocks noGrp="1"/>
          </p:cNvSpPr>
          <p:nvPr>
            <p:ph type="ftr" sz="quarter" idx="11"/>
          </p:nvPr>
        </p:nvSpPr>
        <p:spPr/>
        <p:txBody>
          <a:bodyPr/>
          <a:lstStyle/>
          <a:p>
            <a:r>
              <a:rPr lang="fr-FR"/>
              <a:t>Presentation - Japan</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941767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77C7C3D2-5877-9F4E-BC50-33D29271A19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718D813D-C595-B24B-9D0B-23A295353C2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FB40CBA8-527D-4643-A399-CB231F8F0E7D}"/>
              </a:ext>
            </a:extLst>
          </p:cNvPr>
          <p:cNvSpPr>
            <a:spLocks noGrp="1" noChangeArrowheads="1"/>
          </p:cNvSpPr>
          <p:nvPr>
            <p:ph type="sldNum" sz="quarter" idx="12"/>
          </p:nvPr>
        </p:nvSpPr>
        <p:spPr>
          <a:ln/>
        </p:spPr>
        <p:txBody>
          <a:bodyPr/>
          <a:lstStyle>
            <a:lvl1pPr>
              <a:defRPr/>
            </a:lvl1pPr>
          </a:lstStyle>
          <a:p>
            <a:pPr>
              <a:defRPr/>
            </a:pPr>
            <a:fld id="{881BCC69-3898-8B45-9ACA-D617883C1742}" type="slidenum">
              <a:rPr lang="en-US" altLang="en-US"/>
              <a:pPr>
                <a:defRPr/>
              </a:pPr>
              <a:t>‹#›</a:t>
            </a:fld>
            <a:endParaRPr lang="en-US" altLang="en-US"/>
          </a:p>
        </p:txBody>
      </p:sp>
    </p:spTree>
    <p:extLst>
      <p:ext uri="{BB962C8B-B14F-4D97-AF65-F5344CB8AC3E}">
        <p14:creationId xmlns:p14="http://schemas.microsoft.com/office/powerpoint/2010/main" val="201593983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74B9F63A-B9F7-BC45-861B-10B6EB190F9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71A396DB-44A9-5444-B6E8-8C6EC9AF736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1EEA310F-D19E-D342-B32A-C8BCF480CBC8}"/>
              </a:ext>
            </a:extLst>
          </p:cNvPr>
          <p:cNvSpPr>
            <a:spLocks noGrp="1" noChangeArrowheads="1"/>
          </p:cNvSpPr>
          <p:nvPr>
            <p:ph type="sldNum" sz="quarter" idx="12"/>
          </p:nvPr>
        </p:nvSpPr>
        <p:spPr>
          <a:ln/>
        </p:spPr>
        <p:txBody>
          <a:bodyPr/>
          <a:lstStyle>
            <a:lvl1pPr>
              <a:defRPr/>
            </a:lvl1pPr>
          </a:lstStyle>
          <a:p>
            <a:pPr>
              <a:defRPr/>
            </a:pPr>
            <a:fld id="{1958FBDB-D3C3-D642-BD69-5B08EB3A40C9}" type="slidenum">
              <a:rPr lang="en-US" altLang="en-US"/>
              <a:pPr>
                <a:defRPr/>
              </a:pPr>
              <a:t>‹#›</a:t>
            </a:fld>
            <a:endParaRPr lang="en-US" altLang="en-US"/>
          </a:p>
        </p:txBody>
      </p:sp>
    </p:spTree>
    <p:extLst>
      <p:ext uri="{BB962C8B-B14F-4D97-AF65-F5344CB8AC3E}">
        <p14:creationId xmlns:p14="http://schemas.microsoft.com/office/powerpoint/2010/main" val="233756473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C77378F9-80EE-384D-BBDC-6D5A1707DE0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10E81520-A46A-AF47-A676-BB9F16B4DDA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5B4506DA-9ADB-3F48-B2F2-AD74BD5C213C}"/>
              </a:ext>
            </a:extLst>
          </p:cNvPr>
          <p:cNvSpPr>
            <a:spLocks noGrp="1" noChangeArrowheads="1"/>
          </p:cNvSpPr>
          <p:nvPr>
            <p:ph type="sldNum" sz="quarter" idx="12"/>
          </p:nvPr>
        </p:nvSpPr>
        <p:spPr>
          <a:ln/>
        </p:spPr>
        <p:txBody>
          <a:bodyPr/>
          <a:lstStyle>
            <a:lvl1pPr>
              <a:defRPr/>
            </a:lvl1pPr>
          </a:lstStyle>
          <a:p>
            <a:pPr>
              <a:defRPr/>
            </a:pPr>
            <a:fld id="{FD7857E3-8E21-DA45-A986-ECB472C12874}" type="slidenum">
              <a:rPr lang="en-US" altLang="en-US"/>
              <a:pPr>
                <a:defRPr/>
              </a:pPr>
              <a:t>‹#›</a:t>
            </a:fld>
            <a:endParaRPr lang="en-US" altLang="en-US"/>
          </a:p>
        </p:txBody>
      </p:sp>
    </p:spTree>
    <p:extLst>
      <p:ext uri="{BB962C8B-B14F-4D97-AF65-F5344CB8AC3E}">
        <p14:creationId xmlns:p14="http://schemas.microsoft.com/office/powerpoint/2010/main" val="105375845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03CFB067-73CD-454C-A6E5-5F772DCCCE4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3AF6E6D2-2383-1946-B0C2-862E2CD1F14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9180C96A-6F60-6F4B-8CE8-BA74ACBCB8DF}"/>
              </a:ext>
            </a:extLst>
          </p:cNvPr>
          <p:cNvSpPr>
            <a:spLocks noGrp="1" noChangeArrowheads="1"/>
          </p:cNvSpPr>
          <p:nvPr>
            <p:ph type="sldNum" sz="quarter" idx="12"/>
          </p:nvPr>
        </p:nvSpPr>
        <p:spPr>
          <a:ln/>
        </p:spPr>
        <p:txBody>
          <a:bodyPr/>
          <a:lstStyle>
            <a:lvl1pPr>
              <a:defRPr/>
            </a:lvl1pPr>
          </a:lstStyle>
          <a:p>
            <a:pPr>
              <a:defRPr/>
            </a:pPr>
            <a:fld id="{B52C7295-738B-DF4F-9FD6-CB78298792DA}" type="slidenum">
              <a:rPr lang="en-US" altLang="en-US"/>
              <a:pPr>
                <a:defRPr/>
              </a:pPr>
              <a:t>‹#›</a:t>
            </a:fld>
            <a:endParaRPr lang="en-US" altLang="en-US"/>
          </a:p>
        </p:txBody>
      </p:sp>
    </p:spTree>
    <p:extLst>
      <p:ext uri="{BB962C8B-B14F-4D97-AF65-F5344CB8AC3E}">
        <p14:creationId xmlns:p14="http://schemas.microsoft.com/office/powerpoint/2010/main" val="155302163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B7DAE8D-F002-B84E-8B83-BA627A56B13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9629BA21-CC37-8344-9BDD-AAEDADF79D7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74BAFA91-95A8-4A4C-A2F0-24A46A165C79}"/>
              </a:ext>
            </a:extLst>
          </p:cNvPr>
          <p:cNvSpPr>
            <a:spLocks noGrp="1" noChangeArrowheads="1"/>
          </p:cNvSpPr>
          <p:nvPr>
            <p:ph type="sldNum" sz="quarter" idx="12"/>
          </p:nvPr>
        </p:nvSpPr>
        <p:spPr>
          <a:ln/>
        </p:spPr>
        <p:txBody>
          <a:bodyPr/>
          <a:lstStyle>
            <a:lvl1pPr>
              <a:defRPr/>
            </a:lvl1pPr>
          </a:lstStyle>
          <a:p>
            <a:pPr>
              <a:defRPr/>
            </a:pPr>
            <a:fld id="{C9D35506-6287-1C4B-B2BE-86E04236FB6E}" type="slidenum">
              <a:rPr lang="en-US" altLang="en-US"/>
              <a:pPr>
                <a:defRPr/>
              </a:pPr>
              <a:t>‹#›</a:t>
            </a:fld>
            <a:endParaRPr lang="en-US" altLang="en-US"/>
          </a:p>
        </p:txBody>
      </p:sp>
    </p:spTree>
    <p:extLst>
      <p:ext uri="{BB962C8B-B14F-4D97-AF65-F5344CB8AC3E}">
        <p14:creationId xmlns:p14="http://schemas.microsoft.com/office/powerpoint/2010/main" val="49717945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9DA67EAA-7697-AD43-B7B5-69FD0592C10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3B7217ED-D7DA-E24E-AAB9-11D0F74567A6}"/>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97CA80F-5F82-094C-AEF5-01EA832C2EF9}"/>
              </a:ext>
            </a:extLst>
          </p:cNvPr>
          <p:cNvSpPr>
            <a:spLocks noGrp="1" noChangeArrowheads="1"/>
          </p:cNvSpPr>
          <p:nvPr>
            <p:ph type="sldNum" sz="quarter" idx="12"/>
          </p:nvPr>
        </p:nvSpPr>
        <p:spPr>
          <a:ln/>
        </p:spPr>
        <p:txBody>
          <a:bodyPr/>
          <a:lstStyle>
            <a:lvl1pPr>
              <a:defRPr/>
            </a:lvl1pPr>
          </a:lstStyle>
          <a:p>
            <a:pPr>
              <a:defRPr/>
            </a:pPr>
            <a:fld id="{9FCE073D-1148-DF45-A023-0B2A7C18018C}" type="slidenum">
              <a:rPr lang="en-US" altLang="en-US"/>
              <a:pPr>
                <a:defRPr/>
              </a:pPr>
              <a:t>‹#›</a:t>
            </a:fld>
            <a:endParaRPr lang="en-US" altLang="en-US"/>
          </a:p>
        </p:txBody>
      </p:sp>
    </p:spTree>
    <p:extLst>
      <p:ext uri="{BB962C8B-B14F-4D97-AF65-F5344CB8AC3E}">
        <p14:creationId xmlns:p14="http://schemas.microsoft.com/office/powerpoint/2010/main" val="383951375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5C99076C-741B-5241-A745-FEFA9565288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D8D78133-D7CB-444D-BF76-37650E2794A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8A0916B-ACAE-AA40-8EBA-45AE87F849D3}"/>
              </a:ext>
            </a:extLst>
          </p:cNvPr>
          <p:cNvSpPr>
            <a:spLocks noGrp="1" noChangeArrowheads="1"/>
          </p:cNvSpPr>
          <p:nvPr>
            <p:ph type="sldNum" sz="quarter" idx="12"/>
          </p:nvPr>
        </p:nvSpPr>
        <p:spPr>
          <a:ln/>
        </p:spPr>
        <p:txBody>
          <a:bodyPr/>
          <a:lstStyle>
            <a:lvl1pPr>
              <a:defRPr/>
            </a:lvl1pPr>
          </a:lstStyle>
          <a:p>
            <a:pPr>
              <a:defRPr/>
            </a:pPr>
            <a:fld id="{B4CB475C-2D05-A042-AF10-A34DF5311B6F}" type="slidenum">
              <a:rPr lang="en-US" altLang="en-US"/>
              <a:pPr>
                <a:defRPr/>
              </a:pPr>
              <a:t>‹#›</a:t>
            </a:fld>
            <a:endParaRPr lang="en-US" altLang="en-US"/>
          </a:p>
        </p:txBody>
      </p:sp>
    </p:spTree>
    <p:extLst>
      <p:ext uri="{BB962C8B-B14F-4D97-AF65-F5344CB8AC3E}">
        <p14:creationId xmlns:p14="http://schemas.microsoft.com/office/powerpoint/2010/main" val="269437354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58F035A-6E51-524B-8521-90CD34716DE0}"/>
              </a:ext>
            </a:extLst>
          </p:cNvPr>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US" altLang="en-US"/>
          </a:p>
        </p:txBody>
      </p:sp>
      <p:sp>
        <p:nvSpPr>
          <p:cNvPr id="1027" name="Rectangle 3">
            <a:extLst>
              <a:ext uri="{FF2B5EF4-FFF2-40B4-BE49-F238E27FC236}">
                <a16:creationId xmlns:a16="http://schemas.microsoft.com/office/drawing/2014/main" id="{57F7A7C8-70CC-184A-8727-15872CDF13B7}"/>
              </a:ext>
            </a:extLst>
          </p:cNvPr>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100" name="Rectangle 4">
            <a:extLst>
              <a:ext uri="{FF2B5EF4-FFF2-40B4-BE49-F238E27FC236}">
                <a16:creationId xmlns:a16="http://schemas.microsoft.com/office/drawing/2014/main" id="{68E3BC39-8E50-034E-89FA-16528C3DD20F}"/>
              </a:ext>
            </a:extLst>
          </p:cNvPr>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mj-lt"/>
                <a:ea typeface="+mn-ea"/>
                <a:cs typeface="+mn-cs"/>
              </a:defRPr>
            </a:lvl1pPr>
          </a:lstStyle>
          <a:p>
            <a:pPr>
              <a:defRPr/>
            </a:pPr>
            <a:endParaRPr lang="en-US" altLang="en-US"/>
          </a:p>
        </p:txBody>
      </p:sp>
      <p:sp>
        <p:nvSpPr>
          <p:cNvPr id="4101" name="Rectangle 5">
            <a:extLst>
              <a:ext uri="{FF2B5EF4-FFF2-40B4-BE49-F238E27FC236}">
                <a16:creationId xmlns:a16="http://schemas.microsoft.com/office/drawing/2014/main" id="{87CEFAAD-8CD3-7748-B71C-5AD2C6D42F4F}"/>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j-lt"/>
                <a:ea typeface="+mn-ea"/>
                <a:cs typeface="+mn-cs"/>
              </a:defRPr>
            </a:lvl1pPr>
          </a:lstStyle>
          <a:p>
            <a:pPr>
              <a:defRPr/>
            </a:pPr>
            <a:endParaRPr lang="en-US" altLang="en-US"/>
          </a:p>
        </p:txBody>
      </p:sp>
      <p:sp>
        <p:nvSpPr>
          <p:cNvPr id="4102" name="Rectangle 6">
            <a:extLst>
              <a:ext uri="{FF2B5EF4-FFF2-40B4-BE49-F238E27FC236}">
                <a16:creationId xmlns:a16="http://schemas.microsoft.com/office/drawing/2014/main" id="{ED697181-7CE6-A447-8FC3-98909D4AE89C}"/>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Garamond" panose="02020404030301010803" pitchFamily="18" charset="0"/>
              </a:defRPr>
            </a:lvl1pPr>
          </a:lstStyle>
          <a:p>
            <a:pPr>
              <a:defRPr/>
            </a:pPr>
            <a:fld id="{A67452BD-56C0-134F-B398-CF493FEF34FB}" type="slidenum">
              <a:rPr lang="en-US" altLang="en-US"/>
              <a:pPr>
                <a:defRPr/>
              </a:pPr>
              <a:t>‹#›</a:t>
            </a:fld>
            <a:endParaRPr lang="en-US" altLang="en-US"/>
          </a:p>
        </p:txBody>
      </p:sp>
      <p:sp>
        <p:nvSpPr>
          <p:cNvPr id="1031" name="Freeform 7">
            <a:extLst>
              <a:ext uri="{FF2B5EF4-FFF2-40B4-BE49-F238E27FC236}">
                <a16:creationId xmlns:a16="http://schemas.microsoft.com/office/drawing/2014/main" id="{60295A0A-D8DA-A34E-BB8C-7D8A5CFBED6A}"/>
              </a:ext>
            </a:extLst>
          </p:cNvPr>
          <p:cNvSpPr>
            <a:spLocks noChangeArrowheads="1"/>
          </p:cNvSpPr>
          <p:nvPr/>
        </p:nvSpPr>
        <p:spPr bwMode="auto">
          <a:xfrm>
            <a:off x="381000" y="228600"/>
            <a:ext cx="8229600" cy="6096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CH"/>
          </a:p>
        </p:txBody>
      </p:sp>
      <p:sp>
        <p:nvSpPr>
          <p:cNvPr id="1032" name="Line 8">
            <a:extLst>
              <a:ext uri="{FF2B5EF4-FFF2-40B4-BE49-F238E27FC236}">
                <a16:creationId xmlns:a16="http://schemas.microsoft.com/office/drawing/2014/main" id="{60EB73A0-65B8-B441-A454-8876C6520112}"/>
              </a:ext>
            </a:extLst>
          </p:cNvPr>
          <p:cNvSpPr>
            <a:spLocks noChangeShapeType="1"/>
          </p:cNvSpPr>
          <p:nvPr/>
        </p:nvSpPr>
        <p:spPr bwMode="auto">
          <a:xfrm>
            <a:off x="457200" y="617220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CH"/>
          </a:p>
        </p:txBody>
      </p:sp>
    </p:spTree>
  </p:cSld>
  <p:clrMap bg1="lt1" tx1="dk1" bg2="lt2" tx2="dk2" accent1="accent1" accent2="accent2" accent3="accent3" accent4="accent4" accent5="accent5" accent6="accent6" hlink="hlink" folHlink="folHlink"/>
  <p:sldLayoutIdLst>
    <p:sldLayoutId id="2147485040" r:id="rId1"/>
    <p:sldLayoutId id="2147485028" r:id="rId2"/>
    <p:sldLayoutId id="2147485029" r:id="rId3"/>
    <p:sldLayoutId id="2147485030" r:id="rId4"/>
    <p:sldLayoutId id="2147485031" r:id="rId5"/>
    <p:sldLayoutId id="2147485032" r:id="rId6"/>
    <p:sldLayoutId id="2147485033" r:id="rId7"/>
    <p:sldLayoutId id="2147485034" r:id="rId8"/>
    <p:sldLayoutId id="2147485035" r:id="rId9"/>
    <p:sldLayoutId id="2147485036" r:id="rId10"/>
    <p:sldLayoutId id="2147485037" r:id="rId11"/>
    <p:sldLayoutId id="2147485038" r:id="rId12"/>
    <p:sldLayoutId id="2147485039" r:id="rId13"/>
  </p:sldLayoutIdLst>
  <p:transition/>
  <p:txStyles>
    <p:titleStyle>
      <a:lvl1pPr algn="l" rtl="0" eaLnBrk="0" fontAlgn="base" hangingPunct="0">
        <a:spcBef>
          <a:spcPct val="0"/>
        </a:spcBef>
        <a:spcAft>
          <a:spcPct val="0"/>
        </a:spcAft>
        <a:defRPr sz="4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2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522000" y="465592"/>
            <a:ext cx="81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522000" y="1767565"/>
            <a:ext cx="81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7249500" y="6440401"/>
            <a:ext cx="1138277" cy="246511"/>
          </a:xfrm>
          <a:prstGeom prst="rect">
            <a:avLst/>
          </a:prstGeom>
        </p:spPr>
        <p:txBody>
          <a:bodyPr vert="horz" wrap="none" lIns="0" tIns="0" rIns="0" bIns="0" rtlCol="0" anchor="b" anchorCtr="0"/>
          <a:lstStyle>
            <a:lvl1pPr algn="r">
              <a:defRPr sz="600">
                <a:solidFill>
                  <a:schemeClr val="tx1"/>
                </a:solidFill>
              </a:defRPr>
            </a:lvl1pPr>
          </a:lstStyle>
          <a:p>
            <a:r>
              <a:rPr lang="en-US"/>
              <a:t>27 September 2022</a:t>
            </a:r>
            <a:endParaRPr lang="fr-FR"/>
          </a:p>
        </p:txBody>
      </p:sp>
      <p:sp>
        <p:nvSpPr>
          <p:cNvPr id="5" name="Espace réservé du pied de page 4"/>
          <p:cNvSpPr>
            <a:spLocks noGrp="1"/>
          </p:cNvSpPr>
          <p:nvPr>
            <p:ph type="ftr" sz="quarter" idx="3"/>
          </p:nvPr>
        </p:nvSpPr>
        <p:spPr>
          <a:xfrm>
            <a:off x="931500" y="6440401"/>
            <a:ext cx="3086100" cy="246511"/>
          </a:xfrm>
          <a:prstGeom prst="rect">
            <a:avLst/>
          </a:prstGeom>
        </p:spPr>
        <p:txBody>
          <a:bodyPr vert="horz" lIns="0" tIns="0" rIns="0" bIns="0" rtlCol="0" anchor="b" anchorCtr="0"/>
          <a:lstStyle>
            <a:lvl1pPr algn="l">
              <a:defRPr sz="600" i="1">
                <a:solidFill>
                  <a:schemeClr val="tx1"/>
                </a:solidFill>
                <a:latin typeface="+mn-lt"/>
              </a:defRPr>
            </a:lvl1pPr>
          </a:lstStyle>
          <a:p>
            <a:r>
              <a:rPr lang="fr-FR"/>
              <a:t>Presentation - Japan</a:t>
            </a:r>
            <a:endParaRPr lang="fr-FR" dirty="0"/>
          </a:p>
        </p:txBody>
      </p:sp>
      <p:sp>
        <p:nvSpPr>
          <p:cNvPr id="6" name="Espace réservé du numéro de diapositive 5"/>
          <p:cNvSpPr>
            <a:spLocks noGrp="1"/>
          </p:cNvSpPr>
          <p:nvPr>
            <p:ph type="sldNum" sz="quarter" idx="4"/>
          </p:nvPr>
        </p:nvSpPr>
        <p:spPr>
          <a:xfrm>
            <a:off x="8472600" y="6440401"/>
            <a:ext cx="161312" cy="246511"/>
          </a:xfrm>
          <a:prstGeom prst="rect">
            <a:avLst/>
          </a:prstGeom>
        </p:spPr>
        <p:txBody>
          <a:bodyPr vert="horz" wrap="square" lIns="0" tIns="0" rIns="0" bIns="0" rtlCol="0" anchor="b" anchorCtr="0"/>
          <a:lstStyle>
            <a:lvl1pPr algn="r">
              <a:defRPr sz="6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22842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2284200"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4573202"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6856799" y="0"/>
            <a:ext cx="22842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522000" y="6589098"/>
            <a:ext cx="355393" cy="92333"/>
          </a:xfrm>
          <a:prstGeom prst="rect">
            <a:avLst/>
          </a:prstGeom>
          <a:noFill/>
        </p:spPr>
        <p:txBody>
          <a:bodyPr wrap="square" lIns="0" tIns="0" rIns="0" bIns="0" rtlCol="0" anchor="b" anchorCtr="0">
            <a:spAutoFit/>
          </a:bodyPr>
          <a:lstStyle/>
          <a:p>
            <a:r>
              <a:rPr lang="fr-FR" sz="6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820600" y="6558320"/>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8453429" y="6558320"/>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3803504"/>
      </p:ext>
    </p:extLst>
  </p:cSld>
  <p:clrMap bg1="lt1" tx1="dk1" bg2="lt2" tx2="dk2" accent1="accent1" accent2="accent2" accent3="accent3" accent4="accent4" accent5="accent5" accent6="accent6" hlink="hlink" folHlink="folHlink"/>
  <p:sldLayoutIdLst>
    <p:sldLayoutId id="2147485055" r:id="rId1"/>
    <p:sldLayoutId id="2147485056" r:id="rId2"/>
    <p:sldLayoutId id="2147485057" r:id="rId3"/>
    <p:sldLayoutId id="2147485058" r:id="rId4"/>
    <p:sldLayoutId id="2147485059" r:id="rId5"/>
    <p:sldLayoutId id="2147485060" r:id="rId6"/>
    <p:sldLayoutId id="2147485061" r:id="rId7"/>
    <p:sldLayoutId id="2147485062" r:id="rId8"/>
    <p:sldLayoutId id="2147485063" r:id="rId9"/>
    <p:sldLayoutId id="2147485064" r:id="rId10"/>
    <p:sldLayoutId id="2147485065" r:id="rId11"/>
    <p:sldLayoutId id="2147485066" r:id="rId12"/>
    <p:sldLayoutId id="2147485067" r:id="rId13"/>
    <p:sldLayoutId id="2147485068" r:id="rId14"/>
  </p:sldLayoutIdLst>
  <p:hf hdr="0"/>
  <p:txStyles>
    <p:titleStyle>
      <a:lvl1pPr algn="ctr" defTabSz="685800" rtl="0" eaLnBrk="1" latinLnBrk="0" hangingPunct="1">
        <a:lnSpc>
          <a:spcPct val="90000"/>
        </a:lnSpc>
        <a:spcBef>
          <a:spcPct val="0"/>
        </a:spcBef>
        <a:buNone/>
        <a:defRPr sz="3150" kern="1200">
          <a:solidFill>
            <a:schemeClr val="tx1"/>
          </a:solidFill>
          <a:latin typeface="+mj-lt"/>
          <a:ea typeface="+mj-ea"/>
          <a:cs typeface="+mj-cs"/>
        </a:defRPr>
      </a:lvl1pPr>
    </p:titleStyle>
    <p:bodyStyle>
      <a:lvl1pPr marL="0" indent="0" algn="l" defTabSz="685800" rtl="0" eaLnBrk="1" latinLnBrk="0" hangingPunct="1">
        <a:lnSpc>
          <a:spcPct val="90000"/>
        </a:lnSpc>
        <a:spcBef>
          <a:spcPts val="750"/>
        </a:spcBef>
        <a:buFont typeface="Arial"/>
        <a:buNone/>
        <a:defRPr sz="1800" kern="1200">
          <a:solidFill>
            <a:schemeClr val="tx2"/>
          </a:solidFill>
          <a:latin typeface="+mn-lt"/>
          <a:ea typeface="+mn-ea"/>
          <a:cs typeface="+mn-cs"/>
        </a:defRPr>
      </a:lvl1pPr>
      <a:lvl2pPr marL="600075" indent="-257175" algn="l" defTabSz="685800" rtl="0" eaLnBrk="1" latinLnBrk="0" hangingPunct="1">
        <a:lnSpc>
          <a:spcPct val="90000"/>
        </a:lnSpc>
        <a:spcBef>
          <a:spcPts val="375"/>
        </a:spcBef>
        <a:buFont typeface="Arial" charset="0"/>
        <a:buChar char="•"/>
        <a:defRPr sz="1575" kern="1200">
          <a:solidFill>
            <a:schemeClr val="tx2"/>
          </a:solidFill>
          <a:latin typeface="+mn-lt"/>
          <a:ea typeface="+mn-ea"/>
          <a:cs typeface="+mn-cs"/>
        </a:defRPr>
      </a:lvl2pPr>
      <a:lvl3pPr marL="942975" indent="-257175" algn="l" defTabSz="685800" rtl="0" eaLnBrk="1" latinLnBrk="0" hangingPunct="1">
        <a:lnSpc>
          <a:spcPct val="90000"/>
        </a:lnSpc>
        <a:spcBef>
          <a:spcPts val="375"/>
        </a:spcBef>
        <a:buFont typeface="Arial" charset="0"/>
        <a:buChar char="•"/>
        <a:defRPr sz="1350" kern="1200">
          <a:solidFill>
            <a:schemeClr val="tx2"/>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0F81D825-FD59-9C49-AC9C-83CF8D7AD070}"/>
              </a:ext>
            </a:extLst>
          </p:cNvPr>
          <p:cNvSpPr>
            <a:spLocks noGrp="1" noChangeArrowheads="1"/>
          </p:cNvSpPr>
          <p:nvPr>
            <p:ph type="title"/>
          </p:nvPr>
        </p:nvSpPr>
        <p:spPr>
          <a:xfrm>
            <a:off x="533400" y="533400"/>
            <a:ext cx="9144000" cy="1752600"/>
          </a:xfrm>
        </p:spPr>
        <p:txBody>
          <a:bodyPr>
            <a:normAutofit/>
          </a:bodyPr>
          <a:lstStyle/>
          <a:p>
            <a:pPr eaLnBrk="1" hangingPunct="1">
              <a:defRPr/>
            </a:pPr>
            <a:r>
              <a:rPr lang="en-US" sz="5000" dirty="0">
                <a:ea typeface="+mj-ea"/>
              </a:rPr>
              <a:t>Lectures 11-12</a:t>
            </a:r>
            <a:br>
              <a:rPr lang="en-US" sz="5000" dirty="0">
                <a:ea typeface="+mj-ea"/>
              </a:rPr>
            </a:br>
            <a:r>
              <a:rPr lang="en-US" sz="5000" dirty="0">
                <a:ea typeface="+mj-ea"/>
              </a:rPr>
              <a:t>Instabilities</a:t>
            </a:r>
          </a:p>
        </p:txBody>
      </p:sp>
      <p:sp>
        <p:nvSpPr>
          <p:cNvPr id="19458" name="Rectangle 3">
            <a:extLst>
              <a:ext uri="{FF2B5EF4-FFF2-40B4-BE49-F238E27FC236}">
                <a16:creationId xmlns:a16="http://schemas.microsoft.com/office/drawing/2014/main" id="{0874528E-89E9-444A-9FA4-0B7E9968E6F5}"/>
              </a:ext>
            </a:extLst>
          </p:cNvPr>
          <p:cNvSpPr>
            <a:spLocks noGrp="1" noChangeArrowheads="1"/>
          </p:cNvSpPr>
          <p:nvPr>
            <p:ph idx="1"/>
          </p:nvPr>
        </p:nvSpPr>
        <p:spPr>
          <a:xfrm>
            <a:off x="990600" y="2514600"/>
            <a:ext cx="7239000" cy="3352800"/>
          </a:xfrm>
        </p:spPr>
        <p:txBody>
          <a:bodyPr/>
          <a:lstStyle/>
          <a:p>
            <a:pPr marL="0" indent="0" algn="ctr" eaLnBrk="1" hangingPunct="1">
              <a:buFont typeface="Wingdings" pitchFamily="2" charset="2"/>
              <a:buNone/>
            </a:pPr>
            <a:r>
              <a:rPr lang="en-US" altLang="en-US" sz="2000" dirty="0">
                <a:solidFill>
                  <a:srgbClr val="002060"/>
                </a:solidFill>
                <a:ea typeface="ＭＳ Ｐゴシック" panose="020B0600070205080204" pitchFamily="34" charset="-128"/>
              </a:rPr>
              <a:t>Professor Emmanuel </a:t>
            </a:r>
            <a:r>
              <a:rPr lang="en-US" altLang="en-US" sz="2000" dirty="0" err="1">
                <a:solidFill>
                  <a:srgbClr val="002060"/>
                </a:solidFill>
                <a:ea typeface="ＭＳ Ｐゴシック" panose="020B0600070205080204" pitchFamily="34" charset="-128"/>
              </a:rPr>
              <a:t>Tsesmelis</a:t>
            </a:r>
            <a:endParaRPr lang="en-US" altLang="en-US" sz="2000" dirty="0">
              <a:solidFill>
                <a:srgbClr val="002060"/>
              </a:solidFill>
              <a:ea typeface="ＭＳ Ｐゴシック" panose="020B0600070205080204" pitchFamily="34" charset="-128"/>
            </a:endParaRPr>
          </a:p>
          <a:p>
            <a:pPr marL="0" indent="0" algn="ctr" eaLnBrk="1" hangingPunct="1">
              <a:buFont typeface="Wingdings" pitchFamily="2" charset="2"/>
              <a:buNone/>
            </a:pPr>
            <a:r>
              <a:rPr lang="en-US" altLang="en-US" sz="2000" dirty="0">
                <a:solidFill>
                  <a:srgbClr val="002060"/>
                </a:solidFill>
                <a:ea typeface="ＭＳ Ｐゴシック" panose="020B0600070205080204" pitchFamily="34" charset="-128"/>
              </a:rPr>
              <a:t>Principal Physicist, CERN</a:t>
            </a:r>
          </a:p>
          <a:p>
            <a:pPr marL="0" indent="0" algn="ctr" eaLnBrk="1" hangingPunct="1">
              <a:buFont typeface="Wingdings" pitchFamily="2" charset="2"/>
              <a:buNone/>
            </a:pPr>
            <a:r>
              <a:rPr lang="en-US" altLang="en-US" sz="2000" dirty="0">
                <a:solidFill>
                  <a:srgbClr val="002060"/>
                </a:solidFill>
                <a:ea typeface="ＭＳ Ｐゴシック" panose="020B0600070205080204" pitchFamily="34" charset="-128"/>
              </a:rPr>
              <a:t>Visiting Professor, University of Oxford</a:t>
            </a:r>
          </a:p>
          <a:p>
            <a:pPr marL="0" indent="0" algn="ctr" eaLnBrk="1" hangingPunct="1">
              <a:buFont typeface="Wingdings" pitchFamily="2" charset="2"/>
              <a:buNone/>
            </a:pPr>
            <a:endParaRPr lang="de-CH" altLang="en-US" sz="2000" dirty="0">
              <a:solidFill>
                <a:srgbClr val="C00000"/>
              </a:solidFill>
              <a:ea typeface="ＭＳ Ｐゴシック" panose="020B0600070205080204" pitchFamily="34" charset="-128"/>
            </a:endParaRPr>
          </a:p>
          <a:p>
            <a:pPr marL="0" indent="0" algn="ctr" eaLnBrk="1" hangingPunct="1">
              <a:buFont typeface="Wingdings" pitchFamily="2" charset="2"/>
              <a:buNone/>
            </a:pPr>
            <a:endParaRPr lang="de-CH" altLang="en-US" sz="2000" dirty="0">
              <a:solidFill>
                <a:srgbClr val="C00000"/>
              </a:solidFill>
              <a:ea typeface="ＭＳ Ｐゴシック" panose="020B0600070205080204" pitchFamily="34" charset="-128"/>
            </a:endParaRPr>
          </a:p>
          <a:p>
            <a:pPr marL="0" indent="0" algn="ctr" eaLnBrk="1" hangingPunct="1">
              <a:buFont typeface="Wingdings" pitchFamily="2" charset="2"/>
              <a:buNone/>
            </a:pPr>
            <a:r>
              <a:rPr lang="de-CH" altLang="en-US" sz="2000" dirty="0">
                <a:ea typeface="ＭＳ Ｐゴシック" panose="020B0600070205080204" pitchFamily="34" charset="-128"/>
              </a:rPr>
              <a:t>Graduate </a:t>
            </a:r>
            <a:r>
              <a:rPr lang="de-CH" altLang="en-US" sz="2000" dirty="0" err="1">
                <a:ea typeface="ＭＳ Ｐゴシック" panose="020B0600070205080204" pitchFamily="34" charset="-128"/>
              </a:rPr>
              <a:t>Accelerator</a:t>
            </a:r>
            <a:r>
              <a:rPr lang="de-CH" altLang="en-US" sz="2000" dirty="0">
                <a:ea typeface="ＭＳ Ｐゴシック" panose="020B0600070205080204" pitchFamily="34" charset="-128"/>
              </a:rPr>
              <a:t> </a:t>
            </a:r>
            <a:r>
              <a:rPr lang="de-CH" altLang="en-US" sz="2000" dirty="0" err="1">
                <a:ea typeface="ＭＳ Ｐゴシック" panose="020B0600070205080204" pitchFamily="34" charset="-128"/>
              </a:rPr>
              <a:t>Physics</a:t>
            </a:r>
            <a:r>
              <a:rPr lang="de-CH" altLang="en-US" sz="2000" dirty="0">
                <a:ea typeface="ＭＳ Ｐゴシック" panose="020B0600070205080204" pitchFamily="34" charset="-128"/>
              </a:rPr>
              <a:t> Course</a:t>
            </a:r>
          </a:p>
          <a:p>
            <a:pPr marL="0" indent="0" algn="ctr" eaLnBrk="1" hangingPunct="1">
              <a:buFont typeface="Wingdings" pitchFamily="2" charset="2"/>
              <a:buNone/>
            </a:pPr>
            <a:r>
              <a:rPr lang="de-CH" altLang="en-US" sz="2000" dirty="0">
                <a:ea typeface="ＭＳ Ｐゴシック" panose="020B0600070205080204" pitchFamily="34" charset="-128"/>
              </a:rPr>
              <a:t> John Adams Institute </a:t>
            </a:r>
            <a:r>
              <a:rPr lang="de-CH" altLang="en-US" sz="2000" dirty="0" err="1">
                <a:ea typeface="ＭＳ Ｐゴシック" panose="020B0600070205080204" pitchFamily="34" charset="-128"/>
              </a:rPr>
              <a:t>for</a:t>
            </a:r>
            <a:r>
              <a:rPr lang="de-CH" altLang="en-US" sz="2000" dirty="0">
                <a:ea typeface="ＭＳ Ｐゴシック" panose="020B0600070205080204" pitchFamily="34" charset="-128"/>
              </a:rPr>
              <a:t> </a:t>
            </a:r>
            <a:r>
              <a:rPr lang="de-CH" altLang="en-US" sz="2000" dirty="0" err="1">
                <a:ea typeface="ＭＳ Ｐゴシック" panose="020B0600070205080204" pitchFamily="34" charset="-128"/>
              </a:rPr>
              <a:t>Accelerator</a:t>
            </a:r>
            <a:r>
              <a:rPr lang="de-CH" altLang="en-US" sz="2000" dirty="0">
                <a:ea typeface="ＭＳ Ｐゴシック" panose="020B0600070205080204" pitchFamily="34" charset="-128"/>
              </a:rPr>
              <a:t> Science</a:t>
            </a:r>
          </a:p>
          <a:p>
            <a:pPr marL="0" indent="0" algn="ctr" eaLnBrk="1" hangingPunct="1">
              <a:buFont typeface="Wingdings" pitchFamily="2" charset="2"/>
              <a:buNone/>
            </a:pPr>
            <a:r>
              <a:rPr lang="de-CH" altLang="en-US" sz="2000" dirty="0">
                <a:ea typeface="ＭＳ Ｐゴシック" panose="020B0600070205080204" pitchFamily="34" charset="-128"/>
              </a:rPr>
              <a:t> 16 </a:t>
            </a:r>
            <a:r>
              <a:rPr lang="de-CH" altLang="en-US" sz="2000" dirty="0" err="1">
                <a:ea typeface="ＭＳ Ｐゴシック" panose="020B0600070205080204" pitchFamily="34" charset="-128"/>
              </a:rPr>
              <a:t>February</a:t>
            </a:r>
            <a:r>
              <a:rPr lang="de-CH" altLang="en-US" sz="2000" dirty="0">
                <a:ea typeface="ＭＳ Ｐゴシック" panose="020B0600070205080204" pitchFamily="34" charset="-128"/>
              </a:rPr>
              <a:t> 2023</a:t>
            </a:r>
            <a:endParaRPr lang="en-US" altLang="en-US" sz="2000" dirty="0">
              <a:solidFill>
                <a:srgbClr val="C00000"/>
              </a:solidFill>
              <a:ea typeface="ＭＳ Ｐゴシック" panose="020B0600070205080204" pitchFamily="34" charset="-128"/>
            </a:endParaRPr>
          </a:p>
        </p:txBody>
      </p:sp>
      <p:pic>
        <p:nvPicPr>
          <p:cNvPr id="19459" name="Picture 3">
            <a:extLst>
              <a:ext uri="{FF2B5EF4-FFF2-40B4-BE49-F238E27FC236}">
                <a16:creationId xmlns:a16="http://schemas.microsoft.com/office/drawing/2014/main" id="{8F934538-32F1-8B40-A861-26DB401BDFF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19463" y="5549900"/>
            <a:ext cx="555625" cy="633413"/>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460" name="Picture 4">
            <a:extLst>
              <a:ext uri="{FF2B5EF4-FFF2-40B4-BE49-F238E27FC236}">
                <a16:creationId xmlns:a16="http://schemas.microsoft.com/office/drawing/2014/main" id="{D1913D79-FAD5-5E46-8194-578BF334D9A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5549900"/>
            <a:ext cx="1525588" cy="615950"/>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9461" name="Picture 5">
            <a:extLst>
              <a:ext uri="{FF2B5EF4-FFF2-40B4-BE49-F238E27FC236}">
                <a16:creationId xmlns:a16="http://schemas.microsoft.com/office/drawing/2014/main" id="{F1B59CBC-ECDD-9241-8918-6461C606400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27675" y="5499100"/>
            <a:ext cx="677863"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B75E6-1DFB-0B4B-A649-FBEF5BF39847}"/>
              </a:ext>
            </a:extLst>
          </p:cNvPr>
          <p:cNvSpPr>
            <a:spLocks noGrp="1"/>
          </p:cNvSpPr>
          <p:nvPr>
            <p:ph type="title"/>
          </p:nvPr>
        </p:nvSpPr>
        <p:spPr/>
        <p:txBody>
          <a:bodyPr/>
          <a:lstStyle/>
          <a:p>
            <a:r>
              <a:rPr lang="en-CH" dirty="0"/>
              <a:t>Impedance – Origin/Source</a:t>
            </a:r>
          </a:p>
        </p:txBody>
      </p:sp>
      <p:sp>
        <p:nvSpPr>
          <p:cNvPr id="3" name="Content Placeholder 2">
            <a:extLst>
              <a:ext uri="{FF2B5EF4-FFF2-40B4-BE49-F238E27FC236}">
                <a16:creationId xmlns:a16="http://schemas.microsoft.com/office/drawing/2014/main" id="{2BAB9F32-F771-EE4E-B7E3-AD4FCEB5D4AB}"/>
              </a:ext>
            </a:extLst>
          </p:cNvPr>
          <p:cNvSpPr>
            <a:spLocks noGrp="1"/>
          </p:cNvSpPr>
          <p:nvPr>
            <p:ph idx="1"/>
          </p:nvPr>
        </p:nvSpPr>
        <p:spPr>
          <a:xfrm>
            <a:off x="439271" y="1163637"/>
            <a:ext cx="8229600" cy="4530725"/>
          </a:xfrm>
        </p:spPr>
        <p:txBody>
          <a:bodyPr/>
          <a:lstStyle/>
          <a:p>
            <a:r>
              <a:rPr lang="en-GB" sz="2800" dirty="0"/>
              <a:t>Accelerator components such as resistive wall vacuum chamber, space charge, image charge on vacuum chamber, broad-band impedance due to bellows, vacuum ports, and BPMs, and narrow-band impedance due to high-Q resonance modes in RF cavities, septum and kicker tanks.</a:t>
            </a:r>
          </a:p>
          <a:p>
            <a:endParaRPr lang="en-CH" dirty="0"/>
          </a:p>
        </p:txBody>
      </p:sp>
      <p:pic>
        <p:nvPicPr>
          <p:cNvPr id="4" name="Picture 3">
            <a:extLst>
              <a:ext uri="{FF2B5EF4-FFF2-40B4-BE49-F238E27FC236}">
                <a16:creationId xmlns:a16="http://schemas.microsoft.com/office/drawing/2014/main" id="{C9B83520-5BC5-3A44-A4A4-31C42E42223D}"/>
              </a:ext>
            </a:extLst>
          </p:cNvPr>
          <p:cNvPicPr>
            <a:picLocks noChangeAspect="1"/>
          </p:cNvPicPr>
          <p:nvPr/>
        </p:nvPicPr>
        <p:blipFill>
          <a:blip r:embed="rId2"/>
          <a:stretch>
            <a:fillRect/>
          </a:stretch>
        </p:blipFill>
        <p:spPr>
          <a:xfrm>
            <a:off x="475129" y="4343400"/>
            <a:ext cx="7974106" cy="1745316"/>
          </a:xfrm>
          <a:prstGeom prst="rect">
            <a:avLst/>
          </a:prstGeom>
        </p:spPr>
      </p:pic>
    </p:spTree>
    <p:extLst>
      <p:ext uri="{BB962C8B-B14F-4D97-AF65-F5344CB8AC3E}">
        <p14:creationId xmlns:p14="http://schemas.microsoft.com/office/powerpoint/2010/main" val="373049859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ACB38-95F0-3740-B00D-7E2C26B3017B}"/>
              </a:ext>
            </a:extLst>
          </p:cNvPr>
          <p:cNvSpPr>
            <a:spLocks noGrp="1"/>
          </p:cNvSpPr>
          <p:nvPr>
            <p:ph type="title"/>
          </p:nvPr>
        </p:nvSpPr>
        <p:spPr/>
        <p:txBody>
          <a:bodyPr/>
          <a:lstStyle/>
          <a:p>
            <a:r>
              <a:rPr lang="en-CH" dirty="0"/>
              <a:t>Impedance</a:t>
            </a:r>
          </a:p>
        </p:txBody>
      </p:sp>
      <p:sp>
        <p:nvSpPr>
          <p:cNvPr id="3" name="Content Placeholder 2">
            <a:extLst>
              <a:ext uri="{FF2B5EF4-FFF2-40B4-BE49-F238E27FC236}">
                <a16:creationId xmlns:a16="http://schemas.microsoft.com/office/drawing/2014/main" id="{1C1D429B-59CA-A344-9D67-13E833B47163}"/>
              </a:ext>
            </a:extLst>
          </p:cNvPr>
          <p:cNvSpPr>
            <a:spLocks noGrp="1"/>
          </p:cNvSpPr>
          <p:nvPr>
            <p:ph idx="1"/>
          </p:nvPr>
        </p:nvSpPr>
        <p:spPr>
          <a:xfrm>
            <a:off x="228600" y="1295400"/>
            <a:ext cx="8610600" cy="4530725"/>
          </a:xfrm>
        </p:spPr>
        <p:txBody>
          <a:bodyPr/>
          <a:lstStyle/>
          <a:p>
            <a:r>
              <a:rPr lang="en-GB" sz="2400" dirty="0"/>
              <a:t>The particle beam covers a wide frequency spectrum from the kHz regime to the order of the revolution frequency up to many GHz, limited only by bunch length.</a:t>
            </a:r>
          </a:p>
          <a:p>
            <a:r>
              <a:rPr lang="en-GB" sz="2400" dirty="0"/>
              <a:t>The vacuum chamber environment constitutes an impedance which can become significant in the same frequency regime and efficient coupling can occur leading to collective effects.</a:t>
            </a:r>
          </a:p>
          <a:p>
            <a:r>
              <a:rPr lang="en-GB" sz="2400" dirty="0"/>
              <a:t>Strong coupling between RF-cavity and beam.</a:t>
            </a:r>
          </a:p>
          <a:p>
            <a:r>
              <a:rPr lang="en-GB" sz="2400" dirty="0"/>
              <a:t>The ultimate beam intensity is limited by instabilities caused by electromagnetic interaction of the beam current with the environment of the vacuum chamber.</a:t>
            </a:r>
            <a:endParaRPr lang="en-CH" sz="2400" dirty="0"/>
          </a:p>
        </p:txBody>
      </p:sp>
    </p:spTree>
    <p:extLst>
      <p:ext uri="{BB962C8B-B14F-4D97-AF65-F5344CB8AC3E}">
        <p14:creationId xmlns:p14="http://schemas.microsoft.com/office/powerpoint/2010/main" val="75989775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EC318-9CAF-E942-867A-57D291F416B0}"/>
              </a:ext>
            </a:extLst>
          </p:cNvPr>
          <p:cNvSpPr>
            <a:spLocks noGrp="1"/>
          </p:cNvSpPr>
          <p:nvPr>
            <p:ph type="title"/>
          </p:nvPr>
        </p:nvSpPr>
        <p:spPr/>
        <p:txBody>
          <a:bodyPr/>
          <a:lstStyle/>
          <a:p>
            <a:r>
              <a:rPr lang="en-CH" dirty="0"/>
              <a:t>Impedance and Wakefields</a:t>
            </a:r>
          </a:p>
        </p:txBody>
      </p:sp>
      <p:sp>
        <p:nvSpPr>
          <p:cNvPr id="3" name="Content Placeholder 2">
            <a:extLst>
              <a:ext uri="{FF2B5EF4-FFF2-40B4-BE49-F238E27FC236}">
                <a16:creationId xmlns:a16="http://schemas.microsoft.com/office/drawing/2014/main" id="{F8D48D4D-360A-7741-8EC2-86AE9EC45D70}"/>
              </a:ext>
            </a:extLst>
          </p:cNvPr>
          <p:cNvSpPr>
            <a:spLocks noGrp="1"/>
          </p:cNvSpPr>
          <p:nvPr>
            <p:ph idx="1"/>
          </p:nvPr>
        </p:nvSpPr>
        <p:spPr>
          <a:xfrm>
            <a:off x="425824" y="1295400"/>
            <a:ext cx="8229600" cy="4530725"/>
          </a:xfrm>
        </p:spPr>
        <p:txBody>
          <a:bodyPr/>
          <a:lstStyle/>
          <a:p>
            <a:r>
              <a:rPr lang="en-GB" sz="2800" dirty="0" err="1"/>
              <a:t>Wakefields</a:t>
            </a:r>
            <a:r>
              <a:rPr lang="en-GB" sz="2800" dirty="0"/>
              <a:t> are created after the interaction of the beam charge with the accelerator environment.</a:t>
            </a:r>
          </a:p>
          <a:p>
            <a:r>
              <a:rPr lang="en-GB" sz="2800" dirty="0"/>
              <a:t>They have the ability to pull or push the charges of the distribution.</a:t>
            </a:r>
          </a:p>
          <a:p>
            <a:r>
              <a:rPr lang="en-GB" sz="2800" dirty="0"/>
              <a:t>Energy losses and gains of a single or collection of particles can cause modifications in the beam dynamics, eventually driving a beam instability.</a:t>
            </a:r>
          </a:p>
          <a:p>
            <a:r>
              <a:rPr lang="en-GB" sz="2800" dirty="0"/>
              <a:t>Transverse </a:t>
            </a:r>
            <a:r>
              <a:rPr lang="en-GB" sz="2800" dirty="0" err="1"/>
              <a:t>wakefields</a:t>
            </a:r>
            <a:r>
              <a:rPr lang="en-GB" sz="2800" dirty="0"/>
              <a:t> and Longitudinal </a:t>
            </a:r>
            <a:r>
              <a:rPr lang="en-GB" sz="2800" dirty="0" err="1"/>
              <a:t>wakefields</a:t>
            </a:r>
            <a:endParaRPr lang="en-CH" sz="2800" dirty="0"/>
          </a:p>
        </p:txBody>
      </p:sp>
    </p:spTree>
    <p:extLst>
      <p:ext uri="{BB962C8B-B14F-4D97-AF65-F5344CB8AC3E}">
        <p14:creationId xmlns:p14="http://schemas.microsoft.com/office/powerpoint/2010/main" val="21334248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2F326-DED3-CC4A-89C2-C8D42A54DF98}"/>
              </a:ext>
            </a:extLst>
          </p:cNvPr>
          <p:cNvSpPr>
            <a:spLocks noGrp="1"/>
          </p:cNvSpPr>
          <p:nvPr>
            <p:ph type="title"/>
          </p:nvPr>
        </p:nvSpPr>
        <p:spPr/>
        <p:txBody>
          <a:bodyPr/>
          <a:lstStyle/>
          <a:p>
            <a:r>
              <a:rPr lang="en-CH" dirty="0"/>
              <a:t>Impedance &amp; Wakefields</a:t>
            </a:r>
          </a:p>
        </p:txBody>
      </p:sp>
      <p:sp>
        <p:nvSpPr>
          <p:cNvPr id="3" name="Content Placeholder 2">
            <a:extLst>
              <a:ext uri="{FF2B5EF4-FFF2-40B4-BE49-F238E27FC236}">
                <a16:creationId xmlns:a16="http://schemas.microsoft.com/office/drawing/2014/main" id="{37F720D7-EE4E-8E4B-9DE2-753D9EC15F81}"/>
              </a:ext>
            </a:extLst>
          </p:cNvPr>
          <p:cNvSpPr>
            <a:spLocks noGrp="1"/>
          </p:cNvSpPr>
          <p:nvPr>
            <p:ph idx="1"/>
          </p:nvPr>
        </p:nvSpPr>
        <p:spPr>
          <a:xfrm>
            <a:off x="457200" y="1417638"/>
            <a:ext cx="8229600" cy="4530725"/>
          </a:xfrm>
        </p:spPr>
        <p:txBody>
          <a:bodyPr/>
          <a:lstStyle/>
          <a:p>
            <a:r>
              <a:rPr lang="en-GB" sz="2000" dirty="0"/>
              <a:t>In time domain, the interaction is described by </a:t>
            </a:r>
            <a:r>
              <a:rPr lang="en-GB" sz="2000" dirty="0" err="1"/>
              <a:t>wakefields</a:t>
            </a:r>
            <a:r>
              <a:rPr lang="en-GB" sz="2000" dirty="0"/>
              <a:t> that act on charges.</a:t>
            </a:r>
          </a:p>
          <a:p>
            <a:r>
              <a:rPr lang="en-GB" sz="2000" dirty="0"/>
              <a:t>In frequency domain, vacuum chamber components can be represented as a</a:t>
            </a:r>
            <a:r>
              <a:rPr lang="el-GR" sz="2000" dirty="0"/>
              <a:t> </a:t>
            </a:r>
            <a:r>
              <a:rPr lang="fr-CH" sz="2000" dirty="0"/>
              <a:t>f</a:t>
            </a:r>
            <a:r>
              <a:rPr lang="en-GB" sz="2000" dirty="0" err="1"/>
              <a:t>requency</a:t>
            </a:r>
            <a:r>
              <a:rPr lang="en-GB" sz="2000" dirty="0"/>
              <a:t> dependent </a:t>
            </a:r>
            <a:r>
              <a:rPr lang="fr-CH" sz="2000" dirty="0" err="1"/>
              <a:t>complex</a:t>
            </a:r>
            <a:r>
              <a:rPr lang="fr-CH" sz="2000" dirty="0"/>
              <a:t> </a:t>
            </a:r>
            <a:r>
              <a:rPr lang="en-GB" sz="2000" dirty="0"/>
              <a:t>impedance </a:t>
            </a:r>
            <a:r>
              <a:rPr lang="en-GB" sz="2000" b="1" i="1" dirty="0"/>
              <a:t>Z(</a:t>
            </a:r>
            <a:r>
              <a:rPr lang="el-GR" sz="2000" b="1" i="1" dirty="0"/>
              <a:t>ω</a:t>
            </a:r>
            <a:r>
              <a:rPr lang="en-GB" sz="2000" b="1" i="1" dirty="0"/>
              <a:t>)</a:t>
            </a:r>
            <a:r>
              <a:rPr lang="en-GB" sz="2000" dirty="0"/>
              <a:t>.</a:t>
            </a:r>
          </a:p>
          <a:p>
            <a:pPr marL="0" indent="0">
              <a:buNone/>
            </a:pPr>
            <a:endParaRPr lang="en-GB" sz="2000" dirty="0"/>
          </a:p>
          <a:p>
            <a:endParaRPr lang="en-GB" sz="2000" dirty="0"/>
          </a:p>
          <a:p>
            <a:r>
              <a:rPr lang="en-GB" sz="2000" dirty="0"/>
              <a:t>Impedance </a:t>
            </a:r>
            <a:r>
              <a:rPr lang="en-GB" sz="2000" dirty="0" err="1"/>
              <a:t>os</a:t>
            </a:r>
            <a:r>
              <a:rPr lang="en-GB" sz="2000" dirty="0"/>
              <a:t> the counterpoint of </a:t>
            </a:r>
            <a:r>
              <a:rPr lang="en-GB" sz="2000" dirty="0" err="1"/>
              <a:t>wakefields</a:t>
            </a:r>
            <a:r>
              <a:rPr lang="en-GB" sz="2000" dirty="0"/>
              <a:t> in the frequency domain.</a:t>
            </a:r>
          </a:p>
          <a:p>
            <a:r>
              <a:rPr lang="en-GB" sz="2000" dirty="0"/>
              <a:t>The negative sign indicates that the induced voltage leads to an energy loss.</a:t>
            </a:r>
          </a:p>
          <a:p>
            <a:r>
              <a:rPr lang="en-GB" sz="2000" dirty="0"/>
              <a:t>All elements can be seen as accidental cavities. Z depends on their shape, material and frequency under consideration.</a:t>
            </a:r>
          </a:p>
        </p:txBody>
      </p:sp>
      <p:pic>
        <p:nvPicPr>
          <p:cNvPr id="6" name="Picture 5">
            <a:extLst>
              <a:ext uri="{FF2B5EF4-FFF2-40B4-BE49-F238E27FC236}">
                <a16:creationId xmlns:a16="http://schemas.microsoft.com/office/drawing/2014/main" id="{50139D6F-6E23-5241-835F-14E986A9D97B}"/>
              </a:ext>
            </a:extLst>
          </p:cNvPr>
          <p:cNvPicPr>
            <a:picLocks noChangeAspect="1"/>
          </p:cNvPicPr>
          <p:nvPr/>
        </p:nvPicPr>
        <p:blipFill>
          <a:blip r:embed="rId2"/>
          <a:stretch>
            <a:fillRect/>
          </a:stretch>
        </p:blipFill>
        <p:spPr>
          <a:xfrm>
            <a:off x="3378200" y="2901950"/>
            <a:ext cx="2387600" cy="520700"/>
          </a:xfrm>
          <a:prstGeom prst="rect">
            <a:avLst/>
          </a:prstGeom>
        </p:spPr>
      </p:pic>
    </p:spTree>
    <p:extLst>
      <p:ext uri="{BB962C8B-B14F-4D97-AF65-F5344CB8AC3E}">
        <p14:creationId xmlns:p14="http://schemas.microsoft.com/office/powerpoint/2010/main" val="423114073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AEF76-7EFC-B141-9810-8682A45F5BB7}"/>
              </a:ext>
            </a:extLst>
          </p:cNvPr>
          <p:cNvSpPr>
            <a:spLocks noGrp="1"/>
          </p:cNvSpPr>
          <p:nvPr>
            <p:ph type="title"/>
          </p:nvPr>
        </p:nvSpPr>
        <p:spPr/>
        <p:txBody>
          <a:bodyPr/>
          <a:lstStyle/>
          <a:p>
            <a:r>
              <a:rPr lang="fr-CH" dirty="0" err="1"/>
              <a:t>Impedance</a:t>
            </a:r>
            <a:r>
              <a:rPr lang="fr-CH" dirty="0"/>
              <a:t> and </a:t>
            </a:r>
            <a:r>
              <a:rPr lang="fr-CH" dirty="0" err="1"/>
              <a:t>Instabilities</a:t>
            </a:r>
            <a:endParaRPr lang="en-CH" dirty="0"/>
          </a:p>
        </p:txBody>
      </p:sp>
      <p:sp>
        <p:nvSpPr>
          <p:cNvPr id="3" name="Content Placeholder 2">
            <a:extLst>
              <a:ext uri="{FF2B5EF4-FFF2-40B4-BE49-F238E27FC236}">
                <a16:creationId xmlns:a16="http://schemas.microsoft.com/office/drawing/2014/main" id="{4B4C0A48-7CC8-4D48-93FA-9F601793619B}"/>
              </a:ext>
            </a:extLst>
          </p:cNvPr>
          <p:cNvSpPr>
            <a:spLocks noGrp="1"/>
          </p:cNvSpPr>
          <p:nvPr>
            <p:ph idx="1"/>
          </p:nvPr>
        </p:nvSpPr>
        <p:spPr>
          <a:xfrm>
            <a:off x="427892" y="1295400"/>
            <a:ext cx="8229600" cy="5029200"/>
          </a:xfrm>
        </p:spPr>
        <p:txBody>
          <a:bodyPr/>
          <a:lstStyle/>
          <a:p>
            <a:r>
              <a:rPr lang="en-GB" sz="2000" dirty="0">
                <a:solidFill>
                  <a:srgbClr val="23373B"/>
                </a:solidFill>
                <a:effectLst/>
              </a:rPr>
              <a:t>In general, impedances, Z, are complex functions and are related to the frequency, </a:t>
            </a:r>
            <a:r>
              <a:rPr lang="el-GR" sz="2000" dirty="0">
                <a:solidFill>
                  <a:srgbClr val="23373B"/>
                </a:solidFill>
                <a:effectLst/>
              </a:rPr>
              <a:t>ω</a:t>
            </a:r>
            <a:endParaRPr lang="fr-CH" sz="2000" dirty="0">
              <a:solidFill>
                <a:srgbClr val="23373B"/>
              </a:solidFill>
              <a:effectLst/>
            </a:endParaRPr>
          </a:p>
          <a:p>
            <a:pPr marL="0" indent="0" algn="ctr">
              <a:buNone/>
            </a:pPr>
            <a:r>
              <a:rPr lang="en-GB" sz="2000" dirty="0">
                <a:solidFill>
                  <a:srgbClr val="23373B"/>
                </a:solidFill>
                <a:effectLst/>
              </a:rPr>
              <a:t> </a:t>
            </a:r>
            <a:r>
              <a:rPr lang="en-GB" sz="2000" b="1" dirty="0">
                <a:solidFill>
                  <a:srgbClr val="23373B"/>
                </a:solidFill>
                <a:effectLst/>
              </a:rPr>
              <a:t>Z(</a:t>
            </a:r>
            <a:r>
              <a:rPr lang="el-GR" sz="2000" b="1" dirty="0">
                <a:solidFill>
                  <a:srgbClr val="23373B"/>
                </a:solidFill>
                <a:effectLst/>
              </a:rPr>
              <a:t>ω</a:t>
            </a:r>
            <a:r>
              <a:rPr lang="en-GB" sz="2000" b="1" dirty="0">
                <a:solidFill>
                  <a:srgbClr val="23373B"/>
                </a:solidFill>
                <a:effectLst/>
              </a:rPr>
              <a:t>) = Z(</a:t>
            </a:r>
            <a:r>
              <a:rPr lang="el-GR" sz="2000" b="1" dirty="0">
                <a:solidFill>
                  <a:srgbClr val="23373B"/>
                </a:solidFill>
                <a:effectLst/>
              </a:rPr>
              <a:t>ω</a:t>
            </a:r>
            <a:r>
              <a:rPr lang="en-GB" sz="2000" b="1" dirty="0">
                <a:solidFill>
                  <a:srgbClr val="23373B"/>
                </a:solidFill>
                <a:effectLst/>
              </a:rPr>
              <a:t>)</a:t>
            </a:r>
            <a:r>
              <a:rPr lang="en-GB" sz="2000" b="1" baseline="-25000" dirty="0">
                <a:solidFill>
                  <a:srgbClr val="23373B"/>
                </a:solidFill>
                <a:effectLst/>
              </a:rPr>
              <a:t>real</a:t>
            </a:r>
            <a:r>
              <a:rPr lang="en-GB" sz="2000" b="1" dirty="0">
                <a:solidFill>
                  <a:srgbClr val="23373B"/>
                </a:solidFill>
                <a:effectLst/>
              </a:rPr>
              <a:t> + </a:t>
            </a:r>
            <a:r>
              <a:rPr lang="en-GB" sz="2000" b="1" i="1" dirty="0" err="1">
                <a:solidFill>
                  <a:srgbClr val="23373B"/>
                </a:solidFill>
                <a:effectLst/>
              </a:rPr>
              <a:t>i</a:t>
            </a:r>
            <a:r>
              <a:rPr lang="en-GB" sz="2000" b="1" dirty="0" err="1">
                <a:solidFill>
                  <a:srgbClr val="23373B"/>
                </a:solidFill>
                <a:effectLst/>
              </a:rPr>
              <a:t>Z</a:t>
            </a:r>
            <a:r>
              <a:rPr lang="en-GB" sz="2000" b="1" dirty="0">
                <a:solidFill>
                  <a:srgbClr val="23373B"/>
                </a:solidFill>
                <a:effectLst/>
              </a:rPr>
              <a:t>(</a:t>
            </a:r>
            <a:r>
              <a:rPr lang="el-GR" sz="2000" b="1" dirty="0">
                <a:solidFill>
                  <a:srgbClr val="23373B"/>
                </a:solidFill>
                <a:effectLst/>
              </a:rPr>
              <a:t>ω</a:t>
            </a:r>
            <a:r>
              <a:rPr lang="en-GB" sz="2000" b="1" dirty="0">
                <a:solidFill>
                  <a:srgbClr val="23373B"/>
                </a:solidFill>
                <a:effectLst/>
              </a:rPr>
              <a:t>)</a:t>
            </a:r>
            <a:r>
              <a:rPr lang="en-GB" sz="2000" b="1" baseline="-25000" dirty="0" err="1">
                <a:solidFill>
                  <a:srgbClr val="23373B"/>
                </a:solidFill>
                <a:effectLst/>
              </a:rPr>
              <a:t>imag</a:t>
            </a:r>
            <a:endParaRPr lang="en-GB" sz="2000" b="1" baseline="-25000" dirty="0">
              <a:solidFill>
                <a:srgbClr val="23373B"/>
              </a:solidFill>
              <a:effectLst/>
            </a:endParaRPr>
          </a:p>
          <a:p>
            <a:r>
              <a:rPr lang="en-GB" sz="2000" dirty="0">
                <a:solidFill>
                  <a:srgbClr val="23373B"/>
                </a:solidFill>
                <a:effectLst/>
              </a:rPr>
              <a:t>Strong coupling between beam and vacuum chamber if the impedance and particle beam have a significant component at the same frequency.</a:t>
            </a:r>
          </a:p>
          <a:p>
            <a:r>
              <a:rPr lang="en-GB" sz="2000" dirty="0">
                <a:solidFill>
                  <a:srgbClr val="23373B"/>
                </a:solidFill>
                <a:effectLst/>
              </a:rPr>
              <a:t>Impedance depends on each piece of vacuum chamber including cavities, or changes in beam pipe diameter, material, shape etc...</a:t>
            </a:r>
          </a:p>
        </p:txBody>
      </p:sp>
      <p:pic>
        <p:nvPicPr>
          <p:cNvPr id="4" name="Picture 3">
            <a:extLst>
              <a:ext uri="{FF2B5EF4-FFF2-40B4-BE49-F238E27FC236}">
                <a16:creationId xmlns:a16="http://schemas.microsoft.com/office/drawing/2014/main" id="{8780272C-FB60-CD4D-A693-72AE169324EC}"/>
              </a:ext>
            </a:extLst>
          </p:cNvPr>
          <p:cNvPicPr>
            <a:picLocks noChangeAspect="1"/>
          </p:cNvPicPr>
          <p:nvPr/>
        </p:nvPicPr>
        <p:blipFill>
          <a:blip r:embed="rId2"/>
          <a:stretch>
            <a:fillRect/>
          </a:stretch>
        </p:blipFill>
        <p:spPr>
          <a:xfrm>
            <a:off x="864314" y="4267200"/>
            <a:ext cx="7415371" cy="1788531"/>
          </a:xfrm>
          <a:prstGeom prst="rect">
            <a:avLst/>
          </a:prstGeom>
        </p:spPr>
      </p:pic>
    </p:spTree>
    <p:extLst>
      <p:ext uri="{BB962C8B-B14F-4D97-AF65-F5344CB8AC3E}">
        <p14:creationId xmlns:p14="http://schemas.microsoft.com/office/powerpoint/2010/main" val="107179605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0391D-A783-4346-A4E4-4B889349986C}"/>
              </a:ext>
            </a:extLst>
          </p:cNvPr>
          <p:cNvSpPr>
            <a:spLocks noGrp="1"/>
          </p:cNvSpPr>
          <p:nvPr>
            <p:ph type="title"/>
          </p:nvPr>
        </p:nvSpPr>
        <p:spPr/>
        <p:txBody>
          <a:bodyPr/>
          <a:lstStyle/>
          <a:p>
            <a:r>
              <a:rPr lang="en-CH" dirty="0"/>
              <a:t>Impedance Driving Terms</a:t>
            </a:r>
          </a:p>
        </p:txBody>
      </p:sp>
      <p:pic>
        <p:nvPicPr>
          <p:cNvPr id="6" name="Content Placeholder 5">
            <a:extLst>
              <a:ext uri="{FF2B5EF4-FFF2-40B4-BE49-F238E27FC236}">
                <a16:creationId xmlns:a16="http://schemas.microsoft.com/office/drawing/2014/main" id="{E2851370-EB8B-A541-B194-BC233D23B601}"/>
              </a:ext>
            </a:extLst>
          </p:cNvPr>
          <p:cNvPicPr>
            <a:picLocks noGrp="1" noChangeAspect="1"/>
          </p:cNvPicPr>
          <p:nvPr>
            <p:ph sz="half" idx="1"/>
          </p:nvPr>
        </p:nvPicPr>
        <p:blipFill>
          <a:blip r:embed="rId2"/>
          <a:stretch>
            <a:fillRect/>
          </a:stretch>
        </p:blipFill>
        <p:spPr>
          <a:xfrm>
            <a:off x="914400" y="1295400"/>
            <a:ext cx="2969396" cy="4530725"/>
          </a:xfrm>
          <a:prstGeom prst="rect">
            <a:avLst/>
          </a:prstGeom>
        </p:spPr>
      </p:pic>
      <p:sp>
        <p:nvSpPr>
          <p:cNvPr id="5" name="Content Placeholder 4">
            <a:extLst>
              <a:ext uri="{FF2B5EF4-FFF2-40B4-BE49-F238E27FC236}">
                <a16:creationId xmlns:a16="http://schemas.microsoft.com/office/drawing/2014/main" id="{560FD251-5AD3-CB4C-AE7C-8F63ED732F62}"/>
              </a:ext>
            </a:extLst>
          </p:cNvPr>
          <p:cNvSpPr>
            <a:spLocks noGrp="1"/>
          </p:cNvSpPr>
          <p:nvPr>
            <p:ph sz="half" idx="2"/>
          </p:nvPr>
        </p:nvSpPr>
        <p:spPr>
          <a:xfrm>
            <a:off x="4572000" y="1312985"/>
            <a:ext cx="4038600" cy="4530725"/>
          </a:xfrm>
        </p:spPr>
        <p:txBody>
          <a:bodyPr/>
          <a:lstStyle/>
          <a:p>
            <a:pPr marL="0" indent="0">
              <a:buNone/>
            </a:pPr>
            <a:r>
              <a:rPr lang="en-GB" sz="2400" dirty="0">
                <a:solidFill>
                  <a:srgbClr val="23373B"/>
                </a:solidFill>
                <a:effectLst/>
              </a:rPr>
              <a:t>Fourier analysis of a circulating delta function bunch of charge passing an observer.</a:t>
            </a:r>
          </a:p>
          <a:p>
            <a:pPr marL="0" indent="0" algn="ctr">
              <a:buNone/>
            </a:pPr>
            <a:r>
              <a:rPr lang="en-GB" sz="2400" b="1" i="1" dirty="0">
                <a:solidFill>
                  <a:srgbClr val="23373B"/>
                </a:solidFill>
                <a:effectLst/>
              </a:rPr>
              <a:t>I = </a:t>
            </a:r>
            <a:r>
              <a:rPr lang="el-GR" sz="3200" b="1" i="1" dirty="0">
                <a:solidFill>
                  <a:srgbClr val="23373B"/>
                </a:solidFill>
                <a:effectLst/>
              </a:rPr>
              <a:t>Σ</a:t>
            </a:r>
            <a:r>
              <a:rPr lang="en-GB" sz="2400" b="1" i="1" dirty="0">
                <a:solidFill>
                  <a:srgbClr val="23373B"/>
                </a:solidFill>
              </a:rPr>
              <a:t> </a:t>
            </a:r>
            <a:r>
              <a:rPr lang="en-GB" sz="2400" b="1" i="1" dirty="0" err="1">
                <a:solidFill>
                  <a:srgbClr val="23373B"/>
                </a:solidFill>
                <a:effectLst/>
              </a:rPr>
              <a:t>I</a:t>
            </a:r>
            <a:r>
              <a:rPr lang="en-GB" sz="2400" b="1" i="1" baseline="-25000" dirty="0" err="1">
                <a:solidFill>
                  <a:srgbClr val="23373B"/>
                </a:solidFill>
                <a:effectLst/>
              </a:rPr>
              <a:t>n</a:t>
            </a:r>
            <a:r>
              <a:rPr lang="en-GB" sz="2400" b="1" i="1" dirty="0" err="1">
                <a:solidFill>
                  <a:srgbClr val="23373B"/>
                </a:solidFill>
                <a:effectLst/>
              </a:rPr>
              <a:t>e</a:t>
            </a:r>
            <a:r>
              <a:rPr lang="en-GB" sz="2400" b="1" i="1" baseline="30000" dirty="0" err="1">
                <a:solidFill>
                  <a:srgbClr val="23373B"/>
                </a:solidFill>
                <a:effectLst/>
              </a:rPr>
              <a:t>in</a:t>
            </a:r>
            <a:r>
              <a:rPr lang="el-GR" sz="2400" b="1" i="1" baseline="30000" dirty="0">
                <a:solidFill>
                  <a:srgbClr val="23373B"/>
                </a:solidFill>
                <a:effectLst/>
              </a:rPr>
              <a:t>ω</a:t>
            </a:r>
            <a:r>
              <a:rPr lang="fr-CH" sz="2400" b="1" i="1" baseline="30000" dirty="0">
                <a:solidFill>
                  <a:srgbClr val="23373B"/>
                </a:solidFill>
                <a:effectLst/>
              </a:rPr>
              <a:t>(0)</a:t>
            </a:r>
            <a:r>
              <a:rPr lang="en-GB" sz="2400" b="1" i="1" baseline="30000" dirty="0">
                <a:solidFill>
                  <a:srgbClr val="23373B"/>
                </a:solidFill>
                <a:effectLst/>
              </a:rPr>
              <a:t>t</a:t>
            </a:r>
          </a:p>
          <a:p>
            <a:pPr marL="0" indent="0">
              <a:buNone/>
            </a:pPr>
            <a:endParaRPr lang="en-GB" sz="2400" dirty="0">
              <a:solidFill>
                <a:srgbClr val="23373B"/>
              </a:solidFill>
              <a:effectLst/>
            </a:endParaRPr>
          </a:p>
          <a:p>
            <a:pPr marL="0" indent="0">
              <a:buNone/>
            </a:pPr>
            <a:r>
              <a:rPr lang="en-GB" sz="2400" dirty="0">
                <a:solidFill>
                  <a:srgbClr val="23373B"/>
                </a:solidFill>
                <a:effectLst/>
              </a:rPr>
              <a:t>Produces a fundamental at the revolution frequency plus all higher harmonics in equal strength.</a:t>
            </a:r>
          </a:p>
          <a:p>
            <a:endParaRPr lang="en-CH" dirty="0"/>
          </a:p>
        </p:txBody>
      </p:sp>
      <p:sp>
        <p:nvSpPr>
          <p:cNvPr id="3" name="TextBox 2">
            <a:extLst>
              <a:ext uri="{FF2B5EF4-FFF2-40B4-BE49-F238E27FC236}">
                <a16:creationId xmlns:a16="http://schemas.microsoft.com/office/drawing/2014/main" id="{E21B19D6-CD47-574B-8E8E-4CDECC2E1DA6}"/>
              </a:ext>
            </a:extLst>
          </p:cNvPr>
          <p:cNvSpPr txBox="1"/>
          <p:nvPr/>
        </p:nvSpPr>
        <p:spPr>
          <a:xfrm>
            <a:off x="509954" y="3252985"/>
            <a:ext cx="3676006" cy="307777"/>
          </a:xfrm>
          <a:prstGeom prst="rect">
            <a:avLst/>
          </a:prstGeom>
          <a:noFill/>
        </p:spPr>
        <p:txBody>
          <a:bodyPr wrap="none" rtlCol="0">
            <a:spAutoFit/>
          </a:bodyPr>
          <a:lstStyle/>
          <a:p>
            <a:r>
              <a:rPr lang="en-CH" sz="1400" dirty="0"/>
              <a:t>Delta function of bunch passing an observer</a:t>
            </a:r>
          </a:p>
        </p:txBody>
      </p:sp>
    </p:spTree>
    <p:extLst>
      <p:ext uri="{BB962C8B-B14F-4D97-AF65-F5344CB8AC3E}">
        <p14:creationId xmlns:p14="http://schemas.microsoft.com/office/powerpoint/2010/main" val="4198226576"/>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E81F9DE-1CAE-7C43-A173-A55F94EED018}"/>
              </a:ext>
            </a:extLst>
          </p:cNvPr>
          <p:cNvSpPr>
            <a:spLocks noGrp="1"/>
          </p:cNvSpPr>
          <p:nvPr>
            <p:ph type="title"/>
          </p:nvPr>
        </p:nvSpPr>
        <p:spPr/>
        <p:txBody>
          <a:bodyPr/>
          <a:lstStyle/>
          <a:p>
            <a:r>
              <a:rPr lang="en-CH" dirty="0"/>
              <a:t>Impedance at a Cavity</a:t>
            </a:r>
          </a:p>
        </p:txBody>
      </p:sp>
      <p:sp>
        <p:nvSpPr>
          <p:cNvPr id="5" name="Content Placeholder 4">
            <a:extLst>
              <a:ext uri="{FF2B5EF4-FFF2-40B4-BE49-F238E27FC236}">
                <a16:creationId xmlns:a16="http://schemas.microsoft.com/office/drawing/2014/main" id="{E1477639-FFFD-E648-A841-318A718D5017}"/>
              </a:ext>
            </a:extLst>
          </p:cNvPr>
          <p:cNvSpPr>
            <a:spLocks noGrp="1"/>
          </p:cNvSpPr>
          <p:nvPr>
            <p:ph idx="1"/>
          </p:nvPr>
        </p:nvSpPr>
        <p:spPr>
          <a:xfrm>
            <a:off x="381000" y="1295400"/>
            <a:ext cx="8534400" cy="5105400"/>
          </a:xfrm>
        </p:spPr>
        <p:txBody>
          <a:bodyPr/>
          <a:lstStyle/>
          <a:p>
            <a:r>
              <a:rPr lang="en-GB" sz="1800" dirty="0"/>
              <a:t>The voltage experienced in local enlargement in the beam pipe (which acts like a cavity) has the form:</a:t>
            </a:r>
          </a:p>
          <a:p>
            <a:endParaRPr lang="en-GB" sz="1800" dirty="0"/>
          </a:p>
          <a:p>
            <a:endParaRPr lang="en-GB" sz="1800" dirty="0"/>
          </a:p>
          <a:p>
            <a:r>
              <a:rPr lang="en-GB" sz="1800" dirty="0"/>
              <a:t>We can relate force on particles to the Fourier component of the</a:t>
            </a:r>
            <a:br>
              <a:rPr lang="el-GR" sz="1800" dirty="0"/>
            </a:br>
            <a:r>
              <a:rPr lang="en-GB" sz="1800" dirty="0"/>
              <a:t>beam current which excites the force.</a:t>
            </a:r>
          </a:p>
          <a:p>
            <a:r>
              <a:rPr lang="en-GB" sz="1800" dirty="0"/>
              <a:t>The impedance is a complex quantity. </a:t>
            </a:r>
            <a:r>
              <a:rPr lang="en-GB" sz="1800" b="1" i="1" dirty="0"/>
              <a:t>V(</a:t>
            </a:r>
            <a:r>
              <a:rPr lang="el-GR" sz="1800" b="1" i="1" dirty="0"/>
              <a:t>ω</a:t>
            </a:r>
            <a:r>
              <a:rPr lang="en-GB" sz="1800" b="1" i="1" dirty="0"/>
              <a:t>) = -</a:t>
            </a:r>
            <a:r>
              <a:rPr lang="el-GR" sz="1800" b="1" i="1" dirty="0"/>
              <a:t> </a:t>
            </a:r>
            <a:r>
              <a:rPr lang="en-GB" sz="1800" b="1" i="1" dirty="0"/>
              <a:t>Z(</a:t>
            </a:r>
            <a:r>
              <a:rPr lang="el-GR" sz="1800" b="1" i="1" dirty="0"/>
              <a:t>ω</a:t>
            </a:r>
            <a:r>
              <a:rPr lang="en-GB" sz="1800" b="1" i="1" dirty="0"/>
              <a:t>)</a:t>
            </a:r>
            <a:r>
              <a:rPr lang="el-GR" sz="1800" b="1" i="1" dirty="0"/>
              <a:t> </a:t>
            </a:r>
            <a:r>
              <a:rPr lang="en-GB" sz="1800" b="1" i="1" dirty="0"/>
              <a:t>I (</a:t>
            </a:r>
            <a:r>
              <a:rPr lang="el-GR" sz="1800" b="1" i="1" dirty="0"/>
              <a:t>ω</a:t>
            </a:r>
            <a:r>
              <a:rPr lang="en-GB" sz="1800" b="1" i="1" dirty="0"/>
              <a:t>)</a:t>
            </a:r>
          </a:p>
          <a:p>
            <a:pPr lvl="1"/>
            <a:r>
              <a:rPr lang="en-GB" sz="1800" dirty="0"/>
              <a:t>REAL if voltage and current are in phase</a:t>
            </a:r>
          </a:p>
          <a:p>
            <a:pPr lvl="1"/>
            <a:r>
              <a:rPr lang="en-GB" sz="1800" dirty="0"/>
              <a:t>IMAGINARY if 90 degrees or </a:t>
            </a:r>
            <a:r>
              <a:rPr lang="en-GB" sz="1800" i="1" dirty="0" err="1"/>
              <a:t>i</a:t>
            </a:r>
            <a:r>
              <a:rPr lang="en-GB" sz="1800" dirty="0"/>
              <a:t> between voltage and current.</a:t>
            </a:r>
          </a:p>
          <a:p>
            <a:pPr marL="0" indent="0">
              <a:buNone/>
            </a:pPr>
            <a:r>
              <a:rPr lang="el-GR" sz="1800" dirty="0"/>
              <a:t>	</a:t>
            </a:r>
            <a:r>
              <a:rPr lang="en-GB" sz="1800" dirty="0"/>
              <a:t>(Inductive = +, Capacitive = -)</a:t>
            </a:r>
          </a:p>
          <a:p>
            <a:r>
              <a:rPr lang="en-GB" sz="1800" dirty="0"/>
              <a:t>Differs from RF wave by 90 degrees</a:t>
            </a:r>
          </a:p>
          <a:p>
            <a:pPr marL="0" indent="0">
              <a:buNone/>
            </a:pPr>
            <a:endParaRPr lang="el-GR" sz="1800" dirty="0"/>
          </a:p>
          <a:p>
            <a:pPr marL="0" indent="0">
              <a:buNone/>
            </a:pPr>
            <a:r>
              <a:rPr lang="en-GB" sz="1800" dirty="0"/>
              <a:t>The resistive part of the impedance can lead to a shift in the </a:t>
            </a:r>
            <a:r>
              <a:rPr lang="en-GB" sz="1800" dirty="0" err="1"/>
              <a:t>betatron</a:t>
            </a:r>
            <a:r>
              <a:rPr lang="en-GB" sz="1800" dirty="0"/>
              <a:t> oscillation frequency of the particles while the reactive or imaginary part may cause damping or anti-damping.</a:t>
            </a:r>
          </a:p>
          <a:p>
            <a:endParaRPr lang="en-CH" sz="1800" dirty="0"/>
          </a:p>
        </p:txBody>
      </p:sp>
      <p:pic>
        <p:nvPicPr>
          <p:cNvPr id="6" name="Picture 5">
            <a:extLst>
              <a:ext uri="{FF2B5EF4-FFF2-40B4-BE49-F238E27FC236}">
                <a16:creationId xmlns:a16="http://schemas.microsoft.com/office/drawing/2014/main" id="{AF07F5D3-6B5D-F243-8CF6-C0184864F9FD}"/>
              </a:ext>
            </a:extLst>
          </p:cNvPr>
          <p:cNvPicPr>
            <a:picLocks noChangeAspect="1"/>
          </p:cNvPicPr>
          <p:nvPr/>
        </p:nvPicPr>
        <p:blipFill>
          <a:blip r:embed="rId2"/>
          <a:stretch>
            <a:fillRect/>
          </a:stretch>
        </p:blipFill>
        <p:spPr>
          <a:xfrm>
            <a:off x="2863850" y="1876425"/>
            <a:ext cx="3263900" cy="558800"/>
          </a:xfrm>
          <a:prstGeom prst="rect">
            <a:avLst/>
          </a:prstGeom>
        </p:spPr>
      </p:pic>
      <p:pic>
        <p:nvPicPr>
          <p:cNvPr id="8" name="Picture 7">
            <a:extLst>
              <a:ext uri="{FF2B5EF4-FFF2-40B4-BE49-F238E27FC236}">
                <a16:creationId xmlns:a16="http://schemas.microsoft.com/office/drawing/2014/main" id="{BD401C98-A85A-4247-B011-94665D31E6B8}"/>
              </a:ext>
            </a:extLst>
          </p:cNvPr>
          <p:cNvPicPr>
            <a:picLocks noChangeAspect="1"/>
          </p:cNvPicPr>
          <p:nvPr/>
        </p:nvPicPr>
        <p:blipFill>
          <a:blip r:embed="rId3"/>
          <a:stretch>
            <a:fillRect/>
          </a:stretch>
        </p:blipFill>
        <p:spPr>
          <a:xfrm>
            <a:off x="7391400" y="1676400"/>
            <a:ext cx="1600200" cy="2686396"/>
          </a:xfrm>
          <a:prstGeom prst="rect">
            <a:avLst/>
          </a:prstGeom>
        </p:spPr>
      </p:pic>
    </p:spTree>
    <p:extLst>
      <p:ext uri="{BB962C8B-B14F-4D97-AF65-F5344CB8AC3E}">
        <p14:creationId xmlns:p14="http://schemas.microsoft.com/office/powerpoint/2010/main" val="220591943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5C6BA-F9D4-6B42-8BBF-F9E0F4CDDFF1}"/>
              </a:ext>
            </a:extLst>
          </p:cNvPr>
          <p:cNvSpPr>
            <a:spLocks noGrp="1"/>
          </p:cNvSpPr>
          <p:nvPr>
            <p:ph type="title"/>
          </p:nvPr>
        </p:nvSpPr>
        <p:spPr/>
        <p:txBody>
          <a:bodyPr/>
          <a:lstStyle/>
          <a:p>
            <a:r>
              <a:rPr lang="en-CH" dirty="0"/>
              <a:t>Interlude: RLC Circuit Impedance</a:t>
            </a:r>
          </a:p>
        </p:txBody>
      </p:sp>
      <p:sp>
        <p:nvSpPr>
          <p:cNvPr id="3" name="Content Placeholder 2">
            <a:extLst>
              <a:ext uri="{FF2B5EF4-FFF2-40B4-BE49-F238E27FC236}">
                <a16:creationId xmlns:a16="http://schemas.microsoft.com/office/drawing/2014/main" id="{B392F1C5-1477-A046-86C9-E7C1AA71A95E}"/>
              </a:ext>
            </a:extLst>
          </p:cNvPr>
          <p:cNvSpPr>
            <a:spLocks noGrp="1"/>
          </p:cNvSpPr>
          <p:nvPr>
            <p:ph idx="1"/>
          </p:nvPr>
        </p:nvSpPr>
        <p:spPr>
          <a:xfrm>
            <a:off x="457200" y="1219200"/>
            <a:ext cx="8229600" cy="5162549"/>
          </a:xfrm>
        </p:spPr>
        <p:txBody>
          <a:bodyPr/>
          <a:lstStyle/>
          <a:p>
            <a:r>
              <a:rPr lang="en-CH" dirty="0"/>
              <a:t>A cavity can be modelled as an AC resonant circuit:</a:t>
            </a:r>
          </a:p>
          <a:p>
            <a:endParaRPr lang="en-CH" dirty="0"/>
          </a:p>
          <a:p>
            <a:endParaRPr lang="en-CH" dirty="0"/>
          </a:p>
          <a:p>
            <a:pPr marL="0" indent="0">
              <a:buNone/>
            </a:pPr>
            <a:r>
              <a:rPr lang="en-CH" dirty="0"/>
              <a:t>where the quality factor </a:t>
            </a:r>
          </a:p>
          <a:p>
            <a:endParaRPr lang="en-CH" dirty="0"/>
          </a:p>
          <a:p>
            <a:pPr marL="0" indent="0">
              <a:buNone/>
            </a:pPr>
            <a:r>
              <a:rPr lang="en-GB" dirty="0"/>
              <a:t>a</a:t>
            </a:r>
            <a:r>
              <a:rPr lang="en-CH" dirty="0"/>
              <a:t>nd a differential equation can be written down for voltage and current: </a:t>
            </a:r>
          </a:p>
          <a:p>
            <a:endParaRPr lang="en-CH" dirty="0"/>
          </a:p>
          <a:p>
            <a:endParaRPr lang="en-CH" dirty="0"/>
          </a:p>
          <a:p>
            <a:endParaRPr lang="en-CH" dirty="0"/>
          </a:p>
        </p:txBody>
      </p:sp>
      <p:pic>
        <p:nvPicPr>
          <p:cNvPr id="6" name="Picture 5">
            <a:extLst>
              <a:ext uri="{FF2B5EF4-FFF2-40B4-BE49-F238E27FC236}">
                <a16:creationId xmlns:a16="http://schemas.microsoft.com/office/drawing/2014/main" id="{FF09E83E-0F90-E74E-8B03-9FCF877513E7}"/>
              </a:ext>
            </a:extLst>
          </p:cNvPr>
          <p:cNvPicPr>
            <a:picLocks noChangeAspect="1"/>
          </p:cNvPicPr>
          <p:nvPr/>
        </p:nvPicPr>
        <p:blipFill>
          <a:blip r:embed="rId2"/>
          <a:stretch>
            <a:fillRect/>
          </a:stretch>
        </p:blipFill>
        <p:spPr>
          <a:xfrm>
            <a:off x="2644402" y="1809750"/>
            <a:ext cx="2266950" cy="1619250"/>
          </a:xfrm>
          <a:prstGeom prst="rect">
            <a:avLst/>
          </a:prstGeom>
        </p:spPr>
      </p:pic>
      <p:pic>
        <p:nvPicPr>
          <p:cNvPr id="7" name="Picture 6">
            <a:extLst>
              <a:ext uri="{FF2B5EF4-FFF2-40B4-BE49-F238E27FC236}">
                <a16:creationId xmlns:a16="http://schemas.microsoft.com/office/drawing/2014/main" id="{005A34EE-5580-AE4F-B34C-AB0A92155BA3}"/>
              </a:ext>
            </a:extLst>
          </p:cNvPr>
          <p:cNvPicPr>
            <a:picLocks noChangeAspect="1"/>
          </p:cNvPicPr>
          <p:nvPr/>
        </p:nvPicPr>
        <p:blipFill>
          <a:blip r:embed="rId3"/>
          <a:stretch>
            <a:fillRect/>
          </a:stretch>
        </p:blipFill>
        <p:spPr>
          <a:xfrm>
            <a:off x="5984502" y="2072175"/>
            <a:ext cx="1701800" cy="977900"/>
          </a:xfrm>
          <a:prstGeom prst="rect">
            <a:avLst/>
          </a:prstGeom>
        </p:spPr>
      </p:pic>
      <p:pic>
        <p:nvPicPr>
          <p:cNvPr id="8" name="Picture 7">
            <a:extLst>
              <a:ext uri="{FF2B5EF4-FFF2-40B4-BE49-F238E27FC236}">
                <a16:creationId xmlns:a16="http://schemas.microsoft.com/office/drawing/2014/main" id="{0707E535-B04E-E940-8DE2-711F99E47753}"/>
              </a:ext>
            </a:extLst>
          </p:cNvPr>
          <p:cNvPicPr>
            <a:picLocks noChangeAspect="1"/>
          </p:cNvPicPr>
          <p:nvPr/>
        </p:nvPicPr>
        <p:blipFill>
          <a:blip r:embed="rId4"/>
          <a:stretch>
            <a:fillRect/>
          </a:stretch>
        </p:blipFill>
        <p:spPr>
          <a:xfrm>
            <a:off x="2644402" y="3931843"/>
            <a:ext cx="4191000" cy="508000"/>
          </a:xfrm>
          <a:prstGeom prst="rect">
            <a:avLst/>
          </a:prstGeom>
        </p:spPr>
      </p:pic>
      <p:pic>
        <p:nvPicPr>
          <p:cNvPr id="9" name="Picture 8">
            <a:extLst>
              <a:ext uri="{FF2B5EF4-FFF2-40B4-BE49-F238E27FC236}">
                <a16:creationId xmlns:a16="http://schemas.microsoft.com/office/drawing/2014/main" id="{3FB31D06-80C6-2243-8068-AAE9976186D2}"/>
              </a:ext>
            </a:extLst>
          </p:cNvPr>
          <p:cNvPicPr>
            <a:picLocks noChangeAspect="1"/>
          </p:cNvPicPr>
          <p:nvPr/>
        </p:nvPicPr>
        <p:blipFill>
          <a:blip r:embed="rId5"/>
          <a:stretch>
            <a:fillRect/>
          </a:stretch>
        </p:blipFill>
        <p:spPr>
          <a:xfrm>
            <a:off x="2644402" y="5318810"/>
            <a:ext cx="3222998" cy="825266"/>
          </a:xfrm>
          <a:prstGeom prst="rect">
            <a:avLst/>
          </a:prstGeom>
        </p:spPr>
      </p:pic>
      <p:sp>
        <p:nvSpPr>
          <p:cNvPr id="4" name="TextBox 3">
            <a:extLst>
              <a:ext uri="{FF2B5EF4-FFF2-40B4-BE49-F238E27FC236}">
                <a16:creationId xmlns:a16="http://schemas.microsoft.com/office/drawing/2014/main" id="{0AC4CBC3-C157-BA47-BC2E-F851D691B272}"/>
              </a:ext>
            </a:extLst>
          </p:cNvPr>
          <p:cNvSpPr txBox="1"/>
          <p:nvPr/>
        </p:nvSpPr>
        <p:spPr>
          <a:xfrm>
            <a:off x="5518634" y="1855793"/>
            <a:ext cx="3159839" cy="369332"/>
          </a:xfrm>
          <a:prstGeom prst="rect">
            <a:avLst/>
          </a:prstGeom>
          <a:noFill/>
        </p:spPr>
        <p:txBody>
          <a:bodyPr wrap="none" rtlCol="0">
            <a:spAutoFit/>
          </a:bodyPr>
          <a:lstStyle/>
          <a:p>
            <a:r>
              <a:rPr lang="en-CH" dirty="0"/>
              <a:t>Resonant frequency of cavity</a:t>
            </a:r>
          </a:p>
        </p:txBody>
      </p:sp>
    </p:spTree>
    <p:extLst>
      <p:ext uri="{BB962C8B-B14F-4D97-AF65-F5344CB8AC3E}">
        <p14:creationId xmlns:p14="http://schemas.microsoft.com/office/powerpoint/2010/main" val="314146184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8B50E-82B6-574F-8D3D-2611015B14CA}"/>
              </a:ext>
            </a:extLst>
          </p:cNvPr>
          <p:cNvSpPr>
            <a:spLocks noGrp="1"/>
          </p:cNvSpPr>
          <p:nvPr>
            <p:ph type="title"/>
          </p:nvPr>
        </p:nvSpPr>
        <p:spPr/>
        <p:txBody>
          <a:bodyPr/>
          <a:lstStyle/>
          <a:p>
            <a:r>
              <a:rPr lang="en-CH" dirty="0"/>
              <a:t>Interlude: RLC Circuit Impedance</a:t>
            </a:r>
          </a:p>
        </p:txBody>
      </p:sp>
      <p:sp>
        <p:nvSpPr>
          <p:cNvPr id="3" name="Content Placeholder 2">
            <a:extLst>
              <a:ext uri="{FF2B5EF4-FFF2-40B4-BE49-F238E27FC236}">
                <a16:creationId xmlns:a16="http://schemas.microsoft.com/office/drawing/2014/main" id="{3569E8C0-25E5-004B-B61F-25C2D20A6DA8}"/>
              </a:ext>
            </a:extLst>
          </p:cNvPr>
          <p:cNvSpPr>
            <a:spLocks noGrp="1"/>
          </p:cNvSpPr>
          <p:nvPr>
            <p:ph idx="1"/>
          </p:nvPr>
        </p:nvSpPr>
        <p:spPr>
          <a:xfrm>
            <a:off x="457200" y="1417638"/>
            <a:ext cx="8229600" cy="4530725"/>
          </a:xfrm>
        </p:spPr>
        <p:txBody>
          <a:bodyPr/>
          <a:lstStyle/>
          <a:p>
            <a:r>
              <a:rPr lang="en-CH" dirty="0"/>
              <a:t>The solution is a damped resonant circuit with a damping rate </a:t>
            </a:r>
            <a:r>
              <a:rPr lang="el-GR" b="1" i="1" dirty="0"/>
              <a:t>α </a:t>
            </a:r>
            <a:r>
              <a:rPr lang="en-CH" b="1" i="1" dirty="0"/>
              <a:t>= </a:t>
            </a:r>
            <a:r>
              <a:rPr lang="el-GR" b="1" i="1" dirty="0"/>
              <a:t>ω</a:t>
            </a:r>
            <a:r>
              <a:rPr lang="fr-CH" b="1" i="1" baseline="-25000" dirty="0"/>
              <a:t>r</a:t>
            </a:r>
            <a:r>
              <a:rPr lang="fr-CH" b="1" i="1" dirty="0"/>
              <a:t> </a:t>
            </a:r>
            <a:r>
              <a:rPr lang="en-CH" b="1" i="1" dirty="0"/>
              <a:t>/ 2Q</a:t>
            </a:r>
          </a:p>
          <a:p>
            <a:endParaRPr lang="en-CH" b="1" i="1" dirty="0"/>
          </a:p>
        </p:txBody>
      </p:sp>
      <p:pic>
        <p:nvPicPr>
          <p:cNvPr id="4" name="Picture 3">
            <a:extLst>
              <a:ext uri="{FF2B5EF4-FFF2-40B4-BE49-F238E27FC236}">
                <a16:creationId xmlns:a16="http://schemas.microsoft.com/office/drawing/2014/main" id="{4EA5955D-716A-E14F-AC65-DCC81E0AF8DB}"/>
              </a:ext>
            </a:extLst>
          </p:cNvPr>
          <p:cNvPicPr>
            <a:picLocks noChangeAspect="1"/>
          </p:cNvPicPr>
          <p:nvPr/>
        </p:nvPicPr>
        <p:blipFill>
          <a:blip r:embed="rId2"/>
          <a:stretch>
            <a:fillRect/>
          </a:stretch>
        </p:blipFill>
        <p:spPr>
          <a:xfrm>
            <a:off x="2286000" y="2427930"/>
            <a:ext cx="4394200" cy="1045735"/>
          </a:xfrm>
          <a:prstGeom prst="rect">
            <a:avLst/>
          </a:prstGeom>
        </p:spPr>
      </p:pic>
      <p:pic>
        <p:nvPicPr>
          <p:cNvPr id="5" name="Picture 4">
            <a:extLst>
              <a:ext uri="{FF2B5EF4-FFF2-40B4-BE49-F238E27FC236}">
                <a16:creationId xmlns:a16="http://schemas.microsoft.com/office/drawing/2014/main" id="{031C4B1A-8F0E-7348-90F7-803590A4F88A}"/>
              </a:ext>
            </a:extLst>
          </p:cNvPr>
          <p:cNvPicPr>
            <a:picLocks noChangeAspect="1"/>
          </p:cNvPicPr>
          <p:nvPr/>
        </p:nvPicPr>
        <p:blipFill>
          <a:blip r:embed="rId3"/>
          <a:stretch>
            <a:fillRect/>
          </a:stretch>
        </p:blipFill>
        <p:spPr>
          <a:xfrm>
            <a:off x="1629503" y="3696317"/>
            <a:ext cx="5884993" cy="2412622"/>
          </a:xfrm>
          <a:prstGeom prst="rect">
            <a:avLst/>
          </a:prstGeom>
        </p:spPr>
      </p:pic>
    </p:spTree>
    <p:extLst>
      <p:ext uri="{BB962C8B-B14F-4D97-AF65-F5344CB8AC3E}">
        <p14:creationId xmlns:p14="http://schemas.microsoft.com/office/powerpoint/2010/main" val="210618384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241E4-22BE-F145-8154-8BDD6A91AB32}"/>
              </a:ext>
            </a:extLst>
          </p:cNvPr>
          <p:cNvSpPr>
            <a:spLocks noGrp="1"/>
          </p:cNvSpPr>
          <p:nvPr>
            <p:ph type="title"/>
          </p:nvPr>
        </p:nvSpPr>
        <p:spPr/>
        <p:txBody>
          <a:bodyPr/>
          <a:lstStyle/>
          <a:p>
            <a:r>
              <a:rPr lang="en-CH" dirty="0"/>
              <a:t>RLC Circuit Impedance</a:t>
            </a:r>
          </a:p>
        </p:txBody>
      </p:sp>
      <p:sp>
        <p:nvSpPr>
          <p:cNvPr id="3" name="Content Placeholder 2">
            <a:extLst>
              <a:ext uri="{FF2B5EF4-FFF2-40B4-BE49-F238E27FC236}">
                <a16:creationId xmlns:a16="http://schemas.microsoft.com/office/drawing/2014/main" id="{CB364953-F896-6947-A442-3A634E9BD81C}"/>
              </a:ext>
            </a:extLst>
          </p:cNvPr>
          <p:cNvSpPr>
            <a:spLocks noGrp="1"/>
          </p:cNvSpPr>
          <p:nvPr>
            <p:ph idx="1"/>
          </p:nvPr>
        </p:nvSpPr>
        <p:spPr/>
        <p:txBody>
          <a:bodyPr/>
          <a:lstStyle/>
          <a:p>
            <a:r>
              <a:rPr lang="en-CH" sz="2000" dirty="0"/>
              <a:t>If the current in the circuit is </a:t>
            </a:r>
            <a:r>
              <a:rPr lang="en-CH" sz="2000" b="1" i="1" dirty="0"/>
              <a:t>I = I’ e</a:t>
            </a:r>
            <a:r>
              <a:rPr lang="en-CH" sz="2000" b="1" i="1" baseline="30000" dirty="0"/>
              <a:t>i</a:t>
            </a:r>
            <a:r>
              <a:rPr lang="el-GR" sz="2000" b="1" i="1" baseline="30000" dirty="0"/>
              <a:t>ω</a:t>
            </a:r>
            <a:r>
              <a:rPr lang="en-CH" sz="2000" b="1" i="1" baseline="30000" dirty="0"/>
              <a:t>t</a:t>
            </a:r>
            <a:r>
              <a:rPr lang="el-GR" sz="2000" b="1" i="1" baseline="30000" dirty="0"/>
              <a:t> </a:t>
            </a:r>
            <a:r>
              <a:rPr lang="fr-CH" sz="2000" dirty="0" err="1"/>
              <a:t>then</a:t>
            </a:r>
            <a:r>
              <a:rPr lang="fr-CH" sz="2000" dirty="0"/>
              <a:t> the </a:t>
            </a:r>
            <a:r>
              <a:rPr lang="fr-CH" sz="2000" dirty="0" err="1"/>
              <a:t>impedance</a:t>
            </a:r>
            <a:r>
              <a:rPr lang="fr-CH" sz="2000" dirty="0"/>
              <a:t> </a:t>
            </a:r>
            <a:r>
              <a:rPr lang="fr-CH" sz="2000" dirty="0" err="1"/>
              <a:t>seen</a:t>
            </a:r>
            <a:r>
              <a:rPr lang="fr-CH" sz="2000" dirty="0"/>
              <a:t> </a:t>
            </a:r>
            <a:r>
              <a:rPr lang="fr-CH" sz="2000" dirty="0" err="1"/>
              <a:t>is</a:t>
            </a:r>
            <a:endParaRPr lang="fr-CH" sz="2000" dirty="0"/>
          </a:p>
          <a:p>
            <a:endParaRPr lang="fr-CH" sz="2000" dirty="0"/>
          </a:p>
          <a:p>
            <a:endParaRPr lang="fr-CH" sz="2000" dirty="0"/>
          </a:p>
          <a:p>
            <a:endParaRPr lang="fr-CH" sz="2000" dirty="0"/>
          </a:p>
          <a:p>
            <a:endParaRPr lang="fr-CH" sz="2000" dirty="0"/>
          </a:p>
          <a:p>
            <a:endParaRPr lang="fr-CH" sz="2000" dirty="0"/>
          </a:p>
          <a:p>
            <a:endParaRPr lang="fr-CH" sz="2000" dirty="0"/>
          </a:p>
          <a:p>
            <a:pPr lvl="1"/>
            <a:r>
              <a:rPr lang="fr-CH" sz="2000" dirty="0" err="1"/>
              <a:t>When</a:t>
            </a:r>
            <a:r>
              <a:rPr lang="fr-CH" sz="2000" dirty="0"/>
              <a:t> the </a:t>
            </a:r>
            <a:r>
              <a:rPr lang="fr-CH" sz="2000" dirty="0" err="1"/>
              <a:t>driving</a:t>
            </a:r>
            <a:r>
              <a:rPr lang="fr-CH" sz="2000" dirty="0"/>
              <a:t> </a:t>
            </a:r>
            <a:r>
              <a:rPr lang="fr-CH" sz="2000" dirty="0" err="1"/>
              <a:t>frequency</a:t>
            </a:r>
            <a:r>
              <a:rPr lang="fr-CH" sz="2000" dirty="0"/>
              <a:t> </a:t>
            </a:r>
            <a:r>
              <a:rPr lang="el-GR" sz="2000" dirty="0"/>
              <a:t>ω </a:t>
            </a:r>
            <a:r>
              <a:rPr lang="fr-CH" sz="2000" dirty="0" err="1"/>
              <a:t>is</a:t>
            </a:r>
            <a:r>
              <a:rPr lang="fr-CH" sz="2000" dirty="0"/>
              <a:t> </a:t>
            </a:r>
            <a:r>
              <a:rPr lang="fr-CH" sz="2000" dirty="0" err="1"/>
              <a:t>below</a:t>
            </a:r>
            <a:r>
              <a:rPr lang="fr-CH" sz="2000" dirty="0"/>
              <a:t> the </a:t>
            </a:r>
            <a:r>
              <a:rPr lang="fr-CH" sz="2000" dirty="0" err="1"/>
              <a:t>resonant</a:t>
            </a:r>
            <a:r>
              <a:rPr lang="fr-CH" sz="2000" dirty="0"/>
              <a:t> </a:t>
            </a:r>
            <a:r>
              <a:rPr lang="fr-CH" sz="2000" dirty="0" err="1"/>
              <a:t>frequency</a:t>
            </a:r>
            <a:r>
              <a:rPr lang="fr-CH" sz="2000" dirty="0"/>
              <a:t>, the </a:t>
            </a:r>
            <a:r>
              <a:rPr lang="fr-CH" sz="2000" dirty="0" err="1"/>
              <a:t>reactive</a:t>
            </a:r>
            <a:r>
              <a:rPr lang="fr-CH" sz="2000" dirty="0"/>
              <a:t> component </a:t>
            </a:r>
            <a:r>
              <a:rPr lang="fr-CH" sz="2000" dirty="0" err="1"/>
              <a:t>is</a:t>
            </a:r>
            <a:r>
              <a:rPr lang="fr-CH" sz="2000" dirty="0"/>
              <a:t> inductive or positive.</a:t>
            </a:r>
          </a:p>
          <a:p>
            <a:pPr lvl="1"/>
            <a:r>
              <a:rPr lang="fr-CH" sz="2000" dirty="0" err="1"/>
              <a:t>When</a:t>
            </a:r>
            <a:r>
              <a:rPr lang="fr-CH" sz="2000" dirty="0"/>
              <a:t> the </a:t>
            </a:r>
            <a:r>
              <a:rPr lang="fr-CH" sz="2000" dirty="0" err="1"/>
              <a:t>driving</a:t>
            </a:r>
            <a:r>
              <a:rPr lang="fr-CH" sz="2000" dirty="0"/>
              <a:t> </a:t>
            </a:r>
            <a:r>
              <a:rPr lang="fr-CH" sz="2000" dirty="0" err="1"/>
              <a:t>frequency</a:t>
            </a:r>
            <a:r>
              <a:rPr lang="fr-CH" sz="2000" dirty="0"/>
              <a:t> </a:t>
            </a:r>
            <a:r>
              <a:rPr lang="fr-CH" sz="2000" dirty="0" err="1"/>
              <a:t>is</a:t>
            </a:r>
            <a:r>
              <a:rPr lang="fr-CH" sz="2000" dirty="0"/>
              <a:t> </a:t>
            </a:r>
            <a:r>
              <a:rPr lang="fr-CH" sz="2000" dirty="0" err="1"/>
              <a:t>above</a:t>
            </a:r>
            <a:r>
              <a:rPr lang="fr-CH" sz="2000" dirty="0"/>
              <a:t> the </a:t>
            </a:r>
            <a:r>
              <a:rPr lang="fr-CH" sz="2000" dirty="0" err="1"/>
              <a:t>resonant</a:t>
            </a:r>
            <a:r>
              <a:rPr lang="fr-CH" sz="2000" dirty="0"/>
              <a:t> </a:t>
            </a:r>
            <a:r>
              <a:rPr lang="fr-CH" sz="2000" dirty="0" err="1"/>
              <a:t>frequency</a:t>
            </a:r>
            <a:r>
              <a:rPr lang="fr-CH" sz="2000" dirty="0"/>
              <a:t>, </a:t>
            </a:r>
            <a:r>
              <a:rPr lang="fr-CH" sz="2000" dirty="0" err="1"/>
              <a:t>it</a:t>
            </a:r>
            <a:r>
              <a:rPr lang="fr-CH" sz="2000" dirty="0"/>
              <a:t> </a:t>
            </a:r>
            <a:r>
              <a:rPr lang="fr-CH" sz="2000" dirty="0" err="1"/>
              <a:t>becomes</a:t>
            </a:r>
            <a:r>
              <a:rPr lang="fr-CH" sz="2000" dirty="0"/>
              <a:t> capacitive and </a:t>
            </a:r>
            <a:r>
              <a:rPr lang="fr-CH" sz="2000" dirty="0" err="1"/>
              <a:t>negative</a:t>
            </a:r>
            <a:r>
              <a:rPr lang="fr-CH" sz="2000" dirty="0"/>
              <a:t>.</a:t>
            </a:r>
          </a:p>
          <a:p>
            <a:endParaRPr lang="en-CH" dirty="0"/>
          </a:p>
        </p:txBody>
      </p:sp>
      <p:pic>
        <p:nvPicPr>
          <p:cNvPr id="4" name="Picture 3">
            <a:extLst>
              <a:ext uri="{FF2B5EF4-FFF2-40B4-BE49-F238E27FC236}">
                <a16:creationId xmlns:a16="http://schemas.microsoft.com/office/drawing/2014/main" id="{96ADAAD2-9E59-F54C-9722-D8D7BF0FE859}"/>
              </a:ext>
            </a:extLst>
          </p:cNvPr>
          <p:cNvPicPr>
            <a:picLocks noChangeAspect="1"/>
          </p:cNvPicPr>
          <p:nvPr/>
        </p:nvPicPr>
        <p:blipFill>
          <a:blip r:embed="rId2"/>
          <a:stretch>
            <a:fillRect/>
          </a:stretch>
        </p:blipFill>
        <p:spPr>
          <a:xfrm>
            <a:off x="1781175" y="2362200"/>
            <a:ext cx="5581650" cy="1322819"/>
          </a:xfrm>
          <a:prstGeom prst="rect">
            <a:avLst/>
          </a:prstGeom>
        </p:spPr>
      </p:pic>
    </p:spTree>
    <p:extLst>
      <p:ext uri="{BB962C8B-B14F-4D97-AF65-F5344CB8AC3E}">
        <p14:creationId xmlns:p14="http://schemas.microsoft.com/office/powerpoint/2010/main" val="287129424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a:extLst>
              <a:ext uri="{FF2B5EF4-FFF2-40B4-BE49-F238E27FC236}">
                <a16:creationId xmlns:a16="http://schemas.microsoft.com/office/drawing/2014/main" id="{E088DB7D-7090-264B-9912-EBD624F3E7DD}"/>
              </a:ext>
            </a:extLst>
          </p:cNvPr>
          <p:cNvSpPr>
            <a:spLocks noGrp="1" noChangeArrowheads="1"/>
          </p:cNvSpPr>
          <p:nvPr>
            <p:ph type="title"/>
          </p:nvPr>
        </p:nvSpPr>
        <p:spPr>
          <a:xfrm>
            <a:off x="457200" y="277813"/>
            <a:ext cx="8229600" cy="788987"/>
          </a:xfrm>
        </p:spPr>
        <p:txBody>
          <a:bodyPr/>
          <a:lstStyle/>
          <a:p>
            <a:r>
              <a:rPr lang="en-US" altLang="en-US" sz="3800" dirty="0">
                <a:ea typeface="ＭＳ Ｐゴシック" panose="020B0600070205080204" pitchFamily="34" charset="-128"/>
              </a:rPr>
              <a:t>Table of Contents</a:t>
            </a:r>
          </a:p>
        </p:txBody>
      </p:sp>
      <p:sp>
        <p:nvSpPr>
          <p:cNvPr id="3" name="Content Placeholder 2">
            <a:extLst>
              <a:ext uri="{FF2B5EF4-FFF2-40B4-BE49-F238E27FC236}">
                <a16:creationId xmlns:a16="http://schemas.microsoft.com/office/drawing/2014/main" id="{0EDBEF0B-EBB1-ED47-A4D7-C98AA3F35634}"/>
              </a:ext>
            </a:extLst>
          </p:cNvPr>
          <p:cNvSpPr>
            <a:spLocks noGrp="1"/>
          </p:cNvSpPr>
          <p:nvPr>
            <p:ph idx="1"/>
          </p:nvPr>
        </p:nvSpPr>
        <p:spPr>
          <a:xfrm>
            <a:off x="342900" y="1143000"/>
            <a:ext cx="8458200" cy="5257800"/>
          </a:xfrm>
        </p:spPr>
        <p:txBody>
          <a:bodyPr/>
          <a:lstStyle/>
          <a:p>
            <a:pPr>
              <a:buFont typeface="Wingdings" charset="2"/>
              <a:buChar char="n"/>
              <a:defRPr/>
            </a:pPr>
            <a:endParaRPr lang="en-US" sz="2000" dirty="0"/>
          </a:p>
          <a:p>
            <a:pPr>
              <a:buFont typeface="Wingdings" charset="2"/>
              <a:buChar char="n"/>
              <a:defRPr/>
            </a:pPr>
            <a:endParaRPr lang="en-US" sz="2000" dirty="0"/>
          </a:p>
          <a:p>
            <a:pPr>
              <a:buFont typeface="Wingdings" charset="2"/>
              <a:buChar char="n"/>
              <a:defRPr/>
            </a:pPr>
            <a:r>
              <a:rPr lang="en-US" sz="2000" dirty="0"/>
              <a:t>Introduction</a:t>
            </a:r>
          </a:p>
          <a:p>
            <a:pPr>
              <a:buFont typeface="Wingdings" charset="2"/>
              <a:buChar char="n"/>
              <a:defRPr/>
            </a:pPr>
            <a:endParaRPr lang="en-US" sz="2000" dirty="0"/>
          </a:p>
          <a:p>
            <a:pPr>
              <a:buFont typeface="Wingdings" charset="2"/>
              <a:buChar char="n"/>
              <a:defRPr/>
            </a:pPr>
            <a:r>
              <a:rPr lang="en-US" sz="2000" dirty="0"/>
              <a:t>Impedance and </a:t>
            </a:r>
            <a:r>
              <a:rPr lang="en-US" sz="2000" dirty="0" err="1"/>
              <a:t>Wakefields</a:t>
            </a:r>
            <a:endParaRPr lang="en-US" sz="2000" dirty="0"/>
          </a:p>
          <a:p>
            <a:pPr>
              <a:buFont typeface="Wingdings" charset="2"/>
              <a:buChar char="n"/>
              <a:defRPr/>
            </a:pPr>
            <a:endParaRPr lang="en-US" sz="2000" dirty="0"/>
          </a:p>
          <a:p>
            <a:pPr>
              <a:buFont typeface="Wingdings" charset="2"/>
              <a:buChar char="n"/>
              <a:defRPr/>
            </a:pPr>
            <a:r>
              <a:rPr lang="en-US" sz="2000" dirty="0"/>
              <a:t>Types of Instabilities</a:t>
            </a:r>
          </a:p>
          <a:p>
            <a:pPr>
              <a:buFont typeface="Wingdings" charset="2"/>
              <a:buChar char="n"/>
              <a:defRPr/>
            </a:pPr>
            <a:endParaRPr lang="en-US" sz="2000" dirty="0"/>
          </a:p>
          <a:p>
            <a:pPr>
              <a:buFont typeface="Wingdings" charset="2"/>
              <a:buChar char="n"/>
              <a:defRPr/>
            </a:pPr>
            <a:r>
              <a:rPr lang="en-US" sz="2000" dirty="0"/>
              <a:t>Landau Damping</a:t>
            </a:r>
          </a:p>
          <a:p>
            <a:pPr>
              <a:buFont typeface="Wingdings" charset="2"/>
              <a:buChar char="n"/>
              <a:defRPr/>
            </a:pPr>
            <a:endParaRPr lang="en-US" sz="2000" dirty="0"/>
          </a:p>
          <a:p>
            <a:pPr>
              <a:buFont typeface="Wingdings" charset="2"/>
              <a:buChar char="n"/>
              <a:defRPr/>
            </a:pPr>
            <a:r>
              <a:rPr lang="en-US" sz="2000" dirty="0"/>
              <a:t>Summary</a:t>
            </a:r>
          </a:p>
          <a:p>
            <a:pPr>
              <a:buFont typeface="Wingdings" charset="2"/>
              <a:buChar char="n"/>
              <a:defRPr/>
            </a:pPr>
            <a:endParaRPr lang="en-US" sz="20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38F16-7E69-FA45-A852-EDAFA2F68D3E}"/>
              </a:ext>
            </a:extLst>
          </p:cNvPr>
          <p:cNvSpPr>
            <a:spLocks noGrp="1"/>
          </p:cNvSpPr>
          <p:nvPr>
            <p:ph type="title"/>
          </p:nvPr>
        </p:nvSpPr>
        <p:spPr/>
        <p:txBody>
          <a:bodyPr/>
          <a:lstStyle/>
          <a:p>
            <a:r>
              <a:rPr lang="en-CH" dirty="0"/>
              <a:t>RLC Circuit Impedance</a:t>
            </a:r>
          </a:p>
        </p:txBody>
      </p:sp>
      <p:sp>
        <p:nvSpPr>
          <p:cNvPr id="3" name="Content Placeholder 2">
            <a:extLst>
              <a:ext uri="{FF2B5EF4-FFF2-40B4-BE49-F238E27FC236}">
                <a16:creationId xmlns:a16="http://schemas.microsoft.com/office/drawing/2014/main" id="{8BB2FBD0-E45A-B746-A329-3812038D277E}"/>
              </a:ext>
            </a:extLst>
          </p:cNvPr>
          <p:cNvSpPr>
            <a:spLocks noGrp="1"/>
          </p:cNvSpPr>
          <p:nvPr>
            <p:ph idx="1"/>
          </p:nvPr>
        </p:nvSpPr>
        <p:spPr>
          <a:xfrm>
            <a:off x="448235" y="1289797"/>
            <a:ext cx="8229600" cy="4530725"/>
          </a:xfrm>
        </p:spPr>
        <p:txBody>
          <a:bodyPr/>
          <a:lstStyle/>
          <a:p>
            <a:r>
              <a:rPr lang="en-CH" dirty="0"/>
              <a:t>For a high-Q cavity (narrow-band resonator), this can be simplified near the resonance frequency with </a:t>
            </a:r>
            <a:r>
              <a:rPr lang="el-GR" b="1" i="1" dirty="0"/>
              <a:t>Δω </a:t>
            </a:r>
            <a:r>
              <a:rPr lang="en-CH" b="1" i="1" dirty="0"/>
              <a:t>= </a:t>
            </a:r>
            <a:r>
              <a:rPr lang="el-GR" b="1" i="1" dirty="0"/>
              <a:t>ω </a:t>
            </a:r>
            <a:r>
              <a:rPr lang="en-CH" b="1" i="1" dirty="0"/>
              <a:t>-</a:t>
            </a:r>
            <a:r>
              <a:rPr lang="el-GR" b="1" i="1" dirty="0"/>
              <a:t> ω</a:t>
            </a:r>
            <a:r>
              <a:rPr lang="fr-CH" b="1" i="1" baseline="-25000" dirty="0"/>
              <a:t>r</a:t>
            </a:r>
            <a:r>
              <a:rPr lang="en-CH" dirty="0"/>
              <a:t>, to:</a:t>
            </a:r>
          </a:p>
          <a:p>
            <a:endParaRPr lang="en-CH" dirty="0"/>
          </a:p>
        </p:txBody>
      </p:sp>
      <p:pic>
        <p:nvPicPr>
          <p:cNvPr id="4" name="Picture 3">
            <a:extLst>
              <a:ext uri="{FF2B5EF4-FFF2-40B4-BE49-F238E27FC236}">
                <a16:creationId xmlns:a16="http://schemas.microsoft.com/office/drawing/2014/main" id="{2D50FBE1-C97D-F949-9A8A-ECE7C23F5C7A}"/>
              </a:ext>
            </a:extLst>
          </p:cNvPr>
          <p:cNvPicPr>
            <a:picLocks noChangeAspect="1"/>
          </p:cNvPicPr>
          <p:nvPr/>
        </p:nvPicPr>
        <p:blipFill>
          <a:blip r:embed="rId2"/>
          <a:stretch>
            <a:fillRect/>
          </a:stretch>
        </p:blipFill>
        <p:spPr>
          <a:xfrm>
            <a:off x="2667000" y="2732783"/>
            <a:ext cx="3416300" cy="1245296"/>
          </a:xfrm>
          <a:prstGeom prst="rect">
            <a:avLst/>
          </a:prstGeom>
        </p:spPr>
      </p:pic>
      <p:pic>
        <p:nvPicPr>
          <p:cNvPr id="5" name="Picture 4">
            <a:extLst>
              <a:ext uri="{FF2B5EF4-FFF2-40B4-BE49-F238E27FC236}">
                <a16:creationId xmlns:a16="http://schemas.microsoft.com/office/drawing/2014/main" id="{30C143F8-BEEB-934E-9B0A-DEF02E743751}"/>
              </a:ext>
            </a:extLst>
          </p:cNvPr>
          <p:cNvPicPr>
            <a:picLocks noChangeAspect="1"/>
          </p:cNvPicPr>
          <p:nvPr/>
        </p:nvPicPr>
        <p:blipFill>
          <a:blip r:embed="rId3"/>
          <a:stretch>
            <a:fillRect/>
          </a:stretch>
        </p:blipFill>
        <p:spPr>
          <a:xfrm>
            <a:off x="2286000" y="3959496"/>
            <a:ext cx="4356100" cy="2131461"/>
          </a:xfrm>
          <a:prstGeom prst="rect">
            <a:avLst/>
          </a:prstGeom>
        </p:spPr>
      </p:pic>
    </p:spTree>
    <p:extLst>
      <p:ext uri="{BB962C8B-B14F-4D97-AF65-F5344CB8AC3E}">
        <p14:creationId xmlns:p14="http://schemas.microsoft.com/office/powerpoint/2010/main" val="1261083982"/>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37C59-BCA1-6546-BEF8-06BDF8D6E8B5}"/>
              </a:ext>
            </a:extLst>
          </p:cNvPr>
          <p:cNvSpPr>
            <a:spLocks noGrp="1"/>
          </p:cNvSpPr>
          <p:nvPr>
            <p:ph type="title"/>
          </p:nvPr>
        </p:nvSpPr>
        <p:spPr/>
        <p:txBody>
          <a:bodyPr/>
          <a:lstStyle/>
          <a:p>
            <a:r>
              <a:rPr lang="en-CH" dirty="0"/>
              <a:t>Impedance Effects</a:t>
            </a:r>
          </a:p>
        </p:txBody>
      </p:sp>
      <p:sp>
        <p:nvSpPr>
          <p:cNvPr id="3" name="Content Placeholder 2">
            <a:extLst>
              <a:ext uri="{FF2B5EF4-FFF2-40B4-BE49-F238E27FC236}">
                <a16:creationId xmlns:a16="http://schemas.microsoft.com/office/drawing/2014/main" id="{78C418D0-D256-3E45-AEBF-3380ACF4743D}"/>
              </a:ext>
            </a:extLst>
          </p:cNvPr>
          <p:cNvSpPr>
            <a:spLocks noGrp="1"/>
          </p:cNvSpPr>
          <p:nvPr>
            <p:ph idx="1"/>
          </p:nvPr>
        </p:nvSpPr>
        <p:spPr>
          <a:xfrm>
            <a:off x="454231" y="1295400"/>
            <a:ext cx="8229600" cy="5181600"/>
          </a:xfrm>
        </p:spPr>
        <p:txBody>
          <a:bodyPr/>
          <a:lstStyle/>
          <a:p>
            <a:r>
              <a:rPr lang="en-CH" sz="2600" dirty="0"/>
              <a:t>For a narrow-band impedance (RF Cavities), the Q factor is high and the damping rate </a:t>
            </a:r>
            <a:r>
              <a:rPr lang="el-GR" sz="2600" dirty="0"/>
              <a:t>α </a:t>
            </a:r>
            <a:r>
              <a:rPr lang="en-CH" sz="2600" dirty="0"/>
              <a:t>is low.</a:t>
            </a:r>
          </a:p>
          <a:p>
            <a:pPr lvl="1"/>
            <a:r>
              <a:rPr lang="en-CH" dirty="0"/>
              <a:t>Signal will oscillate for many turns and produce </a:t>
            </a:r>
            <a:r>
              <a:rPr lang="en-CH" i="1" dirty="0"/>
              <a:t>multi-bunch effects</a:t>
            </a:r>
            <a:r>
              <a:rPr lang="en-CH" dirty="0"/>
              <a:t>.</a:t>
            </a:r>
          </a:p>
          <a:p>
            <a:r>
              <a:rPr lang="en-CH" sz="2600" dirty="0"/>
              <a:t>For a broad-band cavity, Q is low, </a:t>
            </a:r>
            <a:r>
              <a:rPr lang="el-GR" sz="2600" dirty="0"/>
              <a:t>α </a:t>
            </a:r>
            <a:r>
              <a:rPr lang="en-CH" sz="2600" dirty="0"/>
              <a:t>is large</a:t>
            </a:r>
            <a:r>
              <a:rPr lang="el-GR" sz="2600" dirty="0"/>
              <a:t>.</a:t>
            </a:r>
          </a:p>
          <a:p>
            <a:pPr lvl="1"/>
            <a:r>
              <a:rPr lang="el-GR" dirty="0"/>
              <a:t>Τ</a:t>
            </a:r>
            <a:r>
              <a:rPr lang="en-CH" dirty="0"/>
              <a:t>he fields collapse and they do not affect subsequent bunches.</a:t>
            </a:r>
          </a:p>
          <a:p>
            <a:pPr lvl="1"/>
            <a:r>
              <a:rPr lang="en-GB" dirty="0"/>
              <a:t>Discontinuities in cross section of vacuum chamber (RF Cavities, flanges, kicker magnets, BPMs,...)</a:t>
            </a:r>
            <a:endParaRPr lang="el-GR" dirty="0"/>
          </a:p>
          <a:p>
            <a:pPr lvl="1"/>
            <a:r>
              <a:rPr lang="en-CH" dirty="0"/>
              <a:t>May produce </a:t>
            </a:r>
            <a:r>
              <a:rPr lang="en-CH" i="1" dirty="0"/>
              <a:t>single</a:t>
            </a:r>
            <a:r>
              <a:rPr lang="fr-CH" i="1" dirty="0"/>
              <a:t>-</a:t>
            </a:r>
            <a:r>
              <a:rPr lang="en-CH" i="1" dirty="0"/>
              <a:t>bunch effects</a:t>
            </a:r>
            <a:r>
              <a:rPr lang="en-CH" dirty="0"/>
              <a:t>.</a:t>
            </a:r>
          </a:p>
        </p:txBody>
      </p:sp>
    </p:spTree>
    <p:extLst>
      <p:ext uri="{BB962C8B-B14F-4D97-AF65-F5344CB8AC3E}">
        <p14:creationId xmlns:p14="http://schemas.microsoft.com/office/powerpoint/2010/main" val="127089935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71B46-C545-8E41-90AD-FF353E852884}"/>
              </a:ext>
            </a:extLst>
          </p:cNvPr>
          <p:cNvSpPr>
            <a:spLocks noGrp="1"/>
          </p:cNvSpPr>
          <p:nvPr>
            <p:ph type="title"/>
          </p:nvPr>
        </p:nvSpPr>
        <p:spPr>
          <a:xfrm>
            <a:off x="457200" y="277813"/>
            <a:ext cx="8686800" cy="1139825"/>
          </a:xfrm>
        </p:spPr>
        <p:txBody>
          <a:bodyPr/>
          <a:lstStyle/>
          <a:p>
            <a:r>
              <a:rPr lang="en-CH" sz="4000" dirty="0"/>
              <a:t>Impedance – Longitudinal vs Transverse</a:t>
            </a:r>
          </a:p>
        </p:txBody>
      </p:sp>
      <p:sp>
        <p:nvSpPr>
          <p:cNvPr id="3" name="Content Placeholder 2">
            <a:extLst>
              <a:ext uri="{FF2B5EF4-FFF2-40B4-BE49-F238E27FC236}">
                <a16:creationId xmlns:a16="http://schemas.microsoft.com/office/drawing/2014/main" id="{57C0FCA6-DDAC-164A-AA12-F91013A7BD52}"/>
              </a:ext>
            </a:extLst>
          </p:cNvPr>
          <p:cNvSpPr>
            <a:spLocks noGrp="1"/>
          </p:cNvSpPr>
          <p:nvPr>
            <p:ph sz="half" idx="1"/>
          </p:nvPr>
        </p:nvSpPr>
        <p:spPr/>
        <p:txBody>
          <a:bodyPr/>
          <a:lstStyle/>
          <a:p>
            <a:r>
              <a:rPr lang="en-CH" dirty="0"/>
              <a:t>Longitudinal</a:t>
            </a:r>
          </a:p>
          <a:p>
            <a:endParaRPr lang="en-CH" dirty="0"/>
          </a:p>
        </p:txBody>
      </p:sp>
      <p:sp>
        <p:nvSpPr>
          <p:cNvPr id="4" name="Content Placeholder 3">
            <a:extLst>
              <a:ext uri="{FF2B5EF4-FFF2-40B4-BE49-F238E27FC236}">
                <a16:creationId xmlns:a16="http://schemas.microsoft.com/office/drawing/2014/main" id="{C75F0BF8-21CD-E340-A985-07515249DB10}"/>
              </a:ext>
            </a:extLst>
          </p:cNvPr>
          <p:cNvSpPr>
            <a:spLocks noGrp="1"/>
          </p:cNvSpPr>
          <p:nvPr>
            <p:ph sz="half" idx="2"/>
          </p:nvPr>
        </p:nvSpPr>
        <p:spPr/>
        <p:txBody>
          <a:bodyPr/>
          <a:lstStyle/>
          <a:p>
            <a:r>
              <a:rPr lang="en-CH" dirty="0"/>
              <a:t>Transverse</a:t>
            </a:r>
          </a:p>
        </p:txBody>
      </p:sp>
      <p:sp>
        <p:nvSpPr>
          <p:cNvPr id="5" name="TextBox 4">
            <a:extLst>
              <a:ext uri="{FF2B5EF4-FFF2-40B4-BE49-F238E27FC236}">
                <a16:creationId xmlns:a16="http://schemas.microsoft.com/office/drawing/2014/main" id="{635868E3-E37D-A24A-8BBA-896067747C50}"/>
              </a:ext>
            </a:extLst>
          </p:cNvPr>
          <p:cNvSpPr txBox="1"/>
          <p:nvPr/>
        </p:nvSpPr>
        <p:spPr>
          <a:xfrm>
            <a:off x="1179936" y="5258692"/>
            <a:ext cx="6672789" cy="923330"/>
          </a:xfrm>
          <a:prstGeom prst="rect">
            <a:avLst/>
          </a:prstGeom>
          <a:noFill/>
        </p:spPr>
        <p:txBody>
          <a:bodyPr wrap="none" rtlCol="0">
            <a:spAutoFit/>
          </a:bodyPr>
          <a:lstStyle/>
          <a:p>
            <a:pPr algn="ctr"/>
            <a:r>
              <a:rPr lang="en-GB" i="1" dirty="0">
                <a:effectLst/>
                <a:latin typeface="Helvetica" pitchFamily="2" charset="0"/>
              </a:rPr>
              <a:t>A bunch passing through a structure on axis excites</a:t>
            </a:r>
            <a:br>
              <a:rPr lang="en-GB" i="1" dirty="0">
                <a:effectLst/>
                <a:latin typeface="Helvetica" pitchFamily="2" charset="0"/>
              </a:rPr>
            </a:br>
            <a:r>
              <a:rPr lang="en-GB" i="1" dirty="0">
                <a:effectLst/>
                <a:latin typeface="Helvetica" pitchFamily="2" charset="0"/>
              </a:rPr>
              <a:t> a longitudinal electrical field and a transverse magnetic field.</a:t>
            </a:r>
          </a:p>
          <a:p>
            <a:endParaRPr lang="en-CH" dirty="0"/>
          </a:p>
        </p:txBody>
      </p:sp>
      <p:pic>
        <p:nvPicPr>
          <p:cNvPr id="7" name="Picture 6">
            <a:extLst>
              <a:ext uri="{FF2B5EF4-FFF2-40B4-BE49-F238E27FC236}">
                <a16:creationId xmlns:a16="http://schemas.microsoft.com/office/drawing/2014/main" id="{ECD24A10-67C9-1245-84B8-C841B2E31CB9}"/>
              </a:ext>
            </a:extLst>
          </p:cNvPr>
          <p:cNvPicPr>
            <a:picLocks noChangeAspect="1"/>
          </p:cNvPicPr>
          <p:nvPr/>
        </p:nvPicPr>
        <p:blipFill>
          <a:blip r:embed="rId2"/>
          <a:stretch>
            <a:fillRect/>
          </a:stretch>
        </p:blipFill>
        <p:spPr>
          <a:xfrm>
            <a:off x="304800" y="2514600"/>
            <a:ext cx="4122751" cy="2590800"/>
          </a:xfrm>
          <a:prstGeom prst="rect">
            <a:avLst/>
          </a:prstGeom>
        </p:spPr>
      </p:pic>
      <p:pic>
        <p:nvPicPr>
          <p:cNvPr id="8" name="Picture 7">
            <a:extLst>
              <a:ext uri="{FF2B5EF4-FFF2-40B4-BE49-F238E27FC236}">
                <a16:creationId xmlns:a16="http://schemas.microsoft.com/office/drawing/2014/main" id="{D1918D6F-0D27-144C-8E4C-AE08882EE9F9}"/>
              </a:ext>
            </a:extLst>
          </p:cNvPr>
          <p:cNvPicPr>
            <a:picLocks noChangeAspect="1"/>
          </p:cNvPicPr>
          <p:nvPr/>
        </p:nvPicPr>
        <p:blipFill>
          <a:blip r:embed="rId3"/>
          <a:stretch>
            <a:fillRect/>
          </a:stretch>
        </p:blipFill>
        <p:spPr>
          <a:xfrm>
            <a:off x="4800600" y="2514600"/>
            <a:ext cx="4038600" cy="2692400"/>
          </a:xfrm>
          <a:prstGeom prst="rect">
            <a:avLst/>
          </a:prstGeom>
        </p:spPr>
      </p:pic>
    </p:spTree>
    <p:extLst>
      <p:ext uri="{BB962C8B-B14F-4D97-AF65-F5344CB8AC3E}">
        <p14:creationId xmlns:p14="http://schemas.microsoft.com/office/powerpoint/2010/main" val="131095183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AFAEA-15AC-4F44-8A81-7E72C2FC5FDA}"/>
              </a:ext>
            </a:extLst>
          </p:cNvPr>
          <p:cNvSpPr>
            <a:spLocks noGrp="1"/>
          </p:cNvSpPr>
          <p:nvPr>
            <p:ph type="title"/>
          </p:nvPr>
        </p:nvSpPr>
        <p:spPr/>
        <p:txBody>
          <a:bodyPr/>
          <a:lstStyle/>
          <a:p>
            <a:r>
              <a:rPr lang="en-CH" dirty="0"/>
              <a:t>Impedance</a:t>
            </a:r>
          </a:p>
        </p:txBody>
      </p:sp>
      <p:sp>
        <p:nvSpPr>
          <p:cNvPr id="3" name="Content Placeholder 2">
            <a:extLst>
              <a:ext uri="{FF2B5EF4-FFF2-40B4-BE49-F238E27FC236}">
                <a16:creationId xmlns:a16="http://schemas.microsoft.com/office/drawing/2014/main" id="{CA88A8DB-88E1-E34A-8C5A-06F4882F306F}"/>
              </a:ext>
            </a:extLst>
          </p:cNvPr>
          <p:cNvSpPr>
            <a:spLocks noGrp="1"/>
          </p:cNvSpPr>
          <p:nvPr>
            <p:ph idx="1"/>
          </p:nvPr>
        </p:nvSpPr>
        <p:spPr/>
        <p:txBody>
          <a:bodyPr/>
          <a:lstStyle/>
          <a:p>
            <a:r>
              <a:rPr lang="en-CH" dirty="0"/>
              <a:t>In general:</a:t>
            </a:r>
          </a:p>
          <a:p>
            <a:endParaRPr lang="en-CH" dirty="0"/>
          </a:p>
          <a:p>
            <a:pPr marL="0" indent="0">
              <a:buNone/>
            </a:pPr>
            <a:endParaRPr lang="en-CH" dirty="0"/>
          </a:p>
          <a:p>
            <a:pPr marL="0" indent="0">
              <a:buNone/>
            </a:pPr>
            <a:endParaRPr lang="en-CH" dirty="0"/>
          </a:p>
          <a:p>
            <a:r>
              <a:rPr lang="en-CH" dirty="0"/>
              <a:t>Resistive part (Z</a:t>
            </a:r>
            <a:r>
              <a:rPr lang="en-GB" baseline="-25000" dirty="0"/>
              <a:t>R</a:t>
            </a:r>
            <a:r>
              <a:rPr lang="en-CH" baseline="-25000" dirty="0"/>
              <a:t>e</a:t>
            </a:r>
            <a:r>
              <a:rPr lang="en-CH" dirty="0"/>
              <a:t>): Tune-shift</a:t>
            </a:r>
          </a:p>
          <a:p>
            <a:r>
              <a:rPr lang="en-CH" dirty="0"/>
              <a:t>Reactive part (Z</a:t>
            </a:r>
            <a:r>
              <a:rPr lang="en-GB" baseline="-25000" dirty="0"/>
              <a:t>I</a:t>
            </a:r>
            <a:r>
              <a:rPr lang="en-CH" baseline="-25000" dirty="0"/>
              <a:t>m</a:t>
            </a:r>
            <a:r>
              <a:rPr lang="en-CH" dirty="0"/>
              <a:t>): Damping or anti-damping</a:t>
            </a:r>
          </a:p>
          <a:p>
            <a:pPr lvl="1"/>
            <a:r>
              <a:rPr lang="el-GR" dirty="0"/>
              <a:t>ω</a:t>
            </a:r>
            <a:r>
              <a:rPr lang="en-GB" dirty="0"/>
              <a:t> &lt; </a:t>
            </a:r>
            <a:r>
              <a:rPr lang="el-GR" dirty="0"/>
              <a:t>ω</a:t>
            </a:r>
            <a:r>
              <a:rPr lang="en-GB" baseline="-25000" dirty="0"/>
              <a:t>r</a:t>
            </a:r>
            <a:r>
              <a:rPr lang="en-GB" dirty="0"/>
              <a:t> </a:t>
            </a:r>
            <a:r>
              <a:rPr lang="fr-CH" dirty="0"/>
              <a:t>:</a:t>
            </a:r>
            <a:r>
              <a:rPr lang="en-GB" dirty="0"/>
              <a:t> Inductive: </a:t>
            </a:r>
            <a:r>
              <a:rPr lang="en-GB" dirty="0" err="1"/>
              <a:t>Z</a:t>
            </a:r>
            <a:r>
              <a:rPr lang="en-GB" baseline="-25000" dirty="0" err="1"/>
              <a:t>Im</a:t>
            </a:r>
            <a:r>
              <a:rPr lang="en-GB" dirty="0"/>
              <a:t> &gt; 0.</a:t>
            </a:r>
          </a:p>
          <a:p>
            <a:pPr lvl="1"/>
            <a:r>
              <a:rPr lang="el-GR" dirty="0"/>
              <a:t>ω</a:t>
            </a:r>
            <a:r>
              <a:rPr lang="en-GB" dirty="0"/>
              <a:t> &gt; </a:t>
            </a:r>
            <a:r>
              <a:rPr lang="el-GR" dirty="0"/>
              <a:t>ω</a:t>
            </a:r>
            <a:r>
              <a:rPr lang="en-GB" baseline="-25000" dirty="0"/>
              <a:t>r</a:t>
            </a:r>
            <a:r>
              <a:rPr lang="en-GB" dirty="0"/>
              <a:t> : Capacitive: </a:t>
            </a:r>
            <a:r>
              <a:rPr lang="en-GB" dirty="0" err="1"/>
              <a:t>Z</a:t>
            </a:r>
            <a:r>
              <a:rPr lang="en-GB" baseline="-25000" dirty="0" err="1"/>
              <a:t>Im</a:t>
            </a:r>
            <a:r>
              <a:rPr lang="en-GB" dirty="0"/>
              <a:t> &lt; 0.</a:t>
            </a:r>
            <a:endParaRPr lang="en-CH" dirty="0"/>
          </a:p>
        </p:txBody>
      </p:sp>
      <p:pic>
        <p:nvPicPr>
          <p:cNvPr id="4" name="Picture 3">
            <a:extLst>
              <a:ext uri="{FF2B5EF4-FFF2-40B4-BE49-F238E27FC236}">
                <a16:creationId xmlns:a16="http://schemas.microsoft.com/office/drawing/2014/main" id="{184C69A7-355B-D942-AA06-265F79F23CAD}"/>
              </a:ext>
            </a:extLst>
          </p:cNvPr>
          <p:cNvPicPr>
            <a:picLocks noChangeAspect="1"/>
          </p:cNvPicPr>
          <p:nvPr/>
        </p:nvPicPr>
        <p:blipFill>
          <a:blip r:embed="rId2"/>
          <a:stretch>
            <a:fillRect/>
          </a:stretch>
        </p:blipFill>
        <p:spPr>
          <a:xfrm>
            <a:off x="1644650" y="2251199"/>
            <a:ext cx="5854700" cy="1206500"/>
          </a:xfrm>
          <a:prstGeom prst="rect">
            <a:avLst/>
          </a:prstGeom>
        </p:spPr>
      </p:pic>
    </p:spTree>
    <p:extLst>
      <p:ext uri="{BB962C8B-B14F-4D97-AF65-F5344CB8AC3E}">
        <p14:creationId xmlns:p14="http://schemas.microsoft.com/office/powerpoint/2010/main" val="317226805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EDDA0-3F87-9E43-8EF7-6136A76C2904}"/>
              </a:ext>
            </a:extLst>
          </p:cNvPr>
          <p:cNvSpPr>
            <a:spLocks noGrp="1"/>
          </p:cNvSpPr>
          <p:nvPr>
            <p:ph type="title"/>
          </p:nvPr>
        </p:nvSpPr>
        <p:spPr/>
        <p:txBody>
          <a:bodyPr/>
          <a:lstStyle/>
          <a:p>
            <a:r>
              <a:rPr lang="en-CH" sz="3600" dirty="0"/>
              <a:t>Impedance in t</a:t>
            </a:r>
            <a:r>
              <a:rPr lang="en-GB" sz="3600" dirty="0"/>
              <a:t>he</a:t>
            </a:r>
            <a:r>
              <a:rPr lang="en-CH" sz="3600" dirty="0"/>
              <a:t> Accelerator Environment</a:t>
            </a:r>
          </a:p>
        </p:txBody>
      </p:sp>
      <p:sp>
        <p:nvSpPr>
          <p:cNvPr id="3" name="Content Placeholder 2">
            <a:extLst>
              <a:ext uri="{FF2B5EF4-FFF2-40B4-BE49-F238E27FC236}">
                <a16:creationId xmlns:a16="http://schemas.microsoft.com/office/drawing/2014/main" id="{FB3B4FD6-2108-8540-B55C-2982E5EC183F}"/>
              </a:ext>
            </a:extLst>
          </p:cNvPr>
          <p:cNvSpPr>
            <a:spLocks noGrp="1"/>
          </p:cNvSpPr>
          <p:nvPr>
            <p:ph idx="1"/>
          </p:nvPr>
        </p:nvSpPr>
        <p:spPr>
          <a:xfrm>
            <a:off x="457200" y="847725"/>
            <a:ext cx="8229600" cy="5732462"/>
          </a:xfrm>
        </p:spPr>
        <p:txBody>
          <a:bodyPr/>
          <a:lstStyle/>
          <a:p>
            <a:r>
              <a:rPr lang="en-GB" sz="2800" dirty="0"/>
              <a:t>The vacuum chamber of an accelerator is too complicated in geometry to allow an analytical expression for its impedance.</a:t>
            </a:r>
          </a:p>
          <a:p>
            <a:r>
              <a:rPr lang="en-GB" sz="2800" dirty="0"/>
              <a:t>Each section must </a:t>
            </a:r>
            <a:r>
              <a:rPr lang="fr-CH" sz="2800" dirty="0" err="1"/>
              <a:t>be</a:t>
            </a:r>
            <a:r>
              <a:rPr lang="fr-CH" sz="2800" dirty="0"/>
              <a:t> </a:t>
            </a:r>
            <a:r>
              <a:rPr lang="en-GB" sz="2800" dirty="0"/>
              <a:t>treated independently.</a:t>
            </a:r>
          </a:p>
          <a:p>
            <a:r>
              <a:rPr lang="en-GB" sz="2800" dirty="0"/>
              <a:t>Examples of impedances:</a:t>
            </a:r>
          </a:p>
          <a:p>
            <a:pPr lvl="1"/>
            <a:r>
              <a:rPr lang="en-GB" sz="2800" dirty="0"/>
              <a:t>Resistive wall impedance.</a:t>
            </a:r>
          </a:p>
          <a:p>
            <a:pPr lvl="1"/>
            <a:r>
              <a:rPr lang="en-GB" sz="2800" dirty="0"/>
              <a:t>Space-charge impedance.</a:t>
            </a:r>
          </a:p>
          <a:p>
            <a:pPr lvl="1"/>
            <a:r>
              <a:rPr lang="en-GB" sz="2800" dirty="0"/>
              <a:t>Cavity-like impedance.</a:t>
            </a:r>
          </a:p>
          <a:p>
            <a:r>
              <a:rPr lang="en-GB" sz="2800" dirty="0"/>
              <a:t>In earlier machines, the impedance was as much as 20 – 50 </a:t>
            </a:r>
            <a:r>
              <a:rPr lang="el-GR" sz="2800" dirty="0"/>
              <a:t>Ω, </a:t>
            </a:r>
            <a:r>
              <a:rPr lang="en-GB" sz="2800" dirty="0"/>
              <a:t>whereas it is &lt; 1 </a:t>
            </a:r>
            <a:r>
              <a:rPr lang="el-GR" sz="2800" dirty="0"/>
              <a:t>Ω </a:t>
            </a:r>
            <a:r>
              <a:rPr lang="en-GB" sz="2800" dirty="0"/>
              <a:t>in modern synchrotrons.</a:t>
            </a:r>
          </a:p>
          <a:p>
            <a:pPr lvl="1"/>
            <a:endParaRPr lang="en-GB" sz="3000" dirty="0"/>
          </a:p>
          <a:p>
            <a:pPr lvl="1"/>
            <a:endParaRPr lang="en-CH" sz="3000" dirty="0"/>
          </a:p>
        </p:txBody>
      </p:sp>
    </p:spTree>
    <p:extLst>
      <p:ext uri="{BB962C8B-B14F-4D97-AF65-F5344CB8AC3E}">
        <p14:creationId xmlns:p14="http://schemas.microsoft.com/office/powerpoint/2010/main" val="313112598"/>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C894A-2A15-A447-AC3D-B5592BDA5344}"/>
              </a:ext>
            </a:extLst>
          </p:cNvPr>
          <p:cNvSpPr>
            <a:spLocks noGrp="1"/>
          </p:cNvSpPr>
          <p:nvPr>
            <p:ph type="title"/>
          </p:nvPr>
        </p:nvSpPr>
        <p:spPr/>
        <p:txBody>
          <a:bodyPr/>
          <a:lstStyle/>
          <a:p>
            <a:r>
              <a:rPr lang="en-CH" dirty="0"/>
              <a:t>Resistive Wall Impedance</a:t>
            </a:r>
          </a:p>
        </p:txBody>
      </p:sp>
      <p:sp>
        <p:nvSpPr>
          <p:cNvPr id="3" name="Content Placeholder 2">
            <a:extLst>
              <a:ext uri="{FF2B5EF4-FFF2-40B4-BE49-F238E27FC236}">
                <a16:creationId xmlns:a16="http://schemas.microsoft.com/office/drawing/2014/main" id="{C2517E46-77C7-CB40-87DF-6EC917AC2C06}"/>
              </a:ext>
            </a:extLst>
          </p:cNvPr>
          <p:cNvSpPr>
            <a:spLocks noGrp="1"/>
          </p:cNvSpPr>
          <p:nvPr>
            <p:ph idx="1"/>
          </p:nvPr>
        </p:nvSpPr>
        <p:spPr>
          <a:xfrm>
            <a:off x="426522" y="1295400"/>
            <a:ext cx="8229600" cy="4530725"/>
          </a:xfrm>
        </p:spPr>
        <p:txBody>
          <a:bodyPr/>
          <a:lstStyle/>
          <a:p>
            <a:r>
              <a:rPr lang="en-GB" sz="2000" dirty="0"/>
              <a:t>The particle beam induces an image current in the vacuum chamber wall in a thin layer.</a:t>
            </a:r>
          </a:p>
          <a:p>
            <a:r>
              <a:rPr lang="en-GB" sz="2000" dirty="0"/>
              <a:t>Since conductivity is not perfect, resistive losses apply a pull or decelerate field on the particle beam.</a:t>
            </a:r>
          </a:p>
          <a:p>
            <a:r>
              <a:rPr lang="en-GB" sz="2000" dirty="0"/>
              <a:t>The pull is proportional to the beam current:</a:t>
            </a:r>
          </a:p>
          <a:p>
            <a:endParaRPr lang="en-GB" sz="2000" dirty="0"/>
          </a:p>
          <a:p>
            <a:endParaRPr lang="en-GB" sz="2000" dirty="0"/>
          </a:p>
          <a:p>
            <a:endParaRPr lang="en-GB" sz="2000" dirty="0"/>
          </a:p>
          <a:p>
            <a:r>
              <a:rPr lang="en-GB" sz="2000" dirty="0"/>
              <a:t>Important role only for low frequencies.</a:t>
            </a:r>
          </a:p>
          <a:p>
            <a:r>
              <a:rPr lang="en-GB" sz="2000" dirty="0"/>
              <a:t>The transverse resistive wall impedance for a round beam pipe is:</a:t>
            </a:r>
          </a:p>
        </p:txBody>
      </p:sp>
      <p:pic>
        <p:nvPicPr>
          <p:cNvPr id="4" name="Picture 3">
            <a:extLst>
              <a:ext uri="{FF2B5EF4-FFF2-40B4-BE49-F238E27FC236}">
                <a16:creationId xmlns:a16="http://schemas.microsoft.com/office/drawing/2014/main" id="{D8339535-645B-C94A-8C2B-7A88D12255C6}"/>
              </a:ext>
            </a:extLst>
          </p:cNvPr>
          <p:cNvPicPr>
            <a:picLocks noChangeAspect="1"/>
          </p:cNvPicPr>
          <p:nvPr/>
        </p:nvPicPr>
        <p:blipFill>
          <a:blip r:embed="rId2"/>
          <a:stretch>
            <a:fillRect/>
          </a:stretch>
        </p:blipFill>
        <p:spPr>
          <a:xfrm>
            <a:off x="1893372" y="3053247"/>
            <a:ext cx="5295900" cy="1092200"/>
          </a:xfrm>
          <a:prstGeom prst="rect">
            <a:avLst/>
          </a:prstGeom>
        </p:spPr>
      </p:pic>
      <p:pic>
        <p:nvPicPr>
          <p:cNvPr id="5" name="Picture 4">
            <a:extLst>
              <a:ext uri="{FF2B5EF4-FFF2-40B4-BE49-F238E27FC236}">
                <a16:creationId xmlns:a16="http://schemas.microsoft.com/office/drawing/2014/main" id="{95ECF7DC-A204-9849-84F8-9D92BB010F33}"/>
              </a:ext>
            </a:extLst>
          </p:cNvPr>
          <p:cNvPicPr>
            <a:picLocks noChangeAspect="1"/>
          </p:cNvPicPr>
          <p:nvPr/>
        </p:nvPicPr>
        <p:blipFill>
          <a:blip r:embed="rId3"/>
          <a:stretch>
            <a:fillRect/>
          </a:stretch>
        </p:blipFill>
        <p:spPr>
          <a:xfrm>
            <a:off x="2819400" y="4853956"/>
            <a:ext cx="2768600" cy="927100"/>
          </a:xfrm>
          <a:prstGeom prst="rect">
            <a:avLst/>
          </a:prstGeom>
        </p:spPr>
      </p:pic>
    </p:spTree>
    <p:extLst>
      <p:ext uri="{BB962C8B-B14F-4D97-AF65-F5344CB8AC3E}">
        <p14:creationId xmlns:p14="http://schemas.microsoft.com/office/powerpoint/2010/main" val="1052603899"/>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D6818-A113-E142-B4C7-9FF0175D8B03}"/>
              </a:ext>
            </a:extLst>
          </p:cNvPr>
          <p:cNvSpPr>
            <a:spLocks noGrp="1"/>
          </p:cNvSpPr>
          <p:nvPr>
            <p:ph type="title"/>
          </p:nvPr>
        </p:nvSpPr>
        <p:spPr/>
        <p:txBody>
          <a:bodyPr/>
          <a:lstStyle/>
          <a:p>
            <a:r>
              <a:rPr lang="en-CH" dirty="0"/>
              <a:t>Space-charge Impedance</a:t>
            </a:r>
          </a:p>
        </p:txBody>
      </p:sp>
      <p:sp>
        <p:nvSpPr>
          <p:cNvPr id="3" name="Content Placeholder 2">
            <a:extLst>
              <a:ext uri="{FF2B5EF4-FFF2-40B4-BE49-F238E27FC236}">
                <a16:creationId xmlns:a16="http://schemas.microsoft.com/office/drawing/2014/main" id="{97101253-F4AF-0448-9618-8FC46040956F}"/>
              </a:ext>
            </a:extLst>
          </p:cNvPr>
          <p:cNvSpPr>
            <a:spLocks noGrp="1"/>
          </p:cNvSpPr>
          <p:nvPr>
            <p:ph idx="1"/>
          </p:nvPr>
        </p:nvSpPr>
        <p:spPr/>
        <p:txBody>
          <a:bodyPr/>
          <a:lstStyle/>
          <a:p>
            <a:r>
              <a:rPr lang="en-GB" sz="2800" dirty="0"/>
              <a:t>There is an induced voltage leading to an energy gain or loss due to a collection of charged particles.</a:t>
            </a:r>
          </a:p>
          <a:p>
            <a:endParaRPr lang="en-GB" dirty="0"/>
          </a:p>
          <a:p>
            <a:endParaRPr lang="en-GB" dirty="0"/>
          </a:p>
          <a:p>
            <a:r>
              <a:rPr lang="en-GB" sz="2800" dirty="0"/>
              <a:t>Correct for long wavelengths. Purely reactive.</a:t>
            </a:r>
          </a:p>
          <a:p>
            <a:r>
              <a:rPr lang="en-GB" sz="2800" dirty="0"/>
              <a:t>Especially strong for low energy particle beams.</a:t>
            </a:r>
            <a:endParaRPr lang="en-CH" sz="2800" dirty="0"/>
          </a:p>
        </p:txBody>
      </p:sp>
      <p:pic>
        <p:nvPicPr>
          <p:cNvPr id="4" name="Picture 3">
            <a:extLst>
              <a:ext uri="{FF2B5EF4-FFF2-40B4-BE49-F238E27FC236}">
                <a16:creationId xmlns:a16="http://schemas.microsoft.com/office/drawing/2014/main" id="{A76AFBC4-6BC2-E540-8878-37CED3F372EA}"/>
              </a:ext>
            </a:extLst>
          </p:cNvPr>
          <p:cNvPicPr>
            <a:picLocks noChangeAspect="1"/>
          </p:cNvPicPr>
          <p:nvPr/>
        </p:nvPicPr>
        <p:blipFill>
          <a:blip r:embed="rId2"/>
          <a:stretch>
            <a:fillRect/>
          </a:stretch>
        </p:blipFill>
        <p:spPr>
          <a:xfrm>
            <a:off x="2349500" y="2995499"/>
            <a:ext cx="4445000" cy="901700"/>
          </a:xfrm>
          <a:prstGeom prst="rect">
            <a:avLst/>
          </a:prstGeom>
        </p:spPr>
      </p:pic>
      <p:pic>
        <p:nvPicPr>
          <p:cNvPr id="5" name="Picture 4">
            <a:extLst>
              <a:ext uri="{FF2B5EF4-FFF2-40B4-BE49-F238E27FC236}">
                <a16:creationId xmlns:a16="http://schemas.microsoft.com/office/drawing/2014/main" id="{8942A470-97FC-5F48-AF34-BD9F63AFF820}"/>
              </a:ext>
            </a:extLst>
          </p:cNvPr>
          <p:cNvPicPr>
            <a:picLocks noChangeAspect="1"/>
          </p:cNvPicPr>
          <p:nvPr/>
        </p:nvPicPr>
        <p:blipFill>
          <a:blip r:embed="rId3"/>
          <a:stretch>
            <a:fillRect/>
          </a:stretch>
        </p:blipFill>
        <p:spPr>
          <a:xfrm>
            <a:off x="2412670" y="5237410"/>
            <a:ext cx="4254500" cy="863600"/>
          </a:xfrm>
          <a:prstGeom prst="rect">
            <a:avLst/>
          </a:prstGeom>
        </p:spPr>
      </p:pic>
    </p:spTree>
    <p:extLst>
      <p:ext uri="{BB962C8B-B14F-4D97-AF65-F5344CB8AC3E}">
        <p14:creationId xmlns:p14="http://schemas.microsoft.com/office/powerpoint/2010/main" val="224834714"/>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581B6-DB92-744E-B09C-25A8A1AD625D}"/>
              </a:ext>
            </a:extLst>
          </p:cNvPr>
          <p:cNvSpPr>
            <a:spLocks noGrp="1"/>
          </p:cNvSpPr>
          <p:nvPr>
            <p:ph type="title"/>
          </p:nvPr>
        </p:nvSpPr>
        <p:spPr/>
        <p:txBody>
          <a:bodyPr/>
          <a:lstStyle/>
          <a:p>
            <a:r>
              <a:rPr lang="en-CH" dirty="0"/>
              <a:t>Cavity-like Structure Impedance</a:t>
            </a:r>
          </a:p>
        </p:txBody>
      </p:sp>
      <p:sp>
        <p:nvSpPr>
          <p:cNvPr id="3" name="Content Placeholder 2">
            <a:extLst>
              <a:ext uri="{FF2B5EF4-FFF2-40B4-BE49-F238E27FC236}">
                <a16:creationId xmlns:a16="http://schemas.microsoft.com/office/drawing/2014/main" id="{1B67441F-FF30-D844-AC53-7DA2DD52DBF9}"/>
              </a:ext>
            </a:extLst>
          </p:cNvPr>
          <p:cNvSpPr>
            <a:spLocks noGrp="1"/>
          </p:cNvSpPr>
          <p:nvPr>
            <p:ph idx="1"/>
          </p:nvPr>
        </p:nvSpPr>
        <p:spPr>
          <a:xfrm>
            <a:off x="446314" y="1167843"/>
            <a:ext cx="8229600" cy="5309157"/>
          </a:xfrm>
        </p:spPr>
        <p:txBody>
          <a:bodyPr/>
          <a:lstStyle/>
          <a:p>
            <a:r>
              <a:rPr lang="en-GB" sz="2800" dirty="0"/>
              <a:t>Vacuum chamber impedances occur due to sudden changes of cross section.</a:t>
            </a:r>
          </a:p>
          <a:p>
            <a:r>
              <a:rPr lang="en-GB" sz="2800" dirty="0"/>
              <a:t>Collectively described by a cavity-like impedance with quality factor Q = 1.</a:t>
            </a:r>
          </a:p>
          <a:p>
            <a:r>
              <a:rPr lang="en-GB" sz="2800" dirty="0"/>
              <a:t>Broad-band impedance.</a:t>
            </a:r>
          </a:p>
          <a:p>
            <a:endParaRPr lang="en-GB" sz="2000" dirty="0"/>
          </a:p>
          <a:p>
            <a:endParaRPr lang="en-GB" sz="2000" dirty="0"/>
          </a:p>
          <a:p>
            <a:endParaRPr lang="en-GB" sz="2000" dirty="0"/>
          </a:p>
        </p:txBody>
      </p:sp>
      <p:pic>
        <p:nvPicPr>
          <p:cNvPr id="4" name="Picture 3">
            <a:extLst>
              <a:ext uri="{FF2B5EF4-FFF2-40B4-BE49-F238E27FC236}">
                <a16:creationId xmlns:a16="http://schemas.microsoft.com/office/drawing/2014/main" id="{9EC2D848-4598-2F49-A665-07D022862A63}"/>
              </a:ext>
            </a:extLst>
          </p:cNvPr>
          <p:cNvPicPr>
            <a:picLocks noChangeAspect="1"/>
          </p:cNvPicPr>
          <p:nvPr/>
        </p:nvPicPr>
        <p:blipFill>
          <a:blip r:embed="rId2"/>
          <a:stretch>
            <a:fillRect/>
          </a:stretch>
        </p:blipFill>
        <p:spPr>
          <a:xfrm>
            <a:off x="1752953" y="3746056"/>
            <a:ext cx="5333647" cy="1669033"/>
          </a:xfrm>
          <a:prstGeom prst="rect">
            <a:avLst/>
          </a:prstGeom>
        </p:spPr>
      </p:pic>
    </p:spTree>
    <p:extLst>
      <p:ext uri="{BB962C8B-B14F-4D97-AF65-F5344CB8AC3E}">
        <p14:creationId xmlns:p14="http://schemas.microsoft.com/office/powerpoint/2010/main" val="1024564923"/>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924D5-04AE-8E43-9EF1-D97701A2B02D}"/>
              </a:ext>
            </a:extLst>
          </p:cNvPr>
          <p:cNvSpPr>
            <a:spLocks noGrp="1"/>
          </p:cNvSpPr>
          <p:nvPr>
            <p:ph type="title"/>
          </p:nvPr>
        </p:nvSpPr>
        <p:spPr/>
        <p:txBody>
          <a:bodyPr/>
          <a:lstStyle/>
          <a:p>
            <a:r>
              <a:rPr lang="en-CH" dirty="0"/>
              <a:t>Cavity-like Structure Impedance</a:t>
            </a:r>
          </a:p>
        </p:txBody>
      </p:sp>
      <p:sp>
        <p:nvSpPr>
          <p:cNvPr id="3" name="Content Placeholder 2">
            <a:extLst>
              <a:ext uri="{FF2B5EF4-FFF2-40B4-BE49-F238E27FC236}">
                <a16:creationId xmlns:a16="http://schemas.microsoft.com/office/drawing/2014/main" id="{F08CB292-D56C-6B4C-AEB5-E7C966C4A675}"/>
              </a:ext>
            </a:extLst>
          </p:cNvPr>
          <p:cNvSpPr>
            <a:spLocks noGrp="1"/>
          </p:cNvSpPr>
          <p:nvPr>
            <p:ph idx="1"/>
          </p:nvPr>
        </p:nvSpPr>
        <p:spPr/>
        <p:txBody>
          <a:bodyPr/>
          <a:lstStyle/>
          <a:p>
            <a:r>
              <a:rPr lang="en-GB" dirty="0"/>
              <a:t>At low frequencies the impedance is almost purely reactive and inductive.</a:t>
            </a:r>
          </a:p>
          <a:p>
            <a:r>
              <a:rPr lang="en-GB" dirty="0"/>
              <a:t>At high frequencies it becomes capacitive.</a:t>
            </a:r>
          </a:p>
          <a:p>
            <a:r>
              <a:rPr lang="en-GB" dirty="0"/>
              <a:t>At resonance, it is purely resistive.</a:t>
            </a:r>
          </a:p>
          <a:p>
            <a:endParaRPr lang="en-CH" dirty="0"/>
          </a:p>
        </p:txBody>
      </p:sp>
      <p:pic>
        <p:nvPicPr>
          <p:cNvPr id="4" name="Picture 3">
            <a:extLst>
              <a:ext uri="{FF2B5EF4-FFF2-40B4-BE49-F238E27FC236}">
                <a16:creationId xmlns:a16="http://schemas.microsoft.com/office/drawing/2014/main" id="{A526D646-8A04-3344-AC84-AEF6B8A5C896}"/>
              </a:ext>
            </a:extLst>
          </p:cNvPr>
          <p:cNvPicPr>
            <a:picLocks noChangeAspect="1"/>
          </p:cNvPicPr>
          <p:nvPr/>
        </p:nvPicPr>
        <p:blipFill>
          <a:blip r:embed="rId2"/>
          <a:stretch>
            <a:fillRect/>
          </a:stretch>
        </p:blipFill>
        <p:spPr>
          <a:xfrm>
            <a:off x="2514600" y="3638979"/>
            <a:ext cx="3492500" cy="2491946"/>
          </a:xfrm>
          <a:prstGeom prst="rect">
            <a:avLst/>
          </a:prstGeom>
        </p:spPr>
      </p:pic>
    </p:spTree>
    <p:extLst>
      <p:ext uri="{BB962C8B-B14F-4D97-AF65-F5344CB8AC3E}">
        <p14:creationId xmlns:p14="http://schemas.microsoft.com/office/powerpoint/2010/main" val="311472623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9523D-3EFB-C346-AA08-5916D4A9A73E}"/>
              </a:ext>
            </a:extLst>
          </p:cNvPr>
          <p:cNvSpPr>
            <a:spLocks noGrp="1"/>
          </p:cNvSpPr>
          <p:nvPr>
            <p:ph type="title"/>
          </p:nvPr>
        </p:nvSpPr>
        <p:spPr/>
        <p:txBody>
          <a:bodyPr/>
          <a:lstStyle/>
          <a:p>
            <a:r>
              <a:rPr lang="en-CH" dirty="0"/>
              <a:t>Cavity-like Structure Impedance</a:t>
            </a:r>
          </a:p>
        </p:txBody>
      </p:sp>
      <p:sp>
        <p:nvSpPr>
          <p:cNvPr id="3" name="Content Placeholder 2">
            <a:extLst>
              <a:ext uri="{FF2B5EF4-FFF2-40B4-BE49-F238E27FC236}">
                <a16:creationId xmlns:a16="http://schemas.microsoft.com/office/drawing/2014/main" id="{6BA05C3B-9182-9149-B1A0-BC6FE8519311}"/>
              </a:ext>
            </a:extLst>
          </p:cNvPr>
          <p:cNvSpPr>
            <a:spLocks noGrp="1"/>
          </p:cNvSpPr>
          <p:nvPr>
            <p:ph idx="1"/>
          </p:nvPr>
        </p:nvSpPr>
        <p:spPr/>
        <p:txBody>
          <a:bodyPr/>
          <a:lstStyle/>
          <a:p>
            <a:r>
              <a:rPr lang="en-GB" dirty="0">
                <a:effectLst/>
                <a:latin typeface="Helvetica" pitchFamily="2" charset="0"/>
              </a:rPr>
              <a:t>Transverse broad-band impedance:</a:t>
            </a:r>
          </a:p>
          <a:p>
            <a:endParaRPr lang="en-GB" dirty="0">
              <a:latin typeface="Helvetica" pitchFamily="2" charset="0"/>
            </a:endParaRPr>
          </a:p>
          <a:p>
            <a:endParaRPr lang="en-GB" dirty="0">
              <a:effectLst/>
              <a:latin typeface="Helvetica" pitchFamily="2" charset="0"/>
            </a:endParaRPr>
          </a:p>
          <a:p>
            <a:endParaRPr lang="en-CH" dirty="0"/>
          </a:p>
        </p:txBody>
      </p:sp>
      <p:pic>
        <p:nvPicPr>
          <p:cNvPr id="4" name="Picture 3">
            <a:extLst>
              <a:ext uri="{FF2B5EF4-FFF2-40B4-BE49-F238E27FC236}">
                <a16:creationId xmlns:a16="http://schemas.microsoft.com/office/drawing/2014/main" id="{98F9A59C-AC03-4A41-94C5-4CC7491DC780}"/>
              </a:ext>
            </a:extLst>
          </p:cNvPr>
          <p:cNvPicPr>
            <a:picLocks noChangeAspect="1"/>
          </p:cNvPicPr>
          <p:nvPr/>
        </p:nvPicPr>
        <p:blipFill>
          <a:blip r:embed="rId2"/>
          <a:stretch>
            <a:fillRect/>
          </a:stretch>
        </p:blipFill>
        <p:spPr>
          <a:xfrm>
            <a:off x="2438400" y="2667000"/>
            <a:ext cx="3904192" cy="1295400"/>
          </a:xfrm>
          <a:prstGeom prst="rect">
            <a:avLst/>
          </a:prstGeom>
        </p:spPr>
      </p:pic>
    </p:spTree>
    <p:extLst>
      <p:ext uri="{BB962C8B-B14F-4D97-AF65-F5344CB8AC3E}">
        <p14:creationId xmlns:p14="http://schemas.microsoft.com/office/powerpoint/2010/main" val="281081887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1FE33-4B91-584B-BBFB-227FE7276495}"/>
              </a:ext>
            </a:extLst>
          </p:cNvPr>
          <p:cNvSpPr>
            <a:spLocks noGrp="1"/>
          </p:cNvSpPr>
          <p:nvPr>
            <p:ph type="title"/>
          </p:nvPr>
        </p:nvSpPr>
        <p:spPr/>
        <p:txBody>
          <a:bodyPr/>
          <a:lstStyle/>
          <a:p>
            <a:r>
              <a:rPr lang="en-CH" dirty="0"/>
              <a:t>Aims of the Lectures</a:t>
            </a:r>
          </a:p>
        </p:txBody>
      </p:sp>
      <p:sp>
        <p:nvSpPr>
          <p:cNvPr id="3" name="Content Placeholder 2">
            <a:extLst>
              <a:ext uri="{FF2B5EF4-FFF2-40B4-BE49-F238E27FC236}">
                <a16:creationId xmlns:a16="http://schemas.microsoft.com/office/drawing/2014/main" id="{2ED3021B-3F92-3F41-B41D-676C4E222D8E}"/>
              </a:ext>
            </a:extLst>
          </p:cNvPr>
          <p:cNvSpPr>
            <a:spLocks noGrp="1"/>
          </p:cNvSpPr>
          <p:nvPr>
            <p:ph idx="1"/>
          </p:nvPr>
        </p:nvSpPr>
        <p:spPr/>
        <p:txBody>
          <a:bodyPr/>
          <a:lstStyle/>
          <a:p>
            <a:r>
              <a:rPr lang="en-CH" sz="2000" dirty="0"/>
              <a:t>Provide an overview of the mechanisms that drive instabilities.</a:t>
            </a:r>
          </a:p>
          <a:p>
            <a:r>
              <a:rPr lang="en-CH" sz="2000" dirty="0"/>
              <a:t>Study the beam coupling with the accelerator environment through the concepts of impedance and wakefields.</a:t>
            </a:r>
          </a:p>
          <a:p>
            <a:r>
              <a:rPr lang="en-CH" sz="2000" dirty="0"/>
              <a:t>Identify various types of instabilities in the transverse and longitudinal planes.</a:t>
            </a:r>
          </a:p>
          <a:p>
            <a:r>
              <a:rPr lang="en-CH" sz="2000" dirty="0"/>
              <a:t>Identify single-bunch and multi-bunch instabilities.</a:t>
            </a:r>
          </a:p>
          <a:p>
            <a:endParaRPr lang="en-CH" sz="2000" dirty="0"/>
          </a:p>
          <a:p>
            <a:r>
              <a:rPr lang="en-CH" sz="2000" b="1" dirty="0"/>
              <a:t>Approach</a:t>
            </a:r>
          </a:p>
          <a:p>
            <a:pPr lvl="1"/>
            <a:r>
              <a:rPr lang="en-CH" sz="2000" dirty="0"/>
              <a:t>The deep treatment of instabilities requires a detailed mathematical analysis. In these lectures, a qualitative approach is given and details can be found in the references.</a:t>
            </a:r>
          </a:p>
        </p:txBody>
      </p:sp>
    </p:spTree>
    <p:extLst>
      <p:ext uri="{BB962C8B-B14F-4D97-AF65-F5344CB8AC3E}">
        <p14:creationId xmlns:p14="http://schemas.microsoft.com/office/powerpoint/2010/main" val="1062833387"/>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CFEB5-E636-B443-AA94-A5DD47A61243}"/>
              </a:ext>
            </a:extLst>
          </p:cNvPr>
          <p:cNvSpPr>
            <a:spLocks noGrp="1"/>
          </p:cNvSpPr>
          <p:nvPr>
            <p:ph type="title"/>
          </p:nvPr>
        </p:nvSpPr>
        <p:spPr/>
        <p:txBody>
          <a:bodyPr/>
          <a:lstStyle/>
          <a:p>
            <a:r>
              <a:rPr lang="en-CH" dirty="0"/>
              <a:t>Overall Accelerator Impedance</a:t>
            </a:r>
          </a:p>
        </p:txBody>
      </p:sp>
      <p:sp>
        <p:nvSpPr>
          <p:cNvPr id="3" name="Content Placeholder 2">
            <a:extLst>
              <a:ext uri="{FF2B5EF4-FFF2-40B4-BE49-F238E27FC236}">
                <a16:creationId xmlns:a16="http://schemas.microsoft.com/office/drawing/2014/main" id="{D7983A68-6B12-C84E-94BF-2EE620FC03E1}"/>
              </a:ext>
            </a:extLst>
          </p:cNvPr>
          <p:cNvSpPr>
            <a:spLocks noGrp="1"/>
          </p:cNvSpPr>
          <p:nvPr>
            <p:ph idx="1"/>
          </p:nvPr>
        </p:nvSpPr>
        <p:spPr/>
        <p:txBody>
          <a:bodyPr/>
          <a:lstStyle/>
          <a:p>
            <a:r>
              <a:rPr lang="en-GB" sz="2000" dirty="0"/>
              <a:t>At low frequencies the reactive and the resistive component of the resistive wall impedance dominates.</a:t>
            </a:r>
          </a:p>
          <a:p>
            <a:r>
              <a:rPr lang="en-GB" sz="2000" dirty="0"/>
              <a:t>Space-charge impedance is independent of frequency.</a:t>
            </a:r>
          </a:p>
          <a:p>
            <a:r>
              <a:rPr lang="en-GB" sz="2000" dirty="0"/>
              <a:t>The narrow-band cavity spectrum includes the high impedances at the fundamental and higher-mode frequencies.</a:t>
            </a:r>
          </a:p>
          <a:p>
            <a:endParaRPr lang="en-CH" sz="2000" dirty="0"/>
          </a:p>
        </p:txBody>
      </p:sp>
      <p:pic>
        <p:nvPicPr>
          <p:cNvPr id="4" name="Picture 3">
            <a:extLst>
              <a:ext uri="{FF2B5EF4-FFF2-40B4-BE49-F238E27FC236}">
                <a16:creationId xmlns:a16="http://schemas.microsoft.com/office/drawing/2014/main" id="{C76473B1-7D91-6340-B3BC-F215A0190A2F}"/>
              </a:ext>
            </a:extLst>
          </p:cNvPr>
          <p:cNvPicPr>
            <a:picLocks noChangeAspect="1"/>
          </p:cNvPicPr>
          <p:nvPr/>
        </p:nvPicPr>
        <p:blipFill>
          <a:blip r:embed="rId2"/>
          <a:stretch>
            <a:fillRect/>
          </a:stretch>
        </p:blipFill>
        <p:spPr>
          <a:xfrm>
            <a:off x="2286000" y="3517851"/>
            <a:ext cx="4718050" cy="2613074"/>
          </a:xfrm>
          <a:prstGeom prst="rect">
            <a:avLst/>
          </a:prstGeom>
        </p:spPr>
      </p:pic>
    </p:spTree>
    <p:extLst>
      <p:ext uri="{BB962C8B-B14F-4D97-AF65-F5344CB8AC3E}">
        <p14:creationId xmlns:p14="http://schemas.microsoft.com/office/powerpoint/2010/main" val="1466184897"/>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783878-82E0-5F49-AC5D-F2FFC78CF021}"/>
              </a:ext>
            </a:extLst>
          </p:cNvPr>
          <p:cNvSpPr>
            <a:spLocks noGrp="1"/>
          </p:cNvSpPr>
          <p:nvPr>
            <p:ph type="title"/>
          </p:nvPr>
        </p:nvSpPr>
        <p:spPr/>
        <p:txBody>
          <a:bodyPr/>
          <a:lstStyle/>
          <a:p>
            <a:r>
              <a:rPr lang="en-CH" dirty="0"/>
              <a:t>LHC Impedance Model</a:t>
            </a:r>
          </a:p>
        </p:txBody>
      </p:sp>
      <p:sp>
        <p:nvSpPr>
          <p:cNvPr id="5" name="Content Placeholder 4">
            <a:extLst>
              <a:ext uri="{FF2B5EF4-FFF2-40B4-BE49-F238E27FC236}">
                <a16:creationId xmlns:a16="http://schemas.microsoft.com/office/drawing/2014/main" id="{393C9E80-40C5-9F4A-9F9E-C34AC6B4D36E}"/>
              </a:ext>
            </a:extLst>
          </p:cNvPr>
          <p:cNvSpPr>
            <a:spLocks noGrp="1"/>
          </p:cNvSpPr>
          <p:nvPr>
            <p:ph sz="half" idx="1"/>
          </p:nvPr>
        </p:nvSpPr>
        <p:spPr>
          <a:xfrm>
            <a:off x="437408" y="1414669"/>
            <a:ext cx="4038600" cy="4530725"/>
          </a:xfrm>
        </p:spPr>
        <p:txBody>
          <a:bodyPr/>
          <a:lstStyle/>
          <a:p>
            <a:r>
              <a:rPr lang="en-GB" sz="2400" dirty="0"/>
              <a:t>The impedance model summarises the main impedance contributions from the different elements of the machine.</a:t>
            </a:r>
          </a:p>
          <a:p>
            <a:r>
              <a:rPr lang="en-GB" sz="2400" dirty="0"/>
              <a:t>In the LHC, the main contribution (for high frequencies) is coming from the collimators.</a:t>
            </a:r>
          </a:p>
          <a:p>
            <a:r>
              <a:rPr lang="en-GB" sz="2400" dirty="0"/>
              <a:t>New low-impedance collimators under implementation.</a:t>
            </a:r>
            <a:endParaRPr lang="en-CH" sz="2400" dirty="0"/>
          </a:p>
        </p:txBody>
      </p:sp>
      <p:pic>
        <p:nvPicPr>
          <p:cNvPr id="7" name="Content Placeholder 6">
            <a:extLst>
              <a:ext uri="{FF2B5EF4-FFF2-40B4-BE49-F238E27FC236}">
                <a16:creationId xmlns:a16="http://schemas.microsoft.com/office/drawing/2014/main" id="{1DB456FD-E637-B448-A624-A249CDAE13D5}"/>
              </a:ext>
            </a:extLst>
          </p:cNvPr>
          <p:cNvPicPr>
            <a:picLocks noGrp="1" noChangeAspect="1"/>
          </p:cNvPicPr>
          <p:nvPr>
            <p:ph sz="half" idx="2"/>
          </p:nvPr>
        </p:nvPicPr>
        <p:blipFill>
          <a:blip r:embed="rId2"/>
          <a:stretch>
            <a:fillRect/>
          </a:stretch>
        </p:blipFill>
        <p:spPr>
          <a:xfrm>
            <a:off x="4503147" y="1414463"/>
            <a:ext cx="4038600" cy="4690666"/>
          </a:xfrm>
          <a:prstGeom prst="rect">
            <a:avLst/>
          </a:prstGeom>
        </p:spPr>
      </p:pic>
    </p:spTree>
    <p:extLst>
      <p:ext uri="{BB962C8B-B14F-4D97-AF65-F5344CB8AC3E}">
        <p14:creationId xmlns:p14="http://schemas.microsoft.com/office/powerpoint/2010/main" val="1321748593"/>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E8C6E-D1DA-2043-8AD4-B4C3EE777488}"/>
              </a:ext>
            </a:extLst>
          </p:cNvPr>
          <p:cNvSpPr>
            <a:spLocks noGrp="1"/>
          </p:cNvSpPr>
          <p:nvPr>
            <p:ph type="title"/>
          </p:nvPr>
        </p:nvSpPr>
        <p:spPr/>
        <p:txBody>
          <a:bodyPr/>
          <a:lstStyle/>
          <a:p>
            <a:r>
              <a:rPr lang="en-CH" dirty="0"/>
              <a:t>Types of Instabilities</a:t>
            </a:r>
          </a:p>
        </p:txBody>
      </p:sp>
      <p:sp>
        <p:nvSpPr>
          <p:cNvPr id="3" name="Content Placeholder 2">
            <a:extLst>
              <a:ext uri="{FF2B5EF4-FFF2-40B4-BE49-F238E27FC236}">
                <a16:creationId xmlns:a16="http://schemas.microsoft.com/office/drawing/2014/main" id="{C8CAA46E-A98B-3B4A-8B4D-349C15B8F9F8}"/>
              </a:ext>
            </a:extLst>
          </p:cNvPr>
          <p:cNvSpPr>
            <a:spLocks noGrp="1"/>
          </p:cNvSpPr>
          <p:nvPr>
            <p:ph idx="1"/>
          </p:nvPr>
        </p:nvSpPr>
        <p:spPr/>
        <p:txBody>
          <a:bodyPr/>
          <a:lstStyle/>
          <a:p>
            <a:r>
              <a:rPr lang="en-CH" dirty="0"/>
              <a:t>A non-exhaustive list of instabilities</a:t>
            </a:r>
          </a:p>
          <a:p>
            <a:endParaRPr lang="en-CH" dirty="0"/>
          </a:p>
        </p:txBody>
      </p:sp>
      <p:pic>
        <p:nvPicPr>
          <p:cNvPr id="5" name="Picture 4">
            <a:extLst>
              <a:ext uri="{FF2B5EF4-FFF2-40B4-BE49-F238E27FC236}">
                <a16:creationId xmlns:a16="http://schemas.microsoft.com/office/drawing/2014/main" id="{13F7CCF6-C5A0-AB40-B719-6F25F2A669AA}"/>
              </a:ext>
            </a:extLst>
          </p:cNvPr>
          <p:cNvPicPr>
            <a:picLocks noChangeAspect="1"/>
          </p:cNvPicPr>
          <p:nvPr/>
        </p:nvPicPr>
        <p:blipFill>
          <a:blip r:embed="rId2"/>
          <a:stretch>
            <a:fillRect/>
          </a:stretch>
        </p:blipFill>
        <p:spPr>
          <a:xfrm>
            <a:off x="216170" y="2514600"/>
            <a:ext cx="8711660" cy="3070860"/>
          </a:xfrm>
          <a:prstGeom prst="rect">
            <a:avLst/>
          </a:prstGeom>
        </p:spPr>
      </p:pic>
    </p:spTree>
    <p:extLst>
      <p:ext uri="{BB962C8B-B14F-4D97-AF65-F5344CB8AC3E}">
        <p14:creationId xmlns:p14="http://schemas.microsoft.com/office/powerpoint/2010/main" val="4010397871"/>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2E9D7-2F03-9E46-802D-9396EBF35939}"/>
              </a:ext>
            </a:extLst>
          </p:cNvPr>
          <p:cNvSpPr>
            <a:spLocks noGrp="1"/>
          </p:cNvSpPr>
          <p:nvPr>
            <p:ph type="title"/>
          </p:nvPr>
        </p:nvSpPr>
        <p:spPr/>
        <p:txBody>
          <a:bodyPr/>
          <a:lstStyle/>
          <a:p>
            <a:r>
              <a:rPr lang="en-CH" dirty="0"/>
              <a:t>Negative Mass Instability</a:t>
            </a:r>
          </a:p>
        </p:txBody>
      </p:sp>
      <p:sp>
        <p:nvSpPr>
          <p:cNvPr id="3" name="Content Placeholder 2">
            <a:extLst>
              <a:ext uri="{FF2B5EF4-FFF2-40B4-BE49-F238E27FC236}">
                <a16:creationId xmlns:a16="http://schemas.microsoft.com/office/drawing/2014/main" id="{24B54FDF-A567-9247-945F-8C1319BF108F}"/>
              </a:ext>
            </a:extLst>
          </p:cNvPr>
          <p:cNvSpPr>
            <a:spLocks noGrp="1"/>
          </p:cNvSpPr>
          <p:nvPr>
            <p:ph idx="1"/>
          </p:nvPr>
        </p:nvSpPr>
        <p:spPr>
          <a:xfrm>
            <a:off x="457200" y="1600200"/>
            <a:ext cx="8382000" cy="4530725"/>
          </a:xfrm>
        </p:spPr>
        <p:txBody>
          <a:bodyPr/>
          <a:lstStyle/>
          <a:p>
            <a:r>
              <a:rPr lang="en-CH" sz="2000" dirty="0"/>
              <a:t>Imagine a ring with modulation in the line density </a:t>
            </a:r>
            <a:r>
              <a:rPr lang="el-GR" sz="2000" dirty="0"/>
              <a:t>λ</a:t>
            </a:r>
            <a:r>
              <a:rPr lang="en-CH" sz="2000" dirty="0"/>
              <a:t>(s) around ring.</a:t>
            </a:r>
          </a:p>
          <a:p>
            <a:endParaRPr lang="en-CH" sz="2000" dirty="0"/>
          </a:p>
          <a:p>
            <a:endParaRPr lang="en-CH" sz="2000" dirty="0"/>
          </a:p>
          <a:p>
            <a:endParaRPr lang="en-CH" sz="2000" dirty="0"/>
          </a:p>
          <a:p>
            <a:endParaRPr lang="en-CH" sz="2000" dirty="0"/>
          </a:p>
          <a:p>
            <a:endParaRPr lang="en-CH" sz="2000" dirty="0"/>
          </a:p>
          <a:p>
            <a:r>
              <a:rPr lang="en-CH" sz="2000" dirty="0"/>
              <a:t>What is the result?</a:t>
            </a:r>
          </a:p>
          <a:p>
            <a:endParaRPr lang="en-CH" sz="2000" dirty="0"/>
          </a:p>
          <a:p>
            <a:pPr lvl="1"/>
            <a:endParaRPr lang="el-GR" sz="2000" dirty="0"/>
          </a:p>
          <a:p>
            <a:pPr lvl="1"/>
            <a:r>
              <a:rPr lang="en-CH" sz="2000" dirty="0"/>
              <a:t>Particle B finds itself with a larger charge density behind it than in front of it, pushing it forward and accelerating.</a:t>
            </a:r>
          </a:p>
          <a:p>
            <a:pPr lvl="1"/>
            <a:r>
              <a:rPr lang="en-CH" sz="2000" dirty="0"/>
              <a:t>Particle A will be decelerated by large charge in front of it.</a:t>
            </a:r>
          </a:p>
        </p:txBody>
      </p:sp>
      <p:pic>
        <p:nvPicPr>
          <p:cNvPr id="4" name="Picture 3">
            <a:extLst>
              <a:ext uri="{FF2B5EF4-FFF2-40B4-BE49-F238E27FC236}">
                <a16:creationId xmlns:a16="http://schemas.microsoft.com/office/drawing/2014/main" id="{37D58848-FB88-624B-9F23-4C8E153B76FF}"/>
              </a:ext>
            </a:extLst>
          </p:cNvPr>
          <p:cNvPicPr>
            <a:picLocks noChangeAspect="1"/>
          </p:cNvPicPr>
          <p:nvPr/>
        </p:nvPicPr>
        <p:blipFill>
          <a:blip r:embed="rId2"/>
          <a:stretch>
            <a:fillRect/>
          </a:stretch>
        </p:blipFill>
        <p:spPr>
          <a:xfrm>
            <a:off x="2895600" y="2057400"/>
            <a:ext cx="3581400" cy="1695196"/>
          </a:xfrm>
          <a:prstGeom prst="rect">
            <a:avLst/>
          </a:prstGeom>
        </p:spPr>
      </p:pic>
      <p:pic>
        <p:nvPicPr>
          <p:cNvPr id="5" name="Picture 4">
            <a:extLst>
              <a:ext uri="{FF2B5EF4-FFF2-40B4-BE49-F238E27FC236}">
                <a16:creationId xmlns:a16="http://schemas.microsoft.com/office/drawing/2014/main" id="{9E99E87F-678C-6B49-B75C-23DE9E47CF64}"/>
              </a:ext>
            </a:extLst>
          </p:cNvPr>
          <p:cNvPicPr>
            <a:picLocks noChangeAspect="1"/>
          </p:cNvPicPr>
          <p:nvPr/>
        </p:nvPicPr>
        <p:blipFill>
          <a:blip r:embed="rId3"/>
          <a:stretch>
            <a:fillRect/>
          </a:stretch>
        </p:blipFill>
        <p:spPr>
          <a:xfrm>
            <a:off x="3185557" y="4209796"/>
            <a:ext cx="2425700" cy="685800"/>
          </a:xfrm>
          <a:prstGeom prst="rect">
            <a:avLst/>
          </a:prstGeom>
        </p:spPr>
      </p:pic>
      <p:sp>
        <p:nvSpPr>
          <p:cNvPr id="6" name="TextBox 5">
            <a:extLst>
              <a:ext uri="{FF2B5EF4-FFF2-40B4-BE49-F238E27FC236}">
                <a16:creationId xmlns:a16="http://schemas.microsoft.com/office/drawing/2014/main" id="{74E5E78E-8AA8-8146-B7D4-5269E13D95A7}"/>
              </a:ext>
            </a:extLst>
          </p:cNvPr>
          <p:cNvSpPr txBox="1"/>
          <p:nvPr/>
        </p:nvSpPr>
        <p:spPr>
          <a:xfrm>
            <a:off x="5791200" y="4383419"/>
            <a:ext cx="3048000" cy="338554"/>
          </a:xfrm>
          <a:prstGeom prst="rect">
            <a:avLst/>
          </a:prstGeom>
          <a:noFill/>
        </p:spPr>
        <p:txBody>
          <a:bodyPr wrap="square" rtlCol="0">
            <a:spAutoFit/>
          </a:bodyPr>
          <a:lstStyle/>
          <a:p>
            <a:r>
              <a:rPr lang="en-CH" sz="1600" dirty="0"/>
              <a:t>Field due to space-charge force</a:t>
            </a:r>
          </a:p>
        </p:txBody>
      </p:sp>
    </p:spTree>
    <p:extLst>
      <p:ext uri="{BB962C8B-B14F-4D97-AF65-F5344CB8AC3E}">
        <p14:creationId xmlns:p14="http://schemas.microsoft.com/office/powerpoint/2010/main" val="3249400363"/>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D7655-6374-C446-8C06-9BAA7551AD75}"/>
              </a:ext>
            </a:extLst>
          </p:cNvPr>
          <p:cNvSpPr>
            <a:spLocks noGrp="1"/>
          </p:cNvSpPr>
          <p:nvPr>
            <p:ph type="title"/>
          </p:nvPr>
        </p:nvSpPr>
        <p:spPr/>
        <p:txBody>
          <a:bodyPr/>
          <a:lstStyle/>
          <a:p>
            <a:r>
              <a:rPr lang="fr-CH" dirty="0" err="1"/>
              <a:t>Negative</a:t>
            </a:r>
            <a:r>
              <a:rPr lang="fr-CH" dirty="0"/>
              <a:t> Mass </a:t>
            </a:r>
            <a:r>
              <a:rPr lang="fr-CH" dirty="0" err="1"/>
              <a:t>Instability</a:t>
            </a:r>
            <a:endParaRPr lang="en-CH" dirty="0"/>
          </a:p>
        </p:txBody>
      </p:sp>
      <p:sp>
        <p:nvSpPr>
          <p:cNvPr id="3" name="Content Placeholder 2">
            <a:extLst>
              <a:ext uri="{FF2B5EF4-FFF2-40B4-BE49-F238E27FC236}">
                <a16:creationId xmlns:a16="http://schemas.microsoft.com/office/drawing/2014/main" id="{B077B674-D068-674F-B97F-A89E426F2065}"/>
              </a:ext>
            </a:extLst>
          </p:cNvPr>
          <p:cNvSpPr>
            <a:spLocks noGrp="1"/>
          </p:cNvSpPr>
          <p:nvPr>
            <p:ph idx="1"/>
          </p:nvPr>
        </p:nvSpPr>
        <p:spPr/>
        <p:txBody>
          <a:bodyPr/>
          <a:lstStyle/>
          <a:p>
            <a:r>
              <a:rPr lang="en-CH" sz="2400" dirty="0"/>
              <a:t>Observed in coasting beams.</a:t>
            </a:r>
          </a:p>
          <a:p>
            <a:r>
              <a:rPr lang="en-CH" sz="2400" dirty="0"/>
              <a:t>So is this stable or unstable? Depends on </a:t>
            </a:r>
            <a:r>
              <a:rPr lang="el-GR" sz="2400" b="1" dirty="0"/>
              <a:t>γ</a:t>
            </a:r>
            <a:r>
              <a:rPr lang="en-CH" sz="2400" b="1" baseline="-25000" dirty="0"/>
              <a:t>t</a:t>
            </a:r>
            <a:r>
              <a:rPr lang="en-CH" sz="2400" dirty="0"/>
              <a:t>.</a:t>
            </a:r>
          </a:p>
          <a:p>
            <a:pPr lvl="1"/>
            <a:r>
              <a:rPr lang="en-CH" sz="2400" b="1" dirty="0"/>
              <a:t>If </a:t>
            </a:r>
            <a:r>
              <a:rPr lang="el-GR" sz="2400" b="1" dirty="0"/>
              <a:t>γ</a:t>
            </a:r>
            <a:r>
              <a:rPr lang="en-CH" sz="2400" b="1" dirty="0"/>
              <a:t>&lt;</a:t>
            </a:r>
            <a:r>
              <a:rPr lang="el-GR" sz="2400" b="1" dirty="0"/>
              <a:t>γ</a:t>
            </a:r>
            <a:r>
              <a:rPr lang="fr-CH" sz="2400" b="1" baseline="-25000" dirty="0" err="1"/>
              <a:t>t</a:t>
            </a:r>
            <a:r>
              <a:rPr lang="en-CH" sz="2400" dirty="0"/>
              <a:t>: Revolution frequency increases. Repulsive EM field from a ‘lump’ in the distribution causes particles ahead of the ‘lump’ to be accelerated and particles behind to be decelerated. Stabilizing situation and the ‘lump’ smoothes out – </a:t>
            </a:r>
            <a:r>
              <a:rPr lang="en-CH" sz="2400" b="1" dirty="0"/>
              <a:t>STABLE</a:t>
            </a:r>
            <a:r>
              <a:rPr lang="en-CH" sz="2400" dirty="0"/>
              <a:t>.</a:t>
            </a:r>
          </a:p>
          <a:p>
            <a:pPr lvl="1"/>
            <a:r>
              <a:rPr lang="en-CH" sz="2400" b="1" dirty="0"/>
              <a:t>If </a:t>
            </a:r>
            <a:r>
              <a:rPr lang="el-GR" sz="2400" b="1" dirty="0"/>
              <a:t>γ</a:t>
            </a:r>
            <a:r>
              <a:rPr lang="en-CH" sz="2400" b="1" dirty="0"/>
              <a:t>&gt;</a:t>
            </a:r>
            <a:r>
              <a:rPr lang="el-GR" sz="2400" b="1" dirty="0"/>
              <a:t>γ</a:t>
            </a:r>
            <a:r>
              <a:rPr lang="fr-CH" sz="2400" b="1" baseline="-25000" dirty="0" err="1"/>
              <a:t>t</a:t>
            </a:r>
            <a:r>
              <a:rPr lang="en-CH" sz="2400" dirty="0"/>
              <a:t>: Revolution frequency decreases. Particles A and B move toward the ‘lump’ of charge. Instabilty due to </a:t>
            </a:r>
            <a:r>
              <a:rPr lang="en-CH" sz="2400" b="1" dirty="0"/>
              <a:t>‘negative mass’ </a:t>
            </a:r>
            <a:r>
              <a:rPr lang="en-CH" sz="2400" dirty="0"/>
              <a:t>– </a:t>
            </a:r>
            <a:r>
              <a:rPr lang="en-CH" sz="2400" b="1" dirty="0"/>
              <a:t>UNSTABLE</a:t>
            </a:r>
            <a:r>
              <a:rPr lang="en-CH" sz="2400" dirty="0"/>
              <a:t>.</a:t>
            </a:r>
          </a:p>
          <a:p>
            <a:endParaRPr lang="en-CH" dirty="0"/>
          </a:p>
        </p:txBody>
      </p:sp>
    </p:spTree>
    <p:extLst>
      <p:ext uri="{BB962C8B-B14F-4D97-AF65-F5344CB8AC3E}">
        <p14:creationId xmlns:p14="http://schemas.microsoft.com/office/powerpoint/2010/main" val="1623754821"/>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09875-2F4A-BD42-849E-C876E61FAE57}"/>
              </a:ext>
            </a:extLst>
          </p:cNvPr>
          <p:cNvSpPr>
            <a:spLocks noGrp="1"/>
          </p:cNvSpPr>
          <p:nvPr>
            <p:ph type="title"/>
          </p:nvPr>
        </p:nvSpPr>
        <p:spPr/>
        <p:txBody>
          <a:bodyPr/>
          <a:lstStyle/>
          <a:p>
            <a:r>
              <a:rPr lang="en-CH" dirty="0"/>
              <a:t>Robinson Instability</a:t>
            </a:r>
          </a:p>
        </p:txBody>
      </p:sp>
      <p:sp>
        <p:nvSpPr>
          <p:cNvPr id="3" name="Content Placeholder 2">
            <a:extLst>
              <a:ext uri="{FF2B5EF4-FFF2-40B4-BE49-F238E27FC236}">
                <a16:creationId xmlns:a16="http://schemas.microsoft.com/office/drawing/2014/main" id="{5EB2DB2A-00D0-814F-B80B-6DDEB39D615F}"/>
              </a:ext>
            </a:extLst>
          </p:cNvPr>
          <p:cNvSpPr>
            <a:spLocks noGrp="1"/>
          </p:cNvSpPr>
          <p:nvPr>
            <p:ph idx="1"/>
          </p:nvPr>
        </p:nvSpPr>
        <p:spPr>
          <a:xfrm>
            <a:off x="304800" y="1163637"/>
            <a:ext cx="8534400" cy="4530725"/>
          </a:xfrm>
        </p:spPr>
        <p:txBody>
          <a:bodyPr/>
          <a:lstStyle/>
          <a:p>
            <a:r>
              <a:rPr lang="en-GB" sz="2000" dirty="0"/>
              <a:t>Most basic longitudinal instability mechanism that occurs in circular accelerators.</a:t>
            </a:r>
          </a:p>
          <a:p>
            <a:r>
              <a:rPr lang="en-GB" sz="2000" dirty="0"/>
              <a:t>Induced by longitudinal impedance due to RF cavities (</a:t>
            </a:r>
            <a:r>
              <a:rPr lang="el-GR" sz="2000" dirty="0"/>
              <a:t>ω</a:t>
            </a:r>
            <a:r>
              <a:rPr lang="en-GB" sz="2000" baseline="-25000" dirty="0"/>
              <a:t>R</a:t>
            </a:r>
            <a:r>
              <a:rPr lang="en-GB" sz="2000" dirty="0"/>
              <a:t>).</a:t>
            </a:r>
          </a:p>
          <a:p>
            <a:r>
              <a:rPr lang="en-GB" sz="2000" dirty="0"/>
              <a:t>Dipole mode oscillation. The whole bunch is moving back and forth around the</a:t>
            </a:r>
            <a:r>
              <a:rPr lang="el-GR" sz="2000" dirty="0"/>
              <a:t> </a:t>
            </a:r>
            <a:r>
              <a:rPr lang="en-GB" sz="2000" dirty="0"/>
              <a:t>synchronous position.</a:t>
            </a:r>
          </a:p>
          <a:p>
            <a:r>
              <a:rPr lang="en-GB" sz="2000" dirty="0"/>
              <a:t>Above transition, the beam will be unstable if </a:t>
            </a:r>
            <a:r>
              <a:rPr lang="el-GR" sz="2000" dirty="0"/>
              <a:t>ω</a:t>
            </a:r>
            <a:r>
              <a:rPr lang="en-GB" sz="2000" baseline="-25000" dirty="0"/>
              <a:t>R</a:t>
            </a:r>
            <a:r>
              <a:rPr lang="en-GB" sz="2000" dirty="0"/>
              <a:t> is slightly above h</a:t>
            </a:r>
            <a:r>
              <a:rPr lang="el-GR" sz="2000" dirty="0"/>
              <a:t>ω</a:t>
            </a:r>
            <a:r>
              <a:rPr lang="en-GB" sz="2000" baseline="-25000" dirty="0"/>
              <a:t>0</a:t>
            </a:r>
            <a:r>
              <a:rPr lang="en-GB" sz="2000" dirty="0"/>
              <a:t> and stable</a:t>
            </a:r>
            <a:r>
              <a:rPr lang="el-GR" sz="2000" dirty="0"/>
              <a:t> </a:t>
            </a:r>
            <a:r>
              <a:rPr lang="en-GB" sz="2000" dirty="0"/>
              <a:t>if slightly below. Below transition, it is the other way around.</a:t>
            </a:r>
            <a:endParaRPr lang="en-CH" sz="2000" dirty="0"/>
          </a:p>
        </p:txBody>
      </p:sp>
      <p:pic>
        <p:nvPicPr>
          <p:cNvPr id="4" name="Picture 3">
            <a:extLst>
              <a:ext uri="{FF2B5EF4-FFF2-40B4-BE49-F238E27FC236}">
                <a16:creationId xmlns:a16="http://schemas.microsoft.com/office/drawing/2014/main" id="{FA3453F5-F8AF-5D45-B8FF-1B77E8CD96C9}"/>
              </a:ext>
            </a:extLst>
          </p:cNvPr>
          <p:cNvPicPr>
            <a:picLocks noChangeAspect="1"/>
          </p:cNvPicPr>
          <p:nvPr/>
        </p:nvPicPr>
        <p:blipFill>
          <a:blip r:embed="rId2"/>
          <a:stretch>
            <a:fillRect/>
          </a:stretch>
        </p:blipFill>
        <p:spPr>
          <a:xfrm>
            <a:off x="2667000" y="3886200"/>
            <a:ext cx="3511550" cy="2138494"/>
          </a:xfrm>
          <a:prstGeom prst="rect">
            <a:avLst/>
          </a:prstGeom>
        </p:spPr>
      </p:pic>
    </p:spTree>
    <p:extLst>
      <p:ext uri="{BB962C8B-B14F-4D97-AF65-F5344CB8AC3E}">
        <p14:creationId xmlns:p14="http://schemas.microsoft.com/office/powerpoint/2010/main" val="219174513"/>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36E43-F5DA-AA42-9ADF-42A548C0CCB3}"/>
              </a:ext>
            </a:extLst>
          </p:cNvPr>
          <p:cNvSpPr>
            <a:spLocks noGrp="1"/>
          </p:cNvSpPr>
          <p:nvPr>
            <p:ph type="title"/>
          </p:nvPr>
        </p:nvSpPr>
        <p:spPr/>
        <p:txBody>
          <a:bodyPr/>
          <a:lstStyle/>
          <a:p>
            <a:r>
              <a:rPr lang="en-CH" dirty="0"/>
              <a:t>Robinson Instability</a:t>
            </a:r>
          </a:p>
        </p:txBody>
      </p:sp>
      <p:sp>
        <p:nvSpPr>
          <p:cNvPr id="3" name="Content Placeholder 2">
            <a:extLst>
              <a:ext uri="{FF2B5EF4-FFF2-40B4-BE49-F238E27FC236}">
                <a16:creationId xmlns:a16="http://schemas.microsoft.com/office/drawing/2014/main" id="{67EDBD08-1EEC-A24A-9E1B-4AC998651514}"/>
              </a:ext>
            </a:extLst>
          </p:cNvPr>
          <p:cNvSpPr>
            <a:spLocks noGrp="1"/>
          </p:cNvSpPr>
          <p:nvPr>
            <p:ph idx="1"/>
          </p:nvPr>
        </p:nvSpPr>
        <p:spPr>
          <a:xfrm>
            <a:off x="434788" y="1295400"/>
            <a:ext cx="8556812" cy="4530725"/>
          </a:xfrm>
        </p:spPr>
        <p:txBody>
          <a:bodyPr/>
          <a:lstStyle/>
          <a:p>
            <a:r>
              <a:rPr lang="en-CH" sz="2400" dirty="0"/>
              <a:t>Single bunch and resonator over multiple turns.</a:t>
            </a:r>
          </a:p>
          <a:p>
            <a:pPr marL="0" indent="0">
              <a:buNone/>
            </a:pPr>
            <a:endParaRPr lang="en-CH" sz="2400" dirty="0"/>
          </a:p>
          <a:p>
            <a:endParaRPr lang="en-CH" dirty="0"/>
          </a:p>
          <a:p>
            <a:endParaRPr lang="en-CH" dirty="0"/>
          </a:p>
          <a:p>
            <a:endParaRPr lang="en-CH" dirty="0"/>
          </a:p>
          <a:p>
            <a:endParaRPr lang="en-CH" dirty="0"/>
          </a:p>
          <a:p>
            <a:r>
              <a:rPr lang="en-CH" sz="2400" dirty="0"/>
              <a:t>The single bunch in ‘dipole’ or ‘rigid bunch’ mode rotates in longitudinal phase plane with </a:t>
            </a:r>
            <a:r>
              <a:rPr lang="el-GR" sz="2400" b="1" i="1" dirty="0"/>
              <a:t>ω</a:t>
            </a:r>
            <a:r>
              <a:rPr lang="en-CH" sz="2400" b="1" i="1" baseline="-25000" dirty="0"/>
              <a:t>s</a:t>
            </a:r>
            <a:r>
              <a:rPr lang="en-CH" sz="2400" b="1" i="1" dirty="0"/>
              <a:t>.</a:t>
            </a:r>
            <a:endParaRPr lang="el-GR" sz="2400" b="1" i="1" baseline="-25000" dirty="0"/>
          </a:p>
          <a:p>
            <a:pPr lvl="1"/>
            <a:r>
              <a:rPr lang="fr-CH" sz="2400" dirty="0"/>
              <a:t>P</a:t>
            </a:r>
            <a:r>
              <a:rPr lang="en-CH" sz="2400" dirty="0"/>
              <a:t>hase </a:t>
            </a:r>
            <a:r>
              <a:rPr lang="el-GR" sz="2400" b="1" i="1" dirty="0"/>
              <a:t>φ</a:t>
            </a:r>
            <a:r>
              <a:rPr lang="el-GR" sz="2400" dirty="0"/>
              <a:t> </a:t>
            </a:r>
            <a:r>
              <a:rPr lang="en-CH" sz="2400" dirty="0"/>
              <a:t>and energy </a:t>
            </a:r>
            <a:r>
              <a:rPr lang="el-GR" sz="2400" b="1" i="1" dirty="0"/>
              <a:t>Δ</a:t>
            </a:r>
            <a:r>
              <a:rPr lang="en-CH" sz="2400" b="1" i="1" dirty="0"/>
              <a:t>E</a:t>
            </a:r>
            <a:r>
              <a:rPr lang="en-CH" sz="2400" dirty="0"/>
              <a:t> also vary with </a:t>
            </a:r>
            <a:r>
              <a:rPr lang="el-GR" sz="2400" b="1" i="1" dirty="0"/>
              <a:t>ω</a:t>
            </a:r>
            <a:r>
              <a:rPr lang="en-CH" sz="2400" b="1" i="1" baseline="-25000" dirty="0"/>
              <a:t>s</a:t>
            </a:r>
            <a:r>
              <a:rPr lang="en-CH" sz="2400" b="1" i="1" dirty="0"/>
              <a:t>.</a:t>
            </a:r>
          </a:p>
        </p:txBody>
      </p:sp>
      <p:pic>
        <p:nvPicPr>
          <p:cNvPr id="4" name="Picture 3">
            <a:extLst>
              <a:ext uri="{FF2B5EF4-FFF2-40B4-BE49-F238E27FC236}">
                <a16:creationId xmlns:a16="http://schemas.microsoft.com/office/drawing/2014/main" id="{90C17A05-460D-7F45-B94D-E40E6A74B21C}"/>
              </a:ext>
            </a:extLst>
          </p:cNvPr>
          <p:cNvPicPr>
            <a:picLocks noChangeAspect="1"/>
          </p:cNvPicPr>
          <p:nvPr/>
        </p:nvPicPr>
        <p:blipFill>
          <a:blip r:embed="rId2"/>
          <a:stretch>
            <a:fillRect/>
          </a:stretch>
        </p:blipFill>
        <p:spPr>
          <a:xfrm>
            <a:off x="2743200" y="1847396"/>
            <a:ext cx="3048000" cy="2394857"/>
          </a:xfrm>
          <a:prstGeom prst="rect">
            <a:avLst/>
          </a:prstGeom>
        </p:spPr>
      </p:pic>
    </p:spTree>
    <p:extLst>
      <p:ext uri="{BB962C8B-B14F-4D97-AF65-F5344CB8AC3E}">
        <p14:creationId xmlns:p14="http://schemas.microsoft.com/office/powerpoint/2010/main" val="1961699543"/>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72594-7F63-D44C-A174-8213341FFDB3}"/>
              </a:ext>
            </a:extLst>
          </p:cNvPr>
          <p:cNvSpPr>
            <a:spLocks noGrp="1"/>
          </p:cNvSpPr>
          <p:nvPr>
            <p:ph type="title"/>
          </p:nvPr>
        </p:nvSpPr>
        <p:spPr/>
        <p:txBody>
          <a:bodyPr/>
          <a:lstStyle/>
          <a:p>
            <a:r>
              <a:rPr lang="en-CH" dirty="0"/>
              <a:t>Robinson Instability</a:t>
            </a:r>
          </a:p>
        </p:txBody>
      </p:sp>
      <p:pic>
        <p:nvPicPr>
          <p:cNvPr id="6" name="Content Placeholder 5">
            <a:extLst>
              <a:ext uri="{FF2B5EF4-FFF2-40B4-BE49-F238E27FC236}">
                <a16:creationId xmlns:a16="http://schemas.microsoft.com/office/drawing/2014/main" id="{C3BC70DA-1AD9-1044-9484-AA174DA84A36}"/>
              </a:ext>
            </a:extLst>
          </p:cNvPr>
          <p:cNvPicPr>
            <a:picLocks noGrp="1" noChangeAspect="1"/>
          </p:cNvPicPr>
          <p:nvPr>
            <p:ph sz="half" idx="1"/>
          </p:nvPr>
        </p:nvPicPr>
        <p:blipFill>
          <a:blip r:embed="rId2"/>
          <a:stretch>
            <a:fillRect/>
          </a:stretch>
        </p:blipFill>
        <p:spPr>
          <a:xfrm>
            <a:off x="594250" y="1600200"/>
            <a:ext cx="3764499" cy="4530725"/>
          </a:xfrm>
          <a:prstGeom prst="rect">
            <a:avLst/>
          </a:prstGeom>
        </p:spPr>
      </p:pic>
      <p:pic>
        <p:nvPicPr>
          <p:cNvPr id="7" name="Content Placeholder 6">
            <a:extLst>
              <a:ext uri="{FF2B5EF4-FFF2-40B4-BE49-F238E27FC236}">
                <a16:creationId xmlns:a16="http://schemas.microsoft.com/office/drawing/2014/main" id="{90C06351-EDD9-924D-963B-9D22F37CF089}"/>
              </a:ext>
            </a:extLst>
          </p:cNvPr>
          <p:cNvPicPr>
            <a:picLocks noGrp="1" noChangeAspect="1"/>
          </p:cNvPicPr>
          <p:nvPr>
            <p:ph sz="half" idx="2"/>
          </p:nvPr>
        </p:nvPicPr>
        <p:blipFill>
          <a:blip r:embed="rId3"/>
          <a:stretch>
            <a:fillRect/>
          </a:stretch>
        </p:blipFill>
        <p:spPr>
          <a:xfrm>
            <a:off x="4746187" y="1600200"/>
            <a:ext cx="3842626" cy="4530725"/>
          </a:xfrm>
          <a:prstGeom prst="rect">
            <a:avLst/>
          </a:prstGeom>
        </p:spPr>
      </p:pic>
      <p:sp>
        <p:nvSpPr>
          <p:cNvPr id="8" name="TextBox 7">
            <a:extLst>
              <a:ext uri="{FF2B5EF4-FFF2-40B4-BE49-F238E27FC236}">
                <a16:creationId xmlns:a16="http://schemas.microsoft.com/office/drawing/2014/main" id="{66FEABDA-3838-0C47-A366-F9E17BAC0B60}"/>
              </a:ext>
            </a:extLst>
          </p:cNvPr>
          <p:cNvSpPr txBox="1"/>
          <p:nvPr/>
        </p:nvSpPr>
        <p:spPr>
          <a:xfrm>
            <a:off x="1839469" y="1048306"/>
            <a:ext cx="5461752" cy="369332"/>
          </a:xfrm>
          <a:prstGeom prst="rect">
            <a:avLst/>
          </a:prstGeom>
          <a:noFill/>
        </p:spPr>
        <p:txBody>
          <a:bodyPr wrap="none" rtlCol="0">
            <a:spAutoFit/>
          </a:bodyPr>
          <a:lstStyle/>
          <a:p>
            <a:r>
              <a:rPr lang="en-CH" dirty="0"/>
              <a:t>The bunch sees a resonator impedance at </a:t>
            </a:r>
            <a:r>
              <a:rPr lang="el-GR" b="1" i="1" dirty="0"/>
              <a:t>ω</a:t>
            </a:r>
            <a:r>
              <a:rPr lang="en-CH" b="1" i="1" baseline="-25000" dirty="0"/>
              <a:t>r</a:t>
            </a:r>
            <a:r>
              <a:rPr lang="en-CH" b="1" i="1" dirty="0"/>
              <a:t> =</a:t>
            </a:r>
            <a:r>
              <a:rPr lang="el-GR" b="1" i="1" dirty="0"/>
              <a:t> ω</a:t>
            </a:r>
            <a:r>
              <a:rPr lang="en-CH" b="1" i="1" baseline="-25000" dirty="0"/>
              <a:t>0</a:t>
            </a:r>
          </a:p>
        </p:txBody>
      </p:sp>
    </p:spTree>
    <p:extLst>
      <p:ext uri="{BB962C8B-B14F-4D97-AF65-F5344CB8AC3E}">
        <p14:creationId xmlns:p14="http://schemas.microsoft.com/office/powerpoint/2010/main" val="1578414077"/>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D2CB2-5EF1-A045-AED9-286204B0571A}"/>
              </a:ext>
            </a:extLst>
          </p:cNvPr>
          <p:cNvSpPr>
            <a:spLocks noGrp="1"/>
          </p:cNvSpPr>
          <p:nvPr>
            <p:ph type="title"/>
          </p:nvPr>
        </p:nvSpPr>
        <p:spPr/>
        <p:txBody>
          <a:bodyPr/>
          <a:lstStyle/>
          <a:p>
            <a:r>
              <a:rPr lang="fr-CH" dirty="0"/>
              <a:t>Robinson </a:t>
            </a:r>
            <a:r>
              <a:rPr lang="fr-CH" dirty="0" err="1"/>
              <a:t>Instability</a:t>
            </a:r>
            <a:endParaRPr lang="en-CH" dirty="0"/>
          </a:p>
        </p:txBody>
      </p:sp>
      <p:sp>
        <p:nvSpPr>
          <p:cNvPr id="3" name="Content Placeholder 2">
            <a:extLst>
              <a:ext uri="{FF2B5EF4-FFF2-40B4-BE49-F238E27FC236}">
                <a16:creationId xmlns:a16="http://schemas.microsoft.com/office/drawing/2014/main" id="{52680346-D86F-324F-BE2D-513275FA4C84}"/>
              </a:ext>
            </a:extLst>
          </p:cNvPr>
          <p:cNvSpPr>
            <a:spLocks noGrp="1"/>
          </p:cNvSpPr>
          <p:nvPr>
            <p:ph idx="1"/>
          </p:nvPr>
        </p:nvSpPr>
        <p:spPr/>
        <p:txBody>
          <a:bodyPr/>
          <a:lstStyle/>
          <a:p>
            <a:r>
              <a:rPr lang="en-CH" dirty="0"/>
              <a:t>Robinson instabilities were removed just by fine tuning the cavity’s resonant frequency </a:t>
            </a:r>
            <a:r>
              <a:rPr lang="el-GR" dirty="0"/>
              <a:t>ω</a:t>
            </a:r>
            <a:r>
              <a:rPr lang="en-CH" baseline="-25000" dirty="0"/>
              <a:t>r</a:t>
            </a:r>
            <a:r>
              <a:rPr lang="en-CH" dirty="0"/>
              <a:t> slightly away from the beam frequency</a:t>
            </a:r>
            <a:r>
              <a:rPr lang="el-GR" dirty="0"/>
              <a:t> ω</a:t>
            </a:r>
            <a:r>
              <a:rPr lang="en-CH" baseline="-25000" dirty="0"/>
              <a:t>0</a:t>
            </a:r>
            <a:endParaRPr lang="el-GR" baseline="-25000" dirty="0"/>
          </a:p>
          <a:p>
            <a:pPr marL="0" indent="0" algn="ctr">
              <a:buNone/>
            </a:pPr>
            <a:br>
              <a:rPr lang="el-GR" dirty="0"/>
            </a:br>
            <a:r>
              <a:rPr lang="el-GR" b="1" i="1" dirty="0"/>
              <a:t>ω</a:t>
            </a:r>
            <a:r>
              <a:rPr lang="fr-CH" b="1" i="1" baseline="-25000" dirty="0"/>
              <a:t>r</a:t>
            </a:r>
            <a:r>
              <a:rPr lang="el-GR" b="1" i="1" dirty="0"/>
              <a:t> </a:t>
            </a:r>
            <a:r>
              <a:rPr lang="en-CH" b="1" i="1" dirty="0"/>
              <a:t>= n</a:t>
            </a:r>
            <a:r>
              <a:rPr lang="el-GR" b="1" i="1" dirty="0"/>
              <a:t>ω</a:t>
            </a:r>
            <a:r>
              <a:rPr lang="en-CH" b="1" i="1" baseline="-25000" dirty="0"/>
              <a:t>0</a:t>
            </a:r>
            <a:endParaRPr lang="el-GR" dirty="0"/>
          </a:p>
          <a:p>
            <a:pPr algn="ctr"/>
            <a:endParaRPr lang="en-CH" dirty="0"/>
          </a:p>
          <a:p>
            <a:r>
              <a:rPr lang="en-CH" dirty="0"/>
              <a:t>Nowadays a feedback system on the cavity tune is an efficient way of removing it for increased performance.</a:t>
            </a:r>
          </a:p>
        </p:txBody>
      </p:sp>
    </p:spTree>
    <p:extLst>
      <p:ext uri="{BB962C8B-B14F-4D97-AF65-F5344CB8AC3E}">
        <p14:creationId xmlns:p14="http://schemas.microsoft.com/office/powerpoint/2010/main" val="50923300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D0FA9-D1B5-7A46-89D1-D3AA0CA01202}"/>
              </a:ext>
            </a:extLst>
          </p:cNvPr>
          <p:cNvSpPr>
            <a:spLocks noGrp="1"/>
          </p:cNvSpPr>
          <p:nvPr>
            <p:ph type="title"/>
          </p:nvPr>
        </p:nvSpPr>
        <p:spPr/>
        <p:txBody>
          <a:bodyPr/>
          <a:lstStyle/>
          <a:p>
            <a:r>
              <a:rPr lang="fr-CH" dirty="0"/>
              <a:t>Multi-</a:t>
            </a:r>
            <a:r>
              <a:rPr lang="fr-CH" dirty="0" err="1"/>
              <a:t>bunch</a:t>
            </a:r>
            <a:r>
              <a:rPr lang="fr-CH" dirty="0"/>
              <a:t> </a:t>
            </a:r>
            <a:r>
              <a:rPr lang="fr-CH" dirty="0" err="1"/>
              <a:t>Coupling</a:t>
            </a:r>
            <a:r>
              <a:rPr lang="fr-CH" dirty="0"/>
              <a:t> </a:t>
            </a:r>
            <a:r>
              <a:rPr lang="fr-CH" dirty="0" err="1"/>
              <a:t>Instability</a:t>
            </a:r>
            <a:endParaRPr lang="en-CH" dirty="0"/>
          </a:p>
        </p:txBody>
      </p:sp>
      <p:sp>
        <p:nvSpPr>
          <p:cNvPr id="3" name="Content Placeholder 2">
            <a:extLst>
              <a:ext uri="{FF2B5EF4-FFF2-40B4-BE49-F238E27FC236}">
                <a16:creationId xmlns:a16="http://schemas.microsoft.com/office/drawing/2014/main" id="{2E604501-F607-7948-9A24-D45F3B8AA34A}"/>
              </a:ext>
            </a:extLst>
          </p:cNvPr>
          <p:cNvSpPr>
            <a:spLocks noGrp="1"/>
          </p:cNvSpPr>
          <p:nvPr>
            <p:ph idx="1"/>
          </p:nvPr>
        </p:nvSpPr>
        <p:spPr/>
        <p:txBody>
          <a:bodyPr/>
          <a:lstStyle/>
          <a:p>
            <a:r>
              <a:rPr lang="en-CH" sz="2000" dirty="0"/>
              <a:t>Fields that are induced in the resonator remain long enough to influence subsequent bunches.</a:t>
            </a:r>
          </a:p>
          <a:p>
            <a:r>
              <a:rPr lang="en-CH" sz="2000" dirty="0"/>
              <a:t>Example: For </a:t>
            </a:r>
            <a:r>
              <a:rPr lang="en-CH" sz="2000" i="1" dirty="0"/>
              <a:t>M = 4 </a:t>
            </a:r>
            <a:r>
              <a:rPr lang="en-CH" sz="2000" dirty="0"/>
              <a:t>bunches, they can couple together in 4 ways.</a:t>
            </a:r>
          </a:p>
          <a:p>
            <a:endParaRPr lang="en-CH" sz="2000" dirty="0"/>
          </a:p>
          <a:p>
            <a:endParaRPr lang="en-CH" sz="2000" dirty="0"/>
          </a:p>
          <a:p>
            <a:endParaRPr lang="en-CH" sz="2000" dirty="0"/>
          </a:p>
          <a:p>
            <a:endParaRPr lang="en-CH" sz="2000" dirty="0"/>
          </a:p>
          <a:p>
            <a:endParaRPr lang="en-CH" sz="2000" dirty="0"/>
          </a:p>
          <a:p>
            <a:endParaRPr lang="en-CH" sz="2000" dirty="0"/>
          </a:p>
          <a:p>
            <a:endParaRPr lang="el-GR" sz="2000" dirty="0"/>
          </a:p>
          <a:p>
            <a:r>
              <a:rPr lang="en-CH" sz="2000" dirty="0"/>
              <a:t>With 4 possible phase shifts between the four bunches, above transition, n = 1 is UNSTABLE.</a:t>
            </a:r>
          </a:p>
        </p:txBody>
      </p:sp>
      <p:pic>
        <p:nvPicPr>
          <p:cNvPr id="4" name="Picture 3">
            <a:extLst>
              <a:ext uri="{FF2B5EF4-FFF2-40B4-BE49-F238E27FC236}">
                <a16:creationId xmlns:a16="http://schemas.microsoft.com/office/drawing/2014/main" id="{F050D2A5-5A4E-CE46-AB05-25837FA8BF36}"/>
              </a:ext>
            </a:extLst>
          </p:cNvPr>
          <p:cNvPicPr>
            <a:picLocks noChangeAspect="1"/>
          </p:cNvPicPr>
          <p:nvPr/>
        </p:nvPicPr>
        <p:blipFill>
          <a:blip r:embed="rId2"/>
          <a:stretch>
            <a:fillRect/>
          </a:stretch>
        </p:blipFill>
        <p:spPr>
          <a:xfrm>
            <a:off x="2057400" y="2667000"/>
            <a:ext cx="4279900" cy="2527563"/>
          </a:xfrm>
          <a:prstGeom prst="rect">
            <a:avLst/>
          </a:prstGeom>
        </p:spPr>
      </p:pic>
    </p:spTree>
    <p:extLst>
      <p:ext uri="{BB962C8B-B14F-4D97-AF65-F5344CB8AC3E}">
        <p14:creationId xmlns:p14="http://schemas.microsoft.com/office/powerpoint/2010/main" val="266455451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D4175-922C-944A-A171-823D71C10616}"/>
              </a:ext>
            </a:extLst>
          </p:cNvPr>
          <p:cNvSpPr>
            <a:spLocks noGrp="1"/>
          </p:cNvSpPr>
          <p:nvPr>
            <p:ph type="title"/>
          </p:nvPr>
        </p:nvSpPr>
        <p:spPr/>
        <p:txBody>
          <a:bodyPr/>
          <a:lstStyle/>
          <a:p>
            <a:r>
              <a:rPr lang="en-CH" dirty="0"/>
              <a:t>References</a:t>
            </a:r>
          </a:p>
        </p:txBody>
      </p:sp>
      <p:sp>
        <p:nvSpPr>
          <p:cNvPr id="3" name="Content Placeholder 2">
            <a:extLst>
              <a:ext uri="{FF2B5EF4-FFF2-40B4-BE49-F238E27FC236}">
                <a16:creationId xmlns:a16="http://schemas.microsoft.com/office/drawing/2014/main" id="{7B4F3762-BD81-944D-8430-47A40785E533}"/>
              </a:ext>
            </a:extLst>
          </p:cNvPr>
          <p:cNvSpPr>
            <a:spLocks noGrp="1"/>
          </p:cNvSpPr>
          <p:nvPr>
            <p:ph idx="1"/>
          </p:nvPr>
        </p:nvSpPr>
        <p:spPr>
          <a:xfrm>
            <a:off x="457200" y="1417638"/>
            <a:ext cx="8229600" cy="4530725"/>
          </a:xfrm>
        </p:spPr>
        <p:txBody>
          <a:bodyPr/>
          <a:lstStyle/>
          <a:p>
            <a:r>
              <a:rPr lang="en-CH" sz="2000" dirty="0"/>
              <a:t>P. Bryant, K. Johnsen, </a:t>
            </a:r>
            <a:r>
              <a:rPr lang="en-CH" sz="2000" i="1" dirty="0"/>
              <a:t>Principles of Circular Accelerators and Storage Rings</a:t>
            </a:r>
            <a:r>
              <a:rPr lang="en-CH" sz="2000" dirty="0"/>
              <a:t>, Cambridge University Press</a:t>
            </a:r>
          </a:p>
          <a:p>
            <a:r>
              <a:rPr lang="en-CH" sz="2000" dirty="0"/>
              <a:t>D. Edwards, M. Syphers, </a:t>
            </a:r>
            <a:r>
              <a:rPr lang="en-CH" sz="2000" i="1" dirty="0"/>
              <a:t>Introduction to the Physics of High Energy Accelerators</a:t>
            </a:r>
            <a:r>
              <a:rPr lang="en-CH" sz="2000" dirty="0"/>
              <a:t>, Wiley-VCH</a:t>
            </a:r>
          </a:p>
          <a:p>
            <a:r>
              <a:rPr lang="en-CH" sz="2000" dirty="0"/>
              <a:t>M. Miggliorati, </a:t>
            </a:r>
            <a:r>
              <a:rPr lang="en-CH" sz="2000" i="1" dirty="0"/>
              <a:t>Instabilities and Wakefields</a:t>
            </a:r>
            <a:r>
              <a:rPr lang="en-CH" sz="2000" dirty="0"/>
              <a:t>, JUAS Lectures</a:t>
            </a:r>
          </a:p>
          <a:p>
            <a:r>
              <a:rPr lang="en-CH" sz="2000" dirty="0"/>
              <a:t>G. Romulo, </a:t>
            </a:r>
            <a:r>
              <a:rPr lang="en-CH" sz="2000" i="1" dirty="0"/>
              <a:t>Beam Instabilities</a:t>
            </a:r>
            <a:r>
              <a:rPr lang="en-CH" sz="2000" dirty="0"/>
              <a:t>, CAS Lectures</a:t>
            </a:r>
          </a:p>
          <a:p>
            <a:r>
              <a:rPr lang="en-CH" sz="2000" dirty="0"/>
              <a:t>H. Wiedemann, </a:t>
            </a:r>
            <a:r>
              <a:rPr lang="en-CH" sz="2000" i="1" dirty="0"/>
              <a:t>Particle Accelerator Physics</a:t>
            </a:r>
            <a:r>
              <a:rPr lang="en-CH" sz="2000" dirty="0"/>
              <a:t>, Springer</a:t>
            </a:r>
          </a:p>
          <a:p>
            <a:r>
              <a:rPr lang="en-CH" sz="2000" dirty="0"/>
              <a:t>E. Wilson, </a:t>
            </a:r>
            <a:r>
              <a:rPr lang="en-CH" sz="2000" i="1" dirty="0"/>
              <a:t>Introduction to Particle Accelerators</a:t>
            </a:r>
            <a:r>
              <a:rPr lang="en-CH" sz="2000" dirty="0"/>
              <a:t>, </a:t>
            </a:r>
            <a:br>
              <a:rPr lang="en-CH" sz="2000" dirty="0"/>
            </a:br>
            <a:r>
              <a:rPr lang="en-CH" sz="2000" dirty="0"/>
              <a:t>Oxford University Press</a:t>
            </a:r>
          </a:p>
          <a:p>
            <a:endParaRPr lang="en-CH" sz="2000" dirty="0"/>
          </a:p>
          <a:p>
            <a:pPr marL="0" indent="0">
              <a:buNone/>
            </a:pPr>
            <a:r>
              <a:rPr lang="en-CH" sz="2000" dirty="0"/>
              <a:t>Special thanks to the JAI Lecturers</a:t>
            </a:r>
          </a:p>
          <a:p>
            <a:r>
              <a:rPr lang="en-CH" sz="2000" dirty="0"/>
              <a:t>H. Garcia-Morales</a:t>
            </a:r>
          </a:p>
          <a:p>
            <a:r>
              <a:rPr lang="en-CH" sz="2000" dirty="0"/>
              <a:t>S. Sheehy</a:t>
            </a:r>
          </a:p>
          <a:p>
            <a:endParaRPr lang="en-CH" sz="1600" dirty="0"/>
          </a:p>
          <a:p>
            <a:endParaRPr lang="en-CH" dirty="0"/>
          </a:p>
          <a:p>
            <a:pPr marL="0" indent="0">
              <a:buNone/>
            </a:pPr>
            <a:endParaRPr lang="en-CH" dirty="0"/>
          </a:p>
        </p:txBody>
      </p:sp>
    </p:spTree>
    <p:extLst>
      <p:ext uri="{BB962C8B-B14F-4D97-AF65-F5344CB8AC3E}">
        <p14:creationId xmlns:p14="http://schemas.microsoft.com/office/powerpoint/2010/main" val="58236340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8CAEE-7A22-8D4D-BC44-EDAA3A28502C}"/>
              </a:ext>
            </a:extLst>
          </p:cNvPr>
          <p:cNvSpPr>
            <a:spLocks noGrp="1"/>
          </p:cNvSpPr>
          <p:nvPr>
            <p:ph type="title"/>
          </p:nvPr>
        </p:nvSpPr>
        <p:spPr/>
        <p:txBody>
          <a:bodyPr/>
          <a:lstStyle/>
          <a:p>
            <a:r>
              <a:rPr lang="en-CH" dirty="0"/>
              <a:t>Longitudinal Microwave Instability</a:t>
            </a:r>
          </a:p>
        </p:txBody>
      </p:sp>
      <p:sp>
        <p:nvSpPr>
          <p:cNvPr id="3" name="Content Placeholder 2">
            <a:extLst>
              <a:ext uri="{FF2B5EF4-FFF2-40B4-BE49-F238E27FC236}">
                <a16:creationId xmlns:a16="http://schemas.microsoft.com/office/drawing/2014/main" id="{9201DBD7-E712-1E4B-8A20-30C7CC3E758A}"/>
              </a:ext>
            </a:extLst>
          </p:cNvPr>
          <p:cNvSpPr>
            <a:spLocks noGrp="1"/>
          </p:cNvSpPr>
          <p:nvPr>
            <p:ph idx="1"/>
          </p:nvPr>
        </p:nvSpPr>
        <p:spPr>
          <a:xfrm>
            <a:off x="304800" y="1163637"/>
            <a:ext cx="8229600" cy="5416550"/>
          </a:xfrm>
        </p:spPr>
        <p:txBody>
          <a:bodyPr/>
          <a:lstStyle/>
          <a:p>
            <a:r>
              <a:rPr lang="en-CH" sz="1800" dirty="0"/>
              <a:t>This is a single-bunch effect, driven by the broad-band impedance, which is caused by discontinuities in the beam pipe.</a:t>
            </a:r>
            <a:endParaRPr lang="el-GR" sz="1800" dirty="0"/>
          </a:p>
          <a:p>
            <a:endParaRPr lang="el-GR" sz="1800" dirty="0"/>
          </a:p>
          <a:p>
            <a:endParaRPr lang="el-GR" sz="1800" dirty="0"/>
          </a:p>
          <a:p>
            <a:endParaRPr lang="el-GR" sz="1800" dirty="0"/>
          </a:p>
          <a:p>
            <a:endParaRPr lang="en-CH" sz="1800" dirty="0"/>
          </a:p>
          <a:p>
            <a:endParaRPr lang="en-CH" sz="1800" dirty="0"/>
          </a:p>
          <a:p>
            <a:r>
              <a:rPr lang="en-CH" sz="1800" dirty="0"/>
              <a:t>Typically results in a high-frequency density modulation superimposed on the bunch shape. Has fast growth rates and also affects leption machines.</a:t>
            </a:r>
            <a:endParaRPr lang="el-GR" sz="1800" dirty="0"/>
          </a:p>
          <a:p>
            <a:endParaRPr lang="el-GR" sz="1800" dirty="0"/>
          </a:p>
          <a:p>
            <a:endParaRPr lang="el-GR" sz="1800" dirty="0"/>
          </a:p>
          <a:p>
            <a:endParaRPr lang="el-GR" sz="1800" dirty="0"/>
          </a:p>
          <a:p>
            <a:endParaRPr lang="el-GR" sz="1800" dirty="0"/>
          </a:p>
          <a:p>
            <a:endParaRPr lang="en-CH" sz="1800" dirty="0"/>
          </a:p>
        </p:txBody>
      </p:sp>
      <p:pic>
        <p:nvPicPr>
          <p:cNvPr id="4" name="Picture 3">
            <a:extLst>
              <a:ext uri="{FF2B5EF4-FFF2-40B4-BE49-F238E27FC236}">
                <a16:creationId xmlns:a16="http://schemas.microsoft.com/office/drawing/2014/main" id="{AA7DFAFE-24B9-7C4A-856C-83F82CC0E939}"/>
              </a:ext>
            </a:extLst>
          </p:cNvPr>
          <p:cNvPicPr>
            <a:picLocks noChangeAspect="1"/>
          </p:cNvPicPr>
          <p:nvPr/>
        </p:nvPicPr>
        <p:blipFill>
          <a:blip r:embed="rId2"/>
          <a:stretch>
            <a:fillRect/>
          </a:stretch>
        </p:blipFill>
        <p:spPr>
          <a:xfrm>
            <a:off x="2298700" y="1907123"/>
            <a:ext cx="4241800" cy="1409700"/>
          </a:xfrm>
          <a:prstGeom prst="rect">
            <a:avLst/>
          </a:prstGeom>
        </p:spPr>
      </p:pic>
      <p:pic>
        <p:nvPicPr>
          <p:cNvPr id="5" name="Picture 4">
            <a:extLst>
              <a:ext uri="{FF2B5EF4-FFF2-40B4-BE49-F238E27FC236}">
                <a16:creationId xmlns:a16="http://schemas.microsoft.com/office/drawing/2014/main" id="{D2CDCE13-3183-7D4D-9BAE-FBFC3A5151FF}"/>
              </a:ext>
            </a:extLst>
          </p:cNvPr>
          <p:cNvPicPr>
            <a:picLocks noChangeAspect="1"/>
          </p:cNvPicPr>
          <p:nvPr/>
        </p:nvPicPr>
        <p:blipFill>
          <a:blip r:embed="rId3"/>
          <a:stretch>
            <a:fillRect/>
          </a:stretch>
        </p:blipFill>
        <p:spPr>
          <a:xfrm>
            <a:off x="2476500" y="4419600"/>
            <a:ext cx="4064000" cy="1406769"/>
          </a:xfrm>
          <a:prstGeom prst="rect">
            <a:avLst/>
          </a:prstGeom>
        </p:spPr>
      </p:pic>
    </p:spTree>
    <p:extLst>
      <p:ext uri="{BB962C8B-B14F-4D97-AF65-F5344CB8AC3E}">
        <p14:creationId xmlns:p14="http://schemas.microsoft.com/office/powerpoint/2010/main" val="869086290"/>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A401A-764C-474B-BA45-3EF354A12757}"/>
              </a:ext>
            </a:extLst>
          </p:cNvPr>
          <p:cNvSpPr>
            <a:spLocks noGrp="1"/>
          </p:cNvSpPr>
          <p:nvPr>
            <p:ph type="title"/>
          </p:nvPr>
        </p:nvSpPr>
        <p:spPr/>
        <p:txBody>
          <a:bodyPr/>
          <a:lstStyle/>
          <a:p>
            <a:r>
              <a:rPr lang="fr-CH" dirty="0"/>
              <a:t>Head – </a:t>
            </a:r>
            <a:r>
              <a:rPr lang="fr-CH" dirty="0" err="1"/>
              <a:t>Tail</a:t>
            </a:r>
            <a:r>
              <a:rPr lang="fr-CH" dirty="0"/>
              <a:t> </a:t>
            </a:r>
            <a:r>
              <a:rPr lang="fr-CH" dirty="0" err="1"/>
              <a:t>Instability</a:t>
            </a:r>
            <a:endParaRPr lang="en-CH" dirty="0"/>
          </a:p>
        </p:txBody>
      </p:sp>
      <p:sp>
        <p:nvSpPr>
          <p:cNvPr id="3" name="Content Placeholder 2">
            <a:extLst>
              <a:ext uri="{FF2B5EF4-FFF2-40B4-BE49-F238E27FC236}">
                <a16:creationId xmlns:a16="http://schemas.microsoft.com/office/drawing/2014/main" id="{97E0D34F-64DC-2643-8085-728F157D0457}"/>
              </a:ext>
            </a:extLst>
          </p:cNvPr>
          <p:cNvSpPr>
            <a:spLocks noGrp="1"/>
          </p:cNvSpPr>
          <p:nvPr>
            <p:ph idx="1"/>
          </p:nvPr>
        </p:nvSpPr>
        <p:spPr>
          <a:xfrm>
            <a:off x="304800" y="1142999"/>
            <a:ext cx="8534400" cy="5437187"/>
          </a:xfrm>
        </p:spPr>
        <p:txBody>
          <a:bodyPr/>
          <a:lstStyle/>
          <a:p>
            <a:r>
              <a:rPr lang="en-CH" sz="1800" dirty="0"/>
              <a:t>Single-bunch effect of transverse wakefields generated by head of the bunch on its own tail.</a:t>
            </a:r>
          </a:p>
          <a:p>
            <a:r>
              <a:rPr lang="en-CH" sz="1800" dirty="0"/>
              <a:t>Occurs for broad-based impedances, which act very quickly and decay quickly, so only affects a single bunch.</a:t>
            </a:r>
          </a:p>
          <a:p>
            <a:r>
              <a:rPr lang="en-CH" sz="1800" dirty="0"/>
              <a:t>In linear accelerators, can lead to beam break-up, as they have many cavities.</a:t>
            </a:r>
          </a:p>
          <a:p>
            <a:pPr marL="0" indent="0">
              <a:buNone/>
            </a:pPr>
            <a:endParaRPr lang="en-CH" sz="1800" dirty="0"/>
          </a:p>
          <a:p>
            <a:pPr marL="0" indent="0">
              <a:buNone/>
            </a:pPr>
            <a:r>
              <a:rPr lang="en-CH" sz="1800" dirty="0"/>
              <a:t>Represent the head and tail as a two macro-particle model:</a:t>
            </a:r>
          </a:p>
          <a:p>
            <a:endParaRPr lang="en-CH" sz="1800" dirty="0"/>
          </a:p>
          <a:p>
            <a:endParaRPr lang="en-CH" sz="1800" dirty="0"/>
          </a:p>
          <a:p>
            <a:endParaRPr lang="en-CH" sz="1800" dirty="0"/>
          </a:p>
          <a:p>
            <a:endParaRPr lang="en-CH" sz="1800" dirty="0"/>
          </a:p>
          <a:p>
            <a:endParaRPr lang="en-CH" sz="1800" dirty="0"/>
          </a:p>
          <a:p>
            <a:endParaRPr lang="en-CH" sz="1800" dirty="0"/>
          </a:p>
          <a:p>
            <a:pPr marL="0" indent="0">
              <a:buNone/>
            </a:pPr>
            <a:r>
              <a:rPr lang="en-CH" sz="1800" b="1" dirty="0"/>
              <a:t>Severe limitation on single-bunch currents in storage rings – special care much be taken to minimise transverse impedance of the vacuum chamber.</a:t>
            </a:r>
          </a:p>
          <a:p>
            <a:endParaRPr lang="en-CH" dirty="0"/>
          </a:p>
        </p:txBody>
      </p:sp>
      <p:pic>
        <p:nvPicPr>
          <p:cNvPr id="4" name="Picture 3">
            <a:extLst>
              <a:ext uri="{FF2B5EF4-FFF2-40B4-BE49-F238E27FC236}">
                <a16:creationId xmlns:a16="http://schemas.microsoft.com/office/drawing/2014/main" id="{5BD187EB-D342-B849-B437-3BF0267C966E}"/>
              </a:ext>
            </a:extLst>
          </p:cNvPr>
          <p:cNvPicPr>
            <a:picLocks noChangeAspect="1"/>
          </p:cNvPicPr>
          <p:nvPr/>
        </p:nvPicPr>
        <p:blipFill>
          <a:blip r:embed="rId2"/>
          <a:stretch>
            <a:fillRect/>
          </a:stretch>
        </p:blipFill>
        <p:spPr>
          <a:xfrm>
            <a:off x="2133600" y="3402281"/>
            <a:ext cx="4495800" cy="1864924"/>
          </a:xfrm>
          <a:prstGeom prst="rect">
            <a:avLst/>
          </a:prstGeom>
        </p:spPr>
      </p:pic>
    </p:spTree>
    <p:extLst>
      <p:ext uri="{BB962C8B-B14F-4D97-AF65-F5344CB8AC3E}">
        <p14:creationId xmlns:p14="http://schemas.microsoft.com/office/powerpoint/2010/main" val="1554883648"/>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34900-F202-B743-BB6E-61F437B84D6A}"/>
              </a:ext>
            </a:extLst>
          </p:cNvPr>
          <p:cNvSpPr>
            <a:spLocks noGrp="1"/>
          </p:cNvSpPr>
          <p:nvPr>
            <p:ph type="title"/>
          </p:nvPr>
        </p:nvSpPr>
        <p:spPr/>
        <p:txBody>
          <a:bodyPr/>
          <a:lstStyle/>
          <a:p>
            <a:r>
              <a:rPr lang="en-CH" dirty="0"/>
              <a:t>Head – Tail Instability</a:t>
            </a:r>
          </a:p>
        </p:txBody>
      </p:sp>
      <p:sp>
        <p:nvSpPr>
          <p:cNvPr id="3" name="Content Placeholder 2">
            <a:extLst>
              <a:ext uri="{FF2B5EF4-FFF2-40B4-BE49-F238E27FC236}">
                <a16:creationId xmlns:a16="http://schemas.microsoft.com/office/drawing/2014/main" id="{40665FDD-2B3E-384A-A853-9107FA21D3E6}"/>
              </a:ext>
            </a:extLst>
          </p:cNvPr>
          <p:cNvSpPr>
            <a:spLocks noGrp="1"/>
          </p:cNvSpPr>
          <p:nvPr>
            <p:ph idx="1"/>
          </p:nvPr>
        </p:nvSpPr>
        <p:spPr/>
        <p:txBody>
          <a:bodyPr/>
          <a:lstStyle/>
          <a:p>
            <a:r>
              <a:rPr lang="en-GB" sz="1800" dirty="0"/>
              <a:t>In a circular proton accelerator:</a:t>
            </a:r>
          </a:p>
          <a:p>
            <a:pPr lvl="1"/>
            <a:r>
              <a:rPr lang="en-GB" sz="1800" dirty="0"/>
              <a:t>No radiation damping.</a:t>
            </a:r>
          </a:p>
          <a:p>
            <a:pPr lvl="1"/>
            <a:r>
              <a:rPr lang="en-GB" sz="1800" dirty="0"/>
              <a:t>Weak transverse </a:t>
            </a:r>
            <a:r>
              <a:rPr lang="en-GB" sz="1800" dirty="0" err="1"/>
              <a:t>wakefields</a:t>
            </a:r>
            <a:r>
              <a:rPr lang="en-GB" sz="1800" dirty="0"/>
              <a:t> can lead to transverse bunch blow up and beam loss.</a:t>
            </a:r>
          </a:p>
          <a:p>
            <a:pPr lvl="1"/>
            <a:r>
              <a:rPr lang="en-GB" sz="1800" dirty="0"/>
              <a:t>Particles in the head of a bunch oscillate due to synchrotron oscillations.</a:t>
            </a:r>
          </a:p>
          <a:p>
            <a:pPr lvl="1"/>
            <a:r>
              <a:rPr lang="en-GB" sz="1800" dirty="0"/>
              <a:t>There is an intensity </a:t>
            </a:r>
            <a:r>
              <a:rPr lang="en-GB" sz="1800" b="1" i="1" dirty="0" err="1"/>
              <a:t>I</a:t>
            </a:r>
            <a:r>
              <a:rPr lang="en-GB" sz="1800" b="1" i="1" baseline="-25000" dirty="0" err="1"/>
              <a:t>b</a:t>
            </a:r>
            <a:r>
              <a:rPr lang="en-GB" sz="1800" dirty="0"/>
              <a:t> from which the perturbation from </a:t>
            </a:r>
            <a:r>
              <a:rPr lang="en-GB" sz="1800" dirty="0" err="1"/>
              <a:t>wakefields</a:t>
            </a:r>
            <a:r>
              <a:rPr lang="en-GB" sz="1800" dirty="0"/>
              <a:t> is strong enough to produce instabilities.</a:t>
            </a:r>
          </a:p>
          <a:p>
            <a:pPr lvl="1"/>
            <a:endParaRPr lang="en-GB" sz="1800" dirty="0"/>
          </a:p>
          <a:p>
            <a:pPr lvl="1"/>
            <a:endParaRPr lang="en-GB" sz="1800" dirty="0"/>
          </a:p>
          <a:p>
            <a:pPr lvl="1"/>
            <a:endParaRPr lang="en-GB" sz="1800" dirty="0"/>
          </a:p>
          <a:p>
            <a:r>
              <a:rPr lang="en-GB" sz="1800" dirty="0">
                <a:effectLst/>
                <a:latin typeface="Helvetica" pitchFamily="2" charset="0"/>
              </a:rPr>
              <a:t>Exceeding this limit leads to an immediate loss of the excess current.</a:t>
            </a:r>
          </a:p>
          <a:p>
            <a:r>
              <a:rPr lang="en-GB" sz="1800" dirty="0">
                <a:effectLst/>
                <a:latin typeface="Helvetica" pitchFamily="2" charset="0"/>
              </a:rPr>
              <a:t>Most severe instability.</a:t>
            </a:r>
          </a:p>
          <a:p>
            <a:pPr lvl="1"/>
            <a:endParaRPr lang="en-CH" dirty="0"/>
          </a:p>
        </p:txBody>
      </p:sp>
      <p:pic>
        <p:nvPicPr>
          <p:cNvPr id="4" name="Picture 3">
            <a:extLst>
              <a:ext uri="{FF2B5EF4-FFF2-40B4-BE49-F238E27FC236}">
                <a16:creationId xmlns:a16="http://schemas.microsoft.com/office/drawing/2014/main" id="{9A18230D-DCDB-AC42-9CF1-27C3932BEDE0}"/>
              </a:ext>
            </a:extLst>
          </p:cNvPr>
          <p:cNvPicPr>
            <a:picLocks noChangeAspect="1"/>
          </p:cNvPicPr>
          <p:nvPr/>
        </p:nvPicPr>
        <p:blipFill>
          <a:blip r:embed="rId2"/>
          <a:stretch>
            <a:fillRect/>
          </a:stretch>
        </p:blipFill>
        <p:spPr>
          <a:xfrm>
            <a:off x="3346450" y="3865562"/>
            <a:ext cx="2451100" cy="876300"/>
          </a:xfrm>
          <a:prstGeom prst="rect">
            <a:avLst/>
          </a:prstGeom>
        </p:spPr>
      </p:pic>
    </p:spTree>
    <p:extLst>
      <p:ext uri="{BB962C8B-B14F-4D97-AF65-F5344CB8AC3E}">
        <p14:creationId xmlns:p14="http://schemas.microsoft.com/office/powerpoint/2010/main" val="1058697936"/>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449FA-7B90-7347-BFB7-1405F17D89C6}"/>
              </a:ext>
            </a:extLst>
          </p:cNvPr>
          <p:cNvSpPr>
            <a:spLocks noGrp="1"/>
          </p:cNvSpPr>
          <p:nvPr>
            <p:ph type="title"/>
          </p:nvPr>
        </p:nvSpPr>
        <p:spPr/>
        <p:txBody>
          <a:bodyPr/>
          <a:lstStyle/>
          <a:p>
            <a:r>
              <a:rPr lang="en-CH" dirty="0"/>
              <a:t>Head – Tail Instability</a:t>
            </a:r>
          </a:p>
        </p:txBody>
      </p:sp>
      <p:sp>
        <p:nvSpPr>
          <p:cNvPr id="3" name="Content Placeholder 2">
            <a:extLst>
              <a:ext uri="{FF2B5EF4-FFF2-40B4-BE49-F238E27FC236}">
                <a16:creationId xmlns:a16="http://schemas.microsoft.com/office/drawing/2014/main" id="{176B441F-90DF-6B4E-BAFB-1458F55B3458}"/>
              </a:ext>
            </a:extLst>
          </p:cNvPr>
          <p:cNvSpPr>
            <a:spLocks noGrp="1"/>
          </p:cNvSpPr>
          <p:nvPr>
            <p:ph idx="1"/>
          </p:nvPr>
        </p:nvSpPr>
        <p:spPr/>
        <p:txBody>
          <a:bodyPr/>
          <a:lstStyle/>
          <a:p>
            <a:r>
              <a:rPr lang="en-GB" dirty="0"/>
              <a:t>Head and tail start to oscillate while the centre of the bunch remains unperturbed.</a:t>
            </a:r>
          </a:p>
          <a:p>
            <a:endParaRPr lang="en-CH" dirty="0"/>
          </a:p>
        </p:txBody>
      </p:sp>
      <p:pic>
        <p:nvPicPr>
          <p:cNvPr id="4" name="Picture 3">
            <a:extLst>
              <a:ext uri="{FF2B5EF4-FFF2-40B4-BE49-F238E27FC236}">
                <a16:creationId xmlns:a16="http://schemas.microsoft.com/office/drawing/2014/main" id="{8D4810C8-D1A0-0746-B01E-1A7ED68FCBBE}"/>
              </a:ext>
            </a:extLst>
          </p:cNvPr>
          <p:cNvPicPr>
            <a:picLocks noChangeAspect="1"/>
          </p:cNvPicPr>
          <p:nvPr/>
        </p:nvPicPr>
        <p:blipFill>
          <a:blip r:embed="rId2"/>
          <a:stretch>
            <a:fillRect/>
          </a:stretch>
        </p:blipFill>
        <p:spPr>
          <a:xfrm>
            <a:off x="990600" y="2667000"/>
            <a:ext cx="6972300" cy="3086100"/>
          </a:xfrm>
          <a:prstGeom prst="rect">
            <a:avLst/>
          </a:prstGeom>
        </p:spPr>
      </p:pic>
    </p:spTree>
    <p:extLst>
      <p:ext uri="{BB962C8B-B14F-4D97-AF65-F5344CB8AC3E}">
        <p14:creationId xmlns:p14="http://schemas.microsoft.com/office/powerpoint/2010/main" val="919085265"/>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6DEFF-EC2A-094B-8E10-5C93F566AC28}"/>
              </a:ext>
            </a:extLst>
          </p:cNvPr>
          <p:cNvSpPr>
            <a:spLocks noGrp="1"/>
          </p:cNvSpPr>
          <p:nvPr>
            <p:ph type="title"/>
          </p:nvPr>
        </p:nvSpPr>
        <p:spPr/>
        <p:txBody>
          <a:bodyPr/>
          <a:lstStyle/>
          <a:p>
            <a:r>
              <a:rPr lang="fr-CH" dirty="0" err="1"/>
              <a:t>Typical</a:t>
            </a:r>
            <a:r>
              <a:rPr lang="fr-CH" dirty="0"/>
              <a:t> </a:t>
            </a:r>
            <a:r>
              <a:rPr lang="fr-CH" dirty="0" err="1"/>
              <a:t>Instability</a:t>
            </a:r>
            <a:r>
              <a:rPr lang="fr-CH" dirty="0"/>
              <a:t> in the LHC</a:t>
            </a:r>
            <a:endParaRPr lang="en-CH" dirty="0"/>
          </a:p>
        </p:txBody>
      </p:sp>
      <p:pic>
        <p:nvPicPr>
          <p:cNvPr id="4" name="Content Placeholder 3">
            <a:extLst>
              <a:ext uri="{FF2B5EF4-FFF2-40B4-BE49-F238E27FC236}">
                <a16:creationId xmlns:a16="http://schemas.microsoft.com/office/drawing/2014/main" id="{6EE0DED1-79F9-6845-AA46-F16C9690F1C3}"/>
              </a:ext>
            </a:extLst>
          </p:cNvPr>
          <p:cNvPicPr>
            <a:picLocks noGrp="1" noChangeAspect="1"/>
          </p:cNvPicPr>
          <p:nvPr>
            <p:ph idx="1"/>
          </p:nvPr>
        </p:nvPicPr>
        <p:blipFill>
          <a:blip r:embed="rId2"/>
          <a:stretch>
            <a:fillRect/>
          </a:stretch>
        </p:blipFill>
        <p:spPr>
          <a:xfrm>
            <a:off x="1653706" y="1219200"/>
            <a:ext cx="5416438" cy="4911725"/>
          </a:xfrm>
          <a:prstGeom prst="rect">
            <a:avLst/>
          </a:prstGeom>
        </p:spPr>
      </p:pic>
    </p:spTree>
    <p:extLst>
      <p:ext uri="{BB962C8B-B14F-4D97-AF65-F5344CB8AC3E}">
        <p14:creationId xmlns:p14="http://schemas.microsoft.com/office/powerpoint/2010/main" val="2431500927"/>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982914-DA8B-7E4C-B80E-37E06A3DE302}"/>
              </a:ext>
            </a:extLst>
          </p:cNvPr>
          <p:cNvSpPr>
            <a:spLocks noGrp="1"/>
          </p:cNvSpPr>
          <p:nvPr>
            <p:ph type="title"/>
          </p:nvPr>
        </p:nvSpPr>
        <p:spPr/>
        <p:txBody>
          <a:bodyPr/>
          <a:lstStyle/>
          <a:p>
            <a:r>
              <a:rPr lang="en-CH" dirty="0"/>
              <a:t>Landau Damping</a:t>
            </a:r>
          </a:p>
        </p:txBody>
      </p:sp>
      <p:sp>
        <p:nvSpPr>
          <p:cNvPr id="3" name="Content Placeholder 2">
            <a:extLst>
              <a:ext uri="{FF2B5EF4-FFF2-40B4-BE49-F238E27FC236}">
                <a16:creationId xmlns:a16="http://schemas.microsoft.com/office/drawing/2014/main" id="{2414F549-8018-3947-AAFC-A4E8AD6DD675}"/>
              </a:ext>
            </a:extLst>
          </p:cNvPr>
          <p:cNvSpPr>
            <a:spLocks noGrp="1"/>
          </p:cNvSpPr>
          <p:nvPr>
            <p:ph idx="1"/>
          </p:nvPr>
        </p:nvSpPr>
        <p:spPr>
          <a:xfrm>
            <a:off x="457200" y="1101280"/>
            <a:ext cx="8382000" cy="5548312"/>
          </a:xfrm>
        </p:spPr>
        <p:txBody>
          <a:bodyPr/>
          <a:lstStyle/>
          <a:p>
            <a:r>
              <a:rPr lang="en-CH" sz="2000" dirty="0"/>
              <a:t>In real machines, not all particles in the beam have same momentum (frequency).</a:t>
            </a:r>
          </a:p>
          <a:p>
            <a:pPr lvl="1"/>
            <a:r>
              <a:rPr lang="en-CH" sz="2000" dirty="0"/>
              <a:t>Hence have a revolution frequency spread that may be sufficient to stabilise beam.</a:t>
            </a:r>
          </a:p>
          <a:p>
            <a:r>
              <a:rPr lang="en-CH" sz="2000" dirty="0"/>
              <a:t>The coherent motion from an instability therefore de-coheres over time, potentially dampening the instability</a:t>
            </a:r>
            <a:r>
              <a:rPr lang="en-CH" sz="1800" dirty="0"/>
              <a:t>.</a:t>
            </a:r>
          </a:p>
          <a:p>
            <a:endParaRPr lang="en-CH" sz="1800" dirty="0"/>
          </a:p>
          <a:p>
            <a:endParaRPr lang="en-CH" sz="1800" dirty="0"/>
          </a:p>
          <a:p>
            <a:endParaRPr lang="en-CH" sz="1800" dirty="0"/>
          </a:p>
          <a:p>
            <a:pPr marL="0" indent="0">
              <a:buNone/>
            </a:pPr>
            <a:endParaRPr lang="en-CH" sz="1800" dirty="0"/>
          </a:p>
          <a:p>
            <a:pPr marL="0" indent="0">
              <a:buNone/>
            </a:pPr>
            <a:endParaRPr lang="en-CH" sz="1800" dirty="0"/>
          </a:p>
          <a:p>
            <a:r>
              <a:rPr lang="en-CH" sz="2000" dirty="0"/>
              <a:t>Two oscillators excited together become incoherent and give zero centre of charge motion after a number of turns comparable to the reciprocal of their frequency difference.</a:t>
            </a:r>
          </a:p>
          <a:p>
            <a:r>
              <a:rPr lang="en-CH" sz="2000" dirty="0"/>
              <a:t>Landau damping is the absence of oscillations.</a:t>
            </a:r>
          </a:p>
        </p:txBody>
      </p:sp>
      <p:pic>
        <p:nvPicPr>
          <p:cNvPr id="4" name="Picture 3">
            <a:extLst>
              <a:ext uri="{FF2B5EF4-FFF2-40B4-BE49-F238E27FC236}">
                <a16:creationId xmlns:a16="http://schemas.microsoft.com/office/drawing/2014/main" id="{8CF05A88-5008-E64F-9DB7-DE058BBBA0EF}"/>
              </a:ext>
            </a:extLst>
          </p:cNvPr>
          <p:cNvPicPr>
            <a:picLocks noChangeAspect="1"/>
          </p:cNvPicPr>
          <p:nvPr/>
        </p:nvPicPr>
        <p:blipFill>
          <a:blip r:embed="rId2"/>
          <a:stretch>
            <a:fillRect/>
          </a:stretch>
        </p:blipFill>
        <p:spPr>
          <a:xfrm>
            <a:off x="2044122" y="3222304"/>
            <a:ext cx="3547905" cy="1476746"/>
          </a:xfrm>
          <a:prstGeom prst="rect">
            <a:avLst/>
          </a:prstGeom>
        </p:spPr>
      </p:pic>
      <p:pic>
        <p:nvPicPr>
          <p:cNvPr id="5" name="Picture 4">
            <a:extLst>
              <a:ext uri="{FF2B5EF4-FFF2-40B4-BE49-F238E27FC236}">
                <a16:creationId xmlns:a16="http://schemas.microsoft.com/office/drawing/2014/main" id="{08A95C10-2C82-B84B-B2FD-BD973ECB0661}"/>
              </a:ext>
            </a:extLst>
          </p:cNvPr>
          <p:cNvPicPr>
            <a:picLocks noChangeAspect="1"/>
          </p:cNvPicPr>
          <p:nvPr/>
        </p:nvPicPr>
        <p:blipFill>
          <a:blip r:embed="rId3"/>
          <a:stretch>
            <a:fillRect/>
          </a:stretch>
        </p:blipFill>
        <p:spPr>
          <a:xfrm>
            <a:off x="7543800" y="4748714"/>
            <a:ext cx="1460733" cy="2094998"/>
          </a:xfrm>
          <a:prstGeom prst="rect">
            <a:avLst/>
          </a:prstGeom>
        </p:spPr>
      </p:pic>
      <p:sp>
        <p:nvSpPr>
          <p:cNvPr id="6" name="TextBox 5">
            <a:extLst>
              <a:ext uri="{FF2B5EF4-FFF2-40B4-BE49-F238E27FC236}">
                <a16:creationId xmlns:a16="http://schemas.microsoft.com/office/drawing/2014/main" id="{D097D842-AA90-9A48-B243-E372A54DC6A6}"/>
              </a:ext>
            </a:extLst>
          </p:cNvPr>
          <p:cNvSpPr txBox="1"/>
          <p:nvPr/>
        </p:nvSpPr>
        <p:spPr>
          <a:xfrm>
            <a:off x="5605305" y="6243644"/>
            <a:ext cx="1809021" cy="369332"/>
          </a:xfrm>
          <a:prstGeom prst="rect">
            <a:avLst/>
          </a:prstGeom>
          <a:noFill/>
        </p:spPr>
        <p:txBody>
          <a:bodyPr wrap="none" rtlCol="0">
            <a:spAutoFit/>
          </a:bodyPr>
          <a:lstStyle/>
          <a:p>
            <a:r>
              <a:rPr lang="en-CH" b="1" dirty="0"/>
              <a:t>Lev. D. Landau</a:t>
            </a:r>
          </a:p>
        </p:txBody>
      </p:sp>
      <p:sp>
        <p:nvSpPr>
          <p:cNvPr id="7" name="TextBox 6">
            <a:extLst>
              <a:ext uri="{FF2B5EF4-FFF2-40B4-BE49-F238E27FC236}">
                <a16:creationId xmlns:a16="http://schemas.microsoft.com/office/drawing/2014/main" id="{4A54B94A-5477-594B-B571-08477527ED9E}"/>
              </a:ext>
            </a:extLst>
          </p:cNvPr>
          <p:cNvSpPr txBox="1"/>
          <p:nvPr/>
        </p:nvSpPr>
        <p:spPr>
          <a:xfrm>
            <a:off x="6041734" y="3499012"/>
            <a:ext cx="2347759" cy="923330"/>
          </a:xfrm>
          <a:prstGeom prst="rect">
            <a:avLst/>
          </a:prstGeom>
          <a:noFill/>
        </p:spPr>
        <p:txBody>
          <a:bodyPr wrap="none" rtlCol="0">
            <a:spAutoFit/>
          </a:bodyPr>
          <a:lstStyle/>
          <a:p>
            <a:r>
              <a:rPr lang="en-CH" dirty="0"/>
              <a:t>Two particles</a:t>
            </a:r>
          </a:p>
          <a:p>
            <a:r>
              <a:rPr lang="en-GB" dirty="0"/>
              <a:t>o</a:t>
            </a:r>
            <a:r>
              <a:rPr lang="en-CH" dirty="0"/>
              <a:t>f different frequency</a:t>
            </a:r>
          </a:p>
          <a:p>
            <a:r>
              <a:rPr lang="en-GB" dirty="0"/>
              <a:t>m</a:t>
            </a:r>
            <a:r>
              <a:rPr lang="en-CH" dirty="0"/>
              <a:t>ove out of step.</a:t>
            </a:r>
          </a:p>
        </p:txBody>
      </p:sp>
    </p:spTree>
    <p:extLst>
      <p:ext uri="{BB962C8B-B14F-4D97-AF65-F5344CB8AC3E}">
        <p14:creationId xmlns:p14="http://schemas.microsoft.com/office/powerpoint/2010/main" val="3980435795"/>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DD528-F790-B54F-8888-96F7AFF61F2C}"/>
              </a:ext>
            </a:extLst>
          </p:cNvPr>
          <p:cNvSpPr>
            <a:spLocks noGrp="1"/>
          </p:cNvSpPr>
          <p:nvPr>
            <p:ph type="title"/>
          </p:nvPr>
        </p:nvSpPr>
        <p:spPr/>
        <p:txBody>
          <a:bodyPr/>
          <a:lstStyle/>
          <a:p>
            <a:r>
              <a:rPr lang="en-CH" dirty="0"/>
              <a:t>Landau Damping</a:t>
            </a:r>
          </a:p>
        </p:txBody>
      </p:sp>
      <p:sp>
        <p:nvSpPr>
          <p:cNvPr id="3" name="Content Placeholder 2">
            <a:extLst>
              <a:ext uri="{FF2B5EF4-FFF2-40B4-BE49-F238E27FC236}">
                <a16:creationId xmlns:a16="http://schemas.microsoft.com/office/drawing/2014/main" id="{B49AD22C-2508-1E47-AA33-FA2082D81BD1}"/>
              </a:ext>
            </a:extLst>
          </p:cNvPr>
          <p:cNvSpPr>
            <a:spLocks noGrp="1"/>
          </p:cNvSpPr>
          <p:nvPr>
            <p:ph idx="1"/>
          </p:nvPr>
        </p:nvSpPr>
        <p:spPr>
          <a:xfrm>
            <a:off x="457200" y="1295400"/>
            <a:ext cx="8229600" cy="4800600"/>
          </a:xfrm>
        </p:spPr>
        <p:txBody>
          <a:bodyPr/>
          <a:lstStyle/>
          <a:p>
            <a:r>
              <a:rPr lang="en-CH" sz="1800" dirty="0"/>
              <a:t>Landau damping applies not just to </a:t>
            </a:r>
            <a:r>
              <a:rPr lang="en-CH" sz="1800" b="1" dirty="0"/>
              <a:t>longitudinal</a:t>
            </a:r>
            <a:r>
              <a:rPr lang="en-CH" sz="1800" dirty="0"/>
              <a:t> but also </a:t>
            </a:r>
            <a:r>
              <a:rPr lang="en-CH" sz="1800" b="1" dirty="0"/>
              <a:t>transverse</a:t>
            </a:r>
            <a:r>
              <a:rPr lang="en-CH" sz="1800" dirty="0"/>
              <a:t>, </a:t>
            </a:r>
            <a:r>
              <a:rPr lang="en-CH" sz="1800" b="1" dirty="0"/>
              <a:t>single-bunch</a:t>
            </a:r>
            <a:r>
              <a:rPr lang="en-CH" sz="1800" dirty="0"/>
              <a:t> and </a:t>
            </a:r>
            <a:r>
              <a:rPr lang="en-CH" sz="1800" b="1" dirty="0"/>
              <a:t>multi-bunch</a:t>
            </a:r>
            <a:r>
              <a:rPr lang="en-CH" sz="1800" dirty="0"/>
              <a:t> instabilities.</a:t>
            </a:r>
          </a:p>
          <a:p>
            <a:r>
              <a:rPr lang="en-CH" sz="1800" dirty="0"/>
              <a:t>Along with active feedback systems, it is a powerful way to overcome coherent beam instabilities.</a:t>
            </a:r>
          </a:p>
          <a:p>
            <a:endParaRPr lang="en-CH" sz="1800" dirty="0"/>
          </a:p>
          <a:p>
            <a:endParaRPr lang="en-CH" sz="1800" dirty="0"/>
          </a:p>
          <a:p>
            <a:endParaRPr lang="en-CH" sz="1800" dirty="0"/>
          </a:p>
          <a:p>
            <a:endParaRPr lang="en-CH" sz="1800" dirty="0"/>
          </a:p>
          <a:p>
            <a:endParaRPr lang="en-CH" sz="1800" dirty="0"/>
          </a:p>
          <a:p>
            <a:endParaRPr lang="en-CH" sz="1800" dirty="0"/>
          </a:p>
          <a:p>
            <a:r>
              <a:rPr lang="en-CH" sz="1800" dirty="0"/>
              <a:t>The line defining zero growth rate leads us to a handy approximation for the stability limit of unbunched beams – the ‘</a:t>
            </a:r>
            <a:r>
              <a:rPr lang="en-CH" sz="1800" b="1" dirty="0"/>
              <a:t>Keil-Schnell Stability Criterion</a:t>
            </a:r>
            <a:r>
              <a:rPr lang="en-CH" sz="1800" dirty="0"/>
              <a:t>’:</a:t>
            </a:r>
          </a:p>
          <a:p>
            <a:endParaRPr lang="en-CH" sz="1800" dirty="0"/>
          </a:p>
        </p:txBody>
      </p:sp>
      <p:pic>
        <p:nvPicPr>
          <p:cNvPr id="4" name="Picture 3">
            <a:extLst>
              <a:ext uri="{FF2B5EF4-FFF2-40B4-BE49-F238E27FC236}">
                <a16:creationId xmlns:a16="http://schemas.microsoft.com/office/drawing/2014/main" id="{F2880F98-40E8-624B-A282-98F70B40CA8E}"/>
              </a:ext>
            </a:extLst>
          </p:cNvPr>
          <p:cNvPicPr>
            <a:picLocks noChangeAspect="1"/>
          </p:cNvPicPr>
          <p:nvPr/>
        </p:nvPicPr>
        <p:blipFill>
          <a:blip r:embed="rId2"/>
          <a:stretch>
            <a:fillRect/>
          </a:stretch>
        </p:blipFill>
        <p:spPr>
          <a:xfrm>
            <a:off x="3124200" y="2502460"/>
            <a:ext cx="2752784" cy="1860550"/>
          </a:xfrm>
          <a:prstGeom prst="rect">
            <a:avLst/>
          </a:prstGeom>
        </p:spPr>
      </p:pic>
      <p:pic>
        <p:nvPicPr>
          <p:cNvPr id="5" name="Picture 4">
            <a:extLst>
              <a:ext uri="{FF2B5EF4-FFF2-40B4-BE49-F238E27FC236}">
                <a16:creationId xmlns:a16="http://schemas.microsoft.com/office/drawing/2014/main" id="{1AA15E86-159D-5849-839B-0679DC9F43FE}"/>
              </a:ext>
            </a:extLst>
          </p:cNvPr>
          <p:cNvPicPr>
            <a:picLocks noChangeAspect="1"/>
          </p:cNvPicPr>
          <p:nvPr/>
        </p:nvPicPr>
        <p:blipFill>
          <a:blip r:embed="rId3"/>
          <a:stretch>
            <a:fillRect/>
          </a:stretch>
        </p:blipFill>
        <p:spPr>
          <a:xfrm>
            <a:off x="2750388" y="5224180"/>
            <a:ext cx="3500408" cy="844926"/>
          </a:xfrm>
          <a:prstGeom prst="rect">
            <a:avLst/>
          </a:prstGeom>
        </p:spPr>
      </p:pic>
      <p:sp>
        <p:nvSpPr>
          <p:cNvPr id="6" name="TextBox 5">
            <a:extLst>
              <a:ext uri="{FF2B5EF4-FFF2-40B4-BE49-F238E27FC236}">
                <a16:creationId xmlns:a16="http://schemas.microsoft.com/office/drawing/2014/main" id="{C6329301-D675-1842-A898-5226C6E9DC1B}"/>
              </a:ext>
            </a:extLst>
          </p:cNvPr>
          <p:cNvSpPr txBox="1"/>
          <p:nvPr/>
        </p:nvSpPr>
        <p:spPr>
          <a:xfrm>
            <a:off x="6144598" y="3049369"/>
            <a:ext cx="2364750" cy="646331"/>
          </a:xfrm>
          <a:prstGeom prst="rect">
            <a:avLst/>
          </a:prstGeom>
          <a:noFill/>
        </p:spPr>
        <p:txBody>
          <a:bodyPr wrap="none" rtlCol="0">
            <a:spAutoFit/>
          </a:bodyPr>
          <a:lstStyle/>
          <a:p>
            <a:r>
              <a:rPr lang="en-CH" dirty="0"/>
              <a:t>Instability diagramme</a:t>
            </a:r>
          </a:p>
          <a:p>
            <a:r>
              <a:rPr lang="en-GB" dirty="0"/>
              <a:t>w</a:t>
            </a:r>
            <a:r>
              <a:rPr lang="en-CH" dirty="0"/>
              <a:t>ith damping</a:t>
            </a:r>
          </a:p>
        </p:txBody>
      </p:sp>
    </p:spTree>
    <p:extLst>
      <p:ext uri="{BB962C8B-B14F-4D97-AF65-F5344CB8AC3E}">
        <p14:creationId xmlns:p14="http://schemas.microsoft.com/office/powerpoint/2010/main" val="29808671"/>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07ECA-C720-E04F-8305-309C53797700}"/>
              </a:ext>
            </a:extLst>
          </p:cNvPr>
          <p:cNvSpPr>
            <a:spLocks noGrp="1"/>
          </p:cNvSpPr>
          <p:nvPr>
            <p:ph type="title"/>
          </p:nvPr>
        </p:nvSpPr>
        <p:spPr/>
        <p:txBody>
          <a:bodyPr/>
          <a:lstStyle/>
          <a:p>
            <a:r>
              <a:rPr lang="en-CH" dirty="0"/>
              <a:t>General Remarks</a:t>
            </a:r>
          </a:p>
        </p:txBody>
      </p:sp>
      <p:sp>
        <p:nvSpPr>
          <p:cNvPr id="3" name="Content Placeholder 2">
            <a:extLst>
              <a:ext uri="{FF2B5EF4-FFF2-40B4-BE49-F238E27FC236}">
                <a16:creationId xmlns:a16="http://schemas.microsoft.com/office/drawing/2014/main" id="{524223C8-3B5B-4148-9F03-48711DEE7CEE}"/>
              </a:ext>
            </a:extLst>
          </p:cNvPr>
          <p:cNvSpPr>
            <a:spLocks noGrp="1"/>
          </p:cNvSpPr>
          <p:nvPr>
            <p:ph idx="1"/>
          </p:nvPr>
        </p:nvSpPr>
        <p:spPr>
          <a:xfrm>
            <a:off x="448294" y="1163637"/>
            <a:ext cx="8229600" cy="5160963"/>
          </a:xfrm>
        </p:spPr>
        <p:txBody>
          <a:bodyPr/>
          <a:lstStyle/>
          <a:p>
            <a:r>
              <a:rPr lang="en-CH" dirty="0"/>
              <a:t>Transverse and longitudinal planes treated in basically same way and results are very similar.</a:t>
            </a:r>
          </a:p>
          <a:p>
            <a:r>
              <a:rPr lang="en-CH" dirty="0"/>
              <a:t>Some differences:</a:t>
            </a:r>
          </a:p>
          <a:p>
            <a:pPr lvl="1"/>
            <a:r>
              <a:rPr lang="en-CH" dirty="0"/>
              <a:t>Longitudinal impedance depends predominantly on induced electric fields.</a:t>
            </a:r>
          </a:p>
          <a:p>
            <a:pPr lvl="2"/>
            <a:r>
              <a:rPr lang="en-CH" dirty="0"/>
              <a:t>Z</a:t>
            </a:r>
            <a:r>
              <a:rPr lang="en-CH" baseline="-25000" dirty="0"/>
              <a:t>lon</a:t>
            </a:r>
            <a:r>
              <a:rPr lang="fr-CH" baseline="-25000" dirty="0"/>
              <a:t>g.</a:t>
            </a:r>
            <a:r>
              <a:rPr lang="en-CH" baseline="-25000" dirty="0"/>
              <a:t> </a:t>
            </a:r>
            <a:r>
              <a:rPr lang="en-GB" dirty="0"/>
              <a:t>I</a:t>
            </a:r>
            <a:r>
              <a:rPr lang="en-CH" dirty="0"/>
              <a:t>s order of a few </a:t>
            </a:r>
            <a:r>
              <a:rPr lang="el-GR" dirty="0"/>
              <a:t>Ω</a:t>
            </a:r>
            <a:r>
              <a:rPr lang="en-CH" dirty="0"/>
              <a:t>.</a:t>
            </a:r>
          </a:p>
          <a:p>
            <a:pPr lvl="1"/>
            <a:r>
              <a:rPr lang="en-CH" dirty="0"/>
              <a:t>Transverse impedance depends on both electric and magnetic fields, with the latter being more important.</a:t>
            </a:r>
          </a:p>
          <a:p>
            <a:pPr lvl="2"/>
            <a:r>
              <a:rPr lang="en-CH" dirty="0"/>
              <a:t>Z</a:t>
            </a:r>
            <a:r>
              <a:rPr lang="en-CH" baseline="-25000" dirty="0"/>
              <a:t>trans.</a:t>
            </a:r>
            <a:r>
              <a:rPr lang="en-CH" dirty="0"/>
              <a:t> </a:t>
            </a:r>
            <a:r>
              <a:rPr lang="en-GB" dirty="0"/>
              <a:t>I</a:t>
            </a:r>
            <a:r>
              <a:rPr lang="en-CH" dirty="0"/>
              <a:t>s millions of </a:t>
            </a:r>
            <a:r>
              <a:rPr lang="el-GR" dirty="0"/>
              <a:t>Ω</a:t>
            </a:r>
            <a:r>
              <a:rPr lang="fr-CH" dirty="0"/>
              <a:t>/m</a:t>
            </a:r>
            <a:endParaRPr lang="en-CH" dirty="0"/>
          </a:p>
          <a:p>
            <a:pPr lvl="1"/>
            <a:endParaRPr lang="en-CH" dirty="0"/>
          </a:p>
        </p:txBody>
      </p:sp>
    </p:spTree>
    <p:extLst>
      <p:ext uri="{BB962C8B-B14F-4D97-AF65-F5344CB8AC3E}">
        <p14:creationId xmlns:p14="http://schemas.microsoft.com/office/powerpoint/2010/main" val="3170469851"/>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517A2-D249-A14A-9371-DF167460C514}"/>
              </a:ext>
            </a:extLst>
          </p:cNvPr>
          <p:cNvSpPr>
            <a:spLocks noGrp="1"/>
          </p:cNvSpPr>
          <p:nvPr>
            <p:ph type="title"/>
          </p:nvPr>
        </p:nvSpPr>
        <p:spPr/>
        <p:txBody>
          <a:bodyPr/>
          <a:lstStyle/>
          <a:p>
            <a:r>
              <a:rPr lang="en-CH" dirty="0"/>
              <a:t>General Remarks</a:t>
            </a:r>
          </a:p>
        </p:txBody>
      </p:sp>
      <p:sp>
        <p:nvSpPr>
          <p:cNvPr id="3" name="Content Placeholder 2">
            <a:extLst>
              <a:ext uri="{FF2B5EF4-FFF2-40B4-BE49-F238E27FC236}">
                <a16:creationId xmlns:a16="http://schemas.microsoft.com/office/drawing/2014/main" id="{F26B79F8-64CF-BB4E-BE4E-583FC2AAF922}"/>
              </a:ext>
            </a:extLst>
          </p:cNvPr>
          <p:cNvSpPr>
            <a:spLocks noGrp="1"/>
          </p:cNvSpPr>
          <p:nvPr>
            <p:ph idx="1"/>
          </p:nvPr>
        </p:nvSpPr>
        <p:spPr>
          <a:xfrm>
            <a:off x="457200" y="1295400"/>
            <a:ext cx="8229600" cy="4530725"/>
          </a:xfrm>
        </p:spPr>
        <p:txBody>
          <a:bodyPr/>
          <a:lstStyle/>
          <a:p>
            <a:r>
              <a:rPr lang="en-CH" sz="2000" dirty="0"/>
              <a:t>Impedance of machine varies with frequency.</a:t>
            </a:r>
          </a:p>
          <a:p>
            <a:pPr lvl="1"/>
            <a:r>
              <a:rPr lang="en-CH" sz="2000" dirty="0"/>
              <a:t>Low frequencies – Impedance dominated by skin effect of vacuum chanmber.</a:t>
            </a:r>
          </a:p>
          <a:p>
            <a:pPr lvl="1"/>
            <a:r>
              <a:rPr lang="en-CH" sz="2000" dirty="0"/>
              <a:t>High frequencies – Impedance behaves like broadband resonator (Q = 1), due to numerous small resonators (bellows, cavities, tanks, etc.)</a:t>
            </a:r>
          </a:p>
          <a:p>
            <a:r>
              <a:rPr lang="en-CH" sz="2000" dirty="0"/>
              <a:t>Mitigation factors against coherent instabilities are limited. </a:t>
            </a:r>
          </a:p>
          <a:p>
            <a:pPr lvl="1"/>
            <a:r>
              <a:rPr lang="en-CH" sz="2000" dirty="0"/>
              <a:t>In longitudinal case, design vacuum chamber with low coupling impedance.</a:t>
            </a:r>
          </a:p>
          <a:p>
            <a:pPr lvl="1"/>
            <a:r>
              <a:rPr lang="en-CH" sz="2000" dirty="0"/>
              <a:t>In transverse case, enhance Landau damping by use of sextupoles and octupoles.</a:t>
            </a:r>
          </a:p>
          <a:p>
            <a:pPr lvl="1"/>
            <a:r>
              <a:rPr lang="en-CH" sz="2000" dirty="0"/>
              <a:t>Active feedback system as last resort.</a:t>
            </a:r>
          </a:p>
        </p:txBody>
      </p:sp>
    </p:spTree>
    <p:extLst>
      <p:ext uri="{BB962C8B-B14F-4D97-AF65-F5344CB8AC3E}">
        <p14:creationId xmlns:p14="http://schemas.microsoft.com/office/powerpoint/2010/main" val="4124261046"/>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F6566-F0D9-9840-B4B4-F2634D0A96DA}"/>
              </a:ext>
            </a:extLst>
          </p:cNvPr>
          <p:cNvSpPr>
            <a:spLocks noGrp="1"/>
          </p:cNvSpPr>
          <p:nvPr>
            <p:ph type="title"/>
          </p:nvPr>
        </p:nvSpPr>
        <p:spPr/>
        <p:txBody>
          <a:bodyPr/>
          <a:lstStyle/>
          <a:p>
            <a:r>
              <a:rPr lang="en-CH" dirty="0"/>
              <a:t>Summary</a:t>
            </a:r>
          </a:p>
        </p:txBody>
      </p:sp>
      <p:sp>
        <p:nvSpPr>
          <p:cNvPr id="3" name="Content Placeholder 2">
            <a:extLst>
              <a:ext uri="{FF2B5EF4-FFF2-40B4-BE49-F238E27FC236}">
                <a16:creationId xmlns:a16="http://schemas.microsoft.com/office/drawing/2014/main" id="{26422703-0C3B-3147-BC15-B525C4C274FD}"/>
              </a:ext>
            </a:extLst>
          </p:cNvPr>
          <p:cNvSpPr>
            <a:spLocks noGrp="1"/>
          </p:cNvSpPr>
          <p:nvPr>
            <p:ph idx="1"/>
          </p:nvPr>
        </p:nvSpPr>
        <p:spPr>
          <a:xfrm>
            <a:off x="457200" y="1524000"/>
            <a:ext cx="8229600" cy="4876800"/>
          </a:xfrm>
        </p:spPr>
        <p:txBody>
          <a:bodyPr/>
          <a:lstStyle/>
          <a:p>
            <a:r>
              <a:rPr lang="en-CH" sz="2100" dirty="0"/>
              <a:t>Impedance is one of the main sources of beam instability.</a:t>
            </a:r>
          </a:p>
          <a:p>
            <a:pPr lvl="1"/>
            <a:r>
              <a:rPr lang="en-CH" sz="2100" dirty="0"/>
              <a:t>Generated by the interaction/coupling between the beam and the accelerator environment.</a:t>
            </a:r>
          </a:p>
          <a:p>
            <a:pPr lvl="1"/>
            <a:r>
              <a:rPr lang="en-CH" sz="2100" dirty="0"/>
              <a:t>Produce wakefields that perturb the beam motion.</a:t>
            </a:r>
          </a:p>
          <a:p>
            <a:r>
              <a:rPr lang="en-CH" sz="2100" dirty="0"/>
              <a:t>Eventually, this perturbation might lead to instabilities.</a:t>
            </a:r>
          </a:p>
          <a:p>
            <a:pPr lvl="1"/>
            <a:r>
              <a:rPr lang="en-CH" sz="2100" dirty="0"/>
              <a:t>Broad-band impedances mainly responsible for single-bunch beam instabilities.</a:t>
            </a:r>
          </a:p>
          <a:p>
            <a:pPr lvl="1"/>
            <a:r>
              <a:rPr lang="en-CH" sz="2100" dirty="0"/>
              <a:t>Narrow-band impedances can cause multi-bunch instabilities but usually do not affect single-bunch intensity limits.</a:t>
            </a:r>
          </a:p>
          <a:p>
            <a:pPr lvl="1"/>
            <a:r>
              <a:rPr lang="en-CH" sz="2100" dirty="0"/>
              <a:t>Both can cause longitudinal and transverse instabilities.</a:t>
            </a:r>
          </a:p>
          <a:p>
            <a:r>
              <a:rPr lang="en-CH" sz="2100" dirty="0"/>
              <a:t>Various ways exist to mitigate instabiities (radiation damping, octupoles etc.)</a:t>
            </a:r>
          </a:p>
        </p:txBody>
      </p:sp>
    </p:spTree>
    <p:extLst>
      <p:ext uri="{BB962C8B-B14F-4D97-AF65-F5344CB8AC3E}">
        <p14:creationId xmlns:p14="http://schemas.microsoft.com/office/powerpoint/2010/main" val="194076379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854DC-04A4-9E48-A596-96866FD50F58}"/>
              </a:ext>
            </a:extLst>
          </p:cNvPr>
          <p:cNvSpPr>
            <a:spLocks noGrp="1"/>
          </p:cNvSpPr>
          <p:nvPr>
            <p:ph type="title"/>
          </p:nvPr>
        </p:nvSpPr>
        <p:spPr/>
        <p:txBody>
          <a:bodyPr/>
          <a:lstStyle/>
          <a:p>
            <a:r>
              <a:rPr lang="en-CH" dirty="0"/>
              <a:t>Introduction</a:t>
            </a:r>
          </a:p>
        </p:txBody>
      </p:sp>
      <p:sp>
        <p:nvSpPr>
          <p:cNvPr id="4" name="Content Placeholder 3">
            <a:extLst>
              <a:ext uri="{FF2B5EF4-FFF2-40B4-BE49-F238E27FC236}">
                <a16:creationId xmlns:a16="http://schemas.microsoft.com/office/drawing/2014/main" id="{F8E104A0-5E58-8C46-88F0-41143444E847}"/>
              </a:ext>
            </a:extLst>
          </p:cNvPr>
          <p:cNvSpPr>
            <a:spLocks noGrp="1"/>
          </p:cNvSpPr>
          <p:nvPr>
            <p:ph sz="half" idx="1"/>
          </p:nvPr>
        </p:nvSpPr>
        <p:spPr/>
        <p:txBody>
          <a:bodyPr/>
          <a:lstStyle/>
          <a:p>
            <a:pPr marL="0" indent="0" algn="just">
              <a:buNone/>
            </a:pPr>
            <a:r>
              <a:rPr lang="en-CH" sz="1800" i="1" dirty="0"/>
              <a:t>So you’ve carefully tuned the machine to produce the best possible performance at the highest intensity and you’ve invited the lab director to the control room to observe, for the first time, the machine working at design intensity. The intensity comes up, the pulse goes up and just when you’re about to get there…there’s a sudden loss of beam. You try again, and it repeats. This is characteristic of an instability.</a:t>
            </a:r>
          </a:p>
          <a:p>
            <a:pPr marL="0" indent="0">
              <a:buNone/>
            </a:pPr>
            <a:endParaRPr lang="en-CH" sz="1800" dirty="0"/>
          </a:p>
          <a:p>
            <a:pPr marL="0" indent="0">
              <a:buNone/>
            </a:pPr>
            <a:r>
              <a:rPr lang="en-CH" sz="1800" dirty="0"/>
              <a:t>	</a:t>
            </a:r>
            <a:r>
              <a:rPr lang="en-CH" sz="1800" i="1" dirty="0"/>
              <a:t>E. J. N. Wilson, CERN</a:t>
            </a:r>
          </a:p>
        </p:txBody>
      </p:sp>
      <p:pic>
        <p:nvPicPr>
          <p:cNvPr id="6" name="Content Placeholder 5">
            <a:extLst>
              <a:ext uri="{FF2B5EF4-FFF2-40B4-BE49-F238E27FC236}">
                <a16:creationId xmlns:a16="http://schemas.microsoft.com/office/drawing/2014/main" id="{94FDB408-34C4-FA49-9281-1F23AED1B711}"/>
              </a:ext>
            </a:extLst>
          </p:cNvPr>
          <p:cNvPicPr>
            <a:picLocks noGrp="1" noChangeAspect="1"/>
          </p:cNvPicPr>
          <p:nvPr>
            <p:ph sz="half" idx="2"/>
          </p:nvPr>
        </p:nvPicPr>
        <p:blipFill>
          <a:blip r:embed="rId2"/>
          <a:stretch>
            <a:fillRect/>
          </a:stretch>
        </p:blipFill>
        <p:spPr>
          <a:xfrm>
            <a:off x="5257800" y="1752600"/>
            <a:ext cx="2819400" cy="2819400"/>
          </a:xfrm>
          <a:prstGeom prst="rect">
            <a:avLst/>
          </a:prstGeom>
        </p:spPr>
      </p:pic>
      <p:sp>
        <p:nvSpPr>
          <p:cNvPr id="7" name="TextBox 6">
            <a:extLst>
              <a:ext uri="{FF2B5EF4-FFF2-40B4-BE49-F238E27FC236}">
                <a16:creationId xmlns:a16="http://schemas.microsoft.com/office/drawing/2014/main" id="{07C231DE-7CCA-2F48-B58E-028B525D52B6}"/>
              </a:ext>
            </a:extLst>
          </p:cNvPr>
          <p:cNvSpPr txBox="1"/>
          <p:nvPr/>
        </p:nvSpPr>
        <p:spPr>
          <a:xfrm>
            <a:off x="5433796" y="4648200"/>
            <a:ext cx="2467407" cy="646331"/>
          </a:xfrm>
          <a:prstGeom prst="rect">
            <a:avLst/>
          </a:prstGeom>
          <a:noFill/>
        </p:spPr>
        <p:txBody>
          <a:bodyPr wrap="none" rtlCol="0">
            <a:spAutoFit/>
          </a:bodyPr>
          <a:lstStyle/>
          <a:p>
            <a:r>
              <a:rPr lang="en-CH" dirty="0"/>
              <a:t>Ted Wilson in the SPS</a:t>
            </a:r>
          </a:p>
          <a:p>
            <a:r>
              <a:rPr lang="en-GB" dirty="0"/>
              <a:t>c</a:t>
            </a:r>
            <a:r>
              <a:rPr lang="en-CH" dirty="0"/>
              <a:t>ontrol room in 1977</a:t>
            </a:r>
          </a:p>
        </p:txBody>
      </p:sp>
    </p:spTree>
    <p:extLst>
      <p:ext uri="{BB962C8B-B14F-4D97-AF65-F5344CB8AC3E}">
        <p14:creationId xmlns:p14="http://schemas.microsoft.com/office/powerpoint/2010/main" val="63614575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E3017-5CF7-1242-B770-6E6108E5A93F}"/>
              </a:ext>
            </a:extLst>
          </p:cNvPr>
          <p:cNvSpPr>
            <a:spLocks noGrp="1"/>
          </p:cNvSpPr>
          <p:nvPr>
            <p:ph type="title"/>
          </p:nvPr>
        </p:nvSpPr>
        <p:spPr/>
        <p:txBody>
          <a:bodyPr/>
          <a:lstStyle/>
          <a:p>
            <a:r>
              <a:rPr lang="en-CH" dirty="0"/>
              <a:t>Instabilities in Accelerators</a:t>
            </a:r>
          </a:p>
        </p:txBody>
      </p:sp>
      <p:sp>
        <p:nvSpPr>
          <p:cNvPr id="3" name="Content Placeholder 2">
            <a:extLst>
              <a:ext uri="{FF2B5EF4-FFF2-40B4-BE49-F238E27FC236}">
                <a16:creationId xmlns:a16="http://schemas.microsoft.com/office/drawing/2014/main" id="{FFCE6F5C-C5BC-5B4A-B7C7-FE12C7E76016}"/>
              </a:ext>
            </a:extLst>
          </p:cNvPr>
          <p:cNvSpPr>
            <a:spLocks noGrp="1"/>
          </p:cNvSpPr>
          <p:nvPr>
            <p:ph idx="1"/>
          </p:nvPr>
        </p:nvSpPr>
        <p:spPr/>
        <p:txBody>
          <a:bodyPr/>
          <a:lstStyle/>
          <a:p>
            <a:r>
              <a:rPr lang="en-CH" sz="1800" dirty="0"/>
              <a:t>When pushed in terms of performance, accelerators tend to reach an </a:t>
            </a:r>
            <a:r>
              <a:rPr lang="en-CH" sz="1800" b="1" dirty="0"/>
              <a:t>intensity limit</a:t>
            </a:r>
            <a:r>
              <a:rPr lang="en-CH" sz="1800" dirty="0"/>
              <a:t>.</a:t>
            </a:r>
          </a:p>
          <a:p>
            <a:r>
              <a:rPr lang="en-CH" sz="1800" dirty="0"/>
              <a:t>With analysis, understanding and mitigation, a new limit emerges.</a:t>
            </a:r>
          </a:p>
          <a:p>
            <a:r>
              <a:rPr lang="en-CH" sz="1800" dirty="0"/>
              <a:t>The same pattern can be seen with </a:t>
            </a:r>
            <a:r>
              <a:rPr lang="en-CH" sz="1800" b="1" dirty="0"/>
              <a:t>many high-intensity and high-energy accelerators</a:t>
            </a:r>
            <a:r>
              <a:rPr lang="en-CH" sz="1800" dirty="0"/>
              <a:t>.</a:t>
            </a:r>
          </a:p>
          <a:p>
            <a:endParaRPr lang="en-CH" sz="1800" dirty="0"/>
          </a:p>
          <a:p>
            <a:r>
              <a:rPr lang="en-CH" sz="1800" dirty="0"/>
              <a:t>Why does this happen?</a:t>
            </a:r>
          </a:p>
          <a:p>
            <a:pPr lvl="1"/>
            <a:r>
              <a:rPr lang="en-CH" sz="1800" b="1" dirty="0"/>
              <a:t>Electromagnetic interactions </a:t>
            </a:r>
            <a:r>
              <a:rPr lang="en-CH" sz="1800" dirty="0"/>
              <a:t>of the beam with the accelerator environment can affect both </a:t>
            </a:r>
            <a:r>
              <a:rPr lang="en-CH" sz="1800" b="1" dirty="0"/>
              <a:t>individual particles </a:t>
            </a:r>
            <a:r>
              <a:rPr lang="en-CH" sz="1800" dirty="0"/>
              <a:t>and the </a:t>
            </a:r>
            <a:r>
              <a:rPr lang="en-CH" sz="1800" b="1" dirty="0"/>
              <a:t>collective motion</a:t>
            </a:r>
            <a:r>
              <a:rPr lang="en-CH" sz="1800" dirty="0"/>
              <a:t> of the whole bunch.</a:t>
            </a:r>
          </a:p>
          <a:p>
            <a:pPr lvl="1"/>
            <a:endParaRPr lang="en-CH" sz="1800" dirty="0"/>
          </a:p>
          <a:p>
            <a:pPr marL="344487" lvl="1" indent="0">
              <a:buNone/>
            </a:pPr>
            <a:r>
              <a:rPr lang="en-CH" sz="1800" dirty="0"/>
              <a:t>There are both </a:t>
            </a:r>
            <a:r>
              <a:rPr lang="en-CH" sz="1800" b="1" dirty="0"/>
              <a:t>transverse</a:t>
            </a:r>
            <a:r>
              <a:rPr lang="en-CH" sz="1800" dirty="0"/>
              <a:t> and </a:t>
            </a:r>
            <a:r>
              <a:rPr lang="en-CH" sz="1800" b="1" dirty="0"/>
              <a:t>longitudinal </a:t>
            </a:r>
            <a:r>
              <a:rPr lang="en-CH" sz="1800" dirty="0"/>
              <a:t>instabilities.</a:t>
            </a:r>
          </a:p>
          <a:p>
            <a:pPr marL="344487" lvl="1" indent="0">
              <a:buNone/>
            </a:pPr>
            <a:r>
              <a:rPr lang="en-CH" sz="1800" dirty="0"/>
              <a:t>There are both </a:t>
            </a:r>
            <a:r>
              <a:rPr lang="en-CH" sz="1800" b="1" dirty="0"/>
              <a:t>single-bunch</a:t>
            </a:r>
            <a:r>
              <a:rPr lang="en-CH" sz="1800" dirty="0"/>
              <a:t> and </a:t>
            </a:r>
            <a:r>
              <a:rPr lang="en-CH" sz="1800" b="1" dirty="0"/>
              <a:t>multi-bunch</a:t>
            </a:r>
            <a:r>
              <a:rPr lang="en-CH" sz="1800" dirty="0"/>
              <a:t> instabilities.</a:t>
            </a:r>
          </a:p>
        </p:txBody>
      </p:sp>
    </p:spTree>
    <p:extLst>
      <p:ext uri="{BB962C8B-B14F-4D97-AF65-F5344CB8AC3E}">
        <p14:creationId xmlns:p14="http://schemas.microsoft.com/office/powerpoint/2010/main" val="419426293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413FF-8879-1F44-9019-7E8C8BCC3F85}"/>
              </a:ext>
            </a:extLst>
          </p:cNvPr>
          <p:cNvSpPr>
            <a:spLocks noGrp="1"/>
          </p:cNvSpPr>
          <p:nvPr>
            <p:ph type="title"/>
          </p:nvPr>
        </p:nvSpPr>
        <p:spPr/>
        <p:txBody>
          <a:bodyPr/>
          <a:lstStyle/>
          <a:p>
            <a:r>
              <a:rPr lang="en-CH" dirty="0"/>
              <a:t>Impedance Introduction</a:t>
            </a:r>
          </a:p>
        </p:txBody>
      </p:sp>
      <p:sp>
        <p:nvSpPr>
          <p:cNvPr id="3" name="Content Placeholder 2">
            <a:extLst>
              <a:ext uri="{FF2B5EF4-FFF2-40B4-BE49-F238E27FC236}">
                <a16:creationId xmlns:a16="http://schemas.microsoft.com/office/drawing/2014/main" id="{50409940-C771-8A4D-93D9-8E283341CB09}"/>
              </a:ext>
            </a:extLst>
          </p:cNvPr>
          <p:cNvSpPr>
            <a:spLocks noGrp="1"/>
          </p:cNvSpPr>
          <p:nvPr>
            <p:ph idx="1"/>
          </p:nvPr>
        </p:nvSpPr>
        <p:spPr>
          <a:xfrm>
            <a:off x="457200" y="1431085"/>
            <a:ext cx="8382000" cy="4530725"/>
          </a:xfrm>
        </p:spPr>
        <p:txBody>
          <a:bodyPr/>
          <a:lstStyle/>
          <a:p>
            <a:r>
              <a:rPr lang="en-GB" sz="2400" dirty="0"/>
              <a:t>We have studied the single particle dynamics (transverse dynamics lectures).</a:t>
            </a:r>
          </a:p>
          <a:p>
            <a:r>
              <a:rPr lang="en-GB" sz="2400" dirty="0"/>
              <a:t>We have seen what happens when the bunches are treated as distribution of self-interacting charges (beam-beam and space charge lectures).</a:t>
            </a:r>
          </a:p>
          <a:p>
            <a:r>
              <a:rPr lang="en-GB" sz="2400" dirty="0"/>
              <a:t>A circulating beam resembles an electric circuit.</a:t>
            </a:r>
          </a:p>
          <a:p>
            <a:r>
              <a:rPr lang="en-GB" sz="2400" dirty="0"/>
              <a:t>Impedance plays an important role in determining the induced voltage on circulating current.</a:t>
            </a:r>
          </a:p>
          <a:p>
            <a:r>
              <a:rPr lang="en-GB" sz="2400" b="1" dirty="0"/>
              <a:t>Impedance</a:t>
            </a:r>
          </a:p>
          <a:p>
            <a:pPr lvl="1"/>
            <a:r>
              <a:rPr lang="en-GB" sz="2400" dirty="0"/>
              <a:t>Fourier transform of the electromagnetic waves induced by the passing charged particle beam (</a:t>
            </a:r>
            <a:r>
              <a:rPr lang="en-GB" sz="2400" dirty="0" err="1"/>
              <a:t>wakefield</a:t>
            </a:r>
            <a:r>
              <a:rPr lang="en-GB" sz="2400" dirty="0"/>
              <a:t>).</a:t>
            </a:r>
            <a:endParaRPr lang="en-CH" sz="2400" dirty="0"/>
          </a:p>
        </p:txBody>
      </p:sp>
    </p:spTree>
    <p:extLst>
      <p:ext uri="{BB962C8B-B14F-4D97-AF65-F5344CB8AC3E}">
        <p14:creationId xmlns:p14="http://schemas.microsoft.com/office/powerpoint/2010/main" val="265279333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B0378-1781-8D45-9E09-0DA0FF319C4D}"/>
              </a:ext>
            </a:extLst>
          </p:cNvPr>
          <p:cNvSpPr>
            <a:spLocks noGrp="1"/>
          </p:cNvSpPr>
          <p:nvPr>
            <p:ph type="title"/>
          </p:nvPr>
        </p:nvSpPr>
        <p:spPr/>
        <p:txBody>
          <a:bodyPr/>
          <a:lstStyle/>
          <a:p>
            <a:r>
              <a:rPr lang="en-CH" dirty="0"/>
              <a:t>Impedance of a Resistive Wall</a:t>
            </a:r>
          </a:p>
        </p:txBody>
      </p:sp>
      <p:sp>
        <p:nvSpPr>
          <p:cNvPr id="3" name="Content Placeholder 2">
            <a:extLst>
              <a:ext uri="{FF2B5EF4-FFF2-40B4-BE49-F238E27FC236}">
                <a16:creationId xmlns:a16="http://schemas.microsoft.com/office/drawing/2014/main" id="{BC3E8073-40AF-6348-BA60-95304ACE49B5}"/>
              </a:ext>
            </a:extLst>
          </p:cNvPr>
          <p:cNvSpPr>
            <a:spLocks noGrp="1"/>
          </p:cNvSpPr>
          <p:nvPr>
            <p:ph idx="1"/>
          </p:nvPr>
        </p:nvSpPr>
        <p:spPr>
          <a:xfrm>
            <a:off x="457199" y="1295400"/>
            <a:ext cx="8229600" cy="4530725"/>
          </a:xfrm>
        </p:spPr>
        <p:txBody>
          <a:bodyPr/>
          <a:lstStyle/>
          <a:p>
            <a:r>
              <a:rPr lang="en-CH" sz="1800" dirty="0"/>
              <a:t>There exists a wall current </a:t>
            </a:r>
            <a:r>
              <a:rPr lang="en-CH" sz="1800" i="1" dirty="0"/>
              <a:t>I</a:t>
            </a:r>
            <a:r>
              <a:rPr lang="en-CH" sz="1800" i="1" baseline="-25000" dirty="0"/>
              <a:t>W</a:t>
            </a:r>
            <a:r>
              <a:rPr lang="en-CH" sz="1800" dirty="0"/>
              <a:t> due to the circulating beam.</a:t>
            </a:r>
          </a:p>
          <a:p>
            <a:r>
              <a:rPr lang="en-CH" sz="1800" dirty="0"/>
              <a:t>Vacuum pipe is not smooth, so </a:t>
            </a:r>
            <a:r>
              <a:rPr lang="en-CH" sz="1800" i="1" dirty="0"/>
              <a:t>I</a:t>
            </a:r>
            <a:r>
              <a:rPr lang="en-CH" sz="1800" i="1" baseline="-25000" dirty="0"/>
              <a:t>W</a:t>
            </a:r>
            <a:r>
              <a:rPr lang="en-CH" sz="1800" dirty="0"/>
              <a:t> sees an impedance.</a:t>
            </a:r>
          </a:p>
          <a:p>
            <a:endParaRPr lang="en-CH" sz="1800" dirty="0"/>
          </a:p>
          <a:p>
            <a:endParaRPr lang="en-CH" sz="1800" dirty="0"/>
          </a:p>
          <a:p>
            <a:endParaRPr lang="en-CH" sz="1800" dirty="0"/>
          </a:p>
          <a:p>
            <a:endParaRPr lang="en-CH" sz="1800" dirty="0"/>
          </a:p>
          <a:p>
            <a:endParaRPr lang="en-CH" sz="1800" dirty="0"/>
          </a:p>
          <a:p>
            <a:endParaRPr lang="en-CH" sz="1800" dirty="0"/>
          </a:p>
          <a:p>
            <a:endParaRPr lang="en-CH" sz="1800" dirty="0"/>
          </a:p>
          <a:p>
            <a:endParaRPr lang="en-CH" sz="1800" dirty="0"/>
          </a:p>
          <a:p>
            <a:endParaRPr lang="en-CH" sz="1800" dirty="0"/>
          </a:p>
          <a:p>
            <a:r>
              <a:rPr lang="en-CH" sz="1800" dirty="0"/>
              <a:t>The induced voltage is </a:t>
            </a:r>
            <a:r>
              <a:rPr lang="en-CH" sz="1800" i="1" dirty="0"/>
              <a:t>V = I</a:t>
            </a:r>
            <a:r>
              <a:rPr lang="en-CH" sz="1800" i="1" baseline="-25000" dirty="0"/>
              <a:t>w</a:t>
            </a:r>
            <a:r>
              <a:rPr lang="en-CH" sz="1800" i="1" dirty="0"/>
              <a:t> Z = -I</a:t>
            </a:r>
            <a:r>
              <a:rPr lang="en-CH" sz="1800" i="1" baseline="-25000" dirty="0"/>
              <a:t>B</a:t>
            </a:r>
            <a:r>
              <a:rPr lang="en-CH" sz="1800" i="1" dirty="0"/>
              <a:t>Z</a:t>
            </a:r>
            <a:r>
              <a:rPr lang="en-CH" sz="1800" dirty="0"/>
              <a:t>, which acts back on the beam.</a:t>
            </a:r>
          </a:p>
          <a:p>
            <a:endParaRPr lang="en-CH" sz="1800" dirty="0"/>
          </a:p>
          <a:p>
            <a:pPr marL="0" indent="0" algn="ctr">
              <a:buNone/>
            </a:pPr>
            <a:r>
              <a:rPr lang="en-CH" sz="1800" b="1" dirty="0"/>
              <a:t>Instabilities are therefore intensity dependent.</a:t>
            </a:r>
          </a:p>
        </p:txBody>
      </p:sp>
      <p:pic>
        <p:nvPicPr>
          <p:cNvPr id="4" name="Picture 3">
            <a:extLst>
              <a:ext uri="{FF2B5EF4-FFF2-40B4-BE49-F238E27FC236}">
                <a16:creationId xmlns:a16="http://schemas.microsoft.com/office/drawing/2014/main" id="{6F736C2E-8221-BA4D-922F-6A63BED79F80}"/>
              </a:ext>
            </a:extLst>
          </p:cNvPr>
          <p:cNvPicPr>
            <a:picLocks noChangeAspect="1"/>
          </p:cNvPicPr>
          <p:nvPr/>
        </p:nvPicPr>
        <p:blipFill>
          <a:blip r:embed="rId2"/>
          <a:stretch>
            <a:fillRect/>
          </a:stretch>
        </p:blipFill>
        <p:spPr>
          <a:xfrm>
            <a:off x="1981200" y="2082800"/>
            <a:ext cx="4974629" cy="2692400"/>
          </a:xfrm>
          <a:prstGeom prst="rect">
            <a:avLst/>
          </a:prstGeom>
        </p:spPr>
      </p:pic>
    </p:spTree>
    <p:extLst>
      <p:ext uri="{BB962C8B-B14F-4D97-AF65-F5344CB8AC3E}">
        <p14:creationId xmlns:p14="http://schemas.microsoft.com/office/powerpoint/2010/main" val="2694199213"/>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98D3F-F14B-4D42-B24E-E9DE37EB9564}"/>
              </a:ext>
            </a:extLst>
          </p:cNvPr>
          <p:cNvSpPr>
            <a:spLocks noGrp="1"/>
          </p:cNvSpPr>
          <p:nvPr>
            <p:ph type="title"/>
          </p:nvPr>
        </p:nvSpPr>
        <p:spPr/>
        <p:txBody>
          <a:bodyPr/>
          <a:lstStyle/>
          <a:p>
            <a:r>
              <a:rPr lang="en-CH" dirty="0"/>
              <a:t>Description of an Instability</a:t>
            </a:r>
          </a:p>
        </p:txBody>
      </p:sp>
      <p:sp>
        <p:nvSpPr>
          <p:cNvPr id="3" name="Content Placeholder 2">
            <a:extLst>
              <a:ext uri="{FF2B5EF4-FFF2-40B4-BE49-F238E27FC236}">
                <a16:creationId xmlns:a16="http://schemas.microsoft.com/office/drawing/2014/main" id="{16B6CE23-5770-2542-8DB8-913B3E8C0514}"/>
              </a:ext>
            </a:extLst>
          </p:cNvPr>
          <p:cNvSpPr>
            <a:spLocks noGrp="1"/>
          </p:cNvSpPr>
          <p:nvPr>
            <p:ph idx="1"/>
          </p:nvPr>
        </p:nvSpPr>
        <p:spPr>
          <a:xfrm>
            <a:off x="427892" y="1143000"/>
            <a:ext cx="8411308" cy="5029200"/>
          </a:xfrm>
        </p:spPr>
        <p:txBody>
          <a:bodyPr/>
          <a:lstStyle/>
          <a:p>
            <a:r>
              <a:rPr lang="en-CH" sz="1800" dirty="0"/>
              <a:t>From initial small perturbation (i.e. impedance), observe if the perturbation is:</a:t>
            </a:r>
          </a:p>
          <a:p>
            <a:pPr lvl="1"/>
            <a:r>
              <a:rPr lang="en-CH" sz="1800" dirty="0"/>
              <a:t>Increased, thus giving rise to an </a:t>
            </a:r>
            <a:r>
              <a:rPr lang="en-CH" sz="1800" b="1" dirty="0"/>
              <a:t>Instability.</a:t>
            </a:r>
          </a:p>
          <a:p>
            <a:pPr lvl="1"/>
            <a:r>
              <a:rPr lang="en-CH" sz="1800" dirty="0"/>
              <a:t>Decreased, thus </a:t>
            </a:r>
            <a:r>
              <a:rPr lang="en-CH" sz="1800" b="1" dirty="0"/>
              <a:t>Stability</a:t>
            </a:r>
            <a:r>
              <a:rPr lang="en-CH" sz="1800" dirty="0"/>
              <a:t>.</a:t>
            </a:r>
          </a:p>
          <a:p>
            <a:pPr lvl="1"/>
            <a:endParaRPr lang="en-CH" sz="1600" dirty="0"/>
          </a:p>
          <a:p>
            <a:pPr lvl="1"/>
            <a:endParaRPr lang="en-CH" sz="1600" dirty="0"/>
          </a:p>
          <a:p>
            <a:pPr lvl="1"/>
            <a:endParaRPr lang="en-CH" sz="1600" dirty="0"/>
          </a:p>
          <a:p>
            <a:pPr lvl="1"/>
            <a:endParaRPr lang="en-CH" sz="1600" dirty="0"/>
          </a:p>
          <a:p>
            <a:pPr lvl="1"/>
            <a:endParaRPr lang="en-CH" sz="1600" dirty="0"/>
          </a:p>
          <a:p>
            <a:pPr marL="0" indent="0">
              <a:buNone/>
            </a:pPr>
            <a:endParaRPr lang="en-CH" sz="1600" dirty="0"/>
          </a:p>
          <a:p>
            <a:r>
              <a:rPr lang="en-CH" sz="1800" b="1" dirty="0"/>
              <a:t>Example: </a:t>
            </a:r>
            <a:r>
              <a:rPr lang="en-CH" sz="1800" dirty="0"/>
              <a:t>Perturbation in local line density of charge around a synchrotron.</a:t>
            </a:r>
          </a:p>
          <a:p>
            <a:pPr lvl="1"/>
            <a:r>
              <a:rPr lang="en-CH" sz="1800" dirty="0"/>
              <a:t>If the forces set up by a pattern of perturbation reinforce the shape, it is sure to grow exponentially.</a:t>
            </a:r>
          </a:p>
          <a:p>
            <a:r>
              <a:rPr lang="en-CH" sz="1800" b="1" dirty="0"/>
              <a:t>Observables</a:t>
            </a:r>
          </a:p>
          <a:p>
            <a:pPr lvl="1"/>
            <a:r>
              <a:rPr lang="en-CH" sz="1800" dirty="0"/>
              <a:t>Increase of oscillation amplitude.</a:t>
            </a:r>
          </a:p>
          <a:p>
            <a:pPr lvl="1"/>
            <a:r>
              <a:rPr lang="en-CH" sz="1800" dirty="0"/>
              <a:t>Beam losses.</a:t>
            </a:r>
          </a:p>
          <a:p>
            <a:pPr lvl="1"/>
            <a:r>
              <a:rPr lang="en-CH" sz="1800" dirty="0"/>
              <a:t>Intensity losses.</a:t>
            </a:r>
          </a:p>
          <a:p>
            <a:endParaRPr lang="en-CH" dirty="0"/>
          </a:p>
        </p:txBody>
      </p:sp>
      <p:pic>
        <p:nvPicPr>
          <p:cNvPr id="5" name="Picture 4">
            <a:extLst>
              <a:ext uri="{FF2B5EF4-FFF2-40B4-BE49-F238E27FC236}">
                <a16:creationId xmlns:a16="http://schemas.microsoft.com/office/drawing/2014/main" id="{E34DC96F-22FA-C142-857E-668B80C0E393}"/>
              </a:ext>
            </a:extLst>
          </p:cNvPr>
          <p:cNvPicPr>
            <a:picLocks noChangeAspect="1"/>
          </p:cNvPicPr>
          <p:nvPr/>
        </p:nvPicPr>
        <p:blipFill>
          <a:blip r:embed="rId2"/>
          <a:stretch>
            <a:fillRect/>
          </a:stretch>
        </p:blipFill>
        <p:spPr>
          <a:xfrm>
            <a:off x="609600" y="2253517"/>
            <a:ext cx="7713784" cy="1665360"/>
          </a:xfrm>
          <a:prstGeom prst="rect">
            <a:avLst/>
          </a:prstGeom>
        </p:spPr>
      </p:pic>
    </p:spTree>
    <p:extLst>
      <p:ext uri="{BB962C8B-B14F-4D97-AF65-F5344CB8AC3E}">
        <p14:creationId xmlns:p14="http://schemas.microsoft.com/office/powerpoint/2010/main" val="1588514726"/>
      </p:ext>
    </p:extLst>
  </p:cSld>
  <p:clrMapOvr>
    <a:masterClrMapping/>
  </p:clrMapOvr>
  <p:transition/>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13792</TotalTime>
  <Words>2855</Words>
  <Application>Microsoft Macintosh PowerPoint</Application>
  <PresentationFormat>On-screen Show (4:3)</PresentationFormat>
  <Paragraphs>366</Paragraphs>
  <Slides>49</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49</vt:i4>
      </vt:variant>
    </vt:vector>
  </HeadingPairs>
  <TitlesOfParts>
    <vt:vector size="56" baseType="lpstr">
      <vt:lpstr>Arial</vt:lpstr>
      <vt:lpstr>Calibri</vt:lpstr>
      <vt:lpstr>Garamond</vt:lpstr>
      <vt:lpstr>Helvetica</vt:lpstr>
      <vt:lpstr>Wingdings</vt:lpstr>
      <vt:lpstr>Edge</vt:lpstr>
      <vt:lpstr>1_Research</vt:lpstr>
      <vt:lpstr>Lectures 11-12 Instabilities</vt:lpstr>
      <vt:lpstr>Table of Contents</vt:lpstr>
      <vt:lpstr>Aims of the Lectures</vt:lpstr>
      <vt:lpstr>References</vt:lpstr>
      <vt:lpstr>Introduction</vt:lpstr>
      <vt:lpstr>Instabilities in Accelerators</vt:lpstr>
      <vt:lpstr>Impedance Introduction</vt:lpstr>
      <vt:lpstr>Impedance of a Resistive Wall</vt:lpstr>
      <vt:lpstr>Description of an Instability</vt:lpstr>
      <vt:lpstr>Impedance – Origin/Source</vt:lpstr>
      <vt:lpstr>Impedance</vt:lpstr>
      <vt:lpstr>Impedance and Wakefields</vt:lpstr>
      <vt:lpstr>Impedance &amp; Wakefields</vt:lpstr>
      <vt:lpstr>Impedance and Instabilities</vt:lpstr>
      <vt:lpstr>Impedance Driving Terms</vt:lpstr>
      <vt:lpstr>Impedance at a Cavity</vt:lpstr>
      <vt:lpstr>Interlude: RLC Circuit Impedance</vt:lpstr>
      <vt:lpstr>Interlude: RLC Circuit Impedance</vt:lpstr>
      <vt:lpstr>RLC Circuit Impedance</vt:lpstr>
      <vt:lpstr>RLC Circuit Impedance</vt:lpstr>
      <vt:lpstr>Impedance Effects</vt:lpstr>
      <vt:lpstr>Impedance – Longitudinal vs Transverse</vt:lpstr>
      <vt:lpstr>Impedance</vt:lpstr>
      <vt:lpstr>Impedance in the Accelerator Environment</vt:lpstr>
      <vt:lpstr>Resistive Wall Impedance</vt:lpstr>
      <vt:lpstr>Space-charge Impedance</vt:lpstr>
      <vt:lpstr>Cavity-like Structure Impedance</vt:lpstr>
      <vt:lpstr>Cavity-like Structure Impedance</vt:lpstr>
      <vt:lpstr>Cavity-like Structure Impedance</vt:lpstr>
      <vt:lpstr>Overall Accelerator Impedance</vt:lpstr>
      <vt:lpstr>LHC Impedance Model</vt:lpstr>
      <vt:lpstr>Types of Instabilities</vt:lpstr>
      <vt:lpstr>Negative Mass Instability</vt:lpstr>
      <vt:lpstr>Negative Mass Instability</vt:lpstr>
      <vt:lpstr>Robinson Instability</vt:lpstr>
      <vt:lpstr>Robinson Instability</vt:lpstr>
      <vt:lpstr>Robinson Instability</vt:lpstr>
      <vt:lpstr>Robinson Instability</vt:lpstr>
      <vt:lpstr>Multi-bunch Coupling Instability</vt:lpstr>
      <vt:lpstr>Longitudinal Microwave Instability</vt:lpstr>
      <vt:lpstr>Head – Tail Instability</vt:lpstr>
      <vt:lpstr>Head – Tail Instability</vt:lpstr>
      <vt:lpstr>Head – Tail Instability</vt:lpstr>
      <vt:lpstr>Typical Instability in the LHC</vt:lpstr>
      <vt:lpstr>Landau Damping</vt:lpstr>
      <vt:lpstr>Landau Damping</vt:lpstr>
      <vt:lpstr>General Remarks</vt:lpstr>
      <vt:lpstr>General Remarks</vt:lpstr>
      <vt:lpstr>Summary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Comments</dc:title>
  <dc:creator>emmanuel</dc:creator>
  <cp:lastModifiedBy>Emmanuel Tsesmelis</cp:lastModifiedBy>
  <cp:revision>414</cp:revision>
  <cp:lastPrinted>2023-02-13T17:14:13Z</cp:lastPrinted>
  <dcterms:created xsi:type="dcterms:W3CDTF">2007-08-29T13:08:22Z</dcterms:created>
  <dcterms:modified xsi:type="dcterms:W3CDTF">2023-02-15T23:05:22Z</dcterms:modified>
</cp:coreProperties>
</file>