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7"/>
  </p:notesMasterIdLst>
  <p:sldIdLst>
    <p:sldId id="264" r:id="rId2"/>
    <p:sldId id="454" r:id="rId3"/>
    <p:sldId id="453" r:id="rId4"/>
    <p:sldId id="455" r:id="rId5"/>
    <p:sldId id="472" r:id="rId6"/>
    <p:sldId id="451" r:id="rId7"/>
    <p:sldId id="452" r:id="rId8"/>
    <p:sldId id="456" r:id="rId9"/>
    <p:sldId id="458" r:id="rId10"/>
    <p:sldId id="459" r:id="rId11"/>
    <p:sldId id="462" r:id="rId12"/>
    <p:sldId id="468" r:id="rId13"/>
    <p:sldId id="464" r:id="rId14"/>
    <p:sldId id="466" r:id="rId15"/>
    <p:sldId id="465" r:id="rId16"/>
    <p:sldId id="260" r:id="rId17"/>
    <p:sldId id="467" r:id="rId18"/>
    <p:sldId id="457" r:id="rId19"/>
    <p:sldId id="460" r:id="rId20"/>
    <p:sldId id="469" r:id="rId21"/>
    <p:sldId id="471" r:id="rId22"/>
    <p:sldId id="281" r:id="rId23"/>
    <p:sldId id="298" r:id="rId24"/>
    <p:sldId id="443" r:id="rId25"/>
    <p:sldId id="450" r:id="rId26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7A286A"/>
    <a:srgbClr val="DF8A2D"/>
    <a:srgbClr val="E05314"/>
    <a:srgbClr val="FF4A51"/>
    <a:srgbClr val="3F3F3F"/>
    <a:srgbClr val="00294B"/>
    <a:srgbClr val="456487"/>
    <a:srgbClr val="6600CC"/>
    <a:srgbClr val="511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8" autoAdjust="0"/>
    <p:restoredTop sz="95958" autoAdjust="0"/>
  </p:normalViewPr>
  <p:slideViewPr>
    <p:cSldViewPr>
      <p:cViewPr varScale="1">
        <p:scale>
          <a:sx n="125" d="100"/>
          <a:sy n="125" d="100"/>
        </p:scale>
        <p:origin x="832" y="17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634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847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791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701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8793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692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677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62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2800" b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205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Font typeface="Arial" panose="020B0604020202020204" pitchFamily="34" charset="0"/>
              <a:buNone/>
            </a:pPr>
            <a:endParaRPr lang="en-GB" sz="1800" b="0" dirty="0">
              <a:solidFill>
                <a:srgbClr val="4C4C4C"/>
              </a:solidFill>
              <a:effectLst/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39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775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986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123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977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652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731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100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761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65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670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26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i="1">
                <a:latin typeface="Calibri" panose="020F0502020204030204" pitchFamily="34" charset="0"/>
              </a:rPr>
              <a:t>FCC Week 2021, 28 June – 2 July (Virtual Edition)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15/09/2022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30/11/2022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11827" y="5616248"/>
            <a:ext cx="2797362" cy="322611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4BC88-1F39-0048-9207-F181CF7AFC7A}"/>
              </a:ext>
            </a:extLst>
          </p:cNvPr>
          <p:cNvSpPr txBox="1"/>
          <p:nvPr userDrawn="1"/>
        </p:nvSpPr>
        <p:spPr>
          <a:xfrm>
            <a:off x="8455290" y="5690353"/>
            <a:ext cx="2188035" cy="263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887919" rtl="0" eaLnBrk="1" fontAlgn="base" latinLnBrk="0" hangingPunct="1">
              <a:lnSpc>
                <a:spcPct val="90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237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110664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i="1">
                <a:latin typeface="Calibri" panose="020F0502020204030204" pitchFamily="34" charset="0"/>
              </a:rPr>
              <a:t>FCC Week 2021, 28 June – 2 July (Virtual Edition)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Week 2021, 28 June – 2 July (Virtual Edition)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15/09/2022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15/09/2022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70164" y="5616575"/>
            <a:ext cx="4032448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  <p:sldLayoutId id="214748371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A175ED-0E0F-3C45-A7E8-83204912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15/09/2022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823F6F-7188-B048-B816-06434D95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273819" y="2004502"/>
            <a:ext cx="10393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Positron </a:t>
            </a:r>
            <a:r>
              <a:rPr lang="fr-FR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generation</a:t>
            </a:r>
            <a:r>
              <a:rPr lang="fr-FR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capture, </a:t>
            </a:r>
            <a:r>
              <a:rPr lang="fr-FR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damping</a:t>
            </a:r>
            <a:r>
              <a:rPr lang="fr-FR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FCC-</a:t>
            </a:r>
            <a:r>
              <a:rPr lang="fr-FR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ee</a:t>
            </a:r>
            <a:endParaRPr lang="fr-FR" sz="4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8DB7B88C-5EE0-5A4F-9DD6-07AE526EA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332" y="744906"/>
            <a:ext cx="2324674" cy="9722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9F79D3-99B1-7DA3-BEAD-8D111E7C9A6D}"/>
              </a:ext>
            </a:extLst>
          </p:cNvPr>
          <p:cNvSpPr txBox="1"/>
          <p:nvPr/>
        </p:nvSpPr>
        <p:spPr>
          <a:xfrm>
            <a:off x="1065907" y="3029744"/>
            <a:ext cx="591623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Iryna Chaikovska </a:t>
            </a:r>
          </a:p>
          <a:p>
            <a:r>
              <a:rPr lang="fr-FR" sz="18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Laboratoire de Physique des 2 Infinis Irène Joliot-Curie (IJCLab)</a:t>
            </a:r>
          </a:p>
          <a:p>
            <a:r>
              <a:rPr lang="fr-FR" sz="18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CNRS, Université Paris-Saclay</a:t>
            </a:r>
            <a:endParaRPr lang="en-GB" sz="18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77D522-4164-70A9-D6CB-DFDEBE7D2957}"/>
              </a:ext>
            </a:extLst>
          </p:cNvPr>
          <p:cNvSpPr/>
          <p:nvPr/>
        </p:nvSpPr>
        <p:spPr>
          <a:xfrm>
            <a:off x="139310" y="4685928"/>
            <a:ext cx="93610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Many thanks to P.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Craievich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M.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Schaer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N.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Vallis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Zennaro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(PSI), F.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Alharthi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R. Chehab, V.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Mytrochenko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A.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Grudiev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Humann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A. Latina, A. Lechner, H.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Pommerenke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, Y.  Zhao (CERN), A. De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Santis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(LNF)  and all members of the FCC-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Injector Studies (CHART) </a:t>
            </a:r>
          </a:p>
        </p:txBody>
      </p:sp>
    </p:spTree>
    <p:extLst>
      <p:ext uri="{BB962C8B-B14F-4D97-AF65-F5344CB8AC3E}">
        <p14:creationId xmlns:p14="http://schemas.microsoft.com/office/powerpoint/2010/main" val="295813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A5C7C-6B92-B07A-C39B-89E7FAFF3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23" y="149425"/>
            <a:ext cx="9217024" cy="432048"/>
          </a:xfrm>
        </p:spPr>
        <p:txBody>
          <a:bodyPr>
            <a:norm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: positron capture system (matching device)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48EB0-2523-9E6E-4EA3-D4409CB16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3C0999-C492-D089-E47D-2B7F7FC66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8F106A-9ED3-97BB-D710-C3574E64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grpSp>
        <p:nvGrpSpPr>
          <p:cNvPr id="7" name="Группа 11">
            <a:extLst>
              <a:ext uri="{FF2B5EF4-FFF2-40B4-BE49-F238E27FC236}">
                <a16:creationId xmlns:a16="http://schemas.microsoft.com/office/drawing/2014/main" id="{92077683-1078-2227-AF4F-B3B12F1885D5}"/>
              </a:ext>
            </a:extLst>
          </p:cNvPr>
          <p:cNvGrpSpPr/>
          <p:nvPr/>
        </p:nvGrpSpPr>
        <p:grpSpPr>
          <a:xfrm>
            <a:off x="379870" y="2334118"/>
            <a:ext cx="3526660" cy="1823300"/>
            <a:chOff x="430823" y="167054"/>
            <a:chExt cx="7150567" cy="4457700"/>
          </a:xfrm>
        </p:grpSpPr>
        <p:pic>
          <p:nvPicPr>
            <p:cNvPr id="8" name="Рисунок 1">
              <a:extLst>
                <a:ext uri="{FF2B5EF4-FFF2-40B4-BE49-F238E27FC236}">
                  <a16:creationId xmlns:a16="http://schemas.microsoft.com/office/drawing/2014/main" id="{5583F19B-7B3D-6B27-01A7-F342803272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9" name="Рисунок 2">
              <a:extLst>
                <a:ext uri="{FF2B5EF4-FFF2-40B4-BE49-F238E27FC236}">
                  <a16:creationId xmlns:a16="http://schemas.microsoft.com/office/drawing/2014/main" id="{D8946577-0CB6-AF95-1A64-B147AB58C3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pic>
        <p:nvPicPr>
          <p:cNvPr id="10" name="Picture 9" descr="A picture containing text, stationary, container, box&#10;&#10;Description automatically generated">
            <a:extLst>
              <a:ext uri="{FF2B5EF4-FFF2-40B4-BE49-F238E27FC236}">
                <a16:creationId xmlns:a16="http://schemas.microsoft.com/office/drawing/2014/main" id="{ECDAA6D1-8AA2-9F66-6834-9EFB814B9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318" y="2868271"/>
            <a:ext cx="1572234" cy="23352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7F197C-3FC3-F0C3-6FD5-E5AF01ED5B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6655" y="2357577"/>
            <a:ext cx="2118005" cy="1968849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C49FAF58-C017-3DFC-5519-EC121B94E13D}"/>
              </a:ext>
            </a:extLst>
          </p:cNvPr>
          <p:cNvSpPr txBox="1">
            <a:spLocks/>
          </p:cNvSpPr>
          <p:nvPr/>
        </p:nvSpPr>
        <p:spPr bwMode="auto">
          <a:xfrm>
            <a:off x="148691" y="4350521"/>
            <a:ext cx="4027063" cy="123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with HTS solenoid: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peak field (5−7 T, ~1.5−3 T at target exit)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entrance aperture (</a:t>
            </a: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 = 8−16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target position (2−5 mm upstream)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Therefore, lower e+ yield</a:t>
            </a:r>
            <a:endParaRPr lang="de-CH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0EE61-CAFC-07B1-459C-1E9EA58B8E3C}"/>
              </a:ext>
            </a:extLst>
          </p:cNvPr>
          <p:cNvSpPr txBox="1"/>
          <p:nvPr/>
        </p:nvSpPr>
        <p:spPr>
          <a:xfrm>
            <a:off x="9338329" y="2493797"/>
            <a:ext cx="1088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coils </a:t>
            </a:r>
            <a:r>
              <a:rPr lang="en-GB" sz="1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</a:t>
            </a:r>
            <a:r>
              <a:rPr lang="en-GB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tape</a:t>
            </a:r>
            <a:endParaRPr lang="en-CH" sz="1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39B108-1BB5-FFF1-C500-820769164063}"/>
              </a:ext>
            </a:extLst>
          </p:cNvPr>
          <p:cNvSpPr txBox="1"/>
          <p:nvPr/>
        </p:nvSpPr>
        <p:spPr>
          <a:xfrm>
            <a:off x="847218" y="1684162"/>
            <a:ext cx="30290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Flux Concentrator (FC) </a:t>
            </a:r>
          </a:p>
          <a:p>
            <a:pPr defTabSz="914400"/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designed by P. </a:t>
            </a:r>
            <a:r>
              <a:rPr lang="en-GB" sz="1400" b="1" kern="10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Martyshkin</a:t>
            </a:r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(BINP)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3CB76D-1FD4-99B0-2536-2695FD28D68E}"/>
              </a:ext>
            </a:extLst>
          </p:cNvPr>
          <p:cNvSpPr txBox="1"/>
          <p:nvPr/>
        </p:nvSpPr>
        <p:spPr>
          <a:xfrm>
            <a:off x="4681578" y="4329825"/>
            <a:ext cx="437027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with FC: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peak field (~15 T, ~12 T at target exit)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aperture (</a:t>
            </a: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 = 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target position (can be placed inside the bore) </a:t>
            </a:r>
          </a:p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Therefore, higher e+ yield</a:t>
            </a:r>
            <a:endParaRPr lang="de-CH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AD3E395-8272-529C-946E-CEC4C5694D2B}"/>
              </a:ext>
            </a:extLst>
          </p:cNvPr>
          <p:cNvGrpSpPr/>
          <p:nvPr/>
        </p:nvGrpSpPr>
        <p:grpSpPr>
          <a:xfrm>
            <a:off x="6761959" y="676261"/>
            <a:ext cx="3740913" cy="1269511"/>
            <a:chOff x="6761959" y="676261"/>
            <a:chExt cx="3740913" cy="1269511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3D1B64F3-D999-E843-4781-140F170EC9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52" b="33894"/>
            <a:stretch/>
          </p:blipFill>
          <p:spPr bwMode="auto">
            <a:xfrm>
              <a:off x="6761959" y="676261"/>
              <a:ext cx="3740913" cy="1269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C31BEBF-F3E1-226D-C95A-E68346FB0BE2}"/>
                </a:ext>
              </a:extLst>
            </p:cNvPr>
            <p:cNvSpPr/>
            <p:nvPr/>
          </p:nvSpPr>
          <p:spPr>
            <a:xfrm>
              <a:off x="6792806" y="1088066"/>
              <a:ext cx="1586677" cy="776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AA6F4F5-94FF-0FBA-90B0-931D9A431B53}"/>
              </a:ext>
            </a:extLst>
          </p:cNvPr>
          <p:cNvSpPr txBox="1"/>
          <p:nvPr/>
        </p:nvSpPr>
        <p:spPr>
          <a:xfrm>
            <a:off x="4947509" y="1581582"/>
            <a:ext cx="41043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High-Temperature Superconducting (HTS) solenoid designed by J.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Kosse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Auchmann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Duda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(PSI)</a:t>
            </a:r>
            <a:endParaRPr lang="en-FR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FE5E9A-5611-7C29-1BF1-E631DBA849FD}"/>
              </a:ext>
            </a:extLst>
          </p:cNvPr>
          <p:cNvSpPr/>
          <p:nvPr/>
        </p:nvSpPr>
        <p:spPr>
          <a:xfrm>
            <a:off x="129803" y="836065"/>
            <a:ext cx="7416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800" i="1" u="sng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Matching device </a:t>
            </a:r>
            <a:r>
              <a:rPr lang="en-GB" sz="18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=&gt; a fast phase space rotation to transform the small size and high divergence in big sizes and low divergence beam. </a:t>
            </a:r>
            <a:endParaRPr lang="en-GB" sz="1800" i="1" dirty="0">
              <a:solidFill>
                <a:srgbClr val="3F3F3F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3C7AD0D-B96D-18B6-C697-D6754C6D06EA}"/>
              </a:ext>
            </a:extLst>
          </p:cNvPr>
          <p:cNvSpPr/>
          <p:nvPr/>
        </p:nvSpPr>
        <p:spPr>
          <a:xfrm>
            <a:off x="8554739" y="936308"/>
            <a:ext cx="375336" cy="734470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11636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48EB0-2523-9E6E-4EA3-D4409CB16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3C0999-C492-D089-E47D-2B7F7FC66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8F106A-9ED3-97BB-D710-C3574E64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599114-3FD6-32E2-5D38-D68072ABC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48" y="1202177"/>
            <a:ext cx="4677275" cy="3835183"/>
          </a:xfrm>
          <a:prstGeom prst="rect">
            <a:avLst/>
          </a:prstGeom>
        </p:spPr>
      </p:pic>
      <p:pic>
        <p:nvPicPr>
          <p:cNvPr id="12" name="Рисунок 4">
            <a:extLst>
              <a:ext uri="{FF2B5EF4-FFF2-40B4-BE49-F238E27FC236}">
                <a16:creationId xmlns:a16="http://schemas.microsoft.com/office/drawing/2014/main" id="{50595EF4-AFF6-DA18-1DDA-EAEAE39C7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52" y="1213719"/>
            <a:ext cx="4821875" cy="361640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971C22C-756B-FB84-7921-D0E0F95EFBF6}"/>
              </a:ext>
            </a:extLst>
          </p:cNvPr>
          <p:cNvSpPr/>
          <p:nvPr/>
        </p:nvSpPr>
        <p:spPr>
          <a:xfrm>
            <a:off x="5878460" y="5047459"/>
            <a:ext cx="4703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8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HTS solenoid field, with optimised target position</a:t>
            </a:r>
            <a:endParaRPr lang="en-GB" sz="1800" i="1" dirty="0">
              <a:solidFill>
                <a:srgbClr val="3F3F3F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grpSp>
        <p:nvGrpSpPr>
          <p:cNvPr id="19" name="Группа 11">
            <a:extLst>
              <a:ext uri="{FF2B5EF4-FFF2-40B4-BE49-F238E27FC236}">
                <a16:creationId xmlns:a16="http://schemas.microsoft.com/office/drawing/2014/main" id="{5E3D5588-4929-1432-D26B-FDB84DCBDDAC}"/>
              </a:ext>
            </a:extLst>
          </p:cNvPr>
          <p:cNvGrpSpPr/>
          <p:nvPr/>
        </p:nvGrpSpPr>
        <p:grpSpPr>
          <a:xfrm>
            <a:off x="2613368" y="2621047"/>
            <a:ext cx="1980931" cy="1128777"/>
            <a:chOff x="430823" y="167054"/>
            <a:chExt cx="7150567" cy="4457700"/>
          </a:xfrm>
        </p:grpSpPr>
        <p:pic>
          <p:nvPicPr>
            <p:cNvPr id="20" name="Рисунок 1">
              <a:extLst>
                <a:ext uri="{FF2B5EF4-FFF2-40B4-BE49-F238E27FC236}">
                  <a16:creationId xmlns:a16="http://schemas.microsoft.com/office/drawing/2014/main" id="{6FC3A2C8-4A40-BEF1-3FBB-ACC34F4F01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21" name="Рисунок 2">
              <a:extLst>
                <a:ext uri="{FF2B5EF4-FFF2-40B4-BE49-F238E27FC236}">
                  <a16:creationId xmlns:a16="http://schemas.microsoft.com/office/drawing/2014/main" id="{199C1D53-1560-4177-DC94-84F15EF3C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D1A2BB6-998A-7341-7DB9-A9B8314DAB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8740" y="2525688"/>
            <a:ext cx="1644370" cy="152856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600D3F8-CC74-F451-5FBC-7EC51E2BD18D}"/>
              </a:ext>
            </a:extLst>
          </p:cNvPr>
          <p:cNvSpPr/>
          <p:nvPr/>
        </p:nvSpPr>
        <p:spPr>
          <a:xfrm>
            <a:off x="705868" y="5087807"/>
            <a:ext cx="44644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8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FC on-axis field, with fixed target position</a:t>
            </a:r>
            <a:endParaRPr lang="en-GB" sz="1800" i="1" dirty="0">
              <a:solidFill>
                <a:srgbClr val="3F3F3F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2E8EE79-1E4A-DA06-92E3-1F8C3BF18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23" y="149425"/>
            <a:ext cx="9217024" cy="432048"/>
          </a:xfrm>
        </p:spPr>
        <p:txBody>
          <a:bodyPr>
            <a:norm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: positron capture system (matching device)</a:t>
            </a:r>
            <a:endParaRPr lang="en-F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0E2D257-1C21-6E42-23CC-69FC0930B12C}"/>
              </a:ext>
            </a:extLst>
          </p:cNvPr>
          <p:cNvSpPr txBox="1"/>
          <p:nvPr/>
        </p:nvSpPr>
        <p:spPr>
          <a:xfrm>
            <a:off x="1423597" y="843953"/>
            <a:ext cx="30290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6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Flux Concentrator (FC)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5982A2-5ED5-84BD-78A0-3D617A81304D}"/>
              </a:ext>
            </a:extLst>
          </p:cNvPr>
          <p:cNvSpPr txBox="1"/>
          <p:nvPr/>
        </p:nvSpPr>
        <p:spPr>
          <a:xfrm>
            <a:off x="5466030" y="875165"/>
            <a:ext cx="5386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High-Temperature Superconducting (HTS) solenoid </a:t>
            </a:r>
            <a:endParaRPr lang="en-FR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C397C3B-37B0-3AE9-64B2-ADB42031D4BA}"/>
              </a:ext>
            </a:extLst>
          </p:cNvPr>
          <p:cNvSpPr/>
          <p:nvPr/>
        </p:nvSpPr>
        <p:spPr>
          <a:xfrm>
            <a:off x="0" y="5410309"/>
            <a:ext cx="60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Peak of the FC field is at 5 mm from the target =&gt; ~40 % drop in capture efficiency</a:t>
            </a:r>
          </a:p>
        </p:txBody>
      </p:sp>
    </p:spTree>
    <p:extLst>
      <p:ext uri="{BB962C8B-B14F-4D97-AF65-F5344CB8AC3E}">
        <p14:creationId xmlns:p14="http://schemas.microsoft.com/office/powerpoint/2010/main" val="4246885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2E71-8C60-3B46-88EB-42E690AC0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90" y="168577"/>
            <a:ext cx="7740860" cy="432048"/>
          </a:xfrm>
        </p:spPr>
        <p:txBody>
          <a:bodyPr>
            <a:normAutofit fontScale="90000"/>
          </a:bodyPr>
          <a:lstStyle/>
          <a:p>
            <a:r>
              <a:rPr lang="en-FR" dirty="0"/>
              <a:t>SC-solenoid and </a:t>
            </a:r>
            <a:r>
              <a:rPr lang="en-CH"/>
              <a:t>PSI Positron Source Experiment at PSI</a:t>
            </a:r>
            <a:r>
              <a:rPr lang="en-US" dirty="0"/>
              <a:t> (P</a:t>
            </a:r>
            <a:r>
              <a:rPr lang="en-US" baseline="30000" dirty="0"/>
              <a:t>3 </a:t>
            </a:r>
            <a:r>
              <a:rPr lang="en-US" dirty="0"/>
              <a:t>project )</a:t>
            </a:r>
            <a:r>
              <a:rPr lang="en-CH"/>
              <a:t> 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85B0C0-009B-CE42-C2B9-CE3122F9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07B5A-8946-14D6-0C9E-5D6353424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3BFA5-4F59-F720-F1CE-FE545AB2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02C8A8-8677-A8D4-A51D-6A556BC2B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2" y="2312851"/>
            <a:ext cx="6973569" cy="33695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11DB00-C9B9-C6C5-E204-C1BD9221A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70" y="727054"/>
            <a:ext cx="6287241" cy="15687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A558105-E752-2EEE-6A9F-ABC0E3DDB204}"/>
              </a:ext>
            </a:extLst>
          </p:cNvPr>
          <p:cNvSpPr/>
          <p:nvPr/>
        </p:nvSpPr>
        <p:spPr>
          <a:xfrm>
            <a:off x="762221" y="2352713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P</a:t>
            </a:r>
            <a:r>
              <a:rPr lang="en-US" sz="1800" baseline="30000" dirty="0"/>
              <a:t>3</a:t>
            </a:r>
            <a:r>
              <a:rPr lang="en-US" sz="1800" dirty="0"/>
              <a:t> Layout</a:t>
            </a:r>
            <a:endParaRPr lang="en-FR" sz="1800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693C4BB-A79D-4A66-B1A2-AD485165DE8A}"/>
              </a:ext>
            </a:extLst>
          </p:cNvPr>
          <p:cNvSpPr txBox="1">
            <a:spLocks/>
          </p:cNvSpPr>
          <p:nvPr/>
        </p:nvSpPr>
        <p:spPr bwMode="auto">
          <a:xfrm>
            <a:off x="6610523" y="2788543"/>
            <a:ext cx="4027063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HTS solenoid integrated in the cryostat (M. Duda et al.)</a:t>
            </a:r>
          </a:p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magnetic field: 12 T (test up to 18 T)</a:t>
            </a:r>
            <a:endParaRPr lang="de-CH" sz="1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5D323D-0B9D-06D4-16AE-645998F1C2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67" t="16487" r="36992" b="6673"/>
          <a:stretch/>
        </p:blipFill>
        <p:spPr>
          <a:xfrm>
            <a:off x="8678958" y="1154816"/>
            <a:ext cx="1575152" cy="15254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255EC2-8149-22B9-AE2C-2E6A7EEBD487}"/>
              </a:ext>
            </a:extLst>
          </p:cNvPr>
          <p:cNvSpPr txBox="1"/>
          <p:nvPr/>
        </p:nvSpPr>
        <p:spPr>
          <a:xfrm>
            <a:off x="9649804" y="1026429"/>
            <a:ext cx="1088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coils </a:t>
            </a:r>
            <a:r>
              <a:rPr lang="en-GB" sz="1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</a:t>
            </a:r>
            <a:r>
              <a:rPr lang="en-GB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tape</a:t>
            </a:r>
            <a:endParaRPr lang="en-CH" sz="1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75BCC7D9-32A5-3CE9-E181-3ACF2E1605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523" y="1076016"/>
            <a:ext cx="1790525" cy="16656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218C8B-6028-13AF-2EFA-4ABF9EE2F92E}"/>
              </a:ext>
            </a:extLst>
          </p:cNvPr>
          <p:cNvSpPr txBox="1"/>
          <p:nvPr/>
        </p:nvSpPr>
        <p:spPr>
          <a:xfrm>
            <a:off x="6585234" y="3280815"/>
            <a:ext cx="4178006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Positron yield with conventional scheme (simulation vs measurement)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MD: SC Solenoid with HTS technology including mech. and thermal (cryostat) concept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RF structures: large iris aperture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NC versus SC solenoids around the RF structures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 hydride scheme with crystal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6EE20B-FDC4-0B8A-43DD-6F26069E203E}"/>
              </a:ext>
            </a:extLst>
          </p:cNvPr>
          <p:cNvSpPr/>
          <p:nvPr/>
        </p:nvSpPr>
        <p:spPr>
          <a:xfrm>
            <a:off x="6610523" y="5272556"/>
            <a:ext cx="40828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P.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Craievich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M.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Schaer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N.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Vallis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R.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Zennaro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et al. (PSI)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3A7A33-0FCF-4882-B35D-2C51906DAF90}"/>
              </a:ext>
            </a:extLst>
          </p:cNvPr>
          <p:cNvSpPr/>
          <p:nvPr/>
        </p:nvSpPr>
        <p:spPr>
          <a:xfrm>
            <a:off x="6530205" y="681699"/>
            <a:ext cx="3412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6700"/>
                </a:solidFill>
              </a:rPr>
              <a:t>More details: talk on P</a:t>
            </a:r>
            <a:r>
              <a:rPr lang="en-GB" sz="1200" baseline="30000" dirty="0">
                <a:solidFill>
                  <a:srgbClr val="FF6700"/>
                </a:solidFill>
              </a:rPr>
              <a:t>3</a:t>
            </a:r>
            <a:r>
              <a:rPr lang="en-GB" sz="1200" dirty="0">
                <a:solidFill>
                  <a:srgbClr val="FF6700"/>
                </a:solidFill>
              </a:rPr>
              <a:t> project by Nicolas </a:t>
            </a:r>
            <a:r>
              <a:rPr lang="en-GB" sz="1200" dirty="0" err="1">
                <a:solidFill>
                  <a:srgbClr val="FF6700"/>
                </a:solidFill>
              </a:rPr>
              <a:t>Vallis</a:t>
            </a:r>
            <a:endParaRPr lang="en-GB" sz="1200" dirty="0">
              <a:solidFill>
                <a:srgbClr val="FF67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52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970261-B495-E9F5-533A-9C50E7F17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AAC7EC-B841-BE4A-8197-27067DC9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4E585F-A368-7F24-F10D-D4A4C511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95DA0E-FD98-3EDA-ABC8-C27116F5E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23" y="149425"/>
            <a:ext cx="9217024" cy="432048"/>
          </a:xfrm>
        </p:spPr>
        <p:txBody>
          <a:bodyPr>
            <a:norm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: positron capture system (capture </a:t>
            </a:r>
            <a:r>
              <a:rPr lang="en-GB" dirty="0" err="1"/>
              <a:t>linac</a:t>
            </a:r>
            <a:r>
              <a:rPr lang="en-GB" dirty="0"/>
              <a:t>)</a:t>
            </a:r>
            <a:endParaRPr lang="en-FR" dirty="0"/>
          </a:p>
        </p:txBody>
      </p:sp>
      <p:pic>
        <p:nvPicPr>
          <p:cNvPr id="7" name="Рисунок 4">
            <a:extLst>
              <a:ext uri="{FF2B5EF4-FFF2-40B4-BE49-F238E27FC236}">
                <a16:creationId xmlns:a16="http://schemas.microsoft.com/office/drawing/2014/main" id="{4CDF035A-B7F4-F872-321A-0C03A6D01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1" y="2579135"/>
            <a:ext cx="3577142" cy="268285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77C53E5-E687-97CF-83BB-89EFE7B0ECCF}"/>
              </a:ext>
            </a:extLst>
          </p:cNvPr>
          <p:cNvGrpSpPr/>
          <p:nvPr/>
        </p:nvGrpSpPr>
        <p:grpSpPr>
          <a:xfrm>
            <a:off x="6826547" y="676261"/>
            <a:ext cx="3740913" cy="1269511"/>
            <a:chOff x="6761959" y="676261"/>
            <a:chExt cx="3740913" cy="126951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3DE748EE-48F5-4999-C7A4-7F14864344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52" b="33894"/>
            <a:stretch/>
          </p:blipFill>
          <p:spPr bwMode="auto">
            <a:xfrm>
              <a:off x="6761959" y="676261"/>
              <a:ext cx="3740913" cy="1269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F82D87-0E7B-27FC-9CD8-8D4C830AB678}"/>
                </a:ext>
              </a:extLst>
            </p:cNvPr>
            <p:cNvSpPr/>
            <p:nvPr/>
          </p:nvSpPr>
          <p:spPr>
            <a:xfrm>
              <a:off x="6792806" y="1088066"/>
              <a:ext cx="1586677" cy="776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3FBCAEB-98CD-0448-9C1C-2B456021E20F}"/>
              </a:ext>
            </a:extLst>
          </p:cNvPr>
          <p:cNvSpPr/>
          <p:nvPr/>
        </p:nvSpPr>
        <p:spPr>
          <a:xfrm>
            <a:off x="118491" y="5177311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H.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Pommerenke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A.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Grudiev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(CERN)</a:t>
            </a:r>
          </a:p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M.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Schaer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R.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Zennaro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(PSI)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C41E-0E30-59EF-B881-AF2AB95E1BB2}"/>
              </a:ext>
            </a:extLst>
          </p:cNvPr>
          <p:cNvSpPr/>
          <p:nvPr/>
        </p:nvSpPr>
        <p:spPr>
          <a:xfrm>
            <a:off x="71801" y="725488"/>
            <a:ext cx="7978882" cy="1833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capture </a:t>
            </a:r>
            <a:r>
              <a:rPr lang="en-GB" sz="14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encapsulated inside a solenoid with the axial magnetic field of ~0.5 T (NC)</a:t>
            </a:r>
          </a:p>
          <a:p>
            <a:pPr>
              <a:spcBef>
                <a:spcPts val="707"/>
              </a:spcBef>
            </a:pP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(usually with constant solenoid field and recently, more realistic field profiles started to be used)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1.5 m long, ~21 MV/m, TW 2 GHz L-band structures, (</a:t>
            </a:r>
            <a:r>
              <a:rPr lang="ru-RU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 = 40 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m long ~20 MV/m, TW 2856 MHz S-band structures  (</a:t>
            </a:r>
            <a:r>
              <a:rPr lang="ru-RU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 = 30 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mm), 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1.5 m long ~18 MV/m, SW 2998 MHz S-band structures  (</a:t>
            </a:r>
            <a:r>
              <a:rPr lang="ru-RU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 = </a:t>
            </a:r>
            <a:r>
              <a:rPr lang="en-US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lang="ru-RU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 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mm) -&gt; P</a:t>
            </a:r>
            <a:r>
              <a:rPr lang="en-GB" sz="14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project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meter long ~20 MV, TW 2 GHz large aperture structures (</a:t>
            </a:r>
            <a:r>
              <a:rPr lang="ru-RU" sz="1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 = 60 </a:t>
            </a:r>
            <a:r>
              <a:rPr lang="en-GB" sz="1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mm)</a:t>
            </a:r>
          </a:p>
        </p:txBody>
      </p:sp>
      <p:graphicFrame>
        <p:nvGraphicFramePr>
          <p:cNvPr id="14" name="Table 3">
            <a:extLst>
              <a:ext uri="{FF2B5EF4-FFF2-40B4-BE49-F238E27FC236}">
                <a16:creationId xmlns:a16="http://schemas.microsoft.com/office/drawing/2014/main" id="{A1D671F6-B385-E234-986C-BD80A346B3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078641"/>
              </p:ext>
            </p:extLst>
          </p:nvPr>
        </p:nvGraphicFramePr>
        <p:xfrm>
          <a:off x="7773037" y="1803838"/>
          <a:ext cx="2881247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64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152605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</a:tblGrid>
              <a:tr h="180383">
                <a:tc>
                  <a:txBody>
                    <a:bodyPr/>
                    <a:lstStyle/>
                    <a:p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F3 („</a:t>
                      </a:r>
                      <a:r>
                        <a:rPr lang="de-DE" sz="900" dirty="0" err="1"/>
                        <a:t>baseline</a:t>
                      </a:r>
                      <a:r>
                        <a:rPr lang="de-DE" sz="900" dirty="0"/>
                        <a:t>“)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 err="1"/>
                        <a:t>Frequency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2.0 GHz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Constant </a:t>
                      </a:r>
                      <a:r>
                        <a:rPr lang="de-DE" sz="900" b="1" dirty="0" err="1"/>
                        <a:t>aperture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30 mm  = 0.2 λ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Phase </a:t>
                      </a:r>
                      <a:r>
                        <a:rPr lang="de-DE" sz="900" b="1" dirty="0" err="1"/>
                        <a:t>advance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9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9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b="1" dirty="0"/>
                        <a:t>Length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3.0 m = 44 </a:t>
                      </a:r>
                      <a:r>
                        <a:rPr lang="de-DE" sz="900" b="1" dirty="0" err="1"/>
                        <a:t>cells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Entr</a:t>
                      </a:r>
                      <a:r>
                        <a:rPr lang="en-US" sz="900" dirty="0"/>
                        <a:t>., exit iris thickness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14.3 mm, 20.0 mm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Transverse wake at 17.5 ns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900" dirty="0"/>
                        <a:t>0.13 V/pC/mm/m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Filling time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447 </a:t>
                      </a:r>
                      <a:r>
                        <a:rPr lang="de-DE" sz="900" dirty="0" err="1"/>
                        <a:t>ns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Min. group velocity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1.9 % c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Largest cell radius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61 mm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SLED coupling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17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Eff. shunt impedance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39 M</a:t>
                      </a:r>
                      <a:r>
                        <a:rPr lang="el-GR" sz="900" b="1" dirty="0"/>
                        <a:t>Ω/</a:t>
                      </a:r>
                      <a:r>
                        <a:rPr lang="de-DE" sz="900" b="1" dirty="0"/>
                        <a:t>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0" dirty="0"/>
                        <a:t>Average </a:t>
                      </a:r>
                      <a:r>
                        <a:rPr lang="de-DE" sz="900" b="0" dirty="0" err="1"/>
                        <a:t>gradient</a:t>
                      </a:r>
                      <a:endParaRPr lang="en-CH" sz="900" b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15 MV/m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E</a:t>
                      </a:r>
                      <a:r>
                        <a:rPr lang="en-US" sz="900" baseline="-25000" dirty="0"/>
                        <a:t>max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58 MV/m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S</a:t>
                      </a:r>
                      <a:r>
                        <a:rPr lang="en-US" sz="900" baseline="-25000" dirty="0" err="1"/>
                        <a:t>c,max</a:t>
                      </a:r>
                      <a:r>
                        <a:rPr lang="en-US" sz="900" baseline="-25000" dirty="0"/>
                        <a:t>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329 mW/</a:t>
                      </a:r>
                      <a:r>
                        <a:rPr lang="el-GR" sz="900" dirty="0"/>
                        <a:t>μ</a:t>
                      </a:r>
                      <a:r>
                        <a:rPr lang="de-DE" sz="900" dirty="0"/>
                        <a:t>m²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dirty="0"/>
                        <a:t>Klystron pulse </a:t>
                      </a:r>
                      <a:r>
                        <a:rPr lang="de-DE" sz="900" dirty="0" err="1"/>
                        <a:t>length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5 µs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Klystron power per structure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17 MW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1D559AD7-9581-1564-E816-B395E6BF2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0139" y="2638467"/>
            <a:ext cx="4111713" cy="9673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65FCDCD-68A9-9798-9A0F-9E8076C9D8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361" y="3795085"/>
            <a:ext cx="3146052" cy="8188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85F2581-DFE7-A46D-9AE3-5660E7A2AD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878" y="4673960"/>
            <a:ext cx="3577143" cy="9480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C80B00A-0419-98DC-77A4-797FE595D1DF}"/>
              </a:ext>
            </a:extLst>
          </p:cNvPr>
          <p:cNvSpPr txBox="1"/>
          <p:nvPr/>
        </p:nvSpPr>
        <p:spPr>
          <a:xfrm>
            <a:off x="5530403" y="4315654"/>
            <a:ext cx="19082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Two solenoid designs</a:t>
            </a:r>
            <a:endParaRPr lang="en-FR" sz="14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89A058-AF93-AAF8-5841-68A9FEF77E04}"/>
              </a:ext>
            </a:extLst>
          </p:cNvPr>
          <p:cNvSpPr/>
          <p:nvPr/>
        </p:nvSpPr>
        <p:spPr>
          <a:xfrm>
            <a:off x="8840269" y="936308"/>
            <a:ext cx="1586678" cy="734470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BBE2C7-EC72-4CA0-87E5-02B127C00C64}"/>
              </a:ext>
            </a:extLst>
          </p:cNvPr>
          <p:cNvCxnSpPr>
            <a:cxnSpLocks/>
          </p:cNvCxnSpPr>
          <p:nvPr/>
        </p:nvCxnSpPr>
        <p:spPr>
          <a:xfrm flipV="1">
            <a:off x="5621449" y="2135049"/>
            <a:ext cx="2029283" cy="2633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B80E237-8559-5FE9-DBC8-D05C338BFAD9}"/>
              </a:ext>
            </a:extLst>
          </p:cNvPr>
          <p:cNvSpPr txBox="1"/>
          <p:nvPr/>
        </p:nvSpPr>
        <p:spPr>
          <a:xfrm>
            <a:off x="464344" y="2721967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latin typeface="+mj-lt"/>
              </a:rPr>
              <a:t>F3 structure</a:t>
            </a:r>
          </a:p>
        </p:txBody>
      </p:sp>
    </p:spTree>
    <p:extLst>
      <p:ext uri="{BB962C8B-B14F-4D97-AF65-F5344CB8AC3E}">
        <p14:creationId xmlns:p14="http://schemas.microsoft.com/office/powerpoint/2010/main" val="761564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970261-B495-E9F5-533A-9C50E7F17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AAC7EC-B841-BE4A-8197-27067DC9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4E585F-A368-7F24-F10D-D4A4C511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95DA0E-FD98-3EDA-ABC8-C27116F5E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23" y="149425"/>
            <a:ext cx="9217024" cy="432048"/>
          </a:xfrm>
        </p:spPr>
        <p:txBody>
          <a:bodyPr>
            <a:norm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: positron capture section (solenoid around the capture </a:t>
            </a:r>
            <a:r>
              <a:rPr lang="en-GB" dirty="0" err="1"/>
              <a:t>linac</a:t>
            </a:r>
            <a:r>
              <a:rPr lang="en-GB" dirty="0"/>
              <a:t>)</a:t>
            </a:r>
            <a:endParaRPr lang="en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6073F-AD78-24E9-E50D-18720BA25E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05" t="3572" r="42517" b="2107"/>
          <a:stretch/>
        </p:blipFill>
        <p:spPr>
          <a:xfrm rot="16200000">
            <a:off x="3956262" y="-1554386"/>
            <a:ext cx="604920" cy="59046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A3B1F7-DDB1-A076-3EAE-8F7379AE3D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8678" b="54083"/>
          <a:stretch/>
        </p:blipFill>
        <p:spPr>
          <a:xfrm>
            <a:off x="201812" y="927728"/>
            <a:ext cx="670105" cy="33123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F16239-EB6F-D679-22BF-52F6835EF2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806" t="2144" r="46000" b="10682"/>
          <a:stretch/>
        </p:blipFill>
        <p:spPr>
          <a:xfrm rot="16200000">
            <a:off x="3888766" y="-825689"/>
            <a:ext cx="676962" cy="58992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8AF0DF-753E-8CFE-8B31-58F84DC8DA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784" y="2749998"/>
            <a:ext cx="4078965" cy="23742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491172-8BAD-6A26-67F5-C0C54D3D37C8}"/>
              </a:ext>
            </a:extLst>
          </p:cNvPr>
          <p:cNvSpPr txBox="1"/>
          <p:nvPr/>
        </p:nvSpPr>
        <p:spPr>
          <a:xfrm>
            <a:off x="1137915" y="743062"/>
            <a:ext cx="5498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Maxwell 2D simulation for solenoid over 2 RF structures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B18CFBD-67E6-246D-ED1C-12D0C0995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5749" y="2741712"/>
            <a:ext cx="5617822" cy="28917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053E7AD-A6C3-F1E8-4E84-73ECCCA9BD95}"/>
              </a:ext>
            </a:extLst>
          </p:cNvPr>
          <p:cNvSpPr txBox="1"/>
          <p:nvPr/>
        </p:nvSpPr>
        <p:spPr>
          <a:xfrm>
            <a:off x="7330603" y="1112394"/>
            <a:ext cx="3312968" cy="135001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latin typeface="+mj-lt"/>
              </a:rPr>
              <a:t>Minimal reduction in capture efficiency between </a:t>
            </a:r>
            <a:r>
              <a:rPr lang="en-US" sz="1800" dirty="0" err="1">
                <a:latin typeface="+mj-lt"/>
              </a:rPr>
              <a:t>homog</a:t>
            </a:r>
            <a:r>
              <a:rPr lang="en-US" sz="1800" dirty="0">
                <a:latin typeface="+mj-lt"/>
              </a:rPr>
              <a:t>. channel (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0.618</a:t>
            </a:r>
            <a:r>
              <a:rPr lang="en-US" sz="1800" dirty="0">
                <a:latin typeface="+mj-lt"/>
              </a:rPr>
              <a:t>) and realistic solenoids (</a:t>
            </a:r>
            <a:r>
              <a:rPr lang="en-US" sz="1800" dirty="0">
                <a:solidFill>
                  <a:srgbClr val="EB5B00"/>
                </a:solidFill>
                <a:latin typeface="+mj-lt"/>
              </a:rPr>
              <a:t>0.593</a:t>
            </a:r>
            <a:r>
              <a:rPr lang="en-US" sz="1800" dirty="0">
                <a:latin typeface="+mj-lt"/>
              </a:rPr>
              <a:t> and </a:t>
            </a:r>
            <a:r>
              <a:rPr lang="en-US" sz="1800" dirty="0">
                <a:solidFill>
                  <a:srgbClr val="00B050"/>
                </a:solidFill>
                <a:latin typeface="+mj-lt"/>
              </a:rPr>
              <a:t>0.579</a:t>
            </a:r>
            <a:r>
              <a:rPr lang="en-US" sz="1800" dirty="0">
                <a:latin typeface="+mj-lt"/>
              </a:rPr>
              <a:t>)</a:t>
            </a:r>
            <a:endParaRPr lang="de-CH" sz="1800" dirty="0" err="1"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7B60E33-8BFD-6FF5-6848-C28CAA14A8FC}"/>
              </a:ext>
            </a:extLst>
          </p:cNvPr>
          <p:cNvSpPr/>
          <p:nvPr/>
        </p:nvSpPr>
        <p:spPr>
          <a:xfrm>
            <a:off x="129204" y="5259022"/>
            <a:ext cx="28083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M.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Schaer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R.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Zennaro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(PSI)</a:t>
            </a:r>
          </a:p>
        </p:txBody>
      </p:sp>
    </p:spTree>
    <p:extLst>
      <p:ext uri="{BB962C8B-B14F-4D97-AF65-F5344CB8AC3E}">
        <p14:creationId xmlns:p14="http://schemas.microsoft.com/office/powerpoint/2010/main" val="3648342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32918-8347-5BF6-7FF5-F392002B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15F0E-D973-A12B-94CF-8479A881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9DB3D-CA60-E569-09BD-989AF93E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EE03B45-692F-4DC4-3C3D-20FCB812E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003" y="149424"/>
            <a:ext cx="7344816" cy="432048"/>
          </a:xfrm>
        </p:spPr>
        <p:txBody>
          <a:bodyPr>
            <a:normAutofit/>
          </a:bodyPr>
          <a:lstStyle/>
          <a:p>
            <a:r>
              <a:rPr lang="en-GB" dirty="0"/>
              <a:t>SC-solenoid-based capture system (work in progress)</a:t>
            </a:r>
            <a:endParaRPr lang="en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7DED17-A139-A60A-78F1-DE934D9D2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319" y="840522"/>
            <a:ext cx="5727613" cy="342890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210B709-79E0-B733-B3F6-A5C3AA3C2CA3}"/>
              </a:ext>
            </a:extLst>
          </p:cNvPr>
          <p:cNvSpPr/>
          <p:nvPr/>
        </p:nvSpPr>
        <p:spPr>
          <a:xfrm>
            <a:off x="142549" y="1740929"/>
            <a:ext cx="4259440" cy="242117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00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system “-version 0”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production: conventional scheme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Matching Device is based on the SC solenoid (5 HTS coils, 72 mm bore including shielding)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based on the L-band TW RF structures ( 2 GHz, 3-m long)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 long solenoid B = 0.5 T (realistic design conf. 2)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AF2D23-866F-AAFC-5118-6A1B04A588DA}"/>
              </a:ext>
            </a:extLst>
          </p:cNvPr>
          <p:cNvSpPr/>
          <p:nvPr/>
        </p:nvSpPr>
        <p:spPr>
          <a:xfrm>
            <a:off x="487229" y="4274429"/>
            <a:ext cx="3570080" cy="1346522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first results (preliminary)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efficiency @ 200 MeV: ~0.6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yield @1.54 GeV: 6.4 Ne+/Ne-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norm. emittance: ~12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mm.rad</a:t>
            </a:r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FE6171-FD80-7FA5-838B-D8ECF131EC3F}"/>
              </a:ext>
            </a:extLst>
          </p:cNvPr>
          <p:cNvSpPr txBox="1"/>
          <p:nvPr/>
        </p:nvSpPr>
        <p:spPr>
          <a:xfrm>
            <a:off x="8698755" y="686633"/>
            <a:ext cx="1965222" cy="307777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Scheme under study now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7FBE59-E6DF-4275-5B32-F150ABA37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2005" y="4171740"/>
            <a:ext cx="4240770" cy="1528650"/>
          </a:xfrm>
          <a:prstGeom prst="rect">
            <a:avLst/>
          </a:prstGeom>
        </p:spPr>
      </p:pic>
      <p:pic>
        <p:nvPicPr>
          <p:cNvPr id="17" name="Рисунок 4">
            <a:extLst>
              <a:ext uri="{FF2B5EF4-FFF2-40B4-BE49-F238E27FC236}">
                <a16:creationId xmlns:a16="http://schemas.microsoft.com/office/drawing/2014/main" id="{A050488F-2102-5FAD-F6F4-A95178A42D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0770" y="4120078"/>
            <a:ext cx="2310358" cy="15491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1EB5F19-425A-7059-C0CE-D22EB42ACC7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5270"/>
          <a:stretch/>
        </p:blipFill>
        <p:spPr>
          <a:xfrm>
            <a:off x="487229" y="641394"/>
            <a:ext cx="3536950" cy="1092206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827DF0DE-9AD7-E75F-9F1C-88E2CB44EB53}"/>
              </a:ext>
            </a:extLst>
          </p:cNvPr>
          <p:cNvSpPr/>
          <p:nvPr/>
        </p:nvSpPr>
        <p:spPr>
          <a:xfrm>
            <a:off x="424418" y="581472"/>
            <a:ext cx="1894532" cy="936104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69B78EF-3226-5A21-3507-949BF3CF859E}"/>
              </a:ext>
            </a:extLst>
          </p:cNvPr>
          <p:cNvCxnSpPr/>
          <p:nvPr/>
        </p:nvCxnSpPr>
        <p:spPr>
          <a:xfrm>
            <a:off x="2318950" y="1157536"/>
            <a:ext cx="2923421" cy="6480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C0802D4-DD5F-3A67-A714-F854503A109F}"/>
              </a:ext>
            </a:extLst>
          </p:cNvPr>
          <p:cNvSpPr/>
          <p:nvPr/>
        </p:nvSpPr>
        <p:spPr>
          <a:xfrm>
            <a:off x="9305954" y="1068600"/>
            <a:ext cx="1371400" cy="27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M.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Schaer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(PSI)</a:t>
            </a:r>
          </a:p>
        </p:txBody>
      </p:sp>
    </p:spTree>
    <p:extLst>
      <p:ext uri="{BB962C8B-B14F-4D97-AF65-F5344CB8AC3E}">
        <p14:creationId xmlns:p14="http://schemas.microsoft.com/office/powerpoint/2010/main" val="3589609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B00A67-5032-ED4A-A15D-7DC18F8CC953}"/>
              </a:ext>
            </a:extLst>
          </p:cNvPr>
          <p:cNvSpPr/>
          <p:nvPr/>
        </p:nvSpPr>
        <p:spPr>
          <a:xfrm>
            <a:off x="4830333" y="4471332"/>
            <a:ext cx="55175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Perform radiation load studies, the first estimation for the target design. First mechanical integration. </a:t>
            </a:r>
          </a:p>
          <a:p>
            <a:pPr algn="just"/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Optimize the FC design if needed (rep. rate ?)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5A8A34-288E-BCB3-4AF8-6CD988924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98" y="4378391"/>
            <a:ext cx="4010237" cy="14596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C35735-5E07-BF16-7781-E5762132E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98" y="668920"/>
            <a:ext cx="4010237" cy="38024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C9D2E88-05A1-D90B-147C-7CCA6DB9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035" y="161520"/>
            <a:ext cx="6408712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Flux Concentrator-based capture system (CDR baseline)</a:t>
            </a:r>
            <a:endParaRPr lang="en-FR" dirty="0"/>
          </a:p>
        </p:txBody>
      </p:sp>
      <p:grpSp>
        <p:nvGrpSpPr>
          <p:cNvPr id="6" name="Группа 11">
            <a:extLst>
              <a:ext uri="{FF2B5EF4-FFF2-40B4-BE49-F238E27FC236}">
                <a16:creationId xmlns:a16="http://schemas.microsoft.com/office/drawing/2014/main" id="{DC3B3CD4-51FF-6BFC-D184-A8BA6EE5DFA8}"/>
              </a:ext>
            </a:extLst>
          </p:cNvPr>
          <p:cNvGrpSpPr/>
          <p:nvPr/>
        </p:nvGrpSpPr>
        <p:grpSpPr>
          <a:xfrm>
            <a:off x="4378275" y="912878"/>
            <a:ext cx="2621444" cy="1485866"/>
            <a:chOff x="430823" y="167054"/>
            <a:chExt cx="7150567" cy="4457700"/>
          </a:xfrm>
        </p:grpSpPr>
        <p:pic>
          <p:nvPicPr>
            <p:cNvPr id="7" name="Рисунок 1">
              <a:extLst>
                <a:ext uri="{FF2B5EF4-FFF2-40B4-BE49-F238E27FC236}">
                  <a16:creationId xmlns:a16="http://schemas.microsoft.com/office/drawing/2014/main" id="{3B821293-4F3A-1CE4-31ED-AB238FE07D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8" name="Рисунок 2">
              <a:extLst>
                <a:ext uri="{FF2B5EF4-FFF2-40B4-BE49-F238E27FC236}">
                  <a16:creationId xmlns:a16="http://schemas.microsoft.com/office/drawing/2014/main" id="{D64D8799-D10F-E984-C2B0-DE83F3455B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pic>
        <p:nvPicPr>
          <p:cNvPr id="10" name="Screen Shot 2019-02-05 at 16.50.55.png" descr="Screen Shot 2019-02-05 at 16.50.55.png">
            <a:extLst>
              <a:ext uri="{FF2B5EF4-FFF2-40B4-BE49-F238E27FC236}">
                <a16:creationId xmlns:a16="http://schemas.microsoft.com/office/drawing/2014/main" id="{840EA144-CA01-5E84-D62D-2263BA275D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8555" y="1176457"/>
            <a:ext cx="3787203" cy="2974208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1D8DD9-4A76-1B91-F35C-5622A0B4D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97126" y="2569309"/>
            <a:ext cx="2206303" cy="18090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5D36A6-1AAB-6B39-718E-A064373E1741}"/>
              </a:ext>
            </a:extLst>
          </p:cNvPr>
          <p:cNvSpPr/>
          <p:nvPr/>
        </p:nvSpPr>
        <p:spPr>
          <a:xfrm>
            <a:off x="7906667" y="714488"/>
            <a:ext cx="28661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P.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Martyshkin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(BINP), Y. Zhao (CERN)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D245B41-762D-7948-4D35-1D59F5A6C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3306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A5F6-B195-E27B-F5F6-879E78BCE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Damping Ring design studies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32918-8347-5BF6-7FF5-F392002B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15F0E-D973-A12B-94CF-8479A881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9DB3D-CA60-E569-09BD-989AF93E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C0E1ED-6216-37F8-3BA7-C5C3F0FF9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339" y="1210677"/>
            <a:ext cx="5998046" cy="39072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FF549A-81E1-16C1-73EE-3C6800550D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4441" y="633657"/>
            <a:ext cx="3379479" cy="29783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DA899B-028D-C9A3-DBE3-1B36CF324696}"/>
              </a:ext>
            </a:extLst>
          </p:cNvPr>
          <p:cNvSpPr txBox="1"/>
          <p:nvPr/>
        </p:nvSpPr>
        <p:spPr>
          <a:xfrm>
            <a:off x="2613368" y="5032389"/>
            <a:ext cx="400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wigglers each in straight sections</a:t>
            </a:r>
          </a:p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400 MHz LHC like 2 SC cavities  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3E193B-6866-28F3-57B8-94210CF7238C}"/>
              </a:ext>
            </a:extLst>
          </p:cNvPr>
          <p:cNvSpPr/>
          <p:nvPr/>
        </p:nvSpPr>
        <p:spPr>
          <a:xfrm>
            <a:off x="151925" y="1457448"/>
            <a:ext cx="1492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= 1.54 GeV</a:t>
            </a:r>
            <a:endParaRPr lang="en-GB" b="1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A3BDF9-DCBD-F1B3-F1C9-835F84329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2939" y="3570141"/>
            <a:ext cx="3312040" cy="217942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5412CEB-B9BD-19F1-6B88-ABA061DFE1A3}"/>
              </a:ext>
            </a:extLst>
          </p:cNvPr>
          <p:cNvSpPr/>
          <p:nvPr/>
        </p:nvSpPr>
        <p:spPr>
          <a:xfrm>
            <a:off x="22474" y="5403647"/>
            <a:ext cx="20748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A. De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Santis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 et al. (LNF)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E78A47-AAE1-894E-0827-7048B77BA69A}"/>
              </a:ext>
            </a:extLst>
          </p:cNvPr>
          <p:cNvSpPr txBox="1"/>
          <p:nvPr/>
        </p:nvSpPr>
        <p:spPr>
          <a:xfrm>
            <a:off x="129803" y="655221"/>
            <a:ext cx="7056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Studies of the DR dynamical aperture are in progress ➔ </a:t>
            </a:r>
            <a:r>
              <a:rPr lang="en-GB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start-to-end simulations for the positron source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FR" sz="1800" dirty="0"/>
          </a:p>
        </p:txBody>
      </p:sp>
    </p:spTree>
    <p:extLst>
      <p:ext uri="{BB962C8B-B14F-4D97-AF65-F5344CB8AC3E}">
        <p14:creationId xmlns:p14="http://schemas.microsoft.com/office/powerpoint/2010/main" val="4193386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927FF-8D4E-E826-9F75-B605F4D6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987" y="149424"/>
            <a:ext cx="7416823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Radiation load studies for SC solenoid-based capture system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CBC64C-67A9-3F66-0B31-CC07EA7E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CD34F0-3C7B-5136-F945-5B1EDE4B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44A2F-C7A4-32DC-A63F-60B528F3D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078A09-00C1-E332-36F3-D7E47ACB50C9}"/>
              </a:ext>
            </a:extLst>
          </p:cNvPr>
          <p:cNvSpPr/>
          <p:nvPr/>
        </p:nvSpPr>
        <p:spPr>
          <a:xfrm>
            <a:off x="8410723" y="653480"/>
            <a:ext cx="24225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B.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Humann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A. Lechner (CERN)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96E2D9-4A05-F6D1-7080-BA96136CCBD7}"/>
              </a:ext>
            </a:extLst>
          </p:cNvPr>
          <p:cNvSpPr/>
          <p:nvPr/>
        </p:nvSpPr>
        <p:spPr>
          <a:xfrm>
            <a:off x="201812" y="3749824"/>
            <a:ext cx="5901432" cy="1413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latest setup, the same cryostat aperture as for P</a:t>
            </a:r>
            <a:r>
              <a:rPr lang="en-GB" sz="16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experiment (geometry –V6) is assumed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this option, two different longitudinal target positions are considered, reflecting the optimal position for S-band and L-band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linacs</a:t>
            </a:r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 descr="A picture containing text, stationary, container, box&#10;&#10;Description automatically generated">
            <a:extLst>
              <a:ext uri="{FF2B5EF4-FFF2-40B4-BE49-F238E27FC236}">
                <a16:creationId xmlns:a16="http://schemas.microsoft.com/office/drawing/2014/main" id="{BF53DCE1-BC41-9949-1865-5ABD179F6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71" y="949665"/>
            <a:ext cx="1800921" cy="26749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56309E-044E-2C90-6268-A246FCAE0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106" y="1013520"/>
            <a:ext cx="1791473" cy="26477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859E3B-0981-F5AF-6573-7DA646A5DF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80"/>
          <a:stretch/>
        </p:blipFill>
        <p:spPr>
          <a:xfrm>
            <a:off x="2403462" y="1030440"/>
            <a:ext cx="1800920" cy="264770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A12F6D1-024F-59BF-760E-191B85FC7FB8}"/>
              </a:ext>
            </a:extLst>
          </p:cNvPr>
          <p:cNvSpPr txBox="1"/>
          <p:nvPr/>
        </p:nvSpPr>
        <p:spPr>
          <a:xfrm>
            <a:off x="2938116" y="706693"/>
            <a:ext cx="28448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494949"/>
                </a:solidFill>
                <a:effectLst/>
                <a:latin typeface="Arial" panose="020B0604020202020204" pitchFamily="34" charset="0"/>
              </a:rPr>
              <a:t>Larger vs smaller aperture </a:t>
            </a:r>
            <a:endParaRPr lang="en-GB" sz="16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42897F8-195B-6B2D-B5CE-902466567D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2518" y="1055667"/>
            <a:ext cx="2888325" cy="11429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5B4C816-805D-9FE6-832E-87F6F93FD8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2823" y="2323781"/>
            <a:ext cx="3736132" cy="247703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CBA956E-FFA6-D777-B625-11835A29F03C}"/>
              </a:ext>
            </a:extLst>
          </p:cNvPr>
          <p:cNvSpPr txBox="1"/>
          <p:nvPr/>
        </p:nvSpPr>
        <p:spPr>
          <a:xfrm>
            <a:off x="6762823" y="4926008"/>
            <a:ext cx="34781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 operation mode</a:t>
            </a:r>
          </a:p>
          <a:p>
            <a:pPr>
              <a:spcBef>
                <a:spcPts val="0"/>
              </a:spcBef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400 bunches/s*3600s*24h*185 days*0.804 = </a:t>
            </a:r>
          </a:p>
          <a:p>
            <a:pPr>
              <a:spcBef>
                <a:spcPts val="0"/>
              </a:spcBef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 5.14x10</a:t>
            </a:r>
            <a:r>
              <a:rPr lang="en-GB" sz="14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bunches/year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102EC11-663D-F24C-77E3-E27E1ED0D2DC}"/>
              </a:ext>
            </a:extLst>
          </p:cNvPr>
          <p:cNvSpPr txBox="1"/>
          <p:nvPr/>
        </p:nvSpPr>
        <p:spPr>
          <a:xfrm>
            <a:off x="425814" y="5183518"/>
            <a:ext cx="56774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buSzPct val="80000"/>
            </a:pP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FLUKA model to be updated </a:t>
            </a:r>
            <a:r>
              <a:rPr lang="en-US" sz="16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wrt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to capture system –version 0</a:t>
            </a:r>
          </a:p>
        </p:txBody>
      </p:sp>
    </p:spTree>
    <p:extLst>
      <p:ext uri="{BB962C8B-B14F-4D97-AF65-F5344CB8AC3E}">
        <p14:creationId xmlns:p14="http://schemas.microsoft.com/office/powerpoint/2010/main" val="1550297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A5CC3-8458-A6FF-06BA-EFE8CFB71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B7FF3-05C7-190F-4B69-C00B7A77E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E8A94-8D9D-EDB8-D335-0FC798DB3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17BC35-85F2-DC9A-6D1A-C10DDFCAE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35" y="756181"/>
            <a:ext cx="10031760" cy="26336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6DEB2C-C55C-CD05-4D4E-B75CF0B3F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9963" y="3330631"/>
            <a:ext cx="2977538" cy="1918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624FF8-3549-2CA8-AF25-4C95172D9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387" y="3284825"/>
            <a:ext cx="5084990" cy="24299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BFEE9B-0F12-A720-221B-FC2370A2628F}"/>
              </a:ext>
            </a:extLst>
          </p:cNvPr>
          <p:cNvSpPr txBox="1"/>
          <p:nvPr/>
        </p:nvSpPr>
        <p:spPr>
          <a:xfrm>
            <a:off x="301398" y="5249331"/>
            <a:ext cx="5389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3077EA"/>
                </a:solidFill>
                <a:effectLst/>
                <a:latin typeface="Arial" panose="020B0604020202020204" pitchFamily="34" charset="0"/>
              </a:rPr>
              <a:t>For a better estimate of the long-term dose need to establish the source operating conditions for higher collider energies (up to ttbar)! </a:t>
            </a:r>
            <a:endParaRPr lang="en-GB" sz="12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ED05964-803E-A8C7-ADB7-98D9B8B2B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987" y="149424"/>
            <a:ext cx="7416823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Radiation load studies for SC solenoid-based capture system</a:t>
            </a:r>
            <a:endParaRPr lang="en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9E43B21-E398-B96D-7C49-829F978997D0}"/>
              </a:ext>
            </a:extLst>
          </p:cNvPr>
          <p:cNvSpPr/>
          <p:nvPr/>
        </p:nvSpPr>
        <p:spPr>
          <a:xfrm>
            <a:off x="8410723" y="664513"/>
            <a:ext cx="24225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B.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Humann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A. Lechner (CERN)</a:t>
            </a:r>
          </a:p>
        </p:txBody>
      </p:sp>
    </p:spTree>
    <p:extLst>
      <p:ext uri="{BB962C8B-B14F-4D97-AF65-F5344CB8AC3E}">
        <p14:creationId xmlns:p14="http://schemas.microsoft.com/office/powerpoint/2010/main" val="191302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5F64E-A4F0-98A9-519F-A86B1392B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15/09/2022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90F8-49A5-D765-EAF7-9B674EF96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2E3F9-1EC7-EB6A-35BB-988AD45C3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D8B3D8-0425-9507-A666-AE6664F9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FCC-ee injector complex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CF85EF2-53FD-0845-5627-F32AAD5366B5}"/>
              </a:ext>
            </a:extLst>
          </p:cNvPr>
          <p:cNvSpPr/>
          <p:nvPr/>
        </p:nvSpPr>
        <p:spPr bwMode="auto">
          <a:xfrm>
            <a:off x="5062955" y="1070358"/>
            <a:ext cx="5400000" cy="1800000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EF50696-61FB-F8AC-D735-E1E2C0BA6352}"/>
              </a:ext>
            </a:extLst>
          </p:cNvPr>
          <p:cNvSpPr/>
          <p:nvPr/>
        </p:nvSpPr>
        <p:spPr bwMode="auto">
          <a:xfrm>
            <a:off x="5026955" y="1034358"/>
            <a:ext cx="5472000" cy="1872000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F940FB8-62C4-325C-A613-9D8C2A738873}"/>
              </a:ext>
            </a:extLst>
          </p:cNvPr>
          <p:cNvSpPr/>
          <p:nvPr/>
        </p:nvSpPr>
        <p:spPr bwMode="auto">
          <a:xfrm>
            <a:off x="5144539" y="1142358"/>
            <a:ext cx="5220000" cy="1620000"/>
          </a:xfrm>
          <a:prstGeom prst="ellipse">
            <a:avLst/>
          </a:prstGeom>
          <a:noFill/>
          <a:ln w="22225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9F22281A-D028-824E-FC65-D0A5FD57ECE1}"/>
              </a:ext>
            </a:extLst>
          </p:cNvPr>
          <p:cNvSpPr/>
          <p:nvPr/>
        </p:nvSpPr>
        <p:spPr bwMode="auto">
          <a:xfrm>
            <a:off x="7006567" y="2747440"/>
            <a:ext cx="360040" cy="360000"/>
          </a:xfrm>
          <a:prstGeom prst="arc">
            <a:avLst/>
          </a:prstGeom>
          <a:noFill/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D2F877-F25C-FB27-3D9A-72C25033BA8E}"/>
              </a:ext>
            </a:extLst>
          </p:cNvPr>
          <p:cNvCxnSpPr>
            <a:stCxn id="9" idx="2"/>
          </p:cNvCxnSpPr>
          <p:nvPr/>
        </p:nvCxnSpPr>
        <p:spPr bwMode="auto">
          <a:xfrm>
            <a:off x="7366607" y="2927440"/>
            <a:ext cx="0" cy="10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A6059EAA-FA5D-F01E-B5F2-E025F691AAD6}"/>
              </a:ext>
            </a:extLst>
          </p:cNvPr>
          <p:cNvSpPr/>
          <p:nvPr/>
        </p:nvSpPr>
        <p:spPr bwMode="auto">
          <a:xfrm rot="5400000">
            <a:off x="7006587" y="2855472"/>
            <a:ext cx="360040" cy="360000"/>
          </a:xfrm>
          <a:prstGeom prst="arc">
            <a:avLst/>
          </a:prstGeom>
          <a:noFill/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1C553E9-6D52-1B10-894C-6F5FFC4580B0}"/>
              </a:ext>
            </a:extLst>
          </p:cNvPr>
          <p:cNvSpPr/>
          <p:nvPr/>
        </p:nvSpPr>
        <p:spPr bwMode="auto">
          <a:xfrm rot="10800000">
            <a:off x="7366607" y="2863866"/>
            <a:ext cx="360040" cy="360000"/>
          </a:xfrm>
          <a:prstGeom prst="arc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794D939-02B9-BADB-25B6-029FE297B8EA}"/>
              </a:ext>
            </a:extLst>
          </p:cNvPr>
          <p:cNvSpPr/>
          <p:nvPr/>
        </p:nvSpPr>
        <p:spPr bwMode="auto">
          <a:xfrm rot="-5400000">
            <a:off x="7366607" y="2757811"/>
            <a:ext cx="360040" cy="360000"/>
          </a:xfrm>
          <a:prstGeom prst="arc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645A81-8208-9173-0A72-860C2544F7FF}"/>
              </a:ext>
            </a:extLst>
          </p:cNvPr>
          <p:cNvSpPr txBox="1"/>
          <p:nvPr/>
        </p:nvSpPr>
        <p:spPr>
          <a:xfrm>
            <a:off x="4172716" y="793424"/>
            <a:ext cx="2052808" cy="4694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Electron-Positron collider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~91 km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B7E0D2-A5C6-A450-7789-8E509921DBFD}"/>
              </a:ext>
            </a:extLst>
          </p:cNvPr>
          <p:cNvSpPr txBox="1"/>
          <p:nvPr/>
        </p:nvSpPr>
        <p:spPr>
          <a:xfrm>
            <a:off x="7269928" y="1235955"/>
            <a:ext cx="1584176" cy="2728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 ring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29F8C-5DB3-B1BB-0BA8-7E8C362D3CA8}"/>
              </a:ext>
            </a:extLst>
          </p:cNvPr>
          <p:cNvSpPr txBox="1"/>
          <p:nvPr/>
        </p:nvSpPr>
        <p:spPr>
          <a:xfrm>
            <a:off x="7726607" y="3188956"/>
            <a:ext cx="1206444" cy="2728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SPS, ~ 7 km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0A36E-C2EC-B700-7E67-22942F22C969}"/>
              </a:ext>
            </a:extLst>
          </p:cNvPr>
          <p:cNvSpPr txBox="1"/>
          <p:nvPr/>
        </p:nvSpPr>
        <p:spPr>
          <a:xfrm>
            <a:off x="5715496" y="2986155"/>
            <a:ext cx="1206444" cy="4334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Pre-Injector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0.5 - 1 km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7DF3A1-9ACA-21C5-C885-75F30ED67591}"/>
              </a:ext>
            </a:extLst>
          </p:cNvPr>
          <p:cNvSpPr txBox="1"/>
          <p:nvPr/>
        </p:nvSpPr>
        <p:spPr>
          <a:xfrm>
            <a:off x="7565239" y="2502753"/>
            <a:ext cx="783202" cy="2818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80F911-D5FE-9277-5C06-484629C30EDB}"/>
              </a:ext>
            </a:extLst>
          </p:cNvPr>
          <p:cNvSpPr txBox="1"/>
          <p:nvPr/>
        </p:nvSpPr>
        <p:spPr>
          <a:xfrm>
            <a:off x="6746037" y="2494079"/>
            <a:ext cx="783202" cy="2818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70CED06-4979-F745-AC44-2536270DF313}"/>
              </a:ext>
            </a:extLst>
          </p:cNvPr>
          <p:cNvSpPr/>
          <p:nvPr/>
        </p:nvSpPr>
        <p:spPr bwMode="auto">
          <a:xfrm rot="21600000">
            <a:off x="6726058" y="3302873"/>
            <a:ext cx="409393" cy="108000"/>
          </a:xfrm>
          <a:prstGeom prst="arc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27EB3D77-DE34-8DE8-54CE-0228DE58EEDC}"/>
              </a:ext>
            </a:extLst>
          </p:cNvPr>
          <p:cNvSpPr/>
          <p:nvPr/>
        </p:nvSpPr>
        <p:spPr bwMode="auto">
          <a:xfrm rot="10800000" flipH="1">
            <a:off x="6703372" y="3199180"/>
            <a:ext cx="409393" cy="108000"/>
          </a:xfrm>
          <a:prstGeom prst="arc">
            <a:avLst/>
          </a:prstGeom>
          <a:noFill/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95EDF43-4A2E-3BB4-A9FA-3C355E857DC5}"/>
              </a:ext>
            </a:extLst>
          </p:cNvPr>
          <p:cNvSpPr/>
          <p:nvPr/>
        </p:nvSpPr>
        <p:spPr bwMode="auto">
          <a:xfrm>
            <a:off x="7088069" y="3206526"/>
            <a:ext cx="540000" cy="18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5A3C93-58CF-19A8-4CE1-BA922ECC8BA6}"/>
              </a:ext>
            </a:extLst>
          </p:cNvPr>
          <p:cNvSpPr/>
          <p:nvPr/>
        </p:nvSpPr>
        <p:spPr bwMode="auto">
          <a:xfrm>
            <a:off x="6479252" y="3280357"/>
            <a:ext cx="273861" cy="54062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102D2A9-0303-5E05-D5D4-147DFCEF4288}"/>
              </a:ext>
            </a:extLst>
          </p:cNvPr>
          <p:cNvCxnSpPr>
            <a:cxnSpLocks/>
          </p:cNvCxnSpPr>
          <p:nvPr/>
        </p:nvCxnSpPr>
        <p:spPr bwMode="auto">
          <a:xfrm>
            <a:off x="6752500" y="3302750"/>
            <a:ext cx="178255" cy="221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A4BB506-F6E6-666D-2E43-905462A4AF4A}"/>
              </a:ext>
            </a:extLst>
          </p:cNvPr>
          <p:cNvSpPr/>
          <p:nvPr/>
        </p:nvSpPr>
        <p:spPr bwMode="auto">
          <a:xfrm>
            <a:off x="5530403" y="2942358"/>
            <a:ext cx="1426895" cy="519434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CB36A80-C787-7E7E-2E62-EB76C203A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76" y="3416448"/>
            <a:ext cx="7277100" cy="19685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94B61D0-B09F-5A5B-25FE-7934997440D3}"/>
              </a:ext>
            </a:extLst>
          </p:cNvPr>
          <p:cNvSpPr/>
          <p:nvPr/>
        </p:nvSpPr>
        <p:spPr>
          <a:xfrm>
            <a:off x="117204" y="1419495"/>
            <a:ext cx="4808019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Pre-injector: e-/e+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linacs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up to 6 (20) GeV, 1.54 GeV Damping Ring 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fr-FR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</a:t>
            </a:r>
            <a:r>
              <a:rPr lang="fr-FR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-Booster Ring (SPS or new ring)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(6 - 20GeV)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Booster Ring (20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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45 GeV)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 main 6 GeV </a:t>
            </a:r>
            <a:r>
              <a:rPr lang="en-GB" sz="16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feeds the positron source. The positrons are produced with 6 GeV e- beam.</a:t>
            </a:r>
          </a:p>
        </p:txBody>
      </p:sp>
    </p:spTree>
    <p:extLst>
      <p:ext uri="{BB962C8B-B14F-4D97-AF65-F5344CB8AC3E}">
        <p14:creationId xmlns:p14="http://schemas.microsoft.com/office/powerpoint/2010/main" val="1123265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A5CC3-8458-A6FF-06BA-EFE8CFB71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B7FF3-05C7-190F-4B69-C00B7A77E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E8A94-8D9D-EDB8-D335-0FC798DB3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8BBE12-B3B0-4683-5954-C0CC33B4D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315" y="1157293"/>
            <a:ext cx="5994252" cy="17993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0C5F46-F26F-8F41-D73E-0F896FD3540C}"/>
              </a:ext>
            </a:extLst>
          </p:cNvPr>
          <p:cNvSpPr/>
          <p:nvPr/>
        </p:nvSpPr>
        <p:spPr>
          <a:xfrm>
            <a:off x="162332" y="1061801"/>
            <a:ext cx="450397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Peak Power Density on coils seems to be OK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DPA per year of Z operation on coils: Up to 1E-4 DPA per year =&gt; not negligible anymore 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Ionizing dose on coils per year of Z operation:     S Band: up to 22MGy, L Band (long shielding): up to 9MGy, L Band (short shielding): up to 8MGy =&gt; should consider full running time and compare/study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wrt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HTS limits.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endParaRPr lang="en-GB" sz="16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Suggested shielding layout not sufficient ➜ try to make the in-bore shielding slightly thicker without compromising the yield OR/AND make the aperture slightly larger compared to P</a:t>
            </a:r>
            <a:r>
              <a:rPr lang="en-GB" sz="16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27E2B7-366E-1B15-FD69-EB5B81D50E3A}"/>
              </a:ext>
            </a:extLst>
          </p:cNvPr>
          <p:cNvSpPr/>
          <p:nvPr/>
        </p:nvSpPr>
        <p:spPr>
          <a:xfrm>
            <a:off x="8410723" y="653480"/>
            <a:ext cx="24225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B. </a:t>
            </a:r>
            <a:r>
              <a:rPr lang="en-GB" sz="1200" i="1" dirty="0" err="1">
                <a:solidFill>
                  <a:schemeClr val="accent6">
                    <a:lumMod val="75000"/>
                  </a:schemeClr>
                </a:solidFill>
              </a:rPr>
              <a:t>Humann</a:t>
            </a:r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, A. Lechner (CERN)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9D3C2B6-405A-01A2-AFE3-450C7F2B1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987" y="149424"/>
            <a:ext cx="7416823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Radiation load studies for SC solenoid-based capture system</a:t>
            </a:r>
            <a:endParaRPr lang="en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87A6B4-32E5-9CE6-EAF9-A3E587CED886}"/>
              </a:ext>
            </a:extLst>
          </p:cNvPr>
          <p:cNvSpPr txBox="1"/>
          <p:nvPr/>
        </p:nvSpPr>
        <p:spPr>
          <a:xfrm>
            <a:off x="6020591" y="3043293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Dose seems to be limiting factor</a:t>
            </a:r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A23180A-F888-D98A-BDCD-228696C12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851" y="3415461"/>
            <a:ext cx="5889716" cy="212202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D10E64F-A4FD-D146-8608-AB2511684C37}"/>
              </a:ext>
            </a:extLst>
          </p:cNvPr>
          <p:cNvSpPr txBox="1"/>
          <p:nvPr/>
        </p:nvSpPr>
        <p:spPr>
          <a:xfrm>
            <a:off x="5962450" y="859013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Peak Power Density seems OK</a:t>
            </a:r>
            <a:endParaRPr lang="en-GB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82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F5621F-6C26-3D32-8CD9-18F1D158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75DF55-167F-61F2-C3A7-C74A4EBD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EADD-F357-29F0-EE7F-D2656EC44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EC155A-5000-3414-F670-33D5AA74E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EDBEE3AB-8E09-F2A9-B9F6-0197C40470EC}"/>
              </a:ext>
            </a:extLst>
          </p:cNvPr>
          <p:cNvSpPr txBox="1">
            <a:spLocks/>
          </p:cNvSpPr>
          <p:nvPr/>
        </p:nvSpPr>
        <p:spPr>
          <a:xfrm>
            <a:off x="264920" y="1157536"/>
            <a:ext cx="10308113" cy="39861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new version of the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pre-injector layout, the positrons are produced 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E = 6 GeV, 2 bunches/ pulse at 200 Hz electron beam (cf.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CDR injector layout with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 = 4.46 GeV).</a:t>
            </a:r>
            <a:endParaRPr lang="en-US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studies on the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positron source are well advanced : positron production, SC technology feasibility for matching device, capture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(RF structures and solenoid). So far, no showstoppers found that prevent a SC solenoid matching device, studies ongoing. 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DR designs are well-established and advanced. DR dynamic aperture to be optimized. DR filling schemes are under investigation.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Radiation load studies: FLUKA model update (if needed, increase shielding and also the aperture), energy deposition in RF structures (evaluation if mask is needed ). 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of the target mechanical system in on the way.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A demonstrator for thee FCC-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ee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positron production and capture will be realized at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SwissFEL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facility at PSI.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F81EA-9412-8E1A-DF24-FCCEC182FE71}"/>
              </a:ext>
            </a:extLst>
          </p:cNvPr>
          <p:cNvSpPr txBox="1"/>
          <p:nvPr/>
        </p:nvSpPr>
        <p:spPr>
          <a:xfrm>
            <a:off x="777875" y="5037257"/>
            <a:ext cx="82809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deliverables (CHART and FCC FS): inputs for mid study costing exercise in summer 2023, final project cost update and feasibility study report in 2025  </a:t>
            </a:r>
            <a:endParaRPr lang="en-FR" sz="16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15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328B148-5E8B-7B4B-8677-4078C2AB0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408" y="1805608"/>
            <a:ext cx="5527999" cy="792088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BACKUP</a:t>
            </a:r>
            <a:endParaRPr lang="fr-FR" sz="3600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E8F5A00C-6488-214E-A8D3-2C2F6A8E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F421951C-5DE1-C14B-8AA5-802C6B395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2021, 28 June – 2 July (Virtual Edition)</a:t>
            </a:r>
          </a:p>
        </p:txBody>
      </p:sp>
    </p:spTree>
    <p:extLst>
      <p:ext uri="{BB962C8B-B14F-4D97-AF65-F5344CB8AC3E}">
        <p14:creationId xmlns:p14="http://schemas.microsoft.com/office/powerpoint/2010/main" val="1253765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AAA15-C867-A742-BD9D-A9478D51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15" y="178412"/>
            <a:ext cx="5688632" cy="432048"/>
          </a:xfrm>
        </p:spPr>
        <p:txBody>
          <a:bodyPr/>
          <a:lstStyle/>
          <a:p>
            <a:r>
              <a:rPr lang="fr-FR" dirty="0" err="1"/>
              <a:t>SuperKEKB</a:t>
            </a:r>
            <a:r>
              <a:rPr lang="fr-FR" dirty="0"/>
              <a:t> Positron Source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433AB4-0A25-6B42-BEBA-0E674E09B507}"/>
              </a:ext>
            </a:extLst>
          </p:cNvPr>
          <p:cNvSpPr/>
          <p:nvPr/>
        </p:nvSpPr>
        <p:spPr>
          <a:xfrm>
            <a:off x="8519379" y="597698"/>
            <a:ext cx="2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Y. </a:t>
            </a:r>
            <a:r>
              <a:rPr lang="en-GB" sz="1400" i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Enomoto</a:t>
            </a:r>
            <a:r>
              <a:rPr lang="en-GB" sz="14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(KEK) </a:t>
            </a:r>
            <a:endParaRPr lang="en-GB" sz="1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868238A6-9B66-4A85-97F1-EB9BB5A65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795" y="1536503"/>
            <a:ext cx="7491013" cy="401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B83DA87B-34AC-49F0-AF81-4218428DFDEE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1021527" y="1557458"/>
            <a:ext cx="1544142" cy="234806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5C0EBB3A-BA09-4835-BA7D-1CC9A10D8EFF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2824660" y="1557458"/>
            <a:ext cx="580244" cy="20796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3D005F9-884E-4863-AE54-859BEF50C378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4475571" y="1193926"/>
            <a:ext cx="815797" cy="2609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9C5CCCE-E40D-44FE-B70C-504331D46F6F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050070" y="1557458"/>
            <a:ext cx="729989" cy="10529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411E9D5-EDED-405D-B22E-D43C31AE2C9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1805280" y="1231397"/>
            <a:ext cx="384478" cy="137545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D13B8E-0509-42A5-9530-AA3AE1FE9154}"/>
              </a:ext>
            </a:extLst>
          </p:cNvPr>
          <p:cNvSpPr txBox="1"/>
          <p:nvPr/>
        </p:nvSpPr>
        <p:spPr>
          <a:xfrm>
            <a:off x="639082" y="1267699"/>
            <a:ext cx="764889" cy="289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83" dirty="0"/>
              <a:t>W target</a:t>
            </a:r>
            <a:endParaRPr kumimoji="1" lang="ja-JP" altLang="en-US" sz="1283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610773F-BE95-46B3-BFD5-49D477EDCE26}"/>
              </a:ext>
            </a:extLst>
          </p:cNvPr>
          <p:cNvSpPr txBox="1"/>
          <p:nvPr/>
        </p:nvSpPr>
        <p:spPr>
          <a:xfrm>
            <a:off x="1208546" y="941638"/>
            <a:ext cx="1193468" cy="289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83" dirty="0"/>
              <a:t>BC (bridge coil)</a:t>
            </a:r>
            <a:endParaRPr kumimoji="1" lang="ja-JP" altLang="en-US" sz="1283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9683883-D21D-4CD7-B00C-EA1ECD028EDC}"/>
              </a:ext>
            </a:extLst>
          </p:cNvPr>
          <p:cNvSpPr txBox="1"/>
          <p:nvPr/>
        </p:nvSpPr>
        <p:spPr>
          <a:xfrm>
            <a:off x="2425950" y="1267699"/>
            <a:ext cx="1957908" cy="289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83" dirty="0"/>
              <a:t>FC(flux concentrator)</a:t>
            </a:r>
            <a:r>
              <a:rPr lang="ja-JP" altLang="en-US" sz="1283" dirty="0"/>
              <a:t> </a:t>
            </a:r>
            <a:r>
              <a:rPr lang="en-US" altLang="ja-JP" sz="1283" dirty="0"/>
              <a:t>head</a:t>
            </a:r>
            <a:endParaRPr kumimoji="1" lang="ja-JP" altLang="en-US" sz="1283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0EF2641-3A25-4B4B-9667-F984355A7410}"/>
              </a:ext>
            </a:extLst>
          </p:cNvPr>
          <p:cNvSpPr txBox="1"/>
          <p:nvPr/>
        </p:nvSpPr>
        <p:spPr>
          <a:xfrm>
            <a:off x="4286606" y="904167"/>
            <a:ext cx="2009524" cy="289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83" dirty="0"/>
              <a:t>LAS (large aperture S-band)</a:t>
            </a:r>
            <a:endParaRPr kumimoji="1" lang="ja-JP" altLang="en-US" sz="1283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B2DE8A6-22C8-439D-BB7E-CAFA206C6D24}"/>
              </a:ext>
            </a:extLst>
          </p:cNvPr>
          <p:cNvSpPr txBox="1"/>
          <p:nvPr/>
        </p:nvSpPr>
        <p:spPr>
          <a:xfrm>
            <a:off x="6403193" y="1267699"/>
            <a:ext cx="753732" cy="289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83" dirty="0"/>
              <a:t>solenoid</a:t>
            </a:r>
            <a:endParaRPr kumimoji="1" lang="ja-JP" altLang="en-US" sz="1283" dirty="0"/>
          </a:p>
        </p:txBody>
      </p:sp>
      <p:pic>
        <p:nvPicPr>
          <p:cNvPr id="22" name="コンテンツ プレースホルダー 6">
            <a:extLst>
              <a:ext uri="{FF2B5EF4-FFF2-40B4-BE49-F238E27FC236}">
                <a16:creationId xmlns:a16="http://schemas.microsoft.com/office/drawing/2014/main" id="{28920844-990A-4B37-9523-A25FA6856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16" y="3518865"/>
            <a:ext cx="1637085" cy="201595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9E12E5C0-B163-4C2A-BB2D-81AA12694F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996" y="3358454"/>
            <a:ext cx="2221238" cy="2176364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D2B42A4-82C6-4589-8B8E-D572BEA439F1}"/>
              </a:ext>
            </a:extLst>
          </p:cNvPr>
          <p:cNvSpPr/>
          <p:nvPr/>
        </p:nvSpPr>
        <p:spPr>
          <a:xfrm>
            <a:off x="7830875" y="4287397"/>
            <a:ext cx="218205" cy="2609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D5A11951-6139-435B-A05F-02C832D4D956}"/>
              </a:ext>
            </a:extLst>
          </p:cNvPr>
          <p:cNvCxnSpPr>
            <a:cxnSpLocks/>
          </p:cNvCxnSpPr>
          <p:nvPr/>
        </p:nvCxnSpPr>
        <p:spPr>
          <a:xfrm flipV="1">
            <a:off x="8049080" y="3924659"/>
            <a:ext cx="1153731" cy="3475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4B833226-E7AE-487C-9CFB-9AD6F72C5A13}"/>
              </a:ext>
            </a:extLst>
          </p:cNvPr>
          <p:cNvCxnSpPr>
            <a:cxnSpLocks/>
          </p:cNvCxnSpPr>
          <p:nvPr/>
        </p:nvCxnSpPr>
        <p:spPr>
          <a:xfrm>
            <a:off x="8049080" y="4548381"/>
            <a:ext cx="1153731" cy="6416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6E00166-991C-4CD6-A78D-88783029DD0D}"/>
              </a:ext>
            </a:extLst>
          </p:cNvPr>
          <p:cNvSpPr txBox="1"/>
          <p:nvPr/>
        </p:nvSpPr>
        <p:spPr>
          <a:xfrm>
            <a:off x="8715802" y="2979312"/>
            <a:ext cx="2056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looking from downstream side</a:t>
            </a:r>
            <a:endParaRPr kumimoji="1" lang="ja-JP" altLang="en-US" sz="11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B80C2A-47AA-400C-9343-F502D5650A42}"/>
              </a:ext>
            </a:extLst>
          </p:cNvPr>
          <p:cNvSpPr txBox="1"/>
          <p:nvPr/>
        </p:nvSpPr>
        <p:spPr>
          <a:xfrm>
            <a:off x="8332561" y="1983593"/>
            <a:ext cx="227145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Target material : W</a:t>
            </a:r>
          </a:p>
          <a:p>
            <a:r>
              <a:rPr lang="en-US" altLang="ja-JP" sz="1400" dirty="0"/>
              <a:t>Target size : Φ4 x 14</a:t>
            </a:r>
            <a:endParaRPr kumimoji="1" lang="en-US" altLang="ja-JP" sz="1400" dirty="0"/>
          </a:p>
          <a:p>
            <a:r>
              <a:rPr lang="en-US" altLang="ja-JP" sz="1400" dirty="0"/>
              <a:t>Inserted in the pule Cu block</a:t>
            </a:r>
          </a:p>
          <a:p>
            <a:r>
              <a:rPr lang="en-US" altLang="ja-JP" sz="1400" dirty="0"/>
              <a:t>Connected by HIP process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5C4FB72-6CDA-45D0-AAEE-83034D0F7113}"/>
              </a:ext>
            </a:extLst>
          </p:cNvPr>
          <p:cNvSpPr txBox="1"/>
          <p:nvPr/>
        </p:nvSpPr>
        <p:spPr>
          <a:xfrm>
            <a:off x="10261010" y="5273784"/>
            <a:ext cx="32092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W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5D4C399-BB3E-432E-9AC2-D9EDD105D351}"/>
              </a:ext>
            </a:extLst>
          </p:cNvPr>
          <p:cNvSpPr txBox="1"/>
          <p:nvPr/>
        </p:nvSpPr>
        <p:spPr>
          <a:xfrm>
            <a:off x="9015896" y="5223901"/>
            <a:ext cx="45878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hole</a:t>
            </a:r>
          </a:p>
        </p:txBody>
      </p:sp>
      <p:sp>
        <p:nvSpPr>
          <p:cNvPr id="31" name="Date Placeholder 5">
            <a:extLst>
              <a:ext uri="{FF2B5EF4-FFF2-40B4-BE49-F238E27FC236}">
                <a16:creationId xmlns:a16="http://schemas.microsoft.com/office/drawing/2014/main" id="{408EFA9D-A346-DF4D-B3D6-00C56468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32" name="Footer Placeholder 6">
            <a:extLst>
              <a:ext uri="{FF2B5EF4-FFF2-40B4-BE49-F238E27FC236}">
                <a16:creationId xmlns:a16="http://schemas.microsoft.com/office/drawing/2014/main" id="{6006F641-F72C-E849-A441-A7BD7CB1E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2021, 28 June – 2 July (Virtual Edition)</a:t>
            </a:r>
          </a:p>
        </p:txBody>
      </p:sp>
    </p:spTree>
    <p:extLst>
      <p:ext uri="{BB962C8B-B14F-4D97-AF65-F5344CB8AC3E}">
        <p14:creationId xmlns:p14="http://schemas.microsoft.com/office/powerpoint/2010/main" val="970192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コンテンツ プレースホルダー 11">
            <a:extLst>
              <a:ext uri="{FF2B5EF4-FFF2-40B4-BE49-F238E27FC236}">
                <a16:creationId xmlns:a16="http://schemas.microsoft.com/office/drawing/2014/main" id="{28E3A613-E901-4EE4-B9ED-51F94230D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" y="930175"/>
            <a:ext cx="3723208" cy="253161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0F693CD-AE9A-4C25-BB9C-F39768DA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502" y="139309"/>
            <a:ext cx="5688632" cy="432048"/>
          </a:xfrm>
        </p:spPr>
        <p:txBody>
          <a:bodyPr/>
          <a:lstStyle/>
          <a:p>
            <a:r>
              <a:rPr lang="fr-FR" dirty="0" err="1"/>
              <a:t>SuperKEKB</a:t>
            </a:r>
            <a:r>
              <a:rPr lang="fr-FR" dirty="0"/>
              <a:t> Positron Source: </a:t>
            </a:r>
            <a:r>
              <a:rPr kumimoji="1" lang="en-US" altLang="ja-JP" dirty="0"/>
              <a:t>Latest situation</a:t>
            </a:r>
            <a:endParaRPr kumimoji="1" lang="ja-JP" altLang="en-US" dirty="0"/>
          </a:p>
        </p:txBody>
      </p:sp>
      <p:graphicFrame>
        <p:nvGraphicFramePr>
          <p:cNvPr id="11" name="表 7">
            <a:extLst>
              <a:ext uri="{FF2B5EF4-FFF2-40B4-BE49-F238E27FC236}">
                <a16:creationId xmlns:a16="http://schemas.microsoft.com/office/drawing/2014/main" id="{EA443502-3959-48B7-B209-BD3AF4EFE26D}"/>
              </a:ext>
            </a:extLst>
          </p:cNvPr>
          <p:cNvGraphicFramePr>
            <a:graphicFrameLocks/>
          </p:cNvGraphicFramePr>
          <p:nvPr/>
        </p:nvGraphicFramePr>
        <p:xfrm>
          <a:off x="4175165" y="3963410"/>
          <a:ext cx="5963750" cy="1805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294">
                  <a:extLst>
                    <a:ext uri="{9D8B030D-6E8A-4147-A177-3AD203B41FA5}">
                      <a16:colId xmlns:a16="http://schemas.microsoft.com/office/drawing/2014/main" val="27329099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0138453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5892302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0001067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87532146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8788347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design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2020ab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2020c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2021a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2021a (10 </a:t>
                      </a:r>
                      <a:r>
                        <a:rPr kumimoji="1" lang="en-US" altLang="ja-JP" sz="1000" dirty="0" err="1"/>
                        <a:t>nC</a:t>
                      </a:r>
                      <a:r>
                        <a:rPr kumimoji="1" lang="en-US" altLang="ja-JP" sz="1000" dirty="0"/>
                        <a:t>, 0.58)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92668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Energy (e-)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3.5 GeV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3.5 GeV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3.5 GeV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3.5 GeV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endParaRPr kumimoji="1" lang="ja-JP" altLang="en-US" sz="1000" i="1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3357549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primary charge (e-)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10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8.4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8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9 </a:t>
                      </a:r>
                      <a:r>
                        <a:rPr kumimoji="1" lang="en-US" altLang="ja-JP" sz="1000" b="1" dirty="0" err="1"/>
                        <a:t>nC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endParaRPr kumimoji="1" lang="ja-JP" altLang="en-US" sz="1000" i="1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3405544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e+/e- 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0.58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0.24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0.51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0.58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endParaRPr kumimoji="1" lang="ja-JP" altLang="en-US" sz="1000" i="1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1794513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e+ @ first BPM after the target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5.8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2.0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4.1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5.1 </a:t>
                      </a:r>
                      <a:r>
                        <a:rPr kumimoji="1" lang="en-US" altLang="ja-JP" sz="1000" b="1" dirty="0" err="1"/>
                        <a:t>nC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i="1" dirty="0"/>
                        <a:t>5.8 </a:t>
                      </a:r>
                      <a:r>
                        <a:rPr kumimoji="1" lang="en-US" altLang="ja-JP" sz="1000" i="1" dirty="0" err="1"/>
                        <a:t>nC</a:t>
                      </a:r>
                      <a:r>
                        <a:rPr kumimoji="1" lang="en-US" altLang="ja-JP" sz="1000" i="1" dirty="0"/>
                        <a:t> (assume)</a:t>
                      </a:r>
                      <a:endParaRPr kumimoji="1" lang="ja-JP" altLang="en-US" sz="1000" i="1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21332149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e+ @ before DR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-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1.6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2.5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3.2 </a:t>
                      </a:r>
                      <a:r>
                        <a:rPr kumimoji="1" lang="en-US" altLang="ja-JP" sz="1000" b="1" dirty="0" err="1"/>
                        <a:t>nC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4.2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1209856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e+ @ after DR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-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1.4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2.1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2.9 </a:t>
                      </a:r>
                      <a:r>
                        <a:rPr kumimoji="1" lang="en-US" altLang="ja-JP" sz="1000" b="1" dirty="0" err="1"/>
                        <a:t>nC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3.3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3032908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e+ @ </a:t>
                      </a:r>
                      <a:r>
                        <a:rPr kumimoji="1" lang="en-US" altLang="ja-JP" sz="1000" dirty="0" err="1"/>
                        <a:t>Linac</a:t>
                      </a:r>
                      <a:r>
                        <a:rPr kumimoji="1" lang="en-US" altLang="ja-JP" sz="1000" dirty="0"/>
                        <a:t> end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4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1.4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2.1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dirty="0"/>
                        <a:t>2.9 </a:t>
                      </a:r>
                      <a:r>
                        <a:rPr kumimoji="1" lang="en-US" altLang="ja-JP" sz="1000" b="1" dirty="0" err="1"/>
                        <a:t>nC</a:t>
                      </a:r>
                      <a:endParaRPr kumimoji="1" lang="ja-JP" altLang="en-US" sz="1000" b="1" dirty="0"/>
                    </a:p>
                  </a:txBody>
                  <a:tcPr marL="73294" marR="73294" marT="36647" marB="36647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3.3 </a:t>
                      </a:r>
                      <a:r>
                        <a:rPr kumimoji="1" lang="en-US" altLang="ja-JP" sz="1000" dirty="0" err="1"/>
                        <a:t>nC</a:t>
                      </a:r>
                      <a:endParaRPr kumimoji="1" lang="ja-JP" altLang="en-US" sz="1000" dirty="0"/>
                    </a:p>
                  </a:txBody>
                  <a:tcPr marL="73294" marR="73294" marT="36647" marB="36647"/>
                </a:tc>
                <a:extLst>
                  <a:ext uri="{0D108BD9-81ED-4DB2-BD59-A6C34878D82A}">
                    <a16:rowId xmlns:a16="http://schemas.microsoft.com/office/drawing/2014/main" val="1030993631"/>
                  </a:ext>
                </a:extLst>
              </a:tr>
            </a:tbl>
          </a:graphicData>
        </a:graphic>
      </p:graphicFrame>
      <p:sp>
        <p:nvSpPr>
          <p:cNvPr id="12" name="コンテンツ プレースホルダー 6">
            <a:extLst>
              <a:ext uri="{FF2B5EF4-FFF2-40B4-BE49-F238E27FC236}">
                <a16:creationId xmlns:a16="http://schemas.microsoft.com/office/drawing/2014/main" id="{667E2D96-01D2-49A0-B885-10C4E6908EB6}"/>
              </a:ext>
            </a:extLst>
          </p:cNvPr>
          <p:cNvSpPr txBox="1">
            <a:spLocks/>
          </p:cNvSpPr>
          <p:nvPr/>
        </p:nvSpPr>
        <p:spPr>
          <a:xfrm>
            <a:off x="7690643" y="725488"/>
            <a:ext cx="3024336" cy="2789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sz="1283" dirty="0"/>
              <a:t>Primary beam</a:t>
            </a:r>
          </a:p>
          <a:p>
            <a:pPr lvl="1" fontAlgn="auto">
              <a:spcAft>
                <a:spcPts val="0"/>
              </a:spcAft>
            </a:pPr>
            <a:r>
              <a:rPr lang="en-US" altLang="ja-JP" sz="1283" dirty="0"/>
              <a:t>90% (9 </a:t>
            </a:r>
            <a:r>
              <a:rPr lang="en-US" altLang="ja-JP" sz="1283" dirty="0" err="1"/>
              <a:t>nC</a:t>
            </a:r>
            <a:r>
              <a:rPr lang="en-US" altLang="ja-JP" sz="1283" dirty="0"/>
              <a:t> / 10 </a:t>
            </a:r>
            <a:r>
              <a:rPr lang="en-US" altLang="ja-JP" sz="1283" dirty="0" err="1"/>
              <a:t>nC</a:t>
            </a:r>
            <a:r>
              <a:rPr lang="en-US" altLang="ja-JP" sz="1283" dirty="0"/>
              <a:t>)</a:t>
            </a:r>
          </a:p>
          <a:p>
            <a:pPr fontAlgn="auto">
              <a:spcAft>
                <a:spcPts val="0"/>
              </a:spcAft>
            </a:pPr>
            <a:r>
              <a:rPr lang="en-US" altLang="ja-JP" sz="1283" dirty="0"/>
              <a:t>Positron</a:t>
            </a:r>
            <a:r>
              <a:rPr lang="ja-JP" altLang="en-US" sz="1283" dirty="0"/>
              <a:t> </a:t>
            </a:r>
            <a:r>
              <a:rPr lang="en-US" altLang="ja-JP" sz="1283" dirty="0"/>
              <a:t>yield</a:t>
            </a:r>
            <a:r>
              <a:rPr lang="ja-JP" altLang="en-US" sz="1283" dirty="0"/>
              <a:t>（</a:t>
            </a:r>
            <a:r>
              <a:rPr lang="en-US" altLang="ja-JP" sz="1283" dirty="0"/>
              <a:t>e+/e-</a:t>
            </a:r>
            <a:r>
              <a:rPr lang="ja-JP" altLang="en-US" sz="1283" dirty="0"/>
              <a:t>）</a:t>
            </a:r>
            <a:endParaRPr lang="en-US" altLang="ja-JP" sz="1283" dirty="0"/>
          </a:p>
          <a:p>
            <a:pPr lvl="1" fontAlgn="auto">
              <a:spcAft>
                <a:spcPts val="0"/>
              </a:spcAft>
            </a:pPr>
            <a:r>
              <a:rPr lang="en-US" altLang="ja-JP" sz="1283" dirty="0"/>
              <a:t>100% (0.58 / 0.58)</a:t>
            </a:r>
          </a:p>
          <a:p>
            <a:pPr fontAlgn="auto">
              <a:spcAft>
                <a:spcPts val="0"/>
              </a:spcAft>
            </a:pPr>
            <a:r>
              <a:rPr lang="en-US" altLang="ja-JP" sz="1283" dirty="0"/>
              <a:t>transport</a:t>
            </a:r>
          </a:p>
          <a:p>
            <a:pPr lvl="1" fontAlgn="auto">
              <a:spcAft>
                <a:spcPts val="0"/>
              </a:spcAft>
            </a:pPr>
            <a:r>
              <a:rPr lang="en-US" altLang="ja-JP" sz="1283" dirty="0"/>
              <a:t>Assuming 5.8 </a:t>
            </a:r>
            <a:r>
              <a:rPr lang="en-US" altLang="ja-JP" sz="1283" dirty="0" err="1"/>
              <a:t>nC</a:t>
            </a:r>
            <a:r>
              <a:rPr lang="en-US" altLang="ja-JP" sz="1283" dirty="0"/>
              <a:t> (design value) @ first BPM after the target and present transport efficiency, charge @ </a:t>
            </a:r>
            <a:r>
              <a:rPr lang="en-US" altLang="ja-JP" sz="1283" dirty="0" err="1"/>
              <a:t>Linac</a:t>
            </a:r>
            <a:r>
              <a:rPr lang="en-US" altLang="ja-JP" sz="1283" dirty="0"/>
              <a:t> end is expected to be 3.3 </a:t>
            </a:r>
            <a:r>
              <a:rPr lang="en-US" altLang="ja-JP" sz="1283" dirty="0" err="1"/>
              <a:t>nC</a:t>
            </a:r>
            <a:r>
              <a:rPr lang="en-US" altLang="ja-JP" sz="1283" dirty="0"/>
              <a:t>.</a:t>
            </a:r>
          </a:p>
          <a:p>
            <a:pPr lvl="1" fontAlgn="auto">
              <a:spcAft>
                <a:spcPts val="0"/>
              </a:spcAft>
            </a:pPr>
            <a:r>
              <a:rPr lang="en-US" altLang="ja-JP" sz="1283" dirty="0"/>
              <a:t>There is still room for improvement</a:t>
            </a:r>
          </a:p>
          <a:p>
            <a:pPr lvl="1" fontAlgn="auto">
              <a:spcAft>
                <a:spcPts val="0"/>
              </a:spcAft>
            </a:pPr>
            <a:endParaRPr lang="en-US" altLang="ja-JP" sz="1283" dirty="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60CAE2-2FA9-4C51-9320-3E08F17A5533}"/>
              </a:ext>
            </a:extLst>
          </p:cNvPr>
          <p:cNvGrpSpPr/>
          <p:nvPr/>
        </p:nvGrpSpPr>
        <p:grpSpPr>
          <a:xfrm>
            <a:off x="2958154" y="729674"/>
            <a:ext cx="4804497" cy="3236174"/>
            <a:chOff x="2375376" y="725488"/>
            <a:chExt cx="4804497" cy="3236174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7C231173-AB8D-4177-BDD2-E5FCE7370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5376" y="725488"/>
              <a:ext cx="4804497" cy="3236174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8765AEA-4AC8-4A85-9A2C-3AFE943B4885}"/>
                </a:ext>
              </a:extLst>
            </p:cNvPr>
            <p:cNvSpPr txBox="1"/>
            <p:nvPr/>
          </p:nvSpPr>
          <p:spPr>
            <a:xfrm>
              <a:off x="2834789" y="1508271"/>
              <a:ext cx="1234633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22" dirty="0">
                  <a:solidFill>
                    <a:srgbClr val="FF3399"/>
                  </a:solidFill>
                </a:rPr>
                <a:t>Primary electron</a:t>
              </a:r>
              <a:endParaRPr kumimoji="1" lang="ja-JP" altLang="en-US" sz="1122" dirty="0">
                <a:solidFill>
                  <a:srgbClr val="FF3399"/>
                </a:solidFill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22A2874-C012-4CC4-9D4D-146C9DE42A13}"/>
                </a:ext>
              </a:extLst>
            </p:cNvPr>
            <p:cNvSpPr txBox="1"/>
            <p:nvPr/>
          </p:nvSpPr>
          <p:spPr>
            <a:xfrm>
              <a:off x="4055090" y="2457399"/>
              <a:ext cx="1555234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22" dirty="0">
                  <a:solidFill>
                    <a:srgbClr val="00FF64"/>
                  </a:solidFill>
                </a:rPr>
                <a:t>First BMP after target</a:t>
              </a:r>
              <a:endParaRPr kumimoji="1" lang="ja-JP" altLang="en-US" sz="1122" dirty="0">
                <a:solidFill>
                  <a:srgbClr val="00FF64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6B25B69-0167-42D1-AE9B-04A2A929FDA9}"/>
                </a:ext>
              </a:extLst>
            </p:cNvPr>
            <p:cNvSpPr txBox="1"/>
            <p:nvPr/>
          </p:nvSpPr>
          <p:spPr>
            <a:xfrm>
              <a:off x="2851001" y="2515117"/>
              <a:ext cx="857927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22" dirty="0">
                  <a:solidFill>
                    <a:srgbClr val="0101FF"/>
                  </a:solidFill>
                </a:rPr>
                <a:t>Before DR</a:t>
              </a:r>
              <a:endParaRPr kumimoji="1" lang="ja-JP" altLang="en-US" sz="1122" dirty="0">
                <a:solidFill>
                  <a:srgbClr val="0101FF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F15D540-C8EE-4DB0-BFF5-008F75B6BE32}"/>
                </a:ext>
              </a:extLst>
            </p:cNvPr>
            <p:cNvSpPr txBox="1"/>
            <p:nvPr/>
          </p:nvSpPr>
          <p:spPr>
            <a:xfrm>
              <a:off x="3347256" y="3038914"/>
              <a:ext cx="737702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22" dirty="0"/>
                <a:t>After DR</a:t>
              </a:r>
              <a:endParaRPr kumimoji="1" lang="ja-JP" altLang="en-US" sz="1122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2FDB9D9-A141-4F69-9FCD-FD6852EBABAF}"/>
                </a:ext>
              </a:extLst>
            </p:cNvPr>
            <p:cNvSpPr txBox="1"/>
            <p:nvPr/>
          </p:nvSpPr>
          <p:spPr>
            <a:xfrm>
              <a:off x="4043515" y="3034582"/>
              <a:ext cx="809837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22" dirty="0">
                  <a:solidFill>
                    <a:srgbClr val="FF0000"/>
                  </a:solidFill>
                </a:rPr>
                <a:t>Linac end</a:t>
              </a:r>
              <a:endParaRPr kumimoji="1" lang="ja-JP" altLang="en-US" sz="1122" dirty="0">
                <a:solidFill>
                  <a:srgbClr val="FF0000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A2112D2-DC04-4094-9A65-00DD8CD03AD0}"/>
                </a:ext>
              </a:extLst>
            </p:cNvPr>
            <p:cNvSpPr txBox="1"/>
            <p:nvPr/>
          </p:nvSpPr>
          <p:spPr>
            <a:xfrm>
              <a:off x="5356179" y="1591132"/>
              <a:ext cx="981359" cy="265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22" dirty="0">
                  <a:solidFill>
                    <a:srgbClr val="FF6600"/>
                  </a:solidFill>
                </a:rPr>
                <a:t>e+/e- design</a:t>
              </a:r>
              <a:endParaRPr kumimoji="1" lang="ja-JP" altLang="en-US" sz="1122" dirty="0">
                <a:solidFill>
                  <a:srgbClr val="FF6600"/>
                </a:solidFill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49F6512-A626-4EEE-9781-C363D2F10221}"/>
                </a:ext>
              </a:extLst>
            </p:cNvPr>
            <p:cNvCxnSpPr/>
            <p:nvPr/>
          </p:nvCxnSpPr>
          <p:spPr>
            <a:xfrm flipH="1">
              <a:off x="2677846" y="1822497"/>
              <a:ext cx="4155717" cy="0"/>
            </a:xfrm>
            <a:prstGeom prst="line">
              <a:avLst/>
            </a:prstGeom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C746FCE-C749-4761-B1EE-D0C7ABB53ACF}"/>
              </a:ext>
            </a:extLst>
          </p:cNvPr>
          <p:cNvCxnSpPr>
            <a:cxnSpLocks/>
          </p:cNvCxnSpPr>
          <p:nvPr/>
        </p:nvCxnSpPr>
        <p:spPr>
          <a:xfrm flipH="1">
            <a:off x="7546627" y="3594297"/>
            <a:ext cx="1185676" cy="3799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4E04B88-8B09-4E98-B671-5A86BA1F4171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8307337" y="3819740"/>
            <a:ext cx="204464" cy="143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1708AF-301A-40AD-B3AA-6273275DE922}"/>
              </a:ext>
            </a:extLst>
          </p:cNvPr>
          <p:cNvSpPr txBox="1"/>
          <p:nvPr/>
        </p:nvSpPr>
        <p:spPr>
          <a:xfrm>
            <a:off x="8511801" y="3687235"/>
            <a:ext cx="1483098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2" dirty="0"/>
              <a:t>Further beam tuning</a:t>
            </a:r>
            <a:endParaRPr kumimoji="1" lang="ja-JP" altLang="en-US" sz="1122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CE27633-74E3-4DA7-8157-F5284043378D}"/>
              </a:ext>
            </a:extLst>
          </p:cNvPr>
          <p:cNvSpPr txBox="1"/>
          <p:nvPr/>
        </p:nvSpPr>
        <p:spPr>
          <a:xfrm>
            <a:off x="8760011" y="3461792"/>
            <a:ext cx="1378904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2" dirty="0"/>
              <a:t>Hardware upgrade</a:t>
            </a:r>
            <a:endParaRPr kumimoji="1" lang="ja-JP" altLang="en-US" sz="1122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B9DE0C02-4AD9-4CA4-9C6C-6F77699F0EF0}"/>
              </a:ext>
            </a:extLst>
          </p:cNvPr>
          <p:cNvSpPr/>
          <p:nvPr/>
        </p:nvSpPr>
        <p:spPr>
          <a:xfrm>
            <a:off x="2374860" y="1751453"/>
            <a:ext cx="115437" cy="115437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3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FBA2AB2-7BF0-43C4-840F-B02EC54F891B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2432579" y="923468"/>
            <a:ext cx="261462" cy="827985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45AAA18-093A-4BA0-91DA-19928013197E}"/>
              </a:ext>
            </a:extLst>
          </p:cNvPr>
          <p:cNvSpPr txBox="1"/>
          <p:nvPr/>
        </p:nvSpPr>
        <p:spPr>
          <a:xfrm>
            <a:off x="1660705" y="642970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Design (0.58)</a:t>
            </a:r>
            <a:endParaRPr kumimoji="1" lang="ja-JP" altLang="en-US" sz="1400" dirty="0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4AB454B2-3662-448E-9A8A-FC8E66BCADD3}"/>
              </a:ext>
            </a:extLst>
          </p:cNvPr>
          <p:cNvCxnSpPr>
            <a:cxnSpLocks/>
            <a:stCxn id="35" idx="0"/>
          </p:cNvCxnSpPr>
          <p:nvPr/>
        </p:nvCxnSpPr>
        <p:spPr>
          <a:xfrm flipH="1" flipV="1">
            <a:off x="2374860" y="1951954"/>
            <a:ext cx="285500" cy="154712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9FDF8E3-E836-4A58-9800-13BE21B6DDE4}"/>
              </a:ext>
            </a:extLst>
          </p:cNvPr>
          <p:cNvCxnSpPr>
            <a:cxnSpLocks/>
          </p:cNvCxnSpPr>
          <p:nvPr/>
        </p:nvCxnSpPr>
        <p:spPr>
          <a:xfrm flipH="1" flipV="1">
            <a:off x="926697" y="2699721"/>
            <a:ext cx="30602" cy="104927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E9BDEE3-E494-494A-849B-6BE326D16863}"/>
              </a:ext>
            </a:extLst>
          </p:cNvPr>
          <p:cNvSpPr txBox="1"/>
          <p:nvPr/>
        </p:nvSpPr>
        <p:spPr>
          <a:xfrm>
            <a:off x="2119083" y="3499082"/>
            <a:ext cx="1082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Present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67E9EA4-158B-4F11-9C90-0D0FD39DB31E}"/>
              </a:ext>
            </a:extLst>
          </p:cNvPr>
          <p:cNvSpPr txBox="1"/>
          <p:nvPr/>
        </p:nvSpPr>
        <p:spPr>
          <a:xfrm>
            <a:off x="136583" y="3714398"/>
            <a:ext cx="27318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Before upgrade</a:t>
            </a:r>
          </a:p>
          <a:p>
            <a:r>
              <a:rPr kumimoji="1" lang="en-US" altLang="ja-JP" sz="1400" dirty="0"/>
              <a:t>(To avoid discharge,</a:t>
            </a:r>
          </a:p>
          <a:p>
            <a:r>
              <a:rPr lang="en-US" altLang="ja-JP" sz="1400" dirty="0"/>
              <a:t>FC current was limited very low)</a:t>
            </a:r>
            <a:endParaRPr kumimoji="1" lang="ja-JP" altLang="en-US" sz="14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7D72B6-A1DD-E948-A65C-39BAF13E9B94}"/>
              </a:ext>
            </a:extLst>
          </p:cNvPr>
          <p:cNvSpPr/>
          <p:nvPr/>
        </p:nvSpPr>
        <p:spPr>
          <a:xfrm>
            <a:off x="45356" y="5314255"/>
            <a:ext cx="2287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Y. </a:t>
            </a:r>
            <a:r>
              <a:rPr lang="en-GB" sz="1400" i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Enomoto</a:t>
            </a:r>
            <a:r>
              <a:rPr lang="en-GB" sz="14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(KEK) </a:t>
            </a:r>
            <a:endParaRPr lang="en-GB" sz="1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Date Placeholder 5">
            <a:extLst>
              <a:ext uri="{FF2B5EF4-FFF2-40B4-BE49-F238E27FC236}">
                <a16:creationId xmlns:a16="http://schemas.microsoft.com/office/drawing/2014/main" id="{B86EAA66-8057-EC4C-95C7-F65385D3F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31" name="Footer Placeholder 6">
            <a:extLst>
              <a:ext uri="{FF2B5EF4-FFF2-40B4-BE49-F238E27FC236}">
                <a16:creationId xmlns:a16="http://schemas.microsoft.com/office/drawing/2014/main" id="{42CBB57C-48C5-2344-958B-84E56534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2021, 28 June – 2 July (Virtual Edition)</a:t>
            </a:r>
          </a:p>
        </p:txBody>
      </p:sp>
    </p:spTree>
    <p:extLst>
      <p:ext uri="{BB962C8B-B14F-4D97-AF65-F5344CB8AC3E}">
        <p14:creationId xmlns:p14="http://schemas.microsoft.com/office/powerpoint/2010/main" val="15592200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D6ECC-825E-2742-AF9E-6BBD30DFD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SLC Positron source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69B6604-0CBD-F84A-BC2F-5739182D3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/>
              <a:t>30/06/2021</a:t>
            </a:r>
            <a:endParaRPr lang="fr-FR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135E8FF2-DE51-7F4B-917B-39863A848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2021, 28 June – 2 July (Virtual Edition)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478A9F-5337-FB41-B547-DEB6B17C4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97" y="1013520"/>
            <a:ext cx="5962452" cy="24973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970EB1-DE5D-2C47-ADB7-83E18437F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949" y="644252"/>
            <a:ext cx="4253030" cy="504596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8ACD18D-F4E3-C849-9675-54C3EF253E95}"/>
              </a:ext>
            </a:extLst>
          </p:cNvPr>
          <p:cNvSpPr/>
          <p:nvPr/>
        </p:nvSpPr>
        <p:spPr>
          <a:xfrm>
            <a:off x="204720" y="3749824"/>
            <a:ext cx="6477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P. </a:t>
            </a:r>
            <a:r>
              <a:rPr lang="en-GB" sz="12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Krejcik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, J. Corbett, S. </a:t>
            </a:r>
            <a:r>
              <a:rPr lang="en-GB" sz="12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Ecklund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, P. Emma, T. </a:t>
            </a:r>
            <a:r>
              <a:rPr lang="en-GB" sz="12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Fieguth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, R. Helm, A. Kulikov et al. </a:t>
            </a:r>
          </a:p>
          <a:p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Recent improvements in the SLC positron system performance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. </a:t>
            </a:r>
          </a:p>
          <a:p>
            <a:r>
              <a:rPr lang="en-GB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SLAC-PUB-5786; CONF-920315-3. SLAC, Menlo Park, CA (United States), 1992.</a:t>
            </a:r>
          </a:p>
        </p:txBody>
      </p:sp>
    </p:spTree>
    <p:extLst>
      <p:ext uri="{BB962C8B-B14F-4D97-AF65-F5344CB8AC3E}">
        <p14:creationId xmlns:p14="http://schemas.microsoft.com/office/powerpoint/2010/main" val="423154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90F8-49A5-D765-EAF7-9B674EF96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2E3F9-1EC7-EB6A-35BB-988AD45C3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D8B3D8-0425-9507-A666-AE6664F9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FCC-ee pre-injector layout (6 GeV option)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5F64E-A4F0-98A9-519F-A86B1392B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83B419-AF98-AE04-97EE-0A42178EF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09" y="869504"/>
            <a:ext cx="9611954" cy="238172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A097CE2-FFB8-0E75-52F4-A8ABA268BB81}"/>
              </a:ext>
            </a:extLst>
          </p:cNvPr>
          <p:cNvSpPr/>
          <p:nvPr/>
        </p:nvSpPr>
        <p:spPr>
          <a:xfrm>
            <a:off x="415897" y="3290625"/>
            <a:ext cx="9611954" cy="23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efficiencies optimized: electron/positron beam with same energy, main and drive electron beam with same final energy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Specifications are fulfilled for the electron bunch (beam dynamics simulations for the e-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common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well advanced) 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several options of the capture section, RF design well advanced 2 GHz, 200 Hz, large iris aperture, beam dynamics on-going.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 provides the damping of the positron beam and delays extraction to allow single species operation for the common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AC47F9-5ABE-34E0-159D-99D88ACA871C}"/>
              </a:ext>
            </a:extLst>
          </p:cNvPr>
          <p:cNvSpPr/>
          <p:nvPr/>
        </p:nvSpPr>
        <p:spPr>
          <a:xfrm>
            <a:off x="6679375" y="684611"/>
            <a:ext cx="3776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6700"/>
                </a:solidFill>
              </a:rPr>
              <a:t>More details: talk on </a:t>
            </a:r>
            <a:r>
              <a:rPr lang="en-GB" sz="1200" dirty="0" err="1">
                <a:solidFill>
                  <a:srgbClr val="FF6700"/>
                </a:solidFill>
              </a:rPr>
              <a:t>linac</a:t>
            </a:r>
            <a:r>
              <a:rPr lang="en-GB" sz="1200" dirty="0">
                <a:solidFill>
                  <a:srgbClr val="FF6700"/>
                </a:solidFill>
              </a:rPr>
              <a:t> studies by Simona </a:t>
            </a:r>
            <a:r>
              <a:rPr lang="en-GB" sz="1200" dirty="0" err="1">
                <a:solidFill>
                  <a:srgbClr val="FF6700"/>
                </a:solidFill>
              </a:rPr>
              <a:t>Bettoni</a:t>
            </a:r>
            <a:r>
              <a:rPr lang="en-GB" sz="1200" dirty="0">
                <a:solidFill>
                  <a:srgbClr val="FF670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0A7A95-3935-DBE0-7AA8-673F1BEE8080}"/>
              </a:ext>
            </a:extLst>
          </p:cNvPr>
          <p:cNvSpPr txBox="1"/>
          <p:nvPr/>
        </p:nvSpPr>
        <p:spPr>
          <a:xfrm>
            <a:off x="3942402" y="137356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/>
              <a:t>1.54 to 6 GeV</a:t>
            </a:r>
          </a:p>
        </p:txBody>
      </p:sp>
    </p:spTree>
    <p:extLst>
      <p:ext uri="{BB962C8B-B14F-4D97-AF65-F5344CB8AC3E}">
        <p14:creationId xmlns:p14="http://schemas.microsoft.com/office/powerpoint/2010/main" val="142092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E4A77F-69CB-79D1-0C20-0F979ADE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DA249-3D79-2B8D-EDE6-6FF395BCA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BA2D1-274C-4A1D-1069-2AC88D6D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4E7788-2698-CAB4-63FB-3DBF0A806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Injector parameters for the Z-mode </a:t>
            </a:r>
            <a:endParaRPr lang="en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22E89A-952E-0783-F29F-AFB388D9F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588191"/>
              </p:ext>
            </p:extLst>
          </p:nvPr>
        </p:nvGraphicFramePr>
        <p:xfrm>
          <a:off x="2074020" y="919658"/>
          <a:ext cx="5904657" cy="254213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446215">
                  <a:extLst>
                    <a:ext uri="{9D8B030D-6E8A-4147-A177-3AD203B41FA5}">
                      <a16:colId xmlns:a16="http://schemas.microsoft.com/office/drawing/2014/main" val="2393563486"/>
                    </a:ext>
                  </a:extLst>
                </a:gridCol>
                <a:gridCol w="1349636">
                  <a:extLst>
                    <a:ext uri="{9D8B030D-6E8A-4147-A177-3AD203B41FA5}">
                      <a16:colId xmlns:a16="http://schemas.microsoft.com/office/drawing/2014/main" val="2554203226"/>
                    </a:ext>
                  </a:extLst>
                </a:gridCol>
                <a:gridCol w="1180931">
                  <a:extLst>
                    <a:ext uri="{9D8B030D-6E8A-4147-A177-3AD203B41FA5}">
                      <a16:colId xmlns:a16="http://schemas.microsoft.com/office/drawing/2014/main" val="2922521828"/>
                    </a:ext>
                  </a:extLst>
                </a:gridCol>
                <a:gridCol w="927875">
                  <a:extLst>
                    <a:ext uri="{9D8B030D-6E8A-4147-A177-3AD203B41FA5}">
                      <a16:colId xmlns:a16="http://schemas.microsoft.com/office/drawing/2014/main" val="835994773"/>
                    </a:ext>
                  </a:extLst>
                </a:gridCol>
              </a:tblGrid>
              <a:tr h="250637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Baseline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HE Linac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Unit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6113132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Ring for injection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SPS/PBR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BR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 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5227973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Injection energy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6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GeV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7462546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Bunch population both species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3.47 (5.55)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3.12 (5.0)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1E10 (nC)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7354483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Repetition rate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200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200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Hz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5439214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Number of bunches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 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7111622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Bunch spacing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17.5-</a:t>
                      </a:r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50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17.5-</a:t>
                      </a:r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50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ns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0865530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Normalized emittance (x, y) (rms)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50, 50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50, 50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</a:rPr>
                        <a:t>mm.mrad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8614934"/>
                  </a:ext>
                </a:extLst>
              </a:tr>
              <a:tr h="252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Bunch length (rms)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~1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~1</a:t>
                      </a:r>
                      <a:endParaRPr lang="en-CH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mm 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1321404"/>
                  </a:ext>
                </a:extLst>
              </a:tr>
              <a:tr h="2686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Energy spread (rms)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&lt;0.1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&lt;0.1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%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834227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A815C0C2-B4C9-76FC-BB61-73F74E039923}"/>
              </a:ext>
            </a:extLst>
          </p:cNvPr>
          <p:cNvSpPr/>
          <p:nvPr/>
        </p:nvSpPr>
        <p:spPr>
          <a:xfrm>
            <a:off x="489843" y="3711137"/>
            <a:ext cx="9611954" cy="1749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bunch by bunch intensity will randomly vary from 0 to 100%, depending on the intensity balance between the collider rings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Electron source: an injector based on a photocathode RF gun can provide electrons for both ring injection and positron production and the laser system can provide the bunch-to-bunch intensity modulation and stability required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Position source: target-converter + capture system + 1.54 GeV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 DR</a:t>
            </a:r>
          </a:p>
        </p:txBody>
      </p:sp>
    </p:spTree>
    <p:extLst>
      <p:ext uri="{BB962C8B-B14F-4D97-AF65-F5344CB8AC3E}">
        <p14:creationId xmlns:p14="http://schemas.microsoft.com/office/powerpoint/2010/main" val="4026616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2764152A-5E62-5D61-4B8D-E80FE7132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15/09/2022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3B5EEE7-7B67-758F-0909-530DFF71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40714-A4CF-CA45-8C00-2DEB69A5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source: requirements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09B87-984A-E308-CD18-022ACC166786}"/>
              </a:ext>
            </a:extLst>
          </p:cNvPr>
          <p:cNvSpPr/>
          <p:nvPr/>
        </p:nvSpPr>
        <p:spPr>
          <a:xfrm>
            <a:off x="2940344" y="3563228"/>
            <a:ext cx="5354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400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400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400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5.6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4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6E306-00ED-D1B0-6942-09CCE25B7018}"/>
              </a:ext>
            </a:extLst>
          </p:cNvPr>
          <p:cNvSpPr txBox="1"/>
          <p:nvPr/>
        </p:nvSpPr>
        <p:spPr>
          <a:xfrm>
            <a:off x="840014" y="3091101"/>
            <a:ext cx="8398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7"/>
              </a:spcBef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=&gt; Requirement ~3.5 ⨯ 10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(5.6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DA8FF-9F43-688E-9BD0-4336785F34E2}"/>
              </a:ext>
            </a:extLst>
          </p:cNvPr>
          <p:cNvSpPr/>
          <p:nvPr/>
        </p:nvSpPr>
        <p:spPr>
          <a:xfrm>
            <a:off x="234669" y="4037856"/>
            <a:ext cx="55837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 is currently applied for the whole studies.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CC277-F743-703B-C08F-1F3A04F898A9}"/>
              </a:ext>
            </a:extLst>
          </p:cNvPr>
          <p:cNvSpPr/>
          <p:nvPr/>
        </p:nvSpPr>
        <p:spPr>
          <a:xfrm>
            <a:off x="242378" y="4541912"/>
            <a:ext cx="10288018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  <a:buSzPct val="80000"/>
            </a:pPr>
            <a:r>
              <a:rPr lang="en-US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the studies are focused on the operation scheme: 6 GeV, 2 bunches/pulse, 200 Hz rep. rate, the max e- bunch charge is 5.6 </a:t>
            </a:r>
            <a:r>
              <a:rPr lang="en-US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US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➜ </a:t>
            </a:r>
            <a:r>
              <a:rPr lang="en-US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 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1.4 ⨯ 10</a:t>
            </a:r>
            <a:r>
              <a:rPr lang="en-GB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/s </a:t>
            </a:r>
            <a:endParaRPr lang="en-US" b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D63615-22CB-E68A-5E1A-11FDF7A49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1344" y="3793331"/>
            <a:ext cx="2145648" cy="673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3513C0-C28F-256F-872C-C44076344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6" y="1049226"/>
            <a:ext cx="6034460" cy="182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B6085C-647D-AADF-633E-3F2DF935B4D9}"/>
              </a:ext>
            </a:extLst>
          </p:cNvPr>
          <p:cNvSpPr txBox="1"/>
          <p:nvPr/>
        </p:nvSpPr>
        <p:spPr>
          <a:xfrm>
            <a:off x="6591413" y="1067736"/>
            <a:ext cx="4162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Accepted e</a:t>
            </a:r>
            <a:r>
              <a:rPr lang="en-GB" sz="1800" b="1" i="0" u="sng" strike="noStrike" baseline="30000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yield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is a function of </a:t>
            </a:r>
            <a:r>
              <a:rPr lang="en-GB" sz="18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</a:rPr>
              <a:t>primary beam characteristics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target +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92D050"/>
                </a:solidFill>
                <a:effectLst/>
                <a:latin typeface="Calibri" panose="020F0502020204030204" pitchFamily="34" charset="0"/>
              </a:rPr>
              <a:t>capture system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DR acceptance</a:t>
            </a:r>
            <a:endParaRPr lang="en-FR" sz="1800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56E061-6DCA-0D09-7078-A2810557A3BC}"/>
              </a:ext>
            </a:extLst>
          </p:cNvPr>
          <p:cNvSpPr/>
          <p:nvPr/>
        </p:nvSpPr>
        <p:spPr>
          <a:xfrm>
            <a:off x="6506757" y="2214360"/>
            <a:ext cx="4132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estimate the accepted 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yield</a:t>
            </a:r>
            <a:r>
              <a:rPr lang="en-GB" sz="1200" i="1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-US" sz="12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window cut: (1540 ± 58.5) MeV </a:t>
            </a:r>
            <a:r>
              <a:rPr lang="en-FR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→</a:t>
            </a: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(±3.8% @ 1.54 GeV)</a:t>
            </a:r>
          </a:p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window cut: 40° RF (~16.7 mm/c @2 GHz)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47A30-2776-F79E-4067-DF0A4037EF31}"/>
              </a:ext>
            </a:extLst>
          </p:cNvPr>
          <p:cNvSpPr txBox="1"/>
          <p:nvPr/>
        </p:nvSpPr>
        <p:spPr>
          <a:xfrm>
            <a:off x="2424098" y="712894"/>
            <a:ext cx="29798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400" b="1" i="0" u="none" strike="noStrike" dirty="0">
                <a:solidFill>
                  <a:srgbClr val="007060"/>
                </a:solidFill>
                <a:effectLst/>
                <a:latin typeface="Arial" panose="020B0604020202020204" pitchFamily="34" charset="0"/>
              </a:rPr>
              <a:t>Positron source basic scheme </a:t>
            </a:r>
            <a:endParaRPr lang="en-GB" sz="1400" b="1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493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21AD9A6-59E0-7638-713D-A03B3792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Positron source performances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2E0724-2ECE-D4A2-EDD6-F4C9F0ED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1768D3-6C3F-D60E-4778-A10FFE3A5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11" y="1066930"/>
            <a:ext cx="10354939" cy="412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47BBA941-5449-2AD6-9634-087B7F0799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15/09/2022</a:t>
            </a:r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532C5505-00BF-3AEB-9DD0-2498C6DA9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5C61A6-96C1-C441-71A9-F0F334B24C7E}"/>
              </a:ext>
            </a:extLst>
          </p:cNvPr>
          <p:cNvSpPr txBox="1"/>
          <p:nvPr/>
        </p:nvSpPr>
        <p:spPr>
          <a:xfrm>
            <a:off x="280705" y="5281804"/>
            <a:ext cx="30399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What are the main challenges?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014A87-D585-4D32-F883-946DE89CE23E}"/>
              </a:ext>
            </a:extLst>
          </p:cNvPr>
          <p:cNvSpPr txBox="1"/>
          <p:nvPr/>
        </p:nvSpPr>
        <p:spPr>
          <a:xfrm>
            <a:off x="3449445" y="5117976"/>
            <a:ext cx="1674000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High intensity </a:t>
            </a:r>
          </a:p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Emittance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C5C3D4-BFA1-7A1D-B471-F17C887A3DE8}"/>
              </a:ext>
            </a:extLst>
          </p:cNvPr>
          <p:cNvSpPr txBox="1"/>
          <p:nvPr/>
        </p:nvSpPr>
        <p:spPr>
          <a:xfrm>
            <a:off x="5771840" y="5117976"/>
            <a:ext cx="3070931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Polarization</a:t>
            </a:r>
          </a:p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Reliability and radiation environment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42F29C-1BF9-24A2-A75F-C444BFFC5266}"/>
              </a:ext>
            </a:extLst>
          </p:cNvPr>
          <p:cNvSpPr txBox="1"/>
          <p:nvPr/>
        </p:nvSpPr>
        <p:spPr>
          <a:xfrm>
            <a:off x="1739069" y="725488"/>
            <a:ext cx="7103702" cy="338554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(a world record for existing accelerators): SLC e+ source ~6e12 e+/s</a:t>
            </a:r>
          </a:p>
        </p:txBody>
      </p:sp>
      <p:sp>
        <p:nvSpPr>
          <p:cNvPr id="28" name="Rectangle">
            <a:extLst>
              <a:ext uri="{FF2B5EF4-FFF2-40B4-BE49-F238E27FC236}">
                <a16:creationId xmlns:a16="http://schemas.microsoft.com/office/drawing/2014/main" id="{F92C967C-5337-930F-DCC1-C2F1DF11CE3E}"/>
              </a:ext>
            </a:extLst>
          </p:cNvPr>
          <p:cNvSpPr/>
          <p:nvPr/>
        </p:nvSpPr>
        <p:spPr>
          <a:xfrm>
            <a:off x="280705" y="4521132"/>
            <a:ext cx="10276045" cy="235836"/>
          </a:xfrm>
          <a:prstGeom prst="rect">
            <a:avLst/>
          </a:prstGeom>
          <a:ln w="19050">
            <a:solidFill>
              <a:schemeClr val="accent5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1560" tIns="31560" rIns="31560" bIns="3156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414"/>
          </a:p>
        </p:txBody>
      </p:sp>
    </p:spTree>
    <p:extLst>
      <p:ext uri="{BB962C8B-B14F-4D97-AF65-F5344CB8AC3E}">
        <p14:creationId xmlns:p14="http://schemas.microsoft.com/office/powerpoint/2010/main" val="4248831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CC2DA-B96A-442E-D798-5B923C3B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Future collider project challenges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B27CA-343F-B2C0-995F-0ECA72A41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F6B860-C2B5-6294-54F7-A7AEA6C76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C30EF-C358-D924-3B0C-B351A135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36677F4-F331-AEF5-70C2-96D614F2E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51" y="1115705"/>
            <a:ext cx="940728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33A269-FE4E-777A-5391-B409E4EDC02F}"/>
              </a:ext>
            </a:extLst>
          </p:cNvPr>
          <p:cNvSpPr txBox="1"/>
          <p:nvPr/>
        </p:nvSpPr>
        <p:spPr>
          <a:xfrm>
            <a:off x="304680" y="4937493"/>
            <a:ext cx="103081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700"/>
              </a:spcBef>
              <a:spcAft>
                <a:spcPts val="0"/>
              </a:spcAft>
            </a:pPr>
            <a:r>
              <a:rPr lang="en-GB" sz="1500" b="0" i="1" u="sng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Linear Collider projects:</a:t>
            </a:r>
            <a:r>
              <a:rPr lang="en-GB" sz="1500" b="0" i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high request for polarization, requested intensity should be produced in “one shot”.</a:t>
            </a:r>
            <a:endParaRPr lang="en-GB" sz="15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500" b="0" i="1" u="sng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Circular Collider projects:</a:t>
            </a:r>
            <a:r>
              <a:rPr lang="en-GB" sz="1500" b="0" i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polarization is under discussion, requirements are relaxed due to stacking and top-up injection</a:t>
            </a:r>
            <a:endParaRPr lang="en-GB" sz="15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107B8450-3646-CA61-694C-FE6517E08F6E}"/>
              </a:ext>
            </a:extLst>
          </p:cNvPr>
          <p:cNvSpPr/>
          <p:nvPr/>
        </p:nvSpPr>
        <p:spPr>
          <a:xfrm rot="5400000">
            <a:off x="7945046" y="2229795"/>
            <a:ext cx="3138175" cy="909995"/>
          </a:xfrm>
          <a:prstGeom prst="rect">
            <a:avLst/>
          </a:prstGeom>
          <a:ln w="19050">
            <a:solidFill>
              <a:schemeClr val="accent5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1560" tIns="31560" rIns="31560" bIns="3156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414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35EA0-D6C9-2A60-95B7-7FC79CCC95C3}"/>
              </a:ext>
            </a:extLst>
          </p:cNvPr>
          <p:cNvSpPr txBox="1"/>
          <p:nvPr/>
        </p:nvSpPr>
        <p:spPr>
          <a:xfrm>
            <a:off x="1739069" y="725488"/>
            <a:ext cx="7103702" cy="338554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(a world record for existing accelerators): SLC e+ source ~6e12 e+/s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892A1D-5F47-9D13-4224-6E40C4F4DF4E}"/>
              </a:ext>
            </a:extLst>
          </p:cNvPr>
          <p:cNvSpPr txBox="1"/>
          <p:nvPr/>
        </p:nvSpPr>
        <p:spPr>
          <a:xfrm>
            <a:off x="9202811" y="2288891"/>
            <a:ext cx="63511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~3.5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54FA9A-E9C8-AB79-A445-FB34F474E874}"/>
              </a:ext>
            </a:extLst>
          </p:cNvPr>
          <p:cNvSpPr txBox="1"/>
          <p:nvPr/>
        </p:nvSpPr>
        <p:spPr>
          <a:xfrm>
            <a:off x="9129073" y="3461792"/>
            <a:ext cx="5902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~0.1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18F54-8365-6F9B-80B8-CF4184A64B31}"/>
              </a:ext>
            </a:extLst>
          </p:cNvPr>
          <p:cNvSpPr txBox="1"/>
          <p:nvPr/>
        </p:nvSpPr>
        <p:spPr>
          <a:xfrm>
            <a:off x="8410262" y="3173760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CE33B9-1D65-4850-8CC7-DA1764C706E0}"/>
              </a:ext>
            </a:extLst>
          </p:cNvPr>
          <p:cNvSpPr txBox="1"/>
          <p:nvPr/>
        </p:nvSpPr>
        <p:spPr>
          <a:xfrm>
            <a:off x="8410262" y="2315460"/>
            <a:ext cx="5918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1.88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E9B135-B22F-0ACC-A0F8-83CB6968C95F}"/>
              </a:ext>
            </a:extLst>
          </p:cNvPr>
          <p:cNvSpPr txBox="1"/>
          <p:nvPr/>
        </p:nvSpPr>
        <p:spPr>
          <a:xfrm>
            <a:off x="8382209" y="3439128"/>
            <a:ext cx="5918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0.04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447A5-40C3-EE14-C6EE-E08A62634D55}"/>
              </a:ext>
            </a:extLst>
          </p:cNvPr>
          <p:cNvSpPr txBox="1"/>
          <p:nvPr/>
        </p:nvSpPr>
        <p:spPr>
          <a:xfrm>
            <a:off x="8426559" y="1992409"/>
            <a:ext cx="37221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58414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69ED0-6C6F-7C92-8082-B1CB7F412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FCC-ee: positron production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77E52F-EA75-B936-CBFD-39A834B1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C520A3-1408-B5AF-81D0-06DACDD11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4E534-4024-DD0C-FD5B-8E93EB6B8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A650A4-335B-9338-8617-1D95EC68DE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023"/>
          <a:stretch/>
        </p:blipFill>
        <p:spPr>
          <a:xfrm>
            <a:off x="3428741" y="3402598"/>
            <a:ext cx="4001894" cy="1447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FFDEDC-ACF1-3DF5-D6A1-D7F71D1A8D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775"/>
          <a:stretch/>
        </p:blipFill>
        <p:spPr>
          <a:xfrm>
            <a:off x="61359" y="4231751"/>
            <a:ext cx="3402318" cy="14232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653000-AC18-478B-DE74-53F8EEF897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3195" y="960693"/>
            <a:ext cx="2398596" cy="214611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29A08B11-A994-BE56-03F3-F393D19DB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201568"/>
              </p:ext>
            </p:extLst>
          </p:nvPr>
        </p:nvGraphicFramePr>
        <p:xfrm>
          <a:off x="8159407" y="756904"/>
          <a:ext cx="2267728" cy="190128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33864">
                  <a:extLst>
                    <a:ext uri="{9D8B030D-6E8A-4147-A177-3AD203B41FA5}">
                      <a16:colId xmlns:a16="http://schemas.microsoft.com/office/drawing/2014/main" val="2017226817"/>
                    </a:ext>
                  </a:extLst>
                </a:gridCol>
                <a:gridCol w="1133864">
                  <a:extLst>
                    <a:ext uri="{9D8B030D-6E8A-4147-A177-3AD203B41FA5}">
                      <a16:colId xmlns:a16="http://schemas.microsoft.com/office/drawing/2014/main" val="3205934287"/>
                    </a:ext>
                  </a:extLst>
                </a:gridCol>
              </a:tblGrid>
              <a:tr h="475506">
                <a:tc>
                  <a:txBody>
                    <a:bodyPr/>
                    <a:lstStyle/>
                    <a:p>
                      <a:r>
                        <a:rPr lang="en-FR" sz="1400" b="0" dirty="0"/>
                        <a:t>Target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400" b="0" dirty="0"/>
                        <a:t>5 X</a:t>
                      </a:r>
                      <a:r>
                        <a:rPr lang="en-FR" sz="1400" b="0" baseline="-25000" dirty="0"/>
                        <a:t>0 </a:t>
                      </a:r>
                    </a:p>
                    <a:p>
                      <a:r>
                        <a:rPr lang="en-FR" sz="1400" b="0" baseline="0" dirty="0"/>
                        <a:t>17.5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757641"/>
                  </a:ext>
                </a:extLst>
              </a:tr>
              <a:tr h="475506">
                <a:tc>
                  <a:txBody>
                    <a:bodyPr/>
                    <a:lstStyle/>
                    <a:p>
                      <a:r>
                        <a:rPr lang="en-FR" sz="1400" dirty="0"/>
                        <a:t>Production</a:t>
                      </a:r>
                    </a:p>
                    <a:p>
                      <a:r>
                        <a:rPr lang="en-FR" sz="1400" dirty="0"/>
                        <a:t>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400" dirty="0"/>
                        <a:t>~14 Ne+/Ne-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806839"/>
                  </a:ext>
                </a:extLst>
              </a:tr>
              <a:tr h="346807">
                <a:tc>
                  <a:txBody>
                    <a:bodyPr/>
                    <a:lstStyle/>
                    <a:p>
                      <a:r>
                        <a:rPr lang="en-FR" sz="1400" dirty="0"/>
                        <a:t>PEDD*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400" dirty="0"/>
                        <a:t>f(e-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57482"/>
                  </a:ext>
                </a:extLst>
              </a:tr>
              <a:tr h="475506">
                <a:tc>
                  <a:txBody>
                    <a:bodyPr/>
                    <a:lstStyle/>
                    <a:p>
                      <a:r>
                        <a:rPr lang="en-FR" sz="1400" dirty="0"/>
                        <a:t>Deposited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sz="1400" dirty="0"/>
                        <a:t>f(e-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19237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6F86D505-559F-D058-6307-F6A9FFBBE4F4}"/>
              </a:ext>
            </a:extLst>
          </p:cNvPr>
          <p:cNvSpPr/>
          <p:nvPr/>
        </p:nvSpPr>
        <p:spPr>
          <a:xfrm>
            <a:off x="318913" y="1450770"/>
            <a:ext cx="5238406" cy="1704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 algn="just">
              <a:spcBef>
                <a:spcPts val="707"/>
              </a:spcBef>
              <a:buFont typeface=".PingFang SC Regular"/>
              <a:buChar char="－"/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Conventional scheme: bremsstrahlung and pair conversion (mainly studied until now) </a:t>
            </a:r>
          </a:p>
          <a:p>
            <a:pPr marL="336642" indent="-336642" algn="just">
              <a:spcBef>
                <a:spcPts val="707"/>
              </a:spcBef>
              <a:buFont typeface=".PingFang SC Regular"/>
              <a:buChar char="－"/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Hybrid scheme: two-stage process to generate positron beam.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Channeling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(crystal target) and pair conversion (amorphous target). Benchmark of simulation codes and first simulation/optimization studies =&gt; in progress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E7AB75-21A5-A9D3-9959-B33A8D1297B7}"/>
              </a:ext>
            </a:extLst>
          </p:cNvPr>
          <p:cNvSpPr txBox="1"/>
          <p:nvPr/>
        </p:nvSpPr>
        <p:spPr>
          <a:xfrm>
            <a:off x="347011" y="877266"/>
            <a:ext cx="44541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Schemes under consideration now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F937E-2D70-86B4-5704-823F0148B899}"/>
              </a:ext>
            </a:extLst>
          </p:cNvPr>
          <p:cNvSpPr txBox="1"/>
          <p:nvPr/>
        </p:nvSpPr>
        <p:spPr>
          <a:xfrm>
            <a:off x="7550557" y="2729662"/>
            <a:ext cx="319588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*According to SLC experience, W</a:t>
            </a:r>
            <a:r>
              <a:rPr lang="en-GB" sz="1100" i="1" baseline="-25000" dirty="0">
                <a:solidFill>
                  <a:srgbClr val="383838"/>
                </a:solidFill>
                <a:effectLst/>
                <a:latin typeface="Palatino" pitchFamily="2" charset="77"/>
              </a:rPr>
              <a:t>74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Re</a:t>
            </a:r>
            <a:r>
              <a:rPr lang="en-GB" sz="1100" i="1" baseline="-25000" dirty="0">
                <a:solidFill>
                  <a:srgbClr val="383838"/>
                </a:solidFill>
                <a:effectLst/>
                <a:latin typeface="Palatino" pitchFamily="2" charset="77"/>
              </a:rPr>
              <a:t>26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 material has a PEDD limit of </a:t>
            </a:r>
            <a:r>
              <a:rPr lang="en-GB" sz="1100" b="1" i="1" dirty="0">
                <a:solidFill>
                  <a:srgbClr val="383838"/>
                </a:solidFill>
                <a:effectLst/>
                <a:latin typeface="Zapf Dingbats"/>
              </a:rPr>
              <a:t>35 J/g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 (safe value to avoid target failure)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DCBD1E-3BD7-9484-A7C8-2DE1CE568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0021" y="3158308"/>
            <a:ext cx="3266734" cy="2494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C5C741C-60F9-2AE9-B118-9985CA34A7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3522" y="3395407"/>
            <a:ext cx="1573612" cy="5965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A3270DC-143D-B9E1-B572-904D99FDE0F5}"/>
              </a:ext>
            </a:extLst>
          </p:cNvPr>
          <p:cNvSpPr txBox="1"/>
          <p:nvPr/>
        </p:nvSpPr>
        <p:spPr>
          <a:xfrm>
            <a:off x="3546296" y="4977822"/>
            <a:ext cx="3801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  <a:cs typeface="Calibri Light" panose="020F0302020204030204" pitchFamily="34" charset="0"/>
              </a:rPr>
              <a:t>The final choice will be done based on the simulated performances</a:t>
            </a:r>
          </a:p>
        </p:txBody>
      </p:sp>
    </p:spTree>
    <p:extLst>
      <p:ext uri="{BB962C8B-B14F-4D97-AF65-F5344CB8AC3E}">
        <p14:creationId xmlns:p14="http://schemas.microsoft.com/office/powerpoint/2010/main" val="3354660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0860D-0B5B-2F8E-26B0-839022BA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955" y="149425"/>
            <a:ext cx="6480721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Hybrid scheme: preliminary simulations for the FCC-</a:t>
            </a:r>
            <a:r>
              <a:rPr lang="en-GB" dirty="0" err="1"/>
              <a:t>ee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934E0-DC88-6A23-5323-0DE9F960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15/09/2022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486E10-9D80-DAC4-52B4-1254264FB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eeFACT 2022, 12 – 16 September (LNF-INFN, Frascati)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F8CC8-053D-7665-6084-20F338988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E6E58-89AB-69AC-17E7-4D5FACBE036B}"/>
              </a:ext>
            </a:extLst>
          </p:cNvPr>
          <p:cNvSpPr txBox="1"/>
          <p:nvPr/>
        </p:nvSpPr>
        <p:spPr>
          <a:xfrm>
            <a:off x="237540" y="1056059"/>
            <a:ext cx="5544616" cy="853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 beam energy = 6 GeV, angular divergence 0.1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mrad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with the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r.m.s.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transverse beam size of 0.5 mm. W crystal oriented in &lt;111&gt; (</a:t>
            </a:r>
            <a:r>
              <a:rPr lang="el-GR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θ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 ≈ 0.6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mrad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FEE600-3568-94A6-3973-1048580492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75"/>
          <a:stretch/>
        </p:blipFill>
        <p:spPr>
          <a:xfrm>
            <a:off x="6251446" y="1013638"/>
            <a:ext cx="3972865" cy="1661932"/>
          </a:xfrm>
          <a:prstGeom prst="rect">
            <a:avLst/>
          </a:prstGeom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B9564D2-537D-4FCA-2656-93B73DDA4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795" y="3376821"/>
            <a:ext cx="3806440" cy="22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9FA765-E50E-F43F-622E-7A1C058F489F}"/>
              </a:ext>
            </a:extLst>
          </p:cNvPr>
          <p:cNvSpPr txBox="1"/>
          <p:nvPr/>
        </p:nvSpPr>
        <p:spPr>
          <a:xfrm>
            <a:off x="6607810" y="2741869"/>
            <a:ext cx="41649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1000"/>
              </a:spcAft>
            </a:pPr>
            <a:r>
              <a:rPr lang="en-GB" sz="1400" b="1" i="0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Radiation enhancement in the tungsten (W) crystals aligned along &lt;111&gt; axes</a:t>
            </a:r>
            <a:endParaRPr lang="en-GB" sz="14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18FC47-1CEA-5F4F-D961-391876BB194D}"/>
              </a:ext>
            </a:extLst>
          </p:cNvPr>
          <p:cNvSpPr txBox="1"/>
          <p:nvPr/>
        </p:nvSpPr>
        <p:spPr>
          <a:xfrm>
            <a:off x="237540" y="2276337"/>
            <a:ext cx="6000518" cy="12357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1000"/>
              </a:spcAft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2 mm thick crystal has been selected to be used as a radiator for the hybrid positron source. </a:t>
            </a:r>
          </a:p>
          <a:p>
            <a:pPr algn="l" rtl="0">
              <a:spcBef>
                <a:spcPts val="0"/>
              </a:spcBef>
              <a:spcAft>
                <a:spcPts val="1000"/>
              </a:spcAft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→ good photon yield, moderate values of photon divergence and energy deposition in the crystal. </a:t>
            </a:r>
          </a:p>
        </p:txBody>
      </p:sp>
      <p:pic>
        <p:nvPicPr>
          <p:cNvPr id="3084" name="Picture 12">
            <a:extLst>
              <a:ext uri="{FF2B5EF4-FFF2-40B4-BE49-F238E27FC236}">
                <a16:creationId xmlns:a16="http://schemas.microsoft.com/office/drawing/2014/main" id="{359D2582-BAF6-9A96-CB65-4AC5DFE5DF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8" b="-1"/>
          <a:stretch/>
        </p:blipFill>
        <p:spPr bwMode="auto">
          <a:xfrm>
            <a:off x="57795" y="4085592"/>
            <a:ext cx="6595688" cy="128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0BED26-967C-4BA5-602B-72C7D9E45E01}"/>
              </a:ext>
            </a:extLst>
          </p:cNvPr>
          <p:cNvSpPr txBox="1"/>
          <p:nvPr/>
        </p:nvSpPr>
        <p:spPr>
          <a:xfrm>
            <a:off x="1419835" y="3677816"/>
            <a:ext cx="4464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400" b="1" i="0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Results for the positron production simulations</a:t>
            </a:r>
            <a:endParaRPr lang="en-GB" sz="14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94BBA0-9D55-AA44-A118-4583335FF6D6}"/>
              </a:ext>
            </a:extLst>
          </p:cNvPr>
          <p:cNvSpPr/>
          <p:nvPr/>
        </p:nvSpPr>
        <p:spPr>
          <a:xfrm>
            <a:off x="7243860" y="649995"/>
            <a:ext cx="35289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L. </a:t>
            </a:r>
            <a:r>
              <a:rPr lang="fr-FR" sz="1400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Bandiera</a:t>
            </a:r>
            <a:r>
              <a:rPr lang="fr-FR" sz="1400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et al., </a:t>
            </a:r>
            <a:r>
              <a:rPr lang="fr-FR" sz="1400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Eur</a:t>
            </a:r>
            <a:r>
              <a:rPr lang="fr-FR" sz="1400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. Phys. J. C (2022) 82:699)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9C2659-5DA1-62EE-7A73-1FEEB26B45E3}"/>
              </a:ext>
            </a:extLst>
          </p:cNvPr>
          <p:cNvSpPr txBox="1"/>
          <p:nvPr/>
        </p:nvSpPr>
        <p:spPr>
          <a:xfrm>
            <a:off x="7013523" y="4581562"/>
            <a:ext cx="2909368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1000"/>
              </a:spcAft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&lt; 100 MeV : photon yield increase </a:t>
            </a:r>
            <a:r>
              <a:rPr lang="en-GB" sz="1050" b="1" i="0" u="none" strike="noStrike" dirty="0">
                <a:solidFill>
                  <a:srgbClr val="292934"/>
                </a:solidFill>
                <a:effectLst/>
                <a:latin typeface="Arial" panose="020B0604020202020204" pitchFamily="34" charset="0"/>
              </a:rPr>
              <a:t>≈ 4.3</a:t>
            </a:r>
            <a:endParaRPr lang="en-GB" sz="105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1000"/>
              </a:spcAft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Full spectrum : photon yield increase </a:t>
            </a:r>
            <a:r>
              <a:rPr lang="en-GB" sz="1050" b="1" i="0" u="none" strike="noStrike" dirty="0">
                <a:solidFill>
                  <a:srgbClr val="292934"/>
                </a:solidFill>
                <a:effectLst/>
                <a:latin typeface="Arial" panose="020B0604020202020204" pitchFamily="34" charset="0"/>
              </a:rPr>
              <a:t>≈ 3.7</a:t>
            </a:r>
            <a:endParaRPr lang="en-GB" sz="105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907178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31209</TotalTime>
  <Words>3028</Words>
  <Application>Microsoft Macintosh PowerPoint</Application>
  <PresentationFormat>Custom</PresentationFormat>
  <Paragraphs>430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.PingFang SC Regular</vt:lpstr>
      <vt:lpstr>Arial</vt:lpstr>
      <vt:lpstr>ArialMT</vt:lpstr>
      <vt:lpstr>Calibri</vt:lpstr>
      <vt:lpstr>Calibri Light</vt:lpstr>
      <vt:lpstr>Palatino</vt:lpstr>
      <vt:lpstr>Times</vt:lpstr>
      <vt:lpstr>Wingdings</vt:lpstr>
      <vt:lpstr>Zapf Dingbats</vt:lpstr>
      <vt:lpstr>1_modele-IJCLAb-powerpoint</vt:lpstr>
      <vt:lpstr>PowerPoint Presentation</vt:lpstr>
      <vt:lpstr>FCC-ee injector complex</vt:lpstr>
      <vt:lpstr>FCC-ee pre-injector layout (6 GeV option)</vt:lpstr>
      <vt:lpstr>Injector parameters for the Z-mode </vt:lpstr>
      <vt:lpstr>FCC-ee positron source: requirements </vt:lpstr>
      <vt:lpstr>Positron source performances</vt:lpstr>
      <vt:lpstr>Future collider project challenges</vt:lpstr>
      <vt:lpstr>FCC-ee: positron production</vt:lpstr>
      <vt:lpstr>Hybrid scheme: preliminary simulations for the FCC-ee</vt:lpstr>
      <vt:lpstr>FCC-ee: positron capture system (matching device)</vt:lpstr>
      <vt:lpstr>FCC-ee: positron capture system (matching device)</vt:lpstr>
      <vt:lpstr>SC-solenoid and PSI Positron Source Experiment at PSI (P3 project ) </vt:lpstr>
      <vt:lpstr>FCC-ee: positron capture system (capture linac)</vt:lpstr>
      <vt:lpstr>FCC-ee: positron capture section (solenoid around the capture linac)</vt:lpstr>
      <vt:lpstr>SC-solenoid-based capture system (work in progress)</vt:lpstr>
      <vt:lpstr>Flux Concentrator-based capture system (CDR baseline)</vt:lpstr>
      <vt:lpstr>Damping Ring design studies</vt:lpstr>
      <vt:lpstr>Radiation load studies for SC solenoid-based capture system</vt:lpstr>
      <vt:lpstr>Radiation load studies for SC solenoid-based capture system</vt:lpstr>
      <vt:lpstr>Radiation load studies for SC solenoid-based capture system</vt:lpstr>
      <vt:lpstr>Summary</vt:lpstr>
      <vt:lpstr>BACKUP</vt:lpstr>
      <vt:lpstr>SuperKEKB Positron Source</vt:lpstr>
      <vt:lpstr>SuperKEKB Positron Source: Latest situation</vt:lpstr>
      <vt:lpstr>SLC Positron 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Emmanuel Tsesmelis</cp:lastModifiedBy>
  <cp:revision>2596</cp:revision>
  <cp:lastPrinted>2021-06-30T10:28:27Z</cp:lastPrinted>
  <dcterms:created xsi:type="dcterms:W3CDTF">2011-03-09T16:37:49Z</dcterms:created>
  <dcterms:modified xsi:type="dcterms:W3CDTF">2022-11-30T09:51:32Z</dcterms:modified>
</cp:coreProperties>
</file>