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30"/>
  </p:notesMasterIdLst>
  <p:handoutMasterIdLst>
    <p:handoutMasterId r:id="rId31"/>
  </p:handoutMasterIdLst>
  <p:sldIdLst>
    <p:sldId id="256" r:id="rId3"/>
    <p:sldId id="258" r:id="rId4"/>
    <p:sldId id="270" r:id="rId5"/>
    <p:sldId id="286" r:id="rId6"/>
    <p:sldId id="276" r:id="rId7"/>
    <p:sldId id="269" r:id="rId8"/>
    <p:sldId id="291" r:id="rId9"/>
    <p:sldId id="306" r:id="rId10"/>
    <p:sldId id="297" r:id="rId11"/>
    <p:sldId id="298" r:id="rId12"/>
    <p:sldId id="299" r:id="rId13"/>
    <p:sldId id="300" r:id="rId14"/>
    <p:sldId id="295" r:id="rId15"/>
    <p:sldId id="296" r:id="rId16"/>
    <p:sldId id="259" r:id="rId17"/>
    <p:sldId id="260" r:id="rId18"/>
    <p:sldId id="268" r:id="rId19"/>
    <p:sldId id="278" r:id="rId20"/>
    <p:sldId id="275" r:id="rId21"/>
    <p:sldId id="261" r:id="rId22"/>
    <p:sldId id="312" r:id="rId23"/>
    <p:sldId id="313" r:id="rId24"/>
    <p:sldId id="267" r:id="rId25"/>
    <p:sldId id="314" r:id="rId26"/>
    <p:sldId id="281" r:id="rId27"/>
    <p:sldId id="285" r:id="rId28"/>
    <p:sldId id="290" r:id="rId29"/>
  </p:sldIdLst>
  <p:sldSz cx="10077450" cy="7562850"/>
  <p:notesSz cx="6731000" cy="9856788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55">
          <p15:clr>
            <a:srgbClr val="A4A3A4"/>
          </p15:clr>
        </p15:guide>
        <p15:guide id="2" pos="19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browse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83"/>
    <p:restoredTop sz="94551"/>
  </p:normalViewPr>
  <p:slideViewPr>
    <p:cSldViewPr snapToGrid="0">
      <p:cViewPr varScale="1">
        <p:scale>
          <a:sx n="103" d="100"/>
          <a:sy n="103" d="100"/>
        </p:scale>
        <p:origin x="192" y="4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algn="l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algn="r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algn="l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algn="r" defTabSz="831850">
              <a:defRPr sz="1100"/>
            </a:lvl1pPr>
          </a:lstStyle>
          <a:p>
            <a:fld id="{1183DED7-737D-634D-8DC4-27788C3A55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290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90613" y="946150"/>
            <a:ext cx="454977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2988" y="4689475"/>
            <a:ext cx="4651375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940876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pitchFamily="-111" charset="-128"/>
        <a:cs typeface="ＭＳ Ｐゴシック" pitchFamily="-111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28675" name="Text Box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19" tIns="41559" rIns="83119" bIns="41559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0001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711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4237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033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5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755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065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1405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6585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6824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168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6370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44813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9321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741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2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547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158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.tiff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82849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>
                <a:solidFill>
                  <a:srgbClr val="000000"/>
                </a:solidFill>
                <a:ea typeface="+mn-ea"/>
                <a:cs typeface="+mn-cs"/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37C2AA-57DE-1F4B-A1CA-2D5C1ABAC4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r="39420"/>
          <a:stretch/>
        </p:blipFill>
        <p:spPr>
          <a:xfrm>
            <a:off x="139700" y="828675"/>
            <a:ext cx="2154238" cy="101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65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65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65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4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3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2FC461-36A0-2442-B6C2-347397B232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r="39420"/>
          <a:stretch/>
        </p:blipFill>
        <p:spPr>
          <a:xfrm>
            <a:off x="100012" y="113686"/>
            <a:ext cx="1263554" cy="5959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6" r:id="rId3"/>
    <p:sldLayoutId id="2147483667" r:id="rId4"/>
    <p:sldLayoutId id="2147483669" r:id="rId5"/>
    <p:sldLayoutId id="2147483670" r:id="rId6"/>
    <p:sldLayoutId id="2147483671" r:id="rId7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2"/>
        </a:buBlip>
        <a:defRPr sz="2800">
          <a:solidFill>
            <a:srgbClr val="000000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2"/>
        </a:buBlip>
        <a:defRPr sz="2600">
          <a:solidFill>
            <a:srgbClr val="000000"/>
          </a:solidFill>
          <a:latin typeface="+mn-lt"/>
          <a:ea typeface="ＭＳ Ｐゴシック" pitchFamily="-65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2"/>
        </a:buBlip>
        <a:defRPr sz="2200">
          <a:solidFill>
            <a:srgbClr val="000000"/>
          </a:solidFill>
          <a:latin typeface="+mn-lt"/>
          <a:ea typeface="ＭＳ Ｐゴシック" pitchFamily="-65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65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wmf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7" Type="http://schemas.openxmlformats.org/officeDocument/2006/relationships/image" Target="../media/image25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4.wmf"/><Relationship Id="rId4" Type="http://schemas.openxmlformats.org/officeDocument/2006/relationships/oleObject" Target="../embeddings/oleObject7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26.wmf"/><Relationship Id="rId7" Type="http://schemas.openxmlformats.org/officeDocument/2006/relationships/image" Target="../media/image28.wmf"/><Relationship Id="rId2" Type="http://schemas.openxmlformats.org/officeDocument/2006/relationships/oleObject" Target="../embeddings/oleObject9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0.bin"/><Relationship Id="rId9" Type="http://schemas.openxmlformats.org/officeDocument/2006/relationships/image" Target="../media/image2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2.e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31.emf"/><Relationship Id="rId4" Type="http://schemas.openxmlformats.org/officeDocument/2006/relationships/oleObject" Target="../embeddings/oleObject14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wmf"/><Relationship Id="rId4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5.emf"/><Relationship Id="rId4" Type="http://schemas.openxmlformats.org/officeDocument/2006/relationships/oleObject" Target="../embeddings/oleObject17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8.wmf"/><Relationship Id="rId7" Type="http://schemas.openxmlformats.org/officeDocument/2006/relationships/image" Target="../media/image40.emf"/><Relationship Id="rId2" Type="http://schemas.openxmlformats.org/officeDocument/2006/relationships/oleObject" Target="../embeddings/oleObject19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39.wmf"/><Relationship Id="rId4" Type="http://schemas.openxmlformats.org/officeDocument/2006/relationships/oleObject" Target="../embeddings/oleObject20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oleObject" Target="../embeddings/oleObject22.bin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Lecture 3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Subsystems II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3827724"/>
            <a:ext cx="4953000" cy="3337005"/>
          </a:xfrm>
        </p:spPr>
        <p:txBody>
          <a:bodyPr>
            <a:normAutofit/>
          </a:bodyPr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Main Linac (cont.)</a:t>
            </a:r>
            <a:endParaRPr lang="en-GB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400" dirty="0">
                <a:latin typeface="Times New Roman" charset="0"/>
                <a:ea typeface="ＭＳ Ｐゴシック" charset="0"/>
                <a:cs typeface="ＭＳ Ｐゴシック" charset="0"/>
              </a:rPr>
              <a:t>RF system and technology</a:t>
            </a:r>
          </a:p>
          <a:p>
            <a:pPr lvl="1"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400" dirty="0">
                <a:latin typeface="Times New Roman" charset="0"/>
                <a:ea typeface="ＭＳ Ｐゴシック" charset="0"/>
                <a:cs typeface="ＭＳ Ｐゴシック" charset="0"/>
              </a:rPr>
              <a:t>Accelerating gradient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Beam / bunch structure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Beam Delivery System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Alignment and Stabilization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 dirty="0"/>
              <a:t>NC Structure conditioning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5231" y="982965"/>
            <a:ext cx="9772219" cy="6320541"/>
          </a:xfrm>
        </p:spPr>
        <p:txBody>
          <a:bodyPr>
            <a:normAutofit lnSpcReduction="10000"/>
          </a:bodyPr>
          <a:lstStyle/>
          <a:p>
            <a:pPr eaLnBrk="1"/>
            <a:r>
              <a:rPr lang="en-US" sz="2400" dirty="0"/>
              <a:t>Material surface has some intrinsic roughness (from machining)</a:t>
            </a:r>
          </a:p>
          <a:p>
            <a:pPr eaLnBrk="1"/>
            <a:r>
              <a:rPr lang="en-US" sz="2400" dirty="0"/>
              <a:t>Leads to </a:t>
            </a:r>
            <a:r>
              <a:rPr lang="en-US" sz="2400" dirty="0">
                <a:solidFill>
                  <a:srgbClr val="FF0000"/>
                </a:solidFill>
              </a:rPr>
              <a:t>field enhancement</a:t>
            </a:r>
            <a:r>
              <a:rPr lang="en-US" sz="2400" dirty="0"/>
              <a:t>							</a:t>
            </a:r>
            <a:br>
              <a:rPr lang="en-US" sz="2400" dirty="0"/>
            </a:br>
            <a:r>
              <a:rPr lang="en-US" sz="1600" i="1" dirty="0">
                <a:solidFill>
                  <a:schemeClr val="tx1"/>
                </a:solidFill>
                <a:latin typeface="Symbol" pitchFamily="-109" charset="2"/>
              </a:rPr>
              <a:t>b</a:t>
            </a:r>
            <a:r>
              <a:rPr lang="en-US" sz="1600" i="1" dirty="0">
                <a:solidFill>
                  <a:schemeClr val="tx1"/>
                </a:solidFill>
                <a:latin typeface="Times-Bold" charset="0"/>
              </a:rPr>
              <a:t>  </a:t>
            </a:r>
            <a:r>
              <a:rPr lang="en-US" sz="1600" dirty="0">
                <a:solidFill>
                  <a:schemeClr val="tx1"/>
                </a:solidFill>
              </a:rPr>
              <a:t>field enhancement factor</a:t>
            </a:r>
            <a:endParaRPr lang="en-US" sz="2000" dirty="0"/>
          </a:p>
          <a:p>
            <a:pPr eaLnBrk="1"/>
            <a:r>
              <a:rPr lang="en-US" sz="2400" dirty="0"/>
              <a:t>Need </a:t>
            </a:r>
            <a:r>
              <a:rPr lang="en-US" sz="2400" dirty="0">
                <a:solidFill>
                  <a:srgbClr val="FF0000"/>
                </a:solidFill>
              </a:rPr>
              <a:t>conditioning</a:t>
            </a:r>
            <a:r>
              <a:rPr lang="en-US" sz="2400" dirty="0"/>
              <a:t> to reach ultimate gradient</a:t>
            </a:r>
            <a:br>
              <a:rPr lang="en-US" sz="2400" dirty="0"/>
            </a:br>
            <a:r>
              <a:rPr lang="en-US" sz="2400" dirty="0"/>
              <a:t>RF power gradually increased with time</a:t>
            </a:r>
          </a:p>
          <a:p>
            <a:pPr eaLnBrk="1"/>
            <a:r>
              <a:rPr lang="en-US" sz="2400" dirty="0"/>
              <a:t>RF processing can melt</a:t>
            </a:r>
            <a:br>
              <a:rPr lang="en-US" sz="2400" dirty="0"/>
            </a:br>
            <a:r>
              <a:rPr lang="en-US" sz="2400" dirty="0"/>
              <a:t>field emission points</a:t>
            </a:r>
          </a:p>
          <a:p>
            <a:pPr lvl="1" eaLnBrk="1"/>
            <a:r>
              <a:rPr lang="en-US" sz="2400" dirty="0"/>
              <a:t>Surface becomes smoother</a:t>
            </a:r>
          </a:p>
          <a:p>
            <a:pPr lvl="1" eaLnBrk="1"/>
            <a:r>
              <a:rPr lang="en-US" sz="2400" dirty="0"/>
              <a:t>field enhancement reduced</a:t>
            </a:r>
          </a:p>
          <a:p>
            <a:pPr lvl="1" eaLnBrk="1"/>
            <a:r>
              <a:rPr lang="en-US" sz="2400" dirty="0">
                <a:solidFill>
                  <a:srgbClr val="FF0000"/>
                </a:solidFill>
              </a:rPr>
              <a:t>=&gt;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higher fields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less breakdowns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</a:rPr>
              <a:t>More energy: Molten surface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splatters and generates new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field emission points!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</a:rPr>
              <a:t>Excessive fields can also damage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the structures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4998352" y="1400533"/>
          <a:ext cx="1862067" cy="556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736560" imgH="203040" progId="Equation.3">
                  <p:embed/>
                </p:oleObj>
              </mc:Choice>
              <mc:Fallback>
                <p:oleObj name="Equation" r:id="rId2" imgW="7365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8352" y="1400533"/>
                        <a:ext cx="1862067" cy="5567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43938" y="1425042"/>
            <a:ext cx="1266142" cy="137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9341" y="3581158"/>
            <a:ext cx="4865923" cy="364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12"/>
          <p:cNvSpPr>
            <a:spLocks noChangeArrowheads="1"/>
          </p:cNvSpPr>
          <p:nvPr/>
        </p:nvSpPr>
        <p:spPr bwMode="auto">
          <a:xfrm>
            <a:off x="8147095" y="3222278"/>
            <a:ext cx="1639829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r>
              <a:rPr lang="en-US" sz="1800">
                <a:solidFill>
                  <a:srgbClr val="000066"/>
                </a:solidFill>
                <a:latin typeface="TimesNewRomanPSMT" charset="0"/>
              </a:rPr>
              <a:t>from S.Doebert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890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092" y="1400533"/>
            <a:ext cx="7845553" cy="570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613585" y="6855589"/>
            <a:ext cx="2307968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r>
              <a:rPr lang="en-US" sz="1800">
                <a:solidFill>
                  <a:srgbClr val="000066"/>
                </a:solidFill>
                <a:latin typeface="Arial" pitchFamily="-109" charset="0"/>
              </a:rPr>
              <a:t>C. Adolphsen /SLAC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63908" y="948862"/>
            <a:ext cx="6873677" cy="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 Strong increase of breakdown rate </a:t>
            </a:r>
            <a:r>
              <a:rPr lang="en-US" dirty="0"/>
              <a:t>for higher gradient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Breakdown-rate </a:t>
            </a:r>
            <a:r>
              <a:rPr lang="en-US" dirty="0" err="1"/>
              <a:t>vs</a:t>
            </a:r>
            <a:r>
              <a:rPr lang="en-US" dirty="0"/>
              <a:t> gradient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430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479321" y="1880209"/>
            <a:ext cx="7013841" cy="47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endParaRPr lang="de-DE">
              <a:solidFill>
                <a:schemeClr val="tx1"/>
              </a:solidFill>
              <a:latin typeface="Comic Sans MS" pitchFamily="-109" charset="0"/>
            </a:endParaRPr>
          </a:p>
        </p:txBody>
      </p:sp>
      <p:grpSp>
        <p:nvGrpSpPr>
          <p:cNvPr id="29700" name="Group 6"/>
          <p:cNvGrpSpPr>
            <a:grpSpLocks noChangeAspect="1"/>
          </p:cNvGrpSpPr>
          <p:nvPr/>
        </p:nvGrpSpPr>
        <p:grpSpPr bwMode="auto">
          <a:xfrm>
            <a:off x="1647276" y="1266597"/>
            <a:ext cx="6489433" cy="4874334"/>
            <a:chOff x="675" y="578"/>
            <a:chExt cx="4410" cy="3310"/>
          </a:xfrm>
        </p:grpSpPr>
        <p:sp>
          <p:nvSpPr>
            <p:cNvPr id="29702" name="AutoShape 7"/>
            <p:cNvSpPr>
              <a:spLocks noChangeAspect="1" noChangeArrowheads="1" noTextEdit="1"/>
            </p:cNvSpPr>
            <p:nvPr/>
          </p:nvSpPr>
          <p:spPr bwMode="auto">
            <a:xfrm>
              <a:off x="675" y="578"/>
              <a:ext cx="4410" cy="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grpSp>
          <p:nvGrpSpPr>
            <p:cNvPr id="29703" name="Group 8"/>
            <p:cNvGrpSpPr>
              <a:grpSpLocks/>
            </p:cNvGrpSpPr>
            <p:nvPr/>
          </p:nvGrpSpPr>
          <p:grpSpPr bwMode="auto">
            <a:xfrm>
              <a:off x="974" y="830"/>
              <a:ext cx="3814" cy="2893"/>
              <a:chOff x="974" y="830"/>
              <a:chExt cx="3814" cy="2893"/>
            </a:xfrm>
          </p:grpSpPr>
          <p:sp>
            <p:nvSpPr>
              <p:cNvPr id="29734" name="Rectangle 9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5" name="Rectangle 10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6" name="Freeform 11"/>
              <p:cNvSpPr>
                <a:spLocks/>
              </p:cNvSpPr>
              <p:nvPr/>
            </p:nvSpPr>
            <p:spPr bwMode="auto">
              <a:xfrm>
                <a:off x="144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7" name="Freeform 12"/>
              <p:cNvSpPr>
                <a:spLocks/>
              </p:cNvSpPr>
              <p:nvPr/>
            </p:nvSpPr>
            <p:spPr bwMode="auto">
              <a:xfrm>
                <a:off x="184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8" name="Freeform 13"/>
              <p:cNvSpPr>
                <a:spLocks/>
              </p:cNvSpPr>
              <p:nvPr/>
            </p:nvSpPr>
            <p:spPr bwMode="auto">
              <a:xfrm>
                <a:off x="2250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9" name="Freeform 14"/>
              <p:cNvSpPr>
                <a:spLocks/>
              </p:cNvSpPr>
              <p:nvPr/>
            </p:nvSpPr>
            <p:spPr bwMode="auto">
              <a:xfrm>
                <a:off x="2652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0" name="Freeform 15"/>
              <p:cNvSpPr>
                <a:spLocks/>
              </p:cNvSpPr>
              <p:nvPr/>
            </p:nvSpPr>
            <p:spPr bwMode="auto">
              <a:xfrm>
                <a:off x="3053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1" name="Freeform 16"/>
              <p:cNvSpPr>
                <a:spLocks/>
              </p:cNvSpPr>
              <p:nvPr/>
            </p:nvSpPr>
            <p:spPr bwMode="auto">
              <a:xfrm>
                <a:off x="3455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2" name="Freeform 17"/>
              <p:cNvSpPr>
                <a:spLocks/>
              </p:cNvSpPr>
              <p:nvPr/>
            </p:nvSpPr>
            <p:spPr bwMode="auto">
              <a:xfrm>
                <a:off x="385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3" name="Freeform 18"/>
              <p:cNvSpPr>
                <a:spLocks/>
              </p:cNvSpPr>
              <p:nvPr/>
            </p:nvSpPr>
            <p:spPr bwMode="auto">
              <a:xfrm>
                <a:off x="425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4" name="Freeform 19"/>
              <p:cNvSpPr>
                <a:spLocks/>
              </p:cNvSpPr>
              <p:nvPr/>
            </p:nvSpPr>
            <p:spPr bwMode="auto">
              <a:xfrm>
                <a:off x="466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5" name="Freeform 20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6" name="Freeform 21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7" name="Freeform 22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8" name="Freeform 23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9" name="Freeform 24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50" name="Line 25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1" name="Freeform 26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52" name="Line 27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3" name="Line 28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4" name="Line 29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5" name="Line 30"/>
              <p:cNvSpPr>
                <a:spLocks noChangeShapeType="1"/>
              </p:cNvSpPr>
              <p:nvPr/>
            </p:nvSpPr>
            <p:spPr bwMode="auto">
              <a:xfrm flipV="1">
                <a:off x="144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6" name="Line 31"/>
              <p:cNvSpPr>
                <a:spLocks noChangeShapeType="1"/>
              </p:cNvSpPr>
              <p:nvPr/>
            </p:nvSpPr>
            <p:spPr bwMode="auto">
              <a:xfrm>
                <a:off x="144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7" name="Rectangle 32"/>
              <p:cNvSpPr>
                <a:spLocks noChangeArrowheads="1"/>
              </p:cNvSpPr>
              <p:nvPr/>
            </p:nvSpPr>
            <p:spPr bwMode="auto">
              <a:xfrm>
                <a:off x="1329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58" name="Line 33"/>
              <p:cNvSpPr>
                <a:spLocks noChangeShapeType="1"/>
              </p:cNvSpPr>
              <p:nvPr/>
            </p:nvSpPr>
            <p:spPr bwMode="auto">
              <a:xfrm flipV="1">
                <a:off x="184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9" name="Line 34"/>
              <p:cNvSpPr>
                <a:spLocks noChangeShapeType="1"/>
              </p:cNvSpPr>
              <p:nvPr/>
            </p:nvSpPr>
            <p:spPr bwMode="auto">
              <a:xfrm>
                <a:off x="184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0" name="Rectangle 35"/>
              <p:cNvSpPr>
                <a:spLocks noChangeArrowheads="1"/>
              </p:cNvSpPr>
              <p:nvPr/>
            </p:nvSpPr>
            <p:spPr bwMode="auto">
              <a:xfrm>
                <a:off x="173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200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1" name="Line 36"/>
              <p:cNvSpPr>
                <a:spLocks noChangeShapeType="1"/>
              </p:cNvSpPr>
              <p:nvPr/>
            </p:nvSpPr>
            <p:spPr bwMode="auto">
              <a:xfrm flipV="1">
                <a:off x="2250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2" name="Line 37"/>
              <p:cNvSpPr>
                <a:spLocks noChangeShapeType="1"/>
              </p:cNvSpPr>
              <p:nvPr/>
            </p:nvSpPr>
            <p:spPr bwMode="auto">
              <a:xfrm>
                <a:off x="2250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3" name="Rectangle 38"/>
              <p:cNvSpPr>
                <a:spLocks noChangeArrowheads="1"/>
              </p:cNvSpPr>
              <p:nvPr/>
            </p:nvSpPr>
            <p:spPr bwMode="auto">
              <a:xfrm>
                <a:off x="2132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300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4" name="Line 39"/>
              <p:cNvSpPr>
                <a:spLocks noChangeShapeType="1"/>
              </p:cNvSpPr>
              <p:nvPr/>
            </p:nvSpPr>
            <p:spPr bwMode="auto">
              <a:xfrm flipV="1">
                <a:off x="2652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5" name="Line 40"/>
              <p:cNvSpPr>
                <a:spLocks noChangeShapeType="1"/>
              </p:cNvSpPr>
              <p:nvPr/>
            </p:nvSpPr>
            <p:spPr bwMode="auto">
              <a:xfrm>
                <a:off x="2652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6" name="Rectangle 41"/>
              <p:cNvSpPr>
                <a:spLocks noChangeArrowheads="1"/>
              </p:cNvSpPr>
              <p:nvPr/>
            </p:nvSpPr>
            <p:spPr bwMode="auto">
              <a:xfrm>
                <a:off x="2534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400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7" name="Line 42"/>
              <p:cNvSpPr>
                <a:spLocks noChangeShapeType="1"/>
              </p:cNvSpPr>
              <p:nvPr/>
            </p:nvSpPr>
            <p:spPr bwMode="auto">
              <a:xfrm flipV="1">
                <a:off x="3053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8" name="Line 43"/>
              <p:cNvSpPr>
                <a:spLocks noChangeShapeType="1"/>
              </p:cNvSpPr>
              <p:nvPr/>
            </p:nvSpPr>
            <p:spPr bwMode="auto">
              <a:xfrm>
                <a:off x="3053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9" name="Rectangle 44"/>
              <p:cNvSpPr>
                <a:spLocks noChangeArrowheads="1"/>
              </p:cNvSpPr>
              <p:nvPr/>
            </p:nvSpPr>
            <p:spPr bwMode="auto">
              <a:xfrm>
                <a:off x="2935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500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0" name="Line 45"/>
              <p:cNvSpPr>
                <a:spLocks noChangeShapeType="1"/>
              </p:cNvSpPr>
              <p:nvPr/>
            </p:nvSpPr>
            <p:spPr bwMode="auto">
              <a:xfrm flipV="1">
                <a:off x="3455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1" name="Line 46"/>
              <p:cNvSpPr>
                <a:spLocks noChangeShapeType="1"/>
              </p:cNvSpPr>
              <p:nvPr/>
            </p:nvSpPr>
            <p:spPr bwMode="auto">
              <a:xfrm>
                <a:off x="3455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2" name="Rectangle 47"/>
              <p:cNvSpPr>
                <a:spLocks noChangeArrowheads="1"/>
              </p:cNvSpPr>
              <p:nvPr/>
            </p:nvSpPr>
            <p:spPr bwMode="auto">
              <a:xfrm>
                <a:off x="3337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600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3" name="Line 48"/>
              <p:cNvSpPr>
                <a:spLocks noChangeShapeType="1"/>
              </p:cNvSpPr>
              <p:nvPr/>
            </p:nvSpPr>
            <p:spPr bwMode="auto">
              <a:xfrm flipV="1">
                <a:off x="385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4" name="Line 49"/>
              <p:cNvSpPr>
                <a:spLocks noChangeShapeType="1"/>
              </p:cNvSpPr>
              <p:nvPr/>
            </p:nvSpPr>
            <p:spPr bwMode="auto">
              <a:xfrm>
                <a:off x="385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5" name="Rectangle 50"/>
              <p:cNvSpPr>
                <a:spLocks noChangeArrowheads="1"/>
              </p:cNvSpPr>
              <p:nvPr/>
            </p:nvSpPr>
            <p:spPr bwMode="auto">
              <a:xfrm>
                <a:off x="3738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700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6" name="Line 51"/>
              <p:cNvSpPr>
                <a:spLocks noChangeShapeType="1"/>
              </p:cNvSpPr>
              <p:nvPr/>
            </p:nvSpPr>
            <p:spPr bwMode="auto">
              <a:xfrm flipV="1">
                <a:off x="425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7" name="Line 52"/>
              <p:cNvSpPr>
                <a:spLocks noChangeShapeType="1"/>
              </p:cNvSpPr>
              <p:nvPr/>
            </p:nvSpPr>
            <p:spPr bwMode="auto">
              <a:xfrm>
                <a:off x="425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8" name="Rectangle 53"/>
              <p:cNvSpPr>
                <a:spLocks noChangeArrowheads="1"/>
              </p:cNvSpPr>
              <p:nvPr/>
            </p:nvSpPr>
            <p:spPr bwMode="auto">
              <a:xfrm>
                <a:off x="414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800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9" name="Line 54"/>
              <p:cNvSpPr>
                <a:spLocks noChangeShapeType="1"/>
              </p:cNvSpPr>
              <p:nvPr/>
            </p:nvSpPr>
            <p:spPr bwMode="auto">
              <a:xfrm flipV="1">
                <a:off x="466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0" name="Line 55"/>
              <p:cNvSpPr>
                <a:spLocks noChangeShapeType="1"/>
              </p:cNvSpPr>
              <p:nvPr/>
            </p:nvSpPr>
            <p:spPr bwMode="auto">
              <a:xfrm>
                <a:off x="466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1" name="Rectangle 56"/>
              <p:cNvSpPr>
                <a:spLocks noChangeArrowheads="1"/>
              </p:cNvSpPr>
              <p:nvPr/>
            </p:nvSpPr>
            <p:spPr bwMode="auto">
              <a:xfrm>
                <a:off x="455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900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2" name="Line 57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3" name="Line 58"/>
              <p:cNvSpPr>
                <a:spLocks noChangeShapeType="1"/>
              </p:cNvSpPr>
              <p:nvPr/>
            </p:nvSpPr>
            <p:spPr bwMode="auto">
              <a:xfrm flipH="1">
                <a:off x="4644" y="351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4" name="Freeform 59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85" name="Line 60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6" name="Line 61"/>
              <p:cNvSpPr>
                <a:spLocks noChangeShapeType="1"/>
              </p:cNvSpPr>
              <p:nvPr/>
            </p:nvSpPr>
            <p:spPr bwMode="auto">
              <a:xfrm flipH="1">
                <a:off x="4628" y="351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7" name="Rectangle 62"/>
              <p:cNvSpPr>
                <a:spLocks noChangeArrowheads="1"/>
              </p:cNvSpPr>
              <p:nvPr/>
            </p:nvSpPr>
            <p:spPr bwMode="auto">
              <a:xfrm>
                <a:off x="974" y="3428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8" name="Rectangle 63"/>
              <p:cNvSpPr>
                <a:spLocks noChangeArrowheads="1"/>
              </p:cNvSpPr>
              <p:nvPr/>
            </p:nvSpPr>
            <p:spPr bwMode="auto">
              <a:xfrm>
                <a:off x="1132" y="3373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-3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9" name="Line 64"/>
              <p:cNvSpPr>
                <a:spLocks noChangeShapeType="1"/>
              </p:cNvSpPr>
              <p:nvPr/>
            </p:nvSpPr>
            <p:spPr bwMode="auto">
              <a:xfrm>
                <a:off x="1250" y="334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0" name="Line 65"/>
              <p:cNvSpPr>
                <a:spLocks noChangeShapeType="1"/>
              </p:cNvSpPr>
              <p:nvPr/>
            </p:nvSpPr>
            <p:spPr bwMode="auto">
              <a:xfrm flipH="1">
                <a:off x="4644" y="334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1" name="Freeform 66"/>
              <p:cNvSpPr>
                <a:spLocks/>
              </p:cNvSpPr>
              <p:nvPr/>
            </p:nvSpPr>
            <p:spPr bwMode="auto">
              <a:xfrm>
                <a:off x="1250" y="334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2" name="Line 67"/>
              <p:cNvSpPr>
                <a:spLocks noChangeShapeType="1"/>
              </p:cNvSpPr>
              <p:nvPr/>
            </p:nvSpPr>
            <p:spPr bwMode="auto">
              <a:xfrm>
                <a:off x="1250" y="32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3" name="Line 68"/>
              <p:cNvSpPr>
                <a:spLocks noChangeShapeType="1"/>
              </p:cNvSpPr>
              <p:nvPr/>
            </p:nvSpPr>
            <p:spPr bwMode="auto">
              <a:xfrm flipH="1">
                <a:off x="4644" y="32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4" name="Freeform 69"/>
              <p:cNvSpPr>
                <a:spLocks/>
              </p:cNvSpPr>
              <p:nvPr/>
            </p:nvSpPr>
            <p:spPr bwMode="auto">
              <a:xfrm>
                <a:off x="1250" y="32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5" name="Line 70"/>
              <p:cNvSpPr>
                <a:spLocks noChangeShapeType="1"/>
              </p:cNvSpPr>
              <p:nvPr/>
            </p:nvSpPr>
            <p:spPr bwMode="auto">
              <a:xfrm>
                <a:off x="1250" y="316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6" name="Line 71"/>
              <p:cNvSpPr>
                <a:spLocks noChangeShapeType="1"/>
              </p:cNvSpPr>
              <p:nvPr/>
            </p:nvSpPr>
            <p:spPr bwMode="auto">
              <a:xfrm flipH="1">
                <a:off x="4644" y="316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7" name="Freeform 72"/>
              <p:cNvSpPr>
                <a:spLocks/>
              </p:cNvSpPr>
              <p:nvPr/>
            </p:nvSpPr>
            <p:spPr bwMode="auto">
              <a:xfrm>
                <a:off x="1250" y="316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8" name="Line 73"/>
              <p:cNvSpPr>
                <a:spLocks noChangeShapeType="1"/>
              </p:cNvSpPr>
              <p:nvPr/>
            </p:nvSpPr>
            <p:spPr bwMode="auto">
              <a:xfrm>
                <a:off x="1250" y="311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9" name="Line 74"/>
              <p:cNvSpPr>
                <a:spLocks noChangeShapeType="1"/>
              </p:cNvSpPr>
              <p:nvPr/>
            </p:nvSpPr>
            <p:spPr bwMode="auto">
              <a:xfrm flipH="1">
                <a:off x="4644" y="311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0" name="Freeform 75"/>
              <p:cNvSpPr>
                <a:spLocks/>
              </p:cNvSpPr>
              <p:nvPr/>
            </p:nvSpPr>
            <p:spPr bwMode="auto">
              <a:xfrm>
                <a:off x="1250" y="311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1" name="Line 76"/>
              <p:cNvSpPr>
                <a:spLocks noChangeShapeType="1"/>
              </p:cNvSpPr>
              <p:nvPr/>
            </p:nvSpPr>
            <p:spPr bwMode="auto">
              <a:xfrm>
                <a:off x="1250" y="306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2" name="Line 77"/>
              <p:cNvSpPr>
                <a:spLocks noChangeShapeType="1"/>
              </p:cNvSpPr>
              <p:nvPr/>
            </p:nvSpPr>
            <p:spPr bwMode="auto">
              <a:xfrm flipH="1">
                <a:off x="4644" y="306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3" name="Freeform 78"/>
              <p:cNvSpPr>
                <a:spLocks/>
              </p:cNvSpPr>
              <p:nvPr/>
            </p:nvSpPr>
            <p:spPr bwMode="auto">
              <a:xfrm>
                <a:off x="1250" y="306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4" name="Line 79"/>
              <p:cNvSpPr>
                <a:spLocks noChangeShapeType="1"/>
              </p:cNvSpPr>
              <p:nvPr/>
            </p:nvSpPr>
            <p:spPr bwMode="auto">
              <a:xfrm>
                <a:off x="1250" y="3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5" name="Line 80"/>
              <p:cNvSpPr>
                <a:spLocks noChangeShapeType="1"/>
              </p:cNvSpPr>
              <p:nvPr/>
            </p:nvSpPr>
            <p:spPr bwMode="auto">
              <a:xfrm flipH="1">
                <a:off x="4644" y="3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6" name="Freeform 81"/>
              <p:cNvSpPr>
                <a:spLocks/>
              </p:cNvSpPr>
              <p:nvPr/>
            </p:nvSpPr>
            <p:spPr bwMode="auto">
              <a:xfrm>
                <a:off x="1250" y="3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7" name="Line 82"/>
              <p:cNvSpPr>
                <a:spLocks noChangeShapeType="1"/>
              </p:cNvSpPr>
              <p:nvPr/>
            </p:nvSpPr>
            <p:spPr bwMode="auto">
              <a:xfrm>
                <a:off x="1250" y="299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8" name="Line 83"/>
              <p:cNvSpPr>
                <a:spLocks noChangeShapeType="1"/>
              </p:cNvSpPr>
              <p:nvPr/>
            </p:nvSpPr>
            <p:spPr bwMode="auto">
              <a:xfrm flipH="1">
                <a:off x="4644" y="299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9" name="Freeform 84"/>
              <p:cNvSpPr>
                <a:spLocks/>
              </p:cNvSpPr>
              <p:nvPr/>
            </p:nvSpPr>
            <p:spPr bwMode="auto">
              <a:xfrm>
                <a:off x="1250" y="299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0" name="Line 85"/>
              <p:cNvSpPr>
                <a:spLocks noChangeShapeType="1"/>
              </p:cNvSpPr>
              <p:nvPr/>
            </p:nvSpPr>
            <p:spPr bwMode="auto">
              <a:xfrm>
                <a:off x="1250" y="296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1" name="Line 86"/>
              <p:cNvSpPr>
                <a:spLocks noChangeShapeType="1"/>
              </p:cNvSpPr>
              <p:nvPr/>
            </p:nvSpPr>
            <p:spPr bwMode="auto">
              <a:xfrm flipH="1">
                <a:off x="4644" y="296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2" name="Freeform 87"/>
              <p:cNvSpPr>
                <a:spLocks/>
              </p:cNvSpPr>
              <p:nvPr/>
            </p:nvSpPr>
            <p:spPr bwMode="auto">
              <a:xfrm>
                <a:off x="1250" y="296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3" name="Line 88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4" name="Line 89"/>
              <p:cNvSpPr>
                <a:spLocks noChangeShapeType="1"/>
              </p:cNvSpPr>
              <p:nvPr/>
            </p:nvSpPr>
            <p:spPr bwMode="auto">
              <a:xfrm flipH="1">
                <a:off x="4644" y="294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5" name="Freeform 90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6" name="Line 91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7" name="Line 92"/>
              <p:cNvSpPr>
                <a:spLocks noChangeShapeType="1"/>
              </p:cNvSpPr>
              <p:nvPr/>
            </p:nvSpPr>
            <p:spPr bwMode="auto">
              <a:xfrm flipH="1">
                <a:off x="4628" y="2940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8" name="Rectangle 93"/>
              <p:cNvSpPr>
                <a:spLocks noChangeArrowheads="1"/>
              </p:cNvSpPr>
              <p:nvPr/>
            </p:nvSpPr>
            <p:spPr bwMode="auto">
              <a:xfrm>
                <a:off x="974" y="2854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19" name="Rectangle 94"/>
              <p:cNvSpPr>
                <a:spLocks noChangeArrowheads="1"/>
              </p:cNvSpPr>
              <p:nvPr/>
            </p:nvSpPr>
            <p:spPr bwMode="auto">
              <a:xfrm>
                <a:off x="1132" y="2798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-2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20" name="Line 95"/>
              <p:cNvSpPr>
                <a:spLocks noChangeShapeType="1"/>
              </p:cNvSpPr>
              <p:nvPr/>
            </p:nvSpPr>
            <p:spPr bwMode="auto">
              <a:xfrm>
                <a:off x="1250" y="276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1" name="Line 96"/>
              <p:cNvSpPr>
                <a:spLocks noChangeShapeType="1"/>
              </p:cNvSpPr>
              <p:nvPr/>
            </p:nvSpPr>
            <p:spPr bwMode="auto">
              <a:xfrm flipH="1">
                <a:off x="4644" y="276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2" name="Freeform 97"/>
              <p:cNvSpPr>
                <a:spLocks/>
              </p:cNvSpPr>
              <p:nvPr/>
            </p:nvSpPr>
            <p:spPr bwMode="auto">
              <a:xfrm>
                <a:off x="1250" y="276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3" name="Line 98"/>
              <p:cNvSpPr>
                <a:spLocks noChangeShapeType="1"/>
              </p:cNvSpPr>
              <p:nvPr/>
            </p:nvSpPr>
            <p:spPr bwMode="auto">
              <a:xfrm>
                <a:off x="1250" y="26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4" name="Line 99"/>
              <p:cNvSpPr>
                <a:spLocks noChangeShapeType="1"/>
              </p:cNvSpPr>
              <p:nvPr/>
            </p:nvSpPr>
            <p:spPr bwMode="auto">
              <a:xfrm flipH="1">
                <a:off x="4644" y="26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5" name="Freeform 100"/>
              <p:cNvSpPr>
                <a:spLocks/>
              </p:cNvSpPr>
              <p:nvPr/>
            </p:nvSpPr>
            <p:spPr bwMode="auto">
              <a:xfrm>
                <a:off x="1250" y="26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6" name="Line 101"/>
              <p:cNvSpPr>
                <a:spLocks noChangeShapeType="1"/>
              </p:cNvSpPr>
              <p:nvPr/>
            </p:nvSpPr>
            <p:spPr bwMode="auto">
              <a:xfrm>
                <a:off x="1250" y="259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7" name="Line 102"/>
              <p:cNvSpPr>
                <a:spLocks noChangeShapeType="1"/>
              </p:cNvSpPr>
              <p:nvPr/>
            </p:nvSpPr>
            <p:spPr bwMode="auto">
              <a:xfrm flipH="1">
                <a:off x="4644" y="259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8" name="Freeform 103"/>
              <p:cNvSpPr>
                <a:spLocks/>
              </p:cNvSpPr>
              <p:nvPr/>
            </p:nvSpPr>
            <p:spPr bwMode="auto">
              <a:xfrm>
                <a:off x="1250" y="259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9" name="Line 104"/>
              <p:cNvSpPr>
                <a:spLocks noChangeShapeType="1"/>
              </p:cNvSpPr>
              <p:nvPr/>
            </p:nvSpPr>
            <p:spPr bwMode="auto">
              <a:xfrm>
                <a:off x="1250" y="25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0" name="Line 105"/>
              <p:cNvSpPr>
                <a:spLocks noChangeShapeType="1"/>
              </p:cNvSpPr>
              <p:nvPr/>
            </p:nvSpPr>
            <p:spPr bwMode="auto">
              <a:xfrm flipH="1">
                <a:off x="4644" y="25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1" name="Freeform 106"/>
              <p:cNvSpPr>
                <a:spLocks/>
              </p:cNvSpPr>
              <p:nvPr/>
            </p:nvSpPr>
            <p:spPr bwMode="auto">
              <a:xfrm>
                <a:off x="1250" y="25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2" name="Line 107"/>
              <p:cNvSpPr>
                <a:spLocks noChangeShapeType="1"/>
              </p:cNvSpPr>
              <p:nvPr/>
            </p:nvSpPr>
            <p:spPr bwMode="auto">
              <a:xfrm>
                <a:off x="1250" y="2491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3" name="Line 108"/>
              <p:cNvSpPr>
                <a:spLocks noChangeShapeType="1"/>
              </p:cNvSpPr>
              <p:nvPr/>
            </p:nvSpPr>
            <p:spPr bwMode="auto">
              <a:xfrm flipH="1">
                <a:off x="4644" y="2491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4" name="Freeform 109"/>
              <p:cNvSpPr>
                <a:spLocks/>
              </p:cNvSpPr>
              <p:nvPr/>
            </p:nvSpPr>
            <p:spPr bwMode="auto">
              <a:xfrm>
                <a:off x="1250" y="2491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5" name="Line 110"/>
              <p:cNvSpPr>
                <a:spLocks noChangeShapeType="1"/>
              </p:cNvSpPr>
              <p:nvPr/>
            </p:nvSpPr>
            <p:spPr bwMode="auto">
              <a:xfrm>
                <a:off x="1250" y="246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6" name="Line 111"/>
              <p:cNvSpPr>
                <a:spLocks noChangeShapeType="1"/>
              </p:cNvSpPr>
              <p:nvPr/>
            </p:nvSpPr>
            <p:spPr bwMode="auto">
              <a:xfrm flipH="1">
                <a:off x="4644" y="246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7" name="Freeform 112"/>
              <p:cNvSpPr>
                <a:spLocks/>
              </p:cNvSpPr>
              <p:nvPr/>
            </p:nvSpPr>
            <p:spPr bwMode="auto">
              <a:xfrm>
                <a:off x="1250" y="246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8" name="Line 113"/>
              <p:cNvSpPr>
                <a:spLocks noChangeShapeType="1"/>
              </p:cNvSpPr>
              <p:nvPr/>
            </p:nvSpPr>
            <p:spPr bwMode="auto">
              <a:xfrm>
                <a:off x="1250" y="242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9" name="Line 114"/>
              <p:cNvSpPr>
                <a:spLocks noChangeShapeType="1"/>
              </p:cNvSpPr>
              <p:nvPr/>
            </p:nvSpPr>
            <p:spPr bwMode="auto">
              <a:xfrm flipH="1">
                <a:off x="4644" y="242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0" name="Freeform 115"/>
              <p:cNvSpPr>
                <a:spLocks/>
              </p:cNvSpPr>
              <p:nvPr/>
            </p:nvSpPr>
            <p:spPr bwMode="auto">
              <a:xfrm>
                <a:off x="1250" y="242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1" name="Line 116"/>
              <p:cNvSpPr>
                <a:spLocks noChangeShapeType="1"/>
              </p:cNvSpPr>
              <p:nvPr/>
            </p:nvSpPr>
            <p:spPr bwMode="auto">
              <a:xfrm>
                <a:off x="1250" y="2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2" name="Line 117"/>
              <p:cNvSpPr>
                <a:spLocks noChangeShapeType="1"/>
              </p:cNvSpPr>
              <p:nvPr/>
            </p:nvSpPr>
            <p:spPr bwMode="auto">
              <a:xfrm flipH="1">
                <a:off x="4644" y="2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3" name="Freeform 118"/>
              <p:cNvSpPr>
                <a:spLocks/>
              </p:cNvSpPr>
              <p:nvPr/>
            </p:nvSpPr>
            <p:spPr bwMode="auto">
              <a:xfrm>
                <a:off x="1250" y="2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4" name="Line 119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5" name="Line 120"/>
              <p:cNvSpPr>
                <a:spLocks noChangeShapeType="1"/>
              </p:cNvSpPr>
              <p:nvPr/>
            </p:nvSpPr>
            <p:spPr bwMode="auto">
              <a:xfrm flipH="1">
                <a:off x="4644" y="23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6" name="Freeform 121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7" name="Line 122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8" name="Line 123"/>
              <p:cNvSpPr>
                <a:spLocks noChangeShapeType="1"/>
              </p:cNvSpPr>
              <p:nvPr/>
            </p:nvSpPr>
            <p:spPr bwMode="auto">
              <a:xfrm flipH="1">
                <a:off x="4628" y="236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9" name="Rectangle 124"/>
              <p:cNvSpPr>
                <a:spLocks noChangeArrowheads="1"/>
              </p:cNvSpPr>
              <p:nvPr/>
            </p:nvSpPr>
            <p:spPr bwMode="auto">
              <a:xfrm>
                <a:off x="974" y="2279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0" name="Rectangle 125"/>
              <p:cNvSpPr>
                <a:spLocks noChangeArrowheads="1"/>
              </p:cNvSpPr>
              <p:nvPr/>
            </p:nvSpPr>
            <p:spPr bwMode="auto">
              <a:xfrm>
                <a:off x="1132" y="2224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1" name="Line 126"/>
              <p:cNvSpPr>
                <a:spLocks noChangeShapeType="1"/>
              </p:cNvSpPr>
              <p:nvPr/>
            </p:nvSpPr>
            <p:spPr bwMode="auto">
              <a:xfrm>
                <a:off x="1250" y="220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2" name="Line 127"/>
              <p:cNvSpPr>
                <a:spLocks noChangeShapeType="1"/>
              </p:cNvSpPr>
              <p:nvPr/>
            </p:nvSpPr>
            <p:spPr bwMode="auto">
              <a:xfrm flipH="1">
                <a:off x="4644" y="220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3" name="Freeform 128"/>
              <p:cNvSpPr>
                <a:spLocks/>
              </p:cNvSpPr>
              <p:nvPr/>
            </p:nvSpPr>
            <p:spPr bwMode="auto">
              <a:xfrm>
                <a:off x="1250" y="220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54" name="Line 129"/>
              <p:cNvSpPr>
                <a:spLocks noChangeShapeType="1"/>
              </p:cNvSpPr>
              <p:nvPr/>
            </p:nvSpPr>
            <p:spPr bwMode="auto">
              <a:xfrm>
                <a:off x="1250" y="20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5" name="Line 130"/>
              <p:cNvSpPr>
                <a:spLocks noChangeShapeType="1"/>
              </p:cNvSpPr>
              <p:nvPr/>
            </p:nvSpPr>
            <p:spPr bwMode="auto">
              <a:xfrm flipH="1">
                <a:off x="4644" y="20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6" name="Freeform 131"/>
              <p:cNvSpPr>
                <a:spLocks/>
              </p:cNvSpPr>
              <p:nvPr/>
            </p:nvSpPr>
            <p:spPr bwMode="auto">
              <a:xfrm>
                <a:off x="1250" y="20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57" name="Line 132"/>
              <p:cNvSpPr>
                <a:spLocks noChangeShapeType="1"/>
              </p:cNvSpPr>
              <p:nvPr/>
            </p:nvSpPr>
            <p:spPr bwMode="auto">
              <a:xfrm>
                <a:off x="1250" y="2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8" name="Line 133"/>
              <p:cNvSpPr>
                <a:spLocks noChangeShapeType="1"/>
              </p:cNvSpPr>
              <p:nvPr/>
            </p:nvSpPr>
            <p:spPr bwMode="auto">
              <a:xfrm flipH="1">
                <a:off x="4644" y="2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9" name="Freeform 134"/>
              <p:cNvSpPr>
                <a:spLocks/>
              </p:cNvSpPr>
              <p:nvPr/>
            </p:nvSpPr>
            <p:spPr bwMode="auto">
              <a:xfrm>
                <a:off x="1250" y="2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0" name="Line 135"/>
              <p:cNvSpPr>
                <a:spLocks noChangeShapeType="1"/>
              </p:cNvSpPr>
              <p:nvPr/>
            </p:nvSpPr>
            <p:spPr bwMode="auto">
              <a:xfrm>
                <a:off x="1250" y="197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1" name="Line 136"/>
              <p:cNvSpPr>
                <a:spLocks noChangeShapeType="1"/>
              </p:cNvSpPr>
              <p:nvPr/>
            </p:nvSpPr>
            <p:spPr bwMode="auto">
              <a:xfrm flipH="1">
                <a:off x="4644" y="197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2" name="Freeform 137"/>
              <p:cNvSpPr>
                <a:spLocks/>
              </p:cNvSpPr>
              <p:nvPr/>
            </p:nvSpPr>
            <p:spPr bwMode="auto">
              <a:xfrm>
                <a:off x="1250" y="197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3" name="Line 138"/>
              <p:cNvSpPr>
                <a:spLocks noChangeShapeType="1"/>
              </p:cNvSpPr>
              <p:nvPr/>
            </p:nvSpPr>
            <p:spPr bwMode="auto">
              <a:xfrm>
                <a:off x="1250" y="19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4" name="Line 139"/>
              <p:cNvSpPr>
                <a:spLocks noChangeShapeType="1"/>
              </p:cNvSpPr>
              <p:nvPr/>
            </p:nvSpPr>
            <p:spPr bwMode="auto">
              <a:xfrm flipH="1">
                <a:off x="4644" y="19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5" name="Freeform 140"/>
              <p:cNvSpPr>
                <a:spLocks/>
              </p:cNvSpPr>
              <p:nvPr/>
            </p:nvSpPr>
            <p:spPr bwMode="auto">
              <a:xfrm>
                <a:off x="1250" y="19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6" name="Line 141"/>
              <p:cNvSpPr>
                <a:spLocks noChangeShapeType="1"/>
              </p:cNvSpPr>
              <p:nvPr/>
            </p:nvSpPr>
            <p:spPr bwMode="auto">
              <a:xfrm>
                <a:off x="1250" y="1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7" name="Line 142"/>
              <p:cNvSpPr>
                <a:spLocks noChangeShapeType="1"/>
              </p:cNvSpPr>
              <p:nvPr/>
            </p:nvSpPr>
            <p:spPr bwMode="auto">
              <a:xfrm flipH="1">
                <a:off x="4644" y="1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8" name="Freeform 143"/>
              <p:cNvSpPr>
                <a:spLocks/>
              </p:cNvSpPr>
              <p:nvPr/>
            </p:nvSpPr>
            <p:spPr bwMode="auto">
              <a:xfrm>
                <a:off x="1250" y="1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9" name="Line 144"/>
              <p:cNvSpPr>
                <a:spLocks noChangeShapeType="1"/>
              </p:cNvSpPr>
              <p:nvPr/>
            </p:nvSpPr>
            <p:spPr bwMode="auto">
              <a:xfrm>
                <a:off x="1250" y="185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0" name="Line 145"/>
              <p:cNvSpPr>
                <a:spLocks noChangeShapeType="1"/>
              </p:cNvSpPr>
              <p:nvPr/>
            </p:nvSpPr>
            <p:spPr bwMode="auto">
              <a:xfrm flipH="1">
                <a:off x="4644" y="185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1" name="Freeform 146"/>
              <p:cNvSpPr>
                <a:spLocks/>
              </p:cNvSpPr>
              <p:nvPr/>
            </p:nvSpPr>
            <p:spPr bwMode="auto">
              <a:xfrm>
                <a:off x="1250" y="185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2" name="Line 147"/>
              <p:cNvSpPr>
                <a:spLocks noChangeShapeType="1"/>
              </p:cNvSpPr>
              <p:nvPr/>
            </p:nvSpPr>
            <p:spPr bwMode="auto">
              <a:xfrm>
                <a:off x="1250" y="182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3" name="Line 148"/>
              <p:cNvSpPr>
                <a:spLocks noChangeShapeType="1"/>
              </p:cNvSpPr>
              <p:nvPr/>
            </p:nvSpPr>
            <p:spPr bwMode="auto">
              <a:xfrm flipH="1">
                <a:off x="4644" y="182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4" name="Freeform 149"/>
              <p:cNvSpPr>
                <a:spLocks/>
              </p:cNvSpPr>
              <p:nvPr/>
            </p:nvSpPr>
            <p:spPr bwMode="auto">
              <a:xfrm>
                <a:off x="1250" y="182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5" name="Line 150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6" name="Line 151"/>
              <p:cNvSpPr>
                <a:spLocks noChangeShapeType="1"/>
              </p:cNvSpPr>
              <p:nvPr/>
            </p:nvSpPr>
            <p:spPr bwMode="auto">
              <a:xfrm flipH="1">
                <a:off x="4644" y="17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7" name="Freeform 152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8" name="Line 153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9" name="Line 154"/>
              <p:cNvSpPr>
                <a:spLocks noChangeShapeType="1"/>
              </p:cNvSpPr>
              <p:nvPr/>
            </p:nvSpPr>
            <p:spPr bwMode="auto">
              <a:xfrm flipH="1">
                <a:off x="4628" y="1798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0" name="Rectangle 155"/>
              <p:cNvSpPr>
                <a:spLocks noChangeArrowheads="1"/>
              </p:cNvSpPr>
              <p:nvPr/>
            </p:nvSpPr>
            <p:spPr bwMode="auto">
              <a:xfrm>
                <a:off x="974" y="1712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1" name="Rectangle 156"/>
              <p:cNvSpPr>
                <a:spLocks noChangeArrowheads="1"/>
              </p:cNvSpPr>
              <p:nvPr/>
            </p:nvSpPr>
            <p:spPr bwMode="auto">
              <a:xfrm>
                <a:off x="1132" y="1657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2" name="Line 157"/>
              <p:cNvSpPr>
                <a:spLocks noChangeShapeType="1"/>
              </p:cNvSpPr>
              <p:nvPr/>
            </p:nvSpPr>
            <p:spPr bwMode="auto">
              <a:xfrm>
                <a:off x="1250" y="162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3" name="Line 158"/>
              <p:cNvSpPr>
                <a:spLocks noChangeShapeType="1"/>
              </p:cNvSpPr>
              <p:nvPr/>
            </p:nvSpPr>
            <p:spPr bwMode="auto">
              <a:xfrm flipH="1">
                <a:off x="4644" y="162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4" name="Freeform 159"/>
              <p:cNvSpPr>
                <a:spLocks/>
              </p:cNvSpPr>
              <p:nvPr/>
            </p:nvSpPr>
            <p:spPr bwMode="auto">
              <a:xfrm>
                <a:off x="1250" y="162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85" name="Line 160"/>
              <p:cNvSpPr>
                <a:spLocks noChangeShapeType="1"/>
              </p:cNvSpPr>
              <p:nvPr/>
            </p:nvSpPr>
            <p:spPr bwMode="auto">
              <a:xfrm>
                <a:off x="1250" y="152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6" name="Line 161"/>
              <p:cNvSpPr>
                <a:spLocks noChangeShapeType="1"/>
              </p:cNvSpPr>
              <p:nvPr/>
            </p:nvSpPr>
            <p:spPr bwMode="auto">
              <a:xfrm flipH="1">
                <a:off x="4644" y="152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7" name="Freeform 162"/>
              <p:cNvSpPr>
                <a:spLocks/>
              </p:cNvSpPr>
              <p:nvPr/>
            </p:nvSpPr>
            <p:spPr bwMode="auto">
              <a:xfrm>
                <a:off x="1250" y="152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88" name="Line 163"/>
              <p:cNvSpPr>
                <a:spLocks noChangeShapeType="1"/>
              </p:cNvSpPr>
              <p:nvPr/>
            </p:nvSpPr>
            <p:spPr bwMode="auto">
              <a:xfrm>
                <a:off x="1250" y="145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9" name="Line 164"/>
              <p:cNvSpPr>
                <a:spLocks noChangeShapeType="1"/>
              </p:cNvSpPr>
              <p:nvPr/>
            </p:nvSpPr>
            <p:spPr bwMode="auto">
              <a:xfrm flipH="1">
                <a:off x="4644" y="145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0" name="Freeform 165"/>
              <p:cNvSpPr>
                <a:spLocks/>
              </p:cNvSpPr>
              <p:nvPr/>
            </p:nvSpPr>
            <p:spPr bwMode="auto">
              <a:xfrm>
                <a:off x="1250" y="145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1" name="Line 166"/>
              <p:cNvSpPr>
                <a:spLocks noChangeShapeType="1"/>
              </p:cNvSpPr>
              <p:nvPr/>
            </p:nvSpPr>
            <p:spPr bwMode="auto">
              <a:xfrm>
                <a:off x="1250" y="1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2" name="Line 167"/>
              <p:cNvSpPr>
                <a:spLocks noChangeShapeType="1"/>
              </p:cNvSpPr>
              <p:nvPr/>
            </p:nvSpPr>
            <p:spPr bwMode="auto">
              <a:xfrm flipH="1">
                <a:off x="4644" y="1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3" name="Freeform 168"/>
              <p:cNvSpPr>
                <a:spLocks/>
              </p:cNvSpPr>
              <p:nvPr/>
            </p:nvSpPr>
            <p:spPr bwMode="auto">
              <a:xfrm>
                <a:off x="1250" y="1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4" name="Line 169"/>
              <p:cNvSpPr>
                <a:spLocks noChangeShapeType="1"/>
              </p:cNvSpPr>
              <p:nvPr/>
            </p:nvSpPr>
            <p:spPr bwMode="auto">
              <a:xfrm>
                <a:off x="1250" y="13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5" name="Line 170"/>
              <p:cNvSpPr>
                <a:spLocks noChangeShapeType="1"/>
              </p:cNvSpPr>
              <p:nvPr/>
            </p:nvSpPr>
            <p:spPr bwMode="auto">
              <a:xfrm flipH="1">
                <a:off x="4644" y="13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6" name="Freeform 171"/>
              <p:cNvSpPr>
                <a:spLocks/>
              </p:cNvSpPr>
              <p:nvPr/>
            </p:nvSpPr>
            <p:spPr bwMode="auto">
              <a:xfrm>
                <a:off x="1250" y="13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7" name="Line 172"/>
              <p:cNvSpPr>
                <a:spLocks noChangeShapeType="1"/>
              </p:cNvSpPr>
              <p:nvPr/>
            </p:nvSpPr>
            <p:spPr bwMode="auto">
              <a:xfrm>
                <a:off x="1250" y="131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8" name="Line 173"/>
              <p:cNvSpPr>
                <a:spLocks noChangeShapeType="1"/>
              </p:cNvSpPr>
              <p:nvPr/>
            </p:nvSpPr>
            <p:spPr bwMode="auto">
              <a:xfrm flipH="1">
                <a:off x="4644" y="131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9" name="Freeform 174"/>
              <p:cNvSpPr>
                <a:spLocks/>
              </p:cNvSpPr>
              <p:nvPr/>
            </p:nvSpPr>
            <p:spPr bwMode="auto">
              <a:xfrm>
                <a:off x="1250" y="131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0" name="Line 175"/>
              <p:cNvSpPr>
                <a:spLocks noChangeShapeType="1"/>
              </p:cNvSpPr>
              <p:nvPr/>
            </p:nvSpPr>
            <p:spPr bwMode="auto">
              <a:xfrm>
                <a:off x="1250" y="127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1" name="Line 176"/>
              <p:cNvSpPr>
                <a:spLocks noChangeShapeType="1"/>
              </p:cNvSpPr>
              <p:nvPr/>
            </p:nvSpPr>
            <p:spPr bwMode="auto">
              <a:xfrm flipH="1">
                <a:off x="4644" y="127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2" name="Freeform 177"/>
              <p:cNvSpPr>
                <a:spLocks/>
              </p:cNvSpPr>
              <p:nvPr/>
            </p:nvSpPr>
            <p:spPr bwMode="auto">
              <a:xfrm>
                <a:off x="1250" y="127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3" name="Line 178"/>
              <p:cNvSpPr>
                <a:spLocks noChangeShapeType="1"/>
              </p:cNvSpPr>
              <p:nvPr/>
            </p:nvSpPr>
            <p:spPr bwMode="auto">
              <a:xfrm>
                <a:off x="1250" y="125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4" name="Line 179"/>
              <p:cNvSpPr>
                <a:spLocks noChangeShapeType="1"/>
              </p:cNvSpPr>
              <p:nvPr/>
            </p:nvSpPr>
            <p:spPr bwMode="auto">
              <a:xfrm flipH="1">
                <a:off x="4644" y="125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5" name="Freeform 180"/>
              <p:cNvSpPr>
                <a:spLocks/>
              </p:cNvSpPr>
              <p:nvPr/>
            </p:nvSpPr>
            <p:spPr bwMode="auto">
              <a:xfrm>
                <a:off x="1250" y="125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6" name="Line 181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7" name="Line 182"/>
              <p:cNvSpPr>
                <a:spLocks noChangeShapeType="1"/>
              </p:cNvSpPr>
              <p:nvPr/>
            </p:nvSpPr>
            <p:spPr bwMode="auto">
              <a:xfrm flipH="1">
                <a:off x="4644" y="12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8" name="Freeform 183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9" name="Line 184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0" name="Line 185"/>
              <p:cNvSpPr>
                <a:spLocks noChangeShapeType="1"/>
              </p:cNvSpPr>
              <p:nvPr/>
            </p:nvSpPr>
            <p:spPr bwMode="auto">
              <a:xfrm flipH="1">
                <a:off x="4628" y="1224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1" name="Rectangle 186"/>
              <p:cNvSpPr>
                <a:spLocks noChangeArrowheads="1"/>
              </p:cNvSpPr>
              <p:nvPr/>
            </p:nvSpPr>
            <p:spPr bwMode="auto">
              <a:xfrm>
                <a:off x="974" y="1137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2" name="Rectangle 187"/>
              <p:cNvSpPr>
                <a:spLocks noChangeArrowheads="1"/>
              </p:cNvSpPr>
              <p:nvPr/>
            </p:nvSpPr>
            <p:spPr bwMode="auto">
              <a:xfrm>
                <a:off x="1132" y="1082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3" name="Line 188"/>
              <p:cNvSpPr>
                <a:spLocks noChangeShapeType="1"/>
              </p:cNvSpPr>
              <p:nvPr/>
            </p:nvSpPr>
            <p:spPr bwMode="auto">
              <a:xfrm>
                <a:off x="1250" y="10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4" name="Line 189"/>
              <p:cNvSpPr>
                <a:spLocks noChangeShapeType="1"/>
              </p:cNvSpPr>
              <p:nvPr/>
            </p:nvSpPr>
            <p:spPr bwMode="auto">
              <a:xfrm flipH="1">
                <a:off x="4644" y="10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5" name="Freeform 190"/>
              <p:cNvSpPr>
                <a:spLocks/>
              </p:cNvSpPr>
              <p:nvPr/>
            </p:nvSpPr>
            <p:spPr bwMode="auto">
              <a:xfrm>
                <a:off x="1250" y="10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16" name="Line 191"/>
              <p:cNvSpPr>
                <a:spLocks noChangeShapeType="1"/>
              </p:cNvSpPr>
              <p:nvPr/>
            </p:nvSpPr>
            <p:spPr bwMode="auto">
              <a:xfrm>
                <a:off x="1250" y="95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7" name="Line 192"/>
              <p:cNvSpPr>
                <a:spLocks noChangeShapeType="1"/>
              </p:cNvSpPr>
              <p:nvPr/>
            </p:nvSpPr>
            <p:spPr bwMode="auto">
              <a:xfrm flipH="1">
                <a:off x="4644" y="95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8" name="Freeform 193"/>
              <p:cNvSpPr>
                <a:spLocks/>
              </p:cNvSpPr>
              <p:nvPr/>
            </p:nvSpPr>
            <p:spPr bwMode="auto">
              <a:xfrm>
                <a:off x="1250" y="95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19" name="Line 194"/>
              <p:cNvSpPr>
                <a:spLocks noChangeShapeType="1"/>
              </p:cNvSpPr>
              <p:nvPr/>
            </p:nvSpPr>
            <p:spPr bwMode="auto">
              <a:xfrm>
                <a:off x="1250" y="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0" name="Line 195"/>
              <p:cNvSpPr>
                <a:spLocks noChangeShapeType="1"/>
              </p:cNvSpPr>
              <p:nvPr/>
            </p:nvSpPr>
            <p:spPr bwMode="auto">
              <a:xfrm flipH="1">
                <a:off x="4644" y="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1" name="Freeform 196"/>
              <p:cNvSpPr>
                <a:spLocks/>
              </p:cNvSpPr>
              <p:nvPr/>
            </p:nvSpPr>
            <p:spPr bwMode="auto">
              <a:xfrm>
                <a:off x="1250" y="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2" name="Line 197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3" name="Line 198"/>
              <p:cNvSpPr>
                <a:spLocks noChangeShapeType="1"/>
              </p:cNvSpPr>
              <p:nvPr/>
            </p:nvSpPr>
            <p:spPr bwMode="auto">
              <a:xfrm flipH="1">
                <a:off x="4644" y="83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4" name="Freeform 199"/>
              <p:cNvSpPr>
                <a:spLocks/>
              </p:cNvSpPr>
              <p:nvPr/>
            </p:nvSpPr>
            <p:spPr bwMode="auto">
              <a:xfrm>
                <a:off x="1250" y="83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5" name="Line 200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6" name="Freeform 201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7" name="Line 202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8" name="Rectangle 203"/>
              <p:cNvSpPr>
                <a:spLocks noChangeArrowheads="1"/>
              </p:cNvSpPr>
              <p:nvPr/>
            </p:nvSpPr>
            <p:spPr bwMode="auto">
              <a:xfrm>
                <a:off x="1415" y="252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9" name="Rectangle 204"/>
              <p:cNvSpPr>
                <a:spLocks noChangeArrowheads="1"/>
              </p:cNvSpPr>
              <p:nvPr/>
            </p:nvSpPr>
            <p:spPr bwMode="auto">
              <a:xfrm>
                <a:off x="1982" y="189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0" name="Rectangle 205"/>
              <p:cNvSpPr>
                <a:spLocks noChangeArrowheads="1"/>
              </p:cNvSpPr>
              <p:nvPr/>
            </p:nvSpPr>
            <p:spPr bwMode="auto">
              <a:xfrm>
                <a:off x="2620" y="1420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1" name="Oval 206"/>
              <p:cNvSpPr>
                <a:spLocks noChangeArrowheads="1"/>
              </p:cNvSpPr>
              <p:nvPr/>
            </p:nvSpPr>
            <p:spPr bwMode="auto">
              <a:xfrm>
                <a:off x="1415" y="2838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2" name="Oval 207"/>
              <p:cNvSpPr>
                <a:spLocks noChangeArrowheads="1"/>
              </p:cNvSpPr>
              <p:nvPr/>
            </p:nvSpPr>
            <p:spPr bwMode="auto">
              <a:xfrm>
                <a:off x="1982" y="2263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3" name="Oval 208"/>
              <p:cNvSpPr>
                <a:spLocks noChangeArrowheads="1"/>
              </p:cNvSpPr>
              <p:nvPr/>
            </p:nvSpPr>
            <p:spPr bwMode="auto">
              <a:xfrm>
                <a:off x="2620" y="1869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</p:grpSp>
        <p:sp>
          <p:nvSpPr>
            <p:cNvPr id="29704" name="Oval 209"/>
            <p:cNvSpPr>
              <a:spLocks noChangeArrowheads="1"/>
            </p:cNvSpPr>
            <p:nvPr/>
          </p:nvSpPr>
          <p:spPr bwMode="auto">
            <a:xfrm>
              <a:off x="1415" y="3247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5" name="Oval 210"/>
            <p:cNvSpPr>
              <a:spLocks noChangeArrowheads="1"/>
            </p:cNvSpPr>
            <p:nvPr/>
          </p:nvSpPr>
          <p:spPr bwMode="auto">
            <a:xfrm>
              <a:off x="1982" y="2672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6" name="Oval 211"/>
            <p:cNvSpPr>
              <a:spLocks noChangeArrowheads="1"/>
            </p:cNvSpPr>
            <p:nvPr/>
          </p:nvSpPr>
          <p:spPr bwMode="auto">
            <a:xfrm>
              <a:off x="2620" y="2271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7" name="Freeform 212"/>
            <p:cNvSpPr>
              <a:spLocks/>
            </p:cNvSpPr>
            <p:nvPr/>
          </p:nvSpPr>
          <p:spPr bwMode="auto">
            <a:xfrm>
              <a:off x="2620" y="1767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39 h 79"/>
                <a:gd name="T4" fmla="*/ 32 w 63"/>
                <a:gd name="T5" fmla="*/ 0 h 79"/>
                <a:gd name="T6" fmla="*/ 0 w 63"/>
                <a:gd name="T7" fmla="*/ 39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8" name="Freeform 213"/>
            <p:cNvSpPr>
              <a:spLocks/>
            </p:cNvSpPr>
            <p:nvPr/>
          </p:nvSpPr>
          <p:spPr bwMode="auto">
            <a:xfrm>
              <a:off x="3423" y="1169"/>
              <a:ext cx="63" cy="78"/>
            </a:xfrm>
            <a:custGeom>
              <a:avLst/>
              <a:gdLst>
                <a:gd name="T0" fmla="*/ 32 w 63"/>
                <a:gd name="T1" fmla="*/ 78 h 78"/>
                <a:gd name="T2" fmla="*/ 63 w 63"/>
                <a:gd name="T3" fmla="*/ 39 h 78"/>
                <a:gd name="T4" fmla="*/ 32 w 63"/>
                <a:gd name="T5" fmla="*/ 0 h 78"/>
                <a:gd name="T6" fmla="*/ 0 w 63"/>
                <a:gd name="T7" fmla="*/ 39 h 78"/>
                <a:gd name="T8" fmla="*/ 32 w 63"/>
                <a:gd name="T9" fmla="*/ 78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8"/>
                <a:gd name="T17" fmla="*/ 63 w 63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8">
                  <a:moveTo>
                    <a:pt x="32" y="78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8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9" name="Freeform 214"/>
            <p:cNvSpPr>
              <a:spLocks/>
            </p:cNvSpPr>
            <p:nvPr/>
          </p:nvSpPr>
          <p:spPr bwMode="auto">
            <a:xfrm>
              <a:off x="4227" y="869"/>
              <a:ext cx="63" cy="79"/>
            </a:xfrm>
            <a:custGeom>
              <a:avLst/>
              <a:gdLst>
                <a:gd name="T0" fmla="*/ 31 w 63"/>
                <a:gd name="T1" fmla="*/ 79 h 79"/>
                <a:gd name="T2" fmla="*/ 63 w 63"/>
                <a:gd name="T3" fmla="*/ 40 h 79"/>
                <a:gd name="T4" fmla="*/ 31 w 63"/>
                <a:gd name="T5" fmla="*/ 0 h 79"/>
                <a:gd name="T6" fmla="*/ 0 w 63"/>
                <a:gd name="T7" fmla="*/ 40 h 79"/>
                <a:gd name="T8" fmla="*/ 31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1" y="79"/>
                  </a:moveTo>
                  <a:lnTo>
                    <a:pt x="63" y="40"/>
                  </a:lnTo>
                  <a:lnTo>
                    <a:pt x="31" y="0"/>
                  </a:lnTo>
                  <a:lnTo>
                    <a:pt x="0" y="40"/>
                  </a:lnTo>
                  <a:lnTo>
                    <a:pt x="31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0" name="Freeform 215"/>
            <p:cNvSpPr>
              <a:spLocks/>
            </p:cNvSpPr>
            <p:nvPr/>
          </p:nvSpPr>
          <p:spPr bwMode="auto">
            <a:xfrm>
              <a:off x="1250" y="2106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59 h 1291"/>
                <a:gd name="T4" fmla="*/ 71 w 1606"/>
                <a:gd name="T5" fmla="*/ 1228 h 1291"/>
                <a:gd name="T6" fmla="*/ 110 w 1606"/>
                <a:gd name="T7" fmla="*/ 1196 h 1291"/>
                <a:gd name="T8" fmla="*/ 142 w 1606"/>
                <a:gd name="T9" fmla="*/ 1173 h 1291"/>
                <a:gd name="T10" fmla="*/ 181 w 1606"/>
                <a:gd name="T11" fmla="*/ 1141 h 1291"/>
                <a:gd name="T12" fmla="*/ 220 w 1606"/>
                <a:gd name="T13" fmla="*/ 1110 h 1291"/>
                <a:gd name="T14" fmla="*/ 252 w 1606"/>
                <a:gd name="T15" fmla="*/ 1078 h 1291"/>
                <a:gd name="T16" fmla="*/ 291 w 1606"/>
                <a:gd name="T17" fmla="*/ 1055 h 1291"/>
                <a:gd name="T18" fmla="*/ 331 w 1606"/>
                <a:gd name="T19" fmla="*/ 1023 h 1291"/>
                <a:gd name="T20" fmla="*/ 362 w 1606"/>
                <a:gd name="T21" fmla="*/ 992 h 1291"/>
                <a:gd name="T22" fmla="*/ 402 w 1606"/>
                <a:gd name="T23" fmla="*/ 968 h 1291"/>
                <a:gd name="T24" fmla="*/ 441 w 1606"/>
                <a:gd name="T25" fmla="*/ 937 h 1291"/>
                <a:gd name="T26" fmla="*/ 472 w 1606"/>
                <a:gd name="T27" fmla="*/ 905 h 1291"/>
                <a:gd name="T28" fmla="*/ 512 w 1606"/>
                <a:gd name="T29" fmla="*/ 881 h 1291"/>
                <a:gd name="T30" fmla="*/ 543 w 1606"/>
                <a:gd name="T31" fmla="*/ 850 h 1291"/>
                <a:gd name="T32" fmla="*/ 583 w 1606"/>
                <a:gd name="T33" fmla="*/ 818 h 1291"/>
                <a:gd name="T34" fmla="*/ 622 w 1606"/>
                <a:gd name="T35" fmla="*/ 787 h 1291"/>
                <a:gd name="T36" fmla="*/ 654 w 1606"/>
                <a:gd name="T37" fmla="*/ 763 h 1291"/>
                <a:gd name="T38" fmla="*/ 693 w 1606"/>
                <a:gd name="T39" fmla="*/ 732 h 1291"/>
                <a:gd name="T40" fmla="*/ 732 w 1606"/>
                <a:gd name="T41" fmla="*/ 700 h 1291"/>
                <a:gd name="T42" fmla="*/ 764 w 1606"/>
                <a:gd name="T43" fmla="*/ 677 h 1291"/>
                <a:gd name="T44" fmla="*/ 803 w 1606"/>
                <a:gd name="T45" fmla="*/ 645 h 1291"/>
                <a:gd name="T46" fmla="*/ 835 w 1606"/>
                <a:gd name="T47" fmla="*/ 614 h 1291"/>
                <a:gd name="T48" fmla="*/ 874 w 1606"/>
                <a:gd name="T49" fmla="*/ 582 h 1291"/>
                <a:gd name="T50" fmla="*/ 913 w 1606"/>
                <a:gd name="T51" fmla="*/ 559 h 1291"/>
                <a:gd name="T52" fmla="*/ 945 w 1606"/>
                <a:gd name="T53" fmla="*/ 527 h 1291"/>
                <a:gd name="T54" fmla="*/ 984 w 1606"/>
                <a:gd name="T55" fmla="*/ 496 h 1291"/>
                <a:gd name="T56" fmla="*/ 1024 w 1606"/>
                <a:gd name="T57" fmla="*/ 472 h 1291"/>
                <a:gd name="T58" fmla="*/ 1055 w 1606"/>
                <a:gd name="T59" fmla="*/ 440 h 1291"/>
                <a:gd name="T60" fmla="*/ 1095 w 1606"/>
                <a:gd name="T61" fmla="*/ 409 h 1291"/>
                <a:gd name="T62" fmla="*/ 1134 w 1606"/>
                <a:gd name="T63" fmla="*/ 377 h 1291"/>
                <a:gd name="T64" fmla="*/ 1165 w 1606"/>
                <a:gd name="T65" fmla="*/ 354 h 1291"/>
                <a:gd name="T66" fmla="*/ 1205 w 1606"/>
                <a:gd name="T67" fmla="*/ 322 h 1291"/>
                <a:gd name="T68" fmla="*/ 1236 w 1606"/>
                <a:gd name="T69" fmla="*/ 291 h 1291"/>
                <a:gd name="T70" fmla="*/ 1276 w 1606"/>
                <a:gd name="T71" fmla="*/ 267 h 1291"/>
                <a:gd name="T72" fmla="*/ 1315 w 1606"/>
                <a:gd name="T73" fmla="*/ 236 h 1291"/>
                <a:gd name="T74" fmla="*/ 1347 w 1606"/>
                <a:gd name="T75" fmla="*/ 204 h 1291"/>
                <a:gd name="T76" fmla="*/ 1386 w 1606"/>
                <a:gd name="T77" fmla="*/ 181 h 1291"/>
                <a:gd name="T78" fmla="*/ 1425 w 1606"/>
                <a:gd name="T79" fmla="*/ 149 h 1291"/>
                <a:gd name="T80" fmla="*/ 1457 w 1606"/>
                <a:gd name="T81" fmla="*/ 118 h 1291"/>
                <a:gd name="T82" fmla="*/ 1496 w 1606"/>
                <a:gd name="T83" fmla="*/ 86 h 1291"/>
                <a:gd name="T84" fmla="*/ 1528 w 1606"/>
                <a:gd name="T85" fmla="*/ 63 h 1291"/>
                <a:gd name="T86" fmla="*/ 1567 w 1606"/>
                <a:gd name="T87" fmla="*/ 31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75"/>
                  </a:lnTo>
                  <a:lnTo>
                    <a:pt x="39" y="1259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2"/>
                  </a:lnTo>
                  <a:lnTo>
                    <a:pt x="110" y="1196"/>
                  </a:lnTo>
                  <a:lnTo>
                    <a:pt x="126" y="1181"/>
                  </a:lnTo>
                  <a:lnTo>
                    <a:pt x="142" y="1173"/>
                  </a:lnTo>
                  <a:lnTo>
                    <a:pt x="165" y="1157"/>
                  </a:lnTo>
                  <a:lnTo>
                    <a:pt x="181" y="1141"/>
                  </a:lnTo>
                  <a:lnTo>
                    <a:pt x="197" y="1125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8"/>
                  </a:lnTo>
                  <a:lnTo>
                    <a:pt x="276" y="1070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3"/>
                  </a:lnTo>
                  <a:lnTo>
                    <a:pt x="346" y="1007"/>
                  </a:lnTo>
                  <a:lnTo>
                    <a:pt x="362" y="992"/>
                  </a:lnTo>
                  <a:lnTo>
                    <a:pt x="386" y="984"/>
                  </a:lnTo>
                  <a:lnTo>
                    <a:pt x="402" y="968"/>
                  </a:lnTo>
                  <a:lnTo>
                    <a:pt x="417" y="952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5"/>
                  </a:lnTo>
                  <a:lnTo>
                    <a:pt x="488" y="889"/>
                  </a:lnTo>
                  <a:lnTo>
                    <a:pt x="512" y="881"/>
                  </a:lnTo>
                  <a:lnTo>
                    <a:pt x="528" y="866"/>
                  </a:lnTo>
                  <a:lnTo>
                    <a:pt x="543" y="850"/>
                  </a:lnTo>
                  <a:lnTo>
                    <a:pt x="567" y="834"/>
                  </a:lnTo>
                  <a:lnTo>
                    <a:pt x="583" y="818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9"/>
                  </a:lnTo>
                  <a:lnTo>
                    <a:pt x="654" y="763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6"/>
                  </a:lnTo>
                  <a:lnTo>
                    <a:pt x="732" y="700"/>
                  </a:lnTo>
                  <a:lnTo>
                    <a:pt x="748" y="685"/>
                  </a:lnTo>
                  <a:lnTo>
                    <a:pt x="764" y="677"/>
                  </a:lnTo>
                  <a:lnTo>
                    <a:pt x="787" y="661"/>
                  </a:lnTo>
                  <a:lnTo>
                    <a:pt x="803" y="645"/>
                  </a:lnTo>
                  <a:lnTo>
                    <a:pt x="819" y="629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2"/>
                  </a:lnTo>
                  <a:lnTo>
                    <a:pt x="890" y="574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7"/>
                  </a:lnTo>
                  <a:lnTo>
                    <a:pt x="969" y="511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72"/>
                  </a:lnTo>
                  <a:lnTo>
                    <a:pt x="1039" y="456"/>
                  </a:lnTo>
                  <a:lnTo>
                    <a:pt x="1055" y="440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3"/>
                  </a:lnTo>
                  <a:lnTo>
                    <a:pt x="1134" y="377"/>
                  </a:lnTo>
                  <a:lnTo>
                    <a:pt x="1150" y="370"/>
                  </a:lnTo>
                  <a:lnTo>
                    <a:pt x="1165" y="354"/>
                  </a:lnTo>
                  <a:lnTo>
                    <a:pt x="1181" y="338"/>
                  </a:lnTo>
                  <a:lnTo>
                    <a:pt x="1205" y="322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83"/>
                  </a:lnTo>
                  <a:lnTo>
                    <a:pt x="1276" y="267"/>
                  </a:lnTo>
                  <a:lnTo>
                    <a:pt x="1291" y="251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4"/>
                  </a:lnTo>
                  <a:lnTo>
                    <a:pt x="1370" y="188"/>
                  </a:lnTo>
                  <a:lnTo>
                    <a:pt x="1386" y="181"/>
                  </a:lnTo>
                  <a:lnTo>
                    <a:pt x="1402" y="165"/>
                  </a:lnTo>
                  <a:lnTo>
                    <a:pt x="1425" y="149"/>
                  </a:lnTo>
                  <a:lnTo>
                    <a:pt x="1441" y="133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6"/>
                  </a:lnTo>
                  <a:lnTo>
                    <a:pt x="1512" y="78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1"/>
                  </a:lnTo>
                  <a:lnTo>
                    <a:pt x="1583" y="15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1" name="Freeform 216"/>
            <p:cNvSpPr>
              <a:spLocks/>
            </p:cNvSpPr>
            <p:nvPr/>
          </p:nvSpPr>
          <p:spPr bwMode="auto">
            <a:xfrm>
              <a:off x="1250" y="822"/>
              <a:ext cx="2709" cy="2165"/>
            </a:xfrm>
            <a:custGeom>
              <a:avLst/>
              <a:gdLst>
                <a:gd name="T0" fmla="*/ 8 w 2709"/>
                <a:gd name="T1" fmla="*/ 2158 h 2165"/>
                <a:gd name="T2" fmla="*/ 71 w 2709"/>
                <a:gd name="T3" fmla="*/ 2102 h 2165"/>
                <a:gd name="T4" fmla="*/ 142 w 2709"/>
                <a:gd name="T5" fmla="*/ 2047 h 2165"/>
                <a:gd name="T6" fmla="*/ 213 w 2709"/>
                <a:gd name="T7" fmla="*/ 1992 h 2165"/>
                <a:gd name="T8" fmla="*/ 276 w 2709"/>
                <a:gd name="T9" fmla="*/ 1937 h 2165"/>
                <a:gd name="T10" fmla="*/ 346 w 2709"/>
                <a:gd name="T11" fmla="*/ 1882 h 2165"/>
                <a:gd name="T12" fmla="*/ 417 w 2709"/>
                <a:gd name="T13" fmla="*/ 1827 h 2165"/>
                <a:gd name="T14" fmla="*/ 480 w 2709"/>
                <a:gd name="T15" fmla="*/ 1772 h 2165"/>
                <a:gd name="T16" fmla="*/ 551 w 2709"/>
                <a:gd name="T17" fmla="*/ 1717 h 2165"/>
                <a:gd name="T18" fmla="*/ 622 w 2709"/>
                <a:gd name="T19" fmla="*/ 1669 h 2165"/>
                <a:gd name="T20" fmla="*/ 685 w 2709"/>
                <a:gd name="T21" fmla="*/ 1614 h 2165"/>
                <a:gd name="T22" fmla="*/ 756 w 2709"/>
                <a:gd name="T23" fmla="*/ 1559 h 2165"/>
                <a:gd name="T24" fmla="*/ 827 w 2709"/>
                <a:gd name="T25" fmla="*/ 1504 h 2165"/>
                <a:gd name="T26" fmla="*/ 890 w 2709"/>
                <a:gd name="T27" fmla="*/ 1449 h 2165"/>
                <a:gd name="T28" fmla="*/ 961 w 2709"/>
                <a:gd name="T29" fmla="*/ 1394 h 2165"/>
                <a:gd name="T30" fmla="*/ 1032 w 2709"/>
                <a:gd name="T31" fmla="*/ 1339 h 2165"/>
                <a:gd name="T32" fmla="*/ 1095 w 2709"/>
                <a:gd name="T33" fmla="*/ 1284 h 2165"/>
                <a:gd name="T34" fmla="*/ 1165 w 2709"/>
                <a:gd name="T35" fmla="*/ 1228 h 2165"/>
                <a:gd name="T36" fmla="*/ 1236 w 2709"/>
                <a:gd name="T37" fmla="*/ 1173 h 2165"/>
                <a:gd name="T38" fmla="*/ 1299 w 2709"/>
                <a:gd name="T39" fmla="*/ 1118 h 2165"/>
                <a:gd name="T40" fmla="*/ 1370 w 2709"/>
                <a:gd name="T41" fmla="*/ 1063 h 2165"/>
                <a:gd name="T42" fmla="*/ 1441 w 2709"/>
                <a:gd name="T43" fmla="*/ 1008 h 2165"/>
                <a:gd name="T44" fmla="*/ 1504 w 2709"/>
                <a:gd name="T45" fmla="*/ 953 h 2165"/>
                <a:gd name="T46" fmla="*/ 1575 w 2709"/>
                <a:gd name="T47" fmla="*/ 898 h 2165"/>
                <a:gd name="T48" fmla="*/ 1646 w 2709"/>
                <a:gd name="T49" fmla="*/ 850 h 2165"/>
                <a:gd name="T50" fmla="*/ 1709 w 2709"/>
                <a:gd name="T51" fmla="*/ 795 h 2165"/>
                <a:gd name="T52" fmla="*/ 1780 w 2709"/>
                <a:gd name="T53" fmla="*/ 740 h 2165"/>
                <a:gd name="T54" fmla="*/ 1851 w 2709"/>
                <a:gd name="T55" fmla="*/ 685 h 2165"/>
                <a:gd name="T56" fmla="*/ 1914 w 2709"/>
                <a:gd name="T57" fmla="*/ 630 h 2165"/>
                <a:gd name="T58" fmla="*/ 1984 w 2709"/>
                <a:gd name="T59" fmla="*/ 575 h 2165"/>
                <a:gd name="T60" fmla="*/ 2055 w 2709"/>
                <a:gd name="T61" fmla="*/ 520 h 2165"/>
                <a:gd name="T62" fmla="*/ 2118 w 2709"/>
                <a:gd name="T63" fmla="*/ 465 h 2165"/>
                <a:gd name="T64" fmla="*/ 2189 w 2709"/>
                <a:gd name="T65" fmla="*/ 410 h 2165"/>
                <a:gd name="T66" fmla="*/ 2260 w 2709"/>
                <a:gd name="T67" fmla="*/ 354 h 2165"/>
                <a:gd name="T68" fmla="*/ 2323 w 2709"/>
                <a:gd name="T69" fmla="*/ 299 h 2165"/>
                <a:gd name="T70" fmla="*/ 2394 w 2709"/>
                <a:gd name="T71" fmla="*/ 244 h 2165"/>
                <a:gd name="T72" fmla="*/ 2465 w 2709"/>
                <a:gd name="T73" fmla="*/ 189 h 2165"/>
                <a:gd name="T74" fmla="*/ 2528 w 2709"/>
                <a:gd name="T75" fmla="*/ 134 h 2165"/>
                <a:gd name="T76" fmla="*/ 2599 w 2709"/>
                <a:gd name="T77" fmla="*/ 79 h 2165"/>
                <a:gd name="T78" fmla="*/ 2670 w 2709"/>
                <a:gd name="T79" fmla="*/ 24 h 2165"/>
                <a:gd name="T80" fmla="*/ 2709 w 2709"/>
                <a:gd name="T81" fmla="*/ 0 h 21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09"/>
                <a:gd name="T124" fmla="*/ 0 h 2165"/>
                <a:gd name="T125" fmla="*/ 2709 w 2709"/>
                <a:gd name="T126" fmla="*/ 2165 h 21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09" h="2165">
                  <a:moveTo>
                    <a:pt x="0" y="2165"/>
                  </a:moveTo>
                  <a:lnTo>
                    <a:pt x="8" y="2158"/>
                  </a:lnTo>
                  <a:lnTo>
                    <a:pt x="39" y="2134"/>
                  </a:lnTo>
                  <a:lnTo>
                    <a:pt x="71" y="2102"/>
                  </a:lnTo>
                  <a:lnTo>
                    <a:pt x="110" y="2079"/>
                  </a:lnTo>
                  <a:lnTo>
                    <a:pt x="142" y="2047"/>
                  </a:lnTo>
                  <a:lnTo>
                    <a:pt x="173" y="2024"/>
                  </a:lnTo>
                  <a:lnTo>
                    <a:pt x="213" y="1992"/>
                  </a:lnTo>
                  <a:lnTo>
                    <a:pt x="244" y="1969"/>
                  </a:lnTo>
                  <a:lnTo>
                    <a:pt x="276" y="1937"/>
                  </a:lnTo>
                  <a:lnTo>
                    <a:pt x="315" y="1913"/>
                  </a:lnTo>
                  <a:lnTo>
                    <a:pt x="346" y="1882"/>
                  </a:lnTo>
                  <a:lnTo>
                    <a:pt x="378" y="1858"/>
                  </a:lnTo>
                  <a:lnTo>
                    <a:pt x="417" y="1827"/>
                  </a:lnTo>
                  <a:lnTo>
                    <a:pt x="449" y="1803"/>
                  </a:lnTo>
                  <a:lnTo>
                    <a:pt x="480" y="1772"/>
                  </a:lnTo>
                  <a:lnTo>
                    <a:pt x="520" y="1748"/>
                  </a:lnTo>
                  <a:lnTo>
                    <a:pt x="551" y="1717"/>
                  </a:lnTo>
                  <a:lnTo>
                    <a:pt x="583" y="1693"/>
                  </a:lnTo>
                  <a:lnTo>
                    <a:pt x="622" y="1669"/>
                  </a:lnTo>
                  <a:lnTo>
                    <a:pt x="654" y="1638"/>
                  </a:lnTo>
                  <a:lnTo>
                    <a:pt x="685" y="1614"/>
                  </a:lnTo>
                  <a:lnTo>
                    <a:pt x="724" y="1583"/>
                  </a:lnTo>
                  <a:lnTo>
                    <a:pt x="756" y="1559"/>
                  </a:lnTo>
                  <a:lnTo>
                    <a:pt x="787" y="1528"/>
                  </a:lnTo>
                  <a:lnTo>
                    <a:pt x="827" y="1504"/>
                  </a:lnTo>
                  <a:lnTo>
                    <a:pt x="858" y="1472"/>
                  </a:lnTo>
                  <a:lnTo>
                    <a:pt x="890" y="1449"/>
                  </a:lnTo>
                  <a:lnTo>
                    <a:pt x="929" y="1417"/>
                  </a:lnTo>
                  <a:lnTo>
                    <a:pt x="961" y="1394"/>
                  </a:lnTo>
                  <a:lnTo>
                    <a:pt x="992" y="1362"/>
                  </a:lnTo>
                  <a:lnTo>
                    <a:pt x="1032" y="1339"/>
                  </a:lnTo>
                  <a:lnTo>
                    <a:pt x="1063" y="1307"/>
                  </a:lnTo>
                  <a:lnTo>
                    <a:pt x="1095" y="1284"/>
                  </a:lnTo>
                  <a:lnTo>
                    <a:pt x="1134" y="1260"/>
                  </a:lnTo>
                  <a:lnTo>
                    <a:pt x="1165" y="1228"/>
                  </a:lnTo>
                  <a:lnTo>
                    <a:pt x="1197" y="1205"/>
                  </a:lnTo>
                  <a:lnTo>
                    <a:pt x="1236" y="1173"/>
                  </a:lnTo>
                  <a:lnTo>
                    <a:pt x="1268" y="1150"/>
                  </a:lnTo>
                  <a:lnTo>
                    <a:pt x="1299" y="1118"/>
                  </a:lnTo>
                  <a:lnTo>
                    <a:pt x="1339" y="1095"/>
                  </a:lnTo>
                  <a:lnTo>
                    <a:pt x="1370" y="1063"/>
                  </a:lnTo>
                  <a:lnTo>
                    <a:pt x="1402" y="1039"/>
                  </a:lnTo>
                  <a:lnTo>
                    <a:pt x="1441" y="1008"/>
                  </a:lnTo>
                  <a:lnTo>
                    <a:pt x="1473" y="984"/>
                  </a:lnTo>
                  <a:lnTo>
                    <a:pt x="1504" y="953"/>
                  </a:lnTo>
                  <a:lnTo>
                    <a:pt x="1543" y="929"/>
                  </a:lnTo>
                  <a:lnTo>
                    <a:pt x="1575" y="898"/>
                  </a:lnTo>
                  <a:lnTo>
                    <a:pt x="1606" y="874"/>
                  </a:lnTo>
                  <a:lnTo>
                    <a:pt x="1646" y="850"/>
                  </a:lnTo>
                  <a:lnTo>
                    <a:pt x="1677" y="819"/>
                  </a:lnTo>
                  <a:lnTo>
                    <a:pt x="1709" y="795"/>
                  </a:lnTo>
                  <a:lnTo>
                    <a:pt x="1748" y="764"/>
                  </a:lnTo>
                  <a:lnTo>
                    <a:pt x="1780" y="740"/>
                  </a:lnTo>
                  <a:lnTo>
                    <a:pt x="1811" y="709"/>
                  </a:lnTo>
                  <a:lnTo>
                    <a:pt x="1851" y="685"/>
                  </a:lnTo>
                  <a:lnTo>
                    <a:pt x="1882" y="654"/>
                  </a:lnTo>
                  <a:lnTo>
                    <a:pt x="1914" y="630"/>
                  </a:lnTo>
                  <a:lnTo>
                    <a:pt x="1953" y="598"/>
                  </a:lnTo>
                  <a:lnTo>
                    <a:pt x="1984" y="575"/>
                  </a:lnTo>
                  <a:lnTo>
                    <a:pt x="2016" y="543"/>
                  </a:lnTo>
                  <a:lnTo>
                    <a:pt x="2055" y="520"/>
                  </a:lnTo>
                  <a:lnTo>
                    <a:pt x="2087" y="488"/>
                  </a:lnTo>
                  <a:lnTo>
                    <a:pt x="2118" y="465"/>
                  </a:lnTo>
                  <a:lnTo>
                    <a:pt x="2158" y="433"/>
                  </a:lnTo>
                  <a:lnTo>
                    <a:pt x="2189" y="410"/>
                  </a:lnTo>
                  <a:lnTo>
                    <a:pt x="2221" y="386"/>
                  </a:lnTo>
                  <a:lnTo>
                    <a:pt x="2260" y="354"/>
                  </a:lnTo>
                  <a:lnTo>
                    <a:pt x="2292" y="331"/>
                  </a:lnTo>
                  <a:lnTo>
                    <a:pt x="2323" y="299"/>
                  </a:lnTo>
                  <a:lnTo>
                    <a:pt x="2362" y="276"/>
                  </a:lnTo>
                  <a:lnTo>
                    <a:pt x="2394" y="244"/>
                  </a:lnTo>
                  <a:lnTo>
                    <a:pt x="2425" y="221"/>
                  </a:lnTo>
                  <a:lnTo>
                    <a:pt x="2465" y="189"/>
                  </a:lnTo>
                  <a:lnTo>
                    <a:pt x="2496" y="165"/>
                  </a:lnTo>
                  <a:lnTo>
                    <a:pt x="2528" y="134"/>
                  </a:lnTo>
                  <a:lnTo>
                    <a:pt x="2567" y="110"/>
                  </a:lnTo>
                  <a:lnTo>
                    <a:pt x="2599" y="79"/>
                  </a:lnTo>
                  <a:lnTo>
                    <a:pt x="2630" y="55"/>
                  </a:lnTo>
                  <a:lnTo>
                    <a:pt x="2670" y="24"/>
                  </a:lnTo>
                  <a:lnTo>
                    <a:pt x="2701" y="0"/>
                  </a:lnTo>
                  <a:lnTo>
                    <a:pt x="2709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2" name="Freeform 217"/>
            <p:cNvSpPr>
              <a:spLocks/>
            </p:cNvSpPr>
            <p:nvPr/>
          </p:nvSpPr>
          <p:spPr bwMode="auto">
            <a:xfrm>
              <a:off x="1250" y="1263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60 h 1291"/>
                <a:gd name="T4" fmla="*/ 71 w 1606"/>
                <a:gd name="T5" fmla="*/ 1228 h 1291"/>
                <a:gd name="T6" fmla="*/ 110 w 1606"/>
                <a:gd name="T7" fmla="*/ 1197 h 1291"/>
                <a:gd name="T8" fmla="*/ 142 w 1606"/>
                <a:gd name="T9" fmla="*/ 1165 h 1291"/>
                <a:gd name="T10" fmla="*/ 181 w 1606"/>
                <a:gd name="T11" fmla="*/ 1142 h 1291"/>
                <a:gd name="T12" fmla="*/ 220 w 1606"/>
                <a:gd name="T13" fmla="*/ 1110 h 1291"/>
                <a:gd name="T14" fmla="*/ 252 w 1606"/>
                <a:gd name="T15" fmla="*/ 1079 h 1291"/>
                <a:gd name="T16" fmla="*/ 291 w 1606"/>
                <a:gd name="T17" fmla="*/ 1055 h 1291"/>
                <a:gd name="T18" fmla="*/ 331 w 1606"/>
                <a:gd name="T19" fmla="*/ 1024 h 1291"/>
                <a:gd name="T20" fmla="*/ 362 w 1606"/>
                <a:gd name="T21" fmla="*/ 992 h 1291"/>
                <a:gd name="T22" fmla="*/ 402 w 1606"/>
                <a:gd name="T23" fmla="*/ 961 h 1291"/>
                <a:gd name="T24" fmla="*/ 441 w 1606"/>
                <a:gd name="T25" fmla="*/ 937 h 1291"/>
                <a:gd name="T26" fmla="*/ 472 w 1606"/>
                <a:gd name="T27" fmla="*/ 906 h 1291"/>
                <a:gd name="T28" fmla="*/ 512 w 1606"/>
                <a:gd name="T29" fmla="*/ 874 h 1291"/>
                <a:gd name="T30" fmla="*/ 543 w 1606"/>
                <a:gd name="T31" fmla="*/ 850 h 1291"/>
                <a:gd name="T32" fmla="*/ 583 w 1606"/>
                <a:gd name="T33" fmla="*/ 819 h 1291"/>
                <a:gd name="T34" fmla="*/ 622 w 1606"/>
                <a:gd name="T35" fmla="*/ 787 h 1291"/>
                <a:gd name="T36" fmla="*/ 654 w 1606"/>
                <a:gd name="T37" fmla="*/ 764 h 1291"/>
                <a:gd name="T38" fmla="*/ 693 w 1606"/>
                <a:gd name="T39" fmla="*/ 732 h 1291"/>
                <a:gd name="T40" fmla="*/ 732 w 1606"/>
                <a:gd name="T41" fmla="*/ 701 h 1291"/>
                <a:gd name="T42" fmla="*/ 764 w 1606"/>
                <a:gd name="T43" fmla="*/ 669 h 1291"/>
                <a:gd name="T44" fmla="*/ 803 w 1606"/>
                <a:gd name="T45" fmla="*/ 646 h 1291"/>
                <a:gd name="T46" fmla="*/ 835 w 1606"/>
                <a:gd name="T47" fmla="*/ 614 h 1291"/>
                <a:gd name="T48" fmla="*/ 874 w 1606"/>
                <a:gd name="T49" fmla="*/ 583 h 1291"/>
                <a:gd name="T50" fmla="*/ 913 w 1606"/>
                <a:gd name="T51" fmla="*/ 559 h 1291"/>
                <a:gd name="T52" fmla="*/ 945 w 1606"/>
                <a:gd name="T53" fmla="*/ 528 h 1291"/>
                <a:gd name="T54" fmla="*/ 984 w 1606"/>
                <a:gd name="T55" fmla="*/ 496 h 1291"/>
                <a:gd name="T56" fmla="*/ 1024 w 1606"/>
                <a:gd name="T57" fmla="*/ 465 h 1291"/>
                <a:gd name="T58" fmla="*/ 1055 w 1606"/>
                <a:gd name="T59" fmla="*/ 441 h 1291"/>
                <a:gd name="T60" fmla="*/ 1095 w 1606"/>
                <a:gd name="T61" fmla="*/ 409 h 1291"/>
                <a:gd name="T62" fmla="*/ 1134 w 1606"/>
                <a:gd name="T63" fmla="*/ 378 h 1291"/>
                <a:gd name="T64" fmla="*/ 1165 w 1606"/>
                <a:gd name="T65" fmla="*/ 354 h 1291"/>
                <a:gd name="T66" fmla="*/ 1205 w 1606"/>
                <a:gd name="T67" fmla="*/ 323 h 1291"/>
                <a:gd name="T68" fmla="*/ 1236 w 1606"/>
                <a:gd name="T69" fmla="*/ 291 h 1291"/>
                <a:gd name="T70" fmla="*/ 1276 w 1606"/>
                <a:gd name="T71" fmla="*/ 260 h 1291"/>
                <a:gd name="T72" fmla="*/ 1315 w 1606"/>
                <a:gd name="T73" fmla="*/ 236 h 1291"/>
                <a:gd name="T74" fmla="*/ 1347 w 1606"/>
                <a:gd name="T75" fmla="*/ 205 h 1291"/>
                <a:gd name="T76" fmla="*/ 1386 w 1606"/>
                <a:gd name="T77" fmla="*/ 173 h 1291"/>
                <a:gd name="T78" fmla="*/ 1425 w 1606"/>
                <a:gd name="T79" fmla="*/ 150 h 1291"/>
                <a:gd name="T80" fmla="*/ 1457 w 1606"/>
                <a:gd name="T81" fmla="*/ 118 h 1291"/>
                <a:gd name="T82" fmla="*/ 1496 w 1606"/>
                <a:gd name="T83" fmla="*/ 87 h 1291"/>
                <a:gd name="T84" fmla="*/ 1528 w 1606"/>
                <a:gd name="T85" fmla="*/ 63 h 1291"/>
                <a:gd name="T86" fmla="*/ 1567 w 1606"/>
                <a:gd name="T87" fmla="*/ 32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68"/>
                  </a:lnTo>
                  <a:lnTo>
                    <a:pt x="39" y="1260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3"/>
                  </a:lnTo>
                  <a:lnTo>
                    <a:pt x="110" y="1197"/>
                  </a:lnTo>
                  <a:lnTo>
                    <a:pt x="126" y="1181"/>
                  </a:lnTo>
                  <a:lnTo>
                    <a:pt x="142" y="1165"/>
                  </a:lnTo>
                  <a:lnTo>
                    <a:pt x="165" y="1157"/>
                  </a:lnTo>
                  <a:lnTo>
                    <a:pt x="181" y="1142"/>
                  </a:lnTo>
                  <a:lnTo>
                    <a:pt x="197" y="1126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9"/>
                  </a:lnTo>
                  <a:lnTo>
                    <a:pt x="276" y="1063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4"/>
                  </a:lnTo>
                  <a:lnTo>
                    <a:pt x="346" y="1008"/>
                  </a:lnTo>
                  <a:lnTo>
                    <a:pt x="362" y="992"/>
                  </a:lnTo>
                  <a:lnTo>
                    <a:pt x="386" y="976"/>
                  </a:lnTo>
                  <a:lnTo>
                    <a:pt x="402" y="961"/>
                  </a:lnTo>
                  <a:lnTo>
                    <a:pt x="417" y="953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6"/>
                  </a:lnTo>
                  <a:lnTo>
                    <a:pt x="488" y="890"/>
                  </a:lnTo>
                  <a:lnTo>
                    <a:pt x="512" y="874"/>
                  </a:lnTo>
                  <a:lnTo>
                    <a:pt x="528" y="858"/>
                  </a:lnTo>
                  <a:lnTo>
                    <a:pt x="543" y="850"/>
                  </a:lnTo>
                  <a:lnTo>
                    <a:pt x="567" y="835"/>
                  </a:lnTo>
                  <a:lnTo>
                    <a:pt x="583" y="819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2"/>
                  </a:lnTo>
                  <a:lnTo>
                    <a:pt x="654" y="764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7"/>
                  </a:lnTo>
                  <a:lnTo>
                    <a:pt x="732" y="701"/>
                  </a:lnTo>
                  <a:lnTo>
                    <a:pt x="748" y="685"/>
                  </a:lnTo>
                  <a:lnTo>
                    <a:pt x="764" y="669"/>
                  </a:lnTo>
                  <a:lnTo>
                    <a:pt x="787" y="661"/>
                  </a:lnTo>
                  <a:lnTo>
                    <a:pt x="803" y="646"/>
                  </a:lnTo>
                  <a:lnTo>
                    <a:pt x="819" y="630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3"/>
                  </a:lnTo>
                  <a:lnTo>
                    <a:pt x="890" y="567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8"/>
                  </a:lnTo>
                  <a:lnTo>
                    <a:pt x="969" y="512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65"/>
                  </a:lnTo>
                  <a:lnTo>
                    <a:pt x="1039" y="457"/>
                  </a:lnTo>
                  <a:lnTo>
                    <a:pt x="1055" y="441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4"/>
                  </a:lnTo>
                  <a:lnTo>
                    <a:pt x="1134" y="378"/>
                  </a:lnTo>
                  <a:lnTo>
                    <a:pt x="1150" y="362"/>
                  </a:lnTo>
                  <a:lnTo>
                    <a:pt x="1165" y="354"/>
                  </a:lnTo>
                  <a:lnTo>
                    <a:pt x="1181" y="339"/>
                  </a:lnTo>
                  <a:lnTo>
                    <a:pt x="1205" y="323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76"/>
                  </a:lnTo>
                  <a:lnTo>
                    <a:pt x="1276" y="260"/>
                  </a:lnTo>
                  <a:lnTo>
                    <a:pt x="1291" y="252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5"/>
                  </a:lnTo>
                  <a:lnTo>
                    <a:pt x="1370" y="189"/>
                  </a:lnTo>
                  <a:lnTo>
                    <a:pt x="1386" y="173"/>
                  </a:lnTo>
                  <a:lnTo>
                    <a:pt x="1402" y="157"/>
                  </a:lnTo>
                  <a:lnTo>
                    <a:pt x="1425" y="150"/>
                  </a:lnTo>
                  <a:lnTo>
                    <a:pt x="1441" y="134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7"/>
                  </a:lnTo>
                  <a:lnTo>
                    <a:pt x="1512" y="71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2"/>
                  </a:lnTo>
                  <a:lnTo>
                    <a:pt x="1583" y="16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3" name="Rectangle 218"/>
            <p:cNvSpPr>
              <a:spLocks noChangeArrowheads="1"/>
            </p:cNvSpPr>
            <p:nvPr/>
          </p:nvSpPr>
          <p:spPr bwMode="auto">
            <a:xfrm>
              <a:off x="2368" y="3704"/>
              <a:ext cx="114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Pulse length (ns)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4" name="Rectangle 219"/>
            <p:cNvSpPr>
              <a:spLocks noChangeArrowheads="1"/>
            </p:cNvSpPr>
            <p:nvPr/>
          </p:nvSpPr>
          <p:spPr bwMode="auto">
            <a:xfrm rot="16200000">
              <a:off x="264" y="2089"/>
              <a:ext cx="1154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0000" lnSpcReduction="20000"/>
            </a:bodyPr>
            <a:lstStyle/>
            <a:p>
              <a:pPr defTabSz="1007232"/>
              <a:r>
                <a:rPr lang="en-US" sz="2000" b="1" dirty="0">
                  <a:latin typeface="Helvetica" pitchFamily="-109" charset="0"/>
                </a:rPr>
                <a:t>Breakdown rate</a:t>
              </a:r>
              <a:endParaRPr lang="en-US" dirty="0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5" name="Rectangle 220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6" name="Rectangle 221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7" name="Line 222"/>
            <p:cNvSpPr>
              <a:spLocks noChangeShapeType="1"/>
            </p:cNvSpPr>
            <p:nvPr/>
          </p:nvSpPr>
          <p:spPr bwMode="auto">
            <a:xfrm>
              <a:off x="3116" y="2491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18" name="Freeform 223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9" name="Line 224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0" name="Line 225"/>
            <p:cNvSpPr>
              <a:spLocks noChangeShapeType="1"/>
            </p:cNvSpPr>
            <p:nvPr/>
          </p:nvSpPr>
          <p:spPr bwMode="auto">
            <a:xfrm>
              <a:off x="3116" y="3460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1" name="Freeform 226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0 w 187"/>
                <a:gd name="T3" fmla="*/ 0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0" y="0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2" name="Freeform 227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3" name="Line 228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4" name="Rectangle 229"/>
            <p:cNvSpPr>
              <a:spLocks noChangeArrowheads="1"/>
            </p:cNvSpPr>
            <p:nvPr/>
          </p:nvSpPr>
          <p:spPr bwMode="auto">
            <a:xfrm>
              <a:off x="3526" y="2523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70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5" name="Rectangle 230"/>
            <p:cNvSpPr>
              <a:spLocks noChangeArrowheads="1"/>
            </p:cNvSpPr>
            <p:nvPr/>
          </p:nvSpPr>
          <p:spPr bwMode="auto">
            <a:xfrm>
              <a:off x="3305" y="2570"/>
              <a:ext cx="63" cy="63"/>
            </a:xfrm>
            <a:prstGeom prst="rect">
              <a:avLst/>
            </a:prstGeom>
            <a:noFill/>
            <a:ln w="50800">
              <a:solidFill>
                <a:srgbClr val="FF00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6" name="Rectangle 231"/>
            <p:cNvSpPr>
              <a:spLocks noChangeArrowheads="1"/>
            </p:cNvSpPr>
            <p:nvPr/>
          </p:nvSpPr>
          <p:spPr bwMode="auto">
            <a:xfrm>
              <a:off x="3526" y="2712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7" name="Oval 232"/>
            <p:cNvSpPr>
              <a:spLocks noChangeArrowheads="1"/>
            </p:cNvSpPr>
            <p:nvPr/>
          </p:nvSpPr>
          <p:spPr bwMode="auto">
            <a:xfrm>
              <a:off x="3305" y="2751"/>
              <a:ext cx="71" cy="71"/>
            </a:xfrm>
            <a:prstGeom prst="ellips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8" name="Rectangle 233"/>
            <p:cNvSpPr>
              <a:spLocks noChangeArrowheads="1"/>
            </p:cNvSpPr>
            <p:nvPr/>
          </p:nvSpPr>
          <p:spPr bwMode="auto">
            <a:xfrm>
              <a:off x="3526" y="2901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60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9" name="Oval 234"/>
            <p:cNvSpPr>
              <a:spLocks noChangeArrowheads="1"/>
            </p:cNvSpPr>
            <p:nvPr/>
          </p:nvSpPr>
          <p:spPr bwMode="auto">
            <a:xfrm>
              <a:off x="3305" y="2940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30" name="Rectangle 235"/>
            <p:cNvSpPr>
              <a:spLocks noChangeArrowheads="1"/>
            </p:cNvSpPr>
            <p:nvPr/>
          </p:nvSpPr>
          <p:spPr bwMode="auto">
            <a:xfrm>
              <a:off x="3526" y="3090"/>
              <a:ext cx="91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KEK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1" name="Freeform 236"/>
            <p:cNvSpPr>
              <a:spLocks/>
            </p:cNvSpPr>
            <p:nvPr/>
          </p:nvSpPr>
          <p:spPr bwMode="auto">
            <a:xfrm>
              <a:off x="3305" y="3121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40 h 79"/>
                <a:gd name="T4" fmla="*/ 32 w 63"/>
                <a:gd name="T5" fmla="*/ 0 h 79"/>
                <a:gd name="T6" fmla="*/ 0 w 63"/>
                <a:gd name="T7" fmla="*/ 40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40"/>
                  </a:lnTo>
                  <a:lnTo>
                    <a:pt x="32" y="0"/>
                  </a:lnTo>
                  <a:lnTo>
                    <a:pt x="0" y="40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32" name="Rectangle 237"/>
            <p:cNvSpPr>
              <a:spLocks noChangeArrowheads="1"/>
            </p:cNvSpPr>
            <p:nvPr/>
          </p:nvSpPr>
          <p:spPr bwMode="auto">
            <a:xfrm>
              <a:off x="3526" y="3279"/>
              <a:ext cx="458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exp. fit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3" name="Line 238"/>
            <p:cNvSpPr>
              <a:spLocks noChangeShapeType="1"/>
            </p:cNvSpPr>
            <p:nvPr/>
          </p:nvSpPr>
          <p:spPr bwMode="auto">
            <a:xfrm>
              <a:off x="3179" y="3342"/>
              <a:ext cx="315" cy="1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</p:grpSp>
      <p:sp>
        <p:nvSpPr>
          <p:cNvPr id="29701" name="Rectangle 239"/>
          <p:cNvSpPr>
            <a:spLocks noChangeArrowheads="1"/>
          </p:cNvSpPr>
          <p:nvPr/>
        </p:nvSpPr>
        <p:spPr bwMode="auto">
          <a:xfrm>
            <a:off x="-4176" y="871418"/>
            <a:ext cx="6763408" cy="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Higher</a:t>
            </a:r>
            <a:r>
              <a:rPr lang="en-US" dirty="0">
                <a:solidFill>
                  <a:srgbClr val="000000"/>
                </a:solidFill>
              </a:rPr>
              <a:t> breakdown rate </a:t>
            </a:r>
            <a:r>
              <a:rPr lang="en-US" dirty="0"/>
              <a:t>for longer RF pulses</a:t>
            </a:r>
          </a:p>
        </p:txBody>
      </p:sp>
      <p:sp>
        <p:nvSpPr>
          <p:cNvPr id="238" name="Rectangle 239"/>
          <p:cNvSpPr>
            <a:spLocks noChangeArrowheads="1"/>
          </p:cNvSpPr>
          <p:nvPr/>
        </p:nvSpPr>
        <p:spPr bwMode="auto">
          <a:xfrm>
            <a:off x="1" y="6620934"/>
            <a:ext cx="9941954" cy="63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Summary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en-US" dirty="0"/>
              <a:t>breakdown</a:t>
            </a:r>
            <a:r>
              <a:rPr lang="en-US" dirty="0">
                <a:solidFill>
                  <a:srgbClr val="000000"/>
                </a:solidFill>
              </a:rPr>
              <a:t> rate </a:t>
            </a:r>
            <a:r>
              <a:rPr lang="en-US" dirty="0"/>
              <a:t>limits pulse length and gradient</a:t>
            </a:r>
          </a:p>
        </p:txBody>
      </p:sp>
      <p:sp>
        <p:nvSpPr>
          <p:cNvPr id="241" name="Title 240"/>
          <p:cNvSpPr>
            <a:spLocks noGrp="1"/>
          </p:cNvSpPr>
          <p:nvPr>
            <p:ph type="title"/>
          </p:nvPr>
        </p:nvSpPr>
        <p:spPr>
          <a:xfrm>
            <a:off x="1062532" y="-25040"/>
            <a:ext cx="8146656" cy="780641"/>
          </a:xfrm>
        </p:spPr>
        <p:txBody>
          <a:bodyPr/>
          <a:lstStyle/>
          <a:p>
            <a:r>
              <a:rPr lang="en-US" dirty="0"/>
              <a:t>Breakdown-rate </a:t>
            </a:r>
            <a:r>
              <a:rPr lang="en-US" dirty="0" err="1"/>
              <a:t>vs</a:t>
            </a:r>
            <a:r>
              <a:rPr lang="en-US" dirty="0"/>
              <a:t> pulse length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656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Accelerating gradient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0" y="1644650"/>
            <a:ext cx="3373438" cy="469582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Normal conducting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cavities have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higher gradient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shorter RF pulse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length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cavities have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lower gradient</a:t>
            </a:r>
            <a:b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(fundamental limit)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 RF pulse</a:t>
            </a:r>
          </a:p>
        </p:txBody>
      </p:sp>
      <p:graphicFrame>
        <p:nvGraphicFramePr>
          <p:cNvPr id="11267" name="Object 2"/>
          <p:cNvGraphicFramePr>
            <a:graphicFrameLocks noChangeAspect="1"/>
          </p:cNvGraphicFramePr>
          <p:nvPr/>
        </p:nvGraphicFramePr>
        <p:xfrm>
          <a:off x="3255963" y="1127125"/>
          <a:ext cx="6821487" cy="579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5270500" imgH="3670300" progId="Excel.Chart.8">
                  <p:embed/>
                </p:oleObj>
              </mc:Choice>
              <mc:Fallback>
                <p:oleObj name="Chart" r:id="rId2" imgW="5270500" imgH="36703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5963" y="1127125"/>
                        <a:ext cx="6821487" cy="579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8726488" y="4049713"/>
            <a:ext cx="5746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SC</a:t>
            </a: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4265613" y="4033838"/>
            <a:ext cx="12176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WARM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61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Bunch structure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06488"/>
            <a:ext cx="9772650" cy="457200"/>
          </a:xfrm>
        </p:spPr>
        <p:txBody>
          <a:bodyPr/>
          <a:lstStyle/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allows long pulse,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needs short pulse with smaller bunch charge</a:t>
            </a:r>
          </a:p>
        </p:txBody>
      </p:sp>
      <p:grpSp>
        <p:nvGrpSpPr>
          <p:cNvPr id="16387" name="Group 4"/>
          <p:cNvGrpSpPr>
            <a:grpSpLocks/>
          </p:cNvGrpSpPr>
          <p:nvPr/>
        </p:nvGrpSpPr>
        <p:grpSpPr bwMode="auto">
          <a:xfrm>
            <a:off x="269875" y="1795463"/>
            <a:ext cx="9199563" cy="5400675"/>
            <a:chOff x="243" y="684"/>
            <a:chExt cx="5862" cy="3408"/>
          </a:xfrm>
        </p:grpSpPr>
        <p:pic>
          <p:nvPicPr>
            <p:cNvPr id="1639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" y="684"/>
              <a:ext cx="5862" cy="3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0" name="Rectangle 6"/>
            <p:cNvSpPr>
              <a:spLocks noChangeArrowheads="1"/>
            </p:cNvSpPr>
            <p:nvPr/>
          </p:nvSpPr>
          <p:spPr bwMode="auto">
            <a:xfrm>
              <a:off x="5740" y="3978"/>
              <a:ext cx="154" cy="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Rectangle 7"/>
            <p:cNvSpPr>
              <a:spLocks noChangeArrowheads="1"/>
            </p:cNvSpPr>
            <p:nvPr/>
          </p:nvSpPr>
          <p:spPr bwMode="auto">
            <a:xfrm>
              <a:off x="2819" y="3971"/>
              <a:ext cx="710" cy="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0" y="2687638"/>
            <a:ext cx="993775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rgbClr val="FF0000"/>
                </a:solidFill>
                <a:latin typeface="Microsoft Sans Serif" charset="0"/>
              </a:rPr>
              <a:t>ILC   </a:t>
            </a: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3887788" y="2220913"/>
            <a:ext cx="89852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2625 </a:t>
            </a: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947738" y="2251075"/>
            <a:ext cx="900112" cy="198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0.370</a:t>
            </a: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2295525" y="3497263"/>
            <a:ext cx="75247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970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1087438" y="6962775"/>
            <a:ext cx="9525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0.156</a:t>
            </a:r>
          </a:p>
        </p:txBody>
      </p:sp>
      <p:sp>
        <p:nvSpPr>
          <p:cNvPr id="16393" name="Rectangle 13"/>
          <p:cNvSpPr>
            <a:spLocks noChangeArrowheads="1"/>
          </p:cNvSpPr>
          <p:nvPr/>
        </p:nvSpPr>
        <p:spPr bwMode="auto">
          <a:xfrm>
            <a:off x="2662238" y="6132513"/>
            <a:ext cx="342900" cy="233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600">
                <a:solidFill>
                  <a:srgbClr val="6666FF"/>
                </a:solidFill>
                <a:latin typeface="Microsoft Sans Serif" charset="0"/>
              </a:rPr>
              <a:t>312</a:t>
            </a:r>
          </a:p>
        </p:txBody>
      </p:sp>
      <p:sp>
        <p:nvSpPr>
          <p:cNvPr id="16394" name="Rectangle 14"/>
          <p:cNvSpPr>
            <a:spLocks noChangeArrowheads="1"/>
          </p:cNvSpPr>
          <p:nvPr/>
        </p:nvSpPr>
        <p:spPr bwMode="auto">
          <a:xfrm>
            <a:off x="1554163" y="5524500"/>
            <a:ext cx="10668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457200" algn="r" defTabSz="457200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20000</a:t>
            </a:r>
          </a:p>
        </p:txBody>
      </p:sp>
      <p:sp>
        <p:nvSpPr>
          <p:cNvPr id="16395" name="Rectangle 15"/>
          <p:cNvSpPr>
            <a:spLocks noChangeArrowheads="1"/>
          </p:cNvSpPr>
          <p:nvPr/>
        </p:nvSpPr>
        <p:spPr bwMode="auto">
          <a:xfrm>
            <a:off x="6883400" y="4633913"/>
            <a:ext cx="9636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800"/>
              <a:t>   </a:t>
            </a:r>
            <a:r>
              <a:rPr lang="en-US"/>
              <a:t>ILC</a:t>
            </a:r>
            <a:r>
              <a:rPr lang="en-US" sz="2800"/>
              <a:t>   </a:t>
            </a:r>
          </a:p>
        </p:txBody>
      </p:sp>
      <p:sp>
        <p:nvSpPr>
          <p:cNvPr id="16396" name="Rectangle 16"/>
          <p:cNvSpPr>
            <a:spLocks noChangeArrowheads="1"/>
          </p:cNvSpPr>
          <p:nvPr/>
        </p:nvSpPr>
        <p:spPr bwMode="auto">
          <a:xfrm>
            <a:off x="254000" y="6751638"/>
            <a:ext cx="285750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000"/>
              <a:t>12 </a:t>
            </a:r>
          </a:p>
        </p:txBody>
      </p:sp>
      <p:sp>
        <p:nvSpPr>
          <p:cNvPr id="16397" name="Rectangle 15"/>
          <p:cNvSpPr>
            <a:spLocks noChangeArrowheads="1"/>
          </p:cNvSpPr>
          <p:nvPr/>
        </p:nvSpPr>
        <p:spPr bwMode="auto">
          <a:xfrm>
            <a:off x="1871663" y="5876925"/>
            <a:ext cx="735012" cy="204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    0.0005</a:t>
            </a:r>
          </a:p>
        </p:txBody>
      </p:sp>
      <p:sp>
        <p:nvSpPr>
          <p:cNvPr id="16398" name="Text Box 12"/>
          <p:cNvSpPr txBox="1">
            <a:spLocks noChangeArrowheads="1"/>
          </p:cNvSpPr>
          <p:nvPr/>
        </p:nvSpPr>
        <p:spPr bwMode="auto">
          <a:xfrm>
            <a:off x="-233363" y="6345238"/>
            <a:ext cx="854076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0.37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49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 Delivery: Final Focus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3835400"/>
            <a:ext cx="9772650" cy="3198813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large demagnification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(mainly vertical) beam size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  <a:sym typeface="Mathematica1" charset="0"/>
            </a:endParaRPr>
          </a:p>
          <a:p>
            <a:pPr eaLnBrk="1"/>
            <a:r>
              <a:rPr lang="en-US" i="1" dirty="0">
                <a:latin typeface="Symbol" charset="0"/>
                <a:ea typeface="ＭＳ Ｐゴシック" charset="0"/>
                <a:cs typeface="ＭＳ Ｐゴシック" charset="0"/>
              </a:rPr>
              <a:t>b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i="1" baseline="30000" dirty="0">
                <a:latin typeface="Times New Roman" charset="0"/>
                <a:ea typeface="ＭＳ Ｐゴシック" charset="0"/>
                <a:cs typeface="ＭＳ Ｐゴシック" charset="0"/>
              </a:rPr>
              <a:t>*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order of the bunch length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 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(hour-glass effect)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free space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around the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IP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for physics detector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Assume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2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= 2 m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1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≈ 600 m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Can make shorter design but this roughly sets the length scale</a:t>
            </a:r>
          </a:p>
        </p:txBody>
      </p:sp>
      <p:grpSp>
        <p:nvGrpSpPr>
          <p:cNvPr id="44038" name="Group 13"/>
          <p:cNvGrpSpPr>
            <a:grpSpLocks/>
          </p:cNvGrpSpPr>
          <p:nvPr/>
        </p:nvGrpSpPr>
        <p:grpSpPr bwMode="auto">
          <a:xfrm>
            <a:off x="1919288" y="1223963"/>
            <a:ext cx="5643562" cy="2397125"/>
            <a:chOff x="1209" y="771"/>
            <a:chExt cx="3234" cy="1342"/>
          </a:xfrm>
        </p:grpSpPr>
        <p:graphicFrame>
          <p:nvGraphicFramePr>
            <p:cNvPr id="44035" name="Object 3"/>
            <p:cNvGraphicFramePr>
              <a:graphicFrameLocks noChangeAspect="1"/>
            </p:cNvGraphicFramePr>
            <p:nvPr/>
          </p:nvGraphicFramePr>
          <p:xfrm>
            <a:off x="1209" y="771"/>
            <a:ext cx="3048" cy="1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icture" r:id="rId2" imgW="5838840" imgH="2286000" progId="Word.Picture.8">
                    <p:embed/>
                  </p:oleObj>
                </mc:Choice>
                <mc:Fallback>
                  <p:oleObj name="Picture" r:id="rId2" imgW="5838840" imgH="2286000" progId="Word.Picture.8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9" y="771"/>
                          <a:ext cx="3048" cy="11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39" name="Text Box 11"/>
            <p:cNvSpPr txBox="1">
              <a:spLocks noChangeArrowheads="1"/>
            </p:cNvSpPr>
            <p:nvPr/>
          </p:nvSpPr>
          <p:spPr bwMode="auto">
            <a:xfrm>
              <a:off x="2619" y="1749"/>
              <a:ext cx="212" cy="2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 i="1">
                  <a:solidFill>
                    <a:srgbClr val="0000FF"/>
                  </a:solidFill>
                </a:rPr>
                <a:t>f</a:t>
              </a:r>
              <a:r>
                <a:rPr lang="en-GB" baseline="-25000">
                  <a:solidFill>
                    <a:srgbClr val="0000FF"/>
                  </a:solidFill>
                </a:rPr>
                <a:t>1</a:t>
              </a:r>
              <a:endParaRPr lang="en-GB" i="1" baseline="-25000">
                <a:solidFill>
                  <a:srgbClr val="0000FF"/>
                </a:solidFill>
              </a:endParaRPr>
            </a:p>
          </p:txBody>
        </p:sp>
        <p:sp>
          <p:nvSpPr>
            <p:cNvPr id="44040" name="Text Box 12"/>
            <p:cNvSpPr txBox="1">
              <a:spLocks noChangeArrowheads="1"/>
            </p:cNvSpPr>
            <p:nvPr/>
          </p:nvSpPr>
          <p:spPr bwMode="auto">
            <a:xfrm>
              <a:off x="3817" y="1857"/>
              <a:ext cx="626" cy="2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 i="1">
                  <a:solidFill>
                    <a:srgbClr val="0000FF"/>
                  </a:solidFill>
                </a:rPr>
                <a:t>f</a:t>
              </a:r>
              <a:r>
                <a:rPr lang="en-GB" baseline="-25000">
                  <a:solidFill>
                    <a:srgbClr val="0000FF"/>
                  </a:solidFill>
                </a:rPr>
                <a:t>2</a:t>
              </a:r>
              <a:r>
                <a:rPr lang="en-GB">
                  <a:solidFill>
                    <a:srgbClr val="0000FF"/>
                  </a:solidFill>
                </a:rPr>
                <a:t> (=</a:t>
              </a:r>
              <a:r>
                <a:rPr lang="en-GB" i="1">
                  <a:solidFill>
                    <a:srgbClr val="0000FF"/>
                  </a:solidFill>
                </a:rPr>
                <a:t>L</a:t>
              </a:r>
              <a:r>
                <a:rPr lang="en-GB" i="1" baseline="30000">
                  <a:solidFill>
                    <a:srgbClr val="0000FF"/>
                  </a:solidFill>
                </a:rPr>
                <a:t>*</a:t>
              </a:r>
              <a:r>
                <a:rPr lang="en-GB">
                  <a:solidFill>
                    <a:srgbClr val="0000FF"/>
                  </a:solidFill>
                </a:rPr>
                <a:t>)</a:t>
              </a:r>
              <a:endParaRPr lang="en-GB" i="1" baseline="-25000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1808163" y="4144963"/>
          <a:ext cx="6442075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958840" imgH="507960" progId="Equation.DSMT4">
                  <p:embed/>
                </p:oleObj>
              </mc:Choice>
              <mc:Fallback>
                <p:oleObj name="Equation" r:id="rId4" imgW="2958840" imgH="5079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8163" y="4144963"/>
                        <a:ext cx="6442075" cy="110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chromaticity</a:t>
            </a:r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strong quadrupole magnets for the final doublet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Typically hundreds of Tesla/m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Get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chromatic aberations</a:t>
            </a:r>
          </a:p>
        </p:txBody>
      </p:sp>
      <p:sp>
        <p:nvSpPr>
          <p:cNvPr id="45063" name="Oval 4"/>
          <p:cNvSpPr>
            <a:spLocks noChangeArrowheads="1"/>
          </p:cNvSpPr>
          <p:nvPr/>
        </p:nvSpPr>
        <p:spPr bwMode="auto">
          <a:xfrm>
            <a:off x="6757988" y="1914525"/>
            <a:ext cx="207962" cy="20002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4" name="Line 5"/>
          <p:cNvSpPr>
            <a:spLocks noChangeShapeType="1"/>
          </p:cNvSpPr>
          <p:nvPr/>
        </p:nvSpPr>
        <p:spPr bwMode="auto">
          <a:xfrm>
            <a:off x="5816600" y="2057400"/>
            <a:ext cx="1036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5" name="Line 6"/>
          <p:cNvSpPr>
            <a:spLocks noChangeShapeType="1"/>
          </p:cNvSpPr>
          <p:nvPr/>
        </p:nvSpPr>
        <p:spPr bwMode="auto">
          <a:xfrm>
            <a:off x="5816600" y="3787775"/>
            <a:ext cx="1036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6" name="Line 7"/>
          <p:cNvSpPr>
            <a:spLocks noChangeShapeType="1"/>
          </p:cNvSpPr>
          <p:nvPr/>
        </p:nvSpPr>
        <p:spPr bwMode="auto">
          <a:xfrm>
            <a:off x="6858000" y="2051050"/>
            <a:ext cx="1262063" cy="100965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7" name="Line 8"/>
          <p:cNvSpPr>
            <a:spLocks noChangeShapeType="1"/>
          </p:cNvSpPr>
          <p:nvPr/>
        </p:nvSpPr>
        <p:spPr bwMode="auto">
          <a:xfrm flipV="1">
            <a:off x="6858000" y="2822575"/>
            <a:ext cx="1190625" cy="962025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8" name="Line 9"/>
          <p:cNvSpPr>
            <a:spLocks noChangeShapeType="1"/>
          </p:cNvSpPr>
          <p:nvPr/>
        </p:nvSpPr>
        <p:spPr bwMode="auto">
          <a:xfrm>
            <a:off x="5816600" y="2925763"/>
            <a:ext cx="2606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9" name="Line 10"/>
          <p:cNvSpPr>
            <a:spLocks noChangeShapeType="1"/>
          </p:cNvSpPr>
          <p:nvPr/>
        </p:nvSpPr>
        <p:spPr bwMode="auto">
          <a:xfrm>
            <a:off x="6872288" y="3995738"/>
            <a:ext cx="0" cy="379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0" name="Line 11"/>
          <p:cNvSpPr>
            <a:spLocks noChangeShapeType="1"/>
          </p:cNvSpPr>
          <p:nvPr/>
        </p:nvSpPr>
        <p:spPr bwMode="auto">
          <a:xfrm>
            <a:off x="7939088" y="2592388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1" name="Line 12"/>
          <p:cNvSpPr>
            <a:spLocks noChangeShapeType="1"/>
          </p:cNvSpPr>
          <p:nvPr/>
        </p:nvSpPr>
        <p:spPr bwMode="auto">
          <a:xfrm>
            <a:off x="6872288" y="4325938"/>
            <a:ext cx="106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7061200" y="4206875"/>
          <a:ext cx="6350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34680" imgH="266400" progId="Equation.DSMT4">
                  <p:embed/>
                </p:oleObj>
              </mc:Choice>
              <mc:Fallback>
                <p:oleObj name="Equation" r:id="rId2" imgW="634680" imgH="266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1200" y="4206875"/>
                        <a:ext cx="635000" cy="2667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2" name="Line 14"/>
          <p:cNvSpPr>
            <a:spLocks noChangeShapeType="1"/>
          </p:cNvSpPr>
          <p:nvPr/>
        </p:nvSpPr>
        <p:spPr bwMode="auto">
          <a:xfrm>
            <a:off x="6862763" y="2055813"/>
            <a:ext cx="1247775" cy="117633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3" name="Line 15"/>
          <p:cNvSpPr>
            <a:spLocks noChangeShapeType="1"/>
          </p:cNvSpPr>
          <p:nvPr/>
        </p:nvSpPr>
        <p:spPr bwMode="auto">
          <a:xfrm flipV="1">
            <a:off x="6853238" y="2665413"/>
            <a:ext cx="1209675" cy="111918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4" name="Line 16"/>
          <p:cNvSpPr>
            <a:spLocks noChangeShapeType="1"/>
          </p:cNvSpPr>
          <p:nvPr/>
        </p:nvSpPr>
        <p:spPr bwMode="auto">
          <a:xfrm>
            <a:off x="6858000" y="2051050"/>
            <a:ext cx="1471613" cy="9810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5" name="Line 17"/>
          <p:cNvSpPr>
            <a:spLocks noChangeShapeType="1"/>
          </p:cNvSpPr>
          <p:nvPr/>
        </p:nvSpPr>
        <p:spPr bwMode="auto">
          <a:xfrm flipV="1">
            <a:off x="6858000" y="2827338"/>
            <a:ext cx="1466850" cy="9620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6" name="Text Box 18"/>
          <p:cNvSpPr txBox="1">
            <a:spLocks noChangeArrowheads="1"/>
          </p:cNvSpPr>
          <p:nvPr/>
        </p:nvSpPr>
        <p:spPr bwMode="auto">
          <a:xfrm>
            <a:off x="793750" y="4006850"/>
            <a:ext cx="3303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/>
              <a:t>for a </a:t>
            </a:r>
            <a:r>
              <a:rPr lang="en-GB" i="1"/>
              <a:t>thin-lens</a:t>
            </a:r>
            <a:r>
              <a:rPr lang="en-GB"/>
              <a:t> of length </a:t>
            </a:r>
            <a:r>
              <a:rPr lang="en-GB" i="1"/>
              <a:t>l</a:t>
            </a:r>
            <a:r>
              <a:rPr lang="en-GB"/>
              <a:t>:</a:t>
            </a: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4397375" y="3810000"/>
          <a:ext cx="108267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82400" imgH="419040" progId="Equation.DSMT4">
                  <p:embed/>
                </p:oleObj>
              </mc:Choice>
              <mc:Fallback>
                <p:oleObj name="Equation" r:id="rId4" imgW="48240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7375" y="3810000"/>
                        <a:ext cx="108267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4167188" y="4730750"/>
          <a:ext cx="4816475" cy="222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146300" imgH="990600" progId="Equation.DSMT4">
                  <p:embed/>
                </p:oleObj>
              </mc:Choice>
              <mc:Fallback>
                <p:oleObj name="Equation" r:id="rId6" imgW="2146300" imgH="990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7188" y="4730750"/>
                        <a:ext cx="4816475" cy="222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7" name="Text Box 21"/>
          <p:cNvSpPr txBox="1">
            <a:spLocks noChangeArrowheads="1"/>
          </p:cNvSpPr>
          <p:nvPr/>
        </p:nvSpPr>
        <p:spPr bwMode="auto">
          <a:xfrm>
            <a:off x="711200" y="4975225"/>
            <a:ext cx="28479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/>
              <a:t>change in deflection:</a:t>
            </a:r>
            <a:br>
              <a:rPr lang="en-GB"/>
            </a:br>
            <a:br>
              <a:rPr lang="en-GB"/>
            </a:br>
            <a:r>
              <a:rPr lang="en-GB"/>
              <a:t>change in IP position:</a:t>
            </a:r>
            <a:br>
              <a:rPr lang="en-GB"/>
            </a:br>
            <a:br>
              <a:rPr lang="en-GB"/>
            </a:br>
            <a:r>
              <a:rPr lang="en-GB"/>
              <a:t>RMS spot size: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Chromaticity</a:t>
            </a:r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β* 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β</a:t>
            </a:r>
            <a:r>
              <a:rPr lang="en-GB" sz="2400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FD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very large (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~ 100 km)</a:t>
            </a: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for </a:t>
            </a:r>
            <a:r>
              <a:rPr lang="en-GB" sz="2400" i="1" dirty="0" err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δ</a:t>
            </a:r>
            <a:r>
              <a:rPr lang="en-GB" sz="2400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rms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~ 0.3%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Definitely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too large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We need to correct chromatic effects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introduce 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sextupole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magnets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Use dispersion 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: 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graphicFrame>
        <p:nvGraphicFramePr>
          <p:cNvPr id="46082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806825" y="1957388"/>
          <a:ext cx="2787650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71600" imgH="330120" progId="Equation.DSMT4">
                  <p:embed/>
                </p:oleObj>
              </mc:Choice>
              <mc:Fallback>
                <p:oleObj name="Equation" r:id="rId2" imgW="1371600" imgH="33012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825" y="1957388"/>
                        <a:ext cx="2787650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308981"/>
              </p:ext>
            </p:extLst>
          </p:nvPr>
        </p:nvGraphicFramePr>
        <p:xfrm>
          <a:off x="1500228" y="4587780"/>
          <a:ext cx="2311400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17440" imgH="634680" progId="Equation.DSMT4">
                  <p:embed/>
                </p:oleObj>
              </mc:Choice>
              <mc:Fallback>
                <p:oleObj name="Equation" r:id="rId4" imgW="1117440" imgH="6346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228" y="4587780"/>
                        <a:ext cx="2311400" cy="1312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3571875" y="6503988"/>
          <a:ext cx="159067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761760" imgH="228600" progId="Equation.DSMT4">
                  <p:embed/>
                </p:oleObj>
              </mc:Choice>
              <mc:Fallback>
                <p:oleObj name="Equation" r:id="rId6" imgW="76176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75" y="6503988"/>
                        <a:ext cx="1590675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992925"/>
              </p:ext>
            </p:extLst>
          </p:nvPr>
        </p:nvGraphicFramePr>
        <p:xfrm>
          <a:off x="5099995" y="4684648"/>
          <a:ext cx="4908815" cy="2558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8" imgW="4038480" imgH="2104920" progId="Word.Picture.8">
                  <p:embed/>
                </p:oleObj>
              </mc:Choice>
              <mc:Fallback>
                <p:oleObj name="Picture" r:id="rId8" imgW="4038480" imgH="21049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9995" y="4684648"/>
                        <a:ext cx="4908815" cy="25585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Chromaticity correction</a:t>
            </a:r>
          </a:p>
        </p:txBody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33463"/>
            <a:ext cx="9772650" cy="53657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Combine quadrupole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sextupole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dispersion</a:t>
            </a:r>
          </a:p>
        </p:txBody>
      </p:sp>
      <p:sp>
        <p:nvSpPr>
          <p:cNvPr id="47111" name="Rectangle 4"/>
          <p:cNvSpPr>
            <a:spLocks noChangeArrowheads="1"/>
          </p:cNvSpPr>
          <p:nvPr/>
        </p:nvSpPr>
        <p:spPr bwMode="auto">
          <a:xfrm>
            <a:off x="990600" y="1828800"/>
            <a:ext cx="304800" cy="914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2" name="Rectangle 5"/>
          <p:cNvSpPr>
            <a:spLocks noChangeArrowheads="1"/>
          </p:cNvSpPr>
          <p:nvPr/>
        </p:nvSpPr>
        <p:spPr bwMode="auto">
          <a:xfrm>
            <a:off x="1524000" y="1828800"/>
            <a:ext cx="6858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3" name="Line 6"/>
          <p:cNvSpPr>
            <a:spLocks noChangeShapeType="1"/>
          </p:cNvSpPr>
          <p:nvPr/>
        </p:nvSpPr>
        <p:spPr bwMode="auto">
          <a:xfrm>
            <a:off x="609600" y="2286000"/>
            <a:ext cx="2743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4" name="Line 7"/>
          <p:cNvSpPr>
            <a:spLocks noChangeShapeType="1"/>
          </p:cNvSpPr>
          <p:nvPr/>
        </p:nvSpPr>
        <p:spPr bwMode="auto">
          <a:xfrm>
            <a:off x="3124200" y="22098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5" name="Line 8"/>
          <p:cNvSpPr>
            <a:spLocks noChangeShapeType="1"/>
          </p:cNvSpPr>
          <p:nvPr/>
        </p:nvSpPr>
        <p:spPr bwMode="auto">
          <a:xfrm flipH="1">
            <a:off x="3048000" y="2209800"/>
            <a:ext cx="1524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6" name="Line 9"/>
          <p:cNvSpPr>
            <a:spLocks noChangeShapeType="1"/>
          </p:cNvSpPr>
          <p:nvPr/>
        </p:nvSpPr>
        <p:spPr bwMode="auto">
          <a:xfrm>
            <a:off x="381000" y="19812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7" name="Text Box 10"/>
          <p:cNvSpPr txBox="1">
            <a:spLocks noChangeArrowheads="1"/>
          </p:cNvSpPr>
          <p:nvPr/>
        </p:nvSpPr>
        <p:spPr bwMode="auto">
          <a:xfrm>
            <a:off x="228600" y="1676400"/>
            <a:ext cx="6127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200"/>
              <a:t>x + D</a:t>
            </a:r>
            <a:r>
              <a:rPr lang="en-US" sz="1200">
                <a:latin typeface="Symbol" charset="0"/>
              </a:rPr>
              <a:t>δ </a:t>
            </a:r>
            <a:endParaRPr lang="en-US" sz="1200"/>
          </a:p>
        </p:txBody>
      </p:sp>
      <p:sp>
        <p:nvSpPr>
          <p:cNvPr id="47118" name="Text Box 11"/>
          <p:cNvSpPr txBox="1">
            <a:spLocks noChangeArrowheads="1"/>
          </p:cNvSpPr>
          <p:nvPr/>
        </p:nvSpPr>
        <p:spPr bwMode="auto">
          <a:xfrm>
            <a:off x="2971800" y="2438400"/>
            <a:ext cx="365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IP</a:t>
            </a:r>
            <a:endParaRPr lang="en-US"/>
          </a:p>
        </p:txBody>
      </p:sp>
      <p:sp>
        <p:nvSpPr>
          <p:cNvPr id="47119" name="Text Box 12"/>
          <p:cNvSpPr txBox="1">
            <a:spLocks noChangeArrowheads="1"/>
          </p:cNvSpPr>
          <p:nvPr/>
        </p:nvSpPr>
        <p:spPr bwMode="auto">
          <a:xfrm>
            <a:off x="1600200" y="1524000"/>
            <a:ext cx="530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/>
              <a:t>quad</a:t>
            </a:r>
          </a:p>
        </p:txBody>
      </p:sp>
      <p:sp>
        <p:nvSpPr>
          <p:cNvPr id="47120" name="Text Box 13"/>
          <p:cNvSpPr txBox="1">
            <a:spLocks noChangeArrowheads="1"/>
          </p:cNvSpPr>
          <p:nvPr/>
        </p:nvSpPr>
        <p:spPr bwMode="auto">
          <a:xfrm>
            <a:off x="762000" y="1524000"/>
            <a:ext cx="6937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/>
              <a:t>sextup.</a:t>
            </a:r>
          </a:p>
        </p:txBody>
      </p:sp>
      <p:sp>
        <p:nvSpPr>
          <p:cNvPr id="47121" name="Text Box 14"/>
          <p:cNvSpPr txBox="1">
            <a:spLocks noChangeArrowheads="1"/>
          </p:cNvSpPr>
          <p:nvPr/>
        </p:nvSpPr>
        <p:spPr bwMode="auto">
          <a:xfrm>
            <a:off x="974725" y="2728913"/>
            <a:ext cx="407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K</a:t>
            </a:r>
            <a:r>
              <a:rPr lang="en-US" sz="1600" baseline="-25000"/>
              <a:t>S</a:t>
            </a:r>
            <a:endParaRPr lang="en-US"/>
          </a:p>
        </p:txBody>
      </p:sp>
      <p:sp>
        <p:nvSpPr>
          <p:cNvPr id="47122" name="Text Box 15"/>
          <p:cNvSpPr txBox="1">
            <a:spLocks noChangeArrowheads="1"/>
          </p:cNvSpPr>
          <p:nvPr/>
        </p:nvSpPr>
        <p:spPr bwMode="auto">
          <a:xfrm>
            <a:off x="1676400" y="2743200"/>
            <a:ext cx="407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K</a:t>
            </a:r>
            <a:r>
              <a:rPr lang="en-US" sz="1600" baseline="-25000"/>
              <a:t>F</a:t>
            </a:r>
            <a:endParaRPr lang="en-US"/>
          </a:p>
        </p:txBody>
      </p:sp>
      <p:sp>
        <p:nvSpPr>
          <p:cNvPr id="47123" name="Text Box 16"/>
          <p:cNvSpPr txBox="1">
            <a:spLocks noChangeArrowheads="1"/>
          </p:cNvSpPr>
          <p:nvPr/>
        </p:nvSpPr>
        <p:spPr bwMode="auto">
          <a:xfrm>
            <a:off x="185738" y="3241675"/>
            <a:ext cx="6810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Quad:</a:t>
            </a:r>
            <a:endParaRPr lang="en-US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282700" y="3090863"/>
          <a:ext cx="4122738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628900" imgH="457200" progId="Equation.DSMT4">
                  <p:embed/>
                </p:oleObj>
              </mc:Choice>
              <mc:Fallback>
                <p:oleObj name="Equation" r:id="rId2" imgW="2628900" imgH="457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2700" y="3090863"/>
                        <a:ext cx="4122738" cy="71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1492250" y="4129088"/>
          <a:ext cx="408622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603500" imgH="431800" progId="Equation.DSMT4">
                  <p:embed/>
                </p:oleObj>
              </mc:Choice>
              <mc:Fallback>
                <p:oleObj name="Equation" r:id="rId4" imgW="2603500" imgH="431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250" y="4129088"/>
                        <a:ext cx="4086225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155575" y="4265613"/>
            <a:ext cx="10556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Sextupole:</a:t>
            </a:r>
            <a:endParaRPr lang="en-US"/>
          </a:p>
        </p:txBody>
      </p:sp>
      <p:sp>
        <p:nvSpPr>
          <p:cNvPr id="47125" name="Line 20"/>
          <p:cNvSpPr>
            <a:spLocks noChangeShapeType="1"/>
          </p:cNvSpPr>
          <p:nvPr/>
        </p:nvSpPr>
        <p:spPr bwMode="auto">
          <a:xfrm>
            <a:off x="4578350" y="3600450"/>
            <a:ext cx="0" cy="64928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6" name="Line 21"/>
          <p:cNvSpPr>
            <a:spLocks noChangeShapeType="1"/>
          </p:cNvSpPr>
          <p:nvPr/>
        </p:nvSpPr>
        <p:spPr bwMode="auto">
          <a:xfrm rot="300000">
            <a:off x="5102225" y="3632200"/>
            <a:ext cx="68263" cy="508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7" name="Text Box 22"/>
          <p:cNvSpPr txBox="1">
            <a:spLocks noChangeArrowheads="1"/>
          </p:cNvSpPr>
          <p:nvPr/>
        </p:nvSpPr>
        <p:spPr bwMode="auto">
          <a:xfrm>
            <a:off x="4433888" y="2540000"/>
            <a:ext cx="1373187" cy="5905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>
                <a:solidFill>
                  <a:schemeClr val="hlink"/>
                </a:solidFill>
              </a:rPr>
              <a:t>Second order </a:t>
            </a:r>
          </a:p>
          <a:p>
            <a:pPr algn="l"/>
            <a:r>
              <a:rPr lang="en-US" sz="1600">
                <a:solidFill>
                  <a:schemeClr val="hlink"/>
                </a:solidFill>
              </a:rPr>
              <a:t>dispersion</a:t>
            </a:r>
          </a:p>
        </p:txBody>
      </p:sp>
      <p:sp>
        <p:nvSpPr>
          <p:cNvPr id="47128" name="Text Box 23"/>
          <p:cNvSpPr txBox="1">
            <a:spLocks noChangeArrowheads="1"/>
          </p:cNvSpPr>
          <p:nvPr/>
        </p:nvSpPr>
        <p:spPr bwMode="auto">
          <a:xfrm>
            <a:off x="3176588" y="3794125"/>
            <a:ext cx="1082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>
                <a:solidFill>
                  <a:schemeClr val="bg2"/>
                </a:solidFill>
              </a:rPr>
              <a:t>chromaticity</a:t>
            </a:r>
            <a:endParaRPr lang="en-US" sz="1600">
              <a:solidFill>
                <a:schemeClr val="bg2"/>
              </a:solidFill>
            </a:endParaRPr>
          </a:p>
        </p:txBody>
      </p:sp>
      <p:sp>
        <p:nvSpPr>
          <p:cNvPr id="47129" name="Text Box 27"/>
          <p:cNvSpPr txBox="1">
            <a:spLocks noChangeArrowheads="1"/>
          </p:cNvSpPr>
          <p:nvPr/>
        </p:nvSpPr>
        <p:spPr bwMode="auto">
          <a:xfrm>
            <a:off x="5988050" y="3529013"/>
            <a:ext cx="4089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/>
              <a:t>Could require K</a:t>
            </a:r>
            <a:r>
              <a:rPr lang="en-US" sz="2000" baseline="-25000"/>
              <a:t>S</a:t>
            </a:r>
            <a:r>
              <a:rPr lang="en-US" sz="2000"/>
              <a:t> = K</a:t>
            </a:r>
            <a:r>
              <a:rPr lang="en-US" sz="2000" baseline="-25000"/>
              <a:t>F</a:t>
            </a:r>
            <a:r>
              <a:rPr lang="en-US" sz="2000"/>
              <a:t>/D</a:t>
            </a:r>
          </a:p>
          <a:p>
            <a:pPr>
              <a:spcBef>
                <a:spcPct val="50000"/>
              </a:spcBef>
            </a:pPr>
            <a:r>
              <a:rPr lang="en-US" sz="2000">
                <a:sym typeface="Symbol" charset="0"/>
              </a:rPr>
              <a:t>=&gt; </a:t>
            </a:r>
            <a:r>
              <a:rPr lang="en-US" sz="2000"/>
              <a:t>½ of second order dispersion left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284163" y="4748213"/>
            <a:ext cx="9793287" cy="2078037"/>
            <a:chOff x="179" y="2985"/>
            <a:chExt cx="6169" cy="1309"/>
          </a:xfrm>
        </p:grpSpPr>
        <p:graphicFrame>
          <p:nvGraphicFramePr>
            <p:cNvPr id="47108" name="Object 4"/>
            <p:cNvGraphicFramePr>
              <a:graphicFrameLocks noChangeAspect="1"/>
            </p:cNvGraphicFramePr>
            <p:nvPr/>
          </p:nvGraphicFramePr>
          <p:xfrm>
            <a:off x="179" y="3258"/>
            <a:ext cx="3323" cy="10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3403600" imgH="1130300" progId="Equation.DSMT4">
                    <p:embed/>
                  </p:oleObj>
                </mc:Choice>
                <mc:Fallback>
                  <p:oleObj name="Equation" r:id="rId6" imgW="3403600" imgH="1130300" progId="Equation.DSMT4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" y="3258"/>
                          <a:ext cx="3323" cy="10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132" name="Line 25"/>
            <p:cNvSpPr>
              <a:spLocks noChangeShapeType="1"/>
            </p:cNvSpPr>
            <p:nvPr/>
          </p:nvSpPr>
          <p:spPr bwMode="auto">
            <a:xfrm rot="19800000" flipH="1">
              <a:off x="2809" y="2985"/>
              <a:ext cx="178" cy="34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3" name="Line 26"/>
            <p:cNvSpPr>
              <a:spLocks noChangeShapeType="1"/>
            </p:cNvSpPr>
            <p:nvPr/>
          </p:nvSpPr>
          <p:spPr bwMode="auto">
            <a:xfrm rot="20100000" flipH="1">
              <a:off x="3222" y="3034"/>
              <a:ext cx="94" cy="232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4" name="Text Box 28"/>
            <p:cNvSpPr txBox="1">
              <a:spLocks noChangeArrowheads="1"/>
            </p:cNvSpPr>
            <p:nvPr/>
          </p:nvSpPr>
          <p:spPr bwMode="auto">
            <a:xfrm>
              <a:off x="2997" y="3656"/>
              <a:ext cx="3351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/>
                <a:t>Create as much chromaticity as FD upstream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sym typeface="Symbol" charset="0"/>
                </a:rPr>
                <a:t>=&gt; </a:t>
              </a:r>
              <a:r>
                <a:rPr lang="en-US" sz="2000"/>
                <a:t>second order dispersion corrected</a:t>
              </a:r>
            </a:p>
          </p:txBody>
        </p:sp>
      </p:grpSp>
      <p:sp>
        <p:nvSpPr>
          <p:cNvPr id="47131" name="Text Box 30"/>
          <p:cNvSpPr txBox="1">
            <a:spLocks noChangeArrowheads="1"/>
          </p:cNvSpPr>
          <p:nvPr/>
        </p:nvSpPr>
        <p:spPr bwMode="auto">
          <a:xfrm>
            <a:off x="6551613" y="1817688"/>
            <a:ext cx="30257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/>
              <a:t>y plane straightforward</a:t>
            </a:r>
          </a:p>
          <a:p>
            <a:pPr algn="l"/>
            <a:r>
              <a:rPr lang="en-US" dirty="0"/>
              <a:t>x plane more tricky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A0BDEA-D972-6F4E-8032-3ACC94E013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4900" y="3354219"/>
            <a:ext cx="5162550" cy="3732921"/>
          </a:xfrm>
          <a:prstGeom prst="rect">
            <a:avLst/>
          </a:prstGeom>
        </p:spPr>
      </p:pic>
      <p:pic>
        <p:nvPicPr>
          <p:cNvPr id="48134" name="Picture 14" descr="schem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725" y="1555750"/>
            <a:ext cx="5673725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 Correction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238" y="2874963"/>
            <a:ext cx="4983162" cy="4389437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Relatively short (few 100 m)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Local chromaticity correction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 bandwidth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(energy acceptance)</a:t>
            </a:r>
          </a:p>
          <a:p>
            <a:pPr eaLnBrk="1">
              <a:lnSpc>
                <a:spcPct val="83000"/>
              </a:lnSpc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FF tested at ATF2 (KEK Japan)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44 nm achieved (37 nm design)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scales to 6 nm at ILC (5 nm)</a:t>
            </a:r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0" y="1108075"/>
          <a:ext cx="4303713" cy="224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icture" r:id="rId4" imgW="4038480" imgH="2104920" progId="Word.Picture.8">
                  <p:embed/>
                </p:oleObj>
              </mc:Choice>
              <mc:Fallback>
                <p:oleObj name="Picture" r:id="rId4" imgW="4038480" imgH="210492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08075"/>
                        <a:ext cx="4303713" cy="224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Text Box 15"/>
          <p:cNvSpPr txBox="1">
            <a:spLocks noChangeArrowheads="1"/>
          </p:cNvSpPr>
          <p:nvPr/>
        </p:nvSpPr>
        <p:spPr bwMode="auto">
          <a:xfrm>
            <a:off x="5673725" y="1149350"/>
            <a:ext cx="3270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Correction in both planes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0DD5FA1-9CA8-B648-AB55-6997B35E9455}"/>
              </a:ext>
            </a:extLst>
          </p:cNvPr>
          <p:cNvSpPr/>
          <p:nvPr/>
        </p:nvSpPr>
        <p:spPr>
          <a:xfrm>
            <a:off x="6343649" y="7029988"/>
            <a:ext cx="370680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“2001 Report on the Next Linear Collider”, SLAC-R-0571</a:t>
            </a:r>
            <a:endParaRPr lang="en-US" sz="1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 dirty="0">
                <a:latin typeface="Times New Roman" charset="0"/>
                <a:ea typeface="ＭＳ Ｐゴシック" charset="0"/>
                <a:cs typeface="ＭＳ Ｐゴシック" charset="0"/>
              </a:rPr>
              <a:t>Previous Lecture</a:t>
            </a:r>
          </a:p>
        </p:txBody>
      </p:sp>
      <p:sp>
        <p:nvSpPr>
          <p:cNvPr id="2969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Particle production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Damping rings with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wiggler magnets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Bunch compressor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with magnetic chicane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ymbol" charset="0"/>
              <a:buChar char=""/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small, short bunches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to be accelerated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w/o emittance blowup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Main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longitudinal </a:t>
            </a:r>
            <a:r>
              <a:rPr lang="en-US" sz="2200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 energy spread, chromatic effects</a:t>
            </a:r>
          </a:p>
          <a:p>
            <a:pPr lvl="1" eaLnBrk="1"/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Transverse </a:t>
            </a:r>
            <a:r>
              <a:rPr lang="en-US" sz="2200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sz="2200" dirty="0">
                <a:latin typeface="Times New Roman" charset="0"/>
                <a:ea typeface="ＭＳ Ｐゴシック" charset="0"/>
                <a:cs typeface="ＭＳ Ｐゴシック" charset="0"/>
              </a:rPr>
              <a:t>, minimized by structure design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Now: Acceleration in the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tarSymbol" charset="0"/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9700" name="Group 141"/>
          <p:cNvGrpSpPr>
            <a:grpSpLocks/>
          </p:cNvGrpSpPr>
          <p:nvPr/>
        </p:nvGrpSpPr>
        <p:grpSpPr bwMode="auto">
          <a:xfrm>
            <a:off x="3836988" y="889000"/>
            <a:ext cx="6138862" cy="4311650"/>
            <a:chOff x="755650" y="1125538"/>
            <a:chExt cx="7391400" cy="4953000"/>
          </a:xfrm>
        </p:grpSpPr>
        <p:pic>
          <p:nvPicPr>
            <p:cNvPr id="29701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4488" y="1430338"/>
              <a:ext cx="685800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702" name="Group 5"/>
            <p:cNvGrpSpPr>
              <a:grpSpLocks/>
            </p:cNvGrpSpPr>
            <p:nvPr/>
          </p:nvGrpSpPr>
          <p:grpSpPr bwMode="auto">
            <a:xfrm>
              <a:off x="1517650" y="1506538"/>
              <a:ext cx="2133600" cy="304800"/>
              <a:chOff x="672" y="1248"/>
              <a:chExt cx="1344" cy="192"/>
            </a:xfrm>
          </p:grpSpPr>
          <p:sp>
            <p:nvSpPr>
              <p:cNvPr id="29796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grpSp>
            <p:nvGrpSpPr>
              <p:cNvPr id="29797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139" name="Line 8"/>
                <p:cNvSpPr>
                  <a:spLocks noChangeShapeType="1"/>
                </p:cNvSpPr>
                <p:nvPr/>
              </p:nvSpPr>
              <p:spPr bwMode="auto">
                <a:xfrm>
                  <a:off x="2142887980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Line 9"/>
                <p:cNvSpPr>
                  <a:spLocks noChangeShapeType="1"/>
                </p:cNvSpPr>
                <p:nvPr/>
              </p:nvSpPr>
              <p:spPr bwMode="auto">
                <a:xfrm>
                  <a:off x="2142887980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98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137" name="Line 11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8" name="Line 12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99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135" name="Line 14"/>
                <p:cNvSpPr>
                  <a:spLocks noChangeShapeType="1"/>
                </p:cNvSpPr>
                <p:nvPr/>
              </p:nvSpPr>
              <p:spPr bwMode="auto">
                <a:xfrm>
                  <a:off x="2142634831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Line 15"/>
                <p:cNvSpPr>
                  <a:spLocks noChangeShapeType="1"/>
                </p:cNvSpPr>
                <p:nvPr/>
              </p:nvSpPr>
              <p:spPr bwMode="auto">
                <a:xfrm>
                  <a:off x="2142634831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0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133" name="Line 17"/>
                <p:cNvSpPr>
                  <a:spLocks noChangeShapeType="1"/>
                </p:cNvSpPr>
                <p:nvPr/>
              </p:nvSpPr>
              <p:spPr bwMode="auto">
                <a:xfrm>
                  <a:off x="2142508257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4" name="Line 18"/>
                <p:cNvSpPr>
                  <a:spLocks noChangeShapeType="1"/>
                </p:cNvSpPr>
                <p:nvPr/>
              </p:nvSpPr>
              <p:spPr bwMode="auto">
                <a:xfrm>
                  <a:off x="2142508257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1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131" name="Line 20"/>
                <p:cNvSpPr>
                  <a:spLocks noChangeShapeType="1"/>
                </p:cNvSpPr>
                <p:nvPr/>
              </p:nvSpPr>
              <p:spPr bwMode="auto">
                <a:xfrm>
                  <a:off x="2142381682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2" name="Line 21"/>
                <p:cNvSpPr>
                  <a:spLocks noChangeShapeType="1"/>
                </p:cNvSpPr>
                <p:nvPr/>
              </p:nvSpPr>
              <p:spPr bwMode="auto">
                <a:xfrm>
                  <a:off x="2142381682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2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129" name="Line 23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Line 24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3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127" name="Line 26"/>
                <p:cNvSpPr>
                  <a:spLocks noChangeShapeType="1"/>
                </p:cNvSpPr>
                <p:nvPr/>
              </p:nvSpPr>
              <p:spPr bwMode="auto">
                <a:xfrm>
                  <a:off x="2142128533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Line 27"/>
                <p:cNvSpPr>
                  <a:spLocks noChangeShapeType="1"/>
                </p:cNvSpPr>
                <p:nvPr/>
              </p:nvSpPr>
              <p:spPr bwMode="auto">
                <a:xfrm>
                  <a:off x="2142128533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4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125" name="Line 29"/>
                <p:cNvSpPr>
                  <a:spLocks noChangeShapeType="1"/>
                </p:cNvSpPr>
                <p:nvPr/>
              </p:nvSpPr>
              <p:spPr bwMode="auto">
                <a:xfrm>
                  <a:off x="2142001959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Line 30"/>
                <p:cNvSpPr>
                  <a:spLocks noChangeShapeType="1"/>
                </p:cNvSpPr>
                <p:nvPr/>
              </p:nvSpPr>
              <p:spPr bwMode="auto">
                <a:xfrm>
                  <a:off x="2142001959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5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123" name="Line 32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Line 33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6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121" name="Line 35"/>
                <p:cNvSpPr>
                  <a:spLocks noChangeShapeType="1"/>
                </p:cNvSpPr>
                <p:nvPr/>
              </p:nvSpPr>
              <p:spPr bwMode="auto">
                <a:xfrm>
                  <a:off x="2141748810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Line 36"/>
                <p:cNvSpPr>
                  <a:spLocks noChangeShapeType="1"/>
                </p:cNvSpPr>
                <p:nvPr/>
              </p:nvSpPr>
              <p:spPr bwMode="auto">
                <a:xfrm>
                  <a:off x="2141748810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7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119" name="Line 38"/>
                <p:cNvSpPr>
                  <a:spLocks noChangeShapeType="1"/>
                </p:cNvSpPr>
                <p:nvPr/>
              </p:nvSpPr>
              <p:spPr bwMode="auto">
                <a:xfrm>
                  <a:off x="2141622235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Line 39"/>
                <p:cNvSpPr>
                  <a:spLocks noChangeShapeType="1"/>
                </p:cNvSpPr>
                <p:nvPr/>
              </p:nvSpPr>
              <p:spPr bwMode="auto">
                <a:xfrm>
                  <a:off x="2141622235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8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117" name="Line 41"/>
                <p:cNvSpPr>
                  <a:spLocks noChangeShapeType="1"/>
                </p:cNvSpPr>
                <p:nvPr/>
              </p:nvSpPr>
              <p:spPr bwMode="auto">
                <a:xfrm>
                  <a:off x="2141495661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Line 42"/>
                <p:cNvSpPr>
                  <a:spLocks noChangeShapeType="1"/>
                </p:cNvSpPr>
                <p:nvPr/>
              </p:nvSpPr>
              <p:spPr bwMode="auto">
                <a:xfrm>
                  <a:off x="2141495661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9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115" name="Line 44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Line 45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703" name="Group 46"/>
            <p:cNvGrpSpPr>
              <a:grpSpLocks/>
            </p:cNvGrpSpPr>
            <p:nvPr/>
          </p:nvGrpSpPr>
          <p:grpSpPr bwMode="auto">
            <a:xfrm>
              <a:off x="5251450" y="1506538"/>
              <a:ext cx="2133600" cy="304800"/>
              <a:chOff x="672" y="1248"/>
              <a:chExt cx="1344" cy="192"/>
            </a:xfrm>
          </p:grpSpPr>
          <p:sp>
            <p:nvSpPr>
              <p:cNvPr id="29756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grpSp>
            <p:nvGrpSpPr>
              <p:cNvPr id="29757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99" name="Line 49"/>
                <p:cNvSpPr>
                  <a:spLocks noChangeShapeType="1"/>
                </p:cNvSpPr>
                <p:nvPr/>
              </p:nvSpPr>
              <p:spPr bwMode="auto">
                <a:xfrm>
                  <a:off x="2139786905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0" name="Line 50"/>
                <p:cNvSpPr>
                  <a:spLocks noChangeShapeType="1"/>
                </p:cNvSpPr>
                <p:nvPr/>
              </p:nvSpPr>
              <p:spPr bwMode="auto">
                <a:xfrm>
                  <a:off x="2139786905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58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97" name="Line 52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8" name="Line 53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59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95" name="Line 55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6" name="Line 56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0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93" name="Line 58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Line 59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1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91" name="Line 61"/>
                <p:cNvSpPr>
                  <a:spLocks noChangeShapeType="1"/>
                </p:cNvSpPr>
                <p:nvPr/>
              </p:nvSpPr>
              <p:spPr bwMode="auto">
                <a:xfrm>
                  <a:off x="2139280607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Line 62"/>
                <p:cNvSpPr>
                  <a:spLocks noChangeShapeType="1"/>
                </p:cNvSpPr>
                <p:nvPr/>
              </p:nvSpPr>
              <p:spPr bwMode="auto">
                <a:xfrm>
                  <a:off x="2139280607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2" name="Group 66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89" name="Line 64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Line 65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3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87" name="Line 67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Line 68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4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85" name="Line 70"/>
                <p:cNvSpPr>
                  <a:spLocks noChangeShapeType="1"/>
                </p:cNvSpPr>
                <p:nvPr/>
              </p:nvSpPr>
              <p:spPr bwMode="auto">
                <a:xfrm>
                  <a:off x="2138900884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Line 71"/>
                <p:cNvSpPr>
                  <a:spLocks noChangeShapeType="1"/>
                </p:cNvSpPr>
                <p:nvPr/>
              </p:nvSpPr>
              <p:spPr bwMode="auto">
                <a:xfrm>
                  <a:off x="2138900884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5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83" name="Line 73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Line 74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6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81" name="Line 76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Line 77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7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79" name="Line 79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Line 80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8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77" name="Line 82"/>
                <p:cNvSpPr>
                  <a:spLocks noChangeShapeType="1"/>
                </p:cNvSpPr>
                <p:nvPr/>
              </p:nvSpPr>
              <p:spPr bwMode="auto">
                <a:xfrm>
                  <a:off x="2138394586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Line 83"/>
                <p:cNvSpPr>
                  <a:spLocks noChangeShapeType="1"/>
                </p:cNvSpPr>
                <p:nvPr/>
              </p:nvSpPr>
              <p:spPr bwMode="auto">
                <a:xfrm>
                  <a:off x="2138394586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9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75" name="Line 85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Line 86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704" name="Group 87"/>
            <p:cNvGrpSpPr>
              <a:grpSpLocks/>
            </p:cNvGrpSpPr>
            <p:nvPr/>
          </p:nvGrpSpPr>
          <p:grpSpPr bwMode="auto">
            <a:xfrm>
              <a:off x="3727450" y="1125538"/>
              <a:ext cx="152400" cy="1066800"/>
              <a:chOff x="1872" y="1392"/>
              <a:chExt cx="288" cy="1056"/>
            </a:xfrm>
          </p:grpSpPr>
          <p:sp>
            <p:nvSpPr>
              <p:cNvPr id="29752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3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4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5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</p:grpSp>
        <p:grpSp>
          <p:nvGrpSpPr>
            <p:cNvPr id="29705" name="Group 92"/>
            <p:cNvGrpSpPr>
              <a:grpSpLocks/>
            </p:cNvGrpSpPr>
            <p:nvPr/>
          </p:nvGrpSpPr>
          <p:grpSpPr bwMode="auto">
            <a:xfrm>
              <a:off x="5022850" y="1125538"/>
              <a:ext cx="152400" cy="1066800"/>
              <a:chOff x="1872" y="1392"/>
              <a:chExt cx="288" cy="1056"/>
            </a:xfrm>
          </p:grpSpPr>
          <p:sp>
            <p:nvSpPr>
              <p:cNvPr id="29748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49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0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1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</p:grpSp>
        <p:sp>
          <p:nvSpPr>
            <p:cNvPr id="11" name="Line 97"/>
            <p:cNvSpPr>
              <a:spLocks noChangeShapeType="1"/>
            </p:cNvSpPr>
            <p:nvPr/>
          </p:nvSpPr>
          <p:spPr bwMode="auto">
            <a:xfrm>
              <a:off x="3880796" y="1353493"/>
              <a:ext cx="1141109" cy="6109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2" name="Line 98"/>
            <p:cNvSpPr>
              <a:spLocks noChangeShapeType="1"/>
            </p:cNvSpPr>
            <p:nvPr/>
          </p:nvSpPr>
          <p:spPr bwMode="auto">
            <a:xfrm flipH="1">
              <a:off x="3880796" y="1353493"/>
              <a:ext cx="1141109" cy="685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08" name="Arc 99"/>
            <p:cNvSpPr>
              <a:spLocks/>
            </p:cNvSpPr>
            <p:nvPr/>
          </p:nvSpPr>
          <p:spPr bwMode="auto">
            <a:xfrm flipH="1">
              <a:off x="9842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grpSp>
          <p:nvGrpSpPr>
            <p:cNvPr id="29709" name="Group 100"/>
            <p:cNvGrpSpPr>
              <a:grpSpLocks/>
            </p:cNvGrpSpPr>
            <p:nvPr/>
          </p:nvGrpSpPr>
          <p:grpSpPr bwMode="auto">
            <a:xfrm>
              <a:off x="755650" y="2725735"/>
              <a:ext cx="609600" cy="1008061"/>
              <a:chOff x="432" y="1584"/>
              <a:chExt cx="384" cy="635"/>
            </a:xfrm>
          </p:grpSpPr>
          <p:sp>
            <p:nvSpPr>
              <p:cNvPr id="29744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8" y="1468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5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8" y="1613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6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8" y="1948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7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8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</p:grpSp>
        <p:sp>
          <p:nvSpPr>
            <p:cNvPr id="29710" name="Oval 105"/>
            <p:cNvSpPr>
              <a:spLocks noChangeArrowheads="1"/>
            </p:cNvSpPr>
            <p:nvPr/>
          </p:nvSpPr>
          <p:spPr bwMode="auto">
            <a:xfrm>
              <a:off x="984250" y="40211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16" name="Line 106"/>
            <p:cNvSpPr>
              <a:spLocks noChangeShapeType="1"/>
            </p:cNvSpPr>
            <p:nvPr/>
          </p:nvSpPr>
          <p:spPr bwMode="auto">
            <a:xfrm flipV="1">
              <a:off x="985019" y="3716928"/>
              <a:ext cx="0" cy="30454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7" name="Line 107"/>
            <p:cNvSpPr>
              <a:spLocks noChangeShapeType="1"/>
            </p:cNvSpPr>
            <p:nvPr/>
          </p:nvSpPr>
          <p:spPr bwMode="auto">
            <a:xfrm flipV="1">
              <a:off x="985019" y="4021475"/>
              <a:ext cx="0" cy="114342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29713" name="Group 108"/>
            <p:cNvGrpSpPr>
              <a:grpSpLocks/>
            </p:cNvGrpSpPr>
            <p:nvPr/>
          </p:nvGrpSpPr>
          <p:grpSpPr bwMode="auto">
            <a:xfrm rot="16200000" flipH="1">
              <a:off x="873125" y="5240338"/>
              <a:ext cx="381000" cy="228600"/>
              <a:chOff x="1392" y="3264"/>
              <a:chExt cx="240" cy="144"/>
            </a:xfrm>
          </p:grpSpPr>
          <p:sp>
            <p:nvSpPr>
              <p:cNvPr id="47" name="Rectangle 109"/>
              <p:cNvSpPr>
                <a:spLocks noChangeArrowheads="1"/>
              </p:cNvSpPr>
              <p:nvPr/>
            </p:nvSpPr>
            <p:spPr bwMode="auto">
              <a:xfrm>
                <a:off x="1388" y="325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8" name="AutoShape 110"/>
              <p:cNvSpPr>
                <a:spLocks noChangeArrowheads="1"/>
              </p:cNvSpPr>
              <p:nvPr/>
            </p:nvSpPr>
            <p:spPr bwMode="auto">
              <a:xfrm flipH="1">
                <a:off x="1590" y="3312"/>
                <a:ext cx="47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29714" name="Arc 111"/>
            <p:cNvSpPr>
              <a:spLocks/>
            </p:cNvSpPr>
            <p:nvPr/>
          </p:nvSpPr>
          <p:spPr bwMode="auto">
            <a:xfrm>
              <a:off x="73850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29715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086" y="2087186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6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9085" y="2315141"/>
              <a:ext cx="246192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7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086" y="2849467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8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9086" y="2619688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9" name="Oval 116"/>
            <p:cNvSpPr>
              <a:spLocks noChangeArrowheads="1"/>
            </p:cNvSpPr>
            <p:nvPr/>
          </p:nvSpPr>
          <p:spPr bwMode="auto">
            <a:xfrm flipH="1">
              <a:off x="7004050" y="34877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25" name="Line 117"/>
            <p:cNvSpPr>
              <a:spLocks noChangeShapeType="1"/>
            </p:cNvSpPr>
            <p:nvPr/>
          </p:nvSpPr>
          <p:spPr bwMode="auto">
            <a:xfrm flipH="1" flipV="1">
              <a:off x="7917681" y="3259194"/>
              <a:ext cx="0" cy="60909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6" name="Line 118"/>
            <p:cNvSpPr>
              <a:spLocks noChangeShapeType="1"/>
            </p:cNvSpPr>
            <p:nvPr/>
          </p:nvSpPr>
          <p:spPr bwMode="auto">
            <a:xfrm flipH="1" flipV="1">
              <a:off x="7917681" y="4021475"/>
              <a:ext cx="0" cy="16759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29722" name="Group 119"/>
            <p:cNvGrpSpPr>
              <a:grpSpLocks/>
            </p:cNvGrpSpPr>
            <p:nvPr/>
          </p:nvGrpSpPr>
          <p:grpSpPr bwMode="auto">
            <a:xfrm rot="5400000">
              <a:off x="7656513" y="5773738"/>
              <a:ext cx="381000" cy="228600"/>
              <a:chOff x="1392" y="3264"/>
              <a:chExt cx="240" cy="144"/>
            </a:xfrm>
          </p:grpSpPr>
          <p:sp>
            <p:nvSpPr>
              <p:cNvPr id="45" name="Rectangle 120"/>
              <p:cNvSpPr>
                <a:spLocks noChangeArrowheads="1"/>
              </p:cNvSpPr>
              <p:nvPr/>
            </p:nvSpPr>
            <p:spPr bwMode="auto">
              <a:xfrm>
                <a:off x="1385" y="3271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6" name="AutoShape 121"/>
              <p:cNvSpPr>
                <a:spLocks noChangeArrowheads="1"/>
              </p:cNvSpPr>
              <p:nvPr/>
            </p:nvSpPr>
            <p:spPr bwMode="auto">
              <a:xfrm flipH="1">
                <a:off x="1577" y="3319"/>
                <a:ext cx="47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grpSp>
          <p:nvGrpSpPr>
            <p:cNvPr id="29723" name="Group 122"/>
            <p:cNvGrpSpPr>
              <a:grpSpLocks/>
            </p:cNvGrpSpPr>
            <p:nvPr/>
          </p:nvGrpSpPr>
          <p:grpSpPr bwMode="auto">
            <a:xfrm>
              <a:off x="7766050" y="5087938"/>
              <a:ext cx="365125" cy="365125"/>
              <a:chOff x="2160" y="2784"/>
              <a:chExt cx="230" cy="230"/>
            </a:xfrm>
          </p:grpSpPr>
          <p:sp>
            <p:nvSpPr>
              <p:cNvPr id="29737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000"/>
              </a:p>
            </p:txBody>
          </p:sp>
          <p:sp>
            <p:nvSpPr>
              <p:cNvPr id="43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8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4" name="Oval 125"/>
              <p:cNvSpPr>
                <a:spLocks noChangeArrowheads="1"/>
              </p:cNvSpPr>
              <p:nvPr/>
            </p:nvSpPr>
            <p:spPr bwMode="auto">
              <a:xfrm>
                <a:off x="2246" y="2867"/>
                <a:ext cx="59" cy="59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29724" name="Text Box 126"/>
            <p:cNvSpPr txBox="1">
              <a:spLocks noChangeArrowheads="1"/>
            </p:cNvSpPr>
            <p:nvPr/>
          </p:nvSpPr>
          <p:spPr bwMode="auto">
            <a:xfrm>
              <a:off x="1594756" y="5316257"/>
              <a:ext cx="2056671" cy="75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17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30" name="Line 127"/>
            <p:cNvSpPr>
              <a:spLocks noChangeShapeType="1"/>
            </p:cNvSpPr>
            <p:nvPr/>
          </p:nvSpPr>
          <p:spPr bwMode="auto">
            <a:xfrm flipH="1" flipV="1">
              <a:off x="1059563" y="5316257"/>
              <a:ext cx="535193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26" name="Text Box 128"/>
            <p:cNvSpPr txBox="1">
              <a:spLocks noChangeArrowheads="1"/>
            </p:cNvSpPr>
            <p:nvPr/>
          </p:nvSpPr>
          <p:spPr bwMode="auto">
            <a:xfrm>
              <a:off x="2240811" y="3983179"/>
              <a:ext cx="2941652" cy="957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32" name="Line 129"/>
            <p:cNvSpPr>
              <a:spLocks noChangeShapeType="1"/>
            </p:cNvSpPr>
            <p:nvPr/>
          </p:nvSpPr>
          <p:spPr bwMode="auto">
            <a:xfrm flipH="1">
              <a:off x="1898670" y="4249430"/>
              <a:ext cx="229369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28" name="Text Box 130"/>
            <p:cNvSpPr txBox="1">
              <a:spLocks noChangeArrowheads="1"/>
            </p:cNvSpPr>
            <p:nvPr/>
          </p:nvSpPr>
          <p:spPr bwMode="auto">
            <a:xfrm>
              <a:off x="1734289" y="2896291"/>
              <a:ext cx="2742865" cy="751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 dirty="0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1700" b="1" dirty="0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 dirty="0">
                  <a:latin typeface="Arial" charset="0"/>
                </a:rPr>
                <a:t>Reduce </a:t>
              </a:r>
              <a:r>
                <a:rPr lang="en-US" sz="1400" dirty="0" err="1">
                  <a:latin typeface="Arial" charset="0"/>
                </a:rPr>
                <a:t>σ</a:t>
              </a:r>
              <a:r>
                <a:rPr lang="en-US" sz="1400" baseline="-25000" dirty="0" err="1">
                  <a:latin typeface="Arial" charset="0"/>
                </a:rPr>
                <a:t>z</a:t>
              </a:r>
              <a:r>
                <a:rPr lang="en-US" sz="1400" dirty="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34" name="Line 131"/>
            <p:cNvSpPr>
              <a:spLocks noChangeShapeType="1"/>
            </p:cNvSpPr>
            <p:nvPr/>
          </p:nvSpPr>
          <p:spPr bwMode="auto">
            <a:xfrm flipH="1">
              <a:off x="1365387" y="3106009"/>
              <a:ext cx="380370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0" name="Text Box 132"/>
            <p:cNvSpPr txBox="1">
              <a:spLocks noChangeArrowheads="1"/>
            </p:cNvSpPr>
            <p:nvPr/>
          </p:nvSpPr>
          <p:spPr bwMode="auto">
            <a:xfrm>
              <a:off x="4953094" y="5257901"/>
              <a:ext cx="2209583" cy="77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Use electrons to pair-produce positrons</a:t>
              </a:r>
              <a:r>
                <a:rPr lang="en-US" sz="1400">
                  <a:latin typeface="Arial" charset="0"/>
                </a:rPr>
                <a:t> </a:t>
              </a:r>
            </a:p>
          </p:txBody>
        </p:sp>
        <p:sp>
          <p:nvSpPr>
            <p:cNvPr id="36" name="Line 133"/>
            <p:cNvSpPr>
              <a:spLocks noChangeShapeType="1"/>
            </p:cNvSpPr>
            <p:nvPr/>
          </p:nvSpPr>
          <p:spPr bwMode="auto">
            <a:xfrm flipV="1">
              <a:off x="7086221" y="5334494"/>
              <a:ext cx="609737" cy="151363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2" name="Text Box 134"/>
            <p:cNvSpPr txBox="1">
              <a:spLocks noChangeArrowheads="1"/>
            </p:cNvSpPr>
            <p:nvPr/>
          </p:nvSpPr>
          <p:spPr bwMode="auto">
            <a:xfrm>
              <a:off x="5029550" y="2438557"/>
              <a:ext cx="2286040" cy="101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Accelerate beam to</a:t>
              </a:r>
              <a:br>
                <a:rPr lang="en-US" sz="1200">
                  <a:latin typeface="Arial" charset="0"/>
                </a:rPr>
              </a:br>
              <a:r>
                <a:rPr lang="en-US" sz="1200">
                  <a:latin typeface="Arial" charset="0"/>
                </a:rPr>
                <a:t>IP energy without spoiling DR emittance</a:t>
              </a:r>
            </a:p>
          </p:txBody>
        </p:sp>
        <p:sp>
          <p:nvSpPr>
            <p:cNvPr id="38" name="Line 135"/>
            <p:cNvSpPr>
              <a:spLocks noChangeShapeType="1"/>
            </p:cNvSpPr>
            <p:nvPr/>
          </p:nvSpPr>
          <p:spPr bwMode="auto">
            <a:xfrm flipH="1" flipV="1">
              <a:off x="6164924" y="1811226"/>
              <a:ext cx="76456" cy="68568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39" name="Line 136"/>
            <p:cNvSpPr>
              <a:spLocks noChangeShapeType="1"/>
            </p:cNvSpPr>
            <p:nvPr/>
          </p:nvSpPr>
          <p:spPr bwMode="auto">
            <a:xfrm>
              <a:off x="985019" y="2268959"/>
              <a:ext cx="0" cy="4559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5" name="Text Box 137"/>
            <p:cNvSpPr txBox="1">
              <a:spLocks noChangeArrowheads="1"/>
            </p:cNvSpPr>
            <p:nvPr/>
          </p:nvSpPr>
          <p:spPr bwMode="auto">
            <a:xfrm>
              <a:off x="1753403" y="1904232"/>
              <a:ext cx="1834948" cy="753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17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>
                  <a:latin typeface="Arial" charset="0"/>
                </a:rPr>
                <a:t>Demagnify and collide beams</a:t>
              </a:r>
            </a:p>
          </p:txBody>
        </p:sp>
        <p:sp>
          <p:nvSpPr>
            <p:cNvPr id="41" name="Line 138"/>
            <p:cNvSpPr>
              <a:spLocks noChangeShapeType="1"/>
            </p:cNvSpPr>
            <p:nvPr/>
          </p:nvSpPr>
          <p:spPr bwMode="auto">
            <a:xfrm flipV="1">
              <a:off x="3345602" y="2039181"/>
              <a:ext cx="382281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fundamental limits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158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338" y="1012559"/>
                <a:ext cx="9772650" cy="6207637"/>
              </a:xfrm>
            </p:spPr>
            <p:txBody>
              <a:bodyPr/>
              <a:lstStyle/>
              <a:p>
                <a:pPr eaLnBrk="1"/>
                <a:r>
                  <a:rPr lang="en-US" dirty="0">
                    <a:latin typeface="Times New Roman" charset="0"/>
                    <a:ea typeface="ＭＳ Ｐゴシック" charset="0"/>
                    <a:cs typeface="ＭＳ Ｐゴシック" charset="0"/>
                  </a:rPr>
                  <a:t>From the hour-glass effect:</a:t>
                </a:r>
              </a:p>
              <a:p>
                <a:pPr eaLnBrk="1"/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For highest energies, additional fundamental limit:</a:t>
                </a:r>
                <a:b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synchrotron radiation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in the </a:t>
                </a: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final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focusing </a:t>
                </a: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quadrupoles</a:t>
                </a:r>
                <a:b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  <a:sym typeface="Symbol" charset="0"/>
                  </a:rPr>
                  <a:t>=&gt;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</a:t>
                </a:r>
                <a:r>
                  <a:rPr lang="en-GB" dirty="0" err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beamsize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growth at the IP</a:t>
                </a:r>
                <a:r>
                  <a:rPr lang="en-US" dirty="0">
                    <a:latin typeface="Times New Roman" charset="0"/>
                    <a:ea typeface="ＭＳ Ｐゴシック" charset="0"/>
                    <a:cs typeface="ＭＳ Ｐゴシック" charset="0"/>
                  </a:rPr>
                  <a:t> </a:t>
                </a:r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so-called </a:t>
                </a:r>
                <a:r>
                  <a:rPr lang="en-GB" i="1" dirty="0" err="1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Oide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Effect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:</a:t>
                </a:r>
                <a:br>
                  <a:rPr lang="en-GB" i="1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minimum beam size: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  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≈1.83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s-I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𝜋</m:t>
                                </m:r>
                              </m:den>
                            </m:f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𝐹</m:t>
                            </m:r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</m:sub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bSup>
                  </m:oMath>
                </a14:m>
                <a:endParaRPr lang="en-US" i="1" dirty="0">
                  <a:solidFill>
                    <a:schemeClr val="tx1"/>
                  </a:solidFill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 eaLnBrk="1"/>
                <a:r>
                  <a:rPr lang="en-US" dirty="0">
                    <a:solidFill>
                      <a:schemeClr val="tx1"/>
                    </a:solidFill>
                    <a:ea typeface="Cambria Math" charset="0"/>
                    <a:cs typeface="Cambria Math" charset="0"/>
                  </a:rPr>
                  <a:t>for							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𝛽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2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.3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9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s-I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𝜋</m:t>
                                </m:r>
                              </m:den>
                            </m:f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𝐹</m:t>
                            </m:r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</m:sub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bSup>
                  </m:oMath>
                </a14:m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oide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=0.85 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nm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for 3 </a:t>
                </a:r>
                <a:r>
                  <a:rPr lang="en-GB" dirty="0" err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TeV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CLIC</a:t>
                </a:r>
              </a:p>
            </p:txBody>
          </p:sp>
        </mc:Choice>
        <mc:Fallback xmlns="">
          <p:sp>
            <p:nvSpPr>
              <p:cNvPr id="4915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338" y="1012559"/>
                <a:ext cx="9772650" cy="6207637"/>
              </a:xfrm>
              <a:blipFill rotWithShape="0">
                <a:blip r:embed="rId3"/>
                <a:stretch>
                  <a:fillRect t="-2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91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819223"/>
              </p:ext>
            </p:extLst>
          </p:nvPr>
        </p:nvGraphicFramePr>
        <p:xfrm>
          <a:off x="4856288" y="999034"/>
          <a:ext cx="10699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00100" imgH="406400" progId="Equation.DSMT4">
                  <p:embed/>
                </p:oleObj>
              </mc:Choice>
              <mc:Fallback>
                <p:oleObj name="Equation" r:id="rId4" imgW="800100" imgH="406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288" y="999034"/>
                        <a:ext cx="106997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9" name="Text Box 12"/>
          <p:cNvSpPr txBox="1">
            <a:spLocks noChangeArrowheads="1"/>
          </p:cNvSpPr>
          <p:nvPr/>
        </p:nvSpPr>
        <p:spPr bwMode="auto">
          <a:xfrm>
            <a:off x="1971780" y="5086590"/>
            <a:ext cx="790896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2000" dirty="0" err="1"/>
              <a:t>λ</a:t>
            </a:r>
            <a:r>
              <a:rPr lang="en-US" sz="2000" baseline="-25000" dirty="0" err="1"/>
              <a:t>e</a:t>
            </a:r>
            <a:r>
              <a:rPr lang="en-US" sz="2000" dirty="0"/>
              <a:t> is the Compton wavelength of the electron</a:t>
            </a:r>
            <a:endParaRPr lang="en-GB" sz="2000" i="1" dirty="0"/>
          </a:p>
          <a:p>
            <a:pPr algn="l">
              <a:spcBef>
                <a:spcPct val="50000"/>
              </a:spcBef>
            </a:pPr>
            <a:r>
              <a:rPr lang="en-GB" sz="2000" i="1" dirty="0"/>
              <a:t>F</a:t>
            </a:r>
            <a:r>
              <a:rPr lang="en-GB" sz="2000" dirty="0"/>
              <a:t> is a function of the focusing optics: typically </a:t>
            </a:r>
            <a:r>
              <a:rPr lang="en-GB" sz="2000" i="1" dirty="0"/>
              <a:t>F </a:t>
            </a:r>
            <a:r>
              <a:rPr lang="en-GB" sz="2000" dirty="0"/>
              <a:t>~ 7 (minimum value ~0.1)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Stability and Alignment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83847"/>
            <a:ext cx="9226406" cy="6334527"/>
          </a:xfrm>
        </p:spPr>
        <p:txBody>
          <a:bodyPr>
            <a:normAutofit fontScale="92500" lnSpcReduction="10000"/>
          </a:bodyPr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Tiny 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beams, nm vertical beam size at collision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Any quadrupole misalignment and jitter will cause orbit oscillations and displacement at the IP</a:t>
            </a:r>
          </a:p>
          <a:p>
            <a:pPr marL="107950" indent="0" eaLnBrk="1">
              <a:buNone/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Tight component tolerances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Field quality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Alignment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Vibration and Ground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Motion issues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Active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stabilisation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Feedback systems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Demonstrate Luminosity performance in presence of motion</a:t>
            </a: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80" name="Rectangle 6"/>
          <p:cNvSpPr>
            <a:spLocks noChangeArrowheads="1"/>
          </p:cNvSpPr>
          <p:nvPr/>
        </p:nvSpPr>
        <p:spPr bwMode="auto">
          <a:xfrm>
            <a:off x="4697487" y="3781425"/>
            <a:ext cx="5219625" cy="2553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/>
          <a:p>
            <a:pPr marL="431800" indent="-323850" algn="l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>
                <a:solidFill>
                  <a:srgbClr val="000000"/>
                </a:solidFill>
              </a:rPr>
              <a:t>Some numbers (CLIC):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Cavity alignment (RMS)		17 µm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Main Beam quad alignment:	14 µm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vert. MB quad stability:	1.5 nm @&gt;1 Hz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hor. MB quad stability:	5 nm @&gt;1 Hz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Final </a:t>
            </a:r>
            <a:r>
              <a:rPr lang="en-US" sz="2200" dirty="0" err="1">
                <a:solidFill>
                  <a:srgbClr val="000000"/>
                </a:solidFill>
              </a:rPr>
              <a:t>quadrupole</a:t>
            </a:r>
            <a:r>
              <a:rPr lang="en-US" sz="2200" dirty="0">
                <a:solidFill>
                  <a:srgbClr val="000000"/>
                </a:solidFill>
              </a:rPr>
              <a:t>:	</a:t>
            </a:r>
            <a:r>
              <a:rPr lang="en-US" sz="2200" dirty="0">
                <a:solidFill>
                  <a:srgbClr val="FF0000"/>
                </a:solidFill>
              </a:rPr>
              <a:t>0.15 nm </a:t>
            </a:r>
            <a:r>
              <a:rPr lang="en-US" sz="2200" dirty="0">
                <a:solidFill>
                  <a:srgbClr val="000000"/>
                </a:solidFill>
              </a:rPr>
              <a:t>@&gt;4 Hz !!!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21</a:t>
            </a:fld>
            <a:endParaRPr lang="en-US" dirty="0"/>
          </a:p>
        </p:txBody>
      </p:sp>
      <p:graphicFrame>
        <p:nvGraphicFramePr>
          <p:cNvPr id="6" name="Object 2">
            <a:extLst>
              <a:ext uri="{FF2B5EF4-FFF2-40B4-BE49-F238E27FC236}">
                <a16:creationId xmlns:a16="http://schemas.microsoft.com/office/drawing/2014/main" id="{E1E493F1-FF95-1146-8CF4-7FEC020BD5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9061749"/>
              </p:ext>
            </p:extLst>
          </p:nvPr>
        </p:nvGraphicFramePr>
        <p:xfrm>
          <a:off x="2614613" y="2206227"/>
          <a:ext cx="4916487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361960" imgH="469800" progId="Equation.DSMT4">
                  <p:embed/>
                </p:oleObj>
              </mc:Choice>
              <mc:Fallback>
                <p:oleObj name="Equation" r:id="rId3" imgW="2361960" imgH="469800" progId="Equation.DSMT4">
                  <p:embed/>
                  <p:pic>
                    <p:nvPicPr>
                      <p:cNvPr id="5120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4613" y="2206227"/>
                        <a:ext cx="4916487" cy="97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6962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Ground Motion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55688"/>
            <a:ext cx="9772650" cy="597852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Site dependent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ground motion with decreasing amplitude for higher frequencies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106" y="2080537"/>
            <a:ext cx="7962429" cy="508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31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Ground motion: ATL law</a:t>
            </a:r>
          </a:p>
        </p:txBody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to consider short and long term stability of the collider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Ground motion model: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ATL law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This allows you to simulate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ground motion effects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Relative motion smaller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Long range motion less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disturbing</a:t>
            </a:r>
          </a:p>
        </p:txBody>
      </p:sp>
      <p:graphicFrame>
        <p:nvGraphicFramePr>
          <p:cNvPr id="53250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455988" y="2373313"/>
          <a:ext cx="2239962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25480" imgH="279360" progId="Equation.DSMT4">
                  <p:embed/>
                </p:oleObj>
              </mc:Choice>
              <mc:Fallback>
                <p:oleObj name="Equation" r:id="rId2" imgW="825480" imgH="2793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988" y="2373313"/>
                        <a:ext cx="2239962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819900" y="2178050"/>
          <a:ext cx="2716213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50960" imgH="634680" progId="Equation.DSMT4">
                  <p:embed/>
                </p:oleObj>
              </mc:Choice>
              <mc:Fallback>
                <p:oleObj name="Equation" r:id="rId4" imgW="1650960" imgH="6346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9900" y="2178050"/>
                        <a:ext cx="2716213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2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803525" y="3271838"/>
          <a:ext cx="3746500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866900" imgH="241300" progId="Equation.DSMT4">
                  <p:embed/>
                </p:oleObj>
              </mc:Choice>
              <mc:Fallback>
                <p:oleObj name="Equation" r:id="rId6" imgW="1866900" imgH="241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525" y="3271838"/>
                        <a:ext cx="3746500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255" name="Picture 11" descr="slc_meas_rel_ab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4133850"/>
            <a:ext cx="4837113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6" name="Line 12"/>
          <p:cNvSpPr>
            <a:spLocks noChangeShapeType="1"/>
          </p:cNvSpPr>
          <p:nvPr/>
        </p:nvSpPr>
        <p:spPr bwMode="auto">
          <a:xfrm flipH="1">
            <a:off x="7127875" y="4621213"/>
            <a:ext cx="636588" cy="269875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7" name="Line 13"/>
          <p:cNvSpPr>
            <a:spLocks noChangeShapeType="1"/>
          </p:cNvSpPr>
          <p:nvPr/>
        </p:nvSpPr>
        <p:spPr bwMode="auto">
          <a:xfrm flipH="1">
            <a:off x="6981825" y="5186363"/>
            <a:ext cx="849313" cy="26987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8" name="Text Box 14"/>
          <p:cNvSpPr txBox="1">
            <a:spLocks noChangeArrowheads="1"/>
          </p:cNvSpPr>
          <p:nvPr/>
        </p:nvSpPr>
        <p:spPr bwMode="auto">
          <a:xfrm>
            <a:off x="7654925" y="4398963"/>
            <a:ext cx="1943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990000"/>
                </a:solidFill>
                <a:latin typeface="Comic Sans MS" charset="0"/>
              </a:rPr>
              <a:t>Absolute motion</a:t>
            </a:r>
          </a:p>
        </p:txBody>
      </p:sp>
      <p:sp>
        <p:nvSpPr>
          <p:cNvPr id="53259" name="Text Box 15"/>
          <p:cNvSpPr txBox="1">
            <a:spLocks noChangeArrowheads="1"/>
          </p:cNvSpPr>
          <p:nvPr/>
        </p:nvSpPr>
        <p:spPr bwMode="auto">
          <a:xfrm>
            <a:off x="7742238" y="4857750"/>
            <a:ext cx="1866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008000"/>
                </a:solidFill>
                <a:latin typeface="Comic Sans MS" charset="0"/>
              </a:rPr>
              <a:t>Relative motion</a:t>
            </a:r>
            <a:br>
              <a:rPr lang="en-US" sz="1800" b="1">
                <a:solidFill>
                  <a:srgbClr val="008000"/>
                </a:solidFill>
                <a:latin typeface="Comic Sans MS" charset="0"/>
              </a:rPr>
            </a:br>
            <a:r>
              <a:rPr lang="en-US" sz="1800" b="1">
                <a:solidFill>
                  <a:srgbClr val="008000"/>
                </a:solidFill>
                <a:latin typeface="Comic Sans MS" charset="0"/>
              </a:rPr>
              <a:t>over dL=100 m</a:t>
            </a:r>
          </a:p>
        </p:txBody>
      </p:sp>
      <p:sp>
        <p:nvSpPr>
          <p:cNvPr id="53260" name="Line 16"/>
          <p:cNvSpPr>
            <a:spLocks noChangeShapeType="1"/>
          </p:cNvSpPr>
          <p:nvPr/>
        </p:nvSpPr>
        <p:spPr bwMode="auto">
          <a:xfrm>
            <a:off x="5810250" y="5630863"/>
            <a:ext cx="3892550" cy="158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1" name="Text Box 17"/>
          <p:cNvSpPr txBox="1">
            <a:spLocks noChangeArrowheads="1"/>
          </p:cNvSpPr>
          <p:nvPr/>
        </p:nvSpPr>
        <p:spPr bwMode="auto">
          <a:xfrm>
            <a:off x="5908675" y="5373688"/>
            <a:ext cx="523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 b="1">
                <a:solidFill>
                  <a:srgbClr val="008000"/>
                </a:solidFill>
                <a:latin typeface="Comic Sans MS" charset="0"/>
              </a:rPr>
              <a:t>1nm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stabilization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0338" y="1094290"/>
            <a:ext cx="9772650" cy="501953"/>
          </a:xfrm>
        </p:spPr>
        <p:txBody>
          <a:bodyPr/>
          <a:lstStyle/>
          <a:p>
            <a:r>
              <a:rPr lang="en-US" dirty="0"/>
              <a:t>Test bench reaches required stability of CLIC MB </a:t>
            </a:r>
            <a:r>
              <a:rPr lang="en-US" dirty="0" err="1"/>
              <a:t>quadrupole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162" y="1589146"/>
            <a:ext cx="8309928" cy="563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734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Beam-Beam feedback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Use the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beam-beam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deflection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kick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for keeping beams in collision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Sub-nm offsets at IP cause well detectable offsets (micron scale) a few meters downstream</a:t>
            </a:r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1155700" y="3192463"/>
          <a:ext cx="7577138" cy="401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514850" imgH="2391156" progId="Word.Picture.8">
                  <p:embed/>
                </p:oleObj>
              </mc:Choice>
              <mc:Fallback>
                <p:oleObj r:id="rId2" imgW="4514850" imgH="2391156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3192463"/>
                        <a:ext cx="7577138" cy="4011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Other IP issues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Collimation: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Beam halo will create background in detector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Collimation section to eliminate off-energy and off-orbit particle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Material and </a:t>
            </a:r>
            <a:r>
              <a:rPr lang="en-US" dirty="0" err="1">
                <a:latin typeface="Times New Roman" charset="0"/>
                <a:ea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</a:rPr>
              <a:t> issues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Crossing angle: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NC small bunch spacing requires crossing angle at IP to avoid parasitic beam-beam deflections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Luminosity loss (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≈</a:t>
            </a:r>
            <a:r>
              <a:rPr lang="en-US" dirty="0">
                <a:latin typeface="Times New Roman" charset="0"/>
                <a:ea typeface="ＭＳ Ｐゴシック" charset="0"/>
              </a:rPr>
              <a:t>10% when </a:t>
            </a:r>
            <a:r>
              <a:rPr lang="en-US" i="1" dirty="0" err="1">
                <a:latin typeface="Symbol" charset="0"/>
                <a:ea typeface="ＭＳ Ｐゴシック" charset="0"/>
              </a:rPr>
              <a:t>θ</a:t>
            </a:r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</a:rPr>
              <a:t>= 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i="1" dirty="0">
                <a:latin typeface="Times New Roman" charset="0"/>
                <a:ea typeface="ＭＳ Ｐゴシック" charset="0"/>
              </a:rPr>
              <a:t>/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z</a:t>
            </a:r>
            <a:r>
              <a:rPr lang="en-US" dirty="0">
                <a:latin typeface="Times New Roman" charset="0"/>
                <a:ea typeface="ＭＳ Ｐゴシック" charset="0"/>
              </a:rPr>
              <a:t> 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Crab cavities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Introduce additional time dependent transverse kick to improve collision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Spent beam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Large energy spread after collision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Design for spent beam line not easy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Post-Collision Line (CLIC)</a:t>
            </a:r>
          </a:p>
        </p:txBody>
      </p:sp>
      <p:pic>
        <p:nvPicPr>
          <p:cNvPr id="58371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908050"/>
            <a:ext cx="9382125" cy="634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3829238"/>
            <a:ext cx="5572125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RF systems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225" y="923475"/>
            <a:ext cx="9772650" cy="280987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 acceleration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in main linac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4 primary components: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</a:rPr>
              <a:t>Modulators</a:t>
            </a:r>
            <a:r>
              <a:rPr lang="en-US" sz="2200" dirty="0">
                <a:latin typeface="Times New Roman" charset="0"/>
                <a:ea typeface="ＭＳ Ｐゴシック" charset="0"/>
              </a:rPr>
              <a:t>: convert line AC 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→ pulsed DC for klystrons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Times New Roman" charset="0"/>
              </a:rPr>
              <a:t>Klystrons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: convert DC → RF at given frequency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Times New Roman" charset="0"/>
              </a:rPr>
              <a:t>RF distribution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: transport RF power → accelerating structures</a:t>
            </a:r>
            <a:b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</a:br>
            <a:r>
              <a:rPr lang="en-US" sz="2200" dirty="0" err="1">
                <a:latin typeface="Times New Roman" charset="0"/>
                <a:ea typeface="ＭＳ Ｐゴシック" charset="0"/>
                <a:cs typeface="Times New Roman" charset="0"/>
              </a:rPr>
              <a:t>evtl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. RF pulse compression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Times New Roman" charset="0"/>
              </a:rPr>
              <a:t>Accelerating structures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: transfer RF power → beam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7173913" y="7037388"/>
            <a:ext cx="12128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Chris Adolphsen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8"/>
          <p:cNvSpPr>
            <a:spLocks noChangeArrowheads="1"/>
          </p:cNvSpPr>
          <p:nvPr/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4000">
                <a:solidFill>
                  <a:srgbClr val="0000FF"/>
                </a:solidFill>
              </a:rPr>
              <a:t>RF systems</a:t>
            </a:r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5129213" y="1328738"/>
            <a:ext cx="4016375" cy="44513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Ctr="1"/>
          <a:lstStyle/>
          <a:p>
            <a:pPr defTabSz="1008063" eaLnBrk="1" hangingPunct="1"/>
            <a:r>
              <a:rPr lang="en-US" sz="2000">
                <a:latin typeface="Arial" charset="0"/>
              </a:rPr>
              <a:t>Klystron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352425" y="2425700"/>
            <a:ext cx="4852988" cy="43561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Ctr="1"/>
          <a:lstStyle/>
          <a:p>
            <a:pPr defTabSz="1008063" eaLnBrk="1" hangingPunct="1"/>
            <a:r>
              <a:rPr lang="en-US" sz="2000">
                <a:latin typeface="Arial" charset="0"/>
              </a:rPr>
              <a:t>Modulator</a:t>
            </a:r>
          </a:p>
        </p:txBody>
      </p:sp>
      <p:pic>
        <p:nvPicPr>
          <p:cNvPr id="4096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3876675"/>
            <a:ext cx="52070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5146675" y="3789363"/>
            <a:ext cx="788988" cy="147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096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575" y="1706563"/>
            <a:ext cx="1335088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Line 7"/>
          <p:cNvSpPr>
            <a:spLocks noChangeShapeType="1"/>
          </p:cNvSpPr>
          <p:nvPr/>
        </p:nvSpPr>
        <p:spPr bwMode="auto">
          <a:xfrm>
            <a:off x="5127625" y="5057775"/>
            <a:ext cx="7000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9" name="Line 8"/>
          <p:cNvSpPr>
            <a:spLocks noChangeShapeType="1"/>
          </p:cNvSpPr>
          <p:nvPr/>
        </p:nvSpPr>
        <p:spPr bwMode="auto">
          <a:xfrm flipV="1">
            <a:off x="5802313" y="4927600"/>
            <a:ext cx="74612" cy="115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0" name="Line 9"/>
          <p:cNvSpPr>
            <a:spLocks noChangeShapeType="1"/>
          </p:cNvSpPr>
          <p:nvPr/>
        </p:nvSpPr>
        <p:spPr bwMode="auto">
          <a:xfrm flipV="1">
            <a:off x="5122863" y="3908425"/>
            <a:ext cx="222250" cy="74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1" name="Text Box 10"/>
          <p:cNvSpPr txBox="1">
            <a:spLocks noChangeArrowheads="1"/>
          </p:cNvSpPr>
          <p:nvPr/>
        </p:nvSpPr>
        <p:spPr bwMode="auto">
          <a:xfrm>
            <a:off x="590550" y="3138488"/>
            <a:ext cx="438626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/>
              <a:t>Energy storage in capacitors</a:t>
            </a:r>
          </a:p>
          <a:p>
            <a:pPr algn="l" eaLnBrk="1" hangingPunct="1"/>
            <a:r>
              <a:rPr lang="en-US" sz="2000"/>
              <a:t>charged up to 20-50 kV (between pulses)</a:t>
            </a:r>
          </a:p>
        </p:txBody>
      </p:sp>
      <p:sp>
        <p:nvSpPr>
          <p:cNvPr id="40972" name="Text Box 11"/>
          <p:cNvSpPr txBox="1">
            <a:spLocks noChangeArrowheads="1"/>
          </p:cNvSpPr>
          <p:nvPr/>
        </p:nvSpPr>
        <p:spPr bwMode="auto">
          <a:xfrm>
            <a:off x="6754813" y="2398713"/>
            <a:ext cx="2079625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i="1"/>
              <a:t>U</a:t>
            </a:r>
            <a:r>
              <a:rPr lang="en-US" sz="2000"/>
              <a:t>  150 -500 kV</a:t>
            </a:r>
          </a:p>
          <a:p>
            <a:pPr algn="l" eaLnBrk="1" hangingPunct="1"/>
            <a:r>
              <a:rPr lang="en-US" sz="2000" i="1"/>
              <a:t>I</a:t>
            </a:r>
            <a:r>
              <a:rPr lang="en-US" sz="2000"/>
              <a:t>   100  -500 A</a:t>
            </a:r>
          </a:p>
          <a:p>
            <a:pPr algn="l" eaLnBrk="1" hangingPunct="1"/>
            <a:r>
              <a:rPr lang="en-US" sz="2000" i="1"/>
              <a:t>f     </a:t>
            </a:r>
            <a:r>
              <a:rPr lang="en-US" sz="2000"/>
              <a:t>0.2 -20 GHz</a:t>
            </a:r>
          </a:p>
          <a:p>
            <a:pPr algn="l" eaLnBrk="1" hangingPunct="1"/>
            <a:endParaRPr lang="en-US" sz="2000"/>
          </a:p>
          <a:p>
            <a:pPr algn="l" eaLnBrk="1" hangingPunct="1"/>
            <a:r>
              <a:rPr lang="en-US" sz="2000"/>
              <a:t>P</a:t>
            </a:r>
            <a:r>
              <a:rPr lang="en-US" sz="2000" baseline="-25000"/>
              <a:t>ave</a:t>
            </a:r>
            <a:r>
              <a:rPr lang="en-US" sz="2000"/>
              <a:t> &lt;  1.5 MW</a:t>
            </a:r>
          </a:p>
          <a:p>
            <a:pPr algn="l" eaLnBrk="1" hangingPunct="1"/>
            <a:r>
              <a:rPr lang="en-US" sz="2000"/>
              <a:t>P</a:t>
            </a:r>
            <a:r>
              <a:rPr lang="en-US" sz="2000" baseline="-25000"/>
              <a:t>peak </a:t>
            </a:r>
            <a:r>
              <a:rPr lang="en-US" sz="2000"/>
              <a:t>&lt; 150 MW</a:t>
            </a:r>
          </a:p>
          <a:p>
            <a:pPr algn="l" eaLnBrk="1" hangingPunct="1"/>
            <a:endParaRPr lang="en-US" sz="2000"/>
          </a:p>
          <a:p>
            <a:pPr algn="l" eaLnBrk="1" hangingPunct="1"/>
            <a:r>
              <a:rPr lang="en-US" sz="2000"/>
              <a:t>efficiency 40-70%</a:t>
            </a:r>
          </a:p>
        </p:txBody>
      </p:sp>
      <p:sp>
        <p:nvSpPr>
          <p:cNvPr id="40973" name="Text Box 12"/>
          <p:cNvSpPr txBox="1">
            <a:spLocks noChangeArrowheads="1"/>
          </p:cNvSpPr>
          <p:nvPr/>
        </p:nvSpPr>
        <p:spPr bwMode="auto">
          <a:xfrm>
            <a:off x="1348613" y="5173088"/>
            <a:ext cx="3265488" cy="164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dirty="0"/>
              <a:t>High voltage switching and</a:t>
            </a:r>
          </a:p>
          <a:p>
            <a:pPr algn="l" eaLnBrk="1" hangingPunct="1"/>
            <a:r>
              <a:rPr lang="en-US" sz="2000" dirty="0"/>
              <a:t>voltage transformer</a:t>
            </a:r>
          </a:p>
          <a:p>
            <a:pPr algn="l" eaLnBrk="1" hangingPunct="1"/>
            <a:r>
              <a:rPr lang="en-US" sz="2000" dirty="0"/>
              <a:t>rise time &gt; 300 ns</a:t>
            </a:r>
          </a:p>
          <a:p>
            <a:pPr algn="l" eaLnBrk="1" hangingPunct="1"/>
            <a:endParaRPr lang="en-US" sz="2000" dirty="0"/>
          </a:p>
          <a:p>
            <a:pPr algn="l" eaLnBrk="1" hangingPunct="1"/>
            <a:r>
              <a:rPr lang="en-US" sz="2000" dirty="0"/>
              <a:t>Or solid state device</a:t>
            </a:r>
          </a:p>
        </p:txBody>
      </p:sp>
      <p:sp>
        <p:nvSpPr>
          <p:cNvPr id="40974" name="Line 13"/>
          <p:cNvSpPr>
            <a:spLocks noChangeShapeType="1"/>
          </p:cNvSpPr>
          <p:nvPr/>
        </p:nvSpPr>
        <p:spPr bwMode="auto">
          <a:xfrm>
            <a:off x="5203825" y="3532188"/>
            <a:ext cx="0" cy="1985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5" name="Text Box 14"/>
          <p:cNvSpPr txBox="1">
            <a:spLocks noChangeArrowheads="1"/>
          </p:cNvSpPr>
          <p:nvPr/>
        </p:nvSpPr>
        <p:spPr bwMode="auto">
          <a:xfrm>
            <a:off x="5267325" y="6192838"/>
            <a:ext cx="453072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buFont typeface="Symbol" charset="0"/>
              <a:buNone/>
            </a:pPr>
            <a:r>
              <a:rPr lang="en-US" sz="2000" b="1">
                <a:solidFill>
                  <a:srgbClr val="800000"/>
                </a:solidFill>
                <a:sym typeface="Symbol" charset="0"/>
              </a:rPr>
              <a:t>=&gt;</a:t>
            </a:r>
            <a:r>
              <a:rPr lang="en-US" sz="2000"/>
              <a:t> </a:t>
            </a:r>
            <a:r>
              <a:rPr lang="en-US" sz="2000" b="1" i="1"/>
              <a:t>for power efficient operation </a:t>
            </a:r>
          </a:p>
          <a:p>
            <a:pPr algn="l" eaLnBrk="1" hangingPunct="1">
              <a:buFont typeface="Symbol" charset="0"/>
              <a:buNone/>
            </a:pPr>
            <a:r>
              <a:rPr lang="en-US" sz="2000" b="1" i="1"/>
              <a:t>     pulse length t</a:t>
            </a:r>
            <a:r>
              <a:rPr lang="en-US" sz="2000" b="1" i="1" baseline="-25000"/>
              <a:t>P</a:t>
            </a:r>
            <a:r>
              <a:rPr lang="en-US" sz="2000" b="1" i="1"/>
              <a:t> &gt;&gt;  300 ns favourable</a:t>
            </a:r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1189038" y="904875"/>
            <a:ext cx="2000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lang="en-US" sz="20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Klystrons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14438"/>
            <a:ext cx="9772650" cy="2863850"/>
          </a:xfrm>
        </p:spPr>
        <p:txBody>
          <a:bodyPr/>
          <a:lstStyle/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narrow-band vacuum-tube amplifier at microwave frequencies (an electron-beam device).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low-power signal at the design frequency excites input cavity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Velocity modulation becomes time modulation in the drift tube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Bunched beam excites output cavity</a:t>
            </a:r>
          </a:p>
        </p:txBody>
      </p:sp>
      <p:sp>
        <p:nvSpPr>
          <p:cNvPr id="41988" name="Text Box 99"/>
          <p:cNvSpPr txBox="1">
            <a:spLocks noChangeArrowheads="1"/>
          </p:cNvSpPr>
          <p:nvPr/>
        </p:nvSpPr>
        <p:spPr bwMode="auto">
          <a:xfrm>
            <a:off x="179388" y="4478338"/>
            <a:ext cx="1876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Electron Gun</a:t>
            </a:r>
          </a:p>
        </p:txBody>
      </p:sp>
      <p:sp>
        <p:nvSpPr>
          <p:cNvPr id="41989" name="Line 100"/>
          <p:cNvSpPr>
            <a:spLocks noChangeShapeType="1"/>
          </p:cNvSpPr>
          <p:nvPr/>
        </p:nvSpPr>
        <p:spPr bwMode="auto">
          <a:xfrm>
            <a:off x="773113" y="4857750"/>
            <a:ext cx="2016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0" name="Text Box 101"/>
          <p:cNvSpPr txBox="1">
            <a:spLocks noChangeArrowheads="1"/>
          </p:cNvSpPr>
          <p:nvPr/>
        </p:nvSpPr>
        <p:spPr bwMode="auto">
          <a:xfrm>
            <a:off x="974725" y="6342063"/>
            <a:ext cx="2185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Input Cavity</a:t>
            </a:r>
          </a:p>
        </p:txBody>
      </p:sp>
      <p:sp>
        <p:nvSpPr>
          <p:cNvPr id="41991" name="Line 102"/>
          <p:cNvSpPr>
            <a:spLocks noChangeShapeType="1"/>
          </p:cNvSpPr>
          <p:nvPr/>
        </p:nvSpPr>
        <p:spPr bwMode="auto">
          <a:xfrm flipV="1">
            <a:off x="1722438" y="5867400"/>
            <a:ext cx="131762" cy="582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2" name="Text Box 103"/>
          <p:cNvSpPr txBox="1">
            <a:spLocks noChangeArrowheads="1"/>
          </p:cNvSpPr>
          <p:nvPr/>
        </p:nvSpPr>
        <p:spPr bwMode="auto">
          <a:xfrm>
            <a:off x="2376488" y="4502150"/>
            <a:ext cx="2814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Drift Tube</a:t>
            </a:r>
          </a:p>
        </p:txBody>
      </p:sp>
      <p:sp>
        <p:nvSpPr>
          <p:cNvPr id="41993" name="Line 104"/>
          <p:cNvSpPr>
            <a:spLocks noChangeShapeType="1"/>
          </p:cNvSpPr>
          <p:nvPr/>
        </p:nvSpPr>
        <p:spPr bwMode="auto">
          <a:xfrm>
            <a:off x="3563938" y="4905375"/>
            <a:ext cx="11112" cy="474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4" name="Text Box 105"/>
          <p:cNvSpPr txBox="1">
            <a:spLocks noChangeArrowheads="1"/>
          </p:cNvSpPr>
          <p:nvPr/>
        </p:nvSpPr>
        <p:spPr bwMode="auto">
          <a:xfrm>
            <a:off x="4656138" y="6259513"/>
            <a:ext cx="2244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Output Cavity</a:t>
            </a:r>
          </a:p>
        </p:txBody>
      </p:sp>
      <p:sp>
        <p:nvSpPr>
          <p:cNvPr id="41995" name="Line 106"/>
          <p:cNvSpPr>
            <a:spLocks noChangeShapeType="1"/>
          </p:cNvSpPr>
          <p:nvPr/>
        </p:nvSpPr>
        <p:spPr bwMode="auto">
          <a:xfrm flipV="1">
            <a:off x="5440363" y="5856288"/>
            <a:ext cx="82550" cy="498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6" name="Text Box 107"/>
          <p:cNvSpPr txBox="1">
            <a:spLocks noChangeArrowheads="1"/>
          </p:cNvSpPr>
          <p:nvPr/>
        </p:nvSpPr>
        <p:spPr bwMode="auto">
          <a:xfrm>
            <a:off x="6413500" y="4311650"/>
            <a:ext cx="2268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Collector</a:t>
            </a:r>
          </a:p>
        </p:txBody>
      </p:sp>
      <p:sp>
        <p:nvSpPr>
          <p:cNvPr id="41997" name="Line 108"/>
          <p:cNvSpPr>
            <a:spLocks noChangeShapeType="1"/>
          </p:cNvSpPr>
          <p:nvPr/>
        </p:nvSpPr>
        <p:spPr bwMode="auto">
          <a:xfrm>
            <a:off x="7054850" y="4740275"/>
            <a:ext cx="357188" cy="450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41998" name="Group 140"/>
          <p:cNvGrpSpPr>
            <a:grpSpLocks/>
          </p:cNvGrpSpPr>
          <p:nvPr/>
        </p:nvGrpSpPr>
        <p:grpSpPr bwMode="auto">
          <a:xfrm>
            <a:off x="857250" y="5164138"/>
            <a:ext cx="7446963" cy="695325"/>
            <a:chOff x="336" y="3130"/>
            <a:chExt cx="4691" cy="438"/>
          </a:xfrm>
        </p:grpSpPr>
        <p:grpSp>
          <p:nvGrpSpPr>
            <p:cNvPr id="42005" name="Group 141"/>
            <p:cNvGrpSpPr>
              <a:grpSpLocks/>
            </p:cNvGrpSpPr>
            <p:nvPr/>
          </p:nvGrpSpPr>
          <p:grpSpPr bwMode="auto">
            <a:xfrm>
              <a:off x="1077" y="3291"/>
              <a:ext cx="2086" cy="119"/>
              <a:chOff x="1077" y="3291"/>
              <a:chExt cx="2086" cy="119"/>
            </a:xfrm>
          </p:grpSpPr>
          <p:sp>
            <p:nvSpPr>
              <p:cNvPr id="42027" name="Line 14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8" name="Line 14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2006" name="Group 144"/>
            <p:cNvGrpSpPr>
              <a:grpSpLocks/>
            </p:cNvGrpSpPr>
            <p:nvPr/>
          </p:nvGrpSpPr>
          <p:grpSpPr bwMode="auto">
            <a:xfrm>
              <a:off x="795" y="3135"/>
              <a:ext cx="354" cy="433"/>
              <a:chOff x="795" y="3135"/>
              <a:chExt cx="354" cy="433"/>
            </a:xfrm>
          </p:grpSpPr>
          <p:sp>
            <p:nvSpPr>
              <p:cNvPr id="42021" name="Line 14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2" name="Line 14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3" name="Line 14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4" name="Line 14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5" name="Line 14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6" name="Line 15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2007" name="Line 151"/>
            <p:cNvSpPr>
              <a:spLocks noChangeShapeType="1"/>
            </p:cNvSpPr>
            <p:nvPr/>
          </p:nvSpPr>
          <p:spPr bwMode="auto">
            <a:xfrm flipH="1">
              <a:off x="516" y="3418"/>
              <a:ext cx="351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2008" name="Line 152"/>
            <p:cNvSpPr>
              <a:spLocks noChangeShapeType="1"/>
            </p:cNvSpPr>
            <p:nvPr/>
          </p:nvSpPr>
          <p:spPr bwMode="auto">
            <a:xfrm flipH="1">
              <a:off x="517" y="3289"/>
              <a:ext cx="351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2009" name="AutoShape 153"/>
            <p:cNvSpPr>
              <a:spLocks noChangeArrowheads="1"/>
            </p:cNvSpPr>
            <p:nvPr/>
          </p:nvSpPr>
          <p:spPr bwMode="auto">
            <a:xfrm rot="-5400000">
              <a:off x="315" y="3225"/>
              <a:ext cx="309" cy="26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68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42010" name="Group 154"/>
            <p:cNvGrpSpPr>
              <a:grpSpLocks/>
            </p:cNvGrpSpPr>
            <p:nvPr/>
          </p:nvGrpSpPr>
          <p:grpSpPr bwMode="auto">
            <a:xfrm>
              <a:off x="3108" y="3130"/>
              <a:ext cx="354" cy="433"/>
              <a:chOff x="795" y="3135"/>
              <a:chExt cx="354" cy="433"/>
            </a:xfrm>
          </p:grpSpPr>
          <p:sp>
            <p:nvSpPr>
              <p:cNvPr id="42015" name="Line 15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6" name="Line 15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7" name="Line 15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8" name="Line 15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9" name="Line 15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0" name="Line 16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2011" name="Group 161"/>
            <p:cNvGrpSpPr>
              <a:grpSpLocks/>
            </p:cNvGrpSpPr>
            <p:nvPr/>
          </p:nvGrpSpPr>
          <p:grpSpPr bwMode="auto">
            <a:xfrm>
              <a:off x="3377" y="3286"/>
              <a:ext cx="754" cy="127"/>
              <a:chOff x="1077" y="3291"/>
              <a:chExt cx="2086" cy="119"/>
            </a:xfrm>
          </p:grpSpPr>
          <p:sp>
            <p:nvSpPr>
              <p:cNvPr id="42013" name="Line 16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4" name="Line 16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2012" name="Oval 164"/>
            <p:cNvSpPr>
              <a:spLocks noChangeArrowheads="1"/>
            </p:cNvSpPr>
            <p:nvPr/>
          </p:nvSpPr>
          <p:spPr bwMode="auto">
            <a:xfrm>
              <a:off x="4054" y="3157"/>
              <a:ext cx="973" cy="366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1999" name="Line 165"/>
          <p:cNvSpPr>
            <a:spLocks noChangeShapeType="1"/>
          </p:cNvSpPr>
          <p:nvPr/>
        </p:nvSpPr>
        <p:spPr bwMode="auto">
          <a:xfrm>
            <a:off x="1166813" y="5513388"/>
            <a:ext cx="2017712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2000" name="Line 166"/>
          <p:cNvSpPr>
            <a:spLocks noChangeShapeType="1"/>
          </p:cNvSpPr>
          <p:nvPr/>
        </p:nvSpPr>
        <p:spPr bwMode="auto">
          <a:xfrm flipV="1">
            <a:off x="3197225" y="5513388"/>
            <a:ext cx="1485900" cy="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01" name="Line 167"/>
          <p:cNvSpPr>
            <a:spLocks noChangeShapeType="1"/>
          </p:cNvSpPr>
          <p:nvPr/>
        </p:nvSpPr>
        <p:spPr bwMode="auto">
          <a:xfrm>
            <a:off x="4740275" y="5502275"/>
            <a:ext cx="795338" cy="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02" name="Line 168"/>
          <p:cNvSpPr>
            <a:spLocks noChangeShapeType="1"/>
          </p:cNvSpPr>
          <p:nvPr/>
        </p:nvSpPr>
        <p:spPr bwMode="auto">
          <a:xfrm>
            <a:off x="5654675" y="5514975"/>
            <a:ext cx="1839913" cy="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2003" name="Line 169"/>
          <p:cNvSpPr>
            <a:spLocks noChangeShapeType="1"/>
          </p:cNvSpPr>
          <p:nvPr/>
        </p:nvSpPr>
        <p:spPr bwMode="auto">
          <a:xfrm>
            <a:off x="1992313" y="4714875"/>
            <a:ext cx="0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2004" name="Line 170"/>
          <p:cNvSpPr>
            <a:spLocks noChangeShapeType="1"/>
          </p:cNvSpPr>
          <p:nvPr/>
        </p:nvSpPr>
        <p:spPr bwMode="auto">
          <a:xfrm flipV="1">
            <a:off x="5487988" y="4089400"/>
            <a:ext cx="0" cy="12223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RF efficiency: cavities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149" y="1457698"/>
            <a:ext cx="9642828" cy="5722081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Fields established after cavity fill time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Only then the beam pulse can start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Steady state: power to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beam, cavity losses, and (for TW) output coupler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Efficiency: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NC TW cavities have smaller fill time </a:t>
            </a:r>
            <a:r>
              <a:rPr lang="en-US" i="1" dirty="0" err="1">
                <a:latin typeface="Times New Roman" charset="0"/>
                <a:ea typeface="ＭＳ Ｐゴシック" charset="0"/>
                <a:cs typeface="ＭＳ Ｐゴシック" charset="0"/>
              </a:rPr>
              <a:t>T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fill</a:t>
            </a:r>
            <a:endParaRPr lang="en-US" i="1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43013" name="Group 10"/>
          <p:cNvGrpSpPr>
            <a:grpSpLocks/>
          </p:cNvGrpSpPr>
          <p:nvPr/>
        </p:nvGrpSpPr>
        <p:grpSpPr bwMode="auto">
          <a:xfrm>
            <a:off x="2669854" y="3576308"/>
            <a:ext cx="5945188" cy="1998663"/>
            <a:chOff x="1678" y="1763"/>
            <a:chExt cx="3745" cy="1259"/>
          </a:xfrm>
        </p:grpSpPr>
        <p:graphicFrame>
          <p:nvGraphicFramePr>
            <p:cNvPr id="43010" name="Object 2"/>
            <p:cNvGraphicFramePr>
              <a:graphicFrameLocks noChangeAspect="1"/>
            </p:cNvGraphicFramePr>
            <p:nvPr/>
          </p:nvGraphicFramePr>
          <p:xfrm>
            <a:off x="1678" y="1763"/>
            <a:ext cx="3745" cy="7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2362200" imgH="495300" progId="Equation.DSMT4">
                    <p:embed/>
                  </p:oleObj>
                </mc:Choice>
                <mc:Fallback>
                  <p:oleObj name="Equation" r:id="rId2" imgW="2362200" imgH="495300" progId="Equation.DSMT4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8" y="1763"/>
                          <a:ext cx="3745" cy="7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80808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14" name="AutoShape 8"/>
            <p:cNvSpPr>
              <a:spLocks/>
            </p:cNvSpPr>
            <p:nvPr/>
          </p:nvSpPr>
          <p:spPr bwMode="auto">
            <a:xfrm rot="-5400000">
              <a:off x="3440" y="1765"/>
              <a:ext cx="160" cy="1580"/>
            </a:xfrm>
            <a:prstGeom prst="leftBrace">
              <a:avLst>
                <a:gd name="adj1" fmla="val 82292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5" name="Text Box 9"/>
            <p:cNvSpPr txBox="1">
              <a:spLocks noChangeArrowheads="1"/>
            </p:cNvSpPr>
            <p:nvPr/>
          </p:nvSpPr>
          <p:spPr bwMode="auto">
            <a:xfrm>
              <a:off x="2587" y="2734"/>
              <a:ext cx="18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>
                  <a:cs typeface="Times New Roman" charset="0"/>
                </a:rPr>
                <a:t>≈ 1 for SC SW cavities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F664AD-325B-4A8E-B7AF-A03627B0F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214" y="865135"/>
            <a:ext cx="3954236" cy="207092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11A6473-82D2-E409-5B85-2620FEE09C39}"/>
              </a:ext>
            </a:extLst>
          </p:cNvPr>
          <p:cNvSpPr txBox="1"/>
          <p:nvPr/>
        </p:nvSpPr>
        <p:spPr>
          <a:xfrm>
            <a:off x="9105900" y="996033"/>
            <a:ext cx="97563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SW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SC Technology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128618"/>
            <a:ext cx="9772650" cy="6028734"/>
          </a:xfrm>
        </p:spPr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 the past, SC gradient typically 5 MV/m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and expensive cryogenic equipment 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TESLA development: new material specs,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cleaning and fabrication techniques,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processing techniques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Significant cost reduction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Gradient substantially increased</a:t>
            </a:r>
          </a:p>
          <a:p>
            <a:pPr eaLnBrk="1"/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Electropolishing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technique has reached ~35 MV/m in 9-cell cavities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31.5 MV/m ILC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baseline</a:t>
            </a:r>
          </a:p>
          <a:p>
            <a:pPr marL="431800" lvl="1" indent="-323850" eaLnBrk="1">
              <a:spcAft>
                <a:spcPts val="1425"/>
              </a:spcAft>
              <a:buSzPct val="64000"/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limited by critical 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magnetic field </a:t>
            </a:r>
            <a:r>
              <a:rPr lang="en-US" sz="2200" dirty="0" err="1">
                <a:solidFill>
                  <a:srgbClr val="FF0000"/>
                </a:solidFill>
              </a:rPr>
              <a:t>H</a:t>
            </a:r>
            <a:r>
              <a:rPr lang="en-US" sz="2200" baseline="-25000" dirty="0" err="1">
                <a:solidFill>
                  <a:srgbClr val="FF0000"/>
                </a:solidFill>
              </a:rPr>
              <a:t>crit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above which no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superconductivity exists</a:t>
            </a:r>
            <a:endParaRPr lang="en-US" sz="2400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291" name="Picture 4" descr="cavity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" t="29451" r="5502" b="9268"/>
          <a:stretch>
            <a:fillRect/>
          </a:stretch>
        </p:blipFill>
        <p:spPr bwMode="auto">
          <a:xfrm>
            <a:off x="5897563" y="1554163"/>
            <a:ext cx="4043362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257" y="4833833"/>
            <a:ext cx="259397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807" y="4821133"/>
            <a:ext cx="2525713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6745232" y="5295795"/>
            <a:ext cx="652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>
                <a:sym typeface="Symbol" charset="0"/>
              </a:rPr>
              <a:t>=&gt;</a:t>
            </a:r>
          </a:p>
        </p:txBody>
      </p:sp>
      <p:sp>
        <p:nvSpPr>
          <p:cNvPr id="12295" name="Rectangle 8"/>
          <p:cNvSpPr>
            <a:spLocks noChangeArrowheads="1"/>
          </p:cNvSpPr>
          <p:nvPr/>
        </p:nvSpPr>
        <p:spPr bwMode="auto">
          <a:xfrm>
            <a:off x="4197295" y="6561033"/>
            <a:ext cx="2170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2813"/>
            <a:r>
              <a:rPr lang="en-US"/>
              <a:t>Chemical polish</a:t>
            </a:r>
          </a:p>
        </p:txBody>
      </p:sp>
      <p:sp>
        <p:nvSpPr>
          <p:cNvPr id="12296" name="Text Box 11"/>
          <p:cNvSpPr txBox="1">
            <a:spLocks noChangeArrowheads="1"/>
          </p:cNvSpPr>
          <p:nvPr/>
        </p:nvSpPr>
        <p:spPr bwMode="auto">
          <a:xfrm>
            <a:off x="7470720" y="6534045"/>
            <a:ext cx="21955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Electropolishing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544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eldLCWS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383" y="997420"/>
            <a:ext cx="4694831" cy="6217763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Achieved SC accelerating gradients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348078" y="1125517"/>
            <a:ext cx="4707001" cy="6089665"/>
          </a:xfrm>
        </p:spPr>
        <p:txBody>
          <a:bodyPr>
            <a:normAutofit fontScale="92500"/>
          </a:bodyPr>
          <a:lstStyle/>
          <a:p>
            <a:r>
              <a:rPr lang="en-US" dirty="0"/>
              <a:t>Large progress by R&amp;D program to systematically understand and set procedures for the production process</a:t>
            </a:r>
          </a:p>
          <a:p>
            <a:r>
              <a:rPr lang="en-US" dirty="0"/>
              <a:t>reached goal for a 50% yield at 35 MV/</a:t>
            </a:r>
            <a:r>
              <a:rPr lang="en-US" dirty="0" err="1"/>
              <a:t>m</a:t>
            </a:r>
            <a:r>
              <a:rPr lang="en-US" dirty="0"/>
              <a:t> by the end of 2010 </a:t>
            </a:r>
          </a:p>
          <a:p>
            <a:r>
              <a:rPr lang="en-US" dirty="0">
                <a:solidFill>
                  <a:srgbClr val="FF0000"/>
                </a:solidFill>
              </a:rPr>
              <a:t>90% yield at 28 MV/m </a:t>
            </a:r>
            <a:r>
              <a:rPr lang="en-US" dirty="0"/>
              <a:t>exceeded </a:t>
            </a:r>
            <a:r>
              <a:rPr lang="en-US" dirty="0">
                <a:solidFill>
                  <a:srgbClr val="FF0000"/>
                </a:solidFill>
              </a:rPr>
              <a:t>in 2012</a:t>
            </a:r>
          </a:p>
          <a:p>
            <a:r>
              <a:rPr lang="en-US" dirty="0"/>
              <a:t>Tests for higher gradient ongoing</a:t>
            </a:r>
          </a:p>
          <a:p>
            <a:pPr marL="431800" lvl="1" indent="-323850">
              <a:spcAft>
                <a:spcPts val="1425"/>
              </a:spcAft>
              <a:buSzPct val="64000"/>
            </a:pPr>
            <a:r>
              <a:rPr lang="en-US" dirty="0">
                <a:solidFill>
                  <a:srgbClr val="FF0000"/>
                </a:solidFill>
              </a:rPr>
              <a:t>limited</a:t>
            </a:r>
            <a:r>
              <a:rPr lang="en-US" dirty="0"/>
              <a:t> certainly </a:t>
            </a:r>
            <a:r>
              <a:rPr lang="en-US" dirty="0">
                <a:solidFill>
                  <a:srgbClr val="FF0000"/>
                </a:solidFill>
              </a:rPr>
              <a:t>below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50 MV/m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sz="2200" dirty="0" err="1">
                <a:solidFill>
                  <a:schemeClr val="tx1"/>
                </a:solidFill>
              </a:rPr>
              <a:t>H</a:t>
            </a:r>
            <a:r>
              <a:rPr lang="en-US" sz="2200" baseline="-25000" dirty="0" err="1">
                <a:solidFill>
                  <a:schemeClr val="tx1"/>
                </a:solidFill>
              </a:rPr>
              <a:t>crit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  <a:p>
            <a:pPr marL="431800" lvl="1" indent="-323850">
              <a:spcAft>
                <a:spcPts val="1425"/>
              </a:spcAft>
              <a:buSzPct val="64000"/>
            </a:pPr>
            <a:r>
              <a:rPr lang="en-US" dirty="0">
                <a:solidFill>
                  <a:schemeClr val="tx1"/>
                </a:solidFill>
              </a:rPr>
              <a:t>X-FEL running </a:t>
            </a:r>
            <a:r>
              <a:rPr lang="en-US">
                <a:solidFill>
                  <a:schemeClr val="tx1"/>
                </a:solidFill>
              </a:rPr>
              <a:t>with </a:t>
            </a:r>
            <a:r>
              <a:rPr lang="en-US"/>
              <a:t>23.6 MV</a:t>
            </a:r>
            <a:r>
              <a:rPr lang="en-US" dirty="0"/>
              <a:t>/m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44371" y="1229372"/>
            <a:ext cx="1082363" cy="46164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23" tIns="45712" rIns="91423" bIns="45712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1</a:t>
            </a:r>
            <a:r>
              <a:rPr lang="en-US" baseline="30000" dirty="0">
                <a:solidFill>
                  <a:schemeClr val="tx1"/>
                </a:solidFill>
              </a:rPr>
              <a:t>st</a:t>
            </a:r>
            <a:r>
              <a:rPr lang="en-US" dirty="0">
                <a:solidFill>
                  <a:schemeClr val="tx1"/>
                </a:solidFill>
              </a:rPr>
              <a:t> pass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93080" y="5836976"/>
            <a:ext cx="1150691" cy="46164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23" tIns="45712" rIns="91423" bIns="45712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2</a:t>
            </a:r>
            <a:r>
              <a:rPr lang="en-US" baseline="30000" dirty="0">
                <a:solidFill>
                  <a:schemeClr val="tx1"/>
                </a:solidFill>
              </a:rPr>
              <a:t>nd</a:t>
            </a:r>
            <a:r>
              <a:rPr lang="en-US" dirty="0">
                <a:solidFill>
                  <a:schemeClr val="tx1"/>
                </a:solidFill>
              </a:rPr>
              <a:t> pass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927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/>
              <a:t>Limitations of Gradient E</a:t>
            </a:r>
            <a:r>
              <a:rPr lang="en-US" sz="3600" baseline="-25000"/>
              <a:t>acc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5231" y="1113024"/>
            <a:ext cx="9772219" cy="6057680"/>
          </a:xfrm>
        </p:spPr>
        <p:txBody>
          <a:bodyPr/>
          <a:lstStyle/>
          <a:p>
            <a:pPr eaLnBrk="1"/>
            <a:r>
              <a:rPr lang="en-US" sz="2400" dirty="0">
                <a:solidFill>
                  <a:srgbClr val="0000FF"/>
                </a:solidFill>
              </a:rPr>
              <a:t>Surface magnetic field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SC structures become normal conducting above </a:t>
            </a:r>
            <a:r>
              <a:rPr lang="en-US" sz="2200" dirty="0" err="1">
                <a:solidFill>
                  <a:schemeClr val="tx1"/>
                </a:solidFill>
              </a:rPr>
              <a:t>H</a:t>
            </a:r>
            <a:r>
              <a:rPr lang="en-US" sz="2200" baseline="-25000" dirty="0" err="1">
                <a:solidFill>
                  <a:schemeClr val="tx1"/>
                </a:solidFill>
              </a:rPr>
              <a:t>crit</a:t>
            </a:r>
            <a:endParaRPr lang="en-US" sz="2200" baseline="-25000" dirty="0">
              <a:solidFill>
                <a:schemeClr val="tx1"/>
              </a:solidFill>
            </a:endParaRP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NC: Pulsed surface heating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material fatigue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 cracks</a:t>
            </a:r>
            <a:br>
              <a:rPr lang="en-US" sz="22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200" dirty="0">
              <a:solidFill>
                <a:schemeClr val="tx1"/>
              </a:solidFill>
            </a:endParaRPr>
          </a:p>
          <a:p>
            <a:pPr eaLnBrk="1"/>
            <a:r>
              <a:rPr lang="en-US" sz="2400" dirty="0">
                <a:solidFill>
                  <a:srgbClr val="0000FF"/>
                </a:solidFill>
              </a:rPr>
              <a:t>Field emission due to surface electric field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Vacuum arcs - RF break downs 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Break down rate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Operation efficiency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Local plasma triggered by field emission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Erosion of surface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Dark current capture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/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Efficiency reduction, activation, detector backgrounds</a:t>
            </a:r>
            <a:br>
              <a:rPr lang="en-US" sz="22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200" b="1" dirty="0">
              <a:solidFill>
                <a:schemeClr val="tx1"/>
              </a:solidFill>
            </a:endParaRPr>
          </a:p>
          <a:p>
            <a:pPr eaLnBrk="1"/>
            <a:r>
              <a:rPr lang="en-US" sz="2400" dirty="0">
                <a:solidFill>
                  <a:srgbClr val="0000FF"/>
                </a:solidFill>
              </a:rPr>
              <a:t>RF power flow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RF power flow and/or iris aperture apparently have a strong impact on 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achievable </a:t>
            </a:r>
            <a:r>
              <a:rPr lang="en-US" sz="2200" i="1" dirty="0" err="1">
                <a:solidFill>
                  <a:schemeClr val="tx1"/>
                </a:solidFill>
              </a:rPr>
              <a:t>E</a:t>
            </a:r>
            <a:r>
              <a:rPr lang="en-US" sz="2200" i="1" baseline="-25000" dirty="0" err="1">
                <a:solidFill>
                  <a:schemeClr val="tx1"/>
                </a:solidFill>
              </a:rPr>
              <a:t>acc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and on surface erosion. Mechanism not fully understood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95694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107736</TotalTime>
  <Words>1594</Words>
  <Application>Microsoft Macintosh PowerPoint</Application>
  <PresentationFormat>Custom</PresentationFormat>
  <Paragraphs>293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27</vt:i4>
      </vt:variant>
    </vt:vector>
  </HeadingPairs>
  <TitlesOfParts>
    <vt:vector size="43" baseType="lpstr">
      <vt:lpstr>Arial</vt:lpstr>
      <vt:lpstr>Cambria Math</vt:lpstr>
      <vt:lpstr>Comic Sans MS</vt:lpstr>
      <vt:lpstr>Helvetica</vt:lpstr>
      <vt:lpstr>Microsoft Sans Serif</vt:lpstr>
      <vt:lpstr>StarSymbol</vt:lpstr>
      <vt:lpstr>Symbol</vt:lpstr>
      <vt:lpstr>Times New Roman</vt:lpstr>
      <vt:lpstr>Times-Bold</vt:lpstr>
      <vt:lpstr>TimesNewRomanPSMT</vt:lpstr>
      <vt:lpstr>Default Design</vt:lpstr>
      <vt:lpstr>1_Default Design</vt:lpstr>
      <vt:lpstr>Equation</vt:lpstr>
      <vt:lpstr>Chart</vt:lpstr>
      <vt:lpstr>Picture</vt:lpstr>
      <vt:lpstr>Word.Picture.8</vt:lpstr>
      <vt:lpstr>Linear Colliders Lecture 3 Subsystems II</vt:lpstr>
      <vt:lpstr>Previous Lecture</vt:lpstr>
      <vt:lpstr>RF systems</vt:lpstr>
      <vt:lpstr>PowerPoint Presentation</vt:lpstr>
      <vt:lpstr>Klystrons</vt:lpstr>
      <vt:lpstr>RF efficiency: cavities</vt:lpstr>
      <vt:lpstr>SC Technology</vt:lpstr>
      <vt:lpstr>Achieved SC accelerating gradients</vt:lpstr>
      <vt:lpstr>Limitations of Gradient Eacc</vt:lpstr>
      <vt:lpstr>NC Structure conditioning</vt:lpstr>
      <vt:lpstr>Breakdown-rate vs gradient</vt:lpstr>
      <vt:lpstr>Breakdown-rate vs pulse length</vt:lpstr>
      <vt:lpstr>Accelerating gradient</vt:lpstr>
      <vt:lpstr>Bunch structure</vt:lpstr>
      <vt:lpstr>Beam Delivery: Final Focus</vt:lpstr>
      <vt:lpstr>Final Focus: chromaticity</vt:lpstr>
      <vt:lpstr>Final focus: Chromaticity</vt:lpstr>
      <vt:lpstr>Chromaticity correction</vt:lpstr>
      <vt:lpstr>Final Focus: Chromatic Correction</vt:lpstr>
      <vt:lpstr>Final focus: fundamental limits</vt:lpstr>
      <vt:lpstr>Stability and Alignment</vt:lpstr>
      <vt:lpstr>Ground Motion</vt:lpstr>
      <vt:lpstr>Ground motion: ATL law</vt:lpstr>
      <vt:lpstr>Active stabilization</vt:lpstr>
      <vt:lpstr>Beam-Beam feedback</vt:lpstr>
      <vt:lpstr>Other IP issues</vt:lpstr>
      <vt:lpstr>Post-Collision Line (CLIC)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Frank Tecker</cp:lastModifiedBy>
  <cp:revision>199</cp:revision>
  <cp:lastPrinted>2012-01-20T10:24:43Z</cp:lastPrinted>
  <dcterms:created xsi:type="dcterms:W3CDTF">2011-02-27T19:14:48Z</dcterms:created>
  <dcterms:modified xsi:type="dcterms:W3CDTF">2023-02-09T11:39:50Z</dcterms:modified>
</cp:coreProperties>
</file>