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4"/>
  </p:sldMasterIdLst>
  <p:notesMasterIdLst>
    <p:notesMasterId r:id="rId56"/>
  </p:notesMasterIdLst>
  <p:sldIdLst>
    <p:sldId id="256" r:id="rId5"/>
    <p:sldId id="258" r:id="rId6"/>
    <p:sldId id="293" r:id="rId7"/>
    <p:sldId id="294" r:id="rId8"/>
    <p:sldId id="323" r:id="rId9"/>
    <p:sldId id="315" r:id="rId10"/>
    <p:sldId id="297" r:id="rId11"/>
    <p:sldId id="304" r:id="rId12"/>
    <p:sldId id="285" r:id="rId13"/>
    <p:sldId id="284" r:id="rId14"/>
    <p:sldId id="283" r:id="rId15"/>
    <p:sldId id="305" r:id="rId16"/>
    <p:sldId id="306" r:id="rId17"/>
    <p:sldId id="310" r:id="rId18"/>
    <p:sldId id="307" r:id="rId19"/>
    <p:sldId id="287" r:id="rId20"/>
    <p:sldId id="322" r:id="rId21"/>
    <p:sldId id="312" r:id="rId22"/>
    <p:sldId id="295" r:id="rId23"/>
    <p:sldId id="317" r:id="rId24"/>
    <p:sldId id="301" r:id="rId25"/>
    <p:sldId id="272" r:id="rId26"/>
    <p:sldId id="273" r:id="rId27"/>
    <p:sldId id="276" r:id="rId28"/>
    <p:sldId id="274" r:id="rId29"/>
    <p:sldId id="282" r:id="rId30"/>
    <p:sldId id="290" r:id="rId31"/>
    <p:sldId id="291" r:id="rId32"/>
    <p:sldId id="302" r:id="rId33"/>
    <p:sldId id="292" r:id="rId34"/>
    <p:sldId id="263" r:id="rId35"/>
    <p:sldId id="264" r:id="rId36"/>
    <p:sldId id="321" r:id="rId37"/>
    <p:sldId id="318" r:id="rId38"/>
    <p:sldId id="299" r:id="rId39"/>
    <p:sldId id="296" r:id="rId40"/>
    <p:sldId id="260" r:id="rId41"/>
    <p:sldId id="286" r:id="rId42"/>
    <p:sldId id="268" r:id="rId43"/>
    <p:sldId id="269" r:id="rId44"/>
    <p:sldId id="270" r:id="rId45"/>
    <p:sldId id="277" r:id="rId46"/>
    <p:sldId id="271" r:id="rId47"/>
    <p:sldId id="281" r:id="rId48"/>
    <p:sldId id="278" r:id="rId49"/>
    <p:sldId id="279" r:id="rId50"/>
    <p:sldId id="262" r:id="rId51"/>
    <p:sldId id="280" r:id="rId52"/>
    <p:sldId id="313" r:id="rId53"/>
    <p:sldId id="325" r:id="rId54"/>
    <p:sldId id="300"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7F6A24D-1D1B-C521-426E-9317B0AD9042}" name="Seb Wilkes" initials="SW" userId="S::quee4364@ox.ac.uk::37d0a8a1-4b3e-4229-aacc-b561017031e2" providerId="AD"/>
  <p188:author id="{B08B5157-C814-00C4-F122-134B24C3DFF9}" name="mariamaxouti2@hotmail.com" initials="ma" userId="S::urn:spo:guest#mariamaxouti2@hotmail.com::"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9B6797-6059-B619-0B54-35FD4296BEC8}" v="34" dt="2022-03-09T23:33:20.107"/>
    <p1510:client id="{2619BBA7-7517-BD84-1132-3C4D86071B2A}" v="74" dt="2022-03-10T10:48:09.023"/>
    <p1510:client id="{3E361DEE-B821-AF81-6E11-8215C6FBA6AB}" v="987" dt="2022-03-09T22:53:23.628"/>
    <p1510:client id="{48CCBE64-A75C-53BC-FEBB-60BD9EC02EE5}" v="387" dt="2022-03-10T10:42:03.669"/>
    <p1510:client id="{525A6426-7764-88E0-73A1-344D4F34250E}" v="241" dt="2022-03-10T10:15:44.901"/>
    <p1510:client id="{907A4398-D5FA-4FB1-9906-33C278D48D82}" v="4623" dt="2022-03-10T10:24:33.568"/>
    <p1510:client id="{B5FD271E-EC8A-4315-8283-838416B66C3D}" v="280" dt="2022-03-10T10:06:06.879"/>
    <p1510:client id="{C6F56426-25F1-8DAE-53AF-8673CA4D9F7D}" v="1" dt="2022-03-09T19:20:50.230"/>
    <p1510:client id="{C9AA3D4A-7FFC-4162-8DC1-4970D01FBD0E}" v="1317" dt="2022-03-09T23:27:42.254"/>
    <p1510:client id="{DFE3B70A-96C7-3C5A-FAFD-1C854648AB7C}" v="267" dt="2022-03-10T10:40:09.374"/>
    <p1510:client id="{FA157992-CC5A-4034-AB55-782A9D0270CB}" v="250" dt="2022-03-09T19:15:40.0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09T23:10:55.22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1,'1'3,"-1"1,1 0,0-1,0 1,0-1,1 1,-1-1,1 0,0 1,0-1,0 0,0 0,0 0,6 4,40 33,-35-34,1 0,-1-1,1 0,0-1,0-1,0 0,0-1,0 0,1-1,-1-1,21-1,-12 0,0 2,0 0,34 8,-19-3,-1-2,1-1,0-1,50-6,4 1,4 2,104 3,-137 8,-44-6,1-1,25 1,101-6,112 4,-183 8,-45-5,55 2,25-6,118-4,-102-19,-70 14,-28 3,1 1,28 1,1256 3,-1293 1,-1 1,26 6,40 3,572-12,-638 2,-1 1,29 6,-28-4,1 0,25 0,1459-5,-1484 2,-1 1,26 5,39 4,61-13,113 4,-195 9,-45-7,1-1,29 1,74 6,11 1,862-12,-976 0,1-1,25-6,39-3,-46 10,0-2,40-9,10-1,60-13,-110 20,-1 1,1 3,0 1,48 4,7 0,11-1,109-4,-146-9,-45 7,-1 1,29-1,-184-8,44 2,22 1,42 4,-49-1,39 5,1-1,-48-11,55 10,-54-1,58 5,0-2,-1-1,-29-6,-106-14,102 15,-1 2,-113 6,58 2,-542-3,632 1,-48 9,48-5,-47 1,12-6,28-1,-1 1,1 1,-57 11,66-8,0-1,-39 1,39-4,-1 2,-38 7,-84 16,2-8,85-9,-1-4,-113-5,58-2,-2299 3,2388 2,-45 7,-25 2,-1454-10,727-3,803 3,1 1,-29 6,28-4,-1 0,-25 0,-548-5,575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09T23:11:14.04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68,'298'10,"21"1,-238-22,-61 7,0 1,27-1,1540 5,-1562 0,46 9,23 0,330-10,-405-1,1-1,25-6,39-3,721 12,-780 0,46 9,24 0,392-10,-468-1,1-1,25-6,39-3,85-11,-129 21,74-13,-60 8,0 3,87 5,-35 0,2265-2,-2352-1,0-1,27-6,-27 4,1 1,25-1,60 2,172 5,-214 8,-45-7,1-1,29 1,100-5,-130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09T23:11:17.74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137 0,'1906'0,"-1856"5,-47-4,-1-1,0 0,1 1,-1-1,0 1,0 0,1 0,-1 0,0 0,0 0,0 0,0 0,0 1,-1-1,1 1,0 0,-1-1,3 4,-4-4,0 1,0-1,-1 0,1 1,-1-1,1 0,-1 1,1-1,-1 0,0 0,1 1,-1-1,0 0,0 0,0 0,0 0,0 0,0 0,0-1,0 1,-1 0,-1 1,-31 18,32-18,-78 53,2-1,70-49,0-1,0-1,0 0,-1 0,1 0,-1-1,0 0,-15 0,-62 8,57-5,-47 1,-327-7,385 2,-1 1,-28 6,28-4,-1-1,-25 1,-464-4,489 1,1 1,-26 5,-39 4,33-9,-69 12,-69 13,172-23,3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09T23:11:25.82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1 107,'551'0,"-532"1,0 1,27 6,-27-4,1 0,25 0,-19-4,8 1,-1-1,0-2,62-11,-73 9,0 0,41 1,-40 2,0 0,36-8,-20 3,1 2,0 1,79 6,-27-1,32 1,133-6,-149-18,-79 14,1 1,36-2,415 5,-242 6,-220-4,-1-1,29-6,-28 4,1 1,25-2,71 8,86-5,-139-8,-44 6,1 1,26-1,187 5,-215-1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4A58D2-044C-41A5-B97B-9386559CD02B}" type="datetimeFigureOut">
              <a:rPr lang="en-GB" smtClean="0"/>
              <a:t>14/03/2022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1A67C6-7DD6-4B67-9532-7B2ADB4BE557}" type="slidenum">
              <a:rPr lang="en-GB" smtClean="0"/>
              <a:t>‹#›</a:t>
            </a:fld>
            <a:endParaRPr lang="en-GB"/>
          </a:p>
        </p:txBody>
      </p:sp>
    </p:spTree>
    <p:extLst>
      <p:ext uri="{BB962C8B-B14F-4D97-AF65-F5344CB8AC3E}">
        <p14:creationId xmlns:p14="http://schemas.microsoft.com/office/powerpoint/2010/main" val="328793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GOOD MORNING! Welcome to this Collaborative project focusing on various aspects of design regarding the Future Circular Collider; specifically the electron-positron collider. This joint work is by the current J.A.I PhD freshers, hailing from Oxford, Royal Holloway and Imperial</a:t>
            </a:r>
          </a:p>
        </p:txBody>
      </p:sp>
      <p:sp>
        <p:nvSpPr>
          <p:cNvPr id="4" name="Slide Number Placeholder 3"/>
          <p:cNvSpPr>
            <a:spLocks noGrp="1"/>
          </p:cNvSpPr>
          <p:nvPr>
            <p:ph type="sldNum" sz="quarter" idx="5"/>
          </p:nvPr>
        </p:nvSpPr>
        <p:spPr/>
        <p:txBody>
          <a:bodyPr/>
          <a:lstStyle/>
          <a:p>
            <a:fld id="{381A67C6-7DD6-4B67-9532-7B2ADB4BE557}" type="slidenum">
              <a:rPr lang="en-GB" smtClean="0"/>
              <a:t>1</a:t>
            </a:fld>
            <a:endParaRPr lang="en-GB"/>
          </a:p>
        </p:txBody>
      </p:sp>
    </p:spTree>
    <p:extLst>
      <p:ext uri="{BB962C8B-B14F-4D97-AF65-F5344CB8AC3E}">
        <p14:creationId xmlns:p14="http://schemas.microsoft.com/office/powerpoint/2010/main" val="3267892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And I did try that, but haven’t been able to bring it below 2T yet, and retain the good field quality.</a:t>
            </a:r>
          </a:p>
        </p:txBody>
      </p:sp>
      <p:sp>
        <p:nvSpPr>
          <p:cNvPr id="4" name="Slide Number Placeholder 3"/>
          <p:cNvSpPr>
            <a:spLocks noGrp="1"/>
          </p:cNvSpPr>
          <p:nvPr>
            <p:ph type="sldNum" sz="quarter" idx="5"/>
          </p:nvPr>
        </p:nvSpPr>
        <p:spPr/>
        <p:txBody>
          <a:bodyPr/>
          <a:lstStyle/>
          <a:p>
            <a:fld id="{381A67C6-7DD6-4B67-9532-7B2ADB4BE557}" type="slidenum">
              <a:rPr lang="en-GB" smtClean="0"/>
              <a:t>33</a:t>
            </a:fld>
            <a:endParaRPr lang="en-GB"/>
          </a:p>
        </p:txBody>
      </p:sp>
    </p:spTree>
    <p:extLst>
      <p:ext uri="{BB962C8B-B14F-4D97-AF65-F5344CB8AC3E}">
        <p14:creationId xmlns:p14="http://schemas.microsoft.com/office/powerpoint/2010/main" val="1253053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a:t>So to summarise:</a:t>
            </a:r>
          </a:p>
          <a:p>
            <a:pPr marL="0" indent="0">
              <a:buFontTx/>
              <a:buNone/>
            </a:pPr>
            <a:r>
              <a:rPr lang="en-GB"/>
              <a:t>A number of different </a:t>
            </a:r>
            <a:r>
              <a:rPr lang="en-GB" err="1"/>
              <a:t>sextupole</a:t>
            </a:r>
            <a:r>
              <a:rPr lang="en-GB"/>
              <a:t> designs were tested. They tended to suffer numerical issues, but one design was able to get a GFR diameter of 39.8mm compared to a target of 46.67mm – not a bad start to the design process. </a:t>
            </a:r>
          </a:p>
          <a:p>
            <a:pPr marL="0" indent="0">
              <a:buFontTx/>
              <a:buNone/>
            </a:pPr>
            <a:r>
              <a:rPr lang="en-GB"/>
              <a:t>But the </a:t>
            </a:r>
            <a:r>
              <a:rPr lang="en-GB" err="1"/>
              <a:t>sextupole</a:t>
            </a:r>
            <a:r>
              <a:rPr lang="en-GB"/>
              <a:t> design must also be saved from saturation. And widening the poles is the main thing to do, but a sufficient design has not yet been produced.</a:t>
            </a:r>
          </a:p>
          <a:p>
            <a:pPr marL="0" indent="0">
              <a:buFontTx/>
              <a:buNone/>
            </a:pPr>
            <a:endParaRPr lang="en-GB"/>
          </a:p>
          <a:p>
            <a:endParaRPr lang="en-GB"/>
          </a:p>
        </p:txBody>
      </p:sp>
      <p:sp>
        <p:nvSpPr>
          <p:cNvPr id="4" name="Slide Number Placeholder 3"/>
          <p:cNvSpPr>
            <a:spLocks noGrp="1"/>
          </p:cNvSpPr>
          <p:nvPr>
            <p:ph type="sldNum" sz="quarter" idx="5"/>
          </p:nvPr>
        </p:nvSpPr>
        <p:spPr/>
        <p:txBody>
          <a:bodyPr/>
          <a:lstStyle/>
          <a:p>
            <a:fld id="{381A67C6-7DD6-4B67-9532-7B2ADB4BE557}" type="slidenum">
              <a:rPr lang="en-GB" smtClean="0"/>
              <a:t>34</a:t>
            </a:fld>
            <a:endParaRPr lang="en-GB"/>
          </a:p>
        </p:txBody>
      </p:sp>
    </p:spTree>
    <p:extLst>
      <p:ext uri="{BB962C8B-B14F-4D97-AF65-F5344CB8AC3E}">
        <p14:creationId xmlns:p14="http://schemas.microsoft.com/office/powerpoint/2010/main" val="498842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 to summarise all of the work we did. We produce good first designs for the dipole, quadrupole, and </a:t>
            </a:r>
            <a:r>
              <a:rPr lang="en-GB" err="1"/>
              <a:t>sextupole</a:t>
            </a:r>
            <a:r>
              <a:rPr lang="en-GB"/>
              <a:t>.</a:t>
            </a:r>
          </a:p>
          <a:p>
            <a:r>
              <a:rPr lang="en-GB"/>
              <a:t>Quad &amp; Sex need to be improved.</a:t>
            </a:r>
          </a:p>
          <a:p>
            <a:r>
              <a:rPr lang="en-GB"/>
              <a:t>Can be done with shimming – adding more or less material (or even changing the material) as needed to increase or decrease the amount of field near the edges, to better simulate the ideal design. Hopefully by doing this, we can add at least 5mm to the ideal shape.</a:t>
            </a:r>
          </a:p>
          <a:p>
            <a:r>
              <a:rPr lang="en-GB"/>
              <a:t>The </a:t>
            </a:r>
            <a:r>
              <a:rPr lang="en-GB" err="1"/>
              <a:t>Sextupole</a:t>
            </a:r>
            <a:r>
              <a:rPr lang="en-GB"/>
              <a:t> works at lower energies but must become unsaturated at higher energies – can be done by widening poles.</a:t>
            </a:r>
          </a:p>
          <a:p>
            <a:endParaRPr lang="en-GB"/>
          </a:p>
          <a:p>
            <a:r>
              <a:rPr lang="en-GB"/>
              <a:t>And once the 2D design is complete, we should look at the 3D design using a software like opera to catch fringe effects of the magnets.</a:t>
            </a:r>
          </a:p>
        </p:txBody>
      </p:sp>
      <p:sp>
        <p:nvSpPr>
          <p:cNvPr id="4" name="Slide Number Placeholder 3"/>
          <p:cNvSpPr>
            <a:spLocks noGrp="1"/>
          </p:cNvSpPr>
          <p:nvPr>
            <p:ph type="sldNum" sz="quarter" idx="5"/>
          </p:nvPr>
        </p:nvSpPr>
        <p:spPr/>
        <p:txBody>
          <a:bodyPr/>
          <a:lstStyle/>
          <a:p>
            <a:fld id="{381A67C6-7DD6-4B67-9532-7B2ADB4BE557}" type="slidenum">
              <a:rPr lang="en-GB" smtClean="0"/>
              <a:t>35</a:t>
            </a:fld>
            <a:endParaRPr lang="en-GB"/>
          </a:p>
        </p:txBody>
      </p:sp>
    </p:spTree>
    <p:extLst>
      <p:ext uri="{BB962C8B-B14F-4D97-AF65-F5344CB8AC3E}">
        <p14:creationId xmlns:p14="http://schemas.microsoft.com/office/powerpoint/2010/main" val="2331948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Subteams</a:t>
            </a:r>
            <a:r>
              <a:rPr lang="en-GB"/>
              <a:t> of X,Y,Z  </a:t>
            </a:r>
          </a:p>
          <a:p>
            <a:r>
              <a:rPr lang="en-GB"/>
              <a:t>Be presenting in this order</a:t>
            </a:r>
          </a:p>
        </p:txBody>
      </p:sp>
      <p:sp>
        <p:nvSpPr>
          <p:cNvPr id="4" name="Slide Number Placeholder 3"/>
          <p:cNvSpPr>
            <a:spLocks noGrp="1"/>
          </p:cNvSpPr>
          <p:nvPr>
            <p:ph type="sldNum" sz="quarter" idx="5"/>
          </p:nvPr>
        </p:nvSpPr>
        <p:spPr/>
        <p:txBody>
          <a:bodyPr/>
          <a:lstStyle/>
          <a:p>
            <a:fld id="{381A67C6-7DD6-4B67-9532-7B2ADB4BE557}" type="slidenum">
              <a:rPr lang="en-GB" smtClean="0"/>
              <a:t>2</a:t>
            </a:fld>
            <a:endParaRPr lang="en-GB"/>
          </a:p>
        </p:txBody>
      </p:sp>
    </p:spTree>
    <p:extLst>
      <p:ext uri="{BB962C8B-B14F-4D97-AF65-F5344CB8AC3E}">
        <p14:creationId xmlns:p14="http://schemas.microsoft.com/office/powerpoint/2010/main" val="4126865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Flash up some numbers. Key details are that the FCC-</a:t>
            </a:r>
            <a:r>
              <a:rPr lang="en-GB" err="1"/>
              <a:t>ee</a:t>
            </a:r>
            <a:r>
              <a:rPr lang="en-GB"/>
              <a:t> will probe various energies to be a *factory*. This is also indicative of the very high predicted </a:t>
            </a:r>
            <a:r>
              <a:rPr lang="en-GB" err="1"/>
              <a:t>luminiosities</a:t>
            </a:r>
            <a:r>
              <a:rPr lang="en-GB"/>
              <a:t>. </a:t>
            </a:r>
          </a:p>
        </p:txBody>
      </p:sp>
      <p:sp>
        <p:nvSpPr>
          <p:cNvPr id="4" name="Slide Number Placeholder 3"/>
          <p:cNvSpPr>
            <a:spLocks noGrp="1"/>
          </p:cNvSpPr>
          <p:nvPr>
            <p:ph type="sldNum" sz="quarter" idx="5"/>
          </p:nvPr>
        </p:nvSpPr>
        <p:spPr/>
        <p:txBody>
          <a:bodyPr/>
          <a:lstStyle/>
          <a:p>
            <a:fld id="{381A67C6-7DD6-4B67-9532-7B2ADB4BE557}" type="slidenum">
              <a:rPr lang="en-GB" smtClean="0"/>
              <a:t>6</a:t>
            </a:fld>
            <a:endParaRPr lang="en-GB"/>
          </a:p>
        </p:txBody>
      </p:sp>
    </p:spTree>
    <p:extLst>
      <p:ext uri="{BB962C8B-B14F-4D97-AF65-F5344CB8AC3E}">
        <p14:creationId xmlns:p14="http://schemas.microsoft.com/office/powerpoint/2010/main" val="3866537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Now that we have established the properties of our FODO cell – the repeating unit of the accelerator – we move onto the next most important consideration: diagnostics.</a:t>
            </a:r>
          </a:p>
          <a:p>
            <a:endParaRPr lang="en-GB"/>
          </a:p>
          <a:p>
            <a:r>
              <a:rPr lang="en-GB"/>
              <a:t>Great man </a:t>
            </a:r>
            <a:r>
              <a:rPr lang="en-GB">
                <a:sym typeface="Wingdings" panose="05000000000000000000" pitchFamily="2" charset="2"/>
              </a:rPr>
              <a:t> Placement of diagnostic instruments  </a:t>
            </a:r>
          </a:p>
          <a:p>
            <a:endParaRPr lang="en-GB">
              <a:sym typeface="Wingdings" panose="05000000000000000000" pitchFamily="2" charset="2"/>
            </a:endParaRPr>
          </a:p>
          <a:p>
            <a:r>
              <a:rPr lang="en-GB">
                <a:sym typeface="Wingdings" panose="05000000000000000000" pitchFamily="2" charset="2"/>
              </a:rPr>
              <a:t>Now though we have shown a FODO cell with a symmetric placement of </a:t>
            </a:r>
            <a:r>
              <a:rPr lang="en-GB" err="1">
                <a:sym typeface="Wingdings" panose="05000000000000000000" pitchFamily="2" charset="2"/>
              </a:rPr>
              <a:t>sextupoles</a:t>
            </a:r>
            <a:endParaRPr lang="en-GB"/>
          </a:p>
        </p:txBody>
      </p:sp>
      <p:sp>
        <p:nvSpPr>
          <p:cNvPr id="4" name="Slide Number Placeholder 3"/>
          <p:cNvSpPr>
            <a:spLocks noGrp="1"/>
          </p:cNvSpPr>
          <p:nvPr>
            <p:ph type="sldNum" sz="quarter" idx="5"/>
          </p:nvPr>
        </p:nvSpPr>
        <p:spPr/>
        <p:txBody>
          <a:bodyPr/>
          <a:lstStyle/>
          <a:p>
            <a:fld id="{381A67C6-7DD6-4B67-9532-7B2ADB4BE557}" type="slidenum">
              <a:rPr lang="en-GB" smtClean="0"/>
              <a:t>9</a:t>
            </a:fld>
            <a:endParaRPr lang="en-GB"/>
          </a:p>
        </p:txBody>
      </p:sp>
    </p:spTree>
    <p:extLst>
      <p:ext uri="{BB962C8B-B14F-4D97-AF65-F5344CB8AC3E}">
        <p14:creationId xmlns:p14="http://schemas.microsoft.com/office/powerpoint/2010/main" val="199552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Filling the lattice with BPMS – beam position monitors – is of course vital. Though diagnostics are essential, this also encompasses the need for control mechanisms. One such device is a dipole corrector, or kicker, magnet. These magnets, it turns out, must be situated next to a BPM – Beam Position Monitor. This is because of the mathematics that relates the change in angle, theta, to the change in trajectory (downstream).</a:t>
            </a:r>
          </a:p>
          <a:p>
            <a:r>
              <a:rPr lang="en-GB"/>
              <a:t> </a:t>
            </a:r>
            <a:br>
              <a:rPr lang="en-GB"/>
            </a:br>
            <a:r>
              <a:rPr lang="en-GB"/>
              <a:t>If you have a measurement of your imperfect beam, and you wish to correct its effect, then you need to know what the Twiss functions are at the location of the kick – meaning that the epistemic error is minimised by proximity.</a:t>
            </a:r>
          </a:p>
        </p:txBody>
      </p:sp>
      <p:sp>
        <p:nvSpPr>
          <p:cNvPr id="4" name="Slide Number Placeholder 3"/>
          <p:cNvSpPr>
            <a:spLocks noGrp="1"/>
          </p:cNvSpPr>
          <p:nvPr>
            <p:ph type="sldNum" sz="quarter" idx="5"/>
          </p:nvPr>
        </p:nvSpPr>
        <p:spPr/>
        <p:txBody>
          <a:bodyPr/>
          <a:lstStyle/>
          <a:p>
            <a:fld id="{381A67C6-7DD6-4B67-9532-7B2ADB4BE557}" type="slidenum">
              <a:rPr lang="en-GB" smtClean="0"/>
              <a:t>10</a:t>
            </a:fld>
            <a:endParaRPr lang="en-GB"/>
          </a:p>
        </p:txBody>
      </p:sp>
    </p:spTree>
    <p:extLst>
      <p:ext uri="{BB962C8B-B14F-4D97-AF65-F5344CB8AC3E}">
        <p14:creationId xmlns:p14="http://schemas.microsoft.com/office/powerpoint/2010/main" val="2454840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81A67C6-7DD6-4B67-9532-7B2ADB4BE557}" type="slidenum">
              <a:rPr lang="en-GB" smtClean="0"/>
              <a:t>13</a:t>
            </a:fld>
            <a:endParaRPr lang="en-GB"/>
          </a:p>
        </p:txBody>
      </p:sp>
    </p:spTree>
    <p:extLst>
      <p:ext uri="{BB962C8B-B14F-4D97-AF65-F5344CB8AC3E}">
        <p14:creationId xmlns:p14="http://schemas.microsoft.com/office/powerpoint/2010/main" val="4110846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81A67C6-7DD6-4B67-9532-7B2ADB4BE557}" type="slidenum">
              <a:rPr lang="en-GB" smtClean="0"/>
              <a:t>14</a:t>
            </a:fld>
            <a:endParaRPr lang="en-GB"/>
          </a:p>
        </p:txBody>
      </p:sp>
    </p:spTree>
    <p:extLst>
      <p:ext uri="{BB962C8B-B14F-4D97-AF65-F5344CB8AC3E}">
        <p14:creationId xmlns:p14="http://schemas.microsoft.com/office/powerpoint/2010/main" val="2093030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tried a lot of designs for </a:t>
            </a:r>
            <a:r>
              <a:rPr lang="en-GB" err="1"/>
              <a:t>sextupoles</a:t>
            </a:r>
            <a:r>
              <a:rPr lang="en-GB"/>
              <a:t>. </a:t>
            </a:r>
          </a:p>
          <a:p>
            <a:endParaRPr lang="en-GB"/>
          </a:p>
          <a:p>
            <a:pPr marL="228600" indent="-228600">
              <a:buAutoNum type="arabicPeriod"/>
            </a:pPr>
            <a:r>
              <a:rPr lang="en-GB"/>
              <a:t>We started off by borrowing the Iranian Light Source </a:t>
            </a:r>
            <a:r>
              <a:rPr lang="en-GB" err="1"/>
              <a:t>Sextupole</a:t>
            </a:r>
            <a:r>
              <a:rPr lang="en-GB"/>
              <a:t> design, which was readily available. It was found that this cheap reproduction didn’t give us the field quality we needed.</a:t>
            </a:r>
          </a:p>
          <a:p>
            <a:pPr marL="228600" indent="-228600">
              <a:buAutoNum type="arabicPeriod"/>
            </a:pPr>
            <a:r>
              <a:rPr lang="en-GB"/>
              <a:t>So we started working off the ideal hyperbolic shape to produce a </a:t>
            </a:r>
            <a:r>
              <a:rPr lang="en-GB" err="1"/>
              <a:t>sextupole</a:t>
            </a:r>
            <a:r>
              <a:rPr lang="en-GB"/>
              <a:t>. I replaced the circular tips of the </a:t>
            </a:r>
            <a:r>
              <a:rPr lang="en-GB" err="1"/>
              <a:t>sextupole</a:t>
            </a:r>
            <a:r>
              <a:rPr lang="en-GB"/>
              <a:t> with their ideal hyperbolic counterpart. </a:t>
            </a:r>
          </a:p>
          <a:p>
            <a:pPr marL="228600" indent="-228600">
              <a:buAutoNum type="arabicPeriod"/>
            </a:pPr>
            <a:r>
              <a:rPr lang="en-GB"/>
              <a:t>Finally, we extended this idea further by broadening the hyperbolic shape, with 3 more designs. </a:t>
            </a:r>
          </a:p>
          <a:p>
            <a:pPr marL="228600" indent="-228600">
              <a:buAutoNum type="arabicPeriod"/>
            </a:pPr>
            <a:endParaRPr lang="en-GB"/>
          </a:p>
          <a:p>
            <a:pPr marL="0" indent="0">
              <a:buNone/>
            </a:pPr>
            <a:r>
              <a:rPr lang="en-GB"/>
              <a:t>Now the key limiting factor in this project was FEMM’s precision, particularly because the field’s 2</a:t>
            </a:r>
            <a:r>
              <a:rPr lang="en-GB" baseline="30000"/>
              <a:t>nd</a:t>
            </a:r>
            <a:r>
              <a:rPr lang="en-GB"/>
              <a:t> derivative was being measured. When we ran FEMM on several million points in the mesh for 4-5 hours, the only design that produced any usable results was this one, so let’s focus on this design.</a:t>
            </a:r>
          </a:p>
        </p:txBody>
      </p:sp>
      <p:sp>
        <p:nvSpPr>
          <p:cNvPr id="4" name="Slide Number Placeholder 3"/>
          <p:cNvSpPr>
            <a:spLocks noGrp="1"/>
          </p:cNvSpPr>
          <p:nvPr>
            <p:ph type="sldNum" sz="quarter" idx="5"/>
          </p:nvPr>
        </p:nvSpPr>
        <p:spPr/>
        <p:txBody>
          <a:bodyPr/>
          <a:lstStyle/>
          <a:p>
            <a:fld id="{381A67C6-7DD6-4B67-9532-7B2ADB4BE557}" type="slidenum">
              <a:rPr lang="en-GB" smtClean="0"/>
              <a:t>31</a:t>
            </a:fld>
            <a:endParaRPr lang="en-GB"/>
          </a:p>
        </p:txBody>
      </p:sp>
    </p:spTree>
    <p:extLst>
      <p:ext uri="{BB962C8B-B14F-4D97-AF65-F5344CB8AC3E}">
        <p14:creationId xmlns:p14="http://schemas.microsoft.com/office/powerpoint/2010/main" val="1852393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Let’s focus in on that design.</a:t>
            </a:r>
          </a:p>
          <a:p>
            <a:r>
              <a:rPr lang="en-GB"/>
              <a:t>We were able to get excellent parabolic fits to the measured field.</a:t>
            </a:r>
          </a:p>
          <a:p>
            <a:r>
              <a:rPr lang="en-GB"/>
              <a:t>At the test currents used (100A Series), we were able to get a good field boundary of 19.9mm at reference aperture diameter 70mm. The target was 20mm at reference aperture.</a:t>
            </a:r>
          </a:p>
          <a:p>
            <a:r>
              <a:rPr lang="en-GB"/>
              <a:t>We more or less hit that, without optimisation of this basic design with shimming etc. Quite good! It would work for lower energies.</a:t>
            </a:r>
          </a:p>
          <a:p>
            <a:r>
              <a:rPr lang="en-GB"/>
              <a:t>It suffers saturation at higher energies. This hasn’t been fully researched, but we current suffer saturation in the middle of these poles. We need to make them a bit wider in order to drop the 2.5T field strength to 1.5T. </a:t>
            </a:r>
          </a:p>
          <a:p>
            <a:endParaRPr lang="en-GB"/>
          </a:p>
          <a:p>
            <a:r>
              <a:rPr lang="en-GB"/>
              <a:t>EXTRA INFO</a:t>
            </a:r>
          </a:p>
          <a:p>
            <a:r>
              <a:rPr lang="en-GB"/>
              <a:t>12mm wide tips.</a:t>
            </a:r>
          </a:p>
          <a:p>
            <a:r>
              <a:rPr lang="en-GB"/>
              <a:t>25mm wide at base.</a:t>
            </a:r>
          </a:p>
        </p:txBody>
      </p:sp>
      <p:sp>
        <p:nvSpPr>
          <p:cNvPr id="4" name="Slide Number Placeholder 3"/>
          <p:cNvSpPr>
            <a:spLocks noGrp="1"/>
          </p:cNvSpPr>
          <p:nvPr>
            <p:ph type="sldNum" sz="quarter" idx="5"/>
          </p:nvPr>
        </p:nvSpPr>
        <p:spPr/>
        <p:txBody>
          <a:bodyPr/>
          <a:lstStyle/>
          <a:p>
            <a:fld id="{381A67C6-7DD6-4B67-9532-7B2ADB4BE557}" type="slidenum">
              <a:rPr lang="en-GB" smtClean="0"/>
              <a:t>32</a:t>
            </a:fld>
            <a:endParaRPr lang="en-GB"/>
          </a:p>
        </p:txBody>
      </p:sp>
    </p:spTree>
    <p:extLst>
      <p:ext uri="{BB962C8B-B14F-4D97-AF65-F5344CB8AC3E}">
        <p14:creationId xmlns:p14="http://schemas.microsoft.com/office/powerpoint/2010/main" val="1405281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6AE9EFF8-823C-4DF8-82DA-FC0FE567AB3D}" type="datetime1">
              <a:rPr lang="en-US" smtClean="0"/>
              <a:t>3/14/2022</a:t>
            </a:fld>
            <a:endParaRPr lang="en-US"/>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1464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C2E69BFC-A1D7-4A99-8C56-992C77C212B4}" type="datetime1">
              <a:rPr lang="en-US" smtClean="0"/>
              <a:t>3/14/2022</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235766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69375AA-03F3-4377-B606-7A061ED0A534}" type="datetime1">
              <a:rPr lang="en-US" smtClean="0"/>
              <a:t>3/14/2022</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061651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928BFFE2-91CC-4260-B27E-04C405A1ED22}" type="datetime1">
              <a:rPr lang="en-US" smtClean="0"/>
              <a:t>3/14/2022</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149905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95236AB8-062D-44AB-A9E6-C1C130A275C3}" type="datetime1">
              <a:rPr lang="en-US" smtClean="0"/>
              <a:t>3/14/2022</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133439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59D3AB7D-E0EF-4BF7-8023-AED3A608F67E}" type="datetime1">
              <a:rPr lang="en-US" smtClean="0"/>
              <a:t>3/14/2022</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334084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3EBC7AA1-3489-4520-B3A4-F9087CEC626D}" type="datetime1">
              <a:rPr lang="en-US" smtClean="0"/>
              <a:t>3/14/2022</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77460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C9A46177-AB6E-4D57-A005-F204017769E7}" type="datetime1">
              <a:rPr lang="en-US" smtClean="0"/>
              <a:t>3/14/2022</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58169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7CE70FBB-0007-4E7F-9F99-9BDF7E0B947D}" type="datetime1">
              <a:rPr lang="en-US" smtClean="0"/>
              <a:t>3/14/2022</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116671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56811928-95F4-465A-B364-F78941A22FF4}" type="datetime1">
              <a:rPr lang="en-US" smtClean="0"/>
              <a:t>3/14/2022</a:t>
            </a:fld>
            <a:endParaRPr lang="en-US"/>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53770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F9297B0D-5A4A-469E-83DE-F542F238B22E}" type="datetime1">
              <a:rPr lang="en-US" smtClean="0"/>
              <a:t>3/14/2022</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384315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844062-D124-4FEC-AC3D-A02EA874A86E}" type="datetime1">
              <a:rPr lang="en-US" smtClean="0"/>
              <a:t>3/14/2022</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88412000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61.png"/><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png"/><Relationship Id="rId7" Type="http://schemas.openxmlformats.org/officeDocument/2006/relationships/customXml" Target="../ink/ink2.xml"/><Relationship Id="rId12"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customXml" Target="../ink/ink4.xml"/><Relationship Id="rId5" Type="http://schemas.openxmlformats.org/officeDocument/2006/relationships/customXml" Target="../ink/ink1.xml"/><Relationship Id="rId10"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customXml" Target="../ink/ink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36">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64" name="Rectangle 38">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Rectangle 40">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66" name="Rectangle 42">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7" name="Freeform: Shape 44">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68" name="Freeform: Shape 46">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31417C1-90C2-4D7F-83F0-0068F9E11D25}"/>
              </a:ext>
            </a:extLst>
          </p:cNvPr>
          <p:cNvSpPr>
            <a:spLocks noGrp="1"/>
          </p:cNvSpPr>
          <p:nvPr>
            <p:ph type="ctrTitle"/>
          </p:nvPr>
        </p:nvSpPr>
        <p:spPr>
          <a:xfrm>
            <a:off x="371094" y="1161288"/>
            <a:ext cx="3438144" cy="1124712"/>
          </a:xfrm>
        </p:spPr>
        <p:txBody>
          <a:bodyPr vert="horz" lIns="91440" tIns="45720" rIns="91440" bIns="45720" rtlCol="0" anchor="b">
            <a:normAutofit/>
          </a:bodyPr>
          <a:lstStyle/>
          <a:p>
            <a:r>
              <a:rPr lang="en-US" sz="2800"/>
              <a:t>FCC-</a:t>
            </a:r>
            <a:r>
              <a:rPr lang="en-US" sz="2800" err="1"/>
              <a:t>ee</a:t>
            </a:r>
            <a:r>
              <a:rPr lang="en-US" sz="2800"/>
              <a:t> Design Project</a:t>
            </a:r>
          </a:p>
        </p:txBody>
      </p:sp>
      <p:sp>
        <p:nvSpPr>
          <p:cNvPr id="69" name="Rectangle 4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Rectangle 5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id="{A7741548-8D92-4F44-80E0-97B19E20E44C}"/>
              </a:ext>
            </a:extLst>
          </p:cNvPr>
          <p:cNvSpPr>
            <a:spLocks noGrp="1"/>
          </p:cNvSpPr>
          <p:nvPr>
            <p:ph type="subTitle" idx="1"/>
          </p:nvPr>
        </p:nvSpPr>
        <p:spPr>
          <a:xfrm>
            <a:off x="371094" y="2718054"/>
            <a:ext cx="3438906" cy="3207258"/>
          </a:xfrm>
        </p:spPr>
        <p:txBody>
          <a:bodyPr vert="horz" lIns="91440" tIns="45720" rIns="91440" bIns="45720" rtlCol="0" anchor="t">
            <a:normAutofit lnSpcReduction="10000"/>
          </a:bodyPr>
          <a:lstStyle/>
          <a:p>
            <a:r>
              <a:rPr lang="en-US" sz="1700"/>
              <a:t>Presented by:</a:t>
            </a:r>
          </a:p>
          <a:p>
            <a:pPr indent="-228600">
              <a:buFont typeface="Arial" panose="020B0604020202020204" pitchFamily="34" charset="0"/>
              <a:buChar char="•"/>
            </a:pPr>
            <a:r>
              <a:rPr lang="en-US" sz="1700" err="1"/>
              <a:t>Seb</a:t>
            </a:r>
            <a:r>
              <a:rPr lang="en-US" sz="1700"/>
              <a:t> Wilkes</a:t>
            </a:r>
          </a:p>
          <a:p>
            <a:pPr indent="-228600">
              <a:buFont typeface="Arial" panose="020B0604020202020204" pitchFamily="34" charset="0"/>
              <a:buChar char="•"/>
            </a:pPr>
            <a:r>
              <a:rPr lang="en-US" sz="1700"/>
              <a:t>Florian Stummer</a:t>
            </a:r>
          </a:p>
          <a:p>
            <a:pPr indent="-228600">
              <a:buFont typeface="Arial" panose="020B0604020202020204" pitchFamily="34" charset="0"/>
              <a:buChar char="•"/>
            </a:pPr>
            <a:r>
              <a:rPr lang="en-US" sz="1700"/>
              <a:t>Johannes van de Wetering </a:t>
            </a:r>
          </a:p>
          <a:p>
            <a:pPr indent="-228600">
              <a:buFont typeface="Arial" panose="020B0604020202020204" pitchFamily="34" charset="0"/>
              <a:buChar char="•"/>
            </a:pPr>
            <a:r>
              <a:rPr lang="en-US" sz="1700"/>
              <a:t>Maria </a:t>
            </a:r>
            <a:r>
              <a:rPr lang="en-US" sz="1700" err="1"/>
              <a:t>Maxouti</a:t>
            </a:r>
            <a:endParaRPr lang="en-US" sz="1700"/>
          </a:p>
          <a:p>
            <a:pPr indent="-228600">
              <a:buFont typeface="Arial" panose="020B0604020202020204" pitchFamily="34" charset="0"/>
              <a:buChar char="•"/>
            </a:pPr>
            <a:r>
              <a:rPr lang="en-US" sz="1700"/>
              <a:t>David McMahon</a:t>
            </a:r>
          </a:p>
          <a:p>
            <a:pPr indent="-228600">
              <a:buFont typeface="Arial" panose="020B0604020202020204" pitchFamily="34" charset="0"/>
              <a:buChar char="•"/>
            </a:pPr>
            <a:r>
              <a:rPr lang="en-US" sz="1700">
                <a:ea typeface="+mn-lt"/>
                <a:cs typeface="+mn-lt"/>
              </a:rPr>
              <a:t>Bethany Spear</a:t>
            </a:r>
            <a:endParaRPr lang="en-US" sz="1700"/>
          </a:p>
          <a:p>
            <a:pPr indent="-228600">
              <a:buFont typeface="Arial" panose="020B0604020202020204" pitchFamily="34" charset="0"/>
              <a:buChar char="•"/>
            </a:pPr>
            <a:r>
              <a:rPr lang="en-US" sz="1700"/>
              <a:t>Alec</a:t>
            </a:r>
            <a:r>
              <a:rPr lang="en-US" sz="1700">
                <a:ea typeface="+mn-lt"/>
                <a:cs typeface="+mn-lt"/>
              </a:rPr>
              <a:t> Clapp</a:t>
            </a:r>
          </a:p>
        </p:txBody>
      </p:sp>
      <p:pic>
        <p:nvPicPr>
          <p:cNvPr id="17" name="Picture 16" descr="Graphical user interface&#10;&#10;Description automatically generated with medium confidence">
            <a:extLst>
              <a:ext uri="{FF2B5EF4-FFF2-40B4-BE49-F238E27FC236}">
                <a16:creationId xmlns:a16="http://schemas.microsoft.com/office/drawing/2014/main" id="{70155864-5FCE-4807-B0FB-B6232A3ABB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6792" y="4852182"/>
            <a:ext cx="3012800" cy="1504806"/>
          </a:xfrm>
          <a:prstGeom prst="rect">
            <a:avLst/>
          </a:prstGeom>
        </p:spPr>
      </p:pic>
      <p:pic>
        <p:nvPicPr>
          <p:cNvPr id="9" name="Picture 8" descr="Graphical user interface, text&#10;&#10;Description automatically generated">
            <a:extLst>
              <a:ext uri="{FF2B5EF4-FFF2-40B4-BE49-F238E27FC236}">
                <a16:creationId xmlns:a16="http://schemas.microsoft.com/office/drawing/2014/main" id="{FD42BD24-D855-493A-B098-2F5285C916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09592" y="4853181"/>
            <a:ext cx="2299373" cy="1503807"/>
          </a:xfrm>
          <a:prstGeom prst="rect">
            <a:avLst/>
          </a:prstGeom>
        </p:spPr>
      </p:pic>
      <p:pic>
        <p:nvPicPr>
          <p:cNvPr id="13" name="Picture 12" descr="Logo&#10;&#10;Description automatically generated with low confidence">
            <a:extLst>
              <a:ext uri="{FF2B5EF4-FFF2-40B4-BE49-F238E27FC236}">
                <a16:creationId xmlns:a16="http://schemas.microsoft.com/office/drawing/2014/main" id="{B5C92AA4-79E3-41AD-AEA8-18DCA929C728}"/>
              </a:ext>
            </a:extLst>
          </p:cNvPr>
          <p:cNvPicPr>
            <a:picLocks noChangeAspect="1"/>
          </p:cNvPicPr>
          <p:nvPr/>
        </p:nvPicPr>
        <p:blipFill rotWithShape="1">
          <a:blip r:embed="rId5">
            <a:extLst>
              <a:ext uri="{28A0092B-C50C-407E-A947-70E740481C1C}">
                <a14:useLocalDpi xmlns:a14="http://schemas.microsoft.com/office/drawing/2010/main" val="0"/>
              </a:ext>
            </a:extLst>
          </a:blip>
          <a:srcRect r="1390"/>
          <a:stretch/>
        </p:blipFill>
        <p:spPr>
          <a:xfrm>
            <a:off x="5223005" y="4840072"/>
            <a:ext cx="1519917" cy="1528806"/>
          </a:xfrm>
          <a:prstGeom prst="rect">
            <a:avLst/>
          </a:prstGeom>
        </p:spPr>
      </p:pic>
      <p:pic>
        <p:nvPicPr>
          <p:cNvPr id="1026" name="Picture 2" descr="https://twiki.cern.ch/twiki/pub/FCC/LogoDesign/FCC-Logo_RGB_DeepBlue.png">
            <a:extLst>
              <a:ext uri="{FF2B5EF4-FFF2-40B4-BE49-F238E27FC236}">
                <a16:creationId xmlns:a16="http://schemas.microsoft.com/office/drawing/2014/main" id="{52BDCEBC-6E64-43EE-89AD-9A8D6EC2BDA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3644" y="233694"/>
            <a:ext cx="7349724" cy="248436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a:extLst>
              <a:ext uri="{FF2B5EF4-FFF2-40B4-BE49-F238E27FC236}">
                <a16:creationId xmlns:a16="http://schemas.microsoft.com/office/drawing/2014/main" id="{02E0321D-B005-4E61-AB3D-6E1D2F4E7775}"/>
              </a:ext>
            </a:extLst>
          </p:cNvPr>
          <p:cNvPicPr>
            <a:picLocks noChangeAspect="1"/>
          </p:cNvPicPr>
          <p:nvPr/>
        </p:nvPicPr>
        <p:blipFill>
          <a:blip r:embed="rId7"/>
          <a:stretch>
            <a:fillRect/>
          </a:stretch>
        </p:blipFill>
        <p:spPr>
          <a:xfrm>
            <a:off x="2993755" y="4903498"/>
            <a:ext cx="2213675" cy="1513224"/>
          </a:xfrm>
          <a:prstGeom prst="rect">
            <a:avLst/>
          </a:prstGeom>
        </p:spPr>
      </p:pic>
    </p:spTree>
    <p:extLst>
      <p:ext uri="{BB962C8B-B14F-4D97-AF65-F5344CB8AC3E}">
        <p14:creationId xmlns:p14="http://schemas.microsoft.com/office/powerpoint/2010/main" val="46409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C28E2-88C1-4BDA-8377-733D4FF554D1}"/>
              </a:ext>
            </a:extLst>
          </p:cNvPr>
          <p:cNvSpPr>
            <a:spLocks noGrp="1"/>
          </p:cNvSpPr>
          <p:nvPr>
            <p:ph type="title"/>
          </p:nvPr>
        </p:nvSpPr>
        <p:spPr/>
        <p:txBody>
          <a:bodyPr/>
          <a:lstStyle/>
          <a:p>
            <a:r>
              <a:rPr lang="en-GB"/>
              <a:t>FODO design: space for diagnostics</a:t>
            </a:r>
          </a:p>
        </p:txBody>
      </p:sp>
      <p:sp>
        <p:nvSpPr>
          <p:cNvPr id="4" name="Content Placeholder 2">
            <a:extLst>
              <a:ext uri="{FF2B5EF4-FFF2-40B4-BE49-F238E27FC236}">
                <a16:creationId xmlns:a16="http://schemas.microsoft.com/office/drawing/2014/main" id="{446AFBF7-D73A-405B-8295-70B23CDBA4D4}"/>
              </a:ext>
            </a:extLst>
          </p:cNvPr>
          <p:cNvSpPr>
            <a:spLocks noGrp="1"/>
          </p:cNvSpPr>
          <p:nvPr>
            <p:ph idx="1"/>
          </p:nvPr>
        </p:nvSpPr>
        <p:spPr>
          <a:xfrm>
            <a:off x="1115568" y="2428895"/>
            <a:ext cx="10168128" cy="3694176"/>
          </a:xfrm>
        </p:spPr>
        <p:txBody>
          <a:bodyPr/>
          <a:lstStyle/>
          <a:p>
            <a:r>
              <a:rPr lang="en-GB"/>
              <a:t>Ideally BPMs are situated next to dipole corrector (kicker) magnets</a:t>
            </a:r>
          </a:p>
          <a:p>
            <a:pPr lvl="1"/>
            <a:r>
              <a:rPr lang="en-GB"/>
              <a:t>Why?</a:t>
            </a:r>
          </a:p>
          <a:p>
            <a:endParaRPr lang="en-GB"/>
          </a:p>
          <a:p>
            <a:r>
              <a:rPr lang="en-GB"/>
              <a:t>BPMs ~ 10cm long</a:t>
            </a:r>
          </a:p>
          <a:p>
            <a:r>
              <a:rPr lang="en-GB"/>
              <a:t>Dipole Kickers 20-30cm long</a:t>
            </a:r>
          </a:p>
          <a:p>
            <a:endParaRPr lang="en-GB"/>
          </a:p>
          <a:p>
            <a:r>
              <a:rPr lang="en-GB">
                <a:sym typeface="Wingdings" panose="05000000000000000000" pitchFamily="2" charset="2"/>
              </a:rPr>
              <a:t> estimate 35-45cm required for combined unit</a:t>
            </a:r>
          </a:p>
          <a:p>
            <a:endParaRPr lang="en-GB"/>
          </a:p>
        </p:txBody>
      </p:sp>
      <p:pic>
        <p:nvPicPr>
          <p:cNvPr id="5" name="Picture 4">
            <a:extLst>
              <a:ext uri="{FF2B5EF4-FFF2-40B4-BE49-F238E27FC236}">
                <a16:creationId xmlns:a16="http://schemas.microsoft.com/office/drawing/2014/main" id="{82CDEBB7-42B8-4360-A338-9C1D78697091}"/>
              </a:ext>
            </a:extLst>
          </p:cNvPr>
          <p:cNvPicPr>
            <a:picLocks noChangeAspect="1"/>
          </p:cNvPicPr>
          <p:nvPr/>
        </p:nvPicPr>
        <p:blipFill>
          <a:blip r:embed="rId3"/>
          <a:stretch>
            <a:fillRect/>
          </a:stretch>
        </p:blipFill>
        <p:spPr>
          <a:xfrm>
            <a:off x="4511040" y="4312521"/>
            <a:ext cx="7384482" cy="1657313"/>
          </a:xfrm>
          <a:prstGeom prst="rect">
            <a:avLst/>
          </a:prstGeom>
        </p:spPr>
      </p:pic>
      <p:pic>
        <p:nvPicPr>
          <p:cNvPr id="6" name="Picture 5">
            <a:extLst>
              <a:ext uri="{FF2B5EF4-FFF2-40B4-BE49-F238E27FC236}">
                <a16:creationId xmlns:a16="http://schemas.microsoft.com/office/drawing/2014/main" id="{034DD9CF-1177-4FF2-BADB-267662239A15}"/>
              </a:ext>
            </a:extLst>
          </p:cNvPr>
          <p:cNvPicPr>
            <a:picLocks noChangeAspect="1"/>
          </p:cNvPicPr>
          <p:nvPr/>
        </p:nvPicPr>
        <p:blipFill>
          <a:blip r:embed="rId4"/>
          <a:stretch>
            <a:fillRect/>
          </a:stretch>
        </p:blipFill>
        <p:spPr>
          <a:xfrm>
            <a:off x="4292641" y="3411029"/>
            <a:ext cx="3037799" cy="910611"/>
          </a:xfrm>
          <a:prstGeom prst="rect">
            <a:avLst/>
          </a:prstGeom>
        </p:spPr>
      </p:pic>
      <p:sp>
        <p:nvSpPr>
          <p:cNvPr id="7" name="Oval 6">
            <a:extLst>
              <a:ext uri="{FF2B5EF4-FFF2-40B4-BE49-F238E27FC236}">
                <a16:creationId xmlns:a16="http://schemas.microsoft.com/office/drawing/2014/main" id="{D480574E-4010-4F5A-9077-FC0F6595D6B0}"/>
              </a:ext>
            </a:extLst>
          </p:cNvPr>
          <p:cNvSpPr/>
          <p:nvPr/>
        </p:nvSpPr>
        <p:spPr>
          <a:xfrm>
            <a:off x="6751320" y="4596359"/>
            <a:ext cx="967740" cy="626773"/>
          </a:xfrm>
          <a:prstGeom prst="ellipse">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4E2B0BF-0AA2-455E-ADD3-B22C7ECFF541}"/>
                  </a:ext>
                </a:extLst>
              </p:cNvPr>
              <p:cNvSpPr txBox="1"/>
              <p:nvPr/>
            </p:nvSpPr>
            <p:spPr>
              <a:xfrm>
                <a:off x="5811540" y="7005077"/>
                <a:ext cx="1924951" cy="8154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ea typeface="Cambria Math" panose="02040503050406030204" pitchFamily="18" charset="0"/>
                        </a:rPr>
                        <m:t>≈</m:t>
                      </m:r>
                      <m:f>
                        <m:fPr>
                          <m:ctrlPr>
                            <a:rPr lang="en-GB" sz="2800" i="1" smtClean="0">
                              <a:latin typeface="Cambria Math" panose="02040503050406030204" pitchFamily="18" charset="0"/>
                            </a:rPr>
                          </m:ctrlPr>
                        </m:fPr>
                        <m:num>
                          <m:r>
                            <a:rPr lang="en-GB" sz="2800" i="1" smtClean="0">
                              <a:latin typeface="Cambria Math" panose="02040503050406030204" pitchFamily="18" charset="0"/>
                              <a:ea typeface="Cambria Math" panose="02040503050406030204" pitchFamily="18" charset="0"/>
                            </a:rPr>
                            <m:t>𝛽</m:t>
                          </m:r>
                        </m:num>
                        <m:den>
                          <m:r>
                            <a:rPr lang="en-GB" sz="2800" b="0" i="1" smtClean="0">
                              <a:latin typeface="Cambria Math" panose="02040503050406030204" pitchFamily="18" charset="0"/>
                            </a:rPr>
                            <m:t>2</m:t>
                          </m:r>
                        </m:den>
                      </m:f>
                      <m:func>
                        <m:funcPr>
                          <m:ctrlPr>
                            <a:rPr lang="en-GB" sz="2800" i="1" smtClean="0">
                              <a:latin typeface="Cambria Math" panose="02040503050406030204" pitchFamily="18" charset="0"/>
                            </a:rPr>
                          </m:ctrlPr>
                        </m:funcPr>
                        <m:fName>
                          <m:r>
                            <m:rPr>
                              <m:sty m:val="p"/>
                            </m:rPr>
                            <a:rPr lang="en-GB" sz="2800" i="0" smtClean="0">
                              <a:latin typeface="Cambria Math" panose="02040503050406030204" pitchFamily="18" charset="0"/>
                            </a:rPr>
                            <m:t>cot</m:t>
                          </m:r>
                        </m:fName>
                        <m:e>
                          <m:d>
                            <m:dPr>
                              <m:ctrlPr>
                                <a:rPr lang="en-GB" sz="2800" i="1" smtClean="0">
                                  <a:latin typeface="Cambria Math" panose="02040503050406030204" pitchFamily="18" charset="0"/>
                                </a:rPr>
                              </m:ctrlPr>
                            </m:dPr>
                            <m:e>
                              <m:r>
                                <a:rPr lang="en-GB" sz="2800" i="1" smtClean="0">
                                  <a:latin typeface="Cambria Math" panose="02040503050406030204" pitchFamily="18" charset="0"/>
                                  <a:ea typeface="Cambria Math" panose="02040503050406030204" pitchFamily="18" charset="0"/>
                                </a:rPr>
                                <m:t>𝜋𝜈</m:t>
                              </m:r>
                            </m:e>
                          </m:d>
                        </m:e>
                      </m:func>
                    </m:oMath>
                  </m:oMathPara>
                </a14:m>
                <a:endParaRPr lang="en-GB" sz="2800"/>
              </a:p>
            </p:txBody>
          </p:sp>
        </mc:Choice>
        <mc:Fallback xmlns="">
          <p:sp>
            <p:nvSpPr>
              <p:cNvPr id="10" name="TextBox 9">
                <a:extLst>
                  <a:ext uri="{FF2B5EF4-FFF2-40B4-BE49-F238E27FC236}">
                    <a16:creationId xmlns:a16="http://schemas.microsoft.com/office/drawing/2014/main" id="{F4E2B0BF-0AA2-455E-ADD3-B22C7ECFF541}"/>
                  </a:ext>
                </a:extLst>
              </p:cNvPr>
              <p:cNvSpPr txBox="1">
                <a:spLocks noRot="1" noChangeAspect="1" noMove="1" noResize="1" noEditPoints="1" noAdjustHandles="1" noChangeArrowheads="1" noChangeShapeType="1" noTextEdit="1"/>
              </p:cNvSpPr>
              <p:nvPr/>
            </p:nvSpPr>
            <p:spPr>
              <a:xfrm>
                <a:off x="5811540" y="7005077"/>
                <a:ext cx="1924951" cy="815416"/>
              </a:xfrm>
              <a:prstGeom prst="rect">
                <a:avLst/>
              </a:prstGeom>
              <a:blipFill>
                <a:blip r:embed="rId5"/>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65FBD3F8-0644-4FED-A68B-27BA40482317}"/>
              </a:ext>
            </a:extLst>
          </p:cNvPr>
          <p:cNvSpPr>
            <a:spLocks noGrp="1"/>
          </p:cNvSpPr>
          <p:nvPr>
            <p:ph type="sldNum" sz="quarter" idx="12"/>
          </p:nvPr>
        </p:nvSpPr>
        <p:spPr/>
        <p:txBody>
          <a:bodyPr/>
          <a:lstStyle/>
          <a:p>
            <a:fld id="{B2DC25EE-239B-4C5F-AAD1-255A7D5F1EE2}" type="slidenum">
              <a:rPr lang="en-US" smtClean="0"/>
              <a:t>10</a:t>
            </a:fld>
            <a:endParaRPr lang="en-US"/>
          </a:p>
        </p:txBody>
      </p:sp>
    </p:spTree>
    <p:extLst>
      <p:ext uri="{BB962C8B-B14F-4D97-AF65-F5344CB8AC3E}">
        <p14:creationId xmlns:p14="http://schemas.microsoft.com/office/powerpoint/2010/main" val="11121622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xit" presetSubtype="2" fill="hold" nodeType="clickEffect">
                                  <p:stCondLst>
                                    <p:cond delay="0"/>
                                  </p:stCondLst>
                                  <p:childTnLst>
                                    <p:anim calcmode="lin" valueType="num">
                                      <p:cBhvr additive="base">
                                        <p:cTn id="25" dur="500"/>
                                        <p:tgtEl>
                                          <p:spTgt spid="5"/>
                                        </p:tgtEl>
                                        <p:attrNameLst>
                                          <p:attrName>ppt_x</p:attrName>
                                        </p:attrNameLst>
                                      </p:cBhvr>
                                      <p:tavLst>
                                        <p:tav tm="0">
                                          <p:val>
                                            <p:strVal val="ppt_x"/>
                                          </p:val>
                                        </p:tav>
                                        <p:tav tm="100000">
                                          <p:val>
                                            <p:strVal val="1+ppt_w/2"/>
                                          </p:val>
                                        </p:tav>
                                      </p:tavLst>
                                    </p:anim>
                                    <p:anim calcmode="lin" valueType="num">
                                      <p:cBhvr additive="base">
                                        <p:cTn id="26" dur="500"/>
                                        <p:tgtEl>
                                          <p:spTgt spid="5"/>
                                        </p:tgtEl>
                                        <p:attrNameLst>
                                          <p:attrName>ppt_y</p:attrName>
                                        </p:attrNameLst>
                                      </p:cBhvr>
                                      <p:tavLst>
                                        <p:tav tm="0">
                                          <p:val>
                                            <p:strVal val="ppt_y"/>
                                          </p:val>
                                        </p:tav>
                                        <p:tav tm="100000">
                                          <p:val>
                                            <p:strVal val="ppt_y"/>
                                          </p:val>
                                        </p:tav>
                                      </p:tavLst>
                                    </p:anim>
                                    <p:set>
                                      <p:cBhvr>
                                        <p:cTn id="27" dur="1" fill="hold">
                                          <p:stCondLst>
                                            <p:cond delay="499"/>
                                          </p:stCondLst>
                                        </p:cTn>
                                        <p:tgtEl>
                                          <p:spTgt spid="5"/>
                                        </p:tgtEl>
                                        <p:attrNameLst>
                                          <p:attrName>style.visibility</p:attrName>
                                        </p:attrNameLst>
                                      </p:cBhvr>
                                      <p:to>
                                        <p:strVal val="hidden"/>
                                      </p:to>
                                    </p:set>
                                  </p:childTnLst>
                                </p:cTn>
                              </p:par>
                              <p:par>
                                <p:cTn id="28" presetID="2" presetClass="exit" presetSubtype="2" fill="hold" grpId="1" nodeType="withEffect">
                                  <p:stCondLst>
                                    <p:cond delay="0"/>
                                  </p:stCondLst>
                                  <p:childTnLst>
                                    <p:anim calcmode="lin" valueType="num">
                                      <p:cBhvr additive="base">
                                        <p:cTn id="29" dur="500"/>
                                        <p:tgtEl>
                                          <p:spTgt spid="7"/>
                                        </p:tgtEl>
                                        <p:attrNameLst>
                                          <p:attrName>ppt_x</p:attrName>
                                        </p:attrNameLst>
                                      </p:cBhvr>
                                      <p:tavLst>
                                        <p:tav tm="0">
                                          <p:val>
                                            <p:strVal val="ppt_x"/>
                                          </p:val>
                                        </p:tav>
                                        <p:tav tm="100000">
                                          <p:val>
                                            <p:strVal val="1+ppt_w/2"/>
                                          </p:val>
                                        </p:tav>
                                      </p:tavLst>
                                    </p:anim>
                                    <p:anim calcmode="lin" valueType="num">
                                      <p:cBhvr additive="base">
                                        <p:cTn id="30" dur="500"/>
                                        <p:tgtEl>
                                          <p:spTgt spid="7"/>
                                        </p:tgtEl>
                                        <p:attrNameLst>
                                          <p:attrName>ppt_y</p:attrName>
                                        </p:attrNameLst>
                                      </p:cBhvr>
                                      <p:tavLst>
                                        <p:tav tm="0">
                                          <p:val>
                                            <p:strVal val="ppt_y"/>
                                          </p:val>
                                        </p:tav>
                                        <p:tav tm="100000">
                                          <p:val>
                                            <p:strVal val="ppt_y"/>
                                          </p:val>
                                        </p:tav>
                                      </p:tavLst>
                                    </p:anim>
                                    <p:set>
                                      <p:cBhvr>
                                        <p:cTn id="31" dur="1" fill="hold">
                                          <p:stCondLst>
                                            <p:cond delay="499"/>
                                          </p:stCondLst>
                                        </p:cTn>
                                        <p:tgtEl>
                                          <p:spTgt spid="7"/>
                                        </p:tgtEl>
                                        <p:attrNameLst>
                                          <p:attrName>style.visibility</p:attrName>
                                        </p:attrNameLst>
                                      </p:cBhvr>
                                      <p:to>
                                        <p:strVal val="hidden"/>
                                      </p:to>
                                    </p:set>
                                  </p:childTnLst>
                                </p:cTn>
                              </p:par>
                              <p:par>
                                <p:cTn id="32" presetID="2" presetClass="exit" presetSubtype="2" fill="hold" nodeType="withEffect">
                                  <p:stCondLst>
                                    <p:cond delay="0"/>
                                  </p:stCondLst>
                                  <p:childTnLst>
                                    <p:anim calcmode="lin" valueType="num">
                                      <p:cBhvr additive="base">
                                        <p:cTn id="33" dur="500"/>
                                        <p:tgtEl>
                                          <p:spTgt spid="6"/>
                                        </p:tgtEl>
                                        <p:attrNameLst>
                                          <p:attrName>ppt_x</p:attrName>
                                        </p:attrNameLst>
                                      </p:cBhvr>
                                      <p:tavLst>
                                        <p:tav tm="0">
                                          <p:val>
                                            <p:strVal val="ppt_x"/>
                                          </p:val>
                                        </p:tav>
                                        <p:tav tm="100000">
                                          <p:val>
                                            <p:strVal val="1+ppt_w/2"/>
                                          </p:val>
                                        </p:tav>
                                      </p:tavLst>
                                    </p:anim>
                                    <p:anim calcmode="lin" valueType="num">
                                      <p:cBhvr additive="base">
                                        <p:cTn id="34" dur="500"/>
                                        <p:tgtEl>
                                          <p:spTgt spid="6"/>
                                        </p:tgtEl>
                                        <p:attrNameLst>
                                          <p:attrName>ppt_y</p:attrName>
                                        </p:attrNameLst>
                                      </p:cBhvr>
                                      <p:tavLst>
                                        <p:tav tm="0">
                                          <p:val>
                                            <p:strVal val="ppt_y"/>
                                          </p:val>
                                        </p:tav>
                                        <p:tav tm="100000">
                                          <p:val>
                                            <p:strVal val="ppt_y"/>
                                          </p:val>
                                        </p:tav>
                                      </p:tavLst>
                                    </p:anim>
                                    <p:set>
                                      <p:cBhvr>
                                        <p:cTn id="35" dur="1" fill="hold">
                                          <p:stCondLst>
                                            <p:cond delay="499"/>
                                          </p:stCondLst>
                                        </p:cTn>
                                        <p:tgtEl>
                                          <p:spTgt spid="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7" grpId="0" animBg="1"/>
      <p:bldP spid="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E53A9-BA4E-4945-95D1-A1223255DF81}"/>
              </a:ext>
            </a:extLst>
          </p:cNvPr>
          <p:cNvSpPr>
            <a:spLocks noGrp="1"/>
          </p:cNvSpPr>
          <p:nvPr>
            <p:ph type="title"/>
          </p:nvPr>
        </p:nvSpPr>
        <p:spPr/>
        <p:txBody>
          <a:bodyPr/>
          <a:lstStyle/>
          <a:p>
            <a:r>
              <a:rPr lang="en-GB"/>
              <a:t>FODO design: space for diagnostics</a:t>
            </a:r>
          </a:p>
        </p:txBody>
      </p:sp>
      <p:cxnSp>
        <p:nvCxnSpPr>
          <p:cNvPr id="28" name="Straight Connector 27">
            <a:extLst>
              <a:ext uri="{FF2B5EF4-FFF2-40B4-BE49-F238E27FC236}">
                <a16:creationId xmlns:a16="http://schemas.microsoft.com/office/drawing/2014/main" id="{2F4B047D-6E5D-4B85-B8ED-1D2FA15F41D7}"/>
              </a:ext>
            </a:extLst>
          </p:cNvPr>
          <p:cNvCxnSpPr/>
          <p:nvPr/>
        </p:nvCxnSpPr>
        <p:spPr>
          <a:xfrm>
            <a:off x="1465222" y="4316664"/>
            <a:ext cx="9385222" cy="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644C223F-DB87-464F-9CCA-5D0729CC1D33}"/>
              </a:ext>
            </a:extLst>
          </p:cNvPr>
          <p:cNvSpPr/>
          <p:nvPr/>
        </p:nvSpPr>
        <p:spPr>
          <a:xfrm>
            <a:off x="1465222" y="3047445"/>
            <a:ext cx="594636" cy="1239768"/>
          </a:xfrm>
          <a:prstGeom prst="rect">
            <a:avLst/>
          </a:prstGeom>
          <a:solidFill>
            <a:srgbClr val="C84F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9AAA238-ACE8-40C2-9DE1-8048A0A871E5}"/>
              </a:ext>
            </a:extLst>
          </p:cNvPr>
          <p:cNvSpPr/>
          <p:nvPr/>
        </p:nvSpPr>
        <p:spPr>
          <a:xfrm>
            <a:off x="10262340" y="4334896"/>
            <a:ext cx="594636" cy="1239768"/>
          </a:xfrm>
          <a:prstGeom prst="rect">
            <a:avLst/>
          </a:prstGeom>
          <a:solidFill>
            <a:srgbClr val="C84F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B31D245F-2ACB-4519-8D6E-B5753655D1E0}"/>
              </a:ext>
            </a:extLst>
          </p:cNvPr>
          <p:cNvSpPr/>
          <p:nvPr/>
        </p:nvSpPr>
        <p:spPr>
          <a:xfrm>
            <a:off x="2421230" y="3595100"/>
            <a:ext cx="649800" cy="678787"/>
          </a:xfrm>
          <a:prstGeom prst="rect">
            <a:avLst/>
          </a:prstGeom>
          <a:solidFill>
            <a:schemeClr val="accent1">
              <a:lumMod val="40000"/>
              <a:lumOff val="60000"/>
              <a:alpha val="86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B9416324-FA7B-46AC-96CD-03793093F3B7}"/>
              </a:ext>
            </a:extLst>
          </p:cNvPr>
          <p:cNvSpPr/>
          <p:nvPr/>
        </p:nvSpPr>
        <p:spPr>
          <a:xfrm>
            <a:off x="9096441" y="4353736"/>
            <a:ext cx="649800" cy="678787"/>
          </a:xfrm>
          <a:prstGeom prst="rect">
            <a:avLst/>
          </a:prstGeom>
          <a:solidFill>
            <a:schemeClr val="accent1">
              <a:lumMod val="40000"/>
              <a:lumOff val="60000"/>
              <a:alpha val="86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E24A7C77-7F24-43CE-9F8D-D7142AC300E2}"/>
              </a:ext>
            </a:extLst>
          </p:cNvPr>
          <p:cNvSpPr/>
          <p:nvPr/>
        </p:nvSpPr>
        <p:spPr>
          <a:xfrm>
            <a:off x="3522142" y="3766719"/>
            <a:ext cx="2277586" cy="10143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45BA0D6F-B7C8-4622-B644-0FC822C3E355}"/>
              </a:ext>
            </a:extLst>
          </p:cNvPr>
          <p:cNvSpPr/>
          <p:nvPr/>
        </p:nvSpPr>
        <p:spPr>
          <a:xfrm>
            <a:off x="6333418" y="3782335"/>
            <a:ext cx="2277586" cy="9987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8119C350-6447-4FD7-BA50-256BC8CE4867}"/>
              </a:ext>
            </a:extLst>
          </p:cNvPr>
          <p:cNvSpPr txBox="1"/>
          <p:nvPr/>
        </p:nvSpPr>
        <p:spPr>
          <a:xfrm>
            <a:off x="1762540" y="6508700"/>
            <a:ext cx="1121963" cy="369332"/>
          </a:xfrm>
          <a:prstGeom prst="rect">
            <a:avLst/>
          </a:prstGeom>
          <a:noFill/>
        </p:spPr>
        <p:txBody>
          <a:bodyPr wrap="square" rtlCol="0">
            <a:spAutoFit/>
          </a:bodyPr>
          <a:lstStyle/>
          <a:p>
            <a:r>
              <a:rPr lang="en-GB"/>
              <a:t> 0.150 m</a:t>
            </a:r>
          </a:p>
        </p:txBody>
      </p:sp>
      <p:grpSp>
        <p:nvGrpSpPr>
          <p:cNvPr id="36" name="Group 35">
            <a:extLst>
              <a:ext uri="{FF2B5EF4-FFF2-40B4-BE49-F238E27FC236}">
                <a16:creationId xmlns:a16="http://schemas.microsoft.com/office/drawing/2014/main" id="{64B1EFB7-E2BC-4201-AF2F-E3D69E92326D}"/>
              </a:ext>
            </a:extLst>
          </p:cNvPr>
          <p:cNvGrpSpPr/>
          <p:nvPr/>
        </p:nvGrpSpPr>
        <p:grpSpPr>
          <a:xfrm>
            <a:off x="2059858" y="4528435"/>
            <a:ext cx="361372" cy="1806360"/>
            <a:chOff x="2215877" y="3640771"/>
            <a:chExt cx="361372" cy="1806360"/>
          </a:xfrm>
        </p:grpSpPr>
        <p:cxnSp>
          <p:nvCxnSpPr>
            <p:cNvPr id="37" name="Straight Arrow Connector 36">
              <a:extLst>
                <a:ext uri="{FF2B5EF4-FFF2-40B4-BE49-F238E27FC236}">
                  <a16:creationId xmlns:a16="http://schemas.microsoft.com/office/drawing/2014/main" id="{AF23FF37-B0A0-4220-B96E-75B33B11ACD0}"/>
                </a:ext>
              </a:extLst>
            </p:cNvPr>
            <p:cNvCxnSpPr>
              <a:cxnSpLocks/>
            </p:cNvCxnSpPr>
            <p:nvPr/>
          </p:nvCxnSpPr>
          <p:spPr>
            <a:xfrm>
              <a:off x="2215877" y="3640771"/>
              <a:ext cx="361372" cy="0"/>
            </a:xfrm>
            <a:prstGeom prst="straightConnector1">
              <a:avLst/>
            </a:prstGeom>
            <a:ln w="9525">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1EFF3E8-0D78-4509-B965-CFB774098DD6}"/>
                </a:ext>
              </a:extLst>
            </p:cNvPr>
            <p:cNvCxnSpPr/>
            <p:nvPr/>
          </p:nvCxnSpPr>
          <p:spPr>
            <a:xfrm>
              <a:off x="2389782" y="3640771"/>
              <a:ext cx="0" cy="180636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A0BD6142-7C81-46E2-BFC0-7277109FD5AD}"/>
              </a:ext>
            </a:extLst>
          </p:cNvPr>
          <p:cNvGrpSpPr/>
          <p:nvPr/>
        </p:nvGrpSpPr>
        <p:grpSpPr>
          <a:xfrm>
            <a:off x="5886680" y="4467661"/>
            <a:ext cx="361372" cy="1942495"/>
            <a:chOff x="2215877" y="3640771"/>
            <a:chExt cx="361372" cy="1806360"/>
          </a:xfrm>
        </p:grpSpPr>
        <p:cxnSp>
          <p:nvCxnSpPr>
            <p:cNvPr id="40" name="Straight Arrow Connector 39">
              <a:extLst>
                <a:ext uri="{FF2B5EF4-FFF2-40B4-BE49-F238E27FC236}">
                  <a16:creationId xmlns:a16="http://schemas.microsoft.com/office/drawing/2014/main" id="{AD05EA55-2768-452E-AA59-B44D25CDD63D}"/>
                </a:ext>
              </a:extLst>
            </p:cNvPr>
            <p:cNvCxnSpPr>
              <a:cxnSpLocks/>
            </p:cNvCxnSpPr>
            <p:nvPr/>
          </p:nvCxnSpPr>
          <p:spPr>
            <a:xfrm>
              <a:off x="2215877" y="3640771"/>
              <a:ext cx="361372" cy="0"/>
            </a:xfrm>
            <a:prstGeom prst="straightConnector1">
              <a:avLst/>
            </a:prstGeom>
            <a:ln w="9525">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A1B903F-3223-48B6-A99D-6A040F8104F1}"/>
                </a:ext>
              </a:extLst>
            </p:cNvPr>
            <p:cNvCxnSpPr/>
            <p:nvPr/>
          </p:nvCxnSpPr>
          <p:spPr>
            <a:xfrm>
              <a:off x="2389782" y="3640771"/>
              <a:ext cx="0" cy="180636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91B519D3-B687-4D87-BF6B-0E047EF1A630}"/>
              </a:ext>
            </a:extLst>
          </p:cNvPr>
          <p:cNvGrpSpPr/>
          <p:nvPr/>
        </p:nvGrpSpPr>
        <p:grpSpPr>
          <a:xfrm rot="10800000">
            <a:off x="8661215" y="2359307"/>
            <a:ext cx="1555315" cy="1806360"/>
            <a:chOff x="2215877" y="3640771"/>
            <a:chExt cx="361372" cy="1806360"/>
          </a:xfrm>
        </p:grpSpPr>
        <p:cxnSp>
          <p:nvCxnSpPr>
            <p:cNvPr id="43" name="Straight Arrow Connector 42">
              <a:extLst>
                <a:ext uri="{FF2B5EF4-FFF2-40B4-BE49-F238E27FC236}">
                  <a16:creationId xmlns:a16="http://schemas.microsoft.com/office/drawing/2014/main" id="{D97EF213-BCB5-4F7C-AECB-6790E8666FBF}"/>
                </a:ext>
              </a:extLst>
            </p:cNvPr>
            <p:cNvCxnSpPr>
              <a:cxnSpLocks/>
            </p:cNvCxnSpPr>
            <p:nvPr/>
          </p:nvCxnSpPr>
          <p:spPr>
            <a:xfrm>
              <a:off x="2215877" y="3640771"/>
              <a:ext cx="361372" cy="0"/>
            </a:xfrm>
            <a:prstGeom prst="straightConnector1">
              <a:avLst/>
            </a:prstGeom>
            <a:ln w="9525">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1A1D69C-697D-48D7-8954-22F50311D55E}"/>
                </a:ext>
              </a:extLst>
            </p:cNvPr>
            <p:cNvCxnSpPr/>
            <p:nvPr/>
          </p:nvCxnSpPr>
          <p:spPr>
            <a:xfrm>
              <a:off x="2389782" y="3640771"/>
              <a:ext cx="0" cy="180636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A565E273-E458-40E4-AF50-3BC6AA844B20}"/>
              </a:ext>
            </a:extLst>
          </p:cNvPr>
          <p:cNvGrpSpPr/>
          <p:nvPr/>
        </p:nvGrpSpPr>
        <p:grpSpPr>
          <a:xfrm>
            <a:off x="3120578" y="4537545"/>
            <a:ext cx="361372" cy="1806360"/>
            <a:chOff x="2215877" y="3640771"/>
            <a:chExt cx="361372" cy="1806360"/>
          </a:xfrm>
        </p:grpSpPr>
        <p:cxnSp>
          <p:nvCxnSpPr>
            <p:cNvPr id="46" name="Straight Arrow Connector 45">
              <a:extLst>
                <a:ext uri="{FF2B5EF4-FFF2-40B4-BE49-F238E27FC236}">
                  <a16:creationId xmlns:a16="http://schemas.microsoft.com/office/drawing/2014/main" id="{D011F27C-40B3-4B53-B19A-7B3B64D1FA8C}"/>
                </a:ext>
              </a:extLst>
            </p:cNvPr>
            <p:cNvCxnSpPr>
              <a:cxnSpLocks/>
            </p:cNvCxnSpPr>
            <p:nvPr/>
          </p:nvCxnSpPr>
          <p:spPr>
            <a:xfrm>
              <a:off x="2215877" y="3640771"/>
              <a:ext cx="361372" cy="0"/>
            </a:xfrm>
            <a:prstGeom prst="straightConnector1">
              <a:avLst/>
            </a:prstGeom>
            <a:ln w="9525">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0A1EEF4-16C8-43C0-946D-2AEEBBEA13B4}"/>
                </a:ext>
              </a:extLst>
            </p:cNvPr>
            <p:cNvCxnSpPr/>
            <p:nvPr/>
          </p:nvCxnSpPr>
          <p:spPr>
            <a:xfrm>
              <a:off x="2389782" y="3640771"/>
              <a:ext cx="0" cy="180636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48" name="TextBox 47">
            <a:extLst>
              <a:ext uri="{FF2B5EF4-FFF2-40B4-BE49-F238E27FC236}">
                <a16:creationId xmlns:a16="http://schemas.microsoft.com/office/drawing/2014/main" id="{C8616654-AD54-4148-A139-05509E37CB6F}"/>
              </a:ext>
            </a:extLst>
          </p:cNvPr>
          <p:cNvSpPr txBox="1"/>
          <p:nvPr/>
        </p:nvSpPr>
        <p:spPr>
          <a:xfrm>
            <a:off x="-24581" y="2961537"/>
            <a:ext cx="1631461" cy="3200876"/>
          </a:xfrm>
          <a:prstGeom prst="rect">
            <a:avLst/>
          </a:prstGeom>
          <a:noFill/>
        </p:spPr>
        <p:txBody>
          <a:bodyPr wrap="square" lIns="91440" tIns="45720" rIns="91440" bIns="45720" rtlCol="0" anchor="t">
            <a:spAutoFit/>
          </a:bodyPr>
          <a:lstStyle/>
          <a:p>
            <a:r>
              <a:rPr lang="en-GB"/>
              <a:t>Total length:</a:t>
            </a:r>
          </a:p>
          <a:p>
            <a:r>
              <a:rPr lang="en-GB"/>
              <a:t>52.264m </a:t>
            </a:r>
          </a:p>
          <a:p>
            <a:endParaRPr lang="en-GB"/>
          </a:p>
          <a:p>
            <a:endParaRPr lang="en-GB"/>
          </a:p>
          <a:p>
            <a:pPr marL="285750" indent="-285750">
              <a:buFont typeface="Wingdings" panose="05000000000000000000" pitchFamily="2" charset="2"/>
              <a:buChar char="è"/>
            </a:pPr>
            <a:r>
              <a:rPr lang="en-GB">
                <a:sym typeface="Wingdings" panose="05000000000000000000" pitchFamily="2" charset="2"/>
              </a:rPr>
              <a:t>‘Minimum’: 51.832m    </a:t>
            </a:r>
            <a:r>
              <a:rPr lang="en-GB" sz="1100">
                <a:sym typeface="Wingdings" panose="05000000000000000000" pitchFamily="2" charset="2"/>
              </a:rPr>
              <a:t>(for given dipoles)</a:t>
            </a:r>
            <a:endParaRPr lang="en-GB">
              <a:sym typeface="Wingdings" panose="05000000000000000000" pitchFamily="2" charset="2"/>
            </a:endParaRPr>
          </a:p>
          <a:p>
            <a:endParaRPr lang="en-GB" sz="1100">
              <a:ea typeface="+mn-lt"/>
              <a:cs typeface="+mn-lt"/>
            </a:endParaRPr>
          </a:p>
          <a:p>
            <a:pPr marL="285750" indent="-285750">
              <a:buFont typeface="Wingdings,Sans-Serif"/>
              <a:buChar char="è"/>
            </a:pPr>
            <a:r>
              <a:rPr lang="en-GB">
                <a:ea typeface="+mn-lt"/>
                <a:cs typeface="+mn-lt"/>
              </a:rPr>
              <a:t>‘Maximum’ Length left to remove:  ~1270m</a:t>
            </a:r>
            <a:endParaRPr lang="en-GB" sz="1100"/>
          </a:p>
        </p:txBody>
      </p:sp>
      <p:sp>
        <p:nvSpPr>
          <p:cNvPr id="49" name="TextBox 48">
            <a:extLst>
              <a:ext uri="{FF2B5EF4-FFF2-40B4-BE49-F238E27FC236}">
                <a16:creationId xmlns:a16="http://schemas.microsoft.com/office/drawing/2014/main" id="{ED869966-63B0-4279-9068-89A34D22E0E5}"/>
              </a:ext>
            </a:extLst>
          </p:cNvPr>
          <p:cNvSpPr txBox="1"/>
          <p:nvPr/>
        </p:nvSpPr>
        <p:spPr>
          <a:xfrm>
            <a:off x="2846905" y="6508700"/>
            <a:ext cx="1121963" cy="646331"/>
          </a:xfrm>
          <a:prstGeom prst="rect">
            <a:avLst/>
          </a:prstGeom>
          <a:noFill/>
        </p:spPr>
        <p:txBody>
          <a:bodyPr wrap="square" rtlCol="0">
            <a:spAutoFit/>
          </a:bodyPr>
          <a:lstStyle/>
          <a:p>
            <a:r>
              <a:rPr lang="en-GB"/>
              <a:t>0.241m</a:t>
            </a:r>
          </a:p>
          <a:p>
            <a:endParaRPr lang="en-GB"/>
          </a:p>
        </p:txBody>
      </p:sp>
      <p:sp>
        <p:nvSpPr>
          <p:cNvPr id="50" name="Rectangle 49">
            <a:extLst>
              <a:ext uri="{FF2B5EF4-FFF2-40B4-BE49-F238E27FC236}">
                <a16:creationId xmlns:a16="http://schemas.microsoft.com/office/drawing/2014/main" id="{D5DBC283-AF18-4E2E-8B79-32D6407CC629}"/>
              </a:ext>
            </a:extLst>
          </p:cNvPr>
          <p:cNvSpPr/>
          <p:nvPr/>
        </p:nvSpPr>
        <p:spPr>
          <a:xfrm>
            <a:off x="5671696" y="6508700"/>
            <a:ext cx="894797" cy="369332"/>
          </a:xfrm>
          <a:prstGeom prst="rect">
            <a:avLst/>
          </a:prstGeom>
        </p:spPr>
        <p:txBody>
          <a:bodyPr wrap="none">
            <a:spAutoFit/>
          </a:bodyPr>
          <a:lstStyle/>
          <a:p>
            <a:r>
              <a:rPr lang="en-GB"/>
              <a:t>0.650m</a:t>
            </a:r>
          </a:p>
        </p:txBody>
      </p:sp>
      <p:sp>
        <p:nvSpPr>
          <p:cNvPr id="51" name="Rectangle 50">
            <a:extLst>
              <a:ext uri="{FF2B5EF4-FFF2-40B4-BE49-F238E27FC236}">
                <a16:creationId xmlns:a16="http://schemas.microsoft.com/office/drawing/2014/main" id="{501D7394-0E34-4AF9-ACCF-09638F94E390}"/>
              </a:ext>
            </a:extLst>
          </p:cNvPr>
          <p:cNvSpPr/>
          <p:nvPr/>
        </p:nvSpPr>
        <p:spPr>
          <a:xfrm>
            <a:off x="8967759" y="2023643"/>
            <a:ext cx="1000595" cy="369332"/>
          </a:xfrm>
          <a:prstGeom prst="rect">
            <a:avLst/>
          </a:prstGeom>
        </p:spPr>
        <p:txBody>
          <a:bodyPr wrap="none">
            <a:spAutoFit/>
          </a:bodyPr>
          <a:lstStyle/>
          <a:p>
            <a:r>
              <a:rPr lang="en-GB"/>
              <a:t> 0.891 m</a:t>
            </a:r>
          </a:p>
        </p:txBody>
      </p:sp>
      <p:sp>
        <p:nvSpPr>
          <p:cNvPr id="7" name="Rectangle 6">
            <a:extLst>
              <a:ext uri="{FF2B5EF4-FFF2-40B4-BE49-F238E27FC236}">
                <a16:creationId xmlns:a16="http://schemas.microsoft.com/office/drawing/2014/main" id="{A0B2CA55-2417-47E5-89C1-6D21BCC328EB}"/>
              </a:ext>
            </a:extLst>
          </p:cNvPr>
          <p:cNvSpPr/>
          <p:nvPr/>
        </p:nvSpPr>
        <p:spPr>
          <a:xfrm>
            <a:off x="1356954" y="5608462"/>
            <a:ext cx="1763624" cy="52322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a:ln/>
                <a:solidFill>
                  <a:schemeClr val="accent3"/>
                </a:solidFill>
              </a:rPr>
              <a:t>BPM</a:t>
            </a:r>
          </a:p>
        </p:txBody>
      </p:sp>
      <p:sp>
        <p:nvSpPr>
          <p:cNvPr id="52" name="Rectangle 51">
            <a:extLst>
              <a:ext uri="{FF2B5EF4-FFF2-40B4-BE49-F238E27FC236}">
                <a16:creationId xmlns:a16="http://schemas.microsoft.com/office/drawing/2014/main" id="{474F97C5-E9C7-4C55-9BEB-AA9976C1A070}"/>
              </a:ext>
            </a:extLst>
          </p:cNvPr>
          <p:cNvSpPr/>
          <p:nvPr/>
        </p:nvSpPr>
        <p:spPr>
          <a:xfrm>
            <a:off x="2412671" y="5594691"/>
            <a:ext cx="1763624" cy="52322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a:ln/>
                <a:solidFill>
                  <a:schemeClr val="accent3"/>
                </a:solidFill>
              </a:rPr>
              <a:t>BPM</a:t>
            </a:r>
          </a:p>
        </p:txBody>
      </p:sp>
      <p:sp>
        <p:nvSpPr>
          <p:cNvPr id="53" name="Rectangle 52">
            <a:extLst>
              <a:ext uri="{FF2B5EF4-FFF2-40B4-BE49-F238E27FC236}">
                <a16:creationId xmlns:a16="http://schemas.microsoft.com/office/drawing/2014/main" id="{A07F2D59-3154-4275-B6C2-62269DD93F94}"/>
              </a:ext>
            </a:extLst>
          </p:cNvPr>
          <p:cNvSpPr/>
          <p:nvPr/>
        </p:nvSpPr>
        <p:spPr>
          <a:xfrm>
            <a:off x="4646658" y="5608462"/>
            <a:ext cx="1763624" cy="52322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a:ln/>
                <a:solidFill>
                  <a:schemeClr val="accent3"/>
                </a:solidFill>
              </a:rPr>
              <a:t>BPM</a:t>
            </a:r>
          </a:p>
        </p:txBody>
      </p:sp>
      <p:sp>
        <p:nvSpPr>
          <p:cNvPr id="8" name="Rectangle 7">
            <a:extLst>
              <a:ext uri="{FF2B5EF4-FFF2-40B4-BE49-F238E27FC236}">
                <a16:creationId xmlns:a16="http://schemas.microsoft.com/office/drawing/2014/main" id="{33AAC41F-8CB7-40C9-96B8-2CB3E6C30A67}"/>
              </a:ext>
            </a:extLst>
          </p:cNvPr>
          <p:cNvSpPr/>
          <p:nvPr/>
        </p:nvSpPr>
        <p:spPr>
          <a:xfrm>
            <a:off x="6050641" y="5582266"/>
            <a:ext cx="1486304" cy="584775"/>
          </a:xfrm>
          <a:prstGeom prst="rect">
            <a:avLst/>
          </a:prstGeom>
          <a:noFill/>
        </p:spPr>
        <p:txBody>
          <a:bodyPr wrap="none" lIns="91440" tIns="45720" rIns="91440" bIns="45720">
            <a:spAutoFit/>
          </a:bodyPr>
          <a:lstStyle/>
          <a:p>
            <a:pPr algn="ctr"/>
            <a:r>
              <a:rPr lang="en-US" sz="3200"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rPr>
              <a:t>Kicker</a:t>
            </a:r>
          </a:p>
        </p:txBody>
      </p:sp>
      <p:sp>
        <p:nvSpPr>
          <p:cNvPr id="54" name="Rectangle 53">
            <a:extLst>
              <a:ext uri="{FF2B5EF4-FFF2-40B4-BE49-F238E27FC236}">
                <a16:creationId xmlns:a16="http://schemas.microsoft.com/office/drawing/2014/main" id="{3F86DF6E-C04C-4F0C-BB81-3BD8B4B7C34F}"/>
              </a:ext>
            </a:extLst>
          </p:cNvPr>
          <p:cNvSpPr/>
          <p:nvPr/>
        </p:nvSpPr>
        <p:spPr>
          <a:xfrm>
            <a:off x="8064074" y="2926262"/>
            <a:ext cx="1763624" cy="52322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a:ln/>
                <a:solidFill>
                  <a:schemeClr val="accent3"/>
                </a:solidFill>
              </a:rPr>
              <a:t>BPM</a:t>
            </a:r>
          </a:p>
        </p:txBody>
      </p:sp>
      <p:sp>
        <p:nvSpPr>
          <p:cNvPr id="55" name="Rectangle 54">
            <a:extLst>
              <a:ext uri="{FF2B5EF4-FFF2-40B4-BE49-F238E27FC236}">
                <a16:creationId xmlns:a16="http://schemas.microsoft.com/office/drawing/2014/main" id="{547522E2-D283-482B-A4D8-01E785691690}"/>
              </a:ext>
            </a:extLst>
          </p:cNvPr>
          <p:cNvSpPr/>
          <p:nvPr/>
        </p:nvSpPr>
        <p:spPr>
          <a:xfrm>
            <a:off x="9468057" y="2900066"/>
            <a:ext cx="1486304" cy="584775"/>
          </a:xfrm>
          <a:prstGeom prst="rect">
            <a:avLst/>
          </a:prstGeom>
          <a:noFill/>
        </p:spPr>
        <p:txBody>
          <a:bodyPr wrap="none" lIns="91440" tIns="45720" rIns="91440" bIns="45720">
            <a:spAutoFit/>
          </a:bodyPr>
          <a:lstStyle/>
          <a:p>
            <a:pPr algn="ctr"/>
            <a:r>
              <a:rPr lang="en-US" sz="3200"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rPr>
              <a:t>Kicker</a:t>
            </a:r>
          </a:p>
        </p:txBody>
      </p:sp>
      <p:sp>
        <p:nvSpPr>
          <p:cNvPr id="56" name="TextBox 55">
            <a:extLst>
              <a:ext uri="{FF2B5EF4-FFF2-40B4-BE49-F238E27FC236}">
                <a16:creationId xmlns:a16="http://schemas.microsoft.com/office/drawing/2014/main" id="{4BDA167F-5EFC-4B7C-A192-BCDE894DDFB9}"/>
              </a:ext>
            </a:extLst>
          </p:cNvPr>
          <p:cNvSpPr txBox="1"/>
          <p:nvPr/>
        </p:nvSpPr>
        <p:spPr>
          <a:xfrm>
            <a:off x="9903753" y="2396616"/>
            <a:ext cx="2601513" cy="2031325"/>
          </a:xfrm>
          <a:prstGeom prst="rect">
            <a:avLst/>
          </a:prstGeom>
          <a:noFill/>
        </p:spPr>
        <p:txBody>
          <a:bodyPr wrap="square" rtlCol="0">
            <a:spAutoFit/>
          </a:bodyPr>
          <a:lstStyle/>
          <a:p>
            <a:r>
              <a:rPr lang="en-GB"/>
              <a:t>Total drift space:</a:t>
            </a:r>
          </a:p>
          <a:p>
            <a:endParaRPr lang="en-GB"/>
          </a:p>
          <a:p>
            <a:pPr marL="342900" indent="-342900">
              <a:buFont typeface="+mj-lt"/>
              <a:buAutoNum type="arabicPeriod"/>
            </a:pPr>
            <a:r>
              <a:rPr lang="en-GB"/>
              <a:t>1.432m (SD,SF)</a:t>
            </a:r>
          </a:p>
          <a:p>
            <a:pPr marL="342900" indent="-342900">
              <a:buFont typeface="+mj-lt"/>
              <a:buAutoNum type="arabicPeriod"/>
            </a:pPr>
            <a:r>
              <a:rPr lang="en-GB"/>
              <a:t>1.932m (SD,D)</a:t>
            </a:r>
          </a:p>
          <a:p>
            <a:pPr marL="342900" indent="-342900">
              <a:buFont typeface="+mj-lt"/>
              <a:buAutoNum type="arabicPeriod"/>
            </a:pPr>
            <a:r>
              <a:rPr lang="en-GB"/>
              <a:t>2.432m    (D,D)</a:t>
            </a:r>
          </a:p>
          <a:p>
            <a:pPr marL="342900" indent="-342900">
              <a:buFont typeface="+mj-lt"/>
              <a:buAutoNum type="arabicPeriod"/>
            </a:pPr>
            <a:endParaRPr lang="en-GB"/>
          </a:p>
          <a:p>
            <a:endParaRPr lang="en-GB"/>
          </a:p>
        </p:txBody>
      </p:sp>
      <p:sp>
        <p:nvSpPr>
          <p:cNvPr id="3" name="Slide Number Placeholder 2">
            <a:extLst>
              <a:ext uri="{FF2B5EF4-FFF2-40B4-BE49-F238E27FC236}">
                <a16:creationId xmlns:a16="http://schemas.microsoft.com/office/drawing/2014/main" id="{B0FD0F64-530A-4D94-BE3E-53C02B33BB4B}"/>
              </a:ext>
            </a:extLst>
          </p:cNvPr>
          <p:cNvSpPr>
            <a:spLocks noGrp="1"/>
          </p:cNvSpPr>
          <p:nvPr>
            <p:ph type="sldNum" sz="quarter" idx="12"/>
          </p:nvPr>
        </p:nvSpPr>
        <p:spPr/>
        <p:txBody>
          <a:bodyPr/>
          <a:lstStyle/>
          <a:p>
            <a:fld id="{B2DC25EE-239B-4C5F-AAD1-255A7D5F1EE2}" type="slidenum">
              <a:rPr lang="en-US" smtClean="0"/>
              <a:t>11</a:t>
            </a:fld>
            <a:endParaRPr lang="en-US"/>
          </a:p>
        </p:txBody>
      </p:sp>
    </p:spTree>
    <p:extLst>
      <p:ext uri="{BB962C8B-B14F-4D97-AF65-F5344CB8AC3E}">
        <p14:creationId xmlns:p14="http://schemas.microsoft.com/office/powerpoint/2010/main" val="3204699570"/>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path" presetSubtype="0" decel="50000" fill="hold" grpId="0" nodeType="clickEffect">
                                  <p:stCondLst>
                                    <p:cond delay="0"/>
                                  </p:stCondLst>
                                  <p:childTnLst>
                                    <p:animMotion origin="layout" path="M 0 7.40741E-7 L 0 0.02708 C 0 0.03935 -0.03385 0.0544 -0.06107 0.0544 L -0.12187 0.0544 " pathEditMode="relative" rAng="0" ptsTypes="AAAA">
                                      <p:cBhvr>
                                        <p:cTn id="6" dur="2000" fill="hold"/>
                                        <p:tgtEl>
                                          <p:spTgt spid="55"/>
                                        </p:tgtEl>
                                        <p:attrNameLst>
                                          <p:attrName>ppt_x</p:attrName>
                                          <p:attrName>ppt_y</p:attrName>
                                        </p:attrNameLst>
                                      </p:cBhvr>
                                      <p:rCtr x="-6094" y="2708"/>
                                    </p:animMotion>
                                  </p:childTnLst>
                                </p:cTn>
                              </p:par>
                              <p:par>
                                <p:cTn id="7" presetID="2" presetClass="entr" presetSubtype="2" fill="hold" grpId="0" nodeType="withEffect">
                                  <p:stCondLst>
                                    <p:cond delay="500"/>
                                  </p:stCondLst>
                                  <p:childTnLst>
                                    <p:set>
                                      <p:cBhvr>
                                        <p:cTn id="8" dur="1" fill="hold">
                                          <p:stCondLst>
                                            <p:cond delay="0"/>
                                          </p:stCondLst>
                                        </p:cTn>
                                        <p:tgtEl>
                                          <p:spTgt spid="56">
                                            <p:txEl>
                                              <p:pRg st="0" end="0"/>
                                            </p:txEl>
                                          </p:spTgt>
                                        </p:tgtEl>
                                        <p:attrNameLst>
                                          <p:attrName>style.visibility</p:attrName>
                                        </p:attrNameLst>
                                      </p:cBhvr>
                                      <p:to>
                                        <p:strVal val="visible"/>
                                      </p:to>
                                    </p:set>
                                    <p:anim calcmode="lin" valueType="num">
                                      <p:cBhvr additive="base">
                                        <p:cTn id="9"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10" dur="500" fill="hold"/>
                                        <p:tgtEl>
                                          <p:spTgt spid="56">
                                            <p:txEl>
                                              <p:pRg st="0" end="0"/>
                                            </p:txEl>
                                          </p:spTgt>
                                        </p:tgtEl>
                                        <p:attrNameLst>
                                          <p:attrName>ppt_y</p:attrName>
                                        </p:attrNameLst>
                                      </p:cBhvr>
                                      <p:tavLst>
                                        <p:tav tm="0">
                                          <p:val>
                                            <p:strVal val="#ppt_y"/>
                                          </p:val>
                                        </p:tav>
                                        <p:tav tm="100000">
                                          <p:val>
                                            <p:strVal val="#ppt_y"/>
                                          </p:val>
                                        </p:tav>
                                      </p:tavLst>
                                    </p:anim>
                                  </p:childTnLst>
                                </p:cTn>
                              </p:par>
                              <p:par>
                                <p:cTn id="11" presetID="2" presetClass="entr" presetSubtype="2" fill="hold" grpId="0" nodeType="withEffect">
                                  <p:stCondLst>
                                    <p:cond delay="500"/>
                                  </p:stCondLst>
                                  <p:childTnLst>
                                    <p:set>
                                      <p:cBhvr>
                                        <p:cTn id="12" dur="1" fill="hold">
                                          <p:stCondLst>
                                            <p:cond delay="0"/>
                                          </p:stCondLst>
                                        </p:cTn>
                                        <p:tgtEl>
                                          <p:spTgt spid="56">
                                            <p:txEl>
                                              <p:pRg st="2" end="2"/>
                                            </p:txEl>
                                          </p:spTgt>
                                        </p:tgtEl>
                                        <p:attrNameLst>
                                          <p:attrName>style.visibility</p:attrName>
                                        </p:attrNameLst>
                                      </p:cBhvr>
                                      <p:to>
                                        <p:strVal val="visible"/>
                                      </p:to>
                                    </p:set>
                                    <p:anim calcmode="lin" valueType="num">
                                      <p:cBhvr additive="base">
                                        <p:cTn id="13" dur="500" fill="hold"/>
                                        <p:tgtEl>
                                          <p:spTgt spid="56">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6">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56">
                                            <p:txEl>
                                              <p:pRg st="3" end="3"/>
                                            </p:txEl>
                                          </p:spTgt>
                                        </p:tgtEl>
                                        <p:attrNameLst>
                                          <p:attrName>style.visibility</p:attrName>
                                        </p:attrNameLst>
                                      </p:cBhvr>
                                      <p:to>
                                        <p:strVal val="visible"/>
                                      </p:to>
                                    </p:set>
                                    <p:anim calcmode="lin" valueType="num">
                                      <p:cBhvr additive="base">
                                        <p:cTn id="17" dur="500" fill="hold"/>
                                        <p:tgtEl>
                                          <p:spTgt spid="56">
                                            <p:txEl>
                                              <p:pRg st="3" end="3"/>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56">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500"/>
                                  </p:stCondLst>
                                  <p:childTnLst>
                                    <p:set>
                                      <p:cBhvr>
                                        <p:cTn id="20" dur="1" fill="hold">
                                          <p:stCondLst>
                                            <p:cond delay="0"/>
                                          </p:stCondLst>
                                        </p:cTn>
                                        <p:tgtEl>
                                          <p:spTgt spid="56">
                                            <p:txEl>
                                              <p:pRg st="4" end="4"/>
                                            </p:txEl>
                                          </p:spTgt>
                                        </p:tgtEl>
                                        <p:attrNameLst>
                                          <p:attrName>style.visibility</p:attrName>
                                        </p:attrNameLst>
                                      </p:cBhvr>
                                      <p:to>
                                        <p:strVal val="visible"/>
                                      </p:to>
                                    </p:set>
                                    <p:anim calcmode="lin" valueType="num">
                                      <p:cBhvr additive="base">
                                        <p:cTn id="21" dur="500" fill="hold"/>
                                        <p:tgtEl>
                                          <p:spTgt spid="56">
                                            <p:txEl>
                                              <p:pRg st="4" end="4"/>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5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8">
                                            <p:txEl>
                                              <p:pRg st="4" end="4"/>
                                            </p:txEl>
                                          </p:spTgt>
                                        </p:tgtEl>
                                        <p:attrNameLst>
                                          <p:attrName>style.visibility</p:attrName>
                                        </p:attrNameLst>
                                      </p:cBhvr>
                                      <p:to>
                                        <p:strVal val="visible"/>
                                      </p:to>
                                    </p:set>
                                    <p:animEffect transition="in" filter="fade">
                                      <p:cBhvr>
                                        <p:cTn id="27" dur="1000"/>
                                        <p:tgtEl>
                                          <p:spTgt spid="48">
                                            <p:txEl>
                                              <p:pRg st="4" end="4"/>
                                            </p:txEl>
                                          </p:spTgt>
                                        </p:tgtEl>
                                      </p:cBhvr>
                                    </p:animEffect>
                                    <p:anim calcmode="lin" valueType="num">
                                      <p:cBhvr>
                                        <p:cTn id="28" dur="1000" fill="hold"/>
                                        <p:tgtEl>
                                          <p:spTgt spid="48">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48">
                                            <p:txEl>
                                              <p:pRg st="6" end="6"/>
                                            </p:txEl>
                                          </p:spTgt>
                                        </p:tgtEl>
                                        <p:attrNameLst>
                                          <p:attrName>style.visibility</p:attrName>
                                        </p:attrNameLst>
                                      </p:cBhvr>
                                      <p:to>
                                        <p:strVal val="visible"/>
                                      </p:to>
                                    </p:set>
                                    <p:animEffect transition="in" filter="fade">
                                      <p:cBhvr>
                                        <p:cTn id="34" dur="1000"/>
                                        <p:tgtEl>
                                          <p:spTgt spid="48">
                                            <p:txEl>
                                              <p:pRg st="6" end="6"/>
                                            </p:txEl>
                                          </p:spTgt>
                                        </p:tgtEl>
                                      </p:cBhvr>
                                    </p:animEffect>
                                    <p:anim calcmode="lin" valueType="num">
                                      <p:cBhvr>
                                        <p:cTn id="35" dur="1000" fill="hold"/>
                                        <p:tgtEl>
                                          <p:spTgt spid="48">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4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9C0ED-9A7C-4575-A151-E2935AE826AE}"/>
              </a:ext>
            </a:extLst>
          </p:cNvPr>
          <p:cNvSpPr>
            <a:spLocks noGrp="1"/>
          </p:cNvSpPr>
          <p:nvPr>
            <p:ph type="title"/>
          </p:nvPr>
        </p:nvSpPr>
        <p:spPr/>
        <p:txBody>
          <a:bodyPr/>
          <a:lstStyle/>
          <a:p>
            <a:r>
              <a:rPr lang="en-GB"/>
              <a:t>Comparison of </a:t>
            </a:r>
            <a:r>
              <a:rPr lang="en-GB" err="1"/>
              <a:t>Sextupole</a:t>
            </a:r>
            <a:r>
              <a:rPr lang="en-GB"/>
              <a:t> Schemes</a:t>
            </a:r>
            <a:endParaRPr lang="en-US"/>
          </a:p>
        </p:txBody>
      </p:sp>
      <p:pic>
        <p:nvPicPr>
          <p:cNvPr id="4" name="Picture 4" descr="A picture containing chart&#10;&#10;Description automatically generated">
            <a:extLst>
              <a:ext uri="{FF2B5EF4-FFF2-40B4-BE49-F238E27FC236}">
                <a16:creationId xmlns:a16="http://schemas.microsoft.com/office/drawing/2014/main" id="{78C9EDF1-C582-4AC9-AF8F-84B89DE69FD8}"/>
              </a:ext>
            </a:extLst>
          </p:cNvPr>
          <p:cNvPicPr>
            <a:picLocks noGrp="1" noChangeAspect="1"/>
          </p:cNvPicPr>
          <p:nvPr>
            <p:ph idx="1"/>
          </p:nvPr>
        </p:nvPicPr>
        <p:blipFill rotWithShape="1">
          <a:blip r:embed="rId2"/>
          <a:srcRect l="-108" t="25443" r="59" b="11618"/>
          <a:stretch/>
        </p:blipFill>
        <p:spPr>
          <a:xfrm>
            <a:off x="638" y="2109173"/>
            <a:ext cx="12193987" cy="4315075"/>
          </a:xfrm>
        </p:spPr>
      </p:pic>
      <p:pic>
        <p:nvPicPr>
          <p:cNvPr id="5" name="Picture 5">
            <a:extLst>
              <a:ext uri="{FF2B5EF4-FFF2-40B4-BE49-F238E27FC236}">
                <a16:creationId xmlns:a16="http://schemas.microsoft.com/office/drawing/2014/main" id="{BB936B31-ED6D-49AB-81A9-44F6536B1E4B}"/>
              </a:ext>
            </a:extLst>
          </p:cNvPr>
          <p:cNvPicPr>
            <a:picLocks noChangeAspect="1"/>
          </p:cNvPicPr>
          <p:nvPr/>
        </p:nvPicPr>
        <p:blipFill>
          <a:blip r:embed="rId3"/>
          <a:stretch>
            <a:fillRect/>
          </a:stretch>
        </p:blipFill>
        <p:spPr>
          <a:xfrm>
            <a:off x="0" y="6524685"/>
            <a:ext cx="2743200" cy="336430"/>
          </a:xfrm>
          <a:prstGeom prst="rect">
            <a:avLst/>
          </a:prstGeom>
        </p:spPr>
      </p:pic>
      <p:sp>
        <p:nvSpPr>
          <p:cNvPr id="3" name="Slide Number Placeholder 2">
            <a:extLst>
              <a:ext uri="{FF2B5EF4-FFF2-40B4-BE49-F238E27FC236}">
                <a16:creationId xmlns:a16="http://schemas.microsoft.com/office/drawing/2014/main" id="{43D963F6-B0AC-477B-BCB1-CBADDC22DA69}"/>
              </a:ext>
            </a:extLst>
          </p:cNvPr>
          <p:cNvSpPr>
            <a:spLocks noGrp="1"/>
          </p:cNvSpPr>
          <p:nvPr>
            <p:ph type="sldNum" sz="quarter" idx="12"/>
          </p:nvPr>
        </p:nvSpPr>
        <p:spPr/>
        <p:txBody>
          <a:bodyPr/>
          <a:lstStyle/>
          <a:p>
            <a:fld id="{B2DC25EE-239B-4C5F-AAD1-255A7D5F1EE2}" type="slidenum">
              <a:rPr lang="en-US" smtClean="0"/>
              <a:t>12</a:t>
            </a:fld>
            <a:endParaRPr lang="en-US"/>
          </a:p>
        </p:txBody>
      </p:sp>
    </p:spTree>
    <p:extLst>
      <p:ext uri="{BB962C8B-B14F-4D97-AF65-F5344CB8AC3E}">
        <p14:creationId xmlns:p14="http://schemas.microsoft.com/office/powerpoint/2010/main" val="315502437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80584-A95B-4BE4-9A00-384C31B95ED5}"/>
              </a:ext>
            </a:extLst>
          </p:cNvPr>
          <p:cNvSpPr>
            <a:spLocks noGrp="1"/>
          </p:cNvSpPr>
          <p:nvPr>
            <p:ph type="title"/>
          </p:nvPr>
        </p:nvSpPr>
        <p:spPr>
          <a:xfrm>
            <a:off x="1115568" y="548640"/>
            <a:ext cx="10899206" cy="1166876"/>
          </a:xfrm>
        </p:spPr>
        <p:txBody>
          <a:bodyPr>
            <a:normAutofit fontScale="90000"/>
          </a:bodyPr>
          <a:lstStyle/>
          <a:p>
            <a:r>
              <a:rPr lang="en-GB"/>
              <a:t>Comparison of Dispersion Suppressor Schemes</a:t>
            </a:r>
          </a:p>
        </p:txBody>
      </p:sp>
      <p:pic>
        <p:nvPicPr>
          <p:cNvPr id="11" name="Picture 11" descr="Chart&#10;&#10;Description automatically generated">
            <a:extLst>
              <a:ext uri="{FF2B5EF4-FFF2-40B4-BE49-F238E27FC236}">
                <a16:creationId xmlns:a16="http://schemas.microsoft.com/office/drawing/2014/main" id="{9A82F086-7F6B-45B0-984A-6B0CE86ECB51}"/>
              </a:ext>
            </a:extLst>
          </p:cNvPr>
          <p:cNvPicPr>
            <a:picLocks noChangeAspect="1"/>
          </p:cNvPicPr>
          <p:nvPr/>
        </p:nvPicPr>
        <p:blipFill>
          <a:blip r:embed="rId3"/>
          <a:stretch>
            <a:fillRect/>
          </a:stretch>
        </p:blipFill>
        <p:spPr>
          <a:xfrm>
            <a:off x="6702803" y="3726450"/>
            <a:ext cx="4344100" cy="2335366"/>
          </a:xfrm>
          <a:prstGeom prst="rect">
            <a:avLst/>
          </a:prstGeom>
        </p:spPr>
      </p:pic>
      <p:pic>
        <p:nvPicPr>
          <p:cNvPr id="12" name="Picture 12" descr="Chart&#10;&#10;Description automatically generated">
            <a:extLst>
              <a:ext uri="{FF2B5EF4-FFF2-40B4-BE49-F238E27FC236}">
                <a16:creationId xmlns:a16="http://schemas.microsoft.com/office/drawing/2014/main" id="{A919886D-1722-4CEE-A3F7-9384ACD405BD}"/>
              </a:ext>
            </a:extLst>
          </p:cNvPr>
          <p:cNvPicPr>
            <a:picLocks noChangeAspect="1"/>
          </p:cNvPicPr>
          <p:nvPr/>
        </p:nvPicPr>
        <p:blipFill>
          <a:blip r:embed="rId4"/>
          <a:stretch>
            <a:fillRect/>
          </a:stretch>
        </p:blipFill>
        <p:spPr>
          <a:xfrm>
            <a:off x="837501" y="3726662"/>
            <a:ext cx="5029202" cy="3142645"/>
          </a:xfrm>
          <a:prstGeom prst="rect">
            <a:avLst/>
          </a:prstGeom>
        </p:spPr>
      </p:pic>
      <p:sp>
        <p:nvSpPr>
          <p:cNvPr id="13" name="TextBox 12">
            <a:extLst>
              <a:ext uri="{FF2B5EF4-FFF2-40B4-BE49-F238E27FC236}">
                <a16:creationId xmlns:a16="http://schemas.microsoft.com/office/drawing/2014/main" id="{14544AD5-694C-446A-B97B-FC25DDE67A81}"/>
              </a:ext>
            </a:extLst>
          </p:cNvPr>
          <p:cNvSpPr txBox="1"/>
          <p:nvPr/>
        </p:nvSpPr>
        <p:spPr>
          <a:xfrm>
            <a:off x="7723464" y="2108418"/>
            <a:ext cx="229578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t>Half Bend Scheme</a:t>
            </a:r>
            <a:endParaRPr lang="en-US" b="1"/>
          </a:p>
        </p:txBody>
      </p:sp>
      <p:sp>
        <p:nvSpPr>
          <p:cNvPr id="14" name="TextBox 13">
            <a:extLst>
              <a:ext uri="{FF2B5EF4-FFF2-40B4-BE49-F238E27FC236}">
                <a16:creationId xmlns:a16="http://schemas.microsoft.com/office/drawing/2014/main" id="{77750167-5782-41EC-B902-E8886CFBF84C}"/>
              </a:ext>
            </a:extLst>
          </p:cNvPr>
          <p:cNvSpPr txBox="1"/>
          <p:nvPr/>
        </p:nvSpPr>
        <p:spPr>
          <a:xfrm>
            <a:off x="2088858" y="2108418"/>
            <a:ext cx="253347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t>Quadrupole scheme</a:t>
            </a:r>
            <a:endParaRPr lang="en-US"/>
          </a:p>
        </p:txBody>
      </p:sp>
      <p:sp>
        <p:nvSpPr>
          <p:cNvPr id="15" name="TextBox 14">
            <a:extLst>
              <a:ext uri="{FF2B5EF4-FFF2-40B4-BE49-F238E27FC236}">
                <a16:creationId xmlns:a16="http://schemas.microsoft.com/office/drawing/2014/main" id="{97F8943E-00EA-4094-90C6-3546169E96E3}"/>
              </a:ext>
            </a:extLst>
          </p:cNvPr>
          <p:cNvSpPr txBox="1"/>
          <p:nvPr/>
        </p:nvSpPr>
        <p:spPr>
          <a:xfrm>
            <a:off x="609863" y="2603467"/>
            <a:ext cx="5476612"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t>Introduce 6 flexible quadrupole magnets that correct for the six boundary conditions at the end: </a:t>
            </a:r>
          </a:p>
          <a:p>
            <a:r>
              <a:rPr lang="en-GB" sz="1400"/>
              <a:t>-&gt; DX=DDX=0 (no dispersion)</a:t>
            </a:r>
          </a:p>
          <a:p>
            <a:r>
              <a:rPr lang="en-GB" sz="1400"/>
              <a:t>-&gt; β</a:t>
            </a:r>
            <a:r>
              <a:rPr lang="en-GB" sz="1400" baseline="-25000"/>
              <a:t>x/y</a:t>
            </a:r>
            <a:r>
              <a:rPr lang="en-GB" sz="1400"/>
              <a:t>- &amp; α</a:t>
            </a:r>
            <a:r>
              <a:rPr lang="en-GB" sz="1400" baseline="-25000">
                <a:ea typeface="+mn-lt"/>
                <a:cs typeface="+mn-lt"/>
              </a:rPr>
              <a:t>x/y</a:t>
            </a:r>
            <a:r>
              <a:rPr lang="en-GB" sz="1400"/>
              <a:t>-functions must be continuous</a:t>
            </a:r>
          </a:p>
        </p:txBody>
      </p:sp>
      <p:sp>
        <p:nvSpPr>
          <p:cNvPr id="16" name="TextBox 15">
            <a:extLst>
              <a:ext uri="{FF2B5EF4-FFF2-40B4-BE49-F238E27FC236}">
                <a16:creationId xmlns:a16="http://schemas.microsoft.com/office/drawing/2014/main" id="{8A5471DF-05A1-4913-B97C-E3FB7CB275F3}"/>
              </a:ext>
            </a:extLst>
          </p:cNvPr>
          <p:cNvSpPr txBox="1"/>
          <p:nvPr/>
        </p:nvSpPr>
        <p:spPr>
          <a:xfrm>
            <a:off x="6475165" y="2603466"/>
            <a:ext cx="547661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t>Replace n/2 full arc cells with n arc cells with half the bending field, where n depends on the phase advance (for </a:t>
            </a:r>
            <a:r>
              <a:rPr lang="en-GB" sz="1400">
                <a:ea typeface="+mn-lt"/>
                <a:cs typeface="+mn-lt"/>
              </a:rPr>
              <a:t>90°/90° </a:t>
            </a:r>
            <a:r>
              <a:rPr lang="en-GB" sz="1400"/>
              <a:t>n=2) to naturally get to zero dispersion.</a:t>
            </a:r>
            <a:endParaRPr lang="en-US" sz="1400"/>
          </a:p>
        </p:txBody>
      </p:sp>
      <p:sp>
        <p:nvSpPr>
          <p:cNvPr id="17" name="TextBox 16">
            <a:extLst>
              <a:ext uri="{FF2B5EF4-FFF2-40B4-BE49-F238E27FC236}">
                <a16:creationId xmlns:a16="http://schemas.microsoft.com/office/drawing/2014/main" id="{F4863038-601B-4487-9BFD-4F16C473590D}"/>
              </a:ext>
            </a:extLst>
          </p:cNvPr>
          <p:cNvSpPr txBox="1"/>
          <p:nvPr/>
        </p:nvSpPr>
        <p:spPr>
          <a:xfrm>
            <a:off x="6703361" y="6354376"/>
            <a:ext cx="463771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t>Note: If the cell length also changes, more</a:t>
            </a:r>
            <a:br>
              <a:rPr lang="en-GB" sz="1400"/>
            </a:br>
            <a:r>
              <a:rPr lang="en-GB" sz="1400"/>
              <a:t>flexible quadrupoles are needed.</a:t>
            </a:r>
            <a:endParaRPr lang="en-US" sz="1400"/>
          </a:p>
        </p:txBody>
      </p:sp>
      <p:sp>
        <p:nvSpPr>
          <p:cNvPr id="3" name="Slide Number Placeholder 2">
            <a:extLst>
              <a:ext uri="{FF2B5EF4-FFF2-40B4-BE49-F238E27FC236}">
                <a16:creationId xmlns:a16="http://schemas.microsoft.com/office/drawing/2014/main" id="{9CAB4458-CF92-4A73-9B9F-D125E41F9994}"/>
              </a:ext>
            </a:extLst>
          </p:cNvPr>
          <p:cNvSpPr>
            <a:spLocks noGrp="1"/>
          </p:cNvSpPr>
          <p:nvPr>
            <p:ph type="sldNum" sz="quarter" idx="12"/>
          </p:nvPr>
        </p:nvSpPr>
        <p:spPr/>
        <p:txBody>
          <a:bodyPr/>
          <a:lstStyle/>
          <a:p>
            <a:fld id="{B2DC25EE-239B-4C5F-AAD1-255A7D5F1EE2}" type="slidenum">
              <a:rPr lang="en-US" smtClean="0"/>
              <a:t>13</a:t>
            </a:fld>
            <a:endParaRPr lang="en-US"/>
          </a:p>
        </p:txBody>
      </p:sp>
      <p:sp>
        <p:nvSpPr>
          <p:cNvPr id="4" name="TextBox 3">
            <a:extLst>
              <a:ext uri="{FF2B5EF4-FFF2-40B4-BE49-F238E27FC236}">
                <a16:creationId xmlns:a16="http://schemas.microsoft.com/office/drawing/2014/main" id="{D6A0C33D-ECDD-43E2-908C-A12DE47B0602}"/>
              </a:ext>
            </a:extLst>
          </p:cNvPr>
          <p:cNvSpPr txBox="1"/>
          <p:nvPr/>
        </p:nvSpPr>
        <p:spPr>
          <a:xfrm>
            <a:off x="-57426" y="6618355"/>
            <a:ext cx="215237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600">
                <a:ea typeface="+mn-lt"/>
                <a:cs typeface="+mn-lt"/>
              </a:rPr>
              <a:t>https://indico.cern.ch/event/361988/contributions/1775736/attachments/1151344/1679030/Insertions_p.pdf</a:t>
            </a:r>
            <a:endParaRPr lang="en-US" sz="600"/>
          </a:p>
        </p:txBody>
      </p:sp>
    </p:spTree>
    <p:extLst>
      <p:ext uri="{BB962C8B-B14F-4D97-AF65-F5344CB8AC3E}">
        <p14:creationId xmlns:p14="http://schemas.microsoft.com/office/powerpoint/2010/main" val="32377722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80584-A95B-4BE4-9A00-384C31B95ED5}"/>
              </a:ext>
            </a:extLst>
          </p:cNvPr>
          <p:cNvSpPr>
            <a:spLocks noGrp="1"/>
          </p:cNvSpPr>
          <p:nvPr>
            <p:ph type="title"/>
          </p:nvPr>
        </p:nvSpPr>
        <p:spPr>
          <a:xfrm>
            <a:off x="1115568" y="548640"/>
            <a:ext cx="10951738" cy="1166876"/>
          </a:xfrm>
        </p:spPr>
        <p:txBody>
          <a:bodyPr>
            <a:normAutofit fontScale="90000"/>
          </a:bodyPr>
          <a:lstStyle/>
          <a:p>
            <a:r>
              <a:rPr lang="en-GB"/>
              <a:t>Comparison of Dispersion Suppressor Schemes</a:t>
            </a:r>
          </a:p>
        </p:txBody>
      </p:sp>
      <p:pic>
        <p:nvPicPr>
          <p:cNvPr id="6" name="Picture 5" descr="A picture containing timeline&#10;&#10;Description automatically generated">
            <a:extLst>
              <a:ext uri="{FF2B5EF4-FFF2-40B4-BE49-F238E27FC236}">
                <a16:creationId xmlns:a16="http://schemas.microsoft.com/office/drawing/2014/main" id="{8B603E2B-CC66-4CF6-8376-E11235BF6B6A}"/>
              </a:ext>
            </a:extLst>
          </p:cNvPr>
          <p:cNvPicPr>
            <a:picLocks noGrp="1" noChangeAspect="1"/>
          </p:cNvPicPr>
          <p:nvPr/>
        </p:nvPicPr>
        <p:blipFill rotWithShape="1">
          <a:blip r:embed="rId3"/>
          <a:srcRect t="16066" r="-58" b="1339"/>
          <a:stretch/>
        </p:blipFill>
        <p:spPr>
          <a:xfrm>
            <a:off x="541917" y="1715473"/>
            <a:ext cx="11042392" cy="5132136"/>
          </a:xfrm>
          <a:prstGeom prst="rect">
            <a:avLst/>
          </a:prstGeom>
        </p:spPr>
      </p:pic>
      <p:sp>
        <p:nvSpPr>
          <p:cNvPr id="8" name="TextBox 7">
            <a:extLst>
              <a:ext uri="{FF2B5EF4-FFF2-40B4-BE49-F238E27FC236}">
                <a16:creationId xmlns:a16="http://schemas.microsoft.com/office/drawing/2014/main" id="{08B99639-75B1-42C6-AC32-DF7841E4E406}"/>
              </a:ext>
            </a:extLst>
          </p:cNvPr>
          <p:cNvSpPr txBox="1"/>
          <p:nvPr/>
        </p:nvSpPr>
        <p:spPr>
          <a:xfrm>
            <a:off x="11024704" y="1659833"/>
            <a:ext cx="1053547" cy="92333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a:p>
            <a:endParaRPr lang="en-GB"/>
          </a:p>
          <a:p>
            <a:endParaRPr lang="en-GB"/>
          </a:p>
        </p:txBody>
      </p:sp>
      <p:pic>
        <p:nvPicPr>
          <p:cNvPr id="10" name="Picture 10" descr="Text&#10;&#10;Description automatically generated">
            <a:extLst>
              <a:ext uri="{FF2B5EF4-FFF2-40B4-BE49-F238E27FC236}">
                <a16:creationId xmlns:a16="http://schemas.microsoft.com/office/drawing/2014/main" id="{265C3159-F743-4720-8A86-6BBFCF0B7639}"/>
              </a:ext>
            </a:extLst>
          </p:cNvPr>
          <p:cNvPicPr>
            <a:picLocks noChangeAspect="1"/>
          </p:cNvPicPr>
          <p:nvPr/>
        </p:nvPicPr>
        <p:blipFill>
          <a:blip r:embed="rId4"/>
          <a:stretch>
            <a:fillRect/>
          </a:stretch>
        </p:blipFill>
        <p:spPr>
          <a:xfrm>
            <a:off x="1156981" y="2635017"/>
            <a:ext cx="244680" cy="336609"/>
          </a:xfrm>
          <a:prstGeom prst="rect">
            <a:avLst/>
          </a:prstGeom>
        </p:spPr>
      </p:pic>
      <p:pic>
        <p:nvPicPr>
          <p:cNvPr id="3" name="Picture 10" descr="Text&#10;&#10;Description automatically generated">
            <a:extLst>
              <a:ext uri="{FF2B5EF4-FFF2-40B4-BE49-F238E27FC236}">
                <a16:creationId xmlns:a16="http://schemas.microsoft.com/office/drawing/2014/main" id="{FBB9DB7B-675C-4615-986F-8CFBB469F910}"/>
              </a:ext>
            </a:extLst>
          </p:cNvPr>
          <p:cNvPicPr>
            <a:picLocks noChangeAspect="1"/>
          </p:cNvPicPr>
          <p:nvPr/>
        </p:nvPicPr>
        <p:blipFill>
          <a:blip r:embed="rId4"/>
          <a:stretch>
            <a:fillRect/>
          </a:stretch>
        </p:blipFill>
        <p:spPr>
          <a:xfrm>
            <a:off x="1155583" y="4325399"/>
            <a:ext cx="244680" cy="336609"/>
          </a:xfrm>
          <a:prstGeom prst="rect">
            <a:avLst/>
          </a:prstGeom>
        </p:spPr>
      </p:pic>
      <p:pic>
        <p:nvPicPr>
          <p:cNvPr id="4" name="Picture 10" descr="Text&#10;&#10;Description automatically generated">
            <a:extLst>
              <a:ext uri="{FF2B5EF4-FFF2-40B4-BE49-F238E27FC236}">
                <a16:creationId xmlns:a16="http://schemas.microsoft.com/office/drawing/2014/main" id="{18291959-776B-4CE2-8834-04B4D2B3EDBB}"/>
              </a:ext>
            </a:extLst>
          </p:cNvPr>
          <p:cNvPicPr>
            <a:picLocks noChangeAspect="1"/>
          </p:cNvPicPr>
          <p:nvPr/>
        </p:nvPicPr>
        <p:blipFill>
          <a:blip r:embed="rId4"/>
          <a:stretch>
            <a:fillRect/>
          </a:stretch>
        </p:blipFill>
        <p:spPr>
          <a:xfrm>
            <a:off x="6391711" y="2633618"/>
            <a:ext cx="244680" cy="336609"/>
          </a:xfrm>
          <a:prstGeom prst="rect">
            <a:avLst/>
          </a:prstGeom>
        </p:spPr>
      </p:pic>
      <p:pic>
        <p:nvPicPr>
          <p:cNvPr id="11" name="Picture 10" descr="Text&#10;&#10;Description automatically generated">
            <a:extLst>
              <a:ext uri="{FF2B5EF4-FFF2-40B4-BE49-F238E27FC236}">
                <a16:creationId xmlns:a16="http://schemas.microsoft.com/office/drawing/2014/main" id="{9422169A-EB20-4DBA-851E-1759CDADC05B}"/>
              </a:ext>
            </a:extLst>
          </p:cNvPr>
          <p:cNvPicPr>
            <a:picLocks noChangeAspect="1"/>
          </p:cNvPicPr>
          <p:nvPr/>
        </p:nvPicPr>
        <p:blipFill>
          <a:blip r:embed="rId4"/>
          <a:stretch>
            <a:fillRect/>
          </a:stretch>
        </p:blipFill>
        <p:spPr>
          <a:xfrm>
            <a:off x="6391710" y="4325397"/>
            <a:ext cx="244680" cy="336609"/>
          </a:xfrm>
          <a:prstGeom prst="rect">
            <a:avLst/>
          </a:prstGeom>
        </p:spPr>
      </p:pic>
      <p:sp>
        <p:nvSpPr>
          <p:cNvPr id="5" name="TextBox 4">
            <a:extLst>
              <a:ext uri="{FF2B5EF4-FFF2-40B4-BE49-F238E27FC236}">
                <a16:creationId xmlns:a16="http://schemas.microsoft.com/office/drawing/2014/main" id="{CD5A900F-D566-4606-B1AE-F3E1B948145E}"/>
              </a:ext>
            </a:extLst>
          </p:cNvPr>
          <p:cNvSpPr txBox="1"/>
          <p:nvPr/>
        </p:nvSpPr>
        <p:spPr>
          <a:xfrm>
            <a:off x="6779702" y="3256326"/>
            <a:ext cx="3428300"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900"/>
              <a:t>Matching: 10 flexible quadrupoles needed</a:t>
            </a:r>
          </a:p>
        </p:txBody>
      </p:sp>
      <p:sp>
        <p:nvSpPr>
          <p:cNvPr id="12" name="TextBox 11">
            <a:extLst>
              <a:ext uri="{FF2B5EF4-FFF2-40B4-BE49-F238E27FC236}">
                <a16:creationId xmlns:a16="http://schemas.microsoft.com/office/drawing/2014/main" id="{1BBD6932-64B6-43DE-A552-0AE657446BBE}"/>
              </a:ext>
            </a:extLst>
          </p:cNvPr>
          <p:cNvSpPr txBox="1"/>
          <p:nvPr/>
        </p:nvSpPr>
        <p:spPr>
          <a:xfrm>
            <a:off x="6779702" y="4934124"/>
            <a:ext cx="3428300"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900"/>
              <a:t>Matching: 8 flexible quadrupoles needed</a:t>
            </a:r>
          </a:p>
        </p:txBody>
      </p:sp>
      <p:sp>
        <p:nvSpPr>
          <p:cNvPr id="13" name="TextBox 12">
            <a:extLst>
              <a:ext uri="{FF2B5EF4-FFF2-40B4-BE49-F238E27FC236}">
                <a16:creationId xmlns:a16="http://schemas.microsoft.com/office/drawing/2014/main" id="{37FDBDD8-8A28-439F-95E3-7A0128D6D37E}"/>
              </a:ext>
            </a:extLst>
          </p:cNvPr>
          <p:cNvSpPr txBox="1"/>
          <p:nvPr/>
        </p:nvSpPr>
        <p:spPr>
          <a:xfrm>
            <a:off x="1550564" y="3256326"/>
            <a:ext cx="3428300"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900"/>
              <a:t>Matching: 10 flexible quadrupoles needed</a:t>
            </a:r>
          </a:p>
        </p:txBody>
      </p:sp>
      <p:sp>
        <p:nvSpPr>
          <p:cNvPr id="14" name="TextBox 13">
            <a:extLst>
              <a:ext uri="{FF2B5EF4-FFF2-40B4-BE49-F238E27FC236}">
                <a16:creationId xmlns:a16="http://schemas.microsoft.com/office/drawing/2014/main" id="{63F5307A-BF43-4517-873A-C30B40E19246}"/>
              </a:ext>
            </a:extLst>
          </p:cNvPr>
          <p:cNvSpPr txBox="1"/>
          <p:nvPr/>
        </p:nvSpPr>
        <p:spPr>
          <a:xfrm>
            <a:off x="1550564" y="4934124"/>
            <a:ext cx="3428300"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900"/>
              <a:t>Matching: 8 flexible quadrupoles needed</a:t>
            </a:r>
          </a:p>
        </p:txBody>
      </p:sp>
      <p:sp>
        <p:nvSpPr>
          <p:cNvPr id="7" name="Slide Number Placeholder 6">
            <a:extLst>
              <a:ext uri="{FF2B5EF4-FFF2-40B4-BE49-F238E27FC236}">
                <a16:creationId xmlns:a16="http://schemas.microsoft.com/office/drawing/2014/main" id="{AD2E5722-EEA5-4694-93A0-D6101AA22D9C}"/>
              </a:ext>
            </a:extLst>
          </p:cNvPr>
          <p:cNvSpPr>
            <a:spLocks noGrp="1"/>
          </p:cNvSpPr>
          <p:nvPr>
            <p:ph type="sldNum" sz="quarter" idx="12"/>
          </p:nvPr>
        </p:nvSpPr>
        <p:spPr/>
        <p:txBody>
          <a:bodyPr/>
          <a:lstStyle/>
          <a:p>
            <a:fld id="{B2DC25EE-239B-4C5F-AAD1-255A7D5F1EE2}" type="slidenum">
              <a:rPr lang="en-US" smtClean="0"/>
              <a:t>14</a:t>
            </a:fld>
            <a:endParaRPr lang="en-US"/>
          </a:p>
        </p:txBody>
      </p:sp>
    </p:spTree>
    <p:extLst>
      <p:ext uri="{BB962C8B-B14F-4D97-AF65-F5344CB8AC3E}">
        <p14:creationId xmlns:p14="http://schemas.microsoft.com/office/powerpoint/2010/main" val="272320909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80584-A95B-4BE4-9A00-384C31B95ED5}"/>
              </a:ext>
            </a:extLst>
          </p:cNvPr>
          <p:cNvSpPr>
            <a:spLocks noGrp="1"/>
          </p:cNvSpPr>
          <p:nvPr>
            <p:ph type="title"/>
          </p:nvPr>
        </p:nvSpPr>
        <p:spPr/>
        <p:txBody>
          <a:bodyPr/>
          <a:lstStyle/>
          <a:p>
            <a:r>
              <a:rPr lang="en-GB">
                <a:ea typeface="+mj-lt"/>
                <a:cs typeface="+mj-lt"/>
              </a:rPr>
              <a:t>Quarter of FCC-</a:t>
            </a:r>
            <a:r>
              <a:rPr lang="en-GB" err="1">
                <a:ea typeface="+mj-lt"/>
                <a:cs typeface="+mj-lt"/>
              </a:rPr>
              <a:t>ee</a:t>
            </a:r>
            <a:r>
              <a:rPr lang="en-GB">
                <a:ea typeface="+mj-lt"/>
                <a:cs typeface="+mj-lt"/>
              </a:rPr>
              <a:t> booster ring</a:t>
            </a:r>
            <a:endParaRPr lang="en-US"/>
          </a:p>
        </p:txBody>
      </p:sp>
      <p:pic>
        <p:nvPicPr>
          <p:cNvPr id="4" name="Picture 4" descr="Timeline&#10;&#10;Description automatically generated">
            <a:extLst>
              <a:ext uri="{FF2B5EF4-FFF2-40B4-BE49-F238E27FC236}">
                <a16:creationId xmlns:a16="http://schemas.microsoft.com/office/drawing/2014/main" id="{5BE1C392-F89F-4819-ACF9-47462E99897E}"/>
              </a:ext>
            </a:extLst>
          </p:cNvPr>
          <p:cNvPicPr>
            <a:picLocks noGrp="1" noChangeAspect="1"/>
          </p:cNvPicPr>
          <p:nvPr>
            <p:ph idx="1"/>
          </p:nvPr>
        </p:nvPicPr>
        <p:blipFill rotWithShape="1">
          <a:blip r:embed="rId2"/>
          <a:srcRect t="7226" r="56" b="3059"/>
          <a:stretch/>
        </p:blipFill>
        <p:spPr>
          <a:xfrm>
            <a:off x="110241" y="1659702"/>
            <a:ext cx="10966764" cy="5199804"/>
          </a:xfrm>
        </p:spPr>
      </p:pic>
      <p:sp>
        <p:nvSpPr>
          <p:cNvPr id="5" name="TextBox 4">
            <a:extLst>
              <a:ext uri="{FF2B5EF4-FFF2-40B4-BE49-F238E27FC236}">
                <a16:creationId xmlns:a16="http://schemas.microsoft.com/office/drawing/2014/main" id="{C9A40C99-9DE8-4E9D-9A1A-C6BB28852F72}"/>
              </a:ext>
            </a:extLst>
          </p:cNvPr>
          <p:cNvSpPr txBox="1"/>
          <p:nvPr/>
        </p:nvSpPr>
        <p:spPr>
          <a:xfrm>
            <a:off x="11024704" y="1659833"/>
            <a:ext cx="1053547" cy="92333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a:p>
            <a:endParaRPr lang="en-GB"/>
          </a:p>
          <a:p>
            <a:endParaRPr lang="en-GB"/>
          </a:p>
        </p:txBody>
      </p:sp>
      <p:sp>
        <p:nvSpPr>
          <p:cNvPr id="3" name="Slide Number Placeholder 2">
            <a:extLst>
              <a:ext uri="{FF2B5EF4-FFF2-40B4-BE49-F238E27FC236}">
                <a16:creationId xmlns:a16="http://schemas.microsoft.com/office/drawing/2014/main" id="{3AFCA0D3-0398-4EF7-933F-06BA30026F22}"/>
              </a:ext>
            </a:extLst>
          </p:cNvPr>
          <p:cNvSpPr>
            <a:spLocks noGrp="1"/>
          </p:cNvSpPr>
          <p:nvPr>
            <p:ph type="sldNum" sz="quarter" idx="12"/>
          </p:nvPr>
        </p:nvSpPr>
        <p:spPr/>
        <p:txBody>
          <a:bodyPr/>
          <a:lstStyle/>
          <a:p>
            <a:fld id="{B2DC25EE-239B-4C5F-AAD1-255A7D5F1EE2}" type="slidenum">
              <a:rPr lang="en-US" smtClean="0"/>
              <a:t>15</a:t>
            </a:fld>
            <a:endParaRPr lang="en-US"/>
          </a:p>
        </p:txBody>
      </p:sp>
    </p:spTree>
    <p:extLst>
      <p:ext uri="{BB962C8B-B14F-4D97-AF65-F5344CB8AC3E}">
        <p14:creationId xmlns:p14="http://schemas.microsoft.com/office/powerpoint/2010/main" val="8673047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E78D-4BE6-43EC-9EF3-913397B50BBB}"/>
              </a:ext>
            </a:extLst>
          </p:cNvPr>
          <p:cNvSpPr>
            <a:spLocks noGrp="1"/>
          </p:cNvSpPr>
          <p:nvPr>
            <p:ph type="title"/>
          </p:nvPr>
        </p:nvSpPr>
        <p:spPr/>
        <p:txBody>
          <a:bodyPr>
            <a:normAutofit fontScale="90000"/>
          </a:bodyPr>
          <a:lstStyle/>
          <a:p>
            <a:r>
              <a:rPr lang="en-GB"/>
              <a:t>Changes in Geometry by choice of Dispersion Suppressor scheme</a:t>
            </a:r>
          </a:p>
        </p:txBody>
      </p:sp>
      <p:pic>
        <p:nvPicPr>
          <p:cNvPr id="17" name="Picture 16">
            <a:extLst>
              <a:ext uri="{FF2B5EF4-FFF2-40B4-BE49-F238E27FC236}">
                <a16:creationId xmlns:a16="http://schemas.microsoft.com/office/drawing/2014/main" id="{E457DC9E-FB42-46C3-819E-77B77294EC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4680" y="1724606"/>
            <a:ext cx="4907279" cy="5081326"/>
          </a:xfrm>
          <a:prstGeom prst="rect">
            <a:avLst/>
          </a:prstGeom>
        </p:spPr>
      </p:pic>
      <p:sp>
        <p:nvSpPr>
          <p:cNvPr id="3" name="Slide Number Placeholder 2">
            <a:extLst>
              <a:ext uri="{FF2B5EF4-FFF2-40B4-BE49-F238E27FC236}">
                <a16:creationId xmlns:a16="http://schemas.microsoft.com/office/drawing/2014/main" id="{B9992DA3-ACDE-406F-AFA3-931563FAFC5E}"/>
              </a:ext>
            </a:extLst>
          </p:cNvPr>
          <p:cNvSpPr>
            <a:spLocks noGrp="1"/>
          </p:cNvSpPr>
          <p:nvPr>
            <p:ph type="sldNum" sz="quarter" idx="12"/>
          </p:nvPr>
        </p:nvSpPr>
        <p:spPr/>
        <p:txBody>
          <a:bodyPr/>
          <a:lstStyle/>
          <a:p>
            <a:fld id="{B2DC25EE-239B-4C5F-AAD1-255A7D5F1EE2}" type="slidenum">
              <a:rPr lang="en-US" smtClean="0"/>
              <a:t>16</a:t>
            </a:fld>
            <a:endParaRPr lang="en-US"/>
          </a:p>
        </p:txBody>
      </p:sp>
      <p:pic>
        <p:nvPicPr>
          <p:cNvPr id="5" name="Picture 4">
            <a:extLst>
              <a:ext uri="{FF2B5EF4-FFF2-40B4-BE49-F238E27FC236}">
                <a16:creationId xmlns:a16="http://schemas.microsoft.com/office/drawing/2014/main" id="{229E5069-72E1-40A1-B45D-910F768D6626}"/>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1" y="1692697"/>
            <a:ext cx="7103707" cy="5122205"/>
          </a:xfrm>
          <a:prstGeom prst="rect">
            <a:avLst/>
          </a:prstGeom>
        </p:spPr>
      </p:pic>
    </p:spTree>
    <p:extLst>
      <p:ext uri="{BB962C8B-B14F-4D97-AF65-F5344CB8AC3E}">
        <p14:creationId xmlns:p14="http://schemas.microsoft.com/office/powerpoint/2010/main" val="3163988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A picture containing graphical user interface&#10;&#10;Description automatically generated">
            <a:extLst>
              <a:ext uri="{FF2B5EF4-FFF2-40B4-BE49-F238E27FC236}">
                <a16:creationId xmlns:a16="http://schemas.microsoft.com/office/drawing/2014/main" id="{74422A95-B142-4CDB-AFB8-8C782D3B6200}"/>
              </a:ext>
            </a:extLst>
          </p:cNvPr>
          <p:cNvPicPr>
            <a:picLocks noChangeAspect="1"/>
          </p:cNvPicPr>
          <p:nvPr/>
        </p:nvPicPr>
        <p:blipFill rotWithShape="1">
          <a:blip r:embed="rId2"/>
          <a:srcRect t="5310"/>
          <a:stretch/>
        </p:blipFill>
        <p:spPr>
          <a:xfrm>
            <a:off x="5183107" y="2125980"/>
            <a:ext cx="6848873" cy="3003805"/>
          </a:xfrm>
          <a:prstGeom prst="rect">
            <a:avLst/>
          </a:prstGeom>
        </p:spPr>
      </p:pic>
      <p:sp>
        <p:nvSpPr>
          <p:cNvPr id="2" name="Title 1">
            <a:extLst>
              <a:ext uri="{FF2B5EF4-FFF2-40B4-BE49-F238E27FC236}">
                <a16:creationId xmlns:a16="http://schemas.microsoft.com/office/drawing/2014/main" id="{91F1B35E-44F3-44D8-8B1E-6E996C995523}"/>
              </a:ext>
            </a:extLst>
          </p:cNvPr>
          <p:cNvSpPr>
            <a:spLocks noGrp="1"/>
          </p:cNvSpPr>
          <p:nvPr>
            <p:ph type="title"/>
          </p:nvPr>
        </p:nvSpPr>
        <p:spPr/>
        <p:txBody>
          <a:bodyPr>
            <a:normAutofit fontScale="90000"/>
          </a:bodyPr>
          <a:lstStyle/>
          <a:p>
            <a:r>
              <a:rPr lang="en-GB"/>
              <a:t>How to further improve Half-Bend scheme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4BA4FB7-81D6-43AC-82FD-2787CDD27681}"/>
                  </a:ext>
                </a:extLst>
              </p:cNvPr>
              <p:cNvSpPr>
                <a:spLocks noGrp="1"/>
              </p:cNvSpPr>
              <p:nvPr>
                <p:ph idx="1"/>
              </p:nvPr>
            </p:nvSpPr>
            <p:spPr>
              <a:xfrm>
                <a:off x="612648" y="2057046"/>
                <a:ext cx="5689092" cy="3694176"/>
              </a:xfrm>
            </p:spPr>
            <p:txBody>
              <a:bodyPr>
                <a:normAutofit/>
              </a:bodyPr>
              <a:lstStyle/>
              <a:p>
                <a:pPr marL="0" indent="0">
                  <a:buNone/>
                </a:pPr>
                <a:r>
                  <a:rPr lang="en-GB"/>
                  <a:t>Current improvements:</a:t>
                </a:r>
              </a:p>
              <a:p>
                <a14:m>
                  <m:oMath xmlns:m="http://schemas.openxmlformats.org/officeDocument/2006/math">
                    <m:f>
                      <m:fPr>
                        <m:ctrlPr>
                          <a:rPr lang="en-GB" sz="2000" i="1" smtClean="0">
                            <a:latin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𝜀</m:t>
                            </m:r>
                          </m:e>
                          <m:sub>
                            <m:r>
                              <a:rPr lang="en-GB" sz="2000" i="1">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𝐻𝐵</m:t>
                            </m:r>
                          </m:sub>
                        </m:sSub>
                      </m:num>
                      <m:den>
                        <m:sSub>
                          <m:sSubPr>
                            <m:ctrlPr>
                              <a:rPr lang="en-GB" sz="2000" i="1">
                                <a:latin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𝜀</m:t>
                            </m:r>
                          </m:e>
                          <m:sub>
                            <m:r>
                              <a:rPr lang="en-GB" sz="2000" i="1">
                                <a:latin typeface="Cambria Math" panose="02040503050406030204" pitchFamily="18" charset="0"/>
                              </a:rPr>
                              <m:t>𝑥</m:t>
                            </m:r>
                            <m:r>
                              <a:rPr lang="en-GB" sz="2000" i="1">
                                <a:latin typeface="Cambria Math" panose="02040503050406030204" pitchFamily="18" charset="0"/>
                              </a:rPr>
                              <m:t>,</m:t>
                            </m:r>
                            <m:r>
                              <a:rPr lang="en-GB" sz="2000" b="0" i="1" smtClean="0">
                                <a:latin typeface="Cambria Math" panose="02040503050406030204" pitchFamily="18" charset="0"/>
                              </a:rPr>
                              <m:t>𝑄</m:t>
                            </m:r>
                          </m:sub>
                        </m:sSub>
                      </m:den>
                    </m:f>
                    <m:r>
                      <a:rPr lang="en-GB" sz="2000" b="0" i="1" smtClean="0">
                        <a:latin typeface="Cambria Math" panose="02040503050406030204" pitchFamily="18" charset="0"/>
                      </a:rPr>
                      <m:t>=0.986</m:t>
                    </m:r>
                  </m:oMath>
                </a14:m>
                <a:endParaRPr lang="en-GB" sz="2000" i="1">
                  <a:latin typeface="Cambria Math" panose="02040503050406030204" pitchFamily="18" charset="0"/>
                </a:endParaRPr>
              </a:p>
              <a:p>
                <a14:m>
                  <m:oMath xmlns:m="http://schemas.openxmlformats.org/officeDocument/2006/math">
                    <m:sSub>
                      <m:sSubPr>
                        <m:ctrlPr>
                          <a:rPr lang="en-GB" sz="2000" i="1" smtClean="0">
                            <a:latin typeface="Cambria Math" panose="02040503050406030204" pitchFamily="18" charset="0"/>
                          </a:rPr>
                        </m:ctrlPr>
                      </m:sSubPr>
                      <m:e>
                        <m:r>
                          <a:rPr lang="en-GB" sz="2000" i="1" smtClean="0">
                            <a:latin typeface="Cambria Math" panose="02040503050406030204" pitchFamily="18" charset="0"/>
                            <a:ea typeface="Cambria Math" panose="02040503050406030204" pitchFamily="18" charset="0"/>
                          </a:rPr>
                          <m:t>𝛽</m:t>
                        </m:r>
                      </m:e>
                      <m:sub>
                        <m:r>
                          <a:rPr lang="en-GB" sz="2000" b="0" i="1" smtClean="0">
                            <a:latin typeface="Cambria Math" panose="02040503050406030204" pitchFamily="18" charset="0"/>
                          </a:rPr>
                          <m:t>𝑥</m:t>
                        </m:r>
                        <m:r>
                          <a:rPr lang="en-GB" sz="2000" b="0" i="1" smtClean="0">
                            <a:latin typeface="Cambria Math" panose="02040503050406030204" pitchFamily="18" charset="0"/>
                          </a:rPr>
                          <m:t>,</m:t>
                        </m:r>
                        <m:r>
                          <m:rPr>
                            <m:nor/>
                          </m:rPr>
                          <a:rPr lang="en-GB" sz="2000" b="0" i="0" smtClean="0">
                            <a:latin typeface="Cambria Math" panose="02040503050406030204" pitchFamily="18" charset="0"/>
                          </a:rPr>
                          <m:t>max</m:t>
                        </m:r>
                      </m:sub>
                    </m:sSub>
                  </m:oMath>
                </a14:m>
                <a:r>
                  <a:rPr lang="en-GB" sz="2000"/>
                  <a:t> 31% smaller</a:t>
                </a:r>
              </a:p>
              <a:p>
                <a14:m>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𝐷</m:t>
                        </m:r>
                      </m:e>
                      <m:sub>
                        <m:r>
                          <a:rPr lang="en-GB" sz="2000" b="0" i="1" smtClean="0">
                            <a:latin typeface="Cambria Math" panose="02040503050406030204" pitchFamily="18" charset="0"/>
                          </a:rPr>
                          <m:t>𝑥</m:t>
                        </m:r>
                        <m:r>
                          <a:rPr lang="en-GB" sz="2000" b="0" i="1" smtClean="0">
                            <a:latin typeface="Cambria Math" panose="02040503050406030204" pitchFamily="18" charset="0"/>
                          </a:rPr>
                          <m:t>,</m:t>
                        </m:r>
                        <m:r>
                          <m:rPr>
                            <m:nor/>
                          </m:rPr>
                          <a:rPr lang="en-GB" sz="2000" b="0" i="0" smtClean="0">
                            <a:latin typeface="Cambria Math" panose="02040503050406030204" pitchFamily="18" charset="0"/>
                          </a:rPr>
                          <m:t>max</m:t>
                        </m:r>
                      </m:sub>
                    </m:sSub>
                  </m:oMath>
                </a14:m>
                <a:r>
                  <a:rPr lang="en-GB" sz="2000"/>
                  <a:t> 9% smaller</a:t>
                </a:r>
              </a:p>
              <a:p>
                <a:r>
                  <a:rPr lang="en-GB" sz="2000"/>
                  <a:t>0.13% less energy loss per turn “for free”</a:t>
                </a:r>
              </a:p>
              <a:p>
                <a:r>
                  <a:rPr lang="en-GB" sz="2000" b="1"/>
                  <a:t>Can we do better?</a:t>
                </a:r>
              </a:p>
            </p:txBody>
          </p:sp>
        </mc:Choice>
        <mc:Fallback xmlns="">
          <p:sp>
            <p:nvSpPr>
              <p:cNvPr id="3" name="Content Placeholder 2">
                <a:extLst>
                  <a:ext uri="{FF2B5EF4-FFF2-40B4-BE49-F238E27FC236}">
                    <a16:creationId xmlns:a16="http://schemas.microsoft.com/office/drawing/2014/main" id="{24BA4FB7-81D6-43AC-82FD-2787CDD27681}"/>
                  </a:ext>
                </a:extLst>
              </p:cNvPr>
              <p:cNvSpPr>
                <a:spLocks noGrp="1" noRot="1" noChangeAspect="1" noMove="1" noResize="1" noEditPoints="1" noAdjustHandles="1" noChangeArrowheads="1" noChangeShapeType="1" noTextEdit="1"/>
              </p:cNvSpPr>
              <p:nvPr>
                <p:ph idx="1"/>
              </p:nvPr>
            </p:nvSpPr>
            <p:spPr>
              <a:xfrm>
                <a:off x="612648" y="2057046"/>
                <a:ext cx="5689092" cy="3694176"/>
              </a:xfrm>
              <a:blipFill>
                <a:blip r:embed="rId3"/>
                <a:stretch>
                  <a:fillRect l="-1715" t="-82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1E80457-BA52-474C-AF26-8632E58B1BC2}"/>
              </a:ext>
            </a:extLst>
          </p:cNvPr>
          <p:cNvSpPr>
            <a:spLocks noGrp="1"/>
          </p:cNvSpPr>
          <p:nvPr>
            <p:ph type="sldNum" sz="quarter" idx="12"/>
          </p:nvPr>
        </p:nvSpPr>
        <p:spPr/>
        <p:txBody>
          <a:bodyPr/>
          <a:lstStyle/>
          <a:p>
            <a:fld id="{B2DC25EE-239B-4C5F-AAD1-255A7D5F1EE2}" type="slidenum">
              <a:rPr lang="en-US" smtClean="0"/>
              <a:t>17</a:t>
            </a:fld>
            <a:endParaRPr lang="en-US"/>
          </a:p>
        </p:txBody>
      </p:sp>
      <p:graphicFrame>
        <p:nvGraphicFramePr>
          <p:cNvPr id="6" name="Table 6">
            <a:extLst>
              <a:ext uri="{FF2B5EF4-FFF2-40B4-BE49-F238E27FC236}">
                <a16:creationId xmlns:a16="http://schemas.microsoft.com/office/drawing/2014/main" id="{505C9372-368B-4355-8EAF-F02A70F453A2}"/>
              </a:ext>
            </a:extLst>
          </p:cNvPr>
          <p:cNvGraphicFramePr>
            <a:graphicFrameLocks noGrp="1"/>
          </p:cNvGraphicFramePr>
          <p:nvPr>
            <p:extLst>
              <p:ext uri="{D42A27DB-BD31-4B8C-83A1-F6EECF244321}">
                <p14:modId xmlns:p14="http://schemas.microsoft.com/office/powerpoint/2010/main" val="2252972337"/>
              </p:ext>
            </p:extLst>
          </p:nvPr>
        </p:nvGraphicFramePr>
        <p:xfrm>
          <a:off x="927650" y="5151783"/>
          <a:ext cx="10399506" cy="1198879"/>
        </p:xfrm>
        <a:graphic>
          <a:graphicData uri="http://schemas.openxmlformats.org/drawingml/2006/table">
            <a:tbl>
              <a:tblPr firstRow="1" bandRow="1">
                <a:tableStyleId>{5C22544A-7EE6-4342-B048-85BDC9FD1C3A}</a:tableStyleId>
              </a:tblPr>
              <a:tblGrid>
                <a:gridCol w="1733251">
                  <a:extLst>
                    <a:ext uri="{9D8B030D-6E8A-4147-A177-3AD203B41FA5}">
                      <a16:colId xmlns:a16="http://schemas.microsoft.com/office/drawing/2014/main" val="3559353006"/>
                    </a:ext>
                  </a:extLst>
                </a:gridCol>
                <a:gridCol w="1733251">
                  <a:extLst>
                    <a:ext uri="{9D8B030D-6E8A-4147-A177-3AD203B41FA5}">
                      <a16:colId xmlns:a16="http://schemas.microsoft.com/office/drawing/2014/main" val="3055052567"/>
                    </a:ext>
                  </a:extLst>
                </a:gridCol>
                <a:gridCol w="1733251">
                  <a:extLst>
                    <a:ext uri="{9D8B030D-6E8A-4147-A177-3AD203B41FA5}">
                      <a16:colId xmlns:a16="http://schemas.microsoft.com/office/drawing/2014/main" val="1345576219"/>
                    </a:ext>
                  </a:extLst>
                </a:gridCol>
                <a:gridCol w="1733251">
                  <a:extLst>
                    <a:ext uri="{9D8B030D-6E8A-4147-A177-3AD203B41FA5}">
                      <a16:colId xmlns:a16="http://schemas.microsoft.com/office/drawing/2014/main" val="952825037"/>
                    </a:ext>
                  </a:extLst>
                </a:gridCol>
                <a:gridCol w="1733251">
                  <a:extLst>
                    <a:ext uri="{9D8B030D-6E8A-4147-A177-3AD203B41FA5}">
                      <a16:colId xmlns:a16="http://schemas.microsoft.com/office/drawing/2014/main" val="3005096481"/>
                    </a:ext>
                  </a:extLst>
                </a:gridCol>
                <a:gridCol w="1733251">
                  <a:extLst>
                    <a:ext uri="{9D8B030D-6E8A-4147-A177-3AD203B41FA5}">
                      <a16:colId xmlns:a16="http://schemas.microsoft.com/office/drawing/2014/main" val="2598048524"/>
                    </a:ext>
                  </a:extLst>
                </a:gridCol>
              </a:tblGrid>
              <a:tr h="375478">
                <a:tc>
                  <a:txBody>
                    <a:bodyPr/>
                    <a:lstStyle/>
                    <a:p>
                      <a:endParaRPr lang="en-GB" sz="1200"/>
                    </a:p>
                  </a:txBody>
                  <a:tcPr/>
                </a:tc>
                <a:tc>
                  <a:txBody>
                    <a:bodyPr/>
                    <a:lstStyle/>
                    <a:p>
                      <a:r>
                        <a:rPr lang="en-GB" sz="1200"/>
                        <a:t>ARC FODO length </a:t>
                      </a:r>
                      <a:r>
                        <a:rPr lang="en-GB" sz="1200" b="1" i="0" u="none" strike="noStrike" noProof="0">
                          <a:latin typeface="Neue Haas Grotesk Text Pro"/>
                        </a:rPr>
                        <a:t>[m]</a:t>
                      </a:r>
                      <a:endParaRPr lang="en-GB" sz="1200"/>
                    </a:p>
                  </a:txBody>
                  <a:tcPr/>
                </a:tc>
                <a:tc>
                  <a:txBody>
                    <a:bodyPr/>
                    <a:lstStyle/>
                    <a:p>
                      <a:pPr lvl="0">
                        <a:buNone/>
                      </a:pPr>
                      <a:r>
                        <a:rPr lang="en-GB" sz="1200" b="1" i="0" u="none" strike="noStrike" noProof="0">
                          <a:latin typeface="Neue Haas Grotesk Text Pro"/>
                        </a:rPr>
                        <a:t>STR short length </a:t>
                      </a:r>
                      <a:r>
                        <a:rPr lang="en-GB" sz="1200" b="1" i="0" u="none" strike="noStrike" noProof="0"/>
                        <a:t>[m]</a:t>
                      </a:r>
                      <a:endParaRPr lang="en-US" sz="1200"/>
                    </a:p>
                  </a:txBody>
                  <a:tcPr/>
                </a:tc>
                <a:tc>
                  <a:txBody>
                    <a:bodyPr/>
                    <a:lstStyle/>
                    <a:p>
                      <a:pPr lvl="0">
                        <a:buNone/>
                      </a:pPr>
                      <a:r>
                        <a:rPr lang="en-GB" sz="1200"/>
                        <a:t># STR short FODOs per section</a:t>
                      </a:r>
                    </a:p>
                  </a:txBody>
                  <a:tcPr/>
                </a:tc>
                <a:tc>
                  <a:txBody>
                    <a:bodyPr/>
                    <a:lstStyle/>
                    <a:p>
                      <a:pPr lvl="0">
                        <a:buNone/>
                      </a:pPr>
                      <a:r>
                        <a:rPr lang="en-GB" sz="1200"/>
                        <a:t>Total length STR section [m]</a:t>
                      </a:r>
                    </a:p>
                  </a:txBody>
                  <a:tcPr/>
                </a:tc>
                <a:tc>
                  <a:txBody>
                    <a:bodyPr/>
                    <a:lstStyle/>
                    <a:p>
                      <a:pPr lvl="0">
                        <a:buNone/>
                      </a:pPr>
                      <a:r>
                        <a:rPr lang="en-GB" sz="1200"/>
                        <a:t># flexible quads needed</a:t>
                      </a:r>
                    </a:p>
                  </a:txBody>
                  <a:tcPr/>
                </a:tc>
                <a:extLst>
                  <a:ext uri="{0D108BD9-81ED-4DB2-BD59-A6C34878D82A}">
                    <a16:rowId xmlns:a16="http://schemas.microsoft.com/office/drawing/2014/main" val="2473488487"/>
                  </a:ext>
                </a:extLst>
              </a:tr>
              <a:tr h="370840">
                <a:tc>
                  <a:txBody>
                    <a:bodyPr/>
                    <a:lstStyle/>
                    <a:p>
                      <a:r>
                        <a:rPr lang="en-GB" sz="1200"/>
                        <a:t>Status quo</a:t>
                      </a:r>
                    </a:p>
                  </a:txBody>
                  <a:tcPr/>
                </a:tc>
                <a:tc>
                  <a:txBody>
                    <a:bodyPr/>
                    <a:lstStyle/>
                    <a:p>
                      <a:r>
                        <a:rPr lang="en-GB" sz="1200"/>
                        <a:t>51.7</a:t>
                      </a:r>
                    </a:p>
                  </a:txBody>
                  <a:tcPr/>
                </a:tc>
                <a:tc>
                  <a:txBody>
                    <a:bodyPr/>
                    <a:lstStyle/>
                    <a:p>
                      <a:pPr lvl="0">
                        <a:buNone/>
                      </a:pPr>
                      <a:r>
                        <a:rPr lang="en-GB" sz="1200"/>
                        <a:t>50.0</a:t>
                      </a:r>
                    </a:p>
                  </a:txBody>
                  <a:tcPr/>
                </a:tc>
                <a:tc>
                  <a:txBody>
                    <a:bodyPr/>
                    <a:lstStyle/>
                    <a:p>
                      <a:pPr lvl="0">
                        <a:buNone/>
                      </a:pPr>
                      <a:r>
                        <a:rPr lang="en-GB" sz="1200"/>
                        <a:t>28</a:t>
                      </a:r>
                    </a:p>
                  </a:txBody>
                  <a:tcPr/>
                </a:tc>
                <a:tc>
                  <a:txBody>
                    <a:bodyPr/>
                    <a:lstStyle/>
                    <a:p>
                      <a:pPr lvl="0">
                        <a:buNone/>
                      </a:pPr>
                      <a:r>
                        <a:rPr lang="en-GB" sz="1200"/>
                        <a:t>1400</a:t>
                      </a:r>
                    </a:p>
                  </a:txBody>
                  <a:tcPr/>
                </a:tc>
                <a:tc>
                  <a:txBody>
                    <a:bodyPr/>
                    <a:lstStyle/>
                    <a:p>
                      <a:pPr lvl="0">
                        <a:buNone/>
                      </a:pPr>
                      <a:r>
                        <a:rPr lang="en-GB" sz="1200"/>
                        <a:t>8</a:t>
                      </a:r>
                    </a:p>
                  </a:txBody>
                  <a:tcPr/>
                </a:tc>
                <a:extLst>
                  <a:ext uri="{0D108BD9-81ED-4DB2-BD59-A6C34878D82A}">
                    <a16:rowId xmlns:a16="http://schemas.microsoft.com/office/drawing/2014/main" val="1316563129"/>
                  </a:ext>
                </a:extLst>
              </a:tr>
              <a:tr h="370839">
                <a:tc>
                  <a:txBody>
                    <a:bodyPr/>
                    <a:lstStyle/>
                    <a:p>
                      <a:pPr lvl="0">
                        <a:buNone/>
                      </a:pPr>
                      <a:r>
                        <a:rPr lang="en-GB" sz="1200" b="0" i="0" u="none" strike="noStrike" noProof="0">
                          <a:latin typeface="Neue Haas Grotesk Text Pro"/>
                        </a:rPr>
                        <a:t>Half Bend Optimized</a:t>
                      </a:r>
                      <a:endParaRPr lang="en-US" sz="1200"/>
                    </a:p>
                  </a:txBody>
                  <a:tcPr/>
                </a:tc>
                <a:tc>
                  <a:txBody>
                    <a:bodyPr/>
                    <a:lstStyle/>
                    <a:p>
                      <a:pPr lvl="0">
                        <a:buNone/>
                      </a:pPr>
                      <a:r>
                        <a:rPr lang="en-GB" sz="1200"/>
                        <a:t>51.7</a:t>
                      </a:r>
                    </a:p>
                  </a:txBody>
                  <a:tcPr/>
                </a:tc>
                <a:tc>
                  <a:txBody>
                    <a:bodyPr/>
                    <a:lstStyle/>
                    <a:p>
                      <a:pPr lvl="0">
                        <a:buNone/>
                      </a:pPr>
                      <a:r>
                        <a:rPr lang="en-GB" sz="1200"/>
                        <a:t>51.7</a:t>
                      </a:r>
                    </a:p>
                  </a:txBody>
                  <a:tcPr/>
                </a:tc>
                <a:tc>
                  <a:txBody>
                    <a:bodyPr/>
                    <a:lstStyle/>
                    <a:p>
                      <a:pPr lvl="0">
                        <a:buNone/>
                      </a:pPr>
                      <a:r>
                        <a:rPr lang="en-GB" sz="1200"/>
                        <a:t>27</a:t>
                      </a:r>
                    </a:p>
                  </a:txBody>
                  <a:tcPr/>
                </a:tc>
                <a:tc>
                  <a:txBody>
                    <a:bodyPr/>
                    <a:lstStyle/>
                    <a:p>
                      <a:pPr lvl="0">
                        <a:buNone/>
                      </a:pPr>
                      <a:r>
                        <a:rPr lang="en-GB" sz="1200" b="0" i="0" u="none" strike="noStrike" noProof="0">
                          <a:latin typeface="Neue Haas Grotesk Text Pro"/>
                        </a:rPr>
                        <a:t>1395.9</a:t>
                      </a:r>
                      <a:endParaRPr lang="en-US" sz="1200"/>
                    </a:p>
                  </a:txBody>
                  <a:tcPr/>
                </a:tc>
                <a:tc>
                  <a:txBody>
                    <a:bodyPr/>
                    <a:lstStyle/>
                    <a:p>
                      <a:pPr lvl="0">
                        <a:buNone/>
                      </a:pPr>
                      <a:r>
                        <a:rPr lang="en-GB" sz="1200" b="1">
                          <a:solidFill>
                            <a:schemeClr val="accent3"/>
                          </a:solidFill>
                        </a:rPr>
                        <a:t>0</a:t>
                      </a:r>
                    </a:p>
                  </a:txBody>
                  <a:tcPr/>
                </a:tc>
                <a:extLst>
                  <a:ext uri="{0D108BD9-81ED-4DB2-BD59-A6C34878D82A}">
                    <a16:rowId xmlns:a16="http://schemas.microsoft.com/office/drawing/2014/main" val="3845422263"/>
                  </a:ext>
                </a:extLst>
              </a:tr>
            </a:tbl>
          </a:graphicData>
        </a:graphic>
      </p:graphicFrame>
      <p:sp>
        <p:nvSpPr>
          <p:cNvPr id="7" name="TextBox 6">
            <a:extLst>
              <a:ext uri="{FF2B5EF4-FFF2-40B4-BE49-F238E27FC236}">
                <a16:creationId xmlns:a16="http://schemas.microsoft.com/office/drawing/2014/main" id="{53B86289-56DD-4ACE-9CFF-910C8C83D7E5}"/>
              </a:ext>
            </a:extLst>
          </p:cNvPr>
          <p:cNvSpPr txBox="1"/>
          <p:nvPr/>
        </p:nvSpPr>
        <p:spPr>
          <a:xfrm>
            <a:off x="864705" y="6358834"/>
            <a:ext cx="9153936"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a:t>Note: These design changes will keep the length of the arc sections and the total circumference of the </a:t>
            </a:r>
            <a:r>
              <a:rPr lang="en-GB" sz="1000" err="1"/>
              <a:t>FCCee</a:t>
            </a:r>
            <a:r>
              <a:rPr lang="en-GB" sz="1000"/>
              <a:t> booster ring constant.</a:t>
            </a:r>
            <a:endParaRPr lang="en-US" sz="1000"/>
          </a:p>
        </p:txBody>
      </p:sp>
      <p:sp>
        <p:nvSpPr>
          <p:cNvPr id="8" name="TextBox 7">
            <a:extLst>
              <a:ext uri="{FF2B5EF4-FFF2-40B4-BE49-F238E27FC236}">
                <a16:creationId xmlns:a16="http://schemas.microsoft.com/office/drawing/2014/main" id="{32EEBC9E-0390-476E-9801-A6E67A457A82}"/>
              </a:ext>
            </a:extLst>
          </p:cNvPr>
          <p:cNvSpPr txBox="1"/>
          <p:nvPr/>
        </p:nvSpPr>
        <p:spPr>
          <a:xfrm>
            <a:off x="8305800" y="4876347"/>
            <a:ext cx="739140" cy="261610"/>
          </a:xfrm>
          <a:prstGeom prst="rect">
            <a:avLst/>
          </a:prstGeom>
          <a:noFill/>
        </p:spPr>
        <p:txBody>
          <a:bodyPr wrap="square" rtlCol="0">
            <a:spAutoFit/>
          </a:bodyPr>
          <a:lstStyle/>
          <a:p>
            <a:r>
              <a:rPr lang="en-GB" sz="1100">
                <a:latin typeface="Cambria Math" panose="02040503050406030204" pitchFamily="18" charset="0"/>
                <a:ea typeface="Cambria Math" panose="02040503050406030204" pitchFamily="18" charset="0"/>
              </a:rPr>
              <a:t>S [m]</a:t>
            </a:r>
          </a:p>
        </p:txBody>
      </p:sp>
    </p:spTree>
    <p:extLst>
      <p:ext uri="{BB962C8B-B14F-4D97-AF65-F5344CB8AC3E}">
        <p14:creationId xmlns:p14="http://schemas.microsoft.com/office/powerpoint/2010/main" val="173550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par>
                                <p:cTn id="29" presetID="2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114EA-2DC5-4686-826B-1D1AC29CA1B7}"/>
              </a:ext>
            </a:extLst>
          </p:cNvPr>
          <p:cNvSpPr>
            <a:spLocks noGrp="1"/>
          </p:cNvSpPr>
          <p:nvPr>
            <p:ph type="title"/>
          </p:nvPr>
        </p:nvSpPr>
        <p:spPr/>
        <p:txBody>
          <a:bodyPr/>
          <a:lstStyle/>
          <a:p>
            <a:r>
              <a:rPr lang="en-GB"/>
              <a:t>Lattice Future Work</a:t>
            </a:r>
          </a:p>
        </p:txBody>
      </p:sp>
      <p:sp>
        <p:nvSpPr>
          <p:cNvPr id="3" name="Content Placeholder 2">
            <a:extLst>
              <a:ext uri="{FF2B5EF4-FFF2-40B4-BE49-F238E27FC236}">
                <a16:creationId xmlns:a16="http://schemas.microsoft.com/office/drawing/2014/main" id="{98471D1B-6087-4F49-8A3F-5D7E8E6F1733}"/>
              </a:ext>
            </a:extLst>
          </p:cNvPr>
          <p:cNvSpPr>
            <a:spLocks noGrp="1"/>
          </p:cNvSpPr>
          <p:nvPr>
            <p:ph idx="1"/>
          </p:nvPr>
        </p:nvSpPr>
        <p:spPr/>
        <p:txBody>
          <a:bodyPr>
            <a:normAutofit fontScale="92500" lnSpcReduction="10000"/>
          </a:bodyPr>
          <a:lstStyle/>
          <a:p>
            <a:r>
              <a:rPr lang="en-GB"/>
              <a:t>Our optics-matching methods have been shown to be adaptable</a:t>
            </a:r>
          </a:p>
          <a:p>
            <a:endParaRPr lang="en-GB"/>
          </a:p>
          <a:p>
            <a:r>
              <a:rPr lang="en-GB"/>
              <a:t>We recommend more investigations into the half bend scheme</a:t>
            </a:r>
          </a:p>
          <a:p>
            <a:endParaRPr lang="en-GB"/>
          </a:p>
          <a:p>
            <a:r>
              <a:rPr lang="en-GB"/>
              <a:t>Properly ascertain straight section constraints – potential for an even better lattice</a:t>
            </a:r>
          </a:p>
          <a:p>
            <a:endParaRPr lang="en-GB"/>
          </a:p>
          <a:p>
            <a:r>
              <a:rPr lang="en-GB"/>
              <a:t>Tapering may be required – how would this affect optics?</a:t>
            </a:r>
          </a:p>
        </p:txBody>
      </p:sp>
      <p:sp>
        <p:nvSpPr>
          <p:cNvPr id="4" name="Slide Number Placeholder 3">
            <a:extLst>
              <a:ext uri="{FF2B5EF4-FFF2-40B4-BE49-F238E27FC236}">
                <a16:creationId xmlns:a16="http://schemas.microsoft.com/office/drawing/2014/main" id="{98E23802-28BA-4F1F-A99E-C5DBE22C4883}"/>
              </a:ext>
            </a:extLst>
          </p:cNvPr>
          <p:cNvSpPr>
            <a:spLocks noGrp="1"/>
          </p:cNvSpPr>
          <p:nvPr>
            <p:ph type="sldNum" sz="quarter" idx="12"/>
          </p:nvPr>
        </p:nvSpPr>
        <p:spPr/>
        <p:txBody>
          <a:bodyPr/>
          <a:lstStyle/>
          <a:p>
            <a:fld id="{B2DC25EE-239B-4C5F-AAD1-255A7D5F1EE2}" type="slidenum">
              <a:rPr lang="en-US" smtClean="0"/>
              <a:t>18</a:t>
            </a:fld>
            <a:endParaRPr lang="en-US"/>
          </a:p>
        </p:txBody>
      </p:sp>
    </p:spTree>
    <p:extLst>
      <p:ext uri="{BB962C8B-B14F-4D97-AF65-F5344CB8AC3E}">
        <p14:creationId xmlns:p14="http://schemas.microsoft.com/office/powerpoint/2010/main" val="3941844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Freeform: Shape 12">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chemeClr val="tx2">
                <a:lumMod val="10000"/>
                <a:lumOff val="90000"/>
              </a:schemeClr>
            </a:solidFill>
          </a:ln>
          <a:effectLst>
            <a:outerShdw blurRad="63500" sx="102000" sy="102000" algn="ctr" rotWithShape="0">
              <a:schemeClr val="bg1">
                <a:lumMod val="8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9C45F024-2468-4D8A-9E11-BB2B1E0A3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9AF3237-8822-4469-B545-C451842621EA}"/>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a:t>FCC-ee Magnet design</a:t>
            </a:r>
          </a:p>
        </p:txBody>
      </p:sp>
      <p:sp>
        <p:nvSpPr>
          <p:cNvPr id="17" name="Rectangle 16">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2EE3A869-D8C0-45F4-87ED-432641749E07}"/>
              </a:ext>
            </a:extLst>
          </p:cNvPr>
          <p:cNvSpPr>
            <a:spLocks noGrp="1"/>
          </p:cNvSpPr>
          <p:nvPr>
            <p:ph type="sldNum" sz="quarter" idx="12"/>
          </p:nvPr>
        </p:nvSpPr>
        <p:spPr/>
        <p:txBody>
          <a:bodyPr/>
          <a:lstStyle/>
          <a:p>
            <a:fld id="{B2DC25EE-239B-4C5F-AAD1-255A7D5F1EE2}" type="slidenum">
              <a:rPr lang="en-US" smtClean="0"/>
              <a:t>19</a:t>
            </a:fld>
            <a:endParaRPr lang="en-US"/>
          </a:p>
        </p:txBody>
      </p:sp>
    </p:spTree>
    <p:extLst>
      <p:ext uri="{BB962C8B-B14F-4D97-AF65-F5344CB8AC3E}">
        <p14:creationId xmlns:p14="http://schemas.microsoft.com/office/powerpoint/2010/main" val="2353970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417C1-90C2-4D7F-83F0-0068F9E11D25}"/>
              </a:ext>
            </a:extLst>
          </p:cNvPr>
          <p:cNvSpPr>
            <a:spLocks noGrp="1"/>
          </p:cNvSpPr>
          <p:nvPr>
            <p:ph type="title"/>
          </p:nvPr>
        </p:nvSpPr>
        <p:spPr>
          <a:xfrm>
            <a:off x="4149054" y="584925"/>
            <a:ext cx="5131671" cy="918319"/>
          </a:xfrm>
        </p:spPr>
        <p:txBody>
          <a:bodyPr vert="horz" lIns="91440" tIns="45720" rIns="91440" bIns="45720" rtlCol="0" anchor="b">
            <a:normAutofit/>
          </a:bodyPr>
          <a:lstStyle/>
          <a:p>
            <a:r>
              <a:rPr lang="en-US" sz="2800"/>
              <a:t>Meet the team</a:t>
            </a:r>
          </a:p>
        </p:txBody>
      </p:sp>
      <p:sp>
        <p:nvSpPr>
          <p:cNvPr id="4" name="Rectangle 3">
            <a:extLst>
              <a:ext uri="{FF2B5EF4-FFF2-40B4-BE49-F238E27FC236}">
                <a16:creationId xmlns:a16="http://schemas.microsoft.com/office/drawing/2014/main" id="{BE9F5A1F-B57C-4FB9-A1C8-F872310C8ED3}"/>
              </a:ext>
            </a:extLst>
          </p:cNvPr>
          <p:cNvSpPr/>
          <p:nvPr/>
        </p:nvSpPr>
        <p:spPr>
          <a:xfrm>
            <a:off x="5012639" y="2545577"/>
            <a:ext cx="2180404" cy="1446550"/>
          </a:xfrm>
          <a:prstGeom prst="rect">
            <a:avLst/>
          </a:prstGeom>
          <a:noFill/>
        </p:spPr>
        <p:txBody>
          <a:bodyPr wrap="none" lIns="91440" tIns="45720" rIns="91440" bIns="45720">
            <a:spAutoFit/>
          </a:bodyPr>
          <a:lstStyle/>
          <a:p>
            <a:pPr algn="ctr"/>
            <a:r>
              <a:rPr lang="en-US" sz="4400">
                <a:ln w="0"/>
                <a:effectLst>
                  <a:outerShdw blurRad="38100" dist="19050" dir="2700000" algn="tl" rotWithShape="0">
                    <a:schemeClr val="dk1">
                      <a:alpha val="40000"/>
                    </a:schemeClr>
                  </a:outerShdw>
                </a:effectLst>
              </a:rPr>
              <a:t>Magnet</a:t>
            </a:r>
          </a:p>
          <a:p>
            <a:pPr algn="ctr"/>
            <a:r>
              <a:rPr lang="en-US" sz="4400">
                <a:ln w="0"/>
                <a:effectLst>
                  <a:outerShdw blurRad="38100" dist="19050" dir="2700000" algn="tl" rotWithShape="0">
                    <a:schemeClr val="dk1">
                      <a:alpha val="40000"/>
                    </a:schemeClr>
                  </a:outerShdw>
                </a:effectLst>
              </a:rPr>
              <a:t>Design</a:t>
            </a:r>
          </a:p>
        </p:txBody>
      </p:sp>
      <p:sp>
        <p:nvSpPr>
          <p:cNvPr id="5" name="Rectangle 4">
            <a:extLst>
              <a:ext uri="{FF2B5EF4-FFF2-40B4-BE49-F238E27FC236}">
                <a16:creationId xmlns:a16="http://schemas.microsoft.com/office/drawing/2014/main" id="{E6D67C05-CC60-4D79-BBD9-83463769EB4C}"/>
              </a:ext>
            </a:extLst>
          </p:cNvPr>
          <p:cNvSpPr/>
          <p:nvPr/>
        </p:nvSpPr>
        <p:spPr>
          <a:xfrm>
            <a:off x="9040805" y="2545577"/>
            <a:ext cx="2720617" cy="1446550"/>
          </a:xfrm>
          <a:prstGeom prst="rect">
            <a:avLst/>
          </a:prstGeom>
          <a:noFill/>
        </p:spPr>
        <p:txBody>
          <a:bodyPr wrap="none" lIns="91440" tIns="45720" rIns="91440" bIns="45720">
            <a:spAutoFit/>
          </a:bodyPr>
          <a:lstStyle/>
          <a:p>
            <a:pPr algn="ctr"/>
            <a:r>
              <a:rPr lang="en-US" sz="4400">
                <a:ln w="0"/>
                <a:effectLst>
                  <a:outerShdw blurRad="38100" dist="19050" dir="2700000" algn="tl" rotWithShape="0">
                    <a:schemeClr val="dk1">
                      <a:alpha val="40000"/>
                    </a:schemeClr>
                  </a:outerShdw>
                </a:effectLst>
              </a:rPr>
              <a:t>RF Cavity</a:t>
            </a:r>
          </a:p>
          <a:p>
            <a:pPr algn="ctr"/>
            <a:r>
              <a:rPr lang="en-US" sz="4400">
                <a:ln w="0"/>
                <a:effectLst>
                  <a:outerShdw blurRad="38100" dist="19050" dir="2700000" algn="tl" rotWithShape="0">
                    <a:schemeClr val="dk1">
                      <a:alpha val="40000"/>
                    </a:schemeClr>
                  </a:outerShdw>
                </a:effectLst>
              </a:rPr>
              <a:t> Design</a:t>
            </a:r>
          </a:p>
        </p:txBody>
      </p:sp>
      <p:sp>
        <p:nvSpPr>
          <p:cNvPr id="6" name="Rectangle 5">
            <a:extLst>
              <a:ext uri="{FF2B5EF4-FFF2-40B4-BE49-F238E27FC236}">
                <a16:creationId xmlns:a16="http://schemas.microsoft.com/office/drawing/2014/main" id="{39E334B1-220B-4D5D-AEB7-51E7150072DE}"/>
              </a:ext>
            </a:extLst>
          </p:cNvPr>
          <p:cNvSpPr/>
          <p:nvPr/>
        </p:nvSpPr>
        <p:spPr>
          <a:xfrm>
            <a:off x="761535" y="2545577"/>
            <a:ext cx="2073003" cy="1446550"/>
          </a:xfrm>
          <a:prstGeom prst="rect">
            <a:avLst/>
          </a:prstGeom>
          <a:noFill/>
        </p:spPr>
        <p:txBody>
          <a:bodyPr wrap="none" lIns="91440" tIns="45720" rIns="91440" bIns="45720">
            <a:spAutoFit/>
          </a:bodyPr>
          <a:lstStyle/>
          <a:p>
            <a:pPr algn="ctr"/>
            <a:r>
              <a:rPr lang="en-US" sz="4400">
                <a:ln w="0"/>
                <a:effectLst>
                  <a:outerShdw blurRad="38100" dist="19050" dir="2700000" algn="tl" rotWithShape="0">
                    <a:schemeClr val="dk1">
                      <a:alpha val="40000"/>
                    </a:schemeClr>
                  </a:outerShdw>
                </a:effectLst>
              </a:rPr>
              <a:t>Beam</a:t>
            </a:r>
          </a:p>
          <a:p>
            <a:pPr algn="ctr"/>
            <a:r>
              <a:rPr lang="en-US" sz="4400">
                <a:ln w="0"/>
                <a:effectLst>
                  <a:outerShdw blurRad="38100" dist="19050" dir="2700000" algn="tl" rotWithShape="0">
                    <a:schemeClr val="dk1">
                      <a:alpha val="40000"/>
                    </a:schemeClr>
                  </a:outerShdw>
                </a:effectLst>
              </a:rPr>
              <a:t> Optics</a:t>
            </a:r>
          </a:p>
        </p:txBody>
      </p:sp>
      <p:sp>
        <p:nvSpPr>
          <p:cNvPr id="9" name="Rectangle 8">
            <a:extLst>
              <a:ext uri="{FF2B5EF4-FFF2-40B4-BE49-F238E27FC236}">
                <a16:creationId xmlns:a16="http://schemas.microsoft.com/office/drawing/2014/main" id="{A79A3E0E-3F98-48F9-9002-8E6E1CC8948F}"/>
              </a:ext>
            </a:extLst>
          </p:cNvPr>
          <p:cNvSpPr/>
          <p:nvPr/>
        </p:nvSpPr>
        <p:spPr>
          <a:xfrm>
            <a:off x="3533812" y="4140034"/>
            <a:ext cx="1648408" cy="1996751"/>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80ADAF4E-DD7B-49DA-BDA6-8C4AECC2AF9E}"/>
              </a:ext>
            </a:extLst>
          </p:cNvPr>
          <p:cNvSpPr/>
          <p:nvPr/>
        </p:nvSpPr>
        <p:spPr>
          <a:xfrm>
            <a:off x="5278637" y="4140033"/>
            <a:ext cx="1648408" cy="1996751"/>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E670F33-C4B5-4565-AFA9-1D1976B80AB4}"/>
              </a:ext>
            </a:extLst>
          </p:cNvPr>
          <p:cNvSpPr/>
          <p:nvPr/>
        </p:nvSpPr>
        <p:spPr>
          <a:xfrm>
            <a:off x="7023462" y="4140033"/>
            <a:ext cx="1648408" cy="1996751"/>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7AC4B01-2C84-412D-B907-7252AC13E80E}"/>
              </a:ext>
            </a:extLst>
          </p:cNvPr>
          <p:cNvSpPr/>
          <p:nvPr/>
        </p:nvSpPr>
        <p:spPr>
          <a:xfrm>
            <a:off x="8768287" y="4140033"/>
            <a:ext cx="1648408" cy="1996751"/>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FFE83A6-12EC-4F87-94FC-3EDDBC163538}"/>
              </a:ext>
            </a:extLst>
          </p:cNvPr>
          <p:cNvSpPr/>
          <p:nvPr/>
        </p:nvSpPr>
        <p:spPr>
          <a:xfrm>
            <a:off x="10513112" y="4140032"/>
            <a:ext cx="1648408" cy="1996751"/>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A5BB3183-CEA6-499C-B903-DF2A25DFBA8D}"/>
              </a:ext>
            </a:extLst>
          </p:cNvPr>
          <p:cNvSpPr/>
          <p:nvPr/>
        </p:nvSpPr>
        <p:spPr>
          <a:xfrm>
            <a:off x="1783266" y="4135342"/>
            <a:ext cx="1648408" cy="1996751"/>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6E1554D-1746-48C6-B122-CB80BC84C7EB}"/>
              </a:ext>
            </a:extLst>
          </p:cNvPr>
          <p:cNvSpPr/>
          <p:nvPr/>
        </p:nvSpPr>
        <p:spPr>
          <a:xfrm>
            <a:off x="56880" y="4145234"/>
            <a:ext cx="1648408" cy="1996751"/>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ED6898BA-E74A-4118-AE0D-DD043C05AA0B}"/>
              </a:ext>
            </a:extLst>
          </p:cNvPr>
          <p:cNvPicPr>
            <a:picLocks noChangeAspect="1"/>
          </p:cNvPicPr>
          <p:nvPr/>
        </p:nvPicPr>
        <p:blipFill rotWithShape="1">
          <a:blip r:embed="rId3"/>
          <a:srcRect l="2580" t="4205"/>
          <a:stretch/>
        </p:blipFill>
        <p:spPr>
          <a:xfrm>
            <a:off x="65929" y="4160474"/>
            <a:ext cx="1637951" cy="1966271"/>
          </a:xfrm>
          <a:prstGeom prst="rect">
            <a:avLst/>
          </a:prstGeom>
        </p:spPr>
      </p:pic>
      <p:pic>
        <p:nvPicPr>
          <p:cNvPr id="19" name="Picture 18">
            <a:extLst>
              <a:ext uri="{FF2B5EF4-FFF2-40B4-BE49-F238E27FC236}">
                <a16:creationId xmlns:a16="http://schemas.microsoft.com/office/drawing/2014/main" id="{08EDF1EB-7B5E-473B-AFE9-7B58E2C6922C}"/>
              </a:ext>
            </a:extLst>
          </p:cNvPr>
          <p:cNvPicPr>
            <a:picLocks noChangeAspect="1"/>
          </p:cNvPicPr>
          <p:nvPr/>
        </p:nvPicPr>
        <p:blipFill rotWithShape="1">
          <a:blip r:embed="rId4"/>
          <a:srcRect l="5898" t="1" r="3805" b="22690"/>
          <a:stretch/>
        </p:blipFill>
        <p:spPr>
          <a:xfrm>
            <a:off x="8795567" y="4141605"/>
            <a:ext cx="1605547" cy="1987557"/>
          </a:xfrm>
          <a:prstGeom prst="rect">
            <a:avLst/>
          </a:prstGeom>
        </p:spPr>
      </p:pic>
      <p:pic>
        <p:nvPicPr>
          <p:cNvPr id="7" name="Picture 7">
            <a:extLst>
              <a:ext uri="{FF2B5EF4-FFF2-40B4-BE49-F238E27FC236}">
                <a16:creationId xmlns:a16="http://schemas.microsoft.com/office/drawing/2014/main" id="{1BC029E5-17FF-475B-A1B1-0F06F8E4F429}"/>
              </a:ext>
            </a:extLst>
          </p:cNvPr>
          <p:cNvPicPr>
            <a:picLocks noChangeAspect="1"/>
          </p:cNvPicPr>
          <p:nvPr/>
        </p:nvPicPr>
        <p:blipFill>
          <a:blip r:embed="rId5"/>
          <a:stretch>
            <a:fillRect/>
          </a:stretch>
        </p:blipFill>
        <p:spPr>
          <a:xfrm>
            <a:off x="3581157" y="4158202"/>
            <a:ext cx="1582058" cy="1957294"/>
          </a:xfrm>
          <a:prstGeom prst="rect">
            <a:avLst/>
          </a:prstGeom>
        </p:spPr>
      </p:pic>
      <p:pic>
        <p:nvPicPr>
          <p:cNvPr id="3" name="Picture 7">
            <a:extLst>
              <a:ext uri="{FF2B5EF4-FFF2-40B4-BE49-F238E27FC236}">
                <a16:creationId xmlns:a16="http://schemas.microsoft.com/office/drawing/2014/main" id="{FB9BF738-670D-4894-BF7F-8E281512181B}"/>
              </a:ext>
            </a:extLst>
          </p:cNvPr>
          <p:cNvPicPr>
            <a:picLocks noChangeAspect="1"/>
          </p:cNvPicPr>
          <p:nvPr/>
        </p:nvPicPr>
        <p:blipFill rotWithShape="1">
          <a:blip r:embed="rId6"/>
          <a:srcRect l="7636" r="3964"/>
          <a:stretch/>
        </p:blipFill>
        <p:spPr>
          <a:xfrm>
            <a:off x="7049654" y="4149225"/>
            <a:ext cx="1622216" cy="1967772"/>
          </a:xfrm>
          <a:prstGeom prst="rect">
            <a:avLst/>
          </a:prstGeom>
        </p:spPr>
      </p:pic>
      <p:pic>
        <p:nvPicPr>
          <p:cNvPr id="17" name="Picture 16">
            <a:extLst>
              <a:ext uri="{FF2B5EF4-FFF2-40B4-BE49-F238E27FC236}">
                <a16:creationId xmlns:a16="http://schemas.microsoft.com/office/drawing/2014/main" id="{214891DF-1B5D-4741-8A85-75DED5F7B247}"/>
              </a:ext>
            </a:extLst>
          </p:cNvPr>
          <p:cNvPicPr>
            <a:picLocks noChangeAspect="1"/>
          </p:cNvPicPr>
          <p:nvPr/>
        </p:nvPicPr>
        <p:blipFill>
          <a:blip r:embed="rId7">
            <a:extLst>
              <a:ext uri="{28A0092B-C50C-407E-A947-70E740481C1C}">
                <a14:useLocalDpi xmlns:a14="http://schemas.microsoft.com/office/drawing/2010/main" val="0"/>
              </a:ext>
            </a:extLst>
          </a:blip>
          <a:srcRect l="10726" r="10726"/>
          <a:stretch/>
        </p:blipFill>
        <p:spPr>
          <a:xfrm>
            <a:off x="5311019" y="4160520"/>
            <a:ext cx="1577923" cy="1976262"/>
          </a:xfrm>
          <a:prstGeom prst="rect">
            <a:avLst/>
          </a:prstGeom>
        </p:spPr>
      </p:pic>
      <p:pic>
        <p:nvPicPr>
          <p:cNvPr id="22" name="Picture 21">
            <a:extLst>
              <a:ext uri="{FF2B5EF4-FFF2-40B4-BE49-F238E27FC236}">
                <a16:creationId xmlns:a16="http://schemas.microsoft.com/office/drawing/2014/main" id="{D6E46DBF-3E91-4ECD-97E4-9CA27D30E5CA}"/>
              </a:ext>
            </a:extLst>
          </p:cNvPr>
          <p:cNvPicPr>
            <a:picLocks noChangeAspect="1"/>
          </p:cNvPicPr>
          <p:nvPr/>
        </p:nvPicPr>
        <p:blipFill rotWithShape="1">
          <a:blip r:embed="rId8">
            <a:extLst>
              <a:ext uri="{28A0092B-C50C-407E-A947-70E740481C1C}">
                <a14:useLocalDpi xmlns:a14="http://schemas.microsoft.com/office/drawing/2010/main" val="0"/>
              </a:ext>
            </a:extLst>
          </a:blip>
          <a:srcRect l="9304" r="9304"/>
          <a:stretch/>
        </p:blipFill>
        <p:spPr>
          <a:xfrm>
            <a:off x="1814052" y="4158201"/>
            <a:ext cx="1600388" cy="1966271"/>
          </a:xfrm>
          <a:prstGeom prst="rect">
            <a:avLst/>
          </a:prstGeom>
        </p:spPr>
      </p:pic>
      <p:pic>
        <p:nvPicPr>
          <p:cNvPr id="23" name="Picture 22">
            <a:extLst>
              <a:ext uri="{FF2B5EF4-FFF2-40B4-BE49-F238E27FC236}">
                <a16:creationId xmlns:a16="http://schemas.microsoft.com/office/drawing/2014/main" id="{BCE00D43-191C-4CCC-A9E0-5D18A876870C}"/>
              </a:ext>
            </a:extLst>
          </p:cNvPr>
          <p:cNvPicPr>
            <a:picLocks noChangeAspect="1"/>
          </p:cNvPicPr>
          <p:nvPr/>
        </p:nvPicPr>
        <p:blipFill rotWithShape="1">
          <a:blip r:embed="rId9">
            <a:extLst>
              <a:ext uri="{28A0092B-C50C-407E-A947-70E740481C1C}">
                <a14:useLocalDpi xmlns:a14="http://schemas.microsoft.com/office/drawing/2010/main" val="0"/>
              </a:ext>
            </a:extLst>
          </a:blip>
          <a:srcRect l="9304" r="9304"/>
          <a:stretch/>
        </p:blipFill>
        <p:spPr>
          <a:xfrm>
            <a:off x="10537122" y="4149225"/>
            <a:ext cx="1600388" cy="1966271"/>
          </a:xfrm>
          <a:prstGeom prst="rect">
            <a:avLst/>
          </a:prstGeom>
        </p:spPr>
      </p:pic>
      <p:sp>
        <p:nvSpPr>
          <p:cNvPr id="24" name="TextBox 23">
            <a:extLst>
              <a:ext uri="{FF2B5EF4-FFF2-40B4-BE49-F238E27FC236}">
                <a16:creationId xmlns:a16="http://schemas.microsoft.com/office/drawing/2014/main" id="{1B50D773-D505-4E34-A4FF-DD745FA3CC76}"/>
              </a:ext>
            </a:extLst>
          </p:cNvPr>
          <p:cNvSpPr txBox="1"/>
          <p:nvPr/>
        </p:nvSpPr>
        <p:spPr>
          <a:xfrm>
            <a:off x="3873649" y="6210530"/>
            <a:ext cx="787395" cy="369332"/>
          </a:xfrm>
          <a:prstGeom prst="rect">
            <a:avLst/>
          </a:prstGeom>
          <a:noFill/>
        </p:spPr>
        <p:txBody>
          <a:bodyPr wrap="none" rtlCol="0">
            <a:spAutoFit/>
          </a:bodyPr>
          <a:lstStyle/>
          <a:p>
            <a:r>
              <a:rPr lang="en-GB"/>
              <a:t>Maria</a:t>
            </a:r>
          </a:p>
        </p:txBody>
      </p:sp>
      <p:sp>
        <p:nvSpPr>
          <p:cNvPr id="25" name="TextBox 24">
            <a:extLst>
              <a:ext uri="{FF2B5EF4-FFF2-40B4-BE49-F238E27FC236}">
                <a16:creationId xmlns:a16="http://schemas.microsoft.com/office/drawing/2014/main" id="{A127CE7F-3241-4017-BB38-5908AB531298}"/>
              </a:ext>
            </a:extLst>
          </p:cNvPr>
          <p:cNvSpPr txBox="1"/>
          <p:nvPr/>
        </p:nvSpPr>
        <p:spPr>
          <a:xfrm>
            <a:off x="5664742" y="6214260"/>
            <a:ext cx="785793" cy="369332"/>
          </a:xfrm>
          <a:prstGeom prst="rect">
            <a:avLst/>
          </a:prstGeom>
          <a:noFill/>
        </p:spPr>
        <p:txBody>
          <a:bodyPr wrap="none" rtlCol="0">
            <a:spAutoFit/>
          </a:bodyPr>
          <a:lstStyle/>
          <a:p>
            <a:r>
              <a:rPr lang="en-GB"/>
              <a:t>David</a:t>
            </a:r>
          </a:p>
        </p:txBody>
      </p:sp>
      <p:sp>
        <p:nvSpPr>
          <p:cNvPr id="26" name="TextBox 25">
            <a:extLst>
              <a:ext uri="{FF2B5EF4-FFF2-40B4-BE49-F238E27FC236}">
                <a16:creationId xmlns:a16="http://schemas.microsoft.com/office/drawing/2014/main" id="{6BE5D62E-579E-4B41-A98F-39141B1AFA44}"/>
              </a:ext>
            </a:extLst>
          </p:cNvPr>
          <p:cNvSpPr txBox="1"/>
          <p:nvPr/>
        </p:nvSpPr>
        <p:spPr>
          <a:xfrm>
            <a:off x="7377238" y="6218794"/>
            <a:ext cx="1225015" cy="369332"/>
          </a:xfrm>
          <a:prstGeom prst="rect">
            <a:avLst/>
          </a:prstGeom>
          <a:noFill/>
        </p:spPr>
        <p:txBody>
          <a:bodyPr wrap="none" rtlCol="0">
            <a:spAutoFit/>
          </a:bodyPr>
          <a:lstStyle/>
          <a:p>
            <a:r>
              <a:rPr lang="en-GB"/>
              <a:t>Johannes</a:t>
            </a:r>
          </a:p>
        </p:txBody>
      </p:sp>
      <p:sp>
        <p:nvSpPr>
          <p:cNvPr id="27" name="TextBox 26">
            <a:extLst>
              <a:ext uri="{FF2B5EF4-FFF2-40B4-BE49-F238E27FC236}">
                <a16:creationId xmlns:a16="http://schemas.microsoft.com/office/drawing/2014/main" id="{124964FB-1794-4147-BAFA-F1038BFBF59A}"/>
              </a:ext>
            </a:extLst>
          </p:cNvPr>
          <p:cNvSpPr txBox="1"/>
          <p:nvPr/>
        </p:nvSpPr>
        <p:spPr>
          <a:xfrm>
            <a:off x="9148806" y="6218794"/>
            <a:ext cx="1072730" cy="369332"/>
          </a:xfrm>
          <a:prstGeom prst="rect">
            <a:avLst/>
          </a:prstGeom>
          <a:noFill/>
        </p:spPr>
        <p:txBody>
          <a:bodyPr wrap="none" rtlCol="0">
            <a:spAutoFit/>
          </a:bodyPr>
          <a:lstStyle/>
          <a:p>
            <a:r>
              <a:rPr lang="en-GB"/>
              <a:t>Bethany</a:t>
            </a:r>
          </a:p>
        </p:txBody>
      </p:sp>
      <p:sp>
        <p:nvSpPr>
          <p:cNvPr id="28" name="TextBox 27">
            <a:extLst>
              <a:ext uri="{FF2B5EF4-FFF2-40B4-BE49-F238E27FC236}">
                <a16:creationId xmlns:a16="http://schemas.microsoft.com/office/drawing/2014/main" id="{B061262A-44B1-4C6A-93D9-B880A740E8F0}"/>
              </a:ext>
            </a:extLst>
          </p:cNvPr>
          <p:cNvSpPr txBox="1"/>
          <p:nvPr/>
        </p:nvSpPr>
        <p:spPr>
          <a:xfrm>
            <a:off x="10833774" y="6218794"/>
            <a:ext cx="662361" cy="369332"/>
          </a:xfrm>
          <a:prstGeom prst="rect">
            <a:avLst/>
          </a:prstGeom>
          <a:noFill/>
        </p:spPr>
        <p:txBody>
          <a:bodyPr wrap="none" rtlCol="0">
            <a:spAutoFit/>
          </a:bodyPr>
          <a:lstStyle/>
          <a:p>
            <a:r>
              <a:rPr lang="en-GB"/>
              <a:t>Alec</a:t>
            </a:r>
          </a:p>
        </p:txBody>
      </p:sp>
      <p:sp>
        <p:nvSpPr>
          <p:cNvPr id="29" name="TextBox 28">
            <a:extLst>
              <a:ext uri="{FF2B5EF4-FFF2-40B4-BE49-F238E27FC236}">
                <a16:creationId xmlns:a16="http://schemas.microsoft.com/office/drawing/2014/main" id="{9C4671E2-A691-42D1-92C2-CE4C951A7C0B}"/>
              </a:ext>
            </a:extLst>
          </p:cNvPr>
          <p:cNvSpPr txBox="1"/>
          <p:nvPr/>
        </p:nvSpPr>
        <p:spPr>
          <a:xfrm>
            <a:off x="2182272" y="6206640"/>
            <a:ext cx="920445" cy="369332"/>
          </a:xfrm>
          <a:prstGeom prst="rect">
            <a:avLst/>
          </a:prstGeom>
          <a:noFill/>
        </p:spPr>
        <p:txBody>
          <a:bodyPr wrap="none" rtlCol="0">
            <a:spAutoFit/>
          </a:bodyPr>
          <a:lstStyle/>
          <a:p>
            <a:r>
              <a:rPr lang="en-GB"/>
              <a:t>Florian</a:t>
            </a:r>
          </a:p>
        </p:txBody>
      </p:sp>
      <p:sp>
        <p:nvSpPr>
          <p:cNvPr id="30" name="TextBox 29">
            <a:extLst>
              <a:ext uri="{FF2B5EF4-FFF2-40B4-BE49-F238E27FC236}">
                <a16:creationId xmlns:a16="http://schemas.microsoft.com/office/drawing/2014/main" id="{2F0CFEF0-DC02-486C-A49D-44FB0339A799}"/>
              </a:ext>
            </a:extLst>
          </p:cNvPr>
          <p:cNvSpPr txBox="1"/>
          <p:nvPr/>
        </p:nvSpPr>
        <p:spPr>
          <a:xfrm>
            <a:off x="540988" y="6229148"/>
            <a:ext cx="611065" cy="369332"/>
          </a:xfrm>
          <a:prstGeom prst="rect">
            <a:avLst/>
          </a:prstGeom>
          <a:noFill/>
        </p:spPr>
        <p:txBody>
          <a:bodyPr wrap="none" rtlCol="0">
            <a:spAutoFit/>
          </a:bodyPr>
          <a:lstStyle/>
          <a:p>
            <a:r>
              <a:rPr lang="en-GB"/>
              <a:t>Seb</a:t>
            </a:r>
          </a:p>
        </p:txBody>
      </p:sp>
    </p:spTree>
    <p:extLst>
      <p:ext uri="{BB962C8B-B14F-4D97-AF65-F5344CB8AC3E}">
        <p14:creationId xmlns:p14="http://schemas.microsoft.com/office/powerpoint/2010/main" val="24292021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03D33-DF39-42F6-BA05-F1959EF77906}"/>
              </a:ext>
            </a:extLst>
          </p:cNvPr>
          <p:cNvSpPr>
            <a:spLocks noGrp="1"/>
          </p:cNvSpPr>
          <p:nvPr>
            <p:ph type="title"/>
          </p:nvPr>
        </p:nvSpPr>
        <p:spPr/>
        <p:txBody>
          <a:bodyPr/>
          <a:lstStyle/>
          <a:p>
            <a:r>
              <a:rPr lang="en-GB"/>
              <a:t>Magnet design goals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43DCF20-9AEE-4043-8C7B-1A1DF3AFCB09}"/>
                  </a:ext>
                </a:extLst>
              </p:cNvPr>
              <p:cNvSpPr>
                <a:spLocks noGrp="1"/>
              </p:cNvSpPr>
              <p:nvPr>
                <p:ph idx="1"/>
              </p:nvPr>
            </p:nvSpPr>
            <p:spPr>
              <a:xfrm>
                <a:off x="171451" y="2100253"/>
                <a:ext cx="11782424" cy="1981200"/>
              </a:xfrm>
            </p:spPr>
            <p:txBody>
              <a:bodyPr>
                <a:normAutofit fontScale="85000" lnSpcReduction="10000"/>
              </a:bodyPr>
              <a:lstStyle/>
              <a:p>
                <a:pPr marL="0" indent="0">
                  <a:buNone/>
                </a:pPr>
                <a:r>
                  <a:rPr lang="en-GB" sz="3200" b="0"/>
                  <a:t>Good field region (GFR) </a:t>
                </a:r>
                <a14:m>
                  <m:oMath xmlns:m="http://schemas.openxmlformats.org/officeDocument/2006/math">
                    <m:r>
                      <a:rPr lang="en-GB" sz="3200" i="1">
                        <a:latin typeface="Cambria Math" panose="02040503050406030204" pitchFamily="18" charset="0"/>
                      </a:rPr>
                      <m:t>≔</m:t>
                    </m:r>
                    <m:f>
                      <m:fPr>
                        <m:ctrlPr>
                          <a:rPr lang="en-GB" sz="3200" b="0" i="1" smtClean="0">
                            <a:latin typeface="Cambria Math" panose="02040503050406030204" pitchFamily="18" charset="0"/>
                          </a:rPr>
                        </m:ctrlPr>
                      </m:fPr>
                      <m:num>
                        <m:r>
                          <m:rPr>
                            <m:sty m:val="p"/>
                          </m:rPr>
                          <a:rPr lang="en-GB" sz="3200" b="0" i="0" smtClean="0">
                            <a:latin typeface="Cambria Math" panose="02040503050406030204" pitchFamily="18" charset="0"/>
                          </a:rPr>
                          <m:t>abs</m:t>
                        </m:r>
                        <m:d>
                          <m:dPr>
                            <m:ctrlPr>
                              <a:rPr lang="en-GB" sz="3200" b="0" i="1" smtClean="0">
                                <a:latin typeface="Cambria Math" panose="02040503050406030204" pitchFamily="18" charset="0"/>
                              </a:rPr>
                            </m:ctrlPr>
                          </m:dPr>
                          <m:e>
                            <m:sSub>
                              <m:sSubPr>
                                <m:ctrlPr>
                                  <a:rPr lang="en-GB" sz="3200" i="1">
                                    <a:latin typeface="Cambria Math" panose="02040503050406030204" pitchFamily="18" charset="0"/>
                                  </a:rPr>
                                </m:ctrlPr>
                              </m:sSubPr>
                              <m:e>
                                <m:r>
                                  <a:rPr lang="en-GB" sz="3200" i="1">
                                    <a:latin typeface="Cambria Math" panose="02040503050406030204" pitchFamily="18" charset="0"/>
                                  </a:rPr>
                                  <m:t>𝐵</m:t>
                                </m:r>
                              </m:e>
                              <m:sub>
                                <m:r>
                                  <a:rPr lang="en-GB" sz="3200" i="1">
                                    <a:latin typeface="Cambria Math" panose="02040503050406030204" pitchFamily="18" charset="0"/>
                                  </a:rPr>
                                  <m:t>𝑝𝑟𝑒𝑑𝑖𝑐𝑡𝑒𝑑</m:t>
                                </m:r>
                              </m:sub>
                            </m:sSub>
                            <m:r>
                              <a:rPr lang="en-GB" sz="3200" b="0" i="1" smtClean="0">
                                <a:latin typeface="Cambria Math" panose="02040503050406030204" pitchFamily="18" charset="0"/>
                              </a:rPr>
                              <m:t>−</m:t>
                            </m:r>
                            <m:r>
                              <a:rPr lang="en-GB" sz="3200" b="0" i="1" smtClean="0">
                                <a:latin typeface="Cambria Math" panose="02040503050406030204" pitchFamily="18" charset="0"/>
                              </a:rPr>
                              <m:t>𝐵</m:t>
                            </m:r>
                          </m:e>
                        </m:d>
                      </m:num>
                      <m:den>
                        <m:sSub>
                          <m:sSubPr>
                            <m:ctrlPr>
                              <a:rPr lang="en-GB" sz="3200" i="1">
                                <a:latin typeface="Cambria Math" panose="02040503050406030204" pitchFamily="18" charset="0"/>
                              </a:rPr>
                            </m:ctrlPr>
                          </m:sSubPr>
                          <m:e>
                            <m:r>
                              <a:rPr lang="en-GB" sz="3200" i="1">
                                <a:latin typeface="Cambria Math" panose="02040503050406030204" pitchFamily="18" charset="0"/>
                              </a:rPr>
                              <m:t>𝐵</m:t>
                            </m:r>
                          </m:e>
                          <m:sub>
                            <m:r>
                              <a:rPr lang="en-GB" sz="3200" i="1">
                                <a:latin typeface="Cambria Math" panose="02040503050406030204" pitchFamily="18" charset="0"/>
                              </a:rPr>
                              <m:t>𝑝𝑟𝑒𝑑𝑖𝑐𝑡𝑒𝑑</m:t>
                            </m:r>
                          </m:sub>
                        </m:sSub>
                      </m:den>
                    </m:f>
                    <m:r>
                      <a:rPr lang="en-GB" sz="3200" b="0" i="1" smtClean="0">
                        <a:latin typeface="Cambria Math" panose="02040503050406030204" pitchFamily="18" charset="0"/>
                      </a:rPr>
                      <m:t>&lt;</m:t>
                    </m:r>
                    <m:d>
                      <m:dPr>
                        <m:begChr m:val="{"/>
                        <m:endChr m:val=""/>
                        <m:ctrlPr>
                          <a:rPr lang="en-GB" sz="3200" b="0" i="1" smtClean="0">
                            <a:latin typeface="Cambria Math" panose="02040503050406030204" pitchFamily="18" charset="0"/>
                          </a:rPr>
                        </m:ctrlPr>
                      </m:dPr>
                      <m:e>
                        <m:eqArr>
                          <m:eqArrPr>
                            <m:ctrlPr>
                              <a:rPr lang="en-GB" sz="3200" b="0" i="1" smtClean="0">
                                <a:latin typeface="Cambria Math" panose="02040503050406030204" pitchFamily="18" charset="0"/>
                              </a:rPr>
                            </m:ctrlPr>
                          </m:eqArrPr>
                          <m:e>
                            <m:sSup>
                              <m:sSupPr>
                                <m:ctrlPr>
                                  <a:rPr lang="en-GB" sz="3200" b="0" i="1" smtClean="0">
                                    <a:latin typeface="Cambria Math" panose="02040503050406030204" pitchFamily="18" charset="0"/>
                                  </a:rPr>
                                </m:ctrlPr>
                              </m:sSupPr>
                              <m:e>
                                <m:r>
                                  <a:rPr lang="en-GB" sz="3200" b="0" i="1" smtClean="0">
                                    <a:latin typeface="Cambria Math" panose="02040503050406030204" pitchFamily="18" charset="0"/>
                                  </a:rPr>
                                  <m:t>1×10</m:t>
                                </m:r>
                              </m:e>
                              <m:sup>
                                <m:r>
                                  <a:rPr lang="en-GB" sz="3200" b="0" i="1" smtClean="0">
                                    <a:latin typeface="Cambria Math" panose="02040503050406030204" pitchFamily="18" charset="0"/>
                                  </a:rPr>
                                  <m:t>−4</m:t>
                                </m:r>
                              </m:sup>
                            </m:sSup>
                            <m:r>
                              <a:rPr lang="en-GB" sz="3200" b="0" i="1" smtClean="0">
                                <a:latin typeface="Cambria Math" panose="02040503050406030204" pitchFamily="18" charset="0"/>
                              </a:rPr>
                              <m:t> </m:t>
                            </m:r>
                            <m:r>
                              <m:rPr>
                                <m:sty m:val="p"/>
                              </m:rPr>
                              <a:rPr lang="en-GB" sz="3200" b="0" i="0" smtClean="0">
                                <a:latin typeface="Cambria Math" panose="02040503050406030204" pitchFamily="18" charset="0"/>
                              </a:rPr>
                              <m:t>for</m:t>
                            </m:r>
                            <m:r>
                              <a:rPr lang="en-GB" sz="3200" b="0" i="0" smtClean="0">
                                <a:latin typeface="Cambria Math" panose="02040503050406030204" pitchFamily="18" charset="0"/>
                              </a:rPr>
                              <m:t> </m:t>
                            </m:r>
                            <m:r>
                              <m:rPr>
                                <m:sty m:val="p"/>
                              </m:rPr>
                              <a:rPr lang="en-GB" sz="3200" b="0" i="0" smtClean="0">
                                <a:latin typeface="Cambria Math" panose="02040503050406030204" pitchFamily="18" charset="0"/>
                              </a:rPr>
                              <m:t>dipole</m:t>
                            </m:r>
                          </m:e>
                          <m:e>
                            <m:r>
                              <a:rPr lang="en-GB" sz="3200" b="0" i="1" smtClean="0">
                                <a:latin typeface="Cambria Math" panose="02040503050406030204" pitchFamily="18" charset="0"/>
                              </a:rPr>
                              <m:t>2×</m:t>
                            </m:r>
                            <m:sSup>
                              <m:sSupPr>
                                <m:ctrlPr>
                                  <a:rPr lang="en-GB" sz="3200" b="0" i="1" smtClean="0">
                                    <a:latin typeface="Cambria Math" panose="02040503050406030204" pitchFamily="18" charset="0"/>
                                  </a:rPr>
                                </m:ctrlPr>
                              </m:sSupPr>
                              <m:e>
                                <m:r>
                                  <a:rPr lang="en-GB" sz="3200" b="0" i="1" smtClean="0">
                                    <a:latin typeface="Cambria Math" panose="02040503050406030204" pitchFamily="18" charset="0"/>
                                  </a:rPr>
                                  <m:t>10</m:t>
                                </m:r>
                              </m:e>
                              <m:sup>
                                <m:r>
                                  <a:rPr lang="en-GB" sz="3200" b="0" i="1" smtClean="0">
                                    <a:latin typeface="Cambria Math" panose="02040503050406030204" pitchFamily="18" charset="0"/>
                                  </a:rPr>
                                  <m:t>−4</m:t>
                                </m:r>
                              </m:sup>
                            </m:sSup>
                            <m:r>
                              <a:rPr lang="en-GB" sz="3200" b="0" i="1" smtClean="0">
                                <a:latin typeface="Cambria Math" panose="02040503050406030204" pitchFamily="18" charset="0"/>
                              </a:rPr>
                              <m:t> </m:t>
                            </m:r>
                            <m:r>
                              <m:rPr>
                                <m:sty m:val="p"/>
                              </m:rPr>
                              <a:rPr lang="en-GB" sz="3200" b="0" i="0" smtClean="0">
                                <a:latin typeface="Cambria Math" panose="02040503050406030204" pitchFamily="18" charset="0"/>
                              </a:rPr>
                              <m:t>for</m:t>
                            </m:r>
                            <m:r>
                              <a:rPr lang="en-GB" sz="3200" b="0" i="0" smtClean="0">
                                <a:latin typeface="Cambria Math" panose="02040503050406030204" pitchFamily="18" charset="0"/>
                              </a:rPr>
                              <m:t> </m:t>
                            </m:r>
                            <m:r>
                              <m:rPr>
                                <m:sty m:val="p"/>
                              </m:rPr>
                              <a:rPr lang="en-GB" sz="3200" b="0" i="0" smtClean="0">
                                <a:latin typeface="Cambria Math" panose="02040503050406030204" pitchFamily="18" charset="0"/>
                              </a:rPr>
                              <m:t>quadrupole</m:t>
                            </m:r>
                          </m:e>
                          <m:e>
                            <m:r>
                              <a:rPr lang="en-GB" sz="3200" b="0" i="1" smtClean="0">
                                <a:latin typeface="Cambria Math" panose="02040503050406030204" pitchFamily="18" charset="0"/>
                              </a:rPr>
                              <m:t>1×</m:t>
                            </m:r>
                            <m:sSup>
                              <m:sSupPr>
                                <m:ctrlPr>
                                  <a:rPr lang="en-GB" sz="3200" b="0" i="1" smtClean="0">
                                    <a:latin typeface="Cambria Math" panose="02040503050406030204" pitchFamily="18" charset="0"/>
                                  </a:rPr>
                                </m:ctrlPr>
                              </m:sSupPr>
                              <m:e>
                                <m:r>
                                  <a:rPr lang="en-GB" sz="3200" b="0" i="1" smtClean="0">
                                    <a:latin typeface="Cambria Math" panose="02040503050406030204" pitchFamily="18" charset="0"/>
                                  </a:rPr>
                                  <m:t>10</m:t>
                                </m:r>
                              </m:e>
                              <m:sup>
                                <m:r>
                                  <a:rPr lang="en-GB" sz="3200" b="0" i="1" smtClean="0">
                                    <a:latin typeface="Cambria Math" panose="02040503050406030204" pitchFamily="18" charset="0"/>
                                  </a:rPr>
                                  <m:t>−3</m:t>
                                </m:r>
                              </m:sup>
                            </m:sSup>
                            <m:r>
                              <a:rPr lang="en-GB" sz="3200" b="0" i="0" smtClean="0">
                                <a:latin typeface="Cambria Math" panose="02040503050406030204" pitchFamily="18" charset="0"/>
                              </a:rPr>
                              <m:t> </m:t>
                            </m:r>
                            <m:r>
                              <m:rPr>
                                <m:sty m:val="p"/>
                              </m:rPr>
                              <a:rPr lang="en-GB" sz="3200" b="0" i="0" smtClean="0">
                                <a:latin typeface="Cambria Math" panose="02040503050406030204" pitchFamily="18" charset="0"/>
                              </a:rPr>
                              <m:t>for</m:t>
                            </m:r>
                            <m:r>
                              <a:rPr lang="en-GB" sz="3200" b="0" i="0" smtClean="0">
                                <a:latin typeface="Cambria Math" panose="02040503050406030204" pitchFamily="18" charset="0"/>
                              </a:rPr>
                              <m:t> </m:t>
                            </m:r>
                            <m:r>
                              <m:rPr>
                                <m:sty m:val="p"/>
                              </m:rPr>
                              <a:rPr lang="en-GB" sz="3200" b="0" i="0" smtClean="0">
                                <a:latin typeface="Cambria Math" panose="02040503050406030204" pitchFamily="18" charset="0"/>
                              </a:rPr>
                              <m:t>sextupole</m:t>
                            </m:r>
                          </m:e>
                        </m:eqArr>
                      </m:e>
                    </m:d>
                  </m:oMath>
                </a14:m>
                <a:endParaRPr lang="en-GB"/>
              </a:p>
            </p:txBody>
          </p:sp>
        </mc:Choice>
        <mc:Fallback xmlns="">
          <p:sp>
            <p:nvSpPr>
              <p:cNvPr id="3" name="Content Placeholder 2">
                <a:extLst>
                  <a:ext uri="{FF2B5EF4-FFF2-40B4-BE49-F238E27FC236}">
                    <a16:creationId xmlns:a16="http://schemas.microsoft.com/office/drawing/2014/main" id="{343DCF20-9AEE-4043-8C7B-1A1DF3AFCB09}"/>
                  </a:ext>
                </a:extLst>
              </p:cNvPr>
              <p:cNvSpPr>
                <a:spLocks noGrp="1" noRot="1" noChangeAspect="1" noMove="1" noResize="1" noEditPoints="1" noAdjustHandles="1" noChangeArrowheads="1" noChangeShapeType="1" noTextEdit="1"/>
              </p:cNvSpPr>
              <p:nvPr>
                <p:ph idx="1"/>
              </p:nvPr>
            </p:nvSpPr>
            <p:spPr>
              <a:xfrm>
                <a:off x="171451" y="2100253"/>
                <a:ext cx="11782424" cy="1981200"/>
              </a:xfrm>
              <a:blipFill>
                <a:blip r:embed="rId2"/>
                <a:stretch>
                  <a:fillRect l="-98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57ABDFA-FDA6-4859-B500-A7743FA161AF}"/>
              </a:ext>
            </a:extLst>
          </p:cNvPr>
          <p:cNvSpPr>
            <a:spLocks noGrp="1"/>
          </p:cNvSpPr>
          <p:nvPr>
            <p:ph type="sldNum" sz="quarter" idx="12"/>
          </p:nvPr>
        </p:nvSpPr>
        <p:spPr/>
        <p:txBody>
          <a:bodyPr/>
          <a:lstStyle/>
          <a:p>
            <a:fld id="{B2DC25EE-239B-4C5F-AAD1-255A7D5F1EE2}" type="slidenum">
              <a:rPr lang="en-US" smtClean="0"/>
              <a:t>20</a:t>
            </a:fld>
            <a:endParaRPr lang="en-US"/>
          </a:p>
        </p:txBody>
      </p:sp>
      <p:sp>
        <p:nvSpPr>
          <p:cNvPr id="5" name="Content Placeholder 2">
            <a:extLst>
              <a:ext uri="{FF2B5EF4-FFF2-40B4-BE49-F238E27FC236}">
                <a16:creationId xmlns:a16="http://schemas.microsoft.com/office/drawing/2014/main" id="{FE1C20B0-5C3F-4579-8FE5-954607F74782}"/>
              </a:ext>
            </a:extLst>
          </p:cNvPr>
          <p:cNvSpPr txBox="1">
            <a:spLocks/>
          </p:cNvSpPr>
          <p:nvPr/>
        </p:nvSpPr>
        <p:spPr>
          <a:xfrm>
            <a:off x="171451" y="3790951"/>
            <a:ext cx="11782424" cy="2271702"/>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All GFRs must have a </a:t>
            </a:r>
            <a:r>
              <a:rPr lang="en-US" sz="2400"/>
              <a:t>46.67</a:t>
            </a:r>
            <a:r>
              <a:rPr lang="en-GB"/>
              <a:t>mm diameter:</a:t>
            </a:r>
          </a:p>
          <a:p>
            <a:pPr>
              <a:buFontTx/>
              <a:buChar char="-"/>
            </a:pPr>
            <a:r>
              <a:rPr lang="en-GB"/>
              <a:t>At reference aperture diameter 70mm.</a:t>
            </a:r>
          </a:p>
          <a:p>
            <a:pPr>
              <a:buFontTx/>
              <a:buChar char="-"/>
            </a:pPr>
            <a:r>
              <a:rPr lang="en-GB"/>
              <a:t>At injection energies 45.6 GeV, 80 GeV, 120 GeV, 175 GeV, 182.5 GeV</a:t>
            </a:r>
          </a:p>
        </p:txBody>
      </p:sp>
    </p:spTree>
    <p:extLst>
      <p:ext uri="{BB962C8B-B14F-4D97-AF65-F5344CB8AC3E}">
        <p14:creationId xmlns:p14="http://schemas.microsoft.com/office/powerpoint/2010/main" val="1059319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417A8-B2F5-4FB2-81B7-1E57E93AB7A3}"/>
              </a:ext>
            </a:extLst>
          </p:cNvPr>
          <p:cNvSpPr>
            <a:spLocks noGrp="1"/>
          </p:cNvSpPr>
          <p:nvPr>
            <p:ph type="title"/>
          </p:nvPr>
        </p:nvSpPr>
        <p:spPr>
          <a:xfrm>
            <a:off x="1115568" y="548640"/>
            <a:ext cx="9555923" cy="1283781"/>
          </a:xfrm>
        </p:spPr>
        <p:txBody>
          <a:bodyPr/>
          <a:lstStyle/>
          <a:p>
            <a:r>
              <a:rPr lang="en-GB"/>
              <a:t>Magnets introduction</a:t>
            </a:r>
          </a:p>
        </p:txBody>
      </p:sp>
      <p:sp>
        <p:nvSpPr>
          <p:cNvPr id="3" name="Content Placeholder 2">
            <a:extLst>
              <a:ext uri="{FF2B5EF4-FFF2-40B4-BE49-F238E27FC236}">
                <a16:creationId xmlns:a16="http://schemas.microsoft.com/office/drawing/2014/main" id="{93223D43-BBA9-4AB4-A21B-7CC157ABB7F2}"/>
              </a:ext>
            </a:extLst>
          </p:cNvPr>
          <p:cNvSpPr>
            <a:spLocks noGrp="1"/>
          </p:cNvSpPr>
          <p:nvPr>
            <p:ph idx="1"/>
          </p:nvPr>
        </p:nvSpPr>
        <p:spPr>
          <a:xfrm>
            <a:off x="1154645" y="2256589"/>
            <a:ext cx="9034897" cy="4306380"/>
          </a:xfrm>
        </p:spPr>
        <p:txBody>
          <a:bodyPr vert="horz" lIns="91440" tIns="45720" rIns="91440" bIns="45720" rtlCol="0" anchor="t">
            <a:normAutofit/>
          </a:bodyPr>
          <a:lstStyle/>
          <a:p>
            <a:pPr marL="0" indent="0">
              <a:buNone/>
            </a:pPr>
            <a:r>
              <a:rPr lang="en-GB" sz="2000" b="1"/>
              <a:t>Software &amp; toolkits:</a:t>
            </a:r>
          </a:p>
          <a:p>
            <a:r>
              <a:rPr lang="en-GB" sz="2000"/>
              <a:t>FEMM: Program for designing and solving electromagnetic problems on two-dimensional planar or axisymmetric domains</a:t>
            </a:r>
          </a:p>
          <a:p>
            <a:r>
              <a:rPr lang="en-GB" sz="2000" err="1"/>
              <a:t>PyFEMM</a:t>
            </a:r>
            <a:r>
              <a:rPr lang="en-GB" sz="2000"/>
              <a:t>: Python interface to FEMM</a:t>
            </a:r>
          </a:p>
          <a:p>
            <a:endParaRPr lang="en-GB" sz="2000"/>
          </a:p>
          <a:p>
            <a:pPr marL="0" indent="0">
              <a:buNone/>
            </a:pPr>
            <a:r>
              <a:rPr lang="en-GB" sz="2000" b="1"/>
              <a:t>Benefits of non-saturating fields:</a:t>
            </a:r>
            <a:endParaRPr lang="en-GB" sz="2000"/>
          </a:p>
          <a:p>
            <a:r>
              <a:rPr lang="en-GB" sz="2000"/>
              <a:t>Well-defined linear relation between current &amp; field – design easier.</a:t>
            </a:r>
          </a:p>
          <a:p>
            <a:r>
              <a:rPr lang="en-GB" sz="2000"/>
              <a:t>GFR does not change with field. Therefore, designs work for all FCC-</a:t>
            </a:r>
            <a:r>
              <a:rPr lang="en-GB" sz="2000" err="1"/>
              <a:t>ee</a:t>
            </a:r>
            <a:r>
              <a:rPr lang="en-GB" sz="2000"/>
              <a:t> operational energies.</a:t>
            </a:r>
          </a:p>
          <a:p>
            <a:pPr marL="0" indent="0">
              <a:buNone/>
            </a:pPr>
            <a:endParaRPr lang="en-GB" sz="2000"/>
          </a:p>
        </p:txBody>
      </p:sp>
      <p:sp>
        <p:nvSpPr>
          <p:cNvPr id="4" name="Slide Number Placeholder 3">
            <a:extLst>
              <a:ext uri="{FF2B5EF4-FFF2-40B4-BE49-F238E27FC236}">
                <a16:creationId xmlns:a16="http://schemas.microsoft.com/office/drawing/2014/main" id="{6C928DA7-0451-4AE6-82E3-1E639E20C184}"/>
              </a:ext>
            </a:extLst>
          </p:cNvPr>
          <p:cNvSpPr>
            <a:spLocks noGrp="1"/>
          </p:cNvSpPr>
          <p:nvPr>
            <p:ph type="sldNum" sz="quarter" idx="12"/>
          </p:nvPr>
        </p:nvSpPr>
        <p:spPr/>
        <p:txBody>
          <a:bodyPr/>
          <a:lstStyle/>
          <a:p>
            <a:fld id="{B2DC25EE-239B-4C5F-AAD1-255A7D5F1EE2}" type="slidenum">
              <a:rPr lang="en-US" smtClean="0"/>
              <a:t>21</a:t>
            </a:fld>
            <a:endParaRPr lang="en-US"/>
          </a:p>
        </p:txBody>
      </p:sp>
    </p:spTree>
    <p:extLst>
      <p:ext uri="{BB962C8B-B14F-4D97-AF65-F5344CB8AC3E}">
        <p14:creationId xmlns:p14="http://schemas.microsoft.com/office/powerpoint/2010/main" val="1574170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C36DB-9CDD-4320-A7D9-0A17AD73EE5E}"/>
              </a:ext>
            </a:extLst>
          </p:cNvPr>
          <p:cNvSpPr>
            <a:spLocks noGrp="1"/>
          </p:cNvSpPr>
          <p:nvPr>
            <p:ph type="title"/>
          </p:nvPr>
        </p:nvSpPr>
        <p:spPr/>
        <p:txBody>
          <a:bodyPr/>
          <a:lstStyle/>
          <a:p>
            <a:r>
              <a:rPr lang="en-GB"/>
              <a:t>Dipole Designs</a:t>
            </a:r>
          </a:p>
        </p:txBody>
      </p:sp>
      <p:pic>
        <p:nvPicPr>
          <p:cNvPr id="5" name="Picture 5" descr="Chart, radar chart&#10;&#10;Description automatically generated">
            <a:extLst>
              <a:ext uri="{FF2B5EF4-FFF2-40B4-BE49-F238E27FC236}">
                <a16:creationId xmlns:a16="http://schemas.microsoft.com/office/drawing/2014/main" id="{9948B6FA-C74C-4B4F-87DA-CB169C0EE91C}"/>
              </a:ext>
            </a:extLst>
          </p:cNvPr>
          <p:cNvPicPr>
            <a:picLocks noChangeAspect="1"/>
          </p:cNvPicPr>
          <p:nvPr/>
        </p:nvPicPr>
        <p:blipFill>
          <a:blip r:embed="rId2"/>
          <a:stretch>
            <a:fillRect/>
          </a:stretch>
        </p:blipFill>
        <p:spPr>
          <a:xfrm>
            <a:off x="6095700" y="267106"/>
            <a:ext cx="5773056" cy="3055051"/>
          </a:xfrm>
          <a:prstGeom prst="rect">
            <a:avLst/>
          </a:prstGeom>
        </p:spPr>
      </p:pic>
      <p:pic>
        <p:nvPicPr>
          <p:cNvPr id="6" name="Picture 6" descr="A picture containing shape&#10;&#10;Description automatically generated">
            <a:extLst>
              <a:ext uri="{FF2B5EF4-FFF2-40B4-BE49-F238E27FC236}">
                <a16:creationId xmlns:a16="http://schemas.microsoft.com/office/drawing/2014/main" id="{0C2975B2-6A3B-4A8E-82CF-2994A814151A}"/>
              </a:ext>
            </a:extLst>
          </p:cNvPr>
          <p:cNvPicPr>
            <a:picLocks noChangeAspect="1"/>
          </p:cNvPicPr>
          <p:nvPr/>
        </p:nvPicPr>
        <p:blipFill>
          <a:blip r:embed="rId3"/>
          <a:stretch>
            <a:fillRect/>
          </a:stretch>
        </p:blipFill>
        <p:spPr>
          <a:xfrm>
            <a:off x="5976257" y="3479935"/>
            <a:ext cx="6008913" cy="2196227"/>
          </a:xfrm>
          <a:prstGeom prst="rect">
            <a:avLst/>
          </a:prstGeom>
        </p:spPr>
      </p:pic>
      <p:pic>
        <p:nvPicPr>
          <p:cNvPr id="3" name="Picture 4" descr="A picture containing chart&#10;&#10;Description automatically generated">
            <a:extLst>
              <a:ext uri="{FF2B5EF4-FFF2-40B4-BE49-F238E27FC236}">
                <a16:creationId xmlns:a16="http://schemas.microsoft.com/office/drawing/2014/main" id="{02705F46-CD9A-4FCA-B7CE-6FC6202205CD}"/>
              </a:ext>
            </a:extLst>
          </p:cNvPr>
          <p:cNvPicPr>
            <a:picLocks noChangeAspect="1"/>
          </p:cNvPicPr>
          <p:nvPr/>
        </p:nvPicPr>
        <p:blipFill>
          <a:blip r:embed="rId4"/>
          <a:stretch>
            <a:fillRect/>
          </a:stretch>
        </p:blipFill>
        <p:spPr>
          <a:xfrm>
            <a:off x="590853" y="2560075"/>
            <a:ext cx="4726818" cy="2381918"/>
          </a:xfrm>
          <a:prstGeom prst="rect">
            <a:avLst/>
          </a:prstGeom>
        </p:spPr>
      </p:pic>
      <p:sp>
        <p:nvSpPr>
          <p:cNvPr id="4" name="TextBox 3">
            <a:extLst>
              <a:ext uri="{FF2B5EF4-FFF2-40B4-BE49-F238E27FC236}">
                <a16:creationId xmlns:a16="http://schemas.microsoft.com/office/drawing/2014/main" id="{56F18EB0-331D-40B2-AD81-1C73436BC05C}"/>
              </a:ext>
            </a:extLst>
          </p:cNvPr>
          <p:cNvSpPr txBox="1"/>
          <p:nvPr/>
        </p:nvSpPr>
        <p:spPr>
          <a:xfrm>
            <a:off x="1120019" y="5220305"/>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Based on JAI 2021-22 C-type example </a:t>
            </a:r>
          </a:p>
        </p:txBody>
      </p:sp>
      <p:sp>
        <p:nvSpPr>
          <p:cNvPr id="8" name="TextBox 7">
            <a:extLst>
              <a:ext uri="{FF2B5EF4-FFF2-40B4-BE49-F238E27FC236}">
                <a16:creationId xmlns:a16="http://schemas.microsoft.com/office/drawing/2014/main" id="{33081959-9CF5-4504-817F-6A1C095ADECB}"/>
              </a:ext>
            </a:extLst>
          </p:cNvPr>
          <p:cNvSpPr txBox="1"/>
          <p:nvPr/>
        </p:nvSpPr>
        <p:spPr>
          <a:xfrm>
            <a:off x="7796589" y="5861352"/>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Based on IHEP CAS designs</a:t>
            </a:r>
          </a:p>
        </p:txBody>
      </p:sp>
      <p:sp>
        <p:nvSpPr>
          <p:cNvPr id="7" name="Slide Number Placeholder 6">
            <a:extLst>
              <a:ext uri="{FF2B5EF4-FFF2-40B4-BE49-F238E27FC236}">
                <a16:creationId xmlns:a16="http://schemas.microsoft.com/office/drawing/2014/main" id="{0A476DB1-93F2-429A-9FFD-992888B73ACC}"/>
              </a:ext>
            </a:extLst>
          </p:cNvPr>
          <p:cNvSpPr>
            <a:spLocks noGrp="1"/>
          </p:cNvSpPr>
          <p:nvPr>
            <p:ph type="sldNum" sz="quarter" idx="12"/>
          </p:nvPr>
        </p:nvSpPr>
        <p:spPr/>
        <p:txBody>
          <a:bodyPr/>
          <a:lstStyle/>
          <a:p>
            <a:fld id="{B2DC25EE-239B-4C5F-AAD1-255A7D5F1EE2}" type="slidenum">
              <a:rPr lang="en-US" smtClean="0"/>
              <a:t>22</a:t>
            </a:fld>
            <a:endParaRPr lang="en-US"/>
          </a:p>
        </p:txBody>
      </p:sp>
    </p:spTree>
    <p:extLst>
      <p:ext uri="{BB962C8B-B14F-4D97-AF65-F5344CB8AC3E}">
        <p14:creationId xmlns:p14="http://schemas.microsoft.com/office/powerpoint/2010/main" val="115786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4CB74-7C9A-4971-87B4-5CB6940B3377}"/>
              </a:ext>
            </a:extLst>
          </p:cNvPr>
          <p:cNvSpPr>
            <a:spLocks noGrp="1"/>
          </p:cNvSpPr>
          <p:nvPr>
            <p:ph type="title"/>
          </p:nvPr>
        </p:nvSpPr>
        <p:spPr/>
        <p:txBody>
          <a:bodyPr/>
          <a:lstStyle/>
          <a:p>
            <a:r>
              <a:rPr lang="en-GB"/>
              <a:t>Iron dominated O-type</a:t>
            </a:r>
          </a:p>
        </p:txBody>
      </p:sp>
      <p:pic>
        <p:nvPicPr>
          <p:cNvPr id="4" name="Picture 6" descr="A picture containing shape&#10;&#10;Description automatically generated">
            <a:extLst>
              <a:ext uri="{FF2B5EF4-FFF2-40B4-BE49-F238E27FC236}">
                <a16:creationId xmlns:a16="http://schemas.microsoft.com/office/drawing/2014/main" id="{FFCE439B-9E9C-4651-9BB0-585013FC0263}"/>
              </a:ext>
            </a:extLst>
          </p:cNvPr>
          <p:cNvPicPr>
            <a:picLocks noChangeAspect="1"/>
          </p:cNvPicPr>
          <p:nvPr/>
        </p:nvPicPr>
        <p:blipFill>
          <a:blip r:embed="rId2"/>
          <a:stretch>
            <a:fillRect/>
          </a:stretch>
        </p:blipFill>
        <p:spPr>
          <a:xfrm>
            <a:off x="5964162" y="2572791"/>
            <a:ext cx="5851676" cy="2135751"/>
          </a:xfrm>
          <a:prstGeom prst="rect">
            <a:avLst/>
          </a:prstGeom>
        </p:spPr>
      </p:pic>
      <p:pic>
        <p:nvPicPr>
          <p:cNvPr id="5" name="Picture 5" descr="Chart&#10;&#10;Description automatically generated">
            <a:extLst>
              <a:ext uri="{FF2B5EF4-FFF2-40B4-BE49-F238E27FC236}">
                <a16:creationId xmlns:a16="http://schemas.microsoft.com/office/drawing/2014/main" id="{F712FB07-14A4-4E59-BF52-7BFA67E9EA93}"/>
              </a:ext>
            </a:extLst>
          </p:cNvPr>
          <p:cNvPicPr>
            <a:picLocks noChangeAspect="1"/>
          </p:cNvPicPr>
          <p:nvPr/>
        </p:nvPicPr>
        <p:blipFill rotWithShape="1">
          <a:blip r:embed="rId3"/>
          <a:srcRect l="24410"/>
          <a:stretch/>
        </p:blipFill>
        <p:spPr>
          <a:xfrm>
            <a:off x="71409" y="2365586"/>
            <a:ext cx="5931583" cy="3657877"/>
          </a:xfrm>
          <a:prstGeom prst="rect">
            <a:avLst/>
          </a:prstGeom>
        </p:spPr>
      </p:pic>
      <p:cxnSp>
        <p:nvCxnSpPr>
          <p:cNvPr id="3" name="Straight Arrow Connector 2">
            <a:extLst>
              <a:ext uri="{FF2B5EF4-FFF2-40B4-BE49-F238E27FC236}">
                <a16:creationId xmlns:a16="http://schemas.microsoft.com/office/drawing/2014/main" id="{0C210FB9-9D35-4B1F-BF81-688D902ED421}"/>
              </a:ext>
            </a:extLst>
          </p:cNvPr>
          <p:cNvCxnSpPr/>
          <p:nvPr/>
        </p:nvCxnSpPr>
        <p:spPr>
          <a:xfrm flipV="1">
            <a:off x="7690338" y="4237892"/>
            <a:ext cx="2368062" cy="586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F37B4B4-79ED-4B40-B8D4-765456468D32}"/>
              </a:ext>
            </a:extLst>
          </p:cNvPr>
          <p:cNvSpPr txBox="1"/>
          <p:nvPr/>
        </p:nvSpPr>
        <p:spPr>
          <a:xfrm>
            <a:off x="8501429" y="4240090"/>
            <a:ext cx="77372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120 mm</a:t>
            </a:r>
          </a:p>
        </p:txBody>
      </p:sp>
      <p:sp>
        <p:nvSpPr>
          <p:cNvPr id="7" name="Slide Number Placeholder 6">
            <a:extLst>
              <a:ext uri="{FF2B5EF4-FFF2-40B4-BE49-F238E27FC236}">
                <a16:creationId xmlns:a16="http://schemas.microsoft.com/office/drawing/2014/main" id="{CEA239C9-342A-43D4-8852-8B46D1202111}"/>
              </a:ext>
            </a:extLst>
          </p:cNvPr>
          <p:cNvSpPr>
            <a:spLocks noGrp="1"/>
          </p:cNvSpPr>
          <p:nvPr>
            <p:ph type="sldNum" sz="quarter" idx="12"/>
          </p:nvPr>
        </p:nvSpPr>
        <p:spPr/>
        <p:txBody>
          <a:bodyPr/>
          <a:lstStyle/>
          <a:p>
            <a:fld id="{B2DC25EE-239B-4C5F-AAD1-255A7D5F1EE2}" type="slidenum">
              <a:rPr lang="en-US" smtClean="0"/>
              <a:t>23</a:t>
            </a:fld>
            <a:endParaRPr lang="en-US"/>
          </a:p>
        </p:txBody>
      </p:sp>
    </p:spTree>
    <p:extLst>
      <p:ext uri="{BB962C8B-B14F-4D97-AF65-F5344CB8AC3E}">
        <p14:creationId xmlns:p14="http://schemas.microsoft.com/office/powerpoint/2010/main" val="3724483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4CB74-7C9A-4971-87B4-5CB6940B3377}"/>
              </a:ext>
            </a:extLst>
          </p:cNvPr>
          <p:cNvSpPr>
            <a:spLocks noGrp="1"/>
          </p:cNvSpPr>
          <p:nvPr>
            <p:ph type="title"/>
          </p:nvPr>
        </p:nvSpPr>
        <p:spPr/>
        <p:txBody>
          <a:bodyPr/>
          <a:lstStyle/>
          <a:p>
            <a:r>
              <a:rPr lang="en-GB"/>
              <a:t>Iron dominated C-type</a:t>
            </a:r>
          </a:p>
        </p:txBody>
      </p:sp>
      <p:cxnSp>
        <p:nvCxnSpPr>
          <p:cNvPr id="3" name="Straight Arrow Connector 2">
            <a:extLst>
              <a:ext uri="{FF2B5EF4-FFF2-40B4-BE49-F238E27FC236}">
                <a16:creationId xmlns:a16="http://schemas.microsoft.com/office/drawing/2014/main" id="{0C210FB9-9D35-4B1F-BF81-688D902ED421}"/>
              </a:ext>
            </a:extLst>
          </p:cNvPr>
          <p:cNvCxnSpPr/>
          <p:nvPr/>
        </p:nvCxnSpPr>
        <p:spPr>
          <a:xfrm>
            <a:off x="9034422" y="5808576"/>
            <a:ext cx="1336944" cy="774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F37B4B4-79ED-4B40-B8D4-765456468D32}"/>
              </a:ext>
            </a:extLst>
          </p:cNvPr>
          <p:cNvSpPr txBox="1"/>
          <p:nvPr/>
        </p:nvSpPr>
        <p:spPr>
          <a:xfrm>
            <a:off x="9419156" y="5869924"/>
            <a:ext cx="77372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140 mm</a:t>
            </a:r>
          </a:p>
        </p:txBody>
      </p:sp>
      <p:pic>
        <p:nvPicPr>
          <p:cNvPr id="5" name="Picture 6" descr="Chart, histogram&#10;&#10;Description automatically generated">
            <a:extLst>
              <a:ext uri="{FF2B5EF4-FFF2-40B4-BE49-F238E27FC236}">
                <a16:creationId xmlns:a16="http://schemas.microsoft.com/office/drawing/2014/main" id="{A3304C5E-FF58-4848-BF35-C16CDE77DAD3}"/>
              </a:ext>
            </a:extLst>
          </p:cNvPr>
          <p:cNvPicPr>
            <a:picLocks noChangeAspect="1"/>
          </p:cNvPicPr>
          <p:nvPr/>
        </p:nvPicPr>
        <p:blipFill rotWithShape="1">
          <a:blip r:embed="rId2"/>
          <a:srcRect l="15083"/>
          <a:stretch/>
        </p:blipFill>
        <p:spPr>
          <a:xfrm>
            <a:off x="171450" y="2946523"/>
            <a:ext cx="5227865" cy="2862053"/>
          </a:xfrm>
          <a:prstGeom prst="rect">
            <a:avLst/>
          </a:prstGeom>
        </p:spPr>
      </p:pic>
      <p:sp>
        <p:nvSpPr>
          <p:cNvPr id="7" name="Slide Number Placeholder 6">
            <a:extLst>
              <a:ext uri="{FF2B5EF4-FFF2-40B4-BE49-F238E27FC236}">
                <a16:creationId xmlns:a16="http://schemas.microsoft.com/office/drawing/2014/main" id="{D69E09B4-0619-483A-AF0B-BC9C63E768C3}"/>
              </a:ext>
            </a:extLst>
          </p:cNvPr>
          <p:cNvSpPr>
            <a:spLocks noGrp="1"/>
          </p:cNvSpPr>
          <p:nvPr>
            <p:ph type="sldNum" sz="quarter" idx="12"/>
          </p:nvPr>
        </p:nvSpPr>
        <p:spPr/>
        <p:txBody>
          <a:bodyPr/>
          <a:lstStyle/>
          <a:p>
            <a:fld id="{B2DC25EE-239B-4C5F-AAD1-255A7D5F1EE2}" type="slidenum">
              <a:rPr lang="en-US" smtClean="0"/>
              <a:t>24</a:t>
            </a:fld>
            <a:endParaRPr lang="en-US"/>
          </a:p>
        </p:txBody>
      </p:sp>
      <p:pic>
        <p:nvPicPr>
          <p:cNvPr id="4" name="Picture 4" descr="A picture containing chart&#10;&#10;Description automatically generated">
            <a:extLst>
              <a:ext uri="{FF2B5EF4-FFF2-40B4-BE49-F238E27FC236}">
                <a16:creationId xmlns:a16="http://schemas.microsoft.com/office/drawing/2014/main" id="{C07D0FED-B850-4415-B0BD-18007464EDD7}"/>
              </a:ext>
            </a:extLst>
          </p:cNvPr>
          <p:cNvPicPr>
            <a:picLocks noChangeAspect="1"/>
          </p:cNvPicPr>
          <p:nvPr/>
        </p:nvPicPr>
        <p:blipFill>
          <a:blip r:embed="rId3"/>
          <a:stretch>
            <a:fillRect/>
          </a:stretch>
        </p:blipFill>
        <p:spPr>
          <a:xfrm>
            <a:off x="5227865" y="2210825"/>
            <a:ext cx="6917569" cy="3482586"/>
          </a:xfrm>
          <a:prstGeom prst="rect">
            <a:avLst/>
          </a:prstGeom>
        </p:spPr>
      </p:pic>
    </p:spTree>
    <p:extLst>
      <p:ext uri="{BB962C8B-B14F-4D97-AF65-F5344CB8AC3E}">
        <p14:creationId xmlns:p14="http://schemas.microsoft.com/office/powerpoint/2010/main" val="8931468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0D6DB-F148-4EC6-A53E-83F247A285C4}"/>
              </a:ext>
            </a:extLst>
          </p:cNvPr>
          <p:cNvSpPr>
            <a:spLocks noGrp="1"/>
          </p:cNvSpPr>
          <p:nvPr>
            <p:ph type="title"/>
          </p:nvPr>
        </p:nvSpPr>
        <p:spPr/>
        <p:txBody>
          <a:bodyPr/>
          <a:lstStyle/>
          <a:p>
            <a:r>
              <a:rPr lang="en-GB"/>
              <a:t>Coil dominated type</a:t>
            </a:r>
          </a:p>
        </p:txBody>
      </p:sp>
      <p:pic>
        <p:nvPicPr>
          <p:cNvPr id="4" name="Picture 5" descr="Chart, radar chart&#10;&#10;Description automatically generated">
            <a:extLst>
              <a:ext uri="{FF2B5EF4-FFF2-40B4-BE49-F238E27FC236}">
                <a16:creationId xmlns:a16="http://schemas.microsoft.com/office/drawing/2014/main" id="{1BF33595-3FE2-465E-823C-205BB7742AC3}"/>
              </a:ext>
            </a:extLst>
          </p:cNvPr>
          <p:cNvPicPr>
            <a:picLocks noChangeAspect="1"/>
          </p:cNvPicPr>
          <p:nvPr/>
        </p:nvPicPr>
        <p:blipFill>
          <a:blip r:embed="rId2"/>
          <a:stretch>
            <a:fillRect/>
          </a:stretch>
        </p:blipFill>
        <p:spPr>
          <a:xfrm>
            <a:off x="6097862" y="2149241"/>
            <a:ext cx="5760961" cy="3042957"/>
          </a:xfrm>
          <a:prstGeom prst="rect">
            <a:avLst/>
          </a:prstGeom>
        </p:spPr>
      </p:pic>
      <p:pic>
        <p:nvPicPr>
          <p:cNvPr id="5" name="Picture 5" descr="Chart, histogram&#10;&#10;Description automatically generated">
            <a:extLst>
              <a:ext uri="{FF2B5EF4-FFF2-40B4-BE49-F238E27FC236}">
                <a16:creationId xmlns:a16="http://schemas.microsoft.com/office/drawing/2014/main" id="{F5040ED7-297C-4CA8-9AEF-16A66D029B73}"/>
              </a:ext>
            </a:extLst>
          </p:cNvPr>
          <p:cNvPicPr>
            <a:picLocks noChangeAspect="1"/>
          </p:cNvPicPr>
          <p:nvPr/>
        </p:nvPicPr>
        <p:blipFill rotWithShape="1">
          <a:blip r:embed="rId3"/>
          <a:srcRect l="35013"/>
          <a:stretch/>
        </p:blipFill>
        <p:spPr>
          <a:xfrm>
            <a:off x="333177" y="2235180"/>
            <a:ext cx="5714043" cy="4121169"/>
          </a:xfrm>
          <a:prstGeom prst="rect">
            <a:avLst/>
          </a:prstGeom>
        </p:spPr>
      </p:pic>
      <p:cxnSp>
        <p:nvCxnSpPr>
          <p:cNvPr id="3" name="Straight Arrow Connector 2">
            <a:extLst>
              <a:ext uri="{FF2B5EF4-FFF2-40B4-BE49-F238E27FC236}">
                <a16:creationId xmlns:a16="http://schemas.microsoft.com/office/drawing/2014/main" id="{607AF968-626E-42F7-A8C9-E6C1A729B5BA}"/>
              </a:ext>
            </a:extLst>
          </p:cNvPr>
          <p:cNvCxnSpPr/>
          <p:nvPr/>
        </p:nvCxnSpPr>
        <p:spPr>
          <a:xfrm flipV="1">
            <a:off x="8059615" y="5281245"/>
            <a:ext cx="1828801"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478CDF3-7E3E-4637-AFB7-DD2F8C494924}"/>
              </a:ext>
            </a:extLst>
          </p:cNvPr>
          <p:cNvSpPr txBox="1"/>
          <p:nvPr/>
        </p:nvSpPr>
        <p:spPr>
          <a:xfrm>
            <a:off x="8589352" y="5283444"/>
            <a:ext cx="77372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120 mm</a:t>
            </a:r>
          </a:p>
        </p:txBody>
      </p:sp>
      <p:sp>
        <p:nvSpPr>
          <p:cNvPr id="6" name="Slide Number Placeholder 5">
            <a:extLst>
              <a:ext uri="{FF2B5EF4-FFF2-40B4-BE49-F238E27FC236}">
                <a16:creationId xmlns:a16="http://schemas.microsoft.com/office/drawing/2014/main" id="{A1D8F64F-97A6-493B-BBFE-DAB284307600}"/>
              </a:ext>
            </a:extLst>
          </p:cNvPr>
          <p:cNvSpPr>
            <a:spLocks noGrp="1"/>
          </p:cNvSpPr>
          <p:nvPr>
            <p:ph type="sldNum" sz="quarter" idx="12"/>
          </p:nvPr>
        </p:nvSpPr>
        <p:spPr/>
        <p:txBody>
          <a:bodyPr/>
          <a:lstStyle/>
          <a:p>
            <a:fld id="{B2DC25EE-239B-4C5F-AAD1-255A7D5F1EE2}" type="slidenum">
              <a:rPr lang="en-US" smtClean="0"/>
              <a:t>25</a:t>
            </a:fld>
            <a:endParaRPr lang="en-US"/>
          </a:p>
        </p:txBody>
      </p:sp>
    </p:spTree>
    <p:extLst>
      <p:ext uri="{BB962C8B-B14F-4D97-AF65-F5344CB8AC3E}">
        <p14:creationId xmlns:p14="http://schemas.microsoft.com/office/powerpoint/2010/main" val="4030609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E4975-61C6-43CF-B5FA-437E1143BE5A}"/>
              </a:ext>
            </a:extLst>
          </p:cNvPr>
          <p:cNvSpPr>
            <a:spLocks noGrp="1"/>
          </p:cNvSpPr>
          <p:nvPr>
            <p:ph type="title"/>
          </p:nvPr>
        </p:nvSpPr>
        <p:spPr/>
        <p:txBody>
          <a:bodyPr/>
          <a:lstStyle/>
          <a:p>
            <a:r>
              <a:rPr lang="en-GB"/>
              <a:t>Dipole - Summary</a:t>
            </a:r>
          </a:p>
        </p:txBody>
      </p:sp>
      <p:sp>
        <p:nvSpPr>
          <p:cNvPr id="3" name="Content Placeholder 2">
            <a:extLst>
              <a:ext uri="{FF2B5EF4-FFF2-40B4-BE49-F238E27FC236}">
                <a16:creationId xmlns:a16="http://schemas.microsoft.com/office/drawing/2014/main" id="{6E022DEF-37CB-42D2-A7CC-B95367458F22}"/>
              </a:ext>
            </a:extLst>
          </p:cNvPr>
          <p:cNvSpPr>
            <a:spLocks noGrp="1"/>
          </p:cNvSpPr>
          <p:nvPr>
            <p:ph idx="1"/>
          </p:nvPr>
        </p:nvSpPr>
        <p:spPr>
          <a:xfrm>
            <a:off x="1115568" y="2478024"/>
            <a:ext cx="10168128" cy="3937592"/>
          </a:xfrm>
        </p:spPr>
        <p:txBody>
          <a:bodyPr vert="horz" lIns="91440" tIns="45720" rIns="91440" bIns="45720" rtlCol="0" anchor="t">
            <a:normAutofit fontScale="92500" lnSpcReduction="10000"/>
          </a:bodyPr>
          <a:lstStyle/>
          <a:p>
            <a:r>
              <a:rPr lang="en-GB"/>
              <a:t>All designs are far from iron saturation for the full range of injection energies.</a:t>
            </a:r>
          </a:p>
          <a:p>
            <a:r>
              <a:rPr lang="en-GB"/>
              <a:t>O-type is more compact than the C-type, but the C-type is easier to build/maintain.</a:t>
            </a:r>
          </a:p>
          <a:p>
            <a:r>
              <a:rPr lang="en-GB"/>
              <a:t>Iron-dominated types are easy to optimize both in FEMM and for real by shimming.</a:t>
            </a:r>
          </a:p>
          <a:p>
            <a:r>
              <a:rPr lang="en-GB"/>
              <a:t>The coil-dominated type is much trickier to optimize in the vertical direction due to the coil geometry, but its real-life field quality would be less susceptible to imperfections in the iron as it is merely used to shield the dipole.</a:t>
            </a:r>
          </a:p>
        </p:txBody>
      </p:sp>
      <p:sp>
        <p:nvSpPr>
          <p:cNvPr id="4" name="Slide Number Placeholder 3">
            <a:extLst>
              <a:ext uri="{FF2B5EF4-FFF2-40B4-BE49-F238E27FC236}">
                <a16:creationId xmlns:a16="http://schemas.microsoft.com/office/drawing/2014/main" id="{EE5863C7-F30F-4289-982B-545E05A5A153}"/>
              </a:ext>
            </a:extLst>
          </p:cNvPr>
          <p:cNvSpPr>
            <a:spLocks noGrp="1"/>
          </p:cNvSpPr>
          <p:nvPr>
            <p:ph type="sldNum" sz="quarter" idx="12"/>
          </p:nvPr>
        </p:nvSpPr>
        <p:spPr/>
        <p:txBody>
          <a:bodyPr/>
          <a:lstStyle/>
          <a:p>
            <a:fld id="{B2DC25EE-239B-4C5F-AAD1-255A7D5F1EE2}" type="slidenum">
              <a:rPr lang="en-US" smtClean="0"/>
              <a:t>26</a:t>
            </a:fld>
            <a:endParaRPr lang="en-US"/>
          </a:p>
        </p:txBody>
      </p:sp>
    </p:spTree>
    <p:extLst>
      <p:ext uri="{BB962C8B-B14F-4D97-AF65-F5344CB8AC3E}">
        <p14:creationId xmlns:p14="http://schemas.microsoft.com/office/powerpoint/2010/main" val="13273780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A2431-4D14-4DC5-B40D-C3301AFDEF1E}"/>
              </a:ext>
            </a:extLst>
          </p:cNvPr>
          <p:cNvSpPr>
            <a:spLocks noGrp="1"/>
          </p:cNvSpPr>
          <p:nvPr>
            <p:ph type="title"/>
          </p:nvPr>
        </p:nvSpPr>
        <p:spPr>
          <a:xfrm>
            <a:off x="2885009" y="462298"/>
            <a:ext cx="8031923" cy="1173064"/>
          </a:xfrm>
        </p:spPr>
        <p:txBody>
          <a:bodyPr/>
          <a:lstStyle/>
          <a:p>
            <a:r>
              <a:rPr lang="en-GB"/>
              <a:t>Quadrupole design</a:t>
            </a:r>
          </a:p>
        </p:txBody>
      </p:sp>
      <p:sp>
        <p:nvSpPr>
          <p:cNvPr id="3" name="Content Placeholder 2">
            <a:extLst>
              <a:ext uri="{FF2B5EF4-FFF2-40B4-BE49-F238E27FC236}">
                <a16:creationId xmlns:a16="http://schemas.microsoft.com/office/drawing/2014/main" id="{E52F8070-A77F-4740-84CB-E598E18E0BC4}"/>
              </a:ext>
            </a:extLst>
          </p:cNvPr>
          <p:cNvSpPr>
            <a:spLocks noGrp="1"/>
          </p:cNvSpPr>
          <p:nvPr>
            <p:ph idx="1"/>
          </p:nvPr>
        </p:nvSpPr>
        <p:spPr/>
        <p:txBody>
          <a:bodyPr vert="horz" lIns="91440" tIns="45720" rIns="91440" bIns="45720" rtlCol="0" anchor="t">
            <a:normAutofit/>
          </a:bodyPr>
          <a:lstStyle/>
          <a:p>
            <a:pPr marL="0" indent="0">
              <a:buNone/>
            </a:pPr>
            <a:endParaRPr lang="en-GB"/>
          </a:p>
          <a:p>
            <a:endParaRPr lang="en-GB"/>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12E787E9-2E81-4E8F-8FAB-2CBFACDDC835}"/>
                  </a:ext>
                </a:extLst>
              </p:cNvPr>
              <p:cNvSpPr txBox="1">
                <a:spLocks/>
              </p:cNvSpPr>
              <p:nvPr/>
            </p:nvSpPr>
            <p:spPr>
              <a:xfrm>
                <a:off x="2325464" y="2162619"/>
                <a:ext cx="8188602" cy="4332431"/>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a:ea typeface="+mn-lt"/>
                    <a:cs typeface="+mn-lt"/>
                  </a:rPr>
                  <a:t>Goals:</a:t>
                </a:r>
              </a:p>
              <a:p>
                <a:pPr marL="0" indent="0">
                  <a:buNone/>
                </a:pPr>
                <a:r>
                  <a:rPr lang="en-GB" sz="2000">
                    <a:ea typeface="+mn-lt"/>
                    <a:cs typeface="+mn-lt"/>
                  </a:rPr>
                  <a:t>- 70 mm aperture</a:t>
                </a:r>
              </a:p>
              <a:p>
                <a:pPr marL="0" indent="0">
                  <a:buNone/>
                </a:pPr>
                <a:r>
                  <a:rPr lang="en-GB" sz="2000">
                    <a:ea typeface="+mn-lt"/>
                    <a:cs typeface="+mn-lt"/>
                  </a:rPr>
                  <a:t>- </a:t>
                </a:r>
                <a14:m>
                  <m:oMath xmlns:m="http://schemas.openxmlformats.org/officeDocument/2006/math">
                    <m:r>
                      <m:rPr>
                        <m:sty m:val="p"/>
                      </m:rPr>
                      <a:rPr lang="en-GB" sz="2000" b="0" i="0" smtClean="0">
                        <a:latin typeface="Cambria Math" panose="02040503050406030204" pitchFamily="18" charset="0"/>
                        <a:ea typeface="+mn-lt"/>
                        <a:cs typeface="+mn-lt"/>
                      </a:rPr>
                      <m:t>Δ</m:t>
                    </m:r>
                    <m:r>
                      <a:rPr lang="en-GB" sz="2000" b="0" i="1" smtClean="0">
                        <a:latin typeface="Cambria Math" panose="02040503050406030204" pitchFamily="18" charset="0"/>
                        <a:ea typeface="+mn-lt"/>
                        <a:cs typeface="+mn-lt"/>
                      </a:rPr>
                      <m:t>𝐵</m:t>
                    </m:r>
                    <m:r>
                      <a:rPr lang="en-GB" sz="2000" b="0" i="1" smtClean="0">
                        <a:latin typeface="Cambria Math" panose="02040503050406030204" pitchFamily="18" charset="0"/>
                        <a:ea typeface="+mn-lt"/>
                        <a:cs typeface="+mn-lt"/>
                      </a:rPr>
                      <m:t>/</m:t>
                    </m:r>
                    <m:r>
                      <a:rPr lang="en-GB" sz="2000" b="0" i="1" smtClean="0">
                        <a:latin typeface="Cambria Math" panose="02040503050406030204" pitchFamily="18" charset="0"/>
                        <a:ea typeface="+mn-lt"/>
                        <a:cs typeface="+mn-lt"/>
                      </a:rPr>
                      <m:t>𝐵</m:t>
                    </m:r>
                    <m:r>
                      <a:rPr lang="en-GB" sz="2000" b="0" i="1" smtClean="0">
                        <a:latin typeface="Cambria Math" panose="02040503050406030204" pitchFamily="18" charset="0"/>
                        <a:ea typeface="+mn-lt"/>
                        <a:cs typeface="+mn-lt"/>
                      </a:rPr>
                      <m:t>&lt;2×</m:t>
                    </m:r>
                    <m:sSup>
                      <m:sSupPr>
                        <m:ctrlPr>
                          <a:rPr lang="en-GB" sz="2000" b="0" i="1" smtClean="0">
                            <a:latin typeface="Cambria Math" panose="02040503050406030204" pitchFamily="18" charset="0"/>
                            <a:ea typeface="+mn-lt"/>
                            <a:cs typeface="+mn-lt"/>
                          </a:rPr>
                        </m:ctrlPr>
                      </m:sSupPr>
                      <m:e>
                        <m:r>
                          <a:rPr lang="en-GB" sz="2000" b="0" i="1" smtClean="0">
                            <a:latin typeface="Cambria Math" panose="02040503050406030204" pitchFamily="18" charset="0"/>
                            <a:ea typeface="+mn-lt"/>
                            <a:cs typeface="+mn-lt"/>
                          </a:rPr>
                          <m:t>10</m:t>
                        </m:r>
                      </m:e>
                      <m:sup>
                        <m:r>
                          <a:rPr lang="en-GB" sz="2000" b="0" i="1" smtClean="0">
                            <a:latin typeface="Cambria Math" panose="02040503050406030204" pitchFamily="18" charset="0"/>
                            <a:ea typeface="+mn-lt"/>
                            <a:cs typeface="+mn-lt"/>
                          </a:rPr>
                          <m:t>−4</m:t>
                        </m:r>
                      </m:sup>
                    </m:sSup>
                  </m:oMath>
                </a14:m>
                <a:r>
                  <a:rPr lang="en-GB" sz="2000">
                    <a:ea typeface="+mn-lt"/>
                    <a:cs typeface="+mn-lt"/>
                  </a:rPr>
                  <a:t> within 20 mm radius</a:t>
                </a:r>
              </a:p>
              <a:p>
                <a:pPr marL="0" indent="0">
                  <a:buNone/>
                </a:pPr>
                <a:r>
                  <a:rPr lang="en-GB" sz="2000">
                    <a:ea typeface="+mn-lt"/>
                    <a:cs typeface="+mn-lt"/>
                  </a:rPr>
                  <a:t>- Work with low current → low power consumption</a:t>
                </a:r>
              </a:p>
              <a:p>
                <a:pPr marL="0" indent="0">
                  <a:buNone/>
                </a:pPr>
                <a:endParaRPr lang="en-GB" sz="2000">
                  <a:ea typeface="+mn-lt"/>
                  <a:cs typeface="+mn-lt"/>
                </a:endParaRPr>
              </a:p>
              <a:p>
                <a:pPr marL="0" indent="0">
                  <a:buNone/>
                </a:pPr>
                <a:r>
                  <a:rPr lang="en-GB" sz="2000">
                    <a:ea typeface="+mn-lt"/>
                    <a:cs typeface="+mn-lt"/>
                  </a:rPr>
                  <a:t>Varied:</a:t>
                </a:r>
                <a:endParaRPr lang="en-US">
                  <a:ea typeface="+mn-lt"/>
                  <a:cs typeface="+mn-lt"/>
                </a:endParaRPr>
              </a:p>
              <a:p>
                <a:pPr marL="0" indent="0">
                  <a:buNone/>
                </a:pPr>
                <a:r>
                  <a:rPr lang="en-GB" sz="2000">
                    <a:ea typeface="+mn-lt"/>
                    <a:cs typeface="+mn-lt"/>
                  </a:rPr>
                  <a:t>- Pole size</a:t>
                </a:r>
                <a:endParaRPr lang="en-US"/>
              </a:p>
              <a:p>
                <a:pPr marL="0" indent="0">
                  <a:buNone/>
                </a:pPr>
                <a:r>
                  <a:rPr lang="en-GB" sz="2000"/>
                  <a:t>- Current through the coils</a:t>
                </a:r>
              </a:p>
              <a:p>
                <a:pPr marL="0" indent="0">
                  <a:buNone/>
                </a:pPr>
                <a:r>
                  <a:rPr lang="en-GB" sz="2000"/>
                  <a:t>- Number of turns</a:t>
                </a:r>
              </a:p>
              <a:p>
                <a:pPr marL="0" indent="0">
                  <a:buNone/>
                </a:pPr>
                <a:r>
                  <a:rPr lang="en-GB" sz="2000"/>
                  <a:t>- Materials</a:t>
                </a:r>
              </a:p>
              <a:p>
                <a:pPr marL="0" indent="0">
                  <a:buNone/>
                </a:pPr>
                <a:r>
                  <a:rPr lang="en-GB" sz="2000"/>
                  <a:t>- Iron thickness</a:t>
                </a:r>
              </a:p>
              <a:p>
                <a:pPr marL="0" indent="0">
                  <a:buNone/>
                </a:pPr>
                <a:endParaRPr lang="en-GB" sz="2000"/>
              </a:p>
              <a:p>
                <a:endParaRPr lang="en-GB"/>
              </a:p>
            </p:txBody>
          </p:sp>
        </mc:Choice>
        <mc:Fallback xmlns="">
          <p:sp>
            <p:nvSpPr>
              <p:cNvPr id="7" name="Content Placeholder 2">
                <a:extLst>
                  <a:ext uri="{FF2B5EF4-FFF2-40B4-BE49-F238E27FC236}">
                    <a16:creationId xmlns:a16="http://schemas.microsoft.com/office/drawing/2014/main" id="{12E787E9-2E81-4E8F-8FAB-2CBFACDDC835}"/>
                  </a:ext>
                </a:extLst>
              </p:cNvPr>
              <p:cNvSpPr txBox="1">
                <a:spLocks noRot="1" noChangeAspect="1" noMove="1" noResize="1" noEditPoints="1" noAdjustHandles="1" noChangeArrowheads="1" noChangeShapeType="1" noTextEdit="1"/>
              </p:cNvSpPr>
              <p:nvPr/>
            </p:nvSpPr>
            <p:spPr>
              <a:xfrm>
                <a:off x="2325464" y="2162619"/>
                <a:ext cx="8188602" cy="4332431"/>
              </a:xfrm>
              <a:prstGeom prst="rect">
                <a:avLst/>
              </a:prstGeom>
              <a:blipFill>
                <a:blip r:embed="rId2"/>
                <a:stretch>
                  <a:fillRect l="-670" t="-1408" b="-14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2734602-7757-4886-BD02-CBB5BB607EAE}"/>
              </a:ext>
            </a:extLst>
          </p:cNvPr>
          <p:cNvSpPr>
            <a:spLocks noGrp="1"/>
          </p:cNvSpPr>
          <p:nvPr>
            <p:ph type="sldNum" sz="quarter" idx="12"/>
          </p:nvPr>
        </p:nvSpPr>
        <p:spPr/>
        <p:txBody>
          <a:bodyPr/>
          <a:lstStyle/>
          <a:p>
            <a:fld id="{B2DC25EE-239B-4C5F-AAD1-255A7D5F1EE2}" type="slidenum">
              <a:rPr lang="en-US" smtClean="0"/>
              <a:t>27</a:t>
            </a:fld>
            <a:endParaRPr lang="en-US"/>
          </a:p>
        </p:txBody>
      </p:sp>
    </p:spTree>
    <p:extLst>
      <p:ext uri="{BB962C8B-B14F-4D97-AF65-F5344CB8AC3E}">
        <p14:creationId xmlns:p14="http://schemas.microsoft.com/office/powerpoint/2010/main" val="1738081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8">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10">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5" name="Rectangle 12">
            <a:extLst>
              <a:ext uri="{FF2B5EF4-FFF2-40B4-BE49-F238E27FC236}">
                <a16:creationId xmlns:a16="http://schemas.microsoft.com/office/drawing/2014/main" id="{68AF5748-FED8-45BA-8631-26D1D10F3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6E7435-0DC5-4B72-95BE-9559D885E4F9}"/>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t>Final design</a:t>
            </a:r>
          </a:p>
        </p:txBody>
      </p:sp>
      <p:sp>
        <p:nvSpPr>
          <p:cNvPr id="26"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Diagram&#10;&#10;Description automatically generated">
            <a:extLst>
              <a:ext uri="{FF2B5EF4-FFF2-40B4-BE49-F238E27FC236}">
                <a16:creationId xmlns:a16="http://schemas.microsoft.com/office/drawing/2014/main" id="{919C9FB7-3588-4C0D-B607-15C1EC1B1073}"/>
              </a:ext>
            </a:extLst>
          </p:cNvPr>
          <p:cNvPicPr>
            <a:picLocks noGrp="1" noChangeAspect="1"/>
          </p:cNvPicPr>
          <p:nvPr>
            <p:ph idx="1"/>
          </p:nvPr>
        </p:nvPicPr>
        <p:blipFill>
          <a:blip r:embed="rId2"/>
          <a:stretch>
            <a:fillRect/>
          </a:stretch>
        </p:blipFill>
        <p:spPr>
          <a:xfrm>
            <a:off x="4567875" y="1024826"/>
            <a:ext cx="5037713" cy="4954637"/>
          </a:xfrm>
          <a:prstGeom prst="rect">
            <a:avLst/>
          </a:prstGeom>
        </p:spPr>
      </p:pic>
      <p:pic>
        <p:nvPicPr>
          <p:cNvPr id="3" name="Picture 4" descr="A picture containing table&#10;&#10;Description automatically generated">
            <a:extLst>
              <a:ext uri="{FF2B5EF4-FFF2-40B4-BE49-F238E27FC236}">
                <a16:creationId xmlns:a16="http://schemas.microsoft.com/office/drawing/2014/main" id="{D15D0710-618B-4D65-8605-A001DE9F7D3A}"/>
              </a:ext>
            </a:extLst>
          </p:cNvPr>
          <p:cNvPicPr>
            <a:picLocks noChangeAspect="1"/>
          </p:cNvPicPr>
          <p:nvPr/>
        </p:nvPicPr>
        <p:blipFill>
          <a:blip r:embed="rId3"/>
          <a:stretch>
            <a:fillRect/>
          </a:stretch>
        </p:blipFill>
        <p:spPr>
          <a:xfrm>
            <a:off x="9664218" y="1988457"/>
            <a:ext cx="2210763" cy="3403600"/>
          </a:xfrm>
          <a:prstGeom prst="rect">
            <a:avLst/>
          </a:prstGeom>
        </p:spPr>
      </p:pic>
      <p:sp>
        <p:nvSpPr>
          <p:cNvPr id="5" name="Slide Number Placeholder 4">
            <a:extLst>
              <a:ext uri="{FF2B5EF4-FFF2-40B4-BE49-F238E27FC236}">
                <a16:creationId xmlns:a16="http://schemas.microsoft.com/office/drawing/2014/main" id="{5D17BBD5-68AB-4305-909B-6B9C695474A8}"/>
              </a:ext>
            </a:extLst>
          </p:cNvPr>
          <p:cNvSpPr>
            <a:spLocks noGrp="1"/>
          </p:cNvSpPr>
          <p:nvPr>
            <p:ph type="sldNum" sz="quarter" idx="12"/>
          </p:nvPr>
        </p:nvSpPr>
        <p:spPr/>
        <p:txBody>
          <a:bodyPr/>
          <a:lstStyle/>
          <a:p>
            <a:fld id="{B2DC25EE-239B-4C5F-AAD1-255A7D5F1EE2}" type="slidenum">
              <a:rPr lang="en-US" smtClean="0"/>
              <a:t>28</a:t>
            </a:fld>
            <a:endParaRPr lang="en-US"/>
          </a:p>
        </p:txBody>
      </p:sp>
    </p:spTree>
    <p:extLst>
      <p:ext uri="{BB962C8B-B14F-4D97-AF65-F5344CB8AC3E}">
        <p14:creationId xmlns:p14="http://schemas.microsoft.com/office/powerpoint/2010/main" val="1272289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DFBC1-B72F-4D7B-81B9-E294951FE924}"/>
              </a:ext>
            </a:extLst>
          </p:cNvPr>
          <p:cNvSpPr>
            <a:spLocks noGrp="1"/>
          </p:cNvSpPr>
          <p:nvPr>
            <p:ph type="title"/>
          </p:nvPr>
        </p:nvSpPr>
        <p:spPr/>
        <p:txBody>
          <a:bodyPr/>
          <a:lstStyle/>
          <a:p>
            <a:r>
              <a:rPr lang="en-GB"/>
              <a:t>Quadrupole field analysis</a:t>
            </a:r>
          </a:p>
        </p:txBody>
      </p:sp>
      <p:pic>
        <p:nvPicPr>
          <p:cNvPr id="4" name="Picture 4" descr="Chart, line chart&#10;&#10;Description automatically generated">
            <a:extLst>
              <a:ext uri="{FF2B5EF4-FFF2-40B4-BE49-F238E27FC236}">
                <a16:creationId xmlns:a16="http://schemas.microsoft.com/office/drawing/2014/main" id="{7842298E-CEF6-48F4-B55F-21C159BA67A3}"/>
              </a:ext>
            </a:extLst>
          </p:cNvPr>
          <p:cNvPicPr>
            <a:picLocks noGrp="1" noChangeAspect="1"/>
          </p:cNvPicPr>
          <p:nvPr>
            <p:ph idx="1"/>
          </p:nvPr>
        </p:nvPicPr>
        <p:blipFill>
          <a:blip r:embed="rId2"/>
          <a:stretch>
            <a:fillRect/>
          </a:stretch>
        </p:blipFill>
        <p:spPr>
          <a:xfrm>
            <a:off x="689857" y="2434481"/>
            <a:ext cx="5184808" cy="3694176"/>
          </a:xfrm>
        </p:spPr>
      </p:pic>
      <p:pic>
        <p:nvPicPr>
          <p:cNvPr id="5" name="Picture 5" descr="Chart, line chart&#10;&#10;Description automatically generated">
            <a:extLst>
              <a:ext uri="{FF2B5EF4-FFF2-40B4-BE49-F238E27FC236}">
                <a16:creationId xmlns:a16="http://schemas.microsoft.com/office/drawing/2014/main" id="{0CCCF676-8204-4E96-B51B-DAC6AEA5895B}"/>
              </a:ext>
            </a:extLst>
          </p:cNvPr>
          <p:cNvPicPr>
            <a:picLocks noChangeAspect="1"/>
          </p:cNvPicPr>
          <p:nvPr/>
        </p:nvPicPr>
        <p:blipFill>
          <a:blip r:embed="rId3"/>
          <a:stretch>
            <a:fillRect/>
          </a:stretch>
        </p:blipFill>
        <p:spPr>
          <a:xfrm>
            <a:off x="6197600" y="2467758"/>
            <a:ext cx="4978400" cy="3620655"/>
          </a:xfrm>
          <a:prstGeom prst="rect">
            <a:avLst/>
          </a:prstGeom>
        </p:spPr>
      </p:pic>
      <p:sp>
        <p:nvSpPr>
          <p:cNvPr id="6" name="Rectangle 5">
            <a:extLst>
              <a:ext uri="{FF2B5EF4-FFF2-40B4-BE49-F238E27FC236}">
                <a16:creationId xmlns:a16="http://schemas.microsoft.com/office/drawing/2014/main" id="{0E3D96E4-C27F-42CB-A109-41199DEAD8AD}"/>
              </a:ext>
            </a:extLst>
          </p:cNvPr>
          <p:cNvSpPr/>
          <p:nvPr/>
        </p:nvSpPr>
        <p:spPr>
          <a:xfrm>
            <a:off x="7994156" y="323051"/>
            <a:ext cx="2880086" cy="1045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49D2F292-3168-48A3-8118-3B760D0610CD}"/>
              </a:ext>
            </a:extLst>
          </p:cNvPr>
          <p:cNvSpPr>
            <a:spLocks noGrp="1"/>
          </p:cNvSpPr>
          <p:nvPr>
            <p:ph type="sldNum" sz="quarter" idx="12"/>
          </p:nvPr>
        </p:nvSpPr>
        <p:spPr/>
        <p:txBody>
          <a:bodyPr/>
          <a:lstStyle/>
          <a:p>
            <a:fld id="{B2DC25EE-239B-4C5F-AAD1-255A7D5F1EE2}" type="slidenum">
              <a:rPr lang="en-US" smtClean="0"/>
              <a:t>29</a:t>
            </a:fld>
            <a:endParaRPr lang="en-US"/>
          </a:p>
        </p:txBody>
      </p:sp>
    </p:spTree>
    <p:extLst>
      <p:ext uri="{BB962C8B-B14F-4D97-AF65-F5344CB8AC3E}">
        <p14:creationId xmlns:p14="http://schemas.microsoft.com/office/powerpoint/2010/main" val="2444257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5C530F-BA26-45EE-A7BA-4848D111EED7}"/>
              </a:ext>
            </a:extLst>
          </p:cNvPr>
          <p:cNvSpPr>
            <a:spLocks noGrp="1"/>
          </p:cNvSpPr>
          <p:nvPr>
            <p:ph type="title"/>
          </p:nvPr>
        </p:nvSpPr>
        <p:spPr>
          <a:xfrm>
            <a:off x="476794" y="947900"/>
            <a:ext cx="4443154" cy="1087819"/>
          </a:xfrm>
        </p:spPr>
        <p:txBody>
          <a:bodyPr vert="horz" lIns="91440" tIns="45720" rIns="91440" bIns="45720" rtlCol="0" anchor="b">
            <a:normAutofit/>
          </a:bodyPr>
          <a:lstStyle/>
          <a:p>
            <a:r>
              <a:rPr lang="en-US" sz="3400"/>
              <a:t>Introduction</a:t>
            </a:r>
          </a:p>
        </p:txBody>
      </p:sp>
      <p:sp>
        <p:nvSpPr>
          <p:cNvPr id="25" name="Rectangle 24">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id="{C296F481-7BD5-4777-AD22-5465693E489B}"/>
              </a:ext>
            </a:extLst>
          </p:cNvPr>
          <p:cNvSpPr txBox="1">
            <a:spLocks/>
          </p:cNvSpPr>
          <p:nvPr/>
        </p:nvSpPr>
        <p:spPr>
          <a:xfrm>
            <a:off x="418737" y="2139809"/>
            <a:ext cx="4994696" cy="4175038"/>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US" sz="1600"/>
          </a:p>
          <a:p>
            <a:pPr>
              <a:lnSpc>
                <a:spcPct val="100000"/>
              </a:lnSpc>
            </a:pPr>
            <a:r>
              <a:rPr lang="en-US" sz="1600"/>
              <a:t>Geneva region</a:t>
            </a:r>
          </a:p>
          <a:p>
            <a:pPr>
              <a:lnSpc>
                <a:spcPct val="100000"/>
              </a:lnSpc>
            </a:pPr>
            <a:r>
              <a:rPr lang="en-US" sz="1600"/>
              <a:t>&gt;~90 km circumference</a:t>
            </a:r>
            <a:endParaRPr lang="en-US"/>
          </a:p>
          <a:p>
            <a:pPr>
              <a:lnSpc>
                <a:spcPct val="100000"/>
              </a:lnSpc>
            </a:pPr>
            <a:r>
              <a:rPr lang="en-US" sz="1600"/>
              <a:t>4 collision points</a:t>
            </a:r>
          </a:p>
          <a:p>
            <a:pPr>
              <a:lnSpc>
                <a:spcPct val="100000"/>
              </a:lnSpc>
            </a:pPr>
            <a:r>
              <a:rPr lang="en-US" sz="1600">
                <a:ea typeface="+mn-lt"/>
                <a:cs typeface="+mn-lt"/>
              </a:rPr>
              <a:t>Double-ring configuration</a:t>
            </a:r>
          </a:p>
          <a:p>
            <a:pPr>
              <a:lnSpc>
                <a:spcPct val="100000"/>
              </a:lnSpc>
            </a:pPr>
            <a:r>
              <a:rPr lang="en-US" sz="1600">
                <a:ea typeface="+mn-lt"/>
                <a:cs typeface="+mn-lt"/>
              </a:rPr>
              <a:t>Collision energies between 90 and 365 GeV</a:t>
            </a:r>
            <a:endParaRPr lang="en-US" sz="1600"/>
          </a:p>
          <a:p>
            <a:pPr>
              <a:lnSpc>
                <a:spcPct val="100000"/>
              </a:lnSpc>
            </a:pPr>
            <a:endParaRPr lang="en-US" sz="1600"/>
          </a:p>
          <a:p>
            <a:pPr marL="0" indent="0">
              <a:lnSpc>
                <a:spcPct val="100000"/>
              </a:lnSpc>
              <a:buNone/>
            </a:pPr>
            <a:r>
              <a:rPr lang="en-US" sz="1600"/>
              <a:t>Goals to extend current research at LHC:</a:t>
            </a:r>
          </a:p>
          <a:p>
            <a:pPr>
              <a:lnSpc>
                <a:spcPct val="100000"/>
              </a:lnSpc>
            </a:pPr>
            <a:r>
              <a:rPr lang="en-US" sz="1600"/>
              <a:t>Precision measurements of the properties of the Higgs boson</a:t>
            </a:r>
          </a:p>
          <a:p>
            <a:pPr>
              <a:lnSpc>
                <a:spcPct val="100000"/>
              </a:lnSpc>
            </a:pPr>
            <a:r>
              <a:rPr lang="en-US" sz="1600"/>
              <a:t>Z and W bosons</a:t>
            </a:r>
          </a:p>
          <a:p>
            <a:pPr>
              <a:lnSpc>
                <a:spcPct val="100000"/>
              </a:lnSpc>
            </a:pPr>
            <a:r>
              <a:rPr lang="en-US" sz="1600"/>
              <a:t>Top quark</a:t>
            </a:r>
          </a:p>
          <a:p>
            <a:pPr>
              <a:lnSpc>
                <a:spcPct val="100000"/>
              </a:lnSpc>
            </a:pPr>
            <a:r>
              <a:rPr lang="en-US" sz="1600"/>
              <a:t>Higgs coupling to Z</a:t>
            </a:r>
          </a:p>
          <a:p>
            <a:pPr>
              <a:lnSpc>
                <a:spcPct val="100000"/>
              </a:lnSpc>
            </a:pPr>
            <a:endParaRPr lang="en-US" sz="1600"/>
          </a:p>
        </p:txBody>
      </p:sp>
      <p:pic>
        <p:nvPicPr>
          <p:cNvPr id="9" name="Picture 9" descr="Map&#10;&#10;Description automatically generated">
            <a:extLst>
              <a:ext uri="{FF2B5EF4-FFF2-40B4-BE49-F238E27FC236}">
                <a16:creationId xmlns:a16="http://schemas.microsoft.com/office/drawing/2014/main" id="{A4E8C5C0-54F0-4D70-A51D-CAA75DC50EFC}"/>
              </a:ext>
            </a:extLst>
          </p:cNvPr>
          <p:cNvPicPr>
            <a:picLocks noGrp="1" noChangeAspect="1"/>
          </p:cNvPicPr>
          <p:nvPr>
            <p:ph idx="1"/>
          </p:nvPr>
        </p:nvPicPr>
        <p:blipFill>
          <a:blip r:embed="rId2"/>
          <a:stretch>
            <a:fillRect/>
          </a:stretch>
        </p:blipFill>
        <p:spPr>
          <a:xfrm>
            <a:off x="5830388" y="625683"/>
            <a:ext cx="5551280" cy="5551280"/>
          </a:xfrm>
          <a:prstGeom prst="rect">
            <a:avLst/>
          </a:prstGeom>
        </p:spPr>
      </p:pic>
      <p:sp>
        <p:nvSpPr>
          <p:cNvPr id="3" name="Slide Number Placeholder 2">
            <a:extLst>
              <a:ext uri="{FF2B5EF4-FFF2-40B4-BE49-F238E27FC236}">
                <a16:creationId xmlns:a16="http://schemas.microsoft.com/office/drawing/2014/main" id="{DD68A01B-D689-4A53-8D25-3AB78618BB84}"/>
              </a:ext>
            </a:extLst>
          </p:cNvPr>
          <p:cNvSpPr>
            <a:spLocks noGrp="1"/>
          </p:cNvSpPr>
          <p:nvPr>
            <p:ph type="sldNum" sz="quarter" idx="12"/>
          </p:nvPr>
        </p:nvSpPr>
        <p:spPr/>
        <p:txBody>
          <a:bodyPr/>
          <a:lstStyle/>
          <a:p>
            <a:fld id="{B2DC25EE-239B-4C5F-AAD1-255A7D5F1EE2}" type="slidenum">
              <a:rPr lang="en-US" smtClean="0"/>
              <a:t>3</a:t>
            </a:fld>
            <a:endParaRPr lang="en-US"/>
          </a:p>
        </p:txBody>
      </p:sp>
    </p:spTree>
    <p:extLst>
      <p:ext uri="{BB962C8B-B14F-4D97-AF65-F5344CB8AC3E}">
        <p14:creationId xmlns:p14="http://schemas.microsoft.com/office/powerpoint/2010/main" val="33575433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0BAB5-E304-4761-9A3D-E2CD608CAF36}"/>
              </a:ext>
            </a:extLst>
          </p:cNvPr>
          <p:cNvSpPr>
            <a:spLocks noGrp="1"/>
          </p:cNvSpPr>
          <p:nvPr>
            <p:ph type="title"/>
          </p:nvPr>
        </p:nvSpPr>
        <p:spPr>
          <a:xfrm>
            <a:off x="1167670" y="704947"/>
            <a:ext cx="8188231" cy="919064"/>
          </a:xfrm>
        </p:spPr>
        <p:txBody>
          <a:bodyPr/>
          <a:lstStyle/>
          <a:p>
            <a:r>
              <a:rPr lang="en-GB"/>
              <a:t>Quadrupole - Summary</a:t>
            </a:r>
          </a:p>
        </p:txBody>
      </p:sp>
      <p:sp>
        <p:nvSpPr>
          <p:cNvPr id="3" name="Content Placeholder 2">
            <a:extLst>
              <a:ext uri="{FF2B5EF4-FFF2-40B4-BE49-F238E27FC236}">
                <a16:creationId xmlns:a16="http://schemas.microsoft.com/office/drawing/2014/main" id="{5CCD5125-8D71-405C-B1C8-B0D18B211E6A}"/>
              </a:ext>
            </a:extLst>
          </p:cNvPr>
          <p:cNvSpPr>
            <a:spLocks noGrp="1"/>
          </p:cNvSpPr>
          <p:nvPr>
            <p:ph idx="1"/>
          </p:nvPr>
        </p:nvSpPr>
        <p:spPr>
          <a:xfrm>
            <a:off x="1727773" y="2178435"/>
            <a:ext cx="9321461" cy="4332431"/>
          </a:xfrm>
        </p:spPr>
        <p:txBody>
          <a:bodyPr vert="horz" lIns="91440" tIns="45720" rIns="91440" bIns="45720" rtlCol="0" anchor="t">
            <a:normAutofit/>
          </a:bodyPr>
          <a:lstStyle/>
          <a:p>
            <a:pPr marL="0" indent="0">
              <a:buNone/>
            </a:pPr>
            <a:r>
              <a:rPr lang="en-GB" sz="2000">
                <a:ea typeface="+mn-lt"/>
                <a:cs typeface="+mn-lt"/>
              </a:rPr>
              <a:t>Final design:</a:t>
            </a:r>
            <a:endParaRPr lang="en-US" sz="2000"/>
          </a:p>
          <a:p>
            <a:r>
              <a:rPr lang="en-GB" sz="2000">
                <a:ea typeface="+mn-lt"/>
                <a:cs typeface="+mn-lt"/>
              </a:rPr>
              <a:t> </a:t>
            </a:r>
            <a:r>
              <a:rPr lang="en-GB" sz="2000"/>
              <a:t>70 mm aperture, as required</a:t>
            </a:r>
          </a:p>
          <a:p>
            <a:r>
              <a:rPr lang="en-GB" sz="2000">
                <a:ea typeface="+mn-lt"/>
                <a:cs typeface="+mn-lt"/>
              </a:rPr>
              <a:t>Good Field Region: 42.42 mm, Target: 46.67 mm</a:t>
            </a:r>
          </a:p>
          <a:p>
            <a:r>
              <a:rPr lang="en-GB" sz="2000"/>
              <a:t>1.47 Tesla maximum magnetic field </a:t>
            </a:r>
            <a:r>
              <a:rPr lang="en-GB" sz="2000">
                <a:ea typeface="+mn-lt"/>
                <a:cs typeface="+mn-lt"/>
              </a:rPr>
              <a:t>→</a:t>
            </a:r>
            <a:r>
              <a:rPr lang="en-GB" sz="2000"/>
              <a:t> low current</a:t>
            </a:r>
          </a:p>
          <a:p>
            <a:r>
              <a:rPr lang="en-GB" sz="2000">
                <a:ea typeface="+mn-lt"/>
                <a:cs typeface="+mn-lt"/>
              </a:rPr>
              <a:t>Works for all injection energies</a:t>
            </a:r>
          </a:p>
        </p:txBody>
      </p:sp>
      <p:sp>
        <p:nvSpPr>
          <p:cNvPr id="4" name="Slide Number Placeholder 3">
            <a:extLst>
              <a:ext uri="{FF2B5EF4-FFF2-40B4-BE49-F238E27FC236}">
                <a16:creationId xmlns:a16="http://schemas.microsoft.com/office/drawing/2014/main" id="{24AF2769-B866-4B08-BC8E-035C34A56FB9}"/>
              </a:ext>
            </a:extLst>
          </p:cNvPr>
          <p:cNvSpPr>
            <a:spLocks noGrp="1"/>
          </p:cNvSpPr>
          <p:nvPr>
            <p:ph type="sldNum" sz="quarter" idx="12"/>
          </p:nvPr>
        </p:nvSpPr>
        <p:spPr/>
        <p:txBody>
          <a:bodyPr/>
          <a:lstStyle/>
          <a:p>
            <a:fld id="{B2DC25EE-239B-4C5F-AAD1-255A7D5F1EE2}" type="slidenum">
              <a:rPr lang="en-US" smtClean="0"/>
              <a:t>30</a:t>
            </a:fld>
            <a:endParaRPr lang="en-US"/>
          </a:p>
        </p:txBody>
      </p:sp>
    </p:spTree>
    <p:extLst>
      <p:ext uri="{BB962C8B-B14F-4D97-AF65-F5344CB8AC3E}">
        <p14:creationId xmlns:p14="http://schemas.microsoft.com/office/powerpoint/2010/main" val="42633222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0" name="Rectangle 19">
            <a:extLst>
              <a:ext uri="{FF2B5EF4-FFF2-40B4-BE49-F238E27FC236}">
                <a16:creationId xmlns:a16="http://schemas.microsoft.com/office/drawing/2014/main" id="{7958F8D2-E168-45AA-84D7-14C902177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21">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221673"/>
            <a:ext cx="8384770" cy="1332634"/>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31417C1-90C2-4D7F-83F0-0068F9E11D25}"/>
              </a:ext>
            </a:extLst>
          </p:cNvPr>
          <p:cNvSpPr>
            <a:spLocks noGrp="1"/>
          </p:cNvSpPr>
          <p:nvPr>
            <p:ph type="title"/>
          </p:nvPr>
        </p:nvSpPr>
        <p:spPr>
          <a:xfrm>
            <a:off x="2103121" y="310343"/>
            <a:ext cx="7985759" cy="868823"/>
          </a:xfrm>
        </p:spPr>
        <p:txBody>
          <a:bodyPr vert="horz" lIns="91440" tIns="45720" rIns="91440" bIns="45720" rtlCol="0" anchor="ctr">
            <a:normAutofit/>
          </a:bodyPr>
          <a:lstStyle/>
          <a:p>
            <a:pPr algn="ctr"/>
            <a:r>
              <a:rPr kumimoji="0" lang="en-US" b="1" i="0" u="none" strike="noStrike" cap="none" spc="0" normalizeH="0" baseline="0" noProof="0">
                <a:ln>
                  <a:noFill/>
                </a:ln>
                <a:effectLst/>
                <a:uLnTx/>
                <a:uFillTx/>
              </a:rPr>
              <a:t>Sextupole - designs</a:t>
            </a:r>
            <a:endParaRPr lang="en-US"/>
          </a:p>
        </p:txBody>
      </p:sp>
      <p:sp>
        <p:nvSpPr>
          <p:cNvPr id="24" name="Rectangle: Rounded Corners 23">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121140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pic>
        <p:nvPicPr>
          <p:cNvPr id="11" name="Picture 10">
            <a:extLst>
              <a:ext uri="{FF2B5EF4-FFF2-40B4-BE49-F238E27FC236}">
                <a16:creationId xmlns:a16="http://schemas.microsoft.com/office/drawing/2014/main" id="{7CDECB94-9084-43A5-9CD3-196476D9438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111083" y="2024401"/>
            <a:ext cx="2834640" cy="2545519"/>
          </a:xfrm>
          <a:prstGeom prst="rect">
            <a:avLst/>
          </a:prstGeom>
        </p:spPr>
      </p:pic>
      <p:pic>
        <p:nvPicPr>
          <p:cNvPr id="21" name="Picture 20">
            <a:extLst>
              <a:ext uri="{FF2B5EF4-FFF2-40B4-BE49-F238E27FC236}">
                <a16:creationId xmlns:a16="http://schemas.microsoft.com/office/drawing/2014/main" id="{38D4DFEC-F86C-45A2-8D65-46127F113BA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394781" y="4131814"/>
            <a:ext cx="2834640" cy="2657855"/>
          </a:xfrm>
          <a:prstGeom prst="rect">
            <a:avLst/>
          </a:prstGeom>
        </p:spPr>
      </p:pic>
      <p:pic>
        <p:nvPicPr>
          <p:cNvPr id="7" name="Picture 6">
            <a:extLst>
              <a:ext uri="{FF2B5EF4-FFF2-40B4-BE49-F238E27FC236}">
                <a16:creationId xmlns:a16="http://schemas.microsoft.com/office/drawing/2014/main" id="{9B586EAA-8238-4D51-A625-8EF3D777244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830998" y="1908235"/>
            <a:ext cx="2758316" cy="2657475"/>
          </a:xfrm>
          <a:prstGeom prst="rect">
            <a:avLst/>
          </a:prstGeom>
        </p:spPr>
      </p:pic>
      <p:pic>
        <p:nvPicPr>
          <p:cNvPr id="9" name="Picture 8" descr="Chart, radar chart&#10;&#10;Description automatically generated">
            <a:extLst>
              <a:ext uri="{FF2B5EF4-FFF2-40B4-BE49-F238E27FC236}">
                <a16:creationId xmlns:a16="http://schemas.microsoft.com/office/drawing/2014/main" id="{6453BA70-0549-47D0-B51A-78F6E99225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091" y="1960033"/>
            <a:ext cx="2834640" cy="2473223"/>
          </a:xfrm>
          <a:prstGeom prst="rect">
            <a:avLst/>
          </a:prstGeom>
        </p:spPr>
      </p:pic>
      <p:pic>
        <p:nvPicPr>
          <p:cNvPr id="5" name="Content Placeholder 4">
            <a:extLst>
              <a:ext uri="{FF2B5EF4-FFF2-40B4-BE49-F238E27FC236}">
                <a16:creationId xmlns:a16="http://schemas.microsoft.com/office/drawing/2014/main" id="{DF46C4FA-B697-4748-BE0F-A1FEFD832D7E}"/>
              </a:ext>
            </a:extLst>
          </p:cNvPr>
          <p:cNvPicPr>
            <a:picLocks noGrp="1" noChangeAspect="1"/>
          </p:cNvPicPr>
          <p:nvPr>
            <p:ph idx="1"/>
          </p:nvPr>
        </p:nvPicPr>
        <p:blipFill rotWithShape="1">
          <a:blip r:embed="rId7">
            <a:extLst>
              <a:ext uri="{28A0092B-C50C-407E-A947-70E740481C1C}">
                <a14:useLocalDpi xmlns:a14="http://schemas.microsoft.com/office/drawing/2010/main" val="0"/>
              </a:ext>
            </a:extLst>
          </a:blip>
          <a:srcRect t="1287" b="1287"/>
          <a:stretch/>
        </p:blipFill>
        <p:spPr>
          <a:xfrm>
            <a:off x="6983421" y="4391864"/>
            <a:ext cx="2750105" cy="2466136"/>
          </a:xfrm>
          <a:prstGeom prst="rect">
            <a:avLst/>
          </a:prstGeom>
        </p:spPr>
      </p:pic>
      <p:pic>
        <p:nvPicPr>
          <p:cNvPr id="23" name="Picture 22" descr="Chart, radar chart&#10;&#10;Description automatically generated">
            <a:extLst>
              <a:ext uri="{FF2B5EF4-FFF2-40B4-BE49-F238E27FC236}">
                <a16:creationId xmlns:a16="http://schemas.microsoft.com/office/drawing/2014/main" id="{0627B44F-99FE-4B1F-9AE1-B22159B1C65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78680" y="-2941542"/>
            <a:ext cx="2834640" cy="2657475"/>
          </a:xfrm>
          <a:prstGeom prst="rect">
            <a:avLst/>
          </a:prstGeom>
        </p:spPr>
      </p:pic>
      <p:pic>
        <p:nvPicPr>
          <p:cNvPr id="25" name="Picture 24">
            <a:extLst>
              <a:ext uri="{FF2B5EF4-FFF2-40B4-BE49-F238E27FC236}">
                <a16:creationId xmlns:a16="http://schemas.microsoft.com/office/drawing/2014/main" id="{0EF88C1D-9F59-4C3D-A90E-A991D6621CBF}"/>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7693763" y="-2893698"/>
            <a:ext cx="2834640" cy="2609631"/>
          </a:xfrm>
          <a:prstGeom prst="rect">
            <a:avLst/>
          </a:prstGeom>
        </p:spPr>
      </p:pic>
      <p:pic>
        <p:nvPicPr>
          <p:cNvPr id="26" name="Content Placeholder 4" descr="A picture containing shape&#10;&#10;Description automatically generated">
            <a:extLst>
              <a:ext uri="{FF2B5EF4-FFF2-40B4-BE49-F238E27FC236}">
                <a16:creationId xmlns:a16="http://schemas.microsoft.com/office/drawing/2014/main" id="{115ECB36-B01A-4837-A30C-51B7C0441116}"/>
              </a:ext>
            </a:extLst>
          </p:cNvPr>
          <p:cNvPicPr>
            <a:picLocks noChangeAspect="1"/>
          </p:cNvPicPr>
          <p:nvPr/>
        </p:nvPicPr>
        <p:blipFill rotWithShape="1">
          <a:blip r:embed="rId10">
            <a:extLst>
              <a:ext uri="{28A0092B-C50C-407E-A947-70E740481C1C}">
                <a14:useLocalDpi xmlns:a14="http://schemas.microsoft.com/office/drawing/2010/main" val="0"/>
              </a:ext>
            </a:extLst>
          </a:blip>
          <a:srcRect l="2982"/>
          <a:stretch/>
        </p:blipFill>
        <p:spPr>
          <a:xfrm>
            <a:off x="1529678" y="-2719187"/>
            <a:ext cx="2750105" cy="2466136"/>
          </a:xfrm>
          <a:prstGeom prst="rect">
            <a:avLst/>
          </a:prstGeom>
        </p:spPr>
      </p:pic>
      <p:pic>
        <p:nvPicPr>
          <p:cNvPr id="27" name="Picture 26" descr="Diagram, schematic&#10;&#10;Description automatically generated">
            <a:extLst>
              <a:ext uri="{FF2B5EF4-FFF2-40B4-BE49-F238E27FC236}">
                <a16:creationId xmlns:a16="http://schemas.microsoft.com/office/drawing/2014/main" id="{44AC666D-5E83-4AA6-8080-3D438EFA6CD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708846" y="-2956596"/>
            <a:ext cx="2834640" cy="2735426"/>
          </a:xfrm>
          <a:prstGeom prst="rect">
            <a:avLst/>
          </a:prstGeom>
        </p:spPr>
      </p:pic>
      <p:sp>
        <p:nvSpPr>
          <p:cNvPr id="17" name="TextBox 16">
            <a:extLst>
              <a:ext uri="{FF2B5EF4-FFF2-40B4-BE49-F238E27FC236}">
                <a16:creationId xmlns:a16="http://schemas.microsoft.com/office/drawing/2014/main" id="{ED5661F8-0860-45D7-97B7-69C6AC6530E6}"/>
              </a:ext>
            </a:extLst>
          </p:cNvPr>
          <p:cNvSpPr txBox="1"/>
          <p:nvPr/>
        </p:nvSpPr>
        <p:spPr>
          <a:xfrm>
            <a:off x="316257" y="4496082"/>
            <a:ext cx="2302544" cy="646331"/>
          </a:xfrm>
          <a:prstGeom prst="rect">
            <a:avLst/>
          </a:prstGeom>
          <a:noFill/>
        </p:spPr>
        <p:txBody>
          <a:bodyPr wrap="square" rtlCol="0">
            <a:spAutoFit/>
          </a:bodyPr>
          <a:lstStyle/>
          <a:p>
            <a:r>
              <a:rPr lang="en-GB"/>
              <a:t>Iranian Light Source </a:t>
            </a:r>
            <a:r>
              <a:rPr lang="en-GB" err="1"/>
              <a:t>Sextupole</a:t>
            </a:r>
            <a:endParaRPr lang="en-GB"/>
          </a:p>
        </p:txBody>
      </p:sp>
      <p:sp>
        <p:nvSpPr>
          <p:cNvPr id="28" name="TextBox 27">
            <a:extLst>
              <a:ext uri="{FF2B5EF4-FFF2-40B4-BE49-F238E27FC236}">
                <a16:creationId xmlns:a16="http://schemas.microsoft.com/office/drawing/2014/main" id="{F9DC7ABF-65CA-49FA-A529-5D47BEF6BF43}"/>
              </a:ext>
            </a:extLst>
          </p:cNvPr>
          <p:cNvSpPr txBox="1"/>
          <p:nvPr/>
        </p:nvSpPr>
        <p:spPr>
          <a:xfrm>
            <a:off x="2771205" y="3236972"/>
            <a:ext cx="2302544" cy="646331"/>
          </a:xfrm>
          <a:prstGeom prst="rect">
            <a:avLst/>
          </a:prstGeom>
          <a:noFill/>
        </p:spPr>
        <p:txBody>
          <a:bodyPr wrap="square" rtlCol="0">
            <a:spAutoFit/>
          </a:bodyPr>
          <a:lstStyle/>
          <a:p>
            <a:r>
              <a:rPr lang="en-GB"/>
              <a:t>Iranian design + Hyperbolic tip</a:t>
            </a:r>
          </a:p>
        </p:txBody>
      </p:sp>
      <p:sp>
        <p:nvSpPr>
          <p:cNvPr id="29" name="TextBox 28">
            <a:extLst>
              <a:ext uri="{FF2B5EF4-FFF2-40B4-BE49-F238E27FC236}">
                <a16:creationId xmlns:a16="http://schemas.microsoft.com/office/drawing/2014/main" id="{55A0920B-ED3E-4263-BF0B-B703275F1F95}"/>
              </a:ext>
            </a:extLst>
          </p:cNvPr>
          <p:cNvSpPr txBox="1"/>
          <p:nvPr/>
        </p:nvSpPr>
        <p:spPr>
          <a:xfrm>
            <a:off x="5208580" y="4920179"/>
            <a:ext cx="2161293" cy="646331"/>
          </a:xfrm>
          <a:prstGeom prst="rect">
            <a:avLst/>
          </a:prstGeom>
          <a:noFill/>
        </p:spPr>
        <p:txBody>
          <a:bodyPr wrap="square" rtlCol="0">
            <a:spAutoFit/>
          </a:bodyPr>
          <a:lstStyle/>
          <a:p>
            <a:r>
              <a:rPr lang="en-GB"/>
              <a:t>Hyperbolic poles v1</a:t>
            </a:r>
          </a:p>
        </p:txBody>
      </p:sp>
      <p:sp>
        <p:nvSpPr>
          <p:cNvPr id="30" name="TextBox 29">
            <a:extLst>
              <a:ext uri="{FF2B5EF4-FFF2-40B4-BE49-F238E27FC236}">
                <a16:creationId xmlns:a16="http://schemas.microsoft.com/office/drawing/2014/main" id="{C191DBA8-B89C-4BC3-B19D-F762285E3703}"/>
              </a:ext>
            </a:extLst>
          </p:cNvPr>
          <p:cNvSpPr txBox="1"/>
          <p:nvPr/>
        </p:nvSpPr>
        <p:spPr>
          <a:xfrm>
            <a:off x="7611967" y="3764375"/>
            <a:ext cx="2014449" cy="646331"/>
          </a:xfrm>
          <a:prstGeom prst="rect">
            <a:avLst/>
          </a:prstGeom>
          <a:noFill/>
        </p:spPr>
        <p:txBody>
          <a:bodyPr wrap="square" rtlCol="0">
            <a:spAutoFit/>
          </a:bodyPr>
          <a:lstStyle/>
          <a:p>
            <a:r>
              <a:rPr lang="en-GB"/>
              <a:t>Hyperbolic poles v2</a:t>
            </a:r>
          </a:p>
        </p:txBody>
      </p:sp>
      <p:sp>
        <p:nvSpPr>
          <p:cNvPr id="31" name="TextBox 30">
            <a:extLst>
              <a:ext uri="{FF2B5EF4-FFF2-40B4-BE49-F238E27FC236}">
                <a16:creationId xmlns:a16="http://schemas.microsoft.com/office/drawing/2014/main" id="{5157B8A1-C8CB-49FC-A9CB-90603B08ED0A}"/>
              </a:ext>
            </a:extLst>
          </p:cNvPr>
          <p:cNvSpPr txBox="1"/>
          <p:nvPr/>
        </p:nvSpPr>
        <p:spPr>
          <a:xfrm>
            <a:off x="9643179" y="4735513"/>
            <a:ext cx="2302544" cy="369332"/>
          </a:xfrm>
          <a:prstGeom prst="rect">
            <a:avLst/>
          </a:prstGeom>
          <a:noFill/>
        </p:spPr>
        <p:txBody>
          <a:bodyPr wrap="square" rtlCol="0">
            <a:spAutoFit/>
          </a:bodyPr>
          <a:lstStyle/>
          <a:p>
            <a:r>
              <a:rPr lang="en-GB"/>
              <a:t>Idealised poles</a:t>
            </a:r>
          </a:p>
        </p:txBody>
      </p:sp>
      <p:sp>
        <p:nvSpPr>
          <p:cNvPr id="3" name="Oval 2">
            <a:extLst>
              <a:ext uri="{FF2B5EF4-FFF2-40B4-BE49-F238E27FC236}">
                <a16:creationId xmlns:a16="http://schemas.microsoft.com/office/drawing/2014/main" id="{EFF4D171-68C6-4064-A77B-5AF7F193161A}"/>
              </a:ext>
            </a:extLst>
          </p:cNvPr>
          <p:cNvSpPr/>
          <p:nvPr/>
        </p:nvSpPr>
        <p:spPr>
          <a:xfrm>
            <a:off x="4808345" y="1838374"/>
            <a:ext cx="2834641" cy="2962226"/>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BB20F8C8-D928-464D-AADF-0128BECB0C68}"/>
              </a:ext>
            </a:extLst>
          </p:cNvPr>
          <p:cNvSpPr>
            <a:spLocks noGrp="1"/>
          </p:cNvSpPr>
          <p:nvPr>
            <p:ph type="sldNum" sz="quarter" idx="12"/>
          </p:nvPr>
        </p:nvSpPr>
        <p:spPr/>
        <p:txBody>
          <a:bodyPr/>
          <a:lstStyle/>
          <a:p>
            <a:fld id="{B2DC25EE-239B-4C5F-AAD1-255A7D5F1EE2}" type="slidenum">
              <a:rPr lang="en-US" smtClean="0"/>
              <a:t>31</a:t>
            </a:fld>
            <a:endParaRPr lang="en-US"/>
          </a:p>
        </p:txBody>
      </p:sp>
      <p:sp>
        <p:nvSpPr>
          <p:cNvPr id="33" name="TextBox 32">
            <a:extLst>
              <a:ext uri="{FF2B5EF4-FFF2-40B4-BE49-F238E27FC236}">
                <a16:creationId xmlns:a16="http://schemas.microsoft.com/office/drawing/2014/main" id="{8B0B760E-E7A8-4F45-865E-B03CDD0B888D}"/>
              </a:ext>
            </a:extLst>
          </p:cNvPr>
          <p:cNvSpPr txBox="1"/>
          <p:nvPr/>
        </p:nvSpPr>
        <p:spPr>
          <a:xfrm>
            <a:off x="86610" y="1142521"/>
            <a:ext cx="2359347" cy="846386"/>
          </a:xfrm>
          <a:prstGeom prst="rect">
            <a:avLst/>
          </a:prstGeom>
          <a:noFill/>
        </p:spPr>
        <p:txBody>
          <a:bodyPr wrap="square">
            <a:spAutoFit/>
          </a:bodyPr>
          <a:lstStyle/>
          <a:p>
            <a:r>
              <a:rPr lang="en-GB" sz="700"/>
              <a:t>Magnet design for Iranian Light Source Facility storage ring</a:t>
            </a:r>
          </a:p>
          <a:p>
            <a:r>
              <a:rPr lang="en-GB" sz="700"/>
              <a:t>M. </a:t>
            </a:r>
            <a:r>
              <a:rPr lang="en-GB" sz="700" err="1"/>
              <a:t>Razazian</a:t>
            </a:r>
            <a:r>
              <a:rPr lang="en-GB" sz="700"/>
              <a:t>, F. </a:t>
            </a:r>
            <a:r>
              <a:rPr lang="en-GB" sz="700" err="1"/>
              <a:t>Saeidi</a:t>
            </a:r>
            <a:r>
              <a:rPr lang="en-GB" sz="700"/>
              <a:t>, S. </a:t>
            </a:r>
            <a:r>
              <a:rPr lang="en-GB" sz="700" err="1"/>
              <a:t>Yousefnejad</a:t>
            </a:r>
            <a:r>
              <a:rPr lang="en-GB" sz="700"/>
              <a:t>, J. </a:t>
            </a:r>
            <a:r>
              <a:rPr lang="en-GB" sz="700" err="1"/>
              <a:t>Rahighi</a:t>
            </a:r>
            <a:endParaRPr lang="en-GB" sz="700"/>
          </a:p>
          <a:p>
            <a:r>
              <a:rPr lang="en-GB" sz="700"/>
              <a:t>Aug 7, 2020</a:t>
            </a:r>
          </a:p>
          <a:p>
            <a:r>
              <a:rPr lang="en-GB" sz="700"/>
              <a:t>Published in: JINST 15 (2020) 08, P08002</a:t>
            </a:r>
          </a:p>
          <a:p>
            <a:r>
              <a:rPr lang="en-GB" sz="700"/>
              <a:t>Published: Aug 7, 2020</a:t>
            </a:r>
          </a:p>
          <a:p>
            <a:r>
              <a:rPr lang="en-GB" sz="700"/>
              <a:t>DOI: 10.1088/1748-0221/15/08/P08002</a:t>
            </a:r>
          </a:p>
        </p:txBody>
      </p:sp>
    </p:spTree>
    <p:extLst>
      <p:ext uri="{BB962C8B-B14F-4D97-AF65-F5344CB8AC3E}">
        <p14:creationId xmlns:p14="http://schemas.microsoft.com/office/powerpoint/2010/main" val="2249736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8" grpId="0"/>
      <p:bldP spid="29" grpId="0"/>
      <p:bldP spid="30" grpId="0"/>
      <p:bldP spid="31" grpId="0"/>
      <p:bldP spid="3" grpId="0" animBg="1"/>
      <p:bldP spid="33"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Rectangle 14">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9" name="Rectangle 18">
            <a:extLst>
              <a:ext uri="{FF2B5EF4-FFF2-40B4-BE49-F238E27FC236}">
                <a16:creationId xmlns:a16="http://schemas.microsoft.com/office/drawing/2014/main" id="{2C9A9DA9-7DC8-488B-A882-123947B0F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B7F90FC8-620C-405F-B976-3FDFA8820726}"/>
              </a:ext>
            </a:extLst>
          </p:cNvPr>
          <p:cNvSpPr>
            <a:spLocks noGrp="1"/>
          </p:cNvSpPr>
          <p:nvPr>
            <p:ph type="title"/>
          </p:nvPr>
        </p:nvSpPr>
        <p:spPr>
          <a:xfrm>
            <a:off x="841247" y="188044"/>
            <a:ext cx="3410712" cy="1106424"/>
          </a:xfrm>
        </p:spPr>
        <p:txBody>
          <a:bodyPr vert="horz" lIns="91440" tIns="45720" rIns="91440" bIns="45720" rtlCol="0" anchor="ctr">
            <a:normAutofit/>
          </a:bodyPr>
          <a:lstStyle/>
          <a:p>
            <a:pPr>
              <a:lnSpc>
                <a:spcPct val="90000"/>
              </a:lnSpc>
            </a:pPr>
            <a:r>
              <a:rPr lang="en-US" sz="2800"/>
              <a:t>Best design</a:t>
            </a:r>
          </a:p>
        </p:txBody>
      </p:sp>
      <p:sp>
        <p:nvSpPr>
          <p:cNvPr id="23" name="Rectangle 22">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093976"/>
            <a:ext cx="3328416"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Content Placeholder 7">
            <a:extLst>
              <a:ext uri="{FF2B5EF4-FFF2-40B4-BE49-F238E27FC236}">
                <a16:creationId xmlns:a16="http://schemas.microsoft.com/office/drawing/2014/main" id="{08E8EDEE-1D97-4C06-B7FF-49C7F93B03F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5601623" y="767158"/>
            <a:ext cx="5694865" cy="5223100"/>
          </a:xfrm>
          <a:prstGeom prst="rect">
            <a:avLst/>
          </a:prstGeom>
        </p:spPr>
      </p:pic>
      <p:sp>
        <p:nvSpPr>
          <p:cNvPr id="2" name="Slide Number Placeholder 1">
            <a:extLst>
              <a:ext uri="{FF2B5EF4-FFF2-40B4-BE49-F238E27FC236}">
                <a16:creationId xmlns:a16="http://schemas.microsoft.com/office/drawing/2014/main" id="{3A732F3E-4386-4C43-87AC-45019D026FF2}"/>
              </a:ext>
            </a:extLst>
          </p:cNvPr>
          <p:cNvSpPr>
            <a:spLocks noGrp="1"/>
          </p:cNvSpPr>
          <p:nvPr>
            <p:ph type="sldNum" sz="quarter" idx="12"/>
          </p:nvPr>
        </p:nvSpPr>
        <p:spPr/>
        <p:txBody>
          <a:bodyPr/>
          <a:lstStyle/>
          <a:p>
            <a:fld id="{B2DC25EE-239B-4C5F-AAD1-255A7D5F1EE2}" type="slidenum">
              <a:rPr lang="en-US" smtClean="0"/>
              <a:t>32</a:t>
            </a:fld>
            <a:endParaRPr lang="en-US"/>
          </a:p>
        </p:txBody>
      </p:sp>
      <p:pic>
        <p:nvPicPr>
          <p:cNvPr id="1026" name="Picture 2">
            <a:extLst>
              <a:ext uri="{FF2B5EF4-FFF2-40B4-BE49-F238E27FC236}">
                <a16:creationId xmlns:a16="http://schemas.microsoft.com/office/drawing/2014/main" id="{16DE5864-CCDE-4845-BDB1-050D78F0B8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323" y="3981263"/>
            <a:ext cx="5448300" cy="26479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99A85B7-6382-403E-AA13-0167FE3B6F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269" y="1321324"/>
            <a:ext cx="5048250" cy="264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5876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1F1B9-26FC-4FF5-89F0-0C6481A2E1E9}"/>
              </a:ext>
            </a:extLst>
          </p:cNvPr>
          <p:cNvSpPr>
            <a:spLocks noGrp="1"/>
          </p:cNvSpPr>
          <p:nvPr>
            <p:ph type="title"/>
          </p:nvPr>
        </p:nvSpPr>
        <p:spPr/>
        <p:txBody>
          <a:bodyPr/>
          <a:lstStyle/>
          <a:p>
            <a:r>
              <a:rPr lang="en-GB"/>
              <a:t>Removing saturation: Not yet successful</a:t>
            </a:r>
          </a:p>
        </p:txBody>
      </p:sp>
      <p:pic>
        <p:nvPicPr>
          <p:cNvPr id="6" name="Content Placeholder 5">
            <a:extLst>
              <a:ext uri="{FF2B5EF4-FFF2-40B4-BE49-F238E27FC236}">
                <a16:creationId xmlns:a16="http://schemas.microsoft.com/office/drawing/2014/main" id="{1A75666C-814F-4459-B7C2-D1C2BA22197F}"/>
              </a:ext>
            </a:extLst>
          </p:cNvPr>
          <p:cNvPicPr>
            <a:picLocks noGrp="1" noChangeAspect="1"/>
          </p:cNvPicPr>
          <p:nvPr>
            <p:ph idx="1"/>
          </p:nvPr>
        </p:nvPicPr>
        <p:blipFill>
          <a:blip r:embed="rId3"/>
          <a:stretch>
            <a:fillRect/>
          </a:stretch>
        </p:blipFill>
        <p:spPr>
          <a:xfrm>
            <a:off x="504825" y="2195226"/>
            <a:ext cx="5736456" cy="4357973"/>
          </a:xfrm>
        </p:spPr>
      </p:pic>
      <p:sp>
        <p:nvSpPr>
          <p:cNvPr id="4" name="Slide Number Placeholder 3">
            <a:extLst>
              <a:ext uri="{FF2B5EF4-FFF2-40B4-BE49-F238E27FC236}">
                <a16:creationId xmlns:a16="http://schemas.microsoft.com/office/drawing/2014/main" id="{CC28D45C-EAA9-4903-9BA9-49DAC4F2C004}"/>
              </a:ext>
            </a:extLst>
          </p:cNvPr>
          <p:cNvSpPr>
            <a:spLocks noGrp="1"/>
          </p:cNvSpPr>
          <p:nvPr>
            <p:ph type="sldNum" sz="quarter" idx="12"/>
          </p:nvPr>
        </p:nvSpPr>
        <p:spPr/>
        <p:txBody>
          <a:bodyPr/>
          <a:lstStyle/>
          <a:p>
            <a:fld id="{B2DC25EE-239B-4C5F-AAD1-255A7D5F1EE2}" type="slidenum">
              <a:rPr lang="en-US" smtClean="0"/>
              <a:t>33</a:t>
            </a:fld>
            <a:endParaRPr lang="en-US"/>
          </a:p>
        </p:txBody>
      </p:sp>
      <p:pic>
        <p:nvPicPr>
          <p:cNvPr id="8" name="Picture 7">
            <a:extLst>
              <a:ext uri="{FF2B5EF4-FFF2-40B4-BE49-F238E27FC236}">
                <a16:creationId xmlns:a16="http://schemas.microsoft.com/office/drawing/2014/main" id="{58D3C5B0-3B52-47BC-A09E-06530BD35F31}"/>
              </a:ext>
            </a:extLst>
          </p:cNvPr>
          <p:cNvPicPr>
            <a:picLocks noChangeAspect="1"/>
          </p:cNvPicPr>
          <p:nvPr/>
        </p:nvPicPr>
        <p:blipFill>
          <a:blip r:embed="rId4"/>
          <a:stretch>
            <a:fillRect/>
          </a:stretch>
        </p:blipFill>
        <p:spPr>
          <a:xfrm>
            <a:off x="6696075" y="2543748"/>
            <a:ext cx="2148363" cy="3856037"/>
          </a:xfrm>
          <a:prstGeom prst="rect">
            <a:avLst/>
          </a:prstGeom>
        </p:spPr>
      </p:pic>
    </p:spTree>
    <p:extLst>
      <p:ext uri="{BB962C8B-B14F-4D97-AF65-F5344CB8AC3E}">
        <p14:creationId xmlns:p14="http://schemas.microsoft.com/office/powerpoint/2010/main" val="3478673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0BAB5-E304-4761-9A3D-E2CD608CAF36}"/>
              </a:ext>
            </a:extLst>
          </p:cNvPr>
          <p:cNvSpPr>
            <a:spLocks noGrp="1"/>
          </p:cNvSpPr>
          <p:nvPr>
            <p:ph type="title"/>
          </p:nvPr>
        </p:nvSpPr>
        <p:spPr>
          <a:xfrm>
            <a:off x="2196696" y="678896"/>
            <a:ext cx="8188231" cy="919064"/>
          </a:xfrm>
        </p:spPr>
        <p:txBody>
          <a:bodyPr/>
          <a:lstStyle/>
          <a:p>
            <a:r>
              <a:rPr lang="en-GB" err="1"/>
              <a:t>Sextupole</a:t>
            </a:r>
            <a:r>
              <a:rPr lang="en-GB"/>
              <a:t> - Summary</a:t>
            </a:r>
          </a:p>
        </p:txBody>
      </p:sp>
      <p:sp>
        <p:nvSpPr>
          <p:cNvPr id="3" name="Content Placeholder 2">
            <a:extLst>
              <a:ext uri="{FF2B5EF4-FFF2-40B4-BE49-F238E27FC236}">
                <a16:creationId xmlns:a16="http://schemas.microsoft.com/office/drawing/2014/main" id="{5CCD5125-8D71-405C-B1C8-B0D18B211E6A}"/>
              </a:ext>
            </a:extLst>
          </p:cNvPr>
          <p:cNvSpPr>
            <a:spLocks noGrp="1"/>
          </p:cNvSpPr>
          <p:nvPr>
            <p:ph idx="1"/>
          </p:nvPr>
        </p:nvSpPr>
        <p:spPr>
          <a:xfrm>
            <a:off x="1727773" y="2178435"/>
            <a:ext cx="9321461" cy="4332431"/>
          </a:xfrm>
        </p:spPr>
        <p:txBody>
          <a:bodyPr vert="horz" lIns="91440" tIns="45720" rIns="91440" bIns="45720" rtlCol="0" anchor="t">
            <a:normAutofit/>
          </a:bodyPr>
          <a:lstStyle/>
          <a:p>
            <a:pPr marL="0" indent="0">
              <a:buNone/>
            </a:pPr>
            <a:endParaRPr lang="en-GB" sz="2000"/>
          </a:p>
          <a:p>
            <a:endParaRPr lang="en-GB"/>
          </a:p>
        </p:txBody>
      </p:sp>
      <p:sp>
        <p:nvSpPr>
          <p:cNvPr id="4" name="Slide Number Placeholder 3">
            <a:extLst>
              <a:ext uri="{FF2B5EF4-FFF2-40B4-BE49-F238E27FC236}">
                <a16:creationId xmlns:a16="http://schemas.microsoft.com/office/drawing/2014/main" id="{24AF2769-B866-4B08-BC8E-035C34A56FB9}"/>
              </a:ext>
            </a:extLst>
          </p:cNvPr>
          <p:cNvSpPr>
            <a:spLocks noGrp="1"/>
          </p:cNvSpPr>
          <p:nvPr>
            <p:ph type="sldNum" sz="quarter" idx="12"/>
          </p:nvPr>
        </p:nvSpPr>
        <p:spPr/>
        <p:txBody>
          <a:bodyPr/>
          <a:lstStyle/>
          <a:p>
            <a:fld id="{B2DC25EE-239B-4C5F-AAD1-255A7D5F1EE2}" type="slidenum">
              <a:rPr lang="en-US" smtClean="0"/>
              <a:t>34</a:t>
            </a:fld>
            <a:endParaRPr lang="en-US"/>
          </a:p>
        </p:txBody>
      </p:sp>
      <p:graphicFrame>
        <p:nvGraphicFramePr>
          <p:cNvPr id="5" name="Table 5">
            <a:extLst>
              <a:ext uri="{FF2B5EF4-FFF2-40B4-BE49-F238E27FC236}">
                <a16:creationId xmlns:a16="http://schemas.microsoft.com/office/drawing/2014/main" id="{F723054A-3249-4E72-99DA-72008B5CF98D}"/>
              </a:ext>
            </a:extLst>
          </p:cNvPr>
          <p:cNvGraphicFramePr>
            <a:graphicFrameLocks noGrp="1"/>
          </p:cNvGraphicFramePr>
          <p:nvPr>
            <p:extLst>
              <p:ext uri="{D42A27DB-BD31-4B8C-83A1-F6EECF244321}">
                <p14:modId xmlns:p14="http://schemas.microsoft.com/office/powerpoint/2010/main" val="470389958"/>
              </p:ext>
            </p:extLst>
          </p:nvPr>
        </p:nvGraphicFramePr>
        <p:xfrm>
          <a:off x="1879600" y="2396066"/>
          <a:ext cx="9169635" cy="1559560"/>
        </p:xfrm>
        <a:graphic>
          <a:graphicData uri="http://schemas.openxmlformats.org/drawingml/2006/table">
            <a:tbl>
              <a:tblPr firstRow="1" bandRow="1">
                <a:tableStyleId>{5C22544A-7EE6-4342-B048-85BDC9FD1C3A}</a:tableStyleId>
              </a:tblPr>
              <a:tblGrid>
                <a:gridCol w="1833927">
                  <a:extLst>
                    <a:ext uri="{9D8B030D-6E8A-4147-A177-3AD203B41FA5}">
                      <a16:colId xmlns:a16="http://schemas.microsoft.com/office/drawing/2014/main" val="1242916911"/>
                    </a:ext>
                  </a:extLst>
                </a:gridCol>
                <a:gridCol w="1833927">
                  <a:extLst>
                    <a:ext uri="{9D8B030D-6E8A-4147-A177-3AD203B41FA5}">
                      <a16:colId xmlns:a16="http://schemas.microsoft.com/office/drawing/2014/main" val="2154432398"/>
                    </a:ext>
                  </a:extLst>
                </a:gridCol>
                <a:gridCol w="1833927">
                  <a:extLst>
                    <a:ext uri="{9D8B030D-6E8A-4147-A177-3AD203B41FA5}">
                      <a16:colId xmlns:a16="http://schemas.microsoft.com/office/drawing/2014/main" val="3076553912"/>
                    </a:ext>
                  </a:extLst>
                </a:gridCol>
                <a:gridCol w="1833927">
                  <a:extLst>
                    <a:ext uri="{9D8B030D-6E8A-4147-A177-3AD203B41FA5}">
                      <a16:colId xmlns:a16="http://schemas.microsoft.com/office/drawing/2014/main" val="2231287410"/>
                    </a:ext>
                  </a:extLst>
                </a:gridCol>
                <a:gridCol w="1833927">
                  <a:extLst>
                    <a:ext uri="{9D8B030D-6E8A-4147-A177-3AD203B41FA5}">
                      <a16:colId xmlns:a16="http://schemas.microsoft.com/office/drawing/2014/main" val="609044562"/>
                    </a:ext>
                  </a:extLst>
                </a:gridCol>
              </a:tblGrid>
              <a:tr h="370840">
                <a:tc>
                  <a:txBody>
                    <a:bodyPr/>
                    <a:lstStyle/>
                    <a:p>
                      <a:r>
                        <a:rPr lang="en-GB"/>
                        <a:t>Target (mm)</a:t>
                      </a:r>
                    </a:p>
                  </a:txBody>
                  <a:tcPr/>
                </a:tc>
                <a:tc>
                  <a:txBody>
                    <a:bodyPr/>
                    <a:lstStyle/>
                    <a:p>
                      <a:r>
                        <a:rPr lang="en-GB"/>
                        <a:t>GFR diameter (mm)</a:t>
                      </a:r>
                    </a:p>
                  </a:txBody>
                  <a:tcPr/>
                </a:tc>
                <a:tc>
                  <a:txBody>
                    <a:bodyPr/>
                    <a:lstStyle/>
                    <a:p>
                      <a:r>
                        <a:rPr lang="en-GB"/>
                        <a:t>Maximum field (T)</a:t>
                      </a:r>
                    </a:p>
                  </a:txBody>
                  <a:tcPr/>
                </a:tc>
                <a:tc>
                  <a:txBody>
                    <a:bodyPr/>
                    <a:lstStyle/>
                    <a:p>
                      <a:r>
                        <a:rPr lang="en-GB"/>
                        <a:t>Saturation?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Works for all injection energies</a:t>
                      </a:r>
                    </a:p>
                    <a:p>
                      <a:endParaRPr lang="en-GB"/>
                    </a:p>
                  </a:txBody>
                  <a:tcPr/>
                </a:tc>
                <a:extLst>
                  <a:ext uri="{0D108BD9-81ED-4DB2-BD59-A6C34878D82A}">
                    <a16:rowId xmlns:a16="http://schemas.microsoft.com/office/drawing/2014/main" val="4236630212"/>
                  </a:ext>
                </a:extLst>
              </a:tr>
              <a:tr h="370840">
                <a:tc>
                  <a:txBody>
                    <a:bodyPr/>
                    <a:lstStyle/>
                    <a:p>
                      <a:r>
                        <a:rPr lang="en-GB"/>
                        <a:t>46.67</a:t>
                      </a:r>
                    </a:p>
                  </a:txBody>
                  <a:tcPr/>
                </a:tc>
                <a:tc>
                  <a:txBody>
                    <a:bodyPr/>
                    <a:lstStyle/>
                    <a:p>
                      <a:r>
                        <a:rPr lang="en-GB"/>
                        <a:t>39.8</a:t>
                      </a:r>
                    </a:p>
                  </a:txBody>
                  <a:tcPr/>
                </a:tc>
                <a:tc>
                  <a:txBody>
                    <a:bodyPr/>
                    <a:lstStyle/>
                    <a:p>
                      <a:r>
                        <a:rPr lang="en-GB"/>
                        <a:t>2.6</a:t>
                      </a:r>
                    </a:p>
                  </a:txBody>
                  <a:tcPr/>
                </a:tc>
                <a:tc>
                  <a:txBody>
                    <a:bodyPr/>
                    <a:lstStyle/>
                    <a:p>
                      <a:r>
                        <a:rPr lang="en-GB"/>
                        <a:t>Yes</a:t>
                      </a:r>
                    </a:p>
                  </a:txBody>
                  <a:tcPr/>
                </a:tc>
                <a:tc>
                  <a:txBody>
                    <a:bodyPr/>
                    <a:lstStyle/>
                    <a:p>
                      <a:r>
                        <a:rPr lang="en-GB"/>
                        <a:t>No</a:t>
                      </a:r>
                    </a:p>
                  </a:txBody>
                  <a:tcPr/>
                </a:tc>
                <a:extLst>
                  <a:ext uri="{0D108BD9-81ED-4DB2-BD59-A6C34878D82A}">
                    <a16:rowId xmlns:a16="http://schemas.microsoft.com/office/drawing/2014/main" val="3033920818"/>
                  </a:ext>
                </a:extLst>
              </a:tr>
            </a:tbl>
          </a:graphicData>
        </a:graphic>
      </p:graphicFrame>
    </p:spTree>
    <p:extLst>
      <p:ext uri="{BB962C8B-B14F-4D97-AF65-F5344CB8AC3E}">
        <p14:creationId xmlns:p14="http://schemas.microsoft.com/office/powerpoint/2010/main" val="31041974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9ECBE-4550-41F7-86A3-E2A23A584B17}"/>
              </a:ext>
            </a:extLst>
          </p:cNvPr>
          <p:cNvSpPr>
            <a:spLocks noGrp="1"/>
          </p:cNvSpPr>
          <p:nvPr>
            <p:ph type="title"/>
          </p:nvPr>
        </p:nvSpPr>
        <p:spPr/>
        <p:txBody>
          <a:bodyPr/>
          <a:lstStyle/>
          <a:p>
            <a:r>
              <a:rPr lang="en-GB"/>
              <a:t>Magnets Future Work</a:t>
            </a:r>
          </a:p>
        </p:txBody>
      </p:sp>
      <p:sp>
        <p:nvSpPr>
          <p:cNvPr id="3" name="Content Placeholder 2">
            <a:extLst>
              <a:ext uri="{FF2B5EF4-FFF2-40B4-BE49-F238E27FC236}">
                <a16:creationId xmlns:a16="http://schemas.microsoft.com/office/drawing/2014/main" id="{95779AE9-8350-4B8D-9F2D-985458469A80}"/>
              </a:ext>
            </a:extLst>
          </p:cNvPr>
          <p:cNvSpPr>
            <a:spLocks noGrp="1"/>
          </p:cNvSpPr>
          <p:nvPr>
            <p:ph idx="1"/>
          </p:nvPr>
        </p:nvSpPr>
        <p:spPr/>
        <p:txBody>
          <a:bodyPr vert="horz" lIns="91440" tIns="45720" rIns="91440" bIns="45720" rtlCol="0" anchor="t">
            <a:normAutofit lnSpcReduction="10000"/>
          </a:bodyPr>
          <a:lstStyle/>
          <a:p>
            <a:pPr marL="0" indent="0">
              <a:buNone/>
            </a:pPr>
            <a:r>
              <a:rPr lang="en-GB" sz="2000" b="1"/>
              <a:t>Further optimisation:</a:t>
            </a:r>
          </a:p>
          <a:p>
            <a:r>
              <a:rPr lang="en-GB" sz="2000"/>
              <a:t>Quadrupole &amp; </a:t>
            </a:r>
            <a:r>
              <a:rPr lang="en-GB" sz="2000" err="1"/>
              <a:t>Sextupole</a:t>
            </a:r>
            <a:r>
              <a:rPr lang="en-GB" sz="2000"/>
              <a:t> need better GFR.</a:t>
            </a:r>
          </a:p>
          <a:p>
            <a:pPr lvl="1"/>
            <a:r>
              <a:rPr lang="en-GB" sz="1800"/>
              <a:t>Shimming</a:t>
            </a:r>
            <a:endParaRPr lang="en-GB" sz="1600"/>
          </a:p>
          <a:p>
            <a:pPr lvl="2"/>
            <a:r>
              <a:rPr lang="en-GB" sz="1400"/>
              <a:t>Get ~+5mm to GFR </a:t>
            </a:r>
            <a:r>
              <a:rPr lang="en-GB" sz="1600"/>
              <a:t>diameter</a:t>
            </a:r>
            <a:r>
              <a:rPr lang="en-GB" sz="1400"/>
              <a:t>.</a:t>
            </a:r>
          </a:p>
          <a:p>
            <a:r>
              <a:rPr lang="en-GB" sz="2000" err="1"/>
              <a:t>Sextupole</a:t>
            </a:r>
            <a:r>
              <a:rPr lang="en-GB" sz="2000"/>
              <a:t> needs to become unsaturated</a:t>
            </a:r>
          </a:p>
          <a:p>
            <a:pPr lvl="1"/>
            <a:r>
              <a:rPr lang="en-GB" sz="1800"/>
              <a:t>Widen</a:t>
            </a:r>
            <a:r>
              <a:rPr lang="en-GB"/>
              <a:t> poles</a:t>
            </a:r>
          </a:p>
          <a:p>
            <a:pPr marL="0" indent="0">
              <a:buNone/>
            </a:pPr>
            <a:r>
              <a:rPr lang="en-GB" sz="2000" b="1"/>
              <a:t>3D work:</a:t>
            </a:r>
          </a:p>
          <a:p>
            <a:r>
              <a:rPr lang="en-GB" sz="2000"/>
              <a:t>Model magnets in 3D using Opera</a:t>
            </a:r>
          </a:p>
          <a:p>
            <a:r>
              <a:rPr lang="en-GB" sz="2000"/>
              <a:t>Compare FEMM and Opera designs</a:t>
            </a:r>
          </a:p>
        </p:txBody>
      </p:sp>
      <p:sp>
        <p:nvSpPr>
          <p:cNvPr id="4" name="Slide Number Placeholder 3">
            <a:extLst>
              <a:ext uri="{FF2B5EF4-FFF2-40B4-BE49-F238E27FC236}">
                <a16:creationId xmlns:a16="http://schemas.microsoft.com/office/drawing/2014/main" id="{E514386B-CFE2-485B-B1CB-8187FF9CD4F6}"/>
              </a:ext>
            </a:extLst>
          </p:cNvPr>
          <p:cNvSpPr>
            <a:spLocks noGrp="1"/>
          </p:cNvSpPr>
          <p:nvPr>
            <p:ph type="sldNum" sz="quarter" idx="12"/>
          </p:nvPr>
        </p:nvSpPr>
        <p:spPr/>
        <p:txBody>
          <a:bodyPr/>
          <a:lstStyle/>
          <a:p>
            <a:fld id="{B2DC25EE-239B-4C5F-AAD1-255A7D5F1EE2}" type="slidenum">
              <a:rPr lang="en-US" smtClean="0"/>
              <a:t>35</a:t>
            </a:fld>
            <a:endParaRPr lang="en-US"/>
          </a:p>
        </p:txBody>
      </p:sp>
    </p:spTree>
    <p:extLst>
      <p:ext uri="{BB962C8B-B14F-4D97-AF65-F5344CB8AC3E}">
        <p14:creationId xmlns:p14="http://schemas.microsoft.com/office/powerpoint/2010/main" val="2206942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Freeform: Shape 12">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chemeClr val="tx2">
                <a:lumMod val="10000"/>
                <a:lumOff val="90000"/>
              </a:schemeClr>
            </a:solidFill>
          </a:ln>
          <a:effectLst>
            <a:outerShdw blurRad="63500" sx="102000" sy="102000" algn="ctr" rotWithShape="0">
              <a:schemeClr val="bg1">
                <a:lumMod val="8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9C45F024-2468-4D8A-9E11-BB2B1E0A3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9AF3237-8822-4469-B545-C451842621EA}"/>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a:t>FCC-</a:t>
            </a:r>
            <a:r>
              <a:rPr lang="en-US" sz="7200" err="1"/>
              <a:t>ee</a:t>
            </a:r>
            <a:r>
              <a:rPr lang="en-US" sz="7200"/>
              <a:t> RF Cavity design</a:t>
            </a:r>
          </a:p>
        </p:txBody>
      </p:sp>
      <p:sp>
        <p:nvSpPr>
          <p:cNvPr id="17" name="Rectangle 16">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8630BF08-88F0-462F-96A9-9FADE05DA524}"/>
              </a:ext>
            </a:extLst>
          </p:cNvPr>
          <p:cNvSpPr>
            <a:spLocks noGrp="1"/>
          </p:cNvSpPr>
          <p:nvPr>
            <p:ph type="sldNum" sz="quarter" idx="12"/>
          </p:nvPr>
        </p:nvSpPr>
        <p:spPr/>
        <p:txBody>
          <a:bodyPr/>
          <a:lstStyle/>
          <a:p>
            <a:fld id="{B2DC25EE-239B-4C5F-AAD1-255A7D5F1EE2}" type="slidenum">
              <a:rPr lang="en-US" smtClean="0"/>
              <a:t>36</a:t>
            </a:fld>
            <a:endParaRPr lang="en-US"/>
          </a:p>
        </p:txBody>
      </p:sp>
    </p:spTree>
    <p:extLst>
      <p:ext uri="{BB962C8B-B14F-4D97-AF65-F5344CB8AC3E}">
        <p14:creationId xmlns:p14="http://schemas.microsoft.com/office/powerpoint/2010/main" val="9387103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C3CA7-DF49-4BEA-A016-912ED956BEA1}"/>
              </a:ext>
            </a:extLst>
          </p:cNvPr>
          <p:cNvSpPr>
            <a:spLocks noGrp="1"/>
          </p:cNvSpPr>
          <p:nvPr>
            <p:ph type="title"/>
          </p:nvPr>
        </p:nvSpPr>
        <p:spPr/>
        <p:txBody>
          <a:bodyPr/>
          <a:lstStyle/>
          <a:p>
            <a:r>
              <a:rPr lang="en-GB"/>
              <a:t>RF Cavity Design</a:t>
            </a:r>
          </a:p>
        </p:txBody>
      </p:sp>
      <p:sp>
        <p:nvSpPr>
          <p:cNvPr id="6" name="Content Placeholder 5">
            <a:extLst>
              <a:ext uri="{FF2B5EF4-FFF2-40B4-BE49-F238E27FC236}">
                <a16:creationId xmlns:a16="http://schemas.microsoft.com/office/drawing/2014/main" id="{9B34C6A1-F2B0-404F-97CC-DE9382364D55}"/>
              </a:ext>
            </a:extLst>
          </p:cNvPr>
          <p:cNvSpPr>
            <a:spLocks noGrp="1"/>
          </p:cNvSpPr>
          <p:nvPr>
            <p:ph sz="half" idx="2"/>
          </p:nvPr>
        </p:nvSpPr>
        <p:spPr>
          <a:xfrm>
            <a:off x="6096177" y="431774"/>
            <a:ext cx="4937760" cy="980686"/>
          </a:xfrm>
          <a:solidFill>
            <a:schemeClr val="bg1"/>
          </a:solidFill>
          <a:ln w="28575">
            <a:solidFill>
              <a:schemeClr val="accent1"/>
            </a:solidFill>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ormAutofit/>
          </a:bodyPr>
          <a:lstStyle/>
          <a:p>
            <a:pPr marL="0" indent="0">
              <a:buNone/>
            </a:pPr>
            <a:r>
              <a:rPr lang="en-GB"/>
              <a:t>Available for every operation energy</a:t>
            </a:r>
          </a:p>
        </p:txBody>
      </p:sp>
      <p:pic>
        <p:nvPicPr>
          <p:cNvPr id="3" name="Picture 3" descr="Diagram, timeline&#10;&#10;Description automatically generated">
            <a:extLst>
              <a:ext uri="{FF2B5EF4-FFF2-40B4-BE49-F238E27FC236}">
                <a16:creationId xmlns:a16="http://schemas.microsoft.com/office/drawing/2014/main" id="{B0866950-67AD-45BA-906D-F3F468667189}"/>
              </a:ext>
            </a:extLst>
          </p:cNvPr>
          <p:cNvPicPr>
            <a:picLocks noGrp="1" noChangeAspect="1"/>
          </p:cNvPicPr>
          <p:nvPr>
            <p:ph sz="quarter" idx="4"/>
          </p:nvPr>
        </p:nvPicPr>
        <p:blipFill>
          <a:blip r:embed="rId2"/>
          <a:stretch>
            <a:fillRect/>
          </a:stretch>
        </p:blipFill>
        <p:spPr>
          <a:xfrm>
            <a:off x="249935" y="1769331"/>
            <a:ext cx="11608021" cy="1994091"/>
          </a:xfrm>
        </p:spPr>
      </p:pic>
      <p:sp>
        <p:nvSpPr>
          <p:cNvPr id="4" name="Rectangle 3">
            <a:extLst>
              <a:ext uri="{FF2B5EF4-FFF2-40B4-BE49-F238E27FC236}">
                <a16:creationId xmlns:a16="http://schemas.microsoft.com/office/drawing/2014/main" id="{8ADE4D36-6CBA-432D-9FB4-50F38C555388}"/>
              </a:ext>
            </a:extLst>
          </p:cNvPr>
          <p:cNvSpPr/>
          <p:nvPr/>
        </p:nvSpPr>
        <p:spPr>
          <a:xfrm>
            <a:off x="2612887" y="2552147"/>
            <a:ext cx="5786781" cy="5963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E36509A-7969-48C1-967D-DA7D96014482}"/>
              </a:ext>
            </a:extLst>
          </p:cNvPr>
          <p:cNvSpPr txBox="1"/>
          <p:nvPr/>
        </p:nvSpPr>
        <p:spPr>
          <a:xfrm>
            <a:off x="450573" y="3962399"/>
            <a:ext cx="1083806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t>- Fixed synchrotron radiation power of 50 MW per beam</a:t>
            </a:r>
          </a:p>
        </p:txBody>
      </p:sp>
      <p:grpSp>
        <p:nvGrpSpPr>
          <p:cNvPr id="18" name="Group 17">
            <a:extLst>
              <a:ext uri="{FF2B5EF4-FFF2-40B4-BE49-F238E27FC236}">
                <a16:creationId xmlns:a16="http://schemas.microsoft.com/office/drawing/2014/main" id="{264DFBFB-5EB9-4BE2-945D-9389C2C7DFB8}"/>
              </a:ext>
            </a:extLst>
          </p:cNvPr>
          <p:cNvGrpSpPr/>
          <p:nvPr/>
        </p:nvGrpSpPr>
        <p:grpSpPr>
          <a:xfrm>
            <a:off x="1234838" y="2384261"/>
            <a:ext cx="9741674" cy="671469"/>
            <a:chOff x="1234838" y="2384261"/>
            <a:chExt cx="9741674" cy="671469"/>
          </a:xfrm>
        </p:grpSpPr>
        <p:sp>
          <p:nvSpPr>
            <p:cNvPr id="12" name="Content Placeholder 5">
              <a:extLst>
                <a:ext uri="{FF2B5EF4-FFF2-40B4-BE49-F238E27FC236}">
                  <a16:creationId xmlns:a16="http://schemas.microsoft.com/office/drawing/2014/main" id="{75291E69-AA61-4CA6-A2EB-69F65DACAE9B}"/>
                </a:ext>
              </a:extLst>
            </p:cNvPr>
            <p:cNvSpPr txBox="1">
              <a:spLocks/>
            </p:cNvSpPr>
            <p:nvPr/>
          </p:nvSpPr>
          <p:spPr>
            <a:xfrm>
              <a:off x="1234838" y="2384262"/>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sz="2000"/>
                <a:t>45 GeV</a:t>
              </a:r>
              <a:endParaRPr lang="en-US" sz="2000"/>
            </a:p>
          </p:txBody>
        </p:sp>
        <p:sp>
          <p:nvSpPr>
            <p:cNvPr id="14" name="Content Placeholder 5">
              <a:extLst>
                <a:ext uri="{FF2B5EF4-FFF2-40B4-BE49-F238E27FC236}">
                  <a16:creationId xmlns:a16="http://schemas.microsoft.com/office/drawing/2014/main" id="{11043298-DE9D-4B55-B6EC-ED26F560639A}"/>
                </a:ext>
              </a:extLst>
            </p:cNvPr>
            <p:cNvSpPr txBox="1">
              <a:spLocks/>
            </p:cNvSpPr>
            <p:nvPr/>
          </p:nvSpPr>
          <p:spPr>
            <a:xfrm>
              <a:off x="3498751" y="2384262"/>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sz="2000"/>
                <a:t>80 GeV</a:t>
              </a:r>
              <a:endParaRPr lang="en-US" sz="2000"/>
            </a:p>
          </p:txBody>
        </p:sp>
        <p:sp>
          <p:nvSpPr>
            <p:cNvPr id="15" name="Content Placeholder 5">
              <a:extLst>
                <a:ext uri="{FF2B5EF4-FFF2-40B4-BE49-F238E27FC236}">
                  <a16:creationId xmlns:a16="http://schemas.microsoft.com/office/drawing/2014/main" id="{729C51DA-C5B2-4704-9020-1B612D84C659}"/>
                </a:ext>
              </a:extLst>
            </p:cNvPr>
            <p:cNvSpPr txBox="1">
              <a:spLocks/>
            </p:cNvSpPr>
            <p:nvPr/>
          </p:nvSpPr>
          <p:spPr>
            <a:xfrm>
              <a:off x="5320925" y="2384262"/>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sz="2000"/>
                <a:t>120 GeV</a:t>
              </a:r>
              <a:endParaRPr lang="en-US" sz="2000"/>
            </a:p>
          </p:txBody>
        </p:sp>
        <p:sp>
          <p:nvSpPr>
            <p:cNvPr id="16" name="Content Placeholder 5">
              <a:extLst>
                <a:ext uri="{FF2B5EF4-FFF2-40B4-BE49-F238E27FC236}">
                  <a16:creationId xmlns:a16="http://schemas.microsoft.com/office/drawing/2014/main" id="{CAA87E13-2F4D-49D7-93AE-FE689C3DF618}"/>
                </a:ext>
              </a:extLst>
            </p:cNvPr>
            <p:cNvSpPr txBox="1">
              <a:spLocks/>
            </p:cNvSpPr>
            <p:nvPr/>
          </p:nvSpPr>
          <p:spPr>
            <a:xfrm>
              <a:off x="7739447" y="2384261"/>
              <a:ext cx="1315500"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fontScale="925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a:t>175 GeV</a:t>
              </a:r>
              <a:endParaRPr lang="en-US"/>
            </a:p>
          </p:txBody>
        </p:sp>
        <p:sp>
          <p:nvSpPr>
            <p:cNvPr id="17" name="Content Placeholder 5">
              <a:extLst>
                <a:ext uri="{FF2B5EF4-FFF2-40B4-BE49-F238E27FC236}">
                  <a16:creationId xmlns:a16="http://schemas.microsoft.com/office/drawing/2014/main" id="{4CFD4E80-4897-48C5-BEFD-C8997183C0E9}"/>
                </a:ext>
              </a:extLst>
            </p:cNvPr>
            <p:cNvSpPr txBox="1">
              <a:spLocks/>
            </p:cNvSpPr>
            <p:nvPr/>
          </p:nvSpPr>
          <p:spPr>
            <a:xfrm>
              <a:off x="9429099" y="2384261"/>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fontScale="925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a:ea typeface="+mn-lt"/>
                  <a:cs typeface="+mn-lt"/>
                </a:rPr>
                <a:t>182.5</a:t>
              </a:r>
              <a:r>
                <a:rPr lang="en-GB"/>
                <a:t> GeV</a:t>
              </a:r>
              <a:endParaRPr lang="en-US"/>
            </a:p>
          </p:txBody>
        </p:sp>
      </p:grpSp>
      <p:sp>
        <p:nvSpPr>
          <p:cNvPr id="22" name="TextBox 21">
            <a:extLst>
              <a:ext uri="{FF2B5EF4-FFF2-40B4-BE49-F238E27FC236}">
                <a16:creationId xmlns:a16="http://schemas.microsoft.com/office/drawing/2014/main" id="{53672ADC-EE67-40F6-9C32-BDFB6BE7D8ED}"/>
              </a:ext>
            </a:extLst>
          </p:cNvPr>
          <p:cNvSpPr txBox="1"/>
          <p:nvPr/>
        </p:nvSpPr>
        <p:spPr>
          <a:xfrm>
            <a:off x="450574" y="4470399"/>
            <a:ext cx="602311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b="1"/>
              <a:t>Voltage requirements</a:t>
            </a:r>
          </a:p>
        </p:txBody>
      </p:sp>
      <p:grpSp>
        <p:nvGrpSpPr>
          <p:cNvPr id="31" name="Group 30">
            <a:extLst>
              <a:ext uri="{FF2B5EF4-FFF2-40B4-BE49-F238E27FC236}">
                <a16:creationId xmlns:a16="http://schemas.microsoft.com/office/drawing/2014/main" id="{FD107CA1-6848-4011-A4EA-E0D20FB23246}"/>
              </a:ext>
            </a:extLst>
          </p:cNvPr>
          <p:cNvGrpSpPr/>
          <p:nvPr/>
        </p:nvGrpSpPr>
        <p:grpSpPr>
          <a:xfrm>
            <a:off x="1232629" y="5043530"/>
            <a:ext cx="9741674" cy="671469"/>
            <a:chOff x="1234838" y="2384261"/>
            <a:chExt cx="9741674" cy="671469"/>
          </a:xfrm>
        </p:grpSpPr>
        <p:sp>
          <p:nvSpPr>
            <p:cNvPr id="26" name="Content Placeholder 5">
              <a:extLst>
                <a:ext uri="{FF2B5EF4-FFF2-40B4-BE49-F238E27FC236}">
                  <a16:creationId xmlns:a16="http://schemas.microsoft.com/office/drawing/2014/main" id="{73F0D3FA-75F3-4E72-BFD7-24DDF8C69EBA}"/>
                </a:ext>
              </a:extLst>
            </p:cNvPr>
            <p:cNvSpPr txBox="1">
              <a:spLocks/>
            </p:cNvSpPr>
            <p:nvPr/>
          </p:nvSpPr>
          <p:spPr>
            <a:xfrm>
              <a:off x="1234838" y="2384262"/>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sz="2000"/>
                <a:t>0.4 GV</a:t>
              </a:r>
              <a:endParaRPr lang="en-US" sz="2000"/>
            </a:p>
          </p:txBody>
        </p:sp>
        <p:sp>
          <p:nvSpPr>
            <p:cNvPr id="27" name="Content Placeholder 5">
              <a:extLst>
                <a:ext uri="{FF2B5EF4-FFF2-40B4-BE49-F238E27FC236}">
                  <a16:creationId xmlns:a16="http://schemas.microsoft.com/office/drawing/2014/main" id="{073015A4-5FFE-432A-94D7-880855F2ABCE}"/>
                </a:ext>
              </a:extLst>
            </p:cNvPr>
            <p:cNvSpPr txBox="1">
              <a:spLocks/>
            </p:cNvSpPr>
            <p:nvPr/>
          </p:nvSpPr>
          <p:spPr>
            <a:xfrm>
              <a:off x="3498751" y="2384262"/>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sz="2000"/>
                <a:t>0.8 GV</a:t>
              </a:r>
              <a:endParaRPr lang="en-US" sz="2000"/>
            </a:p>
          </p:txBody>
        </p:sp>
        <p:sp>
          <p:nvSpPr>
            <p:cNvPr id="28" name="Content Placeholder 5">
              <a:extLst>
                <a:ext uri="{FF2B5EF4-FFF2-40B4-BE49-F238E27FC236}">
                  <a16:creationId xmlns:a16="http://schemas.microsoft.com/office/drawing/2014/main" id="{7B73362B-3441-4F9A-B46F-2952A678EB1B}"/>
                </a:ext>
              </a:extLst>
            </p:cNvPr>
            <p:cNvSpPr txBox="1">
              <a:spLocks/>
            </p:cNvSpPr>
            <p:nvPr/>
          </p:nvSpPr>
          <p:spPr>
            <a:xfrm>
              <a:off x="5320925" y="2384262"/>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sz="2000"/>
                <a:t>3 GV</a:t>
              </a:r>
              <a:endParaRPr lang="en-US" sz="2000"/>
            </a:p>
          </p:txBody>
        </p:sp>
        <p:sp>
          <p:nvSpPr>
            <p:cNvPr id="29" name="Content Placeholder 5">
              <a:extLst>
                <a:ext uri="{FF2B5EF4-FFF2-40B4-BE49-F238E27FC236}">
                  <a16:creationId xmlns:a16="http://schemas.microsoft.com/office/drawing/2014/main" id="{252DC8B8-8805-490E-B509-CB9DCA1E59C9}"/>
                </a:ext>
              </a:extLst>
            </p:cNvPr>
            <p:cNvSpPr txBox="1">
              <a:spLocks/>
            </p:cNvSpPr>
            <p:nvPr/>
          </p:nvSpPr>
          <p:spPr>
            <a:xfrm>
              <a:off x="7739447" y="2384261"/>
              <a:ext cx="1315500"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a:t>10 GV</a:t>
              </a:r>
              <a:endParaRPr lang="en-US"/>
            </a:p>
          </p:txBody>
        </p:sp>
        <p:sp>
          <p:nvSpPr>
            <p:cNvPr id="30" name="Content Placeholder 5">
              <a:extLst>
                <a:ext uri="{FF2B5EF4-FFF2-40B4-BE49-F238E27FC236}">
                  <a16:creationId xmlns:a16="http://schemas.microsoft.com/office/drawing/2014/main" id="{62F9B455-1A35-437A-9078-2D25AFA46B96}"/>
                </a:ext>
              </a:extLst>
            </p:cNvPr>
            <p:cNvSpPr txBox="1">
              <a:spLocks/>
            </p:cNvSpPr>
            <p:nvPr/>
          </p:nvSpPr>
          <p:spPr>
            <a:xfrm>
              <a:off x="9429099" y="2384261"/>
              <a:ext cx="1547413" cy="671468"/>
            </a:xfrm>
            <a:prstGeom prst="rect">
              <a:avLst/>
            </a:prstGeom>
            <a:solidFill>
              <a:schemeClr val="bg1"/>
            </a:solidFill>
            <a:ln w="28575" cap="flat" cmpd="sng" algn="ctr">
              <a:solidFill>
                <a:schemeClr val="accent1"/>
              </a:solidFill>
              <a:prstDash val="solid"/>
              <a:miter lim="800000"/>
            </a:ln>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dk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dk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GB">
                  <a:ea typeface="+mn-lt"/>
                  <a:cs typeface="+mn-lt"/>
                </a:rPr>
                <a:t>&gt;10 GV</a:t>
              </a:r>
              <a:endParaRPr lang="en-US"/>
            </a:p>
          </p:txBody>
        </p:sp>
      </p:grpSp>
      <p:sp>
        <p:nvSpPr>
          <p:cNvPr id="32" name="TextBox 31">
            <a:extLst>
              <a:ext uri="{FF2B5EF4-FFF2-40B4-BE49-F238E27FC236}">
                <a16:creationId xmlns:a16="http://schemas.microsoft.com/office/drawing/2014/main" id="{FE6167B5-F056-48F7-BAC7-E387B25FB778}"/>
              </a:ext>
            </a:extLst>
          </p:cNvPr>
          <p:cNvSpPr txBox="1"/>
          <p:nvPr/>
        </p:nvSpPr>
        <p:spPr>
          <a:xfrm>
            <a:off x="549965" y="6104835"/>
            <a:ext cx="893859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t> 3 types of cavity to cover different requirements </a:t>
            </a:r>
          </a:p>
        </p:txBody>
      </p:sp>
      <p:sp>
        <p:nvSpPr>
          <p:cNvPr id="5" name="Slide Number Placeholder 4">
            <a:extLst>
              <a:ext uri="{FF2B5EF4-FFF2-40B4-BE49-F238E27FC236}">
                <a16:creationId xmlns:a16="http://schemas.microsoft.com/office/drawing/2014/main" id="{BF022688-B7D4-42DD-9154-12E1AFE6FB52}"/>
              </a:ext>
            </a:extLst>
          </p:cNvPr>
          <p:cNvSpPr>
            <a:spLocks noGrp="1"/>
          </p:cNvSpPr>
          <p:nvPr>
            <p:ph type="sldNum" sz="quarter" idx="12"/>
          </p:nvPr>
        </p:nvSpPr>
        <p:spPr/>
        <p:txBody>
          <a:bodyPr/>
          <a:lstStyle/>
          <a:p>
            <a:fld id="{B2DC25EE-239B-4C5F-AAD1-255A7D5F1EE2}" type="slidenum">
              <a:rPr lang="en-US" smtClean="0"/>
              <a:t>37</a:t>
            </a:fld>
            <a:endParaRPr lang="en-US"/>
          </a:p>
        </p:txBody>
      </p:sp>
    </p:spTree>
    <p:extLst>
      <p:ext uri="{BB962C8B-B14F-4D97-AF65-F5344CB8AC3E}">
        <p14:creationId xmlns:p14="http://schemas.microsoft.com/office/powerpoint/2010/main" val="4028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2" grpId="0"/>
      <p:bldP spid="3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2DAF5-2AD2-4AB0-80D8-6B1233129F9D}"/>
              </a:ext>
            </a:extLst>
          </p:cNvPr>
          <p:cNvSpPr>
            <a:spLocks noGrp="1"/>
          </p:cNvSpPr>
          <p:nvPr>
            <p:ph type="title"/>
          </p:nvPr>
        </p:nvSpPr>
        <p:spPr/>
        <p:txBody>
          <a:bodyPr/>
          <a:lstStyle/>
          <a:p>
            <a:r>
              <a:rPr lang="en-GB"/>
              <a:t>Shape/ Material consideration?</a:t>
            </a:r>
          </a:p>
        </p:txBody>
      </p:sp>
      <p:sp>
        <p:nvSpPr>
          <p:cNvPr id="3" name="Text Placeholder 2">
            <a:extLst>
              <a:ext uri="{FF2B5EF4-FFF2-40B4-BE49-F238E27FC236}">
                <a16:creationId xmlns:a16="http://schemas.microsoft.com/office/drawing/2014/main" id="{D899601C-ACB7-4F6D-9F10-463FDD864824}"/>
              </a:ext>
            </a:extLst>
          </p:cNvPr>
          <p:cNvSpPr>
            <a:spLocks noGrp="1"/>
          </p:cNvSpPr>
          <p:nvPr>
            <p:ph type="body" idx="1"/>
          </p:nvPr>
        </p:nvSpPr>
        <p:spPr>
          <a:xfrm>
            <a:off x="905742" y="2372650"/>
            <a:ext cx="4937760" cy="823912"/>
          </a:xfrm>
        </p:spPr>
        <p:txBody>
          <a:bodyPr/>
          <a:lstStyle/>
          <a:p>
            <a:r>
              <a:rPr lang="en-GB"/>
              <a:t>Why elliptical?</a:t>
            </a:r>
          </a:p>
        </p:txBody>
      </p:sp>
      <p:sp>
        <p:nvSpPr>
          <p:cNvPr id="4" name="Content Placeholder 3">
            <a:extLst>
              <a:ext uri="{FF2B5EF4-FFF2-40B4-BE49-F238E27FC236}">
                <a16:creationId xmlns:a16="http://schemas.microsoft.com/office/drawing/2014/main" id="{8CEA2754-BFD3-4884-8433-74749AC39DA5}"/>
              </a:ext>
            </a:extLst>
          </p:cNvPr>
          <p:cNvSpPr>
            <a:spLocks noGrp="1"/>
          </p:cNvSpPr>
          <p:nvPr>
            <p:ph sz="half" idx="2"/>
          </p:nvPr>
        </p:nvSpPr>
        <p:spPr>
          <a:xfrm>
            <a:off x="729047" y="5060833"/>
            <a:ext cx="4939140" cy="1189132"/>
          </a:xfrm>
        </p:spPr>
        <p:txBody>
          <a:bodyPr vert="horz" lIns="91440" tIns="45720" rIns="91440" bIns="45720" rtlCol="0" anchor="t">
            <a:normAutofit fontScale="92500"/>
          </a:bodyPr>
          <a:lstStyle/>
          <a:p>
            <a:pPr marL="0" indent="0">
              <a:buNone/>
            </a:pPr>
            <a:r>
              <a:rPr lang="en-GB"/>
              <a:t>Single cell vs multicell?</a:t>
            </a:r>
          </a:p>
          <a:p>
            <a:r>
              <a:rPr lang="en-GB"/>
              <a:t>Accounts for higher order modes </a:t>
            </a:r>
          </a:p>
        </p:txBody>
      </p:sp>
      <p:sp>
        <p:nvSpPr>
          <p:cNvPr id="5" name="Text Placeholder 4">
            <a:extLst>
              <a:ext uri="{FF2B5EF4-FFF2-40B4-BE49-F238E27FC236}">
                <a16:creationId xmlns:a16="http://schemas.microsoft.com/office/drawing/2014/main" id="{AFCC5D8B-E8FF-433C-936B-4A7EAC9F02EC}"/>
              </a:ext>
            </a:extLst>
          </p:cNvPr>
          <p:cNvSpPr>
            <a:spLocks noGrp="1"/>
          </p:cNvSpPr>
          <p:nvPr>
            <p:ph type="body" sz="quarter" idx="3"/>
          </p:nvPr>
        </p:nvSpPr>
        <p:spPr/>
        <p:txBody>
          <a:bodyPr/>
          <a:lstStyle/>
          <a:p>
            <a:r>
              <a:rPr lang="en-GB"/>
              <a:t>Why superconducting?</a:t>
            </a:r>
          </a:p>
        </p:txBody>
      </p:sp>
      <p:sp>
        <p:nvSpPr>
          <p:cNvPr id="6" name="Content Placeholder 5">
            <a:extLst>
              <a:ext uri="{FF2B5EF4-FFF2-40B4-BE49-F238E27FC236}">
                <a16:creationId xmlns:a16="http://schemas.microsoft.com/office/drawing/2014/main" id="{B81343C5-CAFB-4879-AFE8-5FEC103A2463}"/>
              </a:ext>
            </a:extLst>
          </p:cNvPr>
          <p:cNvSpPr>
            <a:spLocks noGrp="1"/>
          </p:cNvSpPr>
          <p:nvPr>
            <p:ph sz="quarter" idx="4"/>
          </p:nvPr>
        </p:nvSpPr>
        <p:spPr>
          <a:xfrm>
            <a:off x="6345936" y="3292035"/>
            <a:ext cx="4937760" cy="2968511"/>
          </a:xfrm>
        </p:spPr>
        <p:txBody>
          <a:bodyPr vert="horz" lIns="91440" tIns="45720" rIns="91440" bIns="45720" rtlCol="0" anchor="t">
            <a:normAutofit fontScale="92500"/>
          </a:bodyPr>
          <a:lstStyle/>
          <a:p>
            <a:r>
              <a:rPr lang="en-GB">
                <a:ea typeface="+mn-lt"/>
                <a:cs typeface="+mn-lt"/>
              </a:rPr>
              <a:t>lower surface resistances</a:t>
            </a:r>
            <a:endParaRPr lang="en-GB"/>
          </a:p>
          <a:p>
            <a:r>
              <a:rPr lang="en-GB">
                <a:ea typeface="+mn-lt"/>
                <a:cs typeface="+mn-lt"/>
              </a:rPr>
              <a:t>more efficient (greater portion of the RF energy to accelerate the beam rather than be dissipated as heat)</a:t>
            </a:r>
            <a:endParaRPr lang="en-GB"/>
          </a:p>
          <a:p>
            <a:r>
              <a:rPr lang="en-GB">
                <a:ea typeface="+mn-lt"/>
                <a:cs typeface="+mn-lt"/>
              </a:rPr>
              <a:t> Lower power consumption</a:t>
            </a:r>
            <a:endParaRPr lang="en-GB"/>
          </a:p>
        </p:txBody>
      </p:sp>
      <p:sp>
        <p:nvSpPr>
          <p:cNvPr id="8" name="Content Placeholder 5">
            <a:extLst>
              <a:ext uri="{FF2B5EF4-FFF2-40B4-BE49-F238E27FC236}">
                <a16:creationId xmlns:a16="http://schemas.microsoft.com/office/drawing/2014/main" id="{AE39B21C-7AD5-4DD9-A2AD-2B4411AABE31}"/>
              </a:ext>
            </a:extLst>
          </p:cNvPr>
          <p:cNvSpPr txBox="1">
            <a:spLocks/>
          </p:cNvSpPr>
          <p:nvPr/>
        </p:nvSpPr>
        <p:spPr>
          <a:xfrm>
            <a:off x="733640" y="3289827"/>
            <a:ext cx="4937760" cy="2968511"/>
          </a:xfrm>
          <a:prstGeom prst="rect">
            <a:avLst/>
          </a:prstGeom>
        </p:spPr>
        <p:txBody>
          <a:bodyPr vert="horz" lIns="91440" tIns="45720" rIns="91440" bIns="45720" rtlCol="0" anchor="t">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ea typeface="+mn-lt"/>
                <a:cs typeface="+mn-lt"/>
              </a:rPr>
              <a:t>Larger acceleration gradients</a:t>
            </a:r>
          </a:p>
          <a:p>
            <a:r>
              <a:rPr lang="en-GB">
                <a:ea typeface="+mn-lt"/>
                <a:cs typeface="+mn-lt"/>
              </a:rPr>
              <a:t>Low ratio of peak surface fields</a:t>
            </a:r>
          </a:p>
          <a:p>
            <a:r>
              <a:rPr lang="en-GB"/>
              <a:t>Easier to fabricate</a:t>
            </a:r>
          </a:p>
        </p:txBody>
      </p:sp>
      <p:sp>
        <p:nvSpPr>
          <p:cNvPr id="7" name="Slide Number Placeholder 6">
            <a:extLst>
              <a:ext uri="{FF2B5EF4-FFF2-40B4-BE49-F238E27FC236}">
                <a16:creationId xmlns:a16="http://schemas.microsoft.com/office/drawing/2014/main" id="{13CB6533-78E7-41C3-B074-D602C79E1692}"/>
              </a:ext>
            </a:extLst>
          </p:cNvPr>
          <p:cNvSpPr>
            <a:spLocks noGrp="1"/>
          </p:cNvSpPr>
          <p:nvPr>
            <p:ph type="sldNum" sz="quarter" idx="12"/>
          </p:nvPr>
        </p:nvSpPr>
        <p:spPr/>
        <p:txBody>
          <a:bodyPr/>
          <a:lstStyle/>
          <a:p>
            <a:fld id="{B2DC25EE-239B-4C5F-AAD1-255A7D5F1EE2}" type="slidenum">
              <a:rPr lang="en-US" smtClean="0"/>
              <a:t>38</a:t>
            </a:fld>
            <a:endParaRPr lang="en-US"/>
          </a:p>
        </p:txBody>
      </p:sp>
    </p:spTree>
    <p:extLst>
      <p:ext uri="{BB962C8B-B14F-4D97-AF65-F5344CB8AC3E}">
        <p14:creationId xmlns:p14="http://schemas.microsoft.com/office/powerpoint/2010/main" val="15475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1E6DC-7862-4695-81E0-410AB461FD5D}"/>
              </a:ext>
            </a:extLst>
          </p:cNvPr>
          <p:cNvSpPr>
            <a:spLocks noGrp="1"/>
          </p:cNvSpPr>
          <p:nvPr>
            <p:ph type="title"/>
          </p:nvPr>
        </p:nvSpPr>
        <p:spPr/>
        <p:txBody>
          <a:bodyPr/>
          <a:lstStyle/>
          <a:p>
            <a:r>
              <a:rPr lang="en-GB"/>
              <a:t>Electromagnetic Considerations</a:t>
            </a:r>
          </a:p>
        </p:txBody>
      </p:sp>
      <p:sp>
        <p:nvSpPr>
          <p:cNvPr id="3" name="Content Placeholder 2">
            <a:extLst>
              <a:ext uri="{FF2B5EF4-FFF2-40B4-BE49-F238E27FC236}">
                <a16:creationId xmlns:a16="http://schemas.microsoft.com/office/drawing/2014/main" id="{4B2BB5A3-EB6E-49F7-9C5D-89E05FFA928F}"/>
              </a:ext>
            </a:extLst>
          </p:cNvPr>
          <p:cNvSpPr>
            <a:spLocks noGrp="1"/>
          </p:cNvSpPr>
          <p:nvPr>
            <p:ph idx="1"/>
          </p:nvPr>
        </p:nvSpPr>
        <p:spPr>
          <a:xfrm>
            <a:off x="1115568" y="2356546"/>
            <a:ext cx="10168128" cy="602003"/>
          </a:xfrm>
        </p:spPr>
        <p:txBody>
          <a:bodyPr vert="horz" lIns="91440" tIns="45720" rIns="91440" bIns="45720" rtlCol="0" anchor="t">
            <a:normAutofit/>
          </a:bodyPr>
          <a:lstStyle/>
          <a:p>
            <a:r>
              <a:rPr lang="en-GB" sz="3200" b="1">
                <a:ea typeface="+mn-lt"/>
                <a:cs typeface="+mn-lt"/>
              </a:rPr>
              <a:t>Maximise Rs*Q </a:t>
            </a:r>
            <a:r>
              <a:rPr lang="en-GB" sz="3200">
                <a:ea typeface="+mn-lt"/>
                <a:cs typeface="+mn-lt"/>
              </a:rPr>
              <a:t>Geometry factor  </a:t>
            </a:r>
            <a:endParaRPr lang="en-GB" sz="3200"/>
          </a:p>
        </p:txBody>
      </p:sp>
      <p:sp>
        <p:nvSpPr>
          <p:cNvPr id="5" name="Content Placeholder 2">
            <a:extLst>
              <a:ext uri="{FF2B5EF4-FFF2-40B4-BE49-F238E27FC236}">
                <a16:creationId xmlns:a16="http://schemas.microsoft.com/office/drawing/2014/main" id="{17A94E1F-8FD0-44A1-B928-8316779B9A38}"/>
              </a:ext>
            </a:extLst>
          </p:cNvPr>
          <p:cNvSpPr txBox="1">
            <a:spLocks/>
          </p:cNvSpPr>
          <p:nvPr/>
        </p:nvSpPr>
        <p:spPr>
          <a:xfrm>
            <a:off x="1113359" y="3248859"/>
            <a:ext cx="10168128" cy="602003"/>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200" b="1">
                <a:ea typeface="+mn-lt"/>
                <a:cs typeface="+mn-lt"/>
              </a:rPr>
              <a:t>Maximise r/Q factor </a:t>
            </a:r>
            <a:r>
              <a:rPr lang="en-GB" sz="3200">
                <a:ea typeface="+mn-lt"/>
                <a:cs typeface="+mn-lt"/>
              </a:rPr>
              <a:t> </a:t>
            </a:r>
          </a:p>
          <a:p>
            <a:pPr marL="0" indent="0">
              <a:buNone/>
            </a:pPr>
            <a:endParaRPr lang="en-GB" sz="3200"/>
          </a:p>
          <a:p>
            <a:endParaRPr lang="en-GB" sz="3200"/>
          </a:p>
        </p:txBody>
      </p:sp>
      <p:sp>
        <p:nvSpPr>
          <p:cNvPr id="6" name="Content Placeholder 2">
            <a:extLst>
              <a:ext uri="{FF2B5EF4-FFF2-40B4-BE49-F238E27FC236}">
                <a16:creationId xmlns:a16="http://schemas.microsoft.com/office/drawing/2014/main" id="{F64781AD-1445-44E6-B566-C90922311B4E}"/>
              </a:ext>
            </a:extLst>
          </p:cNvPr>
          <p:cNvSpPr txBox="1">
            <a:spLocks/>
          </p:cNvSpPr>
          <p:nvPr/>
        </p:nvSpPr>
        <p:spPr>
          <a:xfrm>
            <a:off x="1113359" y="3778946"/>
            <a:ext cx="10168128" cy="602003"/>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3200">
              <a:ea typeface="+mn-lt"/>
              <a:cs typeface="+mn-lt"/>
            </a:endParaRPr>
          </a:p>
          <a:p>
            <a:endParaRPr lang="en-GB" sz="3200"/>
          </a:p>
        </p:txBody>
      </p:sp>
      <p:sp>
        <p:nvSpPr>
          <p:cNvPr id="7" name="Content Placeholder 2">
            <a:extLst>
              <a:ext uri="{FF2B5EF4-FFF2-40B4-BE49-F238E27FC236}">
                <a16:creationId xmlns:a16="http://schemas.microsoft.com/office/drawing/2014/main" id="{C7D8EA21-F720-4473-9178-FA0A3DCFD4A7}"/>
              </a:ext>
            </a:extLst>
          </p:cNvPr>
          <p:cNvSpPr txBox="1">
            <a:spLocks/>
          </p:cNvSpPr>
          <p:nvPr/>
        </p:nvSpPr>
        <p:spPr>
          <a:xfrm>
            <a:off x="1135446" y="4088163"/>
            <a:ext cx="10168128" cy="602003"/>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200" b="1">
                <a:ea typeface="+mn-lt"/>
                <a:cs typeface="+mn-lt"/>
              </a:rPr>
              <a:t>Minimise peak fields </a:t>
            </a:r>
            <a:endParaRPr lang="en-US" sz="3200"/>
          </a:p>
          <a:p>
            <a:pPr marL="0" indent="0">
              <a:buNone/>
            </a:pPr>
            <a:endParaRPr lang="en-GB" sz="3200"/>
          </a:p>
          <a:p>
            <a:pPr marL="0" indent="0">
              <a:buNone/>
            </a:pPr>
            <a:endParaRPr lang="en-GB" sz="3200"/>
          </a:p>
          <a:p>
            <a:endParaRPr lang="en-GB" sz="3200"/>
          </a:p>
        </p:txBody>
      </p:sp>
      <p:sp>
        <p:nvSpPr>
          <p:cNvPr id="4" name="Content Placeholder 2">
            <a:extLst>
              <a:ext uri="{FF2B5EF4-FFF2-40B4-BE49-F238E27FC236}">
                <a16:creationId xmlns:a16="http://schemas.microsoft.com/office/drawing/2014/main" id="{E74716DA-1EDA-40DC-A7EE-8D872D65AC3B}"/>
              </a:ext>
            </a:extLst>
          </p:cNvPr>
          <p:cNvSpPr txBox="1">
            <a:spLocks/>
          </p:cNvSpPr>
          <p:nvPr/>
        </p:nvSpPr>
        <p:spPr>
          <a:xfrm>
            <a:off x="1133237" y="5024651"/>
            <a:ext cx="10168128" cy="602003"/>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200" b="1">
                <a:ea typeface="+mn-lt"/>
                <a:cs typeface="+mn-lt"/>
              </a:rPr>
              <a:t>Maximise Transit time </a:t>
            </a:r>
            <a:endParaRPr lang="en-US" sz="3200"/>
          </a:p>
          <a:p>
            <a:pPr marL="0" indent="0">
              <a:buNone/>
            </a:pPr>
            <a:endParaRPr lang="en-GB" sz="3200"/>
          </a:p>
          <a:p>
            <a:pPr marL="0" indent="0">
              <a:buNone/>
            </a:pPr>
            <a:endParaRPr lang="en-GB" sz="3200"/>
          </a:p>
          <a:p>
            <a:pPr marL="0" indent="0">
              <a:buNone/>
            </a:pPr>
            <a:endParaRPr lang="en-GB" sz="3200"/>
          </a:p>
        </p:txBody>
      </p:sp>
      <p:sp>
        <p:nvSpPr>
          <p:cNvPr id="8" name="Slide Number Placeholder 7">
            <a:extLst>
              <a:ext uri="{FF2B5EF4-FFF2-40B4-BE49-F238E27FC236}">
                <a16:creationId xmlns:a16="http://schemas.microsoft.com/office/drawing/2014/main" id="{80A44B3C-338F-4D91-B6DD-EBD359945E2D}"/>
              </a:ext>
            </a:extLst>
          </p:cNvPr>
          <p:cNvSpPr>
            <a:spLocks noGrp="1"/>
          </p:cNvSpPr>
          <p:nvPr>
            <p:ph type="sldNum" sz="quarter" idx="12"/>
          </p:nvPr>
        </p:nvSpPr>
        <p:spPr/>
        <p:txBody>
          <a:bodyPr/>
          <a:lstStyle/>
          <a:p>
            <a:fld id="{B2DC25EE-239B-4C5F-AAD1-255A7D5F1EE2}" type="slidenum">
              <a:rPr lang="en-US" smtClean="0"/>
              <a:t>39</a:t>
            </a:fld>
            <a:endParaRPr lang="en-US"/>
          </a:p>
        </p:txBody>
      </p:sp>
    </p:spTree>
    <p:extLst>
      <p:ext uri="{BB962C8B-B14F-4D97-AF65-F5344CB8AC3E}">
        <p14:creationId xmlns:p14="http://schemas.microsoft.com/office/powerpoint/2010/main" val="1216490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7" name="Rectangle 56">
            <a:extLst>
              <a:ext uri="{FF2B5EF4-FFF2-40B4-BE49-F238E27FC236}">
                <a16:creationId xmlns:a16="http://schemas.microsoft.com/office/drawing/2014/main" id="{96646FC9-C66D-4EC7-8310-0DD4ACC49C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9" name="Rectangle 58">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221673"/>
            <a:ext cx="8384770" cy="1332634"/>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0FE9C91-7079-49C7-84BB-76FA47C63FA3}"/>
              </a:ext>
            </a:extLst>
          </p:cNvPr>
          <p:cNvSpPr>
            <a:spLocks noGrp="1"/>
          </p:cNvSpPr>
          <p:nvPr>
            <p:ph type="title"/>
          </p:nvPr>
        </p:nvSpPr>
        <p:spPr>
          <a:xfrm>
            <a:off x="2103121" y="310343"/>
            <a:ext cx="7985759" cy="868823"/>
          </a:xfrm>
        </p:spPr>
        <p:txBody>
          <a:bodyPr vert="horz" lIns="91440" tIns="45720" rIns="91440" bIns="45720" rtlCol="0" anchor="ctr">
            <a:normAutofit/>
          </a:bodyPr>
          <a:lstStyle/>
          <a:p>
            <a:pPr algn="ctr"/>
            <a:r>
              <a:rPr lang="en-US"/>
              <a:t>FCC-ee layout</a:t>
            </a:r>
          </a:p>
        </p:txBody>
      </p:sp>
      <p:sp>
        <p:nvSpPr>
          <p:cNvPr id="61" name="Rectangle: Rounded Corners 60">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121140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pic>
        <p:nvPicPr>
          <p:cNvPr id="6" name="Picture 4" descr="Diagram, radar chart&#10;&#10;Description automatically generated">
            <a:extLst>
              <a:ext uri="{FF2B5EF4-FFF2-40B4-BE49-F238E27FC236}">
                <a16:creationId xmlns:a16="http://schemas.microsoft.com/office/drawing/2014/main" id="{FDF1E025-BCAE-445F-BCF4-9FCCA56BDE3B}"/>
              </a:ext>
            </a:extLst>
          </p:cNvPr>
          <p:cNvPicPr>
            <a:picLocks noGrp="1" noChangeAspect="1"/>
          </p:cNvPicPr>
          <p:nvPr>
            <p:ph idx="1"/>
          </p:nvPr>
        </p:nvPicPr>
        <p:blipFill>
          <a:blip r:embed="rId2"/>
          <a:stretch>
            <a:fillRect/>
          </a:stretch>
        </p:blipFill>
        <p:spPr>
          <a:xfrm>
            <a:off x="862665" y="2139484"/>
            <a:ext cx="4641941" cy="4096512"/>
          </a:xfrm>
          <a:prstGeom prst="rect">
            <a:avLst/>
          </a:prstGeom>
        </p:spPr>
      </p:pic>
      <p:pic>
        <p:nvPicPr>
          <p:cNvPr id="7" name="Picture 6">
            <a:extLst>
              <a:ext uri="{FF2B5EF4-FFF2-40B4-BE49-F238E27FC236}">
                <a16:creationId xmlns:a16="http://schemas.microsoft.com/office/drawing/2014/main" id="{71799DE2-AB6F-4A8C-9BD2-D79815554409}"/>
              </a:ext>
            </a:extLst>
          </p:cNvPr>
          <p:cNvPicPr>
            <a:picLocks noChangeAspect="1"/>
          </p:cNvPicPr>
          <p:nvPr/>
        </p:nvPicPr>
        <p:blipFill>
          <a:blip r:embed="rId3"/>
          <a:stretch>
            <a:fillRect/>
          </a:stretch>
        </p:blipFill>
        <p:spPr>
          <a:xfrm>
            <a:off x="6210302" y="2571858"/>
            <a:ext cx="5596128" cy="3231763"/>
          </a:xfrm>
          <a:prstGeom prst="rect">
            <a:avLst/>
          </a:prstGeom>
        </p:spPr>
      </p:pic>
      <p:sp>
        <p:nvSpPr>
          <p:cNvPr id="3" name="Slide Number Placeholder 2">
            <a:extLst>
              <a:ext uri="{FF2B5EF4-FFF2-40B4-BE49-F238E27FC236}">
                <a16:creationId xmlns:a16="http://schemas.microsoft.com/office/drawing/2014/main" id="{94215650-BF2C-4C3C-8340-E8741A648D5C}"/>
              </a:ext>
            </a:extLst>
          </p:cNvPr>
          <p:cNvSpPr>
            <a:spLocks noGrp="1"/>
          </p:cNvSpPr>
          <p:nvPr>
            <p:ph type="sldNum" sz="quarter" idx="12"/>
          </p:nvPr>
        </p:nvSpPr>
        <p:spPr>
          <a:xfrm>
            <a:off x="8869680" y="6356350"/>
            <a:ext cx="2743200" cy="365125"/>
          </a:xfrm>
        </p:spPr>
        <p:txBody>
          <a:bodyPr vert="horz" lIns="91440" tIns="45720" rIns="91440" bIns="45720" rtlCol="0" anchor="ctr">
            <a:normAutofit/>
          </a:bodyPr>
          <a:lstStyle/>
          <a:p>
            <a:pPr>
              <a:spcAft>
                <a:spcPts val="600"/>
              </a:spcAft>
            </a:pPr>
            <a:fld id="{B2DC25EE-239B-4C5F-AAD1-255A7D5F1EE2}" type="slidenum">
              <a:rPr lang="en-US">
                <a:solidFill>
                  <a:schemeClr val="tx2">
                    <a:lumMod val="50000"/>
                    <a:lumOff val="50000"/>
                  </a:schemeClr>
                </a:solidFill>
              </a:rPr>
              <a:pPr>
                <a:spcAft>
                  <a:spcPts val="600"/>
                </a:spcAft>
              </a:pPr>
              <a:t>4</a:t>
            </a:fld>
            <a:endParaRPr lang="en-US">
              <a:solidFill>
                <a:schemeClr val="tx2">
                  <a:lumMod val="50000"/>
                  <a:lumOff val="50000"/>
                </a:schemeClr>
              </a:solidFill>
            </a:endParaRPr>
          </a:p>
        </p:txBody>
      </p:sp>
    </p:spTree>
    <p:extLst>
      <p:ext uri="{BB962C8B-B14F-4D97-AF65-F5344CB8AC3E}">
        <p14:creationId xmlns:p14="http://schemas.microsoft.com/office/powerpoint/2010/main" val="25022101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2468898-5A6E-4D55-85EC-308E785EE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156939-09CD-4F5C-83BA-D11C830F8F37}"/>
              </a:ext>
            </a:extLst>
          </p:cNvPr>
          <p:cNvSpPr>
            <a:spLocks noGrp="1"/>
          </p:cNvSpPr>
          <p:nvPr>
            <p:ph type="title"/>
          </p:nvPr>
        </p:nvSpPr>
        <p:spPr>
          <a:xfrm>
            <a:off x="429768" y="411480"/>
            <a:ext cx="11201400" cy="1106424"/>
          </a:xfrm>
        </p:spPr>
        <p:txBody>
          <a:bodyPr>
            <a:normAutofit/>
          </a:bodyPr>
          <a:lstStyle/>
          <a:p>
            <a:r>
              <a:rPr lang="en-GB" sz="3600"/>
              <a:t>Superfish Optimisations</a:t>
            </a:r>
          </a:p>
        </p:txBody>
      </p:sp>
      <p:sp>
        <p:nvSpPr>
          <p:cNvPr id="13" name="Rectangle 12">
            <a:extLst>
              <a:ext uri="{FF2B5EF4-FFF2-40B4-BE49-F238E27FC236}">
                <a16:creationId xmlns:a16="http://schemas.microsoft.com/office/drawing/2014/main" id="{3E23A947-2D45-4208-AE2B-64948C87A3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8458"/>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A picture containing chart&#10;&#10;Description automatically generated">
            <a:extLst>
              <a:ext uri="{FF2B5EF4-FFF2-40B4-BE49-F238E27FC236}">
                <a16:creationId xmlns:a16="http://schemas.microsoft.com/office/drawing/2014/main" id="{1DF01C60-3EF6-4753-8C0A-9CEED6A23A45}"/>
              </a:ext>
            </a:extLst>
          </p:cNvPr>
          <p:cNvPicPr>
            <a:picLocks noChangeAspect="1"/>
          </p:cNvPicPr>
          <p:nvPr/>
        </p:nvPicPr>
        <p:blipFill>
          <a:blip r:embed="rId2"/>
          <a:stretch>
            <a:fillRect/>
          </a:stretch>
        </p:blipFill>
        <p:spPr>
          <a:xfrm>
            <a:off x="429768" y="2448987"/>
            <a:ext cx="6702552" cy="3719914"/>
          </a:xfrm>
          <a:prstGeom prst="rect">
            <a:avLst/>
          </a:prstGeom>
        </p:spPr>
      </p:pic>
      <p:sp useBgFill="1">
        <p:nvSpPr>
          <p:cNvPr id="15" name="Rectangle 14">
            <a:extLst>
              <a:ext uri="{FF2B5EF4-FFF2-40B4-BE49-F238E27FC236}">
                <a16:creationId xmlns:a16="http://schemas.microsoft.com/office/drawing/2014/main" id="{E5BBB0F9-6A59-4D02-A9C7-A2D6516684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3801" y="1721922"/>
            <a:ext cx="4218432" cy="4520560"/>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ontent Placeholder 7">
            <a:extLst>
              <a:ext uri="{FF2B5EF4-FFF2-40B4-BE49-F238E27FC236}">
                <a16:creationId xmlns:a16="http://schemas.microsoft.com/office/drawing/2014/main" id="{B3EAD361-1C22-42BC-A787-E7EC0B01167A}"/>
              </a:ext>
            </a:extLst>
          </p:cNvPr>
          <p:cNvSpPr>
            <a:spLocks noGrp="1"/>
          </p:cNvSpPr>
          <p:nvPr>
            <p:ph idx="1"/>
          </p:nvPr>
        </p:nvSpPr>
        <p:spPr>
          <a:xfrm>
            <a:off x="7938752" y="2120216"/>
            <a:ext cx="3455097" cy="1242657"/>
          </a:xfrm>
        </p:spPr>
        <p:txBody>
          <a:bodyPr anchor="ctr">
            <a:normAutofit/>
          </a:bodyPr>
          <a:lstStyle/>
          <a:p>
            <a:pPr marL="0" indent="0">
              <a:buNone/>
            </a:pPr>
            <a:r>
              <a:rPr lang="en-US" b="1"/>
              <a:t>How to fix a design like this?</a:t>
            </a:r>
            <a:endParaRPr lang="en-US"/>
          </a:p>
          <a:p>
            <a:pPr marL="0" indent="0">
              <a:buNone/>
            </a:pPr>
            <a:endParaRPr lang="en-US" b="1"/>
          </a:p>
          <a:p>
            <a:endParaRPr lang="en-US" b="1"/>
          </a:p>
        </p:txBody>
      </p:sp>
      <p:sp>
        <p:nvSpPr>
          <p:cNvPr id="3" name="Content Placeholder 7">
            <a:extLst>
              <a:ext uri="{FF2B5EF4-FFF2-40B4-BE49-F238E27FC236}">
                <a16:creationId xmlns:a16="http://schemas.microsoft.com/office/drawing/2014/main" id="{80C2B7C5-5DE2-4C87-A7E5-53089D337EE4}"/>
              </a:ext>
            </a:extLst>
          </p:cNvPr>
          <p:cNvSpPr txBox="1">
            <a:spLocks/>
          </p:cNvSpPr>
          <p:nvPr/>
        </p:nvSpPr>
        <p:spPr>
          <a:xfrm>
            <a:off x="7936543" y="3608877"/>
            <a:ext cx="3455097" cy="2335961"/>
          </a:xfrm>
          <a:prstGeom prst="rect">
            <a:avLst/>
          </a:prstGeom>
        </p:spPr>
        <p:txBody>
          <a:bodyPr vert="horz" lIns="91440" tIns="45720" rIns="91440" bIns="45720" rtlCol="0" anchor="ctr">
            <a:normAutofit fontScale="925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t>Tuning.... to satisfy</a:t>
            </a:r>
          </a:p>
          <a:p>
            <a:pPr marL="0" indent="0">
              <a:buNone/>
            </a:pPr>
            <a:r>
              <a:rPr lang="en-US"/>
              <a:t> </a:t>
            </a:r>
            <a:r>
              <a:rPr lang="en-US">
                <a:ea typeface="+mn-lt"/>
                <a:cs typeface="+mn-lt"/>
              </a:rPr>
              <a:t>L[m] =v/2f[Hz]</a:t>
            </a:r>
            <a:endParaRPr lang="en-US"/>
          </a:p>
          <a:p>
            <a:pPr marL="0" indent="0">
              <a:buFont typeface="Arial" panose="020B0604020202020204" pitchFamily="34" charset="0"/>
              <a:buNone/>
            </a:pPr>
            <a:endParaRPr lang="en-US"/>
          </a:p>
          <a:p>
            <a:pPr marL="0" indent="0">
              <a:buNone/>
            </a:pPr>
            <a:r>
              <a:rPr lang="en-US"/>
              <a:t>Diameter tuning to match desired frequency</a:t>
            </a:r>
          </a:p>
          <a:p>
            <a:pPr marL="0" indent="0">
              <a:buNone/>
            </a:pPr>
            <a:endParaRPr lang="en-US"/>
          </a:p>
          <a:p>
            <a:pPr marL="0" indent="0">
              <a:buNone/>
            </a:pPr>
            <a:endParaRPr lang="en-US"/>
          </a:p>
          <a:p>
            <a:endParaRPr lang="en-US"/>
          </a:p>
        </p:txBody>
      </p:sp>
      <p:sp>
        <p:nvSpPr>
          <p:cNvPr id="5" name="TextBox 4">
            <a:extLst>
              <a:ext uri="{FF2B5EF4-FFF2-40B4-BE49-F238E27FC236}">
                <a16:creationId xmlns:a16="http://schemas.microsoft.com/office/drawing/2014/main" id="{17FBE5A7-750C-46F0-936D-930A2A8BF8B8}"/>
              </a:ext>
            </a:extLst>
          </p:cNvPr>
          <p:cNvSpPr txBox="1"/>
          <p:nvPr/>
        </p:nvSpPr>
        <p:spPr>
          <a:xfrm>
            <a:off x="616226" y="1466573"/>
            <a:ext cx="475311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ea typeface="+mn-lt"/>
                <a:cs typeface="+mn-lt"/>
              </a:rPr>
              <a:t>SUPERFISH is a Finite Element solver </a:t>
            </a:r>
            <a:endParaRPr lang="en-US"/>
          </a:p>
        </p:txBody>
      </p:sp>
      <p:sp>
        <p:nvSpPr>
          <p:cNvPr id="10" name="TextBox 9">
            <a:extLst>
              <a:ext uri="{FF2B5EF4-FFF2-40B4-BE49-F238E27FC236}">
                <a16:creationId xmlns:a16="http://schemas.microsoft.com/office/drawing/2014/main" id="{CB92FB35-EF83-42EC-81D9-1288AB679892}"/>
              </a:ext>
            </a:extLst>
          </p:cNvPr>
          <p:cNvSpPr txBox="1"/>
          <p:nvPr/>
        </p:nvSpPr>
        <p:spPr>
          <a:xfrm>
            <a:off x="616226" y="1886225"/>
            <a:ext cx="475311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ea typeface="+mn-lt"/>
                <a:cs typeface="+mn-lt"/>
              </a:rPr>
              <a:t>Utilises symmetries</a:t>
            </a:r>
            <a:endParaRPr lang="en-US"/>
          </a:p>
        </p:txBody>
      </p:sp>
      <p:sp>
        <p:nvSpPr>
          <p:cNvPr id="6" name="Slide Number Placeholder 5">
            <a:extLst>
              <a:ext uri="{FF2B5EF4-FFF2-40B4-BE49-F238E27FC236}">
                <a16:creationId xmlns:a16="http://schemas.microsoft.com/office/drawing/2014/main" id="{2EB52D70-7A63-4079-8816-1E4F9845A91A}"/>
              </a:ext>
            </a:extLst>
          </p:cNvPr>
          <p:cNvSpPr>
            <a:spLocks noGrp="1"/>
          </p:cNvSpPr>
          <p:nvPr>
            <p:ph type="sldNum" sz="quarter" idx="12"/>
          </p:nvPr>
        </p:nvSpPr>
        <p:spPr/>
        <p:txBody>
          <a:bodyPr/>
          <a:lstStyle/>
          <a:p>
            <a:fld id="{B2DC25EE-239B-4C5F-AAD1-255A7D5F1EE2}" type="slidenum">
              <a:rPr lang="en-US" smtClean="0"/>
              <a:t>40</a:t>
            </a:fld>
            <a:endParaRPr lang="en-US"/>
          </a:p>
        </p:txBody>
      </p:sp>
    </p:spTree>
    <p:extLst>
      <p:ext uri="{BB962C8B-B14F-4D97-AF65-F5344CB8AC3E}">
        <p14:creationId xmlns:p14="http://schemas.microsoft.com/office/powerpoint/2010/main" val="393556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85E1BDC-A9B0-4A87-82E3-F3187F69A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0990C621-3B8B-4820-8328-D47EF7CE8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43CB687-FBBB-469C-B33C-080A24524822}"/>
              </a:ext>
            </a:extLst>
          </p:cNvPr>
          <p:cNvSpPr>
            <a:spLocks noGrp="1"/>
          </p:cNvSpPr>
          <p:nvPr>
            <p:ph type="title"/>
          </p:nvPr>
        </p:nvSpPr>
        <p:spPr>
          <a:xfrm>
            <a:off x="1051560" y="586822"/>
            <a:ext cx="3538728" cy="1645920"/>
          </a:xfrm>
        </p:spPr>
        <p:txBody>
          <a:bodyPr>
            <a:normAutofit/>
          </a:bodyPr>
          <a:lstStyle/>
          <a:p>
            <a:r>
              <a:rPr lang="en-GB" sz="3200"/>
              <a:t>Maximising Electromagnetic</a:t>
            </a:r>
            <a:br>
              <a:rPr lang="en-GB" sz="3200"/>
            </a:br>
            <a:r>
              <a:rPr lang="en-GB" sz="3200"/>
              <a:t>Parameters</a:t>
            </a:r>
          </a:p>
        </p:txBody>
      </p:sp>
      <p:sp>
        <p:nvSpPr>
          <p:cNvPr id="16" name="Rectangle 15">
            <a:extLst>
              <a:ext uri="{FF2B5EF4-FFF2-40B4-BE49-F238E27FC236}">
                <a16:creationId xmlns:a16="http://schemas.microsoft.com/office/drawing/2014/main" id="{C1A2385B-1D2A-4E17-84FA-6CB7F0AAE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5E791F2F-79DB-4CC0-9FA1-001E3E91E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8113" y="1405210"/>
            <a:ext cx="1463040"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Content Placeholder 8">
            <a:extLst>
              <a:ext uri="{FF2B5EF4-FFF2-40B4-BE49-F238E27FC236}">
                <a16:creationId xmlns:a16="http://schemas.microsoft.com/office/drawing/2014/main" id="{0C50EE9B-6F82-40D8-AC42-E85763CE160B}"/>
              </a:ext>
            </a:extLst>
          </p:cNvPr>
          <p:cNvSpPr>
            <a:spLocks noGrp="1"/>
          </p:cNvSpPr>
          <p:nvPr>
            <p:ph idx="1"/>
          </p:nvPr>
        </p:nvSpPr>
        <p:spPr>
          <a:xfrm>
            <a:off x="5349240" y="586822"/>
            <a:ext cx="6007608" cy="1645920"/>
          </a:xfrm>
        </p:spPr>
        <p:txBody>
          <a:bodyPr vert="horz" lIns="91440" tIns="45720" rIns="91440" bIns="45720" rtlCol="0" anchor="ctr">
            <a:noAutofit/>
          </a:bodyPr>
          <a:lstStyle/>
          <a:p>
            <a:r>
              <a:rPr lang="en-US" sz="2000" err="1"/>
              <a:t>Optimisation</a:t>
            </a:r>
            <a:r>
              <a:rPr lang="en-US" sz="2000"/>
              <a:t> for a single cell done in </a:t>
            </a:r>
            <a:r>
              <a:rPr lang="en-US" sz="2000" err="1"/>
              <a:t>Superfish</a:t>
            </a:r>
            <a:endParaRPr lang="en-US" sz="2000"/>
          </a:p>
          <a:p>
            <a:r>
              <a:rPr lang="en-US" sz="2000"/>
              <a:t>5 MV/m</a:t>
            </a:r>
          </a:p>
          <a:p>
            <a:r>
              <a:rPr lang="en-US" sz="2000"/>
              <a:t>400MHz</a:t>
            </a:r>
          </a:p>
        </p:txBody>
      </p:sp>
      <p:pic>
        <p:nvPicPr>
          <p:cNvPr id="5" name="Picture 5" descr="Diagram&#10;&#10;Description automatically generated">
            <a:extLst>
              <a:ext uri="{FF2B5EF4-FFF2-40B4-BE49-F238E27FC236}">
                <a16:creationId xmlns:a16="http://schemas.microsoft.com/office/drawing/2014/main" id="{FE0406B2-7FC4-45F5-9F19-7F7B7E087CC1}"/>
              </a:ext>
            </a:extLst>
          </p:cNvPr>
          <p:cNvPicPr>
            <a:picLocks noChangeAspect="1"/>
          </p:cNvPicPr>
          <p:nvPr/>
        </p:nvPicPr>
        <p:blipFill>
          <a:blip r:embed="rId2"/>
          <a:stretch>
            <a:fillRect/>
          </a:stretch>
        </p:blipFill>
        <p:spPr>
          <a:xfrm>
            <a:off x="1266642" y="2574616"/>
            <a:ext cx="3420853" cy="3888676"/>
          </a:xfrm>
          <a:prstGeom prst="rect">
            <a:avLst/>
          </a:prstGeom>
        </p:spPr>
      </p:pic>
      <p:sp>
        <p:nvSpPr>
          <p:cNvPr id="7" name="Rectangle 6">
            <a:extLst>
              <a:ext uri="{FF2B5EF4-FFF2-40B4-BE49-F238E27FC236}">
                <a16:creationId xmlns:a16="http://schemas.microsoft.com/office/drawing/2014/main" id="{93087DD4-E983-4050-9DF9-D2BCDAC778F1}"/>
              </a:ext>
            </a:extLst>
          </p:cNvPr>
          <p:cNvSpPr/>
          <p:nvPr/>
        </p:nvSpPr>
        <p:spPr>
          <a:xfrm>
            <a:off x="3983831" y="3162299"/>
            <a:ext cx="273844" cy="1059655"/>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74341D9A-A8D2-4926-9368-200B06318750}"/>
              </a:ext>
            </a:extLst>
          </p:cNvPr>
          <p:cNvSpPr/>
          <p:nvPr/>
        </p:nvSpPr>
        <p:spPr>
          <a:xfrm rot="5400000">
            <a:off x="3219621" y="3447220"/>
            <a:ext cx="229671" cy="1346786"/>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47C9478A-5DA7-42A2-92D1-1BA1E70CBC9F}"/>
              </a:ext>
            </a:extLst>
          </p:cNvPr>
          <p:cNvSpPr/>
          <p:nvPr/>
        </p:nvSpPr>
        <p:spPr>
          <a:xfrm rot="5400000">
            <a:off x="2742544" y="3533360"/>
            <a:ext cx="384279" cy="48539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400EEE1-8E40-4A2B-BD60-516D234E6CA0}"/>
              </a:ext>
            </a:extLst>
          </p:cNvPr>
          <p:cNvSpPr/>
          <p:nvPr/>
        </p:nvSpPr>
        <p:spPr>
          <a:xfrm rot="5400000">
            <a:off x="1691204" y="4801151"/>
            <a:ext cx="671409" cy="66209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3" descr="Chart, line chart&#10;&#10;Description automatically generated">
            <a:extLst>
              <a:ext uri="{FF2B5EF4-FFF2-40B4-BE49-F238E27FC236}">
                <a16:creationId xmlns:a16="http://schemas.microsoft.com/office/drawing/2014/main" id="{9ABD56FD-C1BF-4333-B1E6-E3B177BBF96C}"/>
              </a:ext>
            </a:extLst>
          </p:cNvPr>
          <p:cNvPicPr>
            <a:picLocks noChangeAspect="1"/>
          </p:cNvPicPr>
          <p:nvPr/>
        </p:nvPicPr>
        <p:blipFill>
          <a:blip r:embed="rId3"/>
          <a:stretch>
            <a:fillRect/>
          </a:stretch>
        </p:blipFill>
        <p:spPr>
          <a:xfrm>
            <a:off x="5736432" y="2812142"/>
            <a:ext cx="5815011" cy="3603059"/>
          </a:xfrm>
          <a:prstGeom prst="rect">
            <a:avLst/>
          </a:prstGeom>
        </p:spPr>
      </p:pic>
      <p:pic>
        <p:nvPicPr>
          <p:cNvPr id="6" name="Picture 9" descr="Chart, line chart&#10;&#10;Description automatically generated">
            <a:extLst>
              <a:ext uri="{FF2B5EF4-FFF2-40B4-BE49-F238E27FC236}">
                <a16:creationId xmlns:a16="http://schemas.microsoft.com/office/drawing/2014/main" id="{5519D2B2-1D63-4714-8E6A-6218F9A7974F}"/>
              </a:ext>
            </a:extLst>
          </p:cNvPr>
          <p:cNvPicPr>
            <a:picLocks noChangeAspect="1"/>
          </p:cNvPicPr>
          <p:nvPr/>
        </p:nvPicPr>
        <p:blipFill>
          <a:blip r:embed="rId4"/>
          <a:stretch>
            <a:fillRect/>
          </a:stretch>
        </p:blipFill>
        <p:spPr>
          <a:xfrm>
            <a:off x="5740401" y="2816669"/>
            <a:ext cx="5824329" cy="3599011"/>
          </a:xfrm>
          <a:prstGeom prst="rect">
            <a:avLst/>
          </a:prstGeom>
        </p:spPr>
      </p:pic>
      <p:sp>
        <p:nvSpPr>
          <p:cNvPr id="17" name="Rectangle 16">
            <a:extLst>
              <a:ext uri="{FF2B5EF4-FFF2-40B4-BE49-F238E27FC236}">
                <a16:creationId xmlns:a16="http://schemas.microsoft.com/office/drawing/2014/main" id="{C1E58359-19FF-4297-887B-0EE6F5D54EE0}"/>
              </a:ext>
            </a:extLst>
          </p:cNvPr>
          <p:cNvSpPr/>
          <p:nvPr/>
        </p:nvSpPr>
        <p:spPr>
          <a:xfrm rot="5400000">
            <a:off x="1199768" y="5679107"/>
            <a:ext cx="903322" cy="485396"/>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8103268D-E6EF-4A01-AA80-2F1E37BFBBA2}"/>
              </a:ext>
            </a:extLst>
          </p:cNvPr>
          <p:cNvSpPr>
            <a:spLocks noGrp="1"/>
          </p:cNvSpPr>
          <p:nvPr>
            <p:ph type="sldNum" sz="quarter" idx="12"/>
          </p:nvPr>
        </p:nvSpPr>
        <p:spPr/>
        <p:txBody>
          <a:bodyPr/>
          <a:lstStyle/>
          <a:p>
            <a:fld id="{B2DC25EE-239B-4C5F-AAD1-255A7D5F1EE2}" type="slidenum">
              <a:rPr lang="en-US" smtClean="0"/>
              <a:t>41</a:t>
            </a:fld>
            <a:endParaRPr lang="en-US"/>
          </a:p>
        </p:txBody>
      </p:sp>
    </p:spTree>
    <p:extLst>
      <p:ext uri="{BB962C8B-B14F-4D97-AF65-F5344CB8AC3E}">
        <p14:creationId xmlns:p14="http://schemas.microsoft.com/office/powerpoint/2010/main" val="409669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5" grpId="0" animBg="1"/>
      <p:bldP spid="20" grpId="0" animBg="1"/>
      <p:bldP spid="1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316A9-2DC8-437C-8210-76FC9B972674}"/>
              </a:ext>
            </a:extLst>
          </p:cNvPr>
          <p:cNvSpPr>
            <a:spLocks noGrp="1"/>
          </p:cNvSpPr>
          <p:nvPr>
            <p:ph type="title"/>
          </p:nvPr>
        </p:nvSpPr>
        <p:spPr/>
        <p:txBody>
          <a:bodyPr>
            <a:normAutofit fontScale="90000"/>
          </a:bodyPr>
          <a:lstStyle/>
          <a:p>
            <a:r>
              <a:rPr lang="en-US">
                <a:ea typeface="+mj-lt"/>
                <a:cs typeface="+mj-lt"/>
              </a:rPr>
              <a:t>Mid cell + End cell </a:t>
            </a:r>
            <a:r>
              <a:rPr lang="en-US" err="1">
                <a:ea typeface="+mj-lt"/>
                <a:cs typeface="+mj-lt"/>
              </a:rPr>
              <a:t>Optimisation</a:t>
            </a:r>
            <a:r>
              <a:rPr lang="en-US">
                <a:ea typeface="+mj-lt"/>
                <a:cs typeface="+mj-lt"/>
              </a:rPr>
              <a:t> at 10MV/m</a:t>
            </a:r>
            <a:endParaRPr lang="en-US"/>
          </a:p>
        </p:txBody>
      </p:sp>
      <p:sp>
        <p:nvSpPr>
          <p:cNvPr id="3" name="Text Placeholder 2">
            <a:extLst>
              <a:ext uri="{FF2B5EF4-FFF2-40B4-BE49-F238E27FC236}">
                <a16:creationId xmlns:a16="http://schemas.microsoft.com/office/drawing/2014/main" id="{9CD1E9A3-96CA-469B-8674-D8A8AF7A0951}"/>
              </a:ext>
            </a:extLst>
          </p:cNvPr>
          <p:cNvSpPr>
            <a:spLocks noGrp="1"/>
          </p:cNvSpPr>
          <p:nvPr>
            <p:ph type="body" idx="1"/>
          </p:nvPr>
        </p:nvSpPr>
        <p:spPr>
          <a:xfrm>
            <a:off x="353569" y="1710042"/>
            <a:ext cx="5589324" cy="823912"/>
          </a:xfrm>
        </p:spPr>
        <p:txBody>
          <a:bodyPr>
            <a:normAutofit/>
          </a:bodyPr>
          <a:lstStyle/>
          <a:p>
            <a:r>
              <a:rPr lang="en-GB"/>
              <a:t>After Tuning Freq = </a:t>
            </a:r>
            <a:r>
              <a:rPr lang="en-GB" b="0">
                <a:ea typeface="+mn-lt"/>
                <a:cs typeface="+mn-lt"/>
              </a:rPr>
              <a:t>400.00541 </a:t>
            </a:r>
            <a:r>
              <a:rPr lang="en-GB">
                <a:ea typeface="+mn-lt"/>
                <a:cs typeface="+mn-lt"/>
              </a:rPr>
              <a:t>MHz</a:t>
            </a:r>
            <a:endParaRPr lang="en-GB"/>
          </a:p>
        </p:txBody>
      </p:sp>
      <p:sp>
        <p:nvSpPr>
          <p:cNvPr id="5" name="Text Placeholder 4">
            <a:extLst>
              <a:ext uri="{FF2B5EF4-FFF2-40B4-BE49-F238E27FC236}">
                <a16:creationId xmlns:a16="http://schemas.microsoft.com/office/drawing/2014/main" id="{2EF44EB6-DCBA-4AF6-BD6A-F515FF0D743D}"/>
              </a:ext>
            </a:extLst>
          </p:cNvPr>
          <p:cNvSpPr>
            <a:spLocks noGrp="1"/>
          </p:cNvSpPr>
          <p:nvPr>
            <p:ph type="body" sz="quarter" idx="3"/>
          </p:nvPr>
        </p:nvSpPr>
        <p:spPr>
          <a:xfrm>
            <a:off x="7406110" y="5420650"/>
            <a:ext cx="4937760" cy="823912"/>
          </a:xfrm>
        </p:spPr>
        <p:txBody>
          <a:bodyPr>
            <a:normAutofit/>
          </a:bodyPr>
          <a:lstStyle/>
          <a:p>
            <a:r>
              <a:rPr lang="en-GB"/>
              <a:t>Asymmetrical</a:t>
            </a:r>
          </a:p>
        </p:txBody>
      </p:sp>
      <p:pic>
        <p:nvPicPr>
          <p:cNvPr id="15" name="Picture 4" descr="Chart, surface chart&#10;&#10;Description automatically generated">
            <a:extLst>
              <a:ext uri="{FF2B5EF4-FFF2-40B4-BE49-F238E27FC236}">
                <a16:creationId xmlns:a16="http://schemas.microsoft.com/office/drawing/2014/main" id="{6E2FEC6C-36F1-478B-8094-792E47225ED2}"/>
              </a:ext>
            </a:extLst>
          </p:cNvPr>
          <p:cNvPicPr>
            <a:picLocks noChangeAspect="1"/>
          </p:cNvPicPr>
          <p:nvPr/>
        </p:nvPicPr>
        <p:blipFill>
          <a:blip r:embed="rId2"/>
          <a:stretch>
            <a:fillRect/>
          </a:stretch>
        </p:blipFill>
        <p:spPr>
          <a:xfrm>
            <a:off x="772439" y="2721873"/>
            <a:ext cx="4988910" cy="2710861"/>
          </a:xfrm>
          <a:prstGeom prst="rect">
            <a:avLst/>
          </a:prstGeom>
        </p:spPr>
      </p:pic>
      <p:grpSp>
        <p:nvGrpSpPr>
          <p:cNvPr id="7" name="Group 6">
            <a:extLst>
              <a:ext uri="{FF2B5EF4-FFF2-40B4-BE49-F238E27FC236}">
                <a16:creationId xmlns:a16="http://schemas.microsoft.com/office/drawing/2014/main" id="{F043CED3-7493-4B0C-8841-603B84A58B57}"/>
              </a:ext>
            </a:extLst>
          </p:cNvPr>
          <p:cNvGrpSpPr/>
          <p:nvPr/>
        </p:nvGrpSpPr>
        <p:grpSpPr>
          <a:xfrm>
            <a:off x="1672121" y="2681219"/>
            <a:ext cx="2914099" cy="1833215"/>
            <a:chOff x="1672121" y="2681219"/>
            <a:chExt cx="2914099" cy="1833215"/>
          </a:xfrm>
        </p:grpSpPr>
        <p:sp>
          <p:nvSpPr>
            <p:cNvPr id="17" name="Arc 16">
              <a:extLst>
                <a:ext uri="{FF2B5EF4-FFF2-40B4-BE49-F238E27FC236}">
                  <a16:creationId xmlns:a16="http://schemas.microsoft.com/office/drawing/2014/main" id="{064580A7-924D-4A1C-B480-31468A20B57E}"/>
                </a:ext>
              </a:extLst>
            </p:cNvPr>
            <p:cNvSpPr/>
            <p:nvPr/>
          </p:nvSpPr>
          <p:spPr>
            <a:xfrm>
              <a:off x="1672121" y="2781990"/>
              <a:ext cx="2606261" cy="1490869"/>
            </a:xfrm>
            <a:prstGeom prst="arc">
              <a:avLst/>
            </a:pr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3" name="Straight Arrow Connector 22">
              <a:extLst>
                <a:ext uri="{FF2B5EF4-FFF2-40B4-BE49-F238E27FC236}">
                  <a16:creationId xmlns:a16="http://schemas.microsoft.com/office/drawing/2014/main" id="{AE9DABE3-0C1D-4976-8841-3FEF2647D324}"/>
                </a:ext>
              </a:extLst>
            </p:cNvPr>
            <p:cNvCxnSpPr/>
            <p:nvPr/>
          </p:nvCxnSpPr>
          <p:spPr>
            <a:xfrm>
              <a:off x="4078221" y="2681219"/>
              <a:ext cx="507999" cy="1833215"/>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ABC20E26-5969-421C-AE0D-72996DEAE714}"/>
              </a:ext>
            </a:extLst>
          </p:cNvPr>
          <p:cNvGrpSpPr/>
          <p:nvPr/>
        </p:nvGrpSpPr>
        <p:grpSpPr>
          <a:xfrm>
            <a:off x="975694" y="2452411"/>
            <a:ext cx="3324294" cy="3014869"/>
            <a:chOff x="975693" y="2571473"/>
            <a:chExt cx="3297290" cy="3014869"/>
          </a:xfrm>
        </p:grpSpPr>
        <p:sp>
          <p:nvSpPr>
            <p:cNvPr id="4" name="Arc 3">
              <a:extLst>
                <a:ext uri="{FF2B5EF4-FFF2-40B4-BE49-F238E27FC236}">
                  <a16:creationId xmlns:a16="http://schemas.microsoft.com/office/drawing/2014/main" id="{FA58A483-D895-4C43-A434-AD5112EE0597}"/>
                </a:ext>
              </a:extLst>
            </p:cNvPr>
            <p:cNvSpPr/>
            <p:nvPr/>
          </p:nvSpPr>
          <p:spPr>
            <a:xfrm flipH="1">
              <a:off x="1619097" y="2934562"/>
              <a:ext cx="2653886" cy="1550399"/>
            </a:xfrm>
            <a:prstGeom prst="arc">
              <a:avLst/>
            </a:pr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Rectangle 18">
              <a:extLst>
                <a:ext uri="{FF2B5EF4-FFF2-40B4-BE49-F238E27FC236}">
                  <a16:creationId xmlns:a16="http://schemas.microsoft.com/office/drawing/2014/main" id="{E795C717-F668-4068-962A-2AAA1E290CCD}"/>
                </a:ext>
              </a:extLst>
            </p:cNvPr>
            <p:cNvSpPr/>
            <p:nvPr/>
          </p:nvSpPr>
          <p:spPr>
            <a:xfrm>
              <a:off x="975693" y="2571473"/>
              <a:ext cx="1998867" cy="3014869"/>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32BDE4E2-D5FD-42B3-A978-ED86F7FA0B51}"/>
                </a:ext>
              </a:extLst>
            </p:cNvPr>
            <p:cNvCxnSpPr>
              <a:cxnSpLocks/>
            </p:cNvCxnSpPr>
            <p:nvPr/>
          </p:nvCxnSpPr>
          <p:spPr>
            <a:xfrm flipH="1">
              <a:off x="1339437" y="2886904"/>
              <a:ext cx="474870" cy="1711737"/>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27" name="Picture 4" descr="Chart, surface chart&#10;&#10;Description automatically generated">
            <a:extLst>
              <a:ext uri="{FF2B5EF4-FFF2-40B4-BE49-F238E27FC236}">
                <a16:creationId xmlns:a16="http://schemas.microsoft.com/office/drawing/2014/main" id="{0521E1CC-B3B5-425F-BEC7-7B3D0D2F7310}"/>
              </a:ext>
            </a:extLst>
          </p:cNvPr>
          <p:cNvPicPr>
            <a:picLocks noChangeAspect="1"/>
          </p:cNvPicPr>
          <p:nvPr/>
        </p:nvPicPr>
        <p:blipFill>
          <a:blip r:embed="rId3"/>
          <a:stretch>
            <a:fillRect/>
          </a:stretch>
        </p:blipFill>
        <p:spPr>
          <a:xfrm>
            <a:off x="6131444" y="2707049"/>
            <a:ext cx="4956296" cy="2718424"/>
          </a:xfrm>
          <a:prstGeom prst="rect">
            <a:avLst/>
          </a:prstGeom>
        </p:spPr>
      </p:pic>
      <p:grpSp>
        <p:nvGrpSpPr>
          <p:cNvPr id="9" name="Group 8">
            <a:extLst>
              <a:ext uri="{FF2B5EF4-FFF2-40B4-BE49-F238E27FC236}">
                <a16:creationId xmlns:a16="http://schemas.microsoft.com/office/drawing/2014/main" id="{7EE5E73E-8EB2-4F12-8982-A776B5C43CFC}"/>
              </a:ext>
            </a:extLst>
          </p:cNvPr>
          <p:cNvGrpSpPr/>
          <p:nvPr/>
        </p:nvGrpSpPr>
        <p:grpSpPr>
          <a:xfrm>
            <a:off x="6375952" y="2595285"/>
            <a:ext cx="2662170" cy="3014870"/>
            <a:chOff x="6375952" y="2595285"/>
            <a:chExt cx="2662170" cy="3014870"/>
          </a:xfrm>
        </p:grpSpPr>
        <p:sp>
          <p:nvSpPr>
            <p:cNvPr id="29" name="Rectangle 28">
              <a:extLst>
                <a:ext uri="{FF2B5EF4-FFF2-40B4-BE49-F238E27FC236}">
                  <a16:creationId xmlns:a16="http://schemas.microsoft.com/office/drawing/2014/main" id="{F72BC525-98A7-4293-8EEC-D9F5C958A53F}"/>
                </a:ext>
              </a:extLst>
            </p:cNvPr>
            <p:cNvSpPr/>
            <p:nvPr/>
          </p:nvSpPr>
          <p:spPr>
            <a:xfrm>
              <a:off x="6375952" y="2595285"/>
              <a:ext cx="1568172" cy="301487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c 32">
              <a:extLst>
                <a:ext uri="{FF2B5EF4-FFF2-40B4-BE49-F238E27FC236}">
                  <a16:creationId xmlns:a16="http://schemas.microsoft.com/office/drawing/2014/main" id="{3253041E-58BC-4572-BACA-567BED086EF1}"/>
                </a:ext>
              </a:extLst>
            </p:cNvPr>
            <p:cNvSpPr/>
            <p:nvPr/>
          </p:nvSpPr>
          <p:spPr>
            <a:xfrm flipH="1">
              <a:off x="6884643" y="3269629"/>
              <a:ext cx="2153479" cy="1258955"/>
            </a:xfrm>
            <a:prstGeom prst="arc">
              <a:avLst/>
            </a:pr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5" name="Straight Arrow Connector 34">
              <a:extLst>
                <a:ext uri="{FF2B5EF4-FFF2-40B4-BE49-F238E27FC236}">
                  <a16:creationId xmlns:a16="http://schemas.microsoft.com/office/drawing/2014/main" id="{79212485-8909-44A8-9CB1-8B09F52ED84A}"/>
                </a:ext>
              </a:extLst>
            </p:cNvPr>
            <p:cNvCxnSpPr>
              <a:cxnSpLocks/>
            </p:cNvCxnSpPr>
            <p:nvPr/>
          </p:nvCxnSpPr>
          <p:spPr>
            <a:xfrm flipH="1">
              <a:off x="6651348" y="3266525"/>
              <a:ext cx="375479" cy="1369388"/>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EDF928C9-90DE-4D8B-93A9-C96F20F8AA65}"/>
              </a:ext>
            </a:extLst>
          </p:cNvPr>
          <p:cNvGrpSpPr/>
          <p:nvPr/>
        </p:nvGrpSpPr>
        <p:grpSpPr>
          <a:xfrm>
            <a:off x="6763163" y="3245816"/>
            <a:ext cx="2660097" cy="1379053"/>
            <a:chOff x="6763163" y="3245816"/>
            <a:chExt cx="2660097" cy="1379053"/>
          </a:xfrm>
        </p:grpSpPr>
        <p:sp>
          <p:nvSpPr>
            <p:cNvPr id="31" name="Arc 30">
              <a:extLst>
                <a:ext uri="{FF2B5EF4-FFF2-40B4-BE49-F238E27FC236}">
                  <a16:creationId xmlns:a16="http://schemas.microsoft.com/office/drawing/2014/main" id="{9EA05C1C-29BC-4167-A449-CD3D9DB1D4F0}"/>
                </a:ext>
              </a:extLst>
            </p:cNvPr>
            <p:cNvSpPr/>
            <p:nvPr/>
          </p:nvSpPr>
          <p:spPr>
            <a:xfrm>
              <a:off x="6763163" y="3245816"/>
              <a:ext cx="2274958" cy="1049131"/>
            </a:xfrm>
            <a:prstGeom prst="arc">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7" name="Straight Arrow Connector 36">
              <a:extLst>
                <a:ext uri="{FF2B5EF4-FFF2-40B4-BE49-F238E27FC236}">
                  <a16:creationId xmlns:a16="http://schemas.microsoft.com/office/drawing/2014/main" id="{EFE5C8F9-D8B4-4B15-8DE9-619F9FC9315D}"/>
                </a:ext>
              </a:extLst>
            </p:cNvPr>
            <p:cNvCxnSpPr>
              <a:cxnSpLocks/>
            </p:cNvCxnSpPr>
            <p:nvPr/>
          </p:nvCxnSpPr>
          <p:spPr>
            <a:xfrm>
              <a:off x="8893175" y="3288610"/>
              <a:ext cx="530085" cy="1336259"/>
            </a:xfrm>
            <a:prstGeom prst="straightConnector1">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9" name="Text Placeholder 2">
            <a:extLst>
              <a:ext uri="{FF2B5EF4-FFF2-40B4-BE49-F238E27FC236}">
                <a16:creationId xmlns:a16="http://schemas.microsoft.com/office/drawing/2014/main" id="{F5526BC4-AE7B-4C6A-B11C-3B039EFE1DA4}"/>
              </a:ext>
            </a:extLst>
          </p:cNvPr>
          <p:cNvSpPr txBox="1">
            <a:spLocks/>
          </p:cNvSpPr>
          <p:nvPr/>
        </p:nvSpPr>
        <p:spPr>
          <a:xfrm>
            <a:off x="6182317" y="1707833"/>
            <a:ext cx="5589324" cy="823912"/>
          </a:xfrm>
          <a:prstGeom prst="rect">
            <a:avLst/>
          </a:prstGeom>
        </p:spPr>
        <p:txBody>
          <a:bodyPr vert="horz" lIns="91440" tIns="45720" rIns="91440" bIns="45720" rtlCol="0" anchor="b">
            <a:normAutofit/>
          </a:bodyPr>
          <a:lstStyle>
            <a:lvl1pPr marL="0" indent="0" algn="l" defTabSz="914400" rtl="0" eaLnBrk="1" latinLnBrk="0" hangingPunct="1">
              <a:lnSpc>
                <a:spcPct val="110000"/>
              </a:lnSpc>
              <a:spcBef>
                <a:spcPts val="1000"/>
              </a:spcBef>
              <a:buFont typeface="Arial" panose="020B0604020202020204" pitchFamily="34" charset="0"/>
              <a:buNone/>
              <a:defRPr sz="2400" b="1" kern="1200" cap="none" baseline="0">
                <a:solidFill>
                  <a:schemeClr val="tx1"/>
                </a:solidFill>
                <a:latin typeface="+mn-lt"/>
                <a:ea typeface="+mn-ea"/>
                <a:cs typeface="+mn-cs"/>
              </a:defRPr>
            </a:lvl1pPr>
            <a:lvl2pPr marL="457200" indent="0" algn="l" defTabSz="914400" rtl="0" eaLnBrk="1" latinLnBrk="0" hangingPunct="1">
              <a:lnSpc>
                <a:spcPct val="11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11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11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11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a:t>After Tuning Freq = </a:t>
            </a:r>
            <a:r>
              <a:rPr lang="en-GB" b="0">
                <a:ea typeface="+mn-lt"/>
                <a:cs typeface="+mn-lt"/>
              </a:rPr>
              <a:t>400.13717 </a:t>
            </a:r>
            <a:r>
              <a:rPr lang="en-GB">
                <a:ea typeface="+mn-lt"/>
                <a:cs typeface="+mn-lt"/>
              </a:rPr>
              <a:t>MHz</a:t>
            </a:r>
            <a:endParaRPr lang="en-GB"/>
          </a:p>
        </p:txBody>
      </p:sp>
      <p:sp>
        <p:nvSpPr>
          <p:cNvPr id="43" name="Text Placeholder 4">
            <a:extLst>
              <a:ext uri="{FF2B5EF4-FFF2-40B4-BE49-F238E27FC236}">
                <a16:creationId xmlns:a16="http://schemas.microsoft.com/office/drawing/2014/main" id="{7C2D8F87-AF44-4927-876D-EA926CE6D8FB}"/>
              </a:ext>
            </a:extLst>
          </p:cNvPr>
          <p:cNvSpPr txBox="1">
            <a:spLocks/>
          </p:cNvSpPr>
          <p:nvPr/>
        </p:nvSpPr>
        <p:spPr>
          <a:xfrm>
            <a:off x="2323901" y="5495745"/>
            <a:ext cx="4937760" cy="823912"/>
          </a:xfrm>
          <a:prstGeom prst="rect">
            <a:avLst/>
          </a:prstGeom>
        </p:spPr>
        <p:txBody>
          <a:bodyPr vert="horz" lIns="91440" tIns="45720" rIns="91440" bIns="45720" rtlCol="0" anchor="b">
            <a:normAutofit/>
          </a:bodyPr>
          <a:lstStyle>
            <a:lvl1pPr marL="0" indent="0" algn="l" defTabSz="914400" rtl="0" eaLnBrk="1" latinLnBrk="0" hangingPunct="1">
              <a:lnSpc>
                <a:spcPct val="110000"/>
              </a:lnSpc>
              <a:spcBef>
                <a:spcPts val="1000"/>
              </a:spcBef>
              <a:buFont typeface="Arial" panose="020B0604020202020204" pitchFamily="34" charset="0"/>
              <a:buNone/>
              <a:defRPr sz="2400" b="1" kern="1200" cap="none" baseline="0">
                <a:solidFill>
                  <a:schemeClr val="tx1"/>
                </a:solidFill>
                <a:latin typeface="+mn-lt"/>
                <a:ea typeface="+mn-ea"/>
                <a:cs typeface="+mn-cs"/>
              </a:defRPr>
            </a:lvl1pPr>
            <a:lvl2pPr marL="457200" indent="0" algn="l" defTabSz="914400" rtl="0" eaLnBrk="1" latinLnBrk="0" hangingPunct="1">
              <a:lnSpc>
                <a:spcPct val="11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11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11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11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a:t>Symmetrical</a:t>
            </a:r>
          </a:p>
        </p:txBody>
      </p:sp>
      <p:sp>
        <p:nvSpPr>
          <p:cNvPr id="8" name="Slide Number Placeholder 7">
            <a:extLst>
              <a:ext uri="{FF2B5EF4-FFF2-40B4-BE49-F238E27FC236}">
                <a16:creationId xmlns:a16="http://schemas.microsoft.com/office/drawing/2014/main" id="{71423C06-0C56-4FD7-84B5-15528C23BA15}"/>
              </a:ext>
            </a:extLst>
          </p:cNvPr>
          <p:cNvSpPr>
            <a:spLocks noGrp="1"/>
          </p:cNvSpPr>
          <p:nvPr>
            <p:ph type="sldNum" sz="quarter" idx="12"/>
          </p:nvPr>
        </p:nvSpPr>
        <p:spPr/>
        <p:txBody>
          <a:bodyPr/>
          <a:lstStyle/>
          <a:p>
            <a:fld id="{B2DC25EE-239B-4C5F-AAD1-255A7D5F1EE2}" type="slidenum">
              <a:rPr lang="en-US" smtClean="0"/>
              <a:t>42</a:t>
            </a:fld>
            <a:endParaRPr lang="en-US"/>
          </a:p>
        </p:txBody>
      </p:sp>
    </p:spTree>
    <p:extLst>
      <p:ext uri="{BB962C8B-B14F-4D97-AF65-F5344CB8AC3E}">
        <p14:creationId xmlns:p14="http://schemas.microsoft.com/office/powerpoint/2010/main" val="118906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39" grpId="0"/>
      <p:bldP spid="4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34942-9362-43DC-AF3A-6EC8554FBB2B}"/>
              </a:ext>
            </a:extLst>
          </p:cNvPr>
          <p:cNvSpPr>
            <a:spLocks noGrp="1"/>
          </p:cNvSpPr>
          <p:nvPr>
            <p:ph type="title"/>
          </p:nvPr>
        </p:nvSpPr>
        <p:spPr/>
        <p:txBody>
          <a:bodyPr/>
          <a:lstStyle/>
          <a:p>
            <a:r>
              <a:rPr lang="en-GB"/>
              <a:t>Final 4-cell design</a:t>
            </a:r>
          </a:p>
        </p:txBody>
      </p:sp>
      <p:pic>
        <p:nvPicPr>
          <p:cNvPr id="4" name="Picture 4" descr="Chart, histogram&#10;&#10;Description automatically generated">
            <a:extLst>
              <a:ext uri="{FF2B5EF4-FFF2-40B4-BE49-F238E27FC236}">
                <a16:creationId xmlns:a16="http://schemas.microsoft.com/office/drawing/2014/main" id="{61EA67DD-843F-4F8F-AD15-AA53DCEC3E41}"/>
              </a:ext>
            </a:extLst>
          </p:cNvPr>
          <p:cNvPicPr>
            <a:picLocks noGrp="1" noChangeAspect="1"/>
          </p:cNvPicPr>
          <p:nvPr>
            <p:ph idx="1"/>
          </p:nvPr>
        </p:nvPicPr>
        <p:blipFill>
          <a:blip r:embed="rId2"/>
          <a:stretch>
            <a:fillRect/>
          </a:stretch>
        </p:blipFill>
        <p:spPr>
          <a:xfrm>
            <a:off x="484736" y="2461007"/>
            <a:ext cx="6323909" cy="3554102"/>
          </a:xfrm>
        </p:spPr>
      </p:pic>
      <p:graphicFrame>
        <p:nvGraphicFramePr>
          <p:cNvPr id="3" name="Content Placeholder 4">
            <a:extLst>
              <a:ext uri="{FF2B5EF4-FFF2-40B4-BE49-F238E27FC236}">
                <a16:creationId xmlns:a16="http://schemas.microsoft.com/office/drawing/2014/main" id="{DCE5B209-7DAF-4D4E-B915-E53705CC8628}"/>
              </a:ext>
            </a:extLst>
          </p:cNvPr>
          <p:cNvGraphicFramePr>
            <a:graphicFrameLocks/>
          </p:cNvGraphicFramePr>
          <p:nvPr>
            <p:extLst>
              <p:ext uri="{D42A27DB-BD31-4B8C-83A1-F6EECF244321}">
                <p14:modId xmlns:p14="http://schemas.microsoft.com/office/powerpoint/2010/main" val="1416312152"/>
              </p:ext>
            </p:extLst>
          </p:nvPr>
        </p:nvGraphicFramePr>
        <p:xfrm>
          <a:off x="7012608" y="2451652"/>
          <a:ext cx="4905028" cy="3596640"/>
        </p:xfrm>
        <a:graphic>
          <a:graphicData uri="http://schemas.openxmlformats.org/drawingml/2006/table">
            <a:tbl>
              <a:tblPr firstRow="1" bandRow="1">
                <a:tableStyleId>{5C22544A-7EE6-4342-B048-85BDC9FD1C3A}</a:tableStyleId>
              </a:tblPr>
              <a:tblGrid>
                <a:gridCol w="2254400">
                  <a:extLst>
                    <a:ext uri="{9D8B030D-6E8A-4147-A177-3AD203B41FA5}">
                      <a16:colId xmlns:a16="http://schemas.microsoft.com/office/drawing/2014/main" val="881898313"/>
                    </a:ext>
                  </a:extLst>
                </a:gridCol>
                <a:gridCol w="2650628">
                  <a:extLst>
                    <a:ext uri="{9D8B030D-6E8A-4147-A177-3AD203B41FA5}">
                      <a16:colId xmlns:a16="http://schemas.microsoft.com/office/drawing/2014/main" val="2103289330"/>
                    </a:ext>
                  </a:extLst>
                </a:gridCol>
              </a:tblGrid>
              <a:tr h="641420">
                <a:tc>
                  <a:txBody>
                    <a:bodyPr/>
                    <a:lstStyle/>
                    <a:p>
                      <a:pPr fontAlgn="base"/>
                      <a:r>
                        <a:rPr lang="en-GB" sz="1800">
                          <a:effectLst/>
                        </a:rPr>
                        <a:t>​​</a:t>
                      </a:r>
                      <a:br>
                        <a:rPr lang="en-GB" sz="1800">
                          <a:effectLst/>
                        </a:rPr>
                      </a:br>
                      <a:r>
                        <a:rPr lang="en-GB" sz="3600">
                          <a:effectLst/>
                        </a:rPr>
                        <a:t>​​</a:t>
                      </a:r>
                      <a:endParaRPr lang="en-GB" b="1">
                        <a:solidFill>
                          <a:srgbClr val="FFFFFF"/>
                        </a:solidFill>
                        <a:effectLst/>
                      </a:endParaRPr>
                    </a:p>
                  </a:txBody>
                  <a:tcPr/>
                </a:tc>
                <a:tc>
                  <a:txBody>
                    <a:bodyPr/>
                    <a:lstStyle/>
                    <a:p>
                      <a:pPr fontAlgn="base"/>
                      <a:r>
                        <a:rPr lang="en-GB" sz="2000">
                          <a:effectLst/>
                        </a:rPr>
                        <a:t>SUPERFISH​​</a:t>
                      </a:r>
                      <a:endParaRPr lang="en-GB" b="1">
                        <a:solidFill>
                          <a:srgbClr val="FFFFFF"/>
                        </a:solidFill>
                        <a:effectLst/>
                      </a:endParaRPr>
                    </a:p>
                  </a:txBody>
                  <a:tcPr/>
                </a:tc>
                <a:extLst>
                  <a:ext uri="{0D108BD9-81ED-4DB2-BD59-A6C34878D82A}">
                    <a16:rowId xmlns:a16="http://schemas.microsoft.com/office/drawing/2014/main" val="3484798023"/>
                  </a:ext>
                </a:extLst>
              </a:tr>
              <a:tr h="263439">
                <a:tc>
                  <a:txBody>
                    <a:bodyPr/>
                    <a:lstStyle/>
                    <a:p>
                      <a:pPr fontAlgn="base"/>
                      <a:r>
                        <a:rPr lang="en-GB" sz="2000">
                          <a:effectLst/>
                        </a:rPr>
                        <a:t>Frequency (MHz)​​</a:t>
                      </a:r>
                      <a:endParaRPr lang="en-GB">
                        <a:effectLst/>
                      </a:endParaRPr>
                    </a:p>
                  </a:txBody>
                  <a:tcPr/>
                </a:tc>
                <a:tc>
                  <a:txBody>
                    <a:bodyPr/>
                    <a:lstStyle/>
                    <a:p>
                      <a:pPr fontAlgn="base"/>
                      <a:r>
                        <a:rPr lang="en-GB" sz="2000">
                          <a:effectLst/>
                        </a:rPr>
                        <a:t>400.13867​​</a:t>
                      </a:r>
                      <a:endParaRPr lang="en-GB">
                        <a:effectLst/>
                      </a:endParaRPr>
                    </a:p>
                  </a:txBody>
                  <a:tcPr/>
                </a:tc>
                <a:extLst>
                  <a:ext uri="{0D108BD9-81ED-4DB2-BD59-A6C34878D82A}">
                    <a16:rowId xmlns:a16="http://schemas.microsoft.com/office/drawing/2014/main" val="1035684815"/>
                  </a:ext>
                </a:extLst>
              </a:tr>
              <a:tr h="263439">
                <a:tc>
                  <a:txBody>
                    <a:bodyPr/>
                    <a:lstStyle/>
                    <a:p>
                      <a:pPr fontAlgn="base"/>
                      <a:r>
                        <a:rPr lang="en-GB" sz="2000">
                          <a:effectLst/>
                        </a:rPr>
                        <a:t>r/Q (</a:t>
                      </a:r>
                      <a:r>
                        <a:rPr lang="en-GB" sz="2000" b="0" i="0" u="none" strike="noStrike" noProof="0">
                          <a:effectLst/>
                          <a:latin typeface="Neue Haas Grotesk Text Pro"/>
                        </a:rPr>
                        <a:t>Ω</a:t>
                      </a:r>
                      <a:r>
                        <a:rPr lang="en-GB" sz="2000">
                          <a:effectLst/>
                        </a:rPr>
                        <a:t>)​​</a:t>
                      </a:r>
                      <a:endParaRPr lang="en-GB">
                        <a:effectLst/>
                      </a:endParaRPr>
                    </a:p>
                  </a:txBody>
                  <a:tcPr/>
                </a:tc>
                <a:tc>
                  <a:txBody>
                    <a:bodyPr/>
                    <a:lstStyle/>
                    <a:p>
                      <a:pPr fontAlgn="base"/>
                      <a:r>
                        <a:rPr lang="en-GB" sz="2000">
                          <a:effectLst/>
                        </a:rPr>
                        <a:t>449.098​​</a:t>
                      </a:r>
                      <a:endParaRPr lang="en-GB">
                        <a:effectLst/>
                      </a:endParaRPr>
                    </a:p>
                  </a:txBody>
                  <a:tcPr/>
                </a:tc>
                <a:extLst>
                  <a:ext uri="{0D108BD9-81ED-4DB2-BD59-A6C34878D82A}">
                    <a16:rowId xmlns:a16="http://schemas.microsoft.com/office/drawing/2014/main" val="231740750"/>
                  </a:ext>
                </a:extLst>
              </a:tr>
              <a:tr h="263439">
                <a:tc>
                  <a:txBody>
                    <a:bodyPr/>
                    <a:lstStyle/>
                    <a:p>
                      <a:pPr lvl="0">
                        <a:buNone/>
                      </a:pPr>
                      <a:r>
                        <a:rPr lang="en-GB" sz="2000">
                          <a:effectLst/>
                        </a:rPr>
                        <a:t>Rs*Q (Ω)</a:t>
                      </a:r>
                    </a:p>
                  </a:txBody>
                  <a:tcPr/>
                </a:tc>
                <a:tc>
                  <a:txBody>
                    <a:bodyPr/>
                    <a:lstStyle/>
                    <a:p>
                      <a:pPr lvl="0">
                        <a:buNone/>
                      </a:pPr>
                      <a:r>
                        <a:rPr lang="en-GB" sz="2000" b="0" i="0" u="none" strike="noStrike" noProof="0">
                          <a:effectLst/>
                          <a:latin typeface="Neue Haas Grotesk Text Pro"/>
                        </a:rPr>
                        <a:t>705.272</a:t>
                      </a:r>
                      <a:endParaRPr lang="en-US"/>
                    </a:p>
                  </a:txBody>
                  <a:tcPr/>
                </a:tc>
                <a:extLst>
                  <a:ext uri="{0D108BD9-81ED-4DB2-BD59-A6C34878D82A}">
                    <a16:rowId xmlns:a16="http://schemas.microsoft.com/office/drawing/2014/main" val="3211336818"/>
                  </a:ext>
                </a:extLst>
              </a:tr>
              <a:tr h="263439">
                <a:tc>
                  <a:txBody>
                    <a:bodyPr/>
                    <a:lstStyle/>
                    <a:p>
                      <a:pPr lvl="0">
                        <a:buNone/>
                      </a:pPr>
                      <a:r>
                        <a:rPr lang="en-GB" sz="2000">
                          <a:effectLst/>
                        </a:rPr>
                        <a:t>Emax/E0</a:t>
                      </a:r>
                    </a:p>
                  </a:txBody>
                  <a:tcPr/>
                </a:tc>
                <a:tc>
                  <a:txBody>
                    <a:bodyPr/>
                    <a:lstStyle/>
                    <a:p>
                      <a:pPr lvl="0">
                        <a:buNone/>
                      </a:pPr>
                      <a:r>
                        <a:rPr lang="en-GB" sz="2000" b="0" i="0" u="none" strike="noStrike" noProof="0">
                          <a:effectLst/>
                        </a:rPr>
                        <a:t>1.4843</a:t>
                      </a:r>
                      <a:endParaRPr lang="en-US"/>
                    </a:p>
                  </a:txBody>
                  <a:tcPr/>
                </a:tc>
                <a:extLst>
                  <a:ext uri="{0D108BD9-81ED-4DB2-BD59-A6C34878D82A}">
                    <a16:rowId xmlns:a16="http://schemas.microsoft.com/office/drawing/2014/main" val="3415945833"/>
                  </a:ext>
                </a:extLst>
              </a:tr>
              <a:tr h="263439">
                <a:tc>
                  <a:txBody>
                    <a:bodyPr/>
                    <a:lstStyle/>
                    <a:p>
                      <a:pPr lvl="0">
                        <a:buNone/>
                      </a:pPr>
                      <a:r>
                        <a:rPr lang="en-GB" sz="2000" err="1">
                          <a:effectLst/>
                        </a:rPr>
                        <a:t>Bmax</a:t>
                      </a:r>
                      <a:r>
                        <a:rPr lang="en-GB" sz="2000">
                          <a:effectLst/>
                        </a:rPr>
                        <a:t>/Emax (</a:t>
                      </a:r>
                      <a:r>
                        <a:rPr lang="en-GB" sz="2000" b="0" i="0" u="none" strike="noStrike" noProof="0" err="1">
                          <a:effectLst/>
                          <a:latin typeface="Neue Haas Grotesk Text Pro"/>
                        </a:rPr>
                        <a:t>mT</a:t>
                      </a:r>
                      <a:r>
                        <a:rPr lang="en-GB" sz="2000" b="0" i="0" u="none" strike="noStrike" noProof="0">
                          <a:effectLst/>
                          <a:latin typeface="Neue Haas Grotesk Text Pro"/>
                        </a:rPr>
                        <a:t>/(MV/m))</a:t>
                      </a:r>
                      <a:endParaRPr lang="en-GB" sz="2000">
                        <a:effectLst/>
                      </a:endParaRPr>
                    </a:p>
                  </a:txBody>
                  <a:tcPr/>
                </a:tc>
                <a:tc>
                  <a:txBody>
                    <a:bodyPr/>
                    <a:lstStyle/>
                    <a:p>
                      <a:pPr lvl="0">
                        <a:buNone/>
                      </a:pPr>
                      <a:r>
                        <a:rPr lang="en-GB" sz="2000" b="0" i="0" u="none" strike="noStrike" noProof="0">
                          <a:effectLst/>
                        </a:rPr>
                        <a:t>2.0429</a:t>
                      </a:r>
                      <a:endParaRPr lang="en-US"/>
                    </a:p>
                  </a:txBody>
                  <a:tcPr/>
                </a:tc>
                <a:extLst>
                  <a:ext uri="{0D108BD9-81ED-4DB2-BD59-A6C34878D82A}">
                    <a16:rowId xmlns:a16="http://schemas.microsoft.com/office/drawing/2014/main" val="927301155"/>
                  </a:ext>
                </a:extLst>
              </a:tr>
              <a:tr h="274894">
                <a:tc>
                  <a:txBody>
                    <a:bodyPr/>
                    <a:lstStyle/>
                    <a:p>
                      <a:pPr lvl="0">
                        <a:buNone/>
                      </a:pPr>
                      <a:r>
                        <a:rPr lang="en-GB" sz="2000">
                          <a:effectLst/>
                        </a:rPr>
                        <a:t>Voltage (MV/m)</a:t>
                      </a:r>
                    </a:p>
                  </a:txBody>
                  <a:tcPr/>
                </a:tc>
                <a:tc>
                  <a:txBody>
                    <a:bodyPr/>
                    <a:lstStyle/>
                    <a:p>
                      <a:pPr lvl="0">
                        <a:buNone/>
                      </a:pPr>
                      <a:r>
                        <a:rPr lang="en-GB" sz="2000">
                          <a:effectLst/>
                        </a:rPr>
                        <a:t>20.75</a:t>
                      </a:r>
                    </a:p>
                  </a:txBody>
                  <a:tcPr/>
                </a:tc>
                <a:extLst>
                  <a:ext uri="{0D108BD9-81ED-4DB2-BD59-A6C34878D82A}">
                    <a16:rowId xmlns:a16="http://schemas.microsoft.com/office/drawing/2014/main" val="2509341418"/>
                  </a:ext>
                </a:extLst>
              </a:tr>
            </a:tbl>
          </a:graphicData>
        </a:graphic>
      </p:graphicFrame>
      <p:sp>
        <p:nvSpPr>
          <p:cNvPr id="5" name="Slide Number Placeholder 4">
            <a:extLst>
              <a:ext uri="{FF2B5EF4-FFF2-40B4-BE49-F238E27FC236}">
                <a16:creationId xmlns:a16="http://schemas.microsoft.com/office/drawing/2014/main" id="{1DE81A91-3246-4826-8CF4-F47D0FE02914}"/>
              </a:ext>
            </a:extLst>
          </p:cNvPr>
          <p:cNvSpPr>
            <a:spLocks noGrp="1"/>
          </p:cNvSpPr>
          <p:nvPr>
            <p:ph type="sldNum" sz="quarter" idx="12"/>
          </p:nvPr>
        </p:nvSpPr>
        <p:spPr/>
        <p:txBody>
          <a:bodyPr/>
          <a:lstStyle/>
          <a:p>
            <a:fld id="{B2DC25EE-239B-4C5F-AAD1-255A7D5F1EE2}" type="slidenum">
              <a:rPr lang="en-US" smtClean="0"/>
              <a:t>43</a:t>
            </a:fld>
            <a:endParaRPr lang="en-US"/>
          </a:p>
        </p:txBody>
      </p:sp>
      <p:sp>
        <p:nvSpPr>
          <p:cNvPr id="6" name="TextBox 5">
            <a:extLst>
              <a:ext uri="{FF2B5EF4-FFF2-40B4-BE49-F238E27FC236}">
                <a16:creationId xmlns:a16="http://schemas.microsoft.com/office/drawing/2014/main" id="{29EAA821-8948-4CFA-B51F-5CF7294274DD}"/>
              </a:ext>
            </a:extLst>
          </p:cNvPr>
          <p:cNvSpPr txBox="1"/>
          <p:nvPr/>
        </p:nvSpPr>
        <p:spPr>
          <a:xfrm>
            <a:off x="4724400" y="3200399"/>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a:t>Click to add text</a:t>
            </a:r>
          </a:p>
        </p:txBody>
      </p:sp>
    </p:spTree>
    <p:extLst>
      <p:ext uri="{BB962C8B-B14F-4D97-AF65-F5344CB8AC3E}">
        <p14:creationId xmlns:p14="http://schemas.microsoft.com/office/powerpoint/2010/main" val="40978040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BFC03-8AF4-4E6F-83DB-CE2B7AA4AAB7}"/>
              </a:ext>
            </a:extLst>
          </p:cNvPr>
          <p:cNvSpPr>
            <a:spLocks noGrp="1"/>
          </p:cNvSpPr>
          <p:nvPr>
            <p:ph type="title"/>
          </p:nvPr>
        </p:nvSpPr>
        <p:spPr/>
        <p:txBody>
          <a:bodyPr/>
          <a:lstStyle/>
          <a:p>
            <a:r>
              <a:rPr lang="en-GB">
                <a:ea typeface="+mj-lt"/>
                <a:cs typeface="+mj-lt"/>
              </a:rPr>
              <a:t>400MHZ 4-cell cavity CST</a:t>
            </a:r>
            <a:endParaRPr lang="en-US"/>
          </a:p>
        </p:txBody>
      </p:sp>
      <p:graphicFrame>
        <p:nvGraphicFramePr>
          <p:cNvPr id="5" name="Content Placeholder 4">
            <a:extLst>
              <a:ext uri="{FF2B5EF4-FFF2-40B4-BE49-F238E27FC236}">
                <a16:creationId xmlns:a16="http://schemas.microsoft.com/office/drawing/2014/main" id="{1B7ED317-1ACC-4E4C-B388-B078401CF477}"/>
              </a:ext>
            </a:extLst>
          </p:cNvPr>
          <p:cNvGraphicFramePr>
            <a:graphicFrameLocks noGrp="1"/>
          </p:cNvGraphicFramePr>
          <p:nvPr>
            <p:ph idx="1"/>
            <p:extLst>
              <p:ext uri="{D42A27DB-BD31-4B8C-83A1-F6EECF244321}">
                <p14:modId xmlns:p14="http://schemas.microsoft.com/office/powerpoint/2010/main" val="3476546621"/>
              </p:ext>
            </p:extLst>
          </p:nvPr>
        </p:nvGraphicFramePr>
        <p:xfrm>
          <a:off x="298173" y="4605130"/>
          <a:ext cx="11612350" cy="2103120"/>
        </p:xfrm>
        <a:graphic>
          <a:graphicData uri="http://schemas.openxmlformats.org/drawingml/2006/table">
            <a:tbl>
              <a:tblPr firstRow="1" bandRow="1">
                <a:tableStyleId>{5C22544A-7EE6-4342-B048-85BDC9FD1C3A}</a:tableStyleId>
              </a:tblPr>
              <a:tblGrid>
                <a:gridCol w="3670570">
                  <a:extLst>
                    <a:ext uri="{9D8B030D-6E8A-4147-A177-3AD203B41FA5}">
                      <a16:colId xmlns:a16="http://schemas.microsoft.com/office/drawing/2014/main" val="881898313"/>
                    </a:ext>
                  </a:extLst>
                </a:gridCol>
                <a:gridCol w="4315701">
                  <a:extLst>
                    <a:ext uri="{9D8B030D-6E8A-4147-A177-3AD203B41FA5}">
                      <a16:colId xmlns:a16="http://schemas.microsoft.com/office/drawing/2014/main" val="2103289330"/>
                    </a:ext>
                  </a:extLst>
                </a:gridCol>
                <a:gridCol w="3626079">
                  <a:extLst>
                    <a:ext uri="{9D8B030D-6E8A-4147-A177-3AD203B41FA5}">
                      <a16:colId xmlns:a16="http://schemas.microsoft.com/office/drawing/2014/main" val="1797590725"/>
                    </a:ext>
                  </a:extLst>
                </a:gridCol>
              </a:tblGrid>
              <a:tr h="641420">
                <a:tc>
                  <a:txBody>
                    <a:bodyPr/>
                    <a:lstStyle/>
                    <a:p>
                      <a:pPr fontAlgn="base"/>
                      <a:r>
                        <a:rPr lang="en-GB" sz="1800">
                          <a:effectLst/>
                        </a:rPr>
                        <a:t>​​</a:t>
                      </a:r>
                      <a:br>
                        <a:rPr lang="en-GB" sz="1800">
                          <a:effectLst/>
                        </a:rPr>
                      </a:br>
                      <a:r>
                        <a:rPr lang="en-GB" sz="3600">
                          <a:effectLst/>
                        </a:rPr>
                        <a:t>​​</a:t>
                      </a:r>
                      <a:endParaRPr lang="en-GB" b="1">
                        <a:solidFill>
                          <a:srgbClr val="FFFFFF"/>
                        </a:solidFill>
                        <a:effectLst/>
                      </a:endParaRPr>
                    </a:p>
                  </a:txBody>
                  <a:tcPr/>
                </a:tc>
                <a:tc>
                  <a:txBody>
                    <a:bodyPr/>
                    <a:lstStyle/>
                    <a:p>
                      <a:pPr fontAlgn="base"/>
                      <a:r>
                        <a:rPr lang="en-GB" sz="2000">
                          <a:effectLst/>
                        </a:rPr>
                        <a:t>SUPERFISH​​</a:t>
                      </a:r>
                      <a:endParaRPr lang="en-GB" b="1">
                        <a:solidFill>
                          <a:srgbClr val="FFFFFF"/>
                        </a:solidFill>
                        <a:effectLst/>
                      </a:endParaRPr>
                    </a:p>
                  </a:txBody>
                  <a:tcPr/>
                </a:tc>
                <a:tc>
                  <a:txBody>
                    <a:bodyPr/>
                    <a:lstStyle/>
                    <a:p>
                      <a:pPr fontAlgn="base"/>
                      <a:r>
                        <a:rPr lang="en-GB" sz="2000">
                          <a:effectLst/>
                        </a:rPr>
                        <a:t>CST​​</a:t>
                      </a:r>
                      <a:endParaRPr lang="en-GB" b="1">
                        <a:solidFill>
                          <a:srgbClr val="FFFFFF"/>
                        </a:solidFill>
                        <a:effectLst/>
                      </a:endParaRPr>
                    </a:p>
                  </a:txBody>
                  <a:tcPr/>
                </a:tc>
                <a:extLst>
                  <a:ext uri="{0D108BD9-81ED-4DB2-BD59-A6C34878D82A}">
                    <a16:rowId xmlns:a16="http://schemas.microsoft.com/office/drawing/2014/main" val="3484798023"/>
                  </a:ext>
                </a:extLst>
              </a:tr>
              <a:tr h="263439">
                <a:tc>
                  <a:txBody>
                    <a:bodyPr/>
                    <a:lstStyle/>
                    <a:p>
                      <a:pPr fontAlgn="base"/>
                      <a:r>
                        <a:rPr lang="en-GB" sz="2000">
                          <a:effectLst/>
                        </a:rPr>
                        <a:t>Frequency (MHz)​​</a:t>
                      </a:r>
                      <a:endParaRPr lang="en-GB">
                        <a:effectLst/>
                      </a:endParaRPr>
                    </a:p>
                  </a:txBody>
                  <a:tcPr/>
                </a:tc>
                <a:tc>
                  <a:txBody>
                    <a:bodyPr/>
                    <a:lstStyle/>
                    <a:p>
                      <a:pPr fontAlgn="base"/>
                      <a:r>
                        <a:rPr lang="en-GB" sz="2000">
                          <a:effectLst/>
                        </a:rPr>
                        <a:t>400.13867​​</a:t>
                      </a:r>
                      <a:endParaRPr lang="en-GB">
                        <a:effectLst/>
                      </a:endParaRPr>
                    </a:p>
                  </a:txBody>
                  <a:tcPr/>
                </a:tc>
                <a:tc>
                  <a:txBody>
                    <a:bodyPr/>
                    <a:lstStyle/>
                    <a:p>
                      <a:pPr fontAlgn="base"/>
                      <a:r>
                        <a:rPr lang="en-GB" sz="2000">
                          <a:effectLst/>
                        </a:rPr>
                        <a:t>400.0255 ​​</a:t>
                      </a:r>
                      <a:endParaRPr lang="en-GB">
                        <a:effectLst/>
                      </a:endParaRPr>
                    </a:p>
                  </a:txBody>
                  <a:tcPr/>
                </a:tc>
                <a:extLst>
                  <a:ext uri="{0D108BD9-81ED-4DB2-BD59-A6C34878D82A}">
                    <a16:rowId xmlns:a16="http://schemas.microsoft.com/office/drawing/2014/main" val="1035684815"/>
                  </a:ext>
                </a:extLst>
              </a:tr>
              <a:tr h="263439">
                <a:tc>
                  <a:txBody>
                    <a:bodyPr/>
                    <a:lstStyle/>
                    <a:p>
                      <a:pPr fontAlgn="base"/>
                      <a:r>
                        <a:rPr lang="en-GB" sz="2000">
                          <a:effectLst/>
                        </a:rPr>
                        <a:t>r/Q (ohm)​​</a:t>
                      </a:r>
                      <a:endParaRPr lang="en-GB">
                        <a:effectLst/>
                      </a:endParaRPr>
                    </a:p>
                  </a:txBody>
                  <a:tcPr/>
                </a:tc>
                <a:tc>
                  <a:txBody>
                    <a:bodyPr/>
                    <a:lstStyle/>
                    <a:p>
                      <a:pPr fontAlgn="base"/>
                      <a:r>
                        <a:rPr lang="en-GB" sz="2000">
                          <a:effectLst/>
                        </a:rPr>
                        <a:t>449.098​​</a:t>
                      </a:r>
                      <a:endParaRPr lang="en-GB">
                        <a:effectLst/>
                      </a:endParaRPr>
                    </a:p>
                  </a:txBody>
                  <a:tcPr/>
                </a:tc>
                <a:tc>
                  <a:txBody>
                    <a:bodyPr/>
                    <a:lstStyle/>
                    <a:p>
                      <a:pPr fontAlgn="base"/>
                      <a:r>
                        <a:rPr lang="en-GB" sz="2000">
                          <a:effectLst/>
                        </a:rPr>
                        <a:t>451.511​​</a:t>
                      </a:r>
                    </a:p>
                  </a:txBody>
                  <a:tcPr/>
                </a:tc>
                <a:extLst>
                  <a:ext uri="{0D108BD9-81ED-4DB2-BD59-A6C34878D82A}">
                    <a16:rowId xmlns:a16="http://schemas.microsoft.com/office/drawing/2014/main" val="231740750"/>
                  </a:ext>
                </a:extLst>
              </a:tr>
              <a:tr h="274894">
                <a:tc>
                  <a:txBody>
                    <a:bodyPr/>
                    <a:lstStyle/>
                    <a:p>
                      <a:pPr lvl="0">
                        <a:buNone/>
                      </a:pPr>
                      <a:r>
                        <a:rPr lang="en-GB" sz="2000">
                          <a:effectLst/>
                        </a:rPr>
                        <a:t>Voltage (MV/m)</a:t>
                      </a:r>
                    </a:p>
                  </a:txBody>
                  <a:tcPr/>
                </a:tc>
                <a:tc>
                  <a:txBody>
                    <a:bodyPr/>
                    <a:lstStyle/>
                    <a:p>
                      <a:pPr lvl="0">
                        <a:buNone/>
                      </a:pPr>
                      <a:r>
                        <a:rPr lang="en-GB" sz="2000">
                          <a:effectLst/>
                        </a:rPr>
                        <a:t>20.75</a:t>
                      </a:r>
                    </a:p>
                  </a:txBody>
                  <a:tcPr/>
                </a:tc>
                <a:tc>
                  <a:txBody>
                    <a:bodyPr/>
                    <a:lstStyle/>
                    <a:p>
                      <a:pPr lvl="0">
                        <a:buNone/>
                      </a:pPr>
                      <a:r>
                        <a:rPr lang="en-GB" sz="2000" b="0" i="0" u="none" strike="noStrike" noProof="0">
                          <a:effectLst/>
                          <a:latin typeface="Neue Haas Grotesk Text Pro"/>
                        </a:rPr>
                        <a:t>22.24</a:t>
                      </a:r>
                      <a:endParaRPr lang="en-US"/>
                    </a:p>
                  </a:txBody>
                  <a:tcPr/>
                </a:tc>
                <a:extLst>
                  <a:ext uri="{0D108BD9-81ED-4DB2-BD59-A6C34878D82A}">
                    <a16:rowId xmlns:a16="http://schemas.microsoft.com/office/drawing/2014/main" val="2509341418"/>
                  </a:ext>
                </a:extLst>
              </a:tr>
            </a:tbl>
          </a:graphicData>
        </a:graphic>
      </p:graphicFrame>
      <p:pic>
        <p:nvPicPr>
          <p:cNvPr id="6" name="Picture 5" descr="Logo&#10;&#10;Description automatically generated">
            <a:extLst>
              <a:ext uri="{FF2B5EF4-FFF2-40B4-BE49-F238E27FC236}">
                <a16:creationId xmlns:a16="http://schemas.microsoft.com/office/drawing/2014/main" id="{C1B27FAD-19DA-4E75-B3D5-D864ADAC6953}"/>
              </a:ext>
            </a:extLst>
          </p:cNvPr>
          <p:cNvPicPr>
            <a:picLocks noChangeAspect="1"/>
          </p:cNvPicPr>
          <p:nvPr/>
        </p:nvPicPr>
        <p:blipFill>
          <a:blip r:embed="rId2"/>
          <a:stretch>
            <a:fillRect/>
          </a:stretch>
        </p:blipFill>
        <p:spPr>
          <a:xfrm>
            <a:off x="361782" y="1771104"/>
            <a:ext cx="6166255" cy="2709445"/>
          </a:xfrm>
          <a:prstGeom prst="rect">
            <a:avLst/>
          </a:prstGeom>
        </p:spPr>
      </p:pic>
      <p:pic>
        <p:nvPicPr>
          <p:cNvPr id="3" name="Picture 3" descr="Chart, line chart&#10;&#10;Description automatically generated">
            <a:extLst>
              <a:ext uri="{FF2B5EF4-FFF2-40B4-BE49-F238E27FC236}">
                <a16:creationId xmlns:a16="http://schemas.microsoft.com/office/drawing/2014/main" id="{F0291BAB-2E83-4840-9336-A2898638D5D6}"/>
              </a:ext>
            </a:extLst>
          </p:cNvPr>
          <p:cNvPicPr>
            <a:picLocks noChangeAspect="1"/>
          </p:cNvPicPr>
          <p:nvPr/>
        </p:nvPicPr>
        <p:blipFill>
          <a:blip r:embed="rId3"/>
          <a:stretch>
            <a:fillRect/>
          </a:stretch>
        </p:blipFill>
        <p:spPr>
          <a:xfrm>
            <a:off x="6701183" y="1776320"/>
            <a:ext cx="4962938" cy="2775272"/>
          </a:xfrm>
          <a:prstGeom prst="rect">
            <a:avLst/>
          </a:prstGeom>
        </p:spPr>
      </p:pic>
      <p:sp>
        <p:nvSpPr>
          <p:cNvPr id="4" name="Slide Number Placeholder 3">
            <a:extLst>
              <a:ext uri="{FF2B5EF4-FFF2-40B4-BE49-F238E27FC236}">
                <a16:creationId xmlns:a16="http://schemas.microsoft.com/office/drawing/2014/main" id="{35554B44-C1F6-4600-AA54-5C6BDD088EB0}"/>
              </a:ext>
            </a:extLst>
          </p:cNvPr>
          <p:cNvSpPr>
            <a:spLocks noGrp="1"/>
          </p:cNvSpPr>
          <p:nvPr>
            <p:ph type="sldNum" sz="quarter" idx="12"/>
          </p:nvPr>
        </p:nvSpPr>
        <p:spPr/>
        <p:txBody>
          <a:bodyPr/>
          <a:lstStyle/>
          <a:p>
            <a:fld id="{B2DC25EE-239B-4C5F-AAD1-255A7D5F1EE2}" type="slidenum">
              <a:rPr lang="en-US" smtClean="0"/>
              <a:t>44</a:t>
            </a:fld>
            <a:endParaRPr lang="en-US"/>
          </a:p>
        </p:txBody>
      </p:sp>
    </p:spTree>
    <p:extLst>
      <p:ext uri="{BB962C8B-B14F-4D97-AF65-F5344CB8AC3E}">
        <p14:creationId xmlns:p14="http://schemas.microsoft.com/office/powerpoint/2010/main" val="287132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D36EE-6CC4-45F7-B8F0-5B78962C4752}"/>
              </a:ext>
            </a:extLst>
          </p:cNvPr>
          <p:cNvSpPr>
            <a:spLocks noGrp="1"/>
          </p:cNvSpPr>
          <p:nvPr>
            <p:ph type="title"/>
          </p:nvPr>
        </p:nvSpPr>
        <p:spPr/>
        <p:txBody>
          <a:bodyPr/>
          <a:lstStyle/>
          <a:p>
            <a:r>
              <a:rPr lang="en-GB"/>
              <a:t>800MHz 5-cell </a:t>
            </a:r>
            <a:r>
              <a:rPr lang="en-GB" err="1"/>
              <a:t>Superfish</a:t>
            </a:r>
          </a:p>
        </p:txBody>
      </p:sp>
      <p:pic>
        <p:nvPicPr>
          <p:cNvPr id="4" name="Picture 4" descr="A picture containing background pattern&#10;&#10;Description automatically generated">
            <a:extLst>
              <a:ext uri="{FF2B5EF4-FFF2-40B4-BE49-F238E27FC236}">
                <a16:creationId xmlns:a16="http://schemas.microsoft.com/office/drawing/2014/main" id="{B5CB3229-7814-44B2-B1F9-82890196C1AD}"/>
              </a:ext>
            </a:extLst>
          </p:cNvPr>
          <p:cNvPicPr>
            <a:picLocks noGrp="1" noChangeAspect="1"/>
          </p:cNvPicPr>
          <p:nvPr>
            <p:ph idx="1"/>
          </p:nvPr>
        </p:nvPicPr>
        <p:blipFill rotWithShape="1">
          <a:blip r:embed="rId2"/>
          <a:srcRect t="1874" r="95"/>
          <a:stretch/>
        </p:blipFill>
        <p:spPr>
          <a:xfrm>
            <a:off x="87331" y="2679545"/>
            <a:ext cx="6638712" cy="3624951"/>
          </a:xfrm>
        </p:spPr>
      </p:pic>
      <p:pic>
        <p:nvPicPr>
          <p:cNvPr id="5" name="Picture 5" descr="Chart, diagram&#10;&#10;Description automatically generated">
            <a:extLst>
              <a:ext uri="{FF2B5EF4-FFF2-40B4-BE49-F238E27FC236}">
                <a16:creationId xmlns:a16="http://schemas.microsoft.com/office/drawing/2014/main" id="{EFC30F3F-14C2-4A02-8396-FB7E2BDEC445}"/>
              </a:ext>
            </a:extLst>
          </p:cNvPr>
          <p:cNvPicPr>
            <a:picLocks noChangeAspect="1"/>
          </p:cNvPicPr>
          <p:nvPr/>
        </p:nvPicPr>
        <p:blipFill>
          <a:blip r:embed="rId3"/>
          <a:stretch>
            <a:fillRect/>
          </a:stretch>
        </p:blipFill>
        <p:spPr>
          <a:xfrm>
            <a:off x="6852963" y="3463442"/>
            <a:ext cx="5066985" cy="2802785"/>
          </a:xfrm>
          <a:prstGeom prst="rect">
            <a:avLst/>
          </a:prstGeom>
        </p:spPr>
      </p:pic>
      <p:sp>
        <p:nvSpPr>
          <p:cNvPr id="3" name="Slide Number Placeholder 2">
            <a:extLst>
              <a:ext uri="{FF2B5EF4-FFF2-40B4-BE49-F238E27FC236}">
                <a16:creationId xmlns:a16="http://schemas.microsoft.com/office/drawing/2014/main" id="{85C6EEA7-1345-4512-A1FB-C2B549BAC2B4}"/>
              </a:ext>
            </a:extLst>
          </p:cNvPr>
          <p:cNvSpPr>
            <a:spLocks noGrp="1"/>
          </p:cNvSpPr>
          <p:nvPr>
            <p:ph type="sldNum" sz="quarter" idx="12"/>
          </p:nvPr>
        </p:nvSpPr>
        <p:spPr/>
        <p:txBody>
          <a:bodyPr/>
          <a:lstStyle/>
          <a:p>
            <a:fld id="{B2DC25EE-239B-4C5F-AAD1-255A7D5F1EE2}" type="slidenum">
              <a:rPr lang="en-US" smtClean="0"/>
              <a:t>45</a:t>
            </a:fld>
            <a:endParaRPr lang="en-US"/>
          </a:p>
        </p:txBody>
      </p:sp>
    </p:spTree>
    <p:extLst>
      <p:ext uri="{BB962C8B-B14F-4D97-AF65-F5344CB8AC3E}">
        <p14:creationId xmlns:p14="http://schemas.microsoft.com/office/powerpoint/2010/main" val="37280970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01999E60-0ED3-4E8E-AFB3-F1B0690E8FBC}"/>
              </a:ext>
            </a:extLst>
          </p:cNvPr>
          <p:cNvGraphicFramePr>
            <a:graphicFrameLocks noGrp="1"/>
          </p:cNvGraphicFramePr>
          <p:nvPr>
            <p:extLst>
              <p:ext uri="{D42A27DB-BD31-4B8C-83A1-F6EECF244321}">
                <p14:modId xmlns:p14="http://schemas.microsoft.com/office/powerpoint/2010/main" val="2884743385"/>
              </p:ext>
            </p:extLst>
          </p:nvPr>
        </p:nvGraphicFramePr>
        <p:xfrm>
          <a:off x="965249" y="965801"/>
          <a:ext cx="10524094" cy="5066060"/>
        </p:xfrm>
        <a:graphic>
          <a:graphicData uri="http://schemas.openxmlformats.org/drawingml/2006/table">
            <a:tbl>
              <a:tblPr firstRow="1" bandRow="1">
                <a:tableStyleId>{5C22544A-7EE6-4342-B048-85BDC9FD1C3A}</a:tableStyleId>
              </a:tblPr>
              <a:tblGrid>
                <a:gridCol w="5262047">
                  <a:extLst>
                    <a:ext uri="{9D8B030D-6E8A-4147-A177-3AD203B41FA5}">
                      <a16:colId xmlns:a16="http://schemas.microsoft.com/office/drawing/2014/main" val="3546617157"/>
                    </a:ext>
                  </a:extLst>
                </a:gridCol>
                <a:gridCol w="5262047">
                  <a:extLst>
                    <a:ext uri="{9D8B030D-6E8A-4147-A177-3AD203B41FA5}">
                      <a16:colId xmlns:a16="http://schemas.microsoft.com/office/drawing/2014/main" val="226972303"/>
                    </a:ext>
                  </a:extLst>
                </a:gridCol>
              </a:tblGrid>
              <a:tr h="456296">
                <a:tc>
                  <a:txBody>
                    <a:bodyPr/>
                    <a:lstStyle/>
                    <a:p>
                      <a:pPr lvl="0">
                        <a:buNone/>
                      </a:pPr>
                      <a:r>
                        <a:rPr lang="en-GB" sz="1800" b="1" i="0" u="none" strike="noStrike" noProof="0">
                          <a:latin typeface="Neue Haas Grotesk Text Pro"/>
                        </a:rPr>
                        <a:t>Parameter</a:t>
                      </a:r>
                      <a:endParaRPr lang="en-US"/>
                    </a:p>
                  </a:txBody>
                  <a:tcPr/>
                </a:tc>
                <a:tc>
                  <a:txBody>
                    <a:bodyPr/>
                    <a:lstStyle/>
                    <a:p>
                      <a:pPr lvl="0">
                        <a:buNone/>
                      </a:pPr>
                      <a:r>
                        <a:rPr lang="en-GB" sz="1800" b="1" i="0" u="none" strike="noStrike" noProof="0">
                          <a:latin typeface="Neue Haas Grotesk Text Pro"/>
                        </a:rPr>
                        <a:t>Value</a:t>
                      </a:r>
                    </a:p>
                  </a:txBody>
                  <a:tcPr/>
                </a:tc>
                <a:extLst>
                  <a:ext uri="{0D108BD9-81ED-4DB2-BD59-A6C34878D82A}">
                    <a16:rowId xmlns:a16="http://schemas.microsoft.com/office/drawing/2014/main" val="746691848"/>
                  </a:ext>
                </a:extLst>
              </a:tr>
              <a:tr h="783894">
                <a:tc>
                  <a:txBody>
                    <a:bodyPr/>
                    <a:lstStyle/>
                    <a:p>
                      <a:pPr lvl="0">
                        <a:buNone/>
                      </a:pPr>
                      <a:r>
                        <a:rPr lang="en-GB" sz="1800" b="0" i="0" u="none" strike="noStrike" noProof="0">
                          <a:latin typeface="Neue Haas Grotesk Text Pro"/>
                        </a:rPr>
                        <a:t>Frequency (MHz)</a:t>
                      </a:r>
                      <a:endParaRPr lang="en-US" sz="1800" b="0" i="0" u="none" strike="noStrike" noProof="0">
                        <a:latin typeface="Neue Haas Grotesk Text Pro"/>
                      </a:endParaRPr>
                    </a:p>
                    <a:p>
                      <a:pPr lvl="0">
                        <a:buNone/>
                      </a:pPr>
                      <a:endParaRPr lang="en-GB"/>
                    </a:p>
                  </a:txBody>
                  <a:tcPr/>
                </a:tc>
                <a:tc>
                  <a:txBody>
                    <a:bodyPr/>
                    <a:lstStyle/>
                    <a:p>
                      <a:pPr lvl="0">
                        <a:buNone/>
                      </a:pPr>
                      <a:endParaRPr lang="en-GB" sz="1800" b="0" i="0" u="none" strike="noStrike" noProof="0">
                        <a:latin typeface="Neue Haas Grotesk Text Pro"/>
                      </a:endParaRPr>
                    </a:p>
                    <a:p>
                      <a:pPr lvl="0">
                        <a:buNone/>
                      </a:pPr>
                      <a:r>
                        <a:rPr lang="en-GB"/>
                        <a:t>799.99633</a:t>
                      </a:r>
                    </a:p>
                  </a:txBody>
                  <a:tcPr/>
                </a:tc>
                <a:extLst>
                  <a:ext uri="{0D108BD9-81ED-4DB2-BD59-A6C34878D82A}">
                    <a16:rowId xmlns:a16="http://schemas.microsoft.com/office/drawing/2014/main" val="1206159463"/>
                  </a:ext>
                </a:extLst>
              </a:tr>
              <a:tr h="783894">
                <a:tc>
                  <a:txBody>
                    <a:bodyPr/>
                    <a:lstStyle/>
                    <a:p>
                      <a:pPr lvl="0">
                        <a:buNone/>
                      </a:pPr>
                      <a:r>
                        <a:rPr lang="en-GB" sz="1800" b="0" i="0" u="none" strike="noStrike" noProof="0">
                          <a:latin typeface="Neue Haas Grotesk Text Pro"/>
                        </a:rPr>
                        <a:t>Q</a:t>
                      </a:r>
                      <a:endParaRPr lang="en-US" sz="1800" b="0" i="0" u="none" strike="noStrike" noProof="0">
                        <a:latin typeface="Neue Haas Grotesk Text Pro"/>
                      </a:endParaRPr>
                    </a:p>
                    <a:p>
                      <a:pPr lvl="0">
                        <a:buNone/>
                      </a:pPr>
                      <a:endParaRPr lang="en-GB"/>
                    </a:p>
                  </a:txBody>
                  <a:tcPr/>
                </a:tc>
                <a:tc>
                  <a:txBody>
                    <a:bodyPr/>
                    <a:lstStyle/>
                    <a:p>
                      <a:pPr lvl="0">
                        <a:buNone/>
                      </a:pPr>
                      <a:endParaRPr lang="en-GB" sz="1800" b="0" i="0" u="none" strike="noStrike" noProof="0">
                        <a:latin typeface="Neue Haas Grotesk Text Pro"/>
                      </a:endParaRPr>
                    </a:p>
                    <a:p>
                      <a:pPr lvl="0">
                        <a:buNone/>
                      </a:pPr>
                      <a:r>
                        <a:rPr lang="en-GB" sz="1800" b="0" i="0" u="none" strike="noStrike" noProof="0">
                          <a:latin typeface="Neue Haas Grotesk Text Pro"/>
                        </a:rPr>
                        <a:t>0.184030E+11</a:t>
                      </a:r>
                      <a:endParaRPr lang="en-GB"/>
                    </a:p>
                  </a:txBody>
                  <a:tcPr/>
                </a:tc>
                <a:extLst>
                  <a:ext uri="{0D108BD9-81ED-4DB2-BD59-A6C34878D82A}">
                    <a16:rowId xmlns:a16="http://schemas.microsoft.com/office/drawing/2014/main" val="1144886721"/>
                  </a:ext>
                </a:extLst>
              </a:tr>
              <a:tr h="783894">
                <a:tc>
                  <a:txBody>
                    <a:bodyPr/>
                    <a:lstStyle/>
                    <a:p>
                      <a:pPr lvl="0">
                        <a:buNone/>
                      </a:pPr>
                      <a:r>
                        <a:rPr lang="en-GB" sz="1800" b="0" i="0" u="none" strike="noStrike" noProof="0">
                          <a:latin typeface="Neue Haas Grotesk Text Pro"/>
                        </a:rPr>
                        <a:t>Rs*Q (Ω)</a:t>
                      </a:r>
                      <a:endParaRPr lang="en-US" sz="1800" b="0" i="0" u="none" strike="noStrike" noProof="0">
                        <a:latin typeface="Neue Haas Grotesk Text Pro"/>
                      </a:endParaRPr>
                    </a:p>
                    <a:p>
                      <a:pPr lvl="0">
                        <a:buNone/>
                      </a:pPr>
                      <a:endParaRPr lang="en-GB"/>
                    </a:p>
                  </a:txBody>
                  <a:tcPr/>
                </a:tc>
                <a:tc>
                  <a:txBody>
                    <a:bodyPr/>
                    <a:lstStyle/>
                    <a:p>
                      <a:pPr lvl="0">
                        <a:buNone/>
                      </a:pPr>
                      <a:endParaRPr lang="en-GB" sz="1800" b="0" i="0" u="none" strike="noStrike" noProof="0">
                        <a:latin typeface="Neue Haas Grotesk Text Pro"/>
                      </a:endParaRPr>
                    </a:p>
                    <a:p>
                      <a:pPr lvl="0">
                        <a:buNone/>
                      </a:pPr>
                      <a:r>
                        <a:rPr lang="en-GB" sz="1800" b="0" i="0" u="none" strike="noStrike" noProof="0">
                          <a:latin typeface="Neue Haas Grotesk Text Pro"/>
                        </a:rPr>
                        <a:t>301.085 </a:t>
                      </a:r>
                      <a:endParaRPr lang="en-GB"/>
                    </a:p>
                  </a:txBody>
                  <a:tcPr/>
                </a:tc>
                <a:extLst>
                  <a:ext uri="{0D108BD9-81ED-4DB2-BD59-A6C34878D82A}">
                    <a16:rowId xmlns:a16="http://schemas.microsoft.com/office/drawing/2014/main" val="2183571540"/>
                  </a:ext>
                </a:extLst>
              </a:tr>
              <a:tr h="783894">
                <a:tc>
                  <a:txBody>
                    <a:bodyPr/>
                    <a:lstStyle/>
                    <a:p>
                      <a:pPr lvl="0">
                        <a:buNone/>
                      </a:pPr>
                      <a:r>
                        <a:rPr lang="en-GB" sz="1800" b="0" i="0" u="none" strike="noStrike" noProof="0">
                          <a:latin typeface="Neue Haas Grotesk Text Pro"/>
                        </a:rPr>
                        <a:t>r/q (Ω)</a:t>
                      </a:r>
                      <a:endParaRPr lang="en-US"/>
                    </a:p>
                  </a:txBody>
                  <a:tcPr/>
                </a:tc>
                <a:tc>
                  <a:txBody>
                    <a:bodyPr/>
                    <a:lstStyle/>
                    <a:p>
                      <a:pPr lvl="0">
                        <a:buNone/>
                      </a:pPr>
                      <a:endParaRPr lang="en-GB" sz="1800" b="0" i="0" u="none" strike="noStrike" noProof="0">
                        <a:latin typeface="Neue Haas Grotesk Text Pro"/>
                      </a:endParaRPr>
                    </a:p>
                    <a:p>
                      <a:pPr lvl="0">
                        <a:buNone/>
                      </a:pPr>
                      <a:r>
                        <a:rPr lang="en-GB" sz="1800" b="0" i="0" u="none" strike="noStrike" noProof="0">
                          <a:latin typeface="Neue Haas Grotesk Text Pro"/>
                        </a:rPr>
                        <a:t>436.043 </a:t>
                      </a:r>
                      <a:endParaRPr lang="en-GB"/>
                    </a:p>
                  </a:txBody>
                  <a:tcPr/>
                </a:tc>
                <a:extLst>
                  <a:ext uri="{0D108BD9-81ED-4DB2-BD59-A6C34878D82A}">
                    <a16:rowId xmlns:a16="http://schemas.microsoft.com/office/drawing/2014/main" val="3640255355"/>
                  </a:ext>
                </a:extLst>
              </a:tr>
              <a:tr h="737094">
                <a:tc>
                  <a:txBody>
                    <a:bodyPr/>
                    <a:lstStyle/>
                    <a:p>
                      <a:pPr lvl="0">
                        <a:buNone/>
                      </a:pPr>
                      <a:r>
                        <a:rPr lang="en-GB" sz="1800" b="0" i="0" u="none" strike="noStrike" noProof="0">
                          <a:latin typeface="Neue Haas Grotesk Text Pro"/>
                        </a:rPr>
                        <a:t>Ratio of peak fields (</a:t>
                      </a:r>
                      <a:r>
                        <a:rPr lang="en-GB" sz="1800" b="0" i="0" u="none" strike="noStrike" noProof="0" err="1">
                          <a:latin typeface="Neue Haas Grotesk Text Pro"/>
                        </a:rPr>
                        <a:t>mT</a:t>
                      </a:r>
                      <a:r>
                        <a:rPr lang="en-GB" sz="1800" b="0" i="0" u="none" strike="noStrike" noProof="0">
                          <a:latin typeface="Neue Haas Grotesk Text Pro"/>
                        </a:rPr>
                        <a:t>/(MV/m))</a:t>
                      </a:r>
                      <a:endParaRPr lang="en-US"/>
                    </a:p>
                  </a:txBody>
                  <a:tcPr/>
                </a:tc>
                <a:tc>
                  <a:txBody>
                    <a:bodyPr/>
                    <a:lstStyle/>
                    <a:p>
                      <a:pPr lvl="0">
                        <a:buNone/>
                      </a:pPr>
                      <a:endParaRPr lang="en-GB" sz="1800" b="0" i="0" u="none" strike="noStrike" noProof="0">
                        <a:latin typeface="Neue Haas Grotesk Text Pro"/>
                      </a:endParaRPr>
                    </a:p>
                    <a:p>
                      <a:pPr lvl="0">
                        <a:buNone/>
                      </a:pPr>
                      <a:r>
                        <a:rPr lang="en-GB" sz="1800" b="0" i="0" u="none" strike="noStrike" noProof="0">
                          <a:latin typeface="Neue Haas Grotesk Text Pro"/>
                        </a:rPr>
                        <a:t>2.0156</a:t>
                      </a:r>
                      <a:endParaRPr lang="en-GB"/>
                    </a:p>
                  </a:txBody>
                  <a:tcPr/>
                </a:tc>
                <a:extLst>
                  <a:ext uri="{0D108BD9-81ED-4DB2-BD59-A6C34878D82A}">
                    <a16:rowId xmlns:a16="http://schemas.microsoft.com/office/drawing/2014/main" val="2305843430"/>
                  </a:ext>
                </a:extLst>
              </a:tr>
              <a:tr h="737094">
                <a:tc>
                  <a:txBody>
                    <a:bodyPr/>
                    <a:lstStyle/>
                    <a:p>
                      <a:pPr lvl="0">
                        <a:buNone/>
                      </a:pPr>
                      <a:r>
                        <a:rPr lang="en-GB" sz="1800" b="0" i="0" u="none" strike="noStrike" noProof="0">
                          <a:latin typeface="Neue Haas Grotesk Text Pro"/>
                        </a:rPr>
                        <a:t>Transit-time factor</a:t>
                      </a:r>
                    </a:p>
                  </a:txBody>
                  <a:tcPr/>
                </a:tc>
                <a:tc>
                  <a:txBody>
                    <a:bodyPr/>
                    <a:lstStyle/>
                    <a:p>
                      <a:pPr lvl="0">
                        <a:buNone/>
                      </a:pPr>
                      <a:r>
                        <a:rPr lang="en-GB" sz="1800" b="0" i="0" u="none" strike="noStrike" noProof="0">
                          <a:latin typeface="Neue Haas Grotesk Text Pro"/>
                        </a:rPr>
                        <a:t>0.7771197</a:t>
                      </a:r>
                    </a:p>
                  </a:txBody>
                  <a:tcPr/>
                </a:tc>
                <a:extLst>
                  <a:ext uri="{0D108BD9-81ED-4DB2-BD59-A6C34878D82A}">
                    <a16:rowId xmlns:a16="http://schemas.microsoft.com/office/drawing/2014/main" val="3078287746"/>
                  </a:ext>
                </a:extLst>
              </a:tr>
            </a:tbl>
          </a:graphicData>
        </a:graphic>
      </p:graphicFrame>
      <p:sp>
        <p:nvSpPr>
          <p:cNvPr id="2" name="Slide Number Placeholder 1">
            <a:extLst>
              <a:ext uri="{FF2B5EF4-FFF2-40B4-BE49-F238E27FC236}">
                <a16:creationId xmlns:a16="http://schemas.microsoft.com/office/drawing/2014/main" id="{43D404F0-7C57-4C60-AB0B-367EC1851A18}"/>
              </a:ext>
            </a:extLst>
          </p:cNvPr>
          <p:cNvSpPr>
            <a:spLocks noGrp="1"/>
          </p:cNvSpPr>
          <p:nvPr>
            <p:ph type="sldNum" sz="quarter" idx="12"/>
          </p:nvPr>
        </p:nvSpPr>
        <p:spPr/>
        <p:txBody>
          <a:bodyPr/>
          <a:lstStyle/>
          <a:p>
            <a:fld id="{B2DC25EE-239B-4C5F-AAD1-255A7D5F1EE2}" type="slidenum">
              <a:rPr lang="en-US" smtClean="0"/>
              <a:t>46</a:t>
            </a:fld>
            <a:endParaRPr lang="en-US"/>
          </a:p>
        </p:txBody>
      </p:sp>
    </p:spTree>
    <p:extLst>
      <p:ext uri="{BB962C8B-B14F-4D97-AF65-F5344CB8AC3E}">
        <p14:creationId xmlns:p14="http://schemas.microsoft.com/office/powerpoint/2010/main" val="30835456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5" name="Rectangle 34">
            <a:extLst>
              <a:ext uri="{FF2B5EF4-FFF2-40B4-BE49-F238E27FC236}">
                <a16:creationId xmlns:a16="http://schemas.microsoft.com/office/drawing/2014/main" id="{96646FC9-C66D-4EC7-8310-0DD4ACC49C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7" name="Rectangle 36">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221673"/>
            <a:ext cx="8384770" cy="1332634"/>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3D72D15-A9E1-461A-9D8C-DC7C3D2BBB61}"/>
              </a:ext>
            </a:extLst>
          </p:cNvPr>
          <p:cNvSpPr>
            <a:spLocks noGrp="1"/>
          </p:cNvSpPr>
          <p:nvPr>
            <p:ph type="title"/>
          </p:nvPr>
        </p:nvSpPr>
        <p:spPr>
          <a:xfrm>
            <a:off x="2103121" y="310343"/>
            <a:ext cx="7985759" cy="868823"/>
          </a:xfrm>
        </p:spPr>
        <p:txBody>
          <a:bodyPr vert="horz" lIns="91440" tIns="45720" rIns="91440" bIns="45720" rtlCol="0" anchor="ctr">
            <a:normAutofit/>
          </a:bodyPr>
          <a:lstStyle/>
          <a:p>
            <a:pPr algn="ctr"/>
            <a:r>
              <a:rPr lang="en-US"/>
              <a:t>800MHz 5-cell cavity</a:t>
            </a:r>
          </a:p>
        </p:txBody>
      </p:sp>
      <p:sp>
        <p:nvSpPr>
          <p:cNvPr id="39" name="Rectangle: Rounded Corners 38">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121140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pic>
        <p:nvPicPr>
          <p:cNvPr id="3" name="Picture 4" descr="Logo&#10;&#10;Description automatically generated">
            <a:extLst>
              <a:ext uri="{FF2B5EF4-FFF2-40B4-BE49-F238E27FC236}">
                <a16:creationId xmlns:a16="http://schemas.microsoft.com/office/drawing/2014/main" id="{BAA0D153-0EB5-4027-98FF-0FA1F4C1AEBF}"/>
              </a:ext>
            </a:extLst>
          </p:cNvPr>
          <p:cNvPicPr>
            <a:picLocks noGrp="1" noChangeAspect="1"/>
          </p:cNvPicPr>
          <p:nvPr>
            <p:ph idx="1"/>
          </p:nvPr>
        </p:nvPicPr>
        <p:blipFill>
          <a:blip r:embed="rId2"/>
          <a:stretch>
            <a:fillRect/>
          </a:stretch>
        </p:blipFill>
        <p:spPr>
          <a:xfrm>
            <a:off x="2103969" y="2257005"/>
            <a:ext cx="7596378" cy="2993636"/>
          </a:xfrm>
          <a:prstGeom prst="rect">
            <a:avLst/>
          </a:prstGeom>
        </p:spPr>
      </p:pic>
      <p:sp>
        <p:nvSpPr>
          <p:cNvPr id="5" name="Slide Number Placeholder 4">
            <a:extLst>
              <a:ext uri="{FF2B5EF4-FFF2-40B4-BE49-F238E27FC236}">
                <a16:creationId xmlns:a16="http://schemas.microsoft.com/office/drawing/2014/main" id="{BFA64765-42AA-491F-9FDF-7B440B68E8B2}"/>
              </a:ext>
            </a:extLst>
          </p:cNvPr>
          <p:cNvSpPr>
            <a:spLocks noGrp="1"/>
          </p:cNvSpPr>
          <p:nvPr>
            <p:ph type="sldNum" sz="quarter" idx="12"/>
          </p:nvPr>
        </p:nvSpPr>
        <p:spPr/>
        <p:txBody>
          <a:bodyPr/>
          <a:lstStyle/>
          <a:p>
            <a:fld id="{B2DC25EE-239B-4C5F-AAD1-255A7D5F1EE2}" type="slidenum">
              <a:rPr lang="en-US" smtClean="0"/>
              <a:t>47</a:t>
            </a:fld>
            <a:endParaRPr lang="en-US"/>
          </a:p>
        </p:txBody>
      </p:sp>
    </p:spTree>
    <p:extLst>
      <p:ext uri="{BB962C8B-B14F-4D97-AF65-F5344CB8AC3E}">
        <p14:creationId xmlns:p14="http://schemas.microsoft.com/office/powerpoint/2010/main" val="32515894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62613-7E32-4E4C-919E-A52D980365E9}"/>
              </a:ext>
            </a:extLst>
          </p:cNvPr>
          <p:cNvSpPr>
            <a:spLocks noGrp="1"/>
          </p:cNvSpPr>
          <p:nvPr>
            <p:ph type="title"/>
          </p:nvPr>
        </p:nvSpPr>
        <p:spPr/>
        <p:txBody>
          <a:bodyPr/>
          <a:lstStyle/>
          <a:p>
            <a:r>
              <a:rPr lang="en-GB"/>
              <a:t>RF Cavities Future Work</a:t>
            </a:r>
          </a:p>
        </p:txBody>
      </p:sp>
      <p:sp>
        <p:nvSpPr>
          <p:cNvPr id="8" name="Content Placeholder 2">
            <a:extLst>
              <a:ext uri="{FF2B5EF4-FFF2-40B4-BE49-F238E27FC236}">
                <a16:creationId xmlns:a16="http://schemas.microsoft.com/office/drawing/2014/main" id="{132E4843-FD31-4443-B715-DB402C2E2C0F}"/>
              </a:ext>
            </a:extLst>
          </p:cNvPr>
          <p:cNvSpPr txBox="1">
            <a:spLocks/>
          </p:cNvSpPr>
          <p:nvPr/>
        </p:nvSpPr>
        <p:spPr>
          <a:xfrm>
            <a:off x="791718" y="2039598"/>
            <a:ext cx="10168128" cy="1143133"/>
          </a:xfrm>
          <a:prstGeom prst="rect">
            <a:avLst/>
          </a:prstGeom>
        </p:spPr>
        <p:txBody>
          <a:bodyPr vert="horz" lIns="91440" tIns="45720" rIns="91440" bIns="45720" rtlCol="0" anchor="t">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a:p>
          <a:p>
            <a:r>
              <a:rPr lang="en-GB"/>
              <a:t>Improve field flatness</a:t>
            </a:r>
          </a:p>
          <a:p>
            <a:pPr marL="0" indent="0">
              <a:buNone/>
            </a:pPr>
            <a:endParaRPr lang="en-GB"/>
          </a:p>
        </p:txBody>
      </p:sp>
      <p:sp>
        <p:nvSpPr>
          <p:cNvPr id="9" name="Content Placeholder 2">
            <a:extLst>
              <a:ext uri="{FF2B5EF4-FFF2-40B4-BE49-F238E27FC236}">
                <a16:creationId xmlns:a16="http://schemas.microsoft.com/office/drawing/2014/main" id="{9CFCE119-7AD7-4556-893A-5E4A5D1B6C12}"/>
              </a:ext>
            </a:extLst>
          </p:cNvPr>
          <p:cNvSpPr txBox="1">
            <a:spLocks/>
          </p:cNvSpPr>
          <p:nvPr/>
        </p:nvSpPr>
        <p:spPr>
          <a:xfrm>
            <a:off x="788956" y="2813561"/>
            <a:ext cx="10168128" cy="1143133"/>
          </a:xfrm>
          <a:prstGeom prst="rect">
            <a:avLst/>
          </a:prstGeom>
        </p:spPr>
        <p:txBody>
          <a:bodyPr vert="horz" lIns="91440" tIns="45720" rIns="91440" bIns="45720" rtlCol="0" anchor="t">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a:p>
          <a:p>
            <a:r>
              <a:rPr lang="en-GB"/>
              <a:t>Power demands</a:t>
            </a:r>
          </a:p>
          <a:p>
            <a:pPr marL="0" indent="0">
              <a:buNone/>
            </a:pPr>
            <a:endParaRPr lang="en-GB"/>
          </a:p>
        </p:txBody>
      </p:sp>
      <p:sp>
        <p:nvSpPr>
          <p:cNvPr id="3" name="Slide Number Placeholder 2">
            <a:extLst>
              <a:ext uri="{FF2B5EF4-FFF2-40B4-BE49-F238E27FC236}">
                <a16:creationId xmlns:a16="http://schemas.microsoft.com/office/drawing/2014/main" id="{D467D3AD-0E17-4C13-835B-2EFD46ECA976}"/>
              </a:ext>
            </a:extLst>
          </p:cNvPr>
          <p:cNvSpPr>
            <a:spLocks noGrp="1"/>
          </p:cNvSpPr>
          <p:nvPr>
            <p:ph type="sldNum" sz="quarter" idx="12"/>
          </p:nvPr>
        </p:nvSpPr>
        <p:spPr/>
        <p:txBody>
          <a:bodyPr/>
          <a:lstStyle/>
          <a:p>
            <a:fld id="{B2DC25EE-239B-4C5F-AAD1-255A7D5F1EE2}" type="slidenum">
              <a:rPr lang="en-US" smtClean="0"/>
              <a:t>48</a:t>
            </a:fld>
            <a:endParaRPr lang="en-US"/>
          </a:p>
        </p:txBody>
      </p:sp>
    </p:spTree>
    <p:extLst>
      <p:ext uri="{BB962C8B-B14F-4D97-AF65-F5344CB8AC3E}">
        <p14:creationId xmlns:p14="http://schemas.microsoft.com/office/powerpoint/2010/main" val="218101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A4441-0395-4F93-88F3-C018659E80E7}"/>
              </a:ext>
            </a:extLst>
          </p:cNvPr>
          <p:cNvSpPr>
            <a:spLocks noGrp="1"/>
          </p:cNvSpPr>
          <p:nvPr>
            <p:ph type="title"/>
          </p:nvPr>
        </p:nvSpPr>
        <p:spPr/>
        <p:txBody>
          <a:bodyPr/>
          <a:lstStyle/>
          <a:p>
            <a:r>
              <a:rPr lang="en-GB"/>
              <a:t>Project Conclusions</a:t>
            </a:r>
          </a:p>
        </p:txBody>
      </p:sp>
      <p:sp>
        <p:nvSpPr>
          <p:cNvPr id="4" name="Slide Number Placeholder 3">
            <a:extLst>
              <a:ext uri="{FF2B5EF4-FFF2-40B4-BE49-F238E27FC236}">
                <a16:creationId xmlns:a16="http://schemas.microsoft.com/office/drawing/2014/main" id="{332A8CC0-B2B1-4407-BFEB-97B0229D1698}"/>
              </a:ext>
            </a:extLst>
          </p:cNvPr>
          <p:cNvSpPr>
            <a:spLocks noGrp="1"/>
          </p:cNvSpPr>
          <p:nvPr>
            <p:ph type="sldNum" sz="quarter" idx="12"/>
          </p:nvPr>
        </p:nvSpPr>
        <p:spPr/>
        <p:txBody>
          <a:bodyPr/>
          <a:lstStyle/>
          <a:p>
            <a:fld id="{B2DC25EE-239B-4C5F-AAD1-255A7D5F1EE2}" type="slidenum">
              <a:rPr lang="en-US" smtClean="0"/>
              <a:t>49</a:t>
            </a:fld>
            <a:endParaRPr lang="en-US"/>
          </a:p>
        </p:txBody>
      </p:sp>
      <p:sp>
        <p:nvSpPr>
          <p:cNvPr id="8" name="Content Placeholder 2">
            <a:extLst>
              <a:ext uri="{FF2B5EF4-FFF2-40B4-BE49-F238E27FC236}">
                <a16:creationId xmlns:a16="http://schemas.microsoft.com/office/drawing/2014/main" id="{100A76A6-1EE0-4151-850B-0297707D7021}"/>
              </a:ext>
            </a:extLst>
          </p:cNvPr>
          <p:cNvSpPr txBox="1">
            <a:spLocks/>
          </p:cNvSpPr>
          <p:nvPr/>
        </p:nvSpPr>
        <p:spPr>
          <a:xfrm>
            <a:off x="1013968" y="3829576"/>
            <a:ext cx="10168128" cy="1388429"/>
          </a:xfrm>
          <a:prstGeom prst="rect">
            <a:avLst/>
          </a:prstGeom>
        </p:spPr>
        <p:txBody>
          <a:bodyPr vert="horz" lIns="91440" tIns="45720" rIns="91440" bIns="45720" rtlCol="0" anchor="t">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GB"/>
          </a:p>
          <a:p>
            <a:pPr lvl="1"/>
            <a:endParaRPr lang="en-GB"/>
          </a:p>
          <a:p>
            <a:endParaRPr lang="en-GB"/>
          </a:p>
        </p:txBody>
      </p:sp>
      <p:sp>
        <p:nvSpPr>
          <p:cNvPr id="9" name="Content Placeholder 2">
            <a:extLst>
              <a:ext uri="{FF2B5EF4-FFF2-40B4-BE49-F238E27FC236}">
                <a16:creationId xmlns:a16="http://schemas.microsoft.com/office/drawing/2014/main" id="{09D13261-0064-483F-8C33-BBF04CFC4911}"/>
              </a:ext>
            </a:extLst>
          </p:cNvPr>
          <p:cNvSpPr txBox="1">
            <a:spLocks/>
          </p:cNvSpPr>
          <p:nvPr/>
        </p:nvSpPr>
        <p:spPr>
          <a:xfrm>
            <a:off x="1117289" y="2177640"/>
            <a:ext cx="10168128" cy="4178709"/>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ea typeface="+mn-lt"/>
                <a:cs typeface="+mn-lt"/>
              </a:rPr>
              <a:t>Beam optics</a:t>
            </a:r>
          </a:p>
          <a:p>
            <a:pPr lvl="1"/>
            <a:r>
              <a:rPr lang="en-GB"/>
              <a:t>Adaptable MADX model for FCC-</a:t>
            </a:r>
            <a:r>
              <a:rPr lang="en-GB" err="1"/>
              <a:t>ee</a:t>
            </a:r>
            <a:r>
              <a:rPr lang="en-GB"/>
              <a:t> booster established</a:t>
            </a:r>
          </a:p>
          <a:p>
            <a:pPr lvl="1"/>
            <a:r>
              <a:rPr lang="en-GB"/>
              <a:t>Estimate for max. Quadrupole and </a:t>
            </a:r>
            <a:r>
              <a:rPr lang="en-GB" err="1"/>
              <a:t>Sextupole</a:t>
            </a:r>
            <a:r>
              <a:rPr lang="en-GB"/>
              <a:t> field strengths found</a:t>
            </a:r>
          </a:p>
          <a:p>
            <a:pPr lvl="1"/>
            <a:r>
              <a:rPr lang="en-GB"/>
              <a:t>Dispersion suppressor options evaluated</a:t>
            </a:r>
          </a:p>
          <a:p>
            <a:r>
              <a:rPr lang="en-GB">
                <a:ea typeface="+mn-lt"/>
                <a:cs typeface="+mn-lt"/>
              </a:rPr>
              <a:t>Magnets</a:t>
            </a:r>
            <a:endParaRPr lang="en-US">
              <a:ea typeface="+mn-lt"/>
              <a:cs typeface="+mn-lt"/>
            </a:endParaRPr>
          </a:p>
          <a:p>
            <a:pPr lvl="1"/>
            <a:r>
              <a:rPr lang="en-GB">
                <a:ea typeface="+mn-lt"/>
                <a:cs typeface="+mn-lt"/>
              </a:rPr>
              <a:t>Different magnets have been designed that will work for all operation energies.</a:t>
            </a:r>
          </a:p>
          <a:p>
            <a:pPr lvl="1"/>
            <a:r>
              <a:rPr lang="en-GB"/>
              <a:t>Designs need to be optimised to reach the required GFR.</a:t>
            </a:r>
          </a:p>
          <a:p>
            <a:pPr lvl="1"/>
            <a:r>
              <a:rPr lang="en-GB"/>
              <a:t>Performing full 3D studies using Opera is the next step</a:t>
            </a:r>
          </a:p>
          <a:p>
            <a:r>
              <a:rPr lang="en-GB">
                <a:ea typeface="+mn-lt"/>
                <a:cs typeface="+mn-lt"/>
              </a:rPr>
              <a:t>Three RF cavity designs to produce required acceleration gradient and voltage requirements at all operating energies</a:t>
            </a:r>
            <a:endParaRPr lang="en-GB"/>
          </a:p>
          <a:p>
            <a:pPr marL="457200" lvl="1" indent="0">
              <a:buNone/>
            </a:pPr>
            <a:endParaRPr lang="en-GB"/>
          </a:p>
          <a:p>
            <a:pPr marL="457200" lvl="1" indent="0">
              <a:buNone/>
            </a:pPr>
            <a:endParaRPr lang="en-GB"/>
          </a:p>
        </p:txBody>
      </p:sp>
    </p:spTree>
    <p:extLst>
      <p:ext uri="{BB962C8B-B14F-4D97-AF65-F5344CB8AC3E}">
        <p14:creationId xmlns:p14="http://schemas.microsoft.com/office/powerpoint/2010/main" val="2160209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E9C91-7079-49C7-84BB-76FA47C63FA3}"/>
              </a:ext>
            </a:extLst>
          </p:cNvPr>
          <p:cNvSpPr>
            <a:spLocks noGrp="1"/>
          </p:cNvSpPr>
          <p:nvPr>
            <p:ph type="title"/>
          </p:nvPr>
        </p:nvSpPr>
        <p:spPr>
          <a:xfrm>
            <a:off x="2103121" y="310343"/>
            <a:ext cx="7985759" cy="868823"/>
          </a:xfrm>
        </p:spPr>
        <p:txBody>
          <a:bodyPr vert="horz" lIns="91440" tIns="45720" rIns="91440" bIns="45720" rtlCol="0" anchor="ctr">
            <a:normAutofit/>
          </a:bodyPr>
          <a:lstStyle/>
          <a:p>
            <a:pPr algn="ctr"/>
            <a:r>
              <a:rPr lang="en-US"/>
              <a:t>FCC-ee layout</a:t>
            </a:r>
          </a:p>
        </p:txBody>
      </p:sp>
      <p:pic>
        <p:nvPicPr>
          <p:cNvPr id="7" name="Picture 6">
            <a:extLst>
              <a:ext uri="{FF2B5EF4-FFF2-40B4-BE49-F238E27FC236}">
                <a16:creationId xmlns:a16="http://schemas.microsoft.com/office/drawing/2014/main" id="{71799DE2-AB6F-4A8C-9BD2-D79815554409}"/>
              </a:ext>
            </a:extLst>
          </p:cNvPr>
          <p:cNvPicPr>
            <a:picLocks noChangeAspect="1"/>
          </p:cNvPicPr>
          <p:nvPr/>
        </p:nvPicPr>
        <p:blipFill>
          <a:blip r:embed="rId2"/>
          <a:stretch>
            <a:fillRect/>
          </a:stretch>
        </p:blipFill>
        <p:spPr>
          <a:xfrm>
            <a:off x="6210302" y="2571858"/>
            <a:ext cx="5596128" cy="3231763"/>
          </a:xfrm>
          <a:prstGeom prst="rect">
            <a:avLst/>
          </a:prstGeom>
        </p:spPr>
      </p:pic>
      <p:sp>
        <p:nvSpPr>
          <p:cNvPr id="3" name="Slide Number Placeholder 2">
            <a:extLst>
              <a:ext uri="{FF2B5EF4-FFF2-40B4-BE49-F238E27FC236}">
                <a16:creationId xmlns:a16="http://schemas.microsoft.com/office/drawing/2014/main" id="{94215650-BF2C-4C3C-8340-E8741A648D5C}"/>
              </a:ext>
            </a:extLst>
          </p:cNvPr>
          <p:cNvSpPr>
            <a:spLocks noGrp="1"/>
          </p:cNvSpPr>
          <p:nvPr>
            <p:ph type="sldNum" sz="quarter" idx="12"/>
          </p:nvPr>
        </p:nvSpPr>
        <p:spPr>
          <a:xfrm>
            <a:off x="8869680" y="6356350"/>
            <a:ext cx="2743200" cy="365125"/>
          </a:xfrm>
        </p:spPr>
        <p:txBody>
          <a:bodyPr vert="horz" lIns="91440" tIns="45720" rIns="91440" bIns="45720" rtlCol="0" anchor="ctr">
            <a:normAutofit/>
          </a:bodyPr>
          <a:lstStyle/>
          <a:p>
            <a:pPr>
              <a:spcAft>
                <a:spcPts val="600"/>
              </a:spcAft>
            </a:pPr>
            <a:fld id="{B2DC25EE-239B-4C5F-AAD1-255A7D5F1EE2}" type="slidenum">
              <a:rPr lang="en-US">
                <a:solidFill>
                  <a:schemeClr val="tx2">
                    <a:lumMod val="50000"/>
                    <a:lumOff val="50000"/>
                  </a:schemeClr>
                </a:solidFill>
              </a:rPr>
              <a:pPr>
                <a:spcAft>
                  <a:spcPts val="600"/>
                </a:spcAft>
              </a:pPr>
              <a:t>5</a:t>
            </a:fld>
            <a:endParaRPr lang="en-US">
              <a:solidFill>
                <a:schemeClr val="tx2">
                  <a:lumMod val="50000"/>
                  <a:lumOff val="50000"/>
                </a:schemeClr>
              </a:solidFill>
            </a:endParaRPr>
          </a:p>
        </p:txBody>
      </p:sp>
      <p:pic>
        <p:nvPicPr>
          <p:cNvPr id="9" name="Picture 8">
            <a:extLst>
              <a:ext uri="{FF2B5EF4-FFF2-40B4-BE49-F238E27FC236}">
                <a16:creationId xmlns:a16="http://schemas.microsoft.com/office/drawing/2014/main" id="{BFE9AE7C-431C-4C71-A581-A6B4A83C6362}"/>
              </a:ext>
            </a:extLst>
          </p:cNvPr>
          <p:cNvPicPr>
            <a:picLocks noChangeAspect="1"/>
          </p:cNvPicPr>
          <p:nvPr/>
        </p:nvPicPr>
        <p:blipFill>
          <a:blip r:embed="rId3"/>
          <a:stretch>
            <a:fillRect/>
          </a:stretch>
        </p:blipFill>
        <p:spPr>
          <a:xfrm>
            <a:off x="678180" y="2141220"/>
            <a:ext cx="4417165" cy="4716780"/>
          </a:xfrm>
          <a:prstGeom prst="rect">
            <a:avLst/>
          </a:prstGeom>
        </p:spPr>
      </p:pic>
      <p:cxnSp>
        <p:nvCxnSpPr>
          <p:cNvPr id="10" name="Straight Arrow Connector 9">
            <a:extLst>
              <a:ext uri="{FF2B5EF4-FFF2-40B4-BE49-F238E27FC236}">
                <a16:creationId xmlns:a16="http://schemas.microsoft.com/office/drawing/2014/main" id="{23A9BFC4-3037-4DCF-B592-A65D9F0D7CC7}"/>
              </a:ext>
            </a:extLst>
          </p:cNvPr>
          <p:cNvCxnSpPr>
            <a:cxnSpLocks/>
          </p:cNvCxnSpPr>
          <p:nvPr/>
        </p:nvCxnSpPr>
        <p:spPr>
          <a:xfrm flipV="1">
            <a:off x="1950720" y="3657600"/>
            <a:ext cx="4632960" cy="982980"/>
          </a:xfrm>
          <a:prstGeom prst="straightConnector1">
            <a:avLst/>
          </a:prstGeom>
          <a:ln w="57150">
            <a:solidFill>
              <a:schemeClr val="accent4">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6AF5057-B86B-46B2-BBD5-2EAA851C8251}"/>
              </a:ext>
            </a:extLst>
          </p:cNvPr>
          <p:cNvCxnSpPr>
            <a:cxnSpLocks/>
          </p:cNvCxnSpPr>
          <p:nvPr/>
        </p:nvCxnSpPr>
        <p:spPr>
          <a:xfrm flipV="1">
            <a:off x="2613660" y="4015740"/>
            <a:ext cx="4383025" cy="821550"/>
          </a:xfrm>
          <a:prstGeom prst="straightConnector1">
            <a:avLst/>
          </a:prstGeom>
          <a:ln w="571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98325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093A6-66AA-4C48-AC78-C507FFEA5600}"/>
              </a:ext>
            </a:extLst>
          </p:cNvPr>
          <p:cNvSpPr>
            <a:spLocks noGrp="1"/>
          </p:cNvSpPr>
          <p:nvPr>
            <p:ph type="title"/>
          </p:nvPr>
        </p:nvSpPr>
        <p:spPr/>
        <p:txBody>
          <a:bodyPr/>
          <a:lstStyle/>
          <a:p>
            <a:r>
              <a:rPr lang="en-GB"/>
              <a:t>Project Acknowledgements	</a:t>
            </a:r>
          </a:p>
        </p:txBody>
      </p:sp>
      <p:sp>
        <p:nvSpPr>
          <p:cNvPr id="3" name="Content Placeholder 2">
            <a:extLst>
              <a:ext uri="{FF2B5EF4-FFF2-40B4-BE49-F238E27FC236}">
                <a16:creationId xmlns:a16="http://schemas.microsoft.com/office/drawing/2014/main" id="{E47401A5-EFC8-4067-B382-4238BB1F9EF5}"/>
              </a:ext>
            </a:extLst>
          </p:cNvPr>
          <p:cNvSpPr>
            <a:spLocks noGrp="1"/>
          </p:cNvSpPr>
          <p:nvPr>
            <p:ph idx="1"/>
          </p:nvPr>
        </p:nvSpPr>
        <p:spPr/>
        <p:txBody>
          <a:bodyPr vert="horz" lIns="91440" tIns="45720" rIns="91440" bIns="45720" rtlCol="0" anchor="t">
            <a:normAutofit/>
          </a:bodyPr>
          <a:lstStyle/>
          <a:p>
            <a:pPr marL="0" indent="0">
              <a:buNone/>
            </a:pPr>
            <a:r>
              <a:rPr lang="en-GB"/>
              <a:t>We would like to thank:</a:t>
            </a:r>
            <a:endParaRPr lang="en-US"/>
          </a:p>
          <a:p>
            <a:r>
              <a:rPr lang="en-GB"/>
              <a:t>Emmanuel Tsesmelis</a:t>
            </a:r>
          </a:p>
          <a:p>
            <a:r>
              <a:rPr lang="en-GB"/>
              <a:t>Léon Van Riesen-Haupt</a:t>
            </a:r>
          </a:p>
          <a:p>
            <a:r>
              <a:rPr lang="en-GB" err="1"/>
              <a:t>Ciprian</a:t>
            </a:r>
            <a:r>
              <a:rPr lang="en-GB"/>
              <a:t> </a:t>
            </a:r>
            <a:r>
              <a:rPr lang="en-GB" err="1"/>
              <a:t>Plostinar</a:t>
            </a:r>
            <a:endParaRPr lang="en-GB"/>
          </a:p>
          <a:p>
            <a:r>
              <a:rPr lang="en-GB"/>
              <a:t>Jeremie </a:t>
            </a:r>
            <a:r>
              <a:rPr lang="en-GB" err="1"/>
              <a:t>Bauche</a:t>
            </a:r>
            <a:endParaRPr lang="en-GB"/>
          </a:p>
          <a:p>
            <a:r>
              <a:rPr lang="en-GB"/>
              <a:t>Stewart </a:t>
            </a:r>
            <a:r>
              <a:rPr lang="en-GB" err="1"/>
              <a:t>Boogert</a:t>
            </a:r>
          </a:p>
          <a:p>
            <a:r>
              <a:rPr lang="en-GB"/>
              <a:t>Various staff at </a:t>
            </a:r>
            <a:r>
              <a:rPr lang="en-GB" i="1"/>
              <a:t>Diamond Light Source</a:t>
            </a:r>
          </a:p>
        </p:txBody>
      </p:sp>
      <p:sp>
        <p:nvSpPr>
          <p:cNvPr id="4" name="Slide Number Placeholder 3">
            <a:extLst>
              <a:ext uri="{FF2B5EF4-FFF2-40B4-BE49-F238E27FC236}">
                <a16:creationId xmlns:a16="http://schemas.microsoft.com/office/drawing/2014/main" id="{668CFA12-B4EB-4FDA-A6F8-8B83974E5C8B}"/>
              </a:ext>
            </a:extLst>
          </p:cNvPr>
          <p:cNvSpPr>
            <a:spLocks noGrp="1"/>
          </p:cNvSpPr>
          <p:nvPr>
            <p:ph type="sldNum" sz="quarter" idx="12"/>
          </p:nvPr>
        </p:nvSpPr>
        <p:spPr/>
        <p:txBody>
          <a:bodyPr/>
          <a:lstStyle/>
          <a:p>
            <a:fld id="{B2DC25EE-239B-4C5F-AAD1-255A7D5F1EE2}" type="slidenum">
              <a:rPr lang="en-US" smtClean="0"/>
              <a:t>50</a:t>
            </a:fld>
            <a:endParaRPr lang="en-US"/>
          </a:p>
        </p:txBody>
      </p:sp>
    </p:spTree>
    <p:extLst>
      <p:ext uri="{BB962C8B-B14F-4D97-AF65-F5344CB8AC3E}">
        <p14:creationId xmlns:p14="http://schemas.microsoft.com/office/powerpoint/2010/main" val="9662462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Freeform: Shape 12">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chemeClr val="tx2">
                <a:lumMod val="10000"/>
                <a:lumOff val="90000"/>
              </a:schemeClr>
            </a:solidFill>
          </a:ln>
          <a:effectLst>
            <a:outerShdw blurRad="63500" sx="102000" sy="102000" algn="ctr" rotWithShape="0">
              <a:schemeClr val="bg1">
                <a:lumMod val="8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9C45F024-2468-4D8A-9E11-BB2B1E0A3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D81E88-9288-4DCD-9C0E-108882787CBE}"/>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a:t>Questions?</a:t>
            </a:r>
          </a:p>
        </p:txBody>
      </p:sp>
      <p:sp>
        <p:nvSpPr>
          <p:cNvPr id="17" name="Rectangle 16">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05CD8DF3-C5CC-4356-B939-63969FA07AA3}"/>
              </a:ext>
            </a:extLst>
          </p:cNvPr>
          <p:cNvSpPr>
            <a:spLocks noGrp="1"/>
          </p:cNvSpPr>
          <p:nvPr>
            <p:ph type="sldNum" sz="quarter" idx="12"/>
          </p:nvPr>
        </p:nvSpPr>
        <p:spPr/>
        <p:txBody>
          <a:bodyPr/>
          <a:lstStyle/>
          <a:p>
            <a:fld id="{B2DC25EE-239B-4C5F-AAD1-255A7D5F1EE2}" type="slidenum">
              <a:rPr lang="en-US" smtClean="0"/>
              <a:t>51</a:t>
            </a:fld>
            <a:endParaRPr lang="en-US"/>
          </a:p>
        </p:txBody>
      </p:sp>
      <p:pic>
        <p:nvPicPr>
          <p:cNvPr id="10" name="Picture 2" descr="https://twiki.cern.ch/twiki/pub/FCC/LogoDesign/FCC-Logo_RGB_DeepBlue.png">
            <a:extLst>
              <a:ext uri="{FF2B5EF4-FFF2-40B4-BE49-F238E27FC236}">
                <a16:creationId xmlns:a16="http://schemas.microsoft.com/office/drawing/2014/main" id="{79197056-AD0F-418E-80AA-2494682A28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879" y="170548"/>
            <a:ext cx="3421529" cy="1156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888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10">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9" name="Freeform: Shape 12">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0" name="Freeform: Shape 14">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FF428E-14D6-4B20-8FAB-33E584A2CF67}"/>
              </a:ext>
            </a:extLst>
          </p:cNvPr>
          <p:cNvSpPr>
            <a:spLocks noGrp="1"/>
          </p:cNvSpPr>
          <p:nvPr>
            <p:ph type="title"/>
          </p:nvPr>
        </p:nvSpPr>
        <p:spPr>
          <a:xfrm>
            <a:off x="371094" y="351663"/>
            <a:ext cx="3438144" cy="1239012"/>
          </a:xfrm>
        </p:spPr>
        <p:txBody>
          <a:bodyPr anchor="ctr">
            <a:normAutofit/>
          </a:bodyPr>
          <a:lstStyle/>
          <a:p>
            <a:r>
              <a:rPr lang="en-GB" sz="2800"/>
              <a:t>FCC-</a:t>
            </a:r>
            <a:r>
              <a:rPr lang="en-GB" sz="2800" err="1"/>
              <a:t>ee</a:t>
            </a:r>
            <a:r>
              <a:rPr lang="en-GB" sz="2800"/>
              <a:t> Design Parameters</a:t>
            </a:r>
          </a:p>
        </p:txBody>
      </p:sp>
      <p:sp>
        <p:nvSpPr>
          <p:cNvPr id="41" name="Rectangle 16">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1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Content Placeholder 7">
            <a:extLst>
              <a:ext uri="{FF2B5EF4-FFF2-40B4-BE49-F238E27FC236}">
                <a16:creationId xmlns:a16="http://schemas.microsoft.com/office/drawing/2014/main" id="{DD328F31-D00D-4DA7-8CD1-7D487BF51DBF}"/>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128016" y="1826233"/>
            <a:ext cx="6280742" cy="3361524"/>
          </a:xfrm>
        </p:spPr>
      </p:pic>
      <p:pic>
        <p:nvPicPr>
          <p:cNvPr id="6" name="Picture 5">
            <a:extLst>
              <a:ext uri="{FF2B5EF4-FFF2-40B4-BE49-F238E27FC236}">
                <a16:creationId xmlns:a16="http://schemas.microsoft.com/office/drawing/2014/main" id="{DA505DE3-E76F-4642-9655-E077067978AA}"/>
              </a:ext>
            </a:extLst>
          </p:cNvPr>
          <p:cNvPicPr>
            <a:picLocks noChangeAspect="1"/>
          </p:cNvPicPr>
          <p:nvPr/>
        </p:nvPicPr>
        <p:blipFill>
          <a:blip r:embed="rId4"/>
          <a:stretch>
            <a:fillRect/>
          </a:stretch>
        </p:blipFill>
        <p:spPr>
          <a:xfrm>
            <a:off x="6532649" y="148193"/>
            <a:ext cx="5224413" cy="6390719"/>
          </a:xfrm>
          <a:prstGeom prst="rect">
            <a:avLst/>
          </a:prstGeom>
        </p:spPr>
      </p:pic>
      <p:sp>
        <p:nvSpPr>
          <p:cNvPr id="4" name="Slide Number Placeholder 3">
            <a:extLst>
              <a:ext uri="{FF2B5EF4-FFF2-40B4-BE49-F238E27FC236}">
                <a16:creationId xmlns:a16="http://schemas.microsoft.com/office/drawing/2014/main" id="{DE914FA0-E6B0-4B0F-8836-A12DD41A265C}"/>
              </a:ext>
            </a:extLst>
          </p:cNvPr>
          <p:cNvSpPr>
            <a:spLocks noGrp="1"/>
          </p:cNvSpPr>
          <p:nvPr>
            <p:ph type="sldNum" sz="quarter" idx="12"/>
          </p:nvPr>
        </p:nvSpPr>
        <p:spPr>
          <a:xfrm>
            <a:off x="9695688" y="6356350"/>
            <a:ext cx="2121408" cy="365125"/>
          </a:xfrm>
        </p:spPr>
        <p:txBody>
          <a:bodyPr>
            <a:normAutofit/>
          </a:bodyPr>
          <a:lstStyle/>
          <a:p>
            <a:pPr>
              <a:spcAft>
                <a:spcPts val="600"/>
              </a:spcAft>
            </a:pPr>
            <a:fld id="{B2DC25EE-239B-4C5F-AAD1-255A7D5F1EE2}" type="slidenum">
              <a:rPr lang="en-US">
                <a:solidFill>
                  <a:schemeClr val="tx2">
                    <a:lumMod val="50000"/>
                    <a:lumOff val="50000"/>
                  </a:schemeClr>
                </a:solidFill>
              </a:rPr>
              <a:pPr>
                <a:spcAft>
                  <a:spcPts val="600"/>
                </a:spcAft>
              </a:pPr>
              <a:t>6</a:t>
            </a:fld>
            <a:endParaRPr lang="en-US">
              <a:solidFill>
                <a:schemeClr val="tx2">
                  <a:lumMod val="50000"/>
                  <a:lumOff val="50000"/>
                </a:schemeClr>
              </a:solidFill>
            </a:endParaRPr>
          </a:p>
        </p:txBody>
      </p:sp>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F3EC0A87-ED16-4C30-8538-F8AD945A082F}"/>
                  </a:ext>
                </a:extLst>
              </p14:cNvPr>
              <p14:cNvContentPartPr/>
              <p14:nvPr/>
            </p14:nvContentPartPr>
            <p14:xfrm>
              <a:off x="2743200" y="2308380"/>
              <a:ext cx="3433680" cy="92160"/>
            </p14:xfrm>
          </p:contentPart>
        </mc:Choice>
        <mc:Fallback xmlns="">
          <p:pic>
            <p:nvPicPr>
              <p:cNvPr id="5" name="Ink 4">
                <a:extLst>
                  <a:ext uri="{FF2B5EF4-FFF2-40B4-BE49-F238E27FC236}">
                    <a16:creationId xmlns:a16="http://schemas.microsoft.com/office/drawing/2014/main" id="{F3EC0A87-ED16-4C30-8538-F8AD945A082F}"/>
                  </a:ext>
                </a:extLst>
              </p:cNvPr>
              <p:cNvPicPr/>
              <p:nvPr/>
            </p:nvPicPr>
            <p:blipFill>
              <a:blip r:embed="rId6"/>
              <a:stretch>
                <a:fillRect/>
              </a:stretch>
            </p:blipFill>
            <p:spPr>
              <a:xfrm>
                <a:off x="2689200" y="2200380"/>
                <a:ext cx="3541320" cy="307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7A0617FE-2855-40DE-A6F6-6E24B59667A3}"/>
                  </a:ext>
                </a:extLst>
              </p14:cNvPr>
              <p14:cNvContentPartPr/>
              <p14:nvPr/>
            </p14:nvContentPartPr>
            <p14:xfrm>
              <a:off x="8274960" y="5149500"/>
              <a:ext cx="3138840" cy="32400"/>
            </p14:xfrm>
          </p:contentPart>
        </mc:Choice>
        <mc:Fallback xmlns="">
          <p:pic>
            <p:nvPicPr>
              <p:cNvPr id="7" name="Ink 6">
                <a:extLst>
                  <a:ext uri="{FF2B5EF4-FFF2-40B4-BE49-F238E27FC236}">
                    <a16:creationId xmlns:a16="http://schemas.microsoft.com/office/drawing/2014/main" id="{7A0617FE-2855-40DE-A6F6-6E24B59667A3}"/>
                  </a:ext>
                </a:extLst>
              </p:cNvPr>
              <p:cNvPicPr/>
              <p:nvPr/>
            </p:nvPicPr>
            <p:blipFill>
              <a:blip r:embed="rId8"/>
              <a:stretch>
                <a:fillRect/>
              </a:stretch>
            </p:blipFill>
            <p:spPr>
              <a:xfrm>
                <a:off x="8220960" y="5040287"/>
                <a:ext cx="3246480" cy="250463"/>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48CE4B33-4B02-42D6-9EB4-E77563EBF1B4}"/>
                  </a:ext>
                </a:extLst>
              </p14:cNvPr>
              <p14:cNvContentPartPr/>
              <p14:nvPr/>
            </p14:nvContentPartPr>
            <p14:xfrm>
              <a:off x="6679080" y="5166060"/>
              <a:ext cx="768600" cy="118080"/>
            </p14:xfrm>
          </p:contentPart>
        </mc:Choice>
        <mc:Fallback xmlns="">
          <p:pic>
            <p:nvPicPr>
              <p:cNvPr id="9" name="Ink 8">
                <a:extLst>
                  <a:ext uri="{FF2B5EF4-FFF2-40B4-BE49-F238E27FC236}">
                    <a16:creationId xmlns:a16="http://schemas.microsoft.com/office/drawing/2014/main" id="{48CE4B33-4B02-42D6-9EB4-E77563EBF1B4}"/>
                  </a:ext>
                </a:extLst>
              </p:cNvPr>
              <p:cNvPicPr/>
              <p:nvPr/>
            </p:nvPicPr>
            <p:blipFill>
              <a:blip r:embed="rId10"/>
              <a:stretch>
                <a:fillRect/>
              </a:stretch>
            </p:blipFill>
            <p:spPr>
              <a:xfrm>
                <a:off x="6625080" y="5058060"/>
                <a:ext cx="876240" cy="3337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25E3E881-DDB2-4778-9C89-E67D64000D61}"/>
                  </a:ext>
                </a:extLst>
              </p14:cNvPr>
              <p14:cNvContentPartPr/>
              <p14:nvPr/>
            </p14:nvContentPartPr>
            <p14:xfrm>
              <a:off x="167400" y="2331060"/>
              <a:ext cx="1333080" cy="47160"/>
            </p14:xfrm>
          </p:contentPart>
        </mc:Choice>
        <mc:Fallback xmlns="">
          <p:pic>
            <p:nvPicPr>
              <p:cNvPr id="10" name="Ink 9">
                <a:extLst>
                  <a:ext uri="{FF2B5EF4-FFF2-40B4-BE49-F238E27FC236}">
                    <a16:creationId xmlns:a16="http://schemas.microsoft.com/office/drawing/2014/main" id="{25E3E881-DDB2-4778-9C89-E67D64000D61}"/>
                  </a:ext>
                </a:extLst>
              </p:cNvPr>
              <p:cNvPicPr/>
              <p:nvPr/>
            </p:nvPicPr>
            <p:blipFill>
              <a:blip r:embed="rId12"/>
              <a:stretch>
                <a:fillRect/>
              </a:stretch>
            </p:blipFill>
            <p:spPr>
              <a:xfrm>
                <a:off x="113385" y="2223060"/>
                <a:ext cx="1440749" cy="262800"/>
              </a:xfrm>
              <a:prstGeom prst="rect">
                <a:avLst/>
              </a:prstGeom>
            </p:spPr>
          </p:pic>
        </mc:Fallback>
      </mc:AlternateContent>
    </p:spTree>
    <p:extLst>
      <p:ext uri="{BB962C8B-B14F-4D97-AF65-F5344CB8AC3E}">
        <p14:creationId xmlns:p14="http://schemas.microsoft.com/office/powerpoint/2010/main" val="352254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6" name="Rectangle 25">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Freeform: Shape 27">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chemeClr val="tx2">
                <a:lumMod val="10000"/>
                <a:lumOff val="90000"/>
              </a:schemeClr>
            </a:solidFill>
          </a:ln>
          <a:effectLst>
            <a:outerShdw blurRad="63500" sx="102000" sy="102000" algn="ctr" rotWithShape="0">
              <a:schemeClr val="bg1">
                <a:lumMod val="8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0" name="Freeform: Shape 29">
            <a:extLst>
              <a:ext uri="{FF2B5EF4-FFF2-40B4-BE49-F238E27FC236}">
                <a16:creationId xmlns:a16="http://schemas.microsoft.com/office/drawing/2014/main" id="{9C45F024-2468-4D8A-9E11-BB2B1E0A3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9AF3237-8822-4469-B545-C451842621EA}"/>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a:t>FCC-</a:t>
            </a:r>
            <a:r>
              <a:rPr lang="en-US" sz="7200" err="1"/>
              <a:t>ee</a:t>
            </a:r>
            <a:r>
              <a:rPr lang="en-US" sz="7200"/>
              <a:t> Booster Beam Optics</a:t>
            </a:r>
          </a:p>
        </p:txBody>
      </p:sp>
      <p:sp>
        <p:nvSpPr>
          <p:cNvPr id="32" name="Rectangle 31">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1DD1A531-3940-4291-B817-A65FF5F33D64}"/>
              </a:ext>
            </a:extLst>
          </p:cNvPr>
          <p:cNvSpPr>
            <a:spLocks noGrp="1"/>
          </p:cNvSpPr>
          <p:nvPr>
            <p:ph type="sldNum" sz="quarter" idx="12"/>
          </p:nvPr>
        </p:nvSpPr>
        <p:spPr/>
        <p:txBody>
          <a:bodyPr/>
          <a:lstStyle/>
          <a:p>
            <a:fld id="{B2DC25EE-239B-4C5F-AAD1-255A7D5F1EE2}" type="slidenum">
              <a:rPr lang="en-US" smtClean="0"/>
              <a:t>7</a:t>
            </a:fld>
            <a:endParaRPr lang="en-US"/>
          </a:p>
        </p:txBody>
      </p:sp>
    </p:spTree>
    <p:extLst>
      <p:ext uri="{BB962C8B-B14F-4D97-AF65-F5344CB8AC3E}">
        <p14:creationId xmlns:p14="http://schemas.microsoft.com/office/powerpoint/2010/main" val="364057527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hart, line chart&#10;&#10;Description automatically generated">
            <a:extLst>
              <a:ext uri="{FF2B5EF4-FFF2-40B4-BE49-F238E27FC236}">
                <a16:creationId xmlns:a16="http://schemas.microsoft.com/office/drawing/2014/main" id="{3F0563E9-3686-4DF2-B9E1-585E345D32B7}"/>
              </a:ext>
            </a:extLst>
          </p:cNvPr>
          <p:cNvPicPr>
            <a:picLocks noGrp="1" noChangeAspect="1"/>
          </p:cNvPicPr>
          <p:nvPr>
            <p:ph idx="1"/>
          </p:nvPr>
        </p:nvPicPr>
        <p:blipFill rotWithShape="1">
          <a:blip r:embed="rId2"/>
          <a:srcRect t="28640" r="54"/>
          <a:stretch/>
        </p:blipFill>
        <p:spPr>
          <a:xfrm>
            <a:off x="101422" y="1936059"/>
            <a:ext cx="12196420" cy="4899854"/>
          </a:xfrm>
        </p:spPr>
      </p:pic>
      <p:sp>
        <p:nvSpPr>
          <p:cNvPr id="2" name="Title 1">
            <a:extLst>
              <a:ext uri="{FF2B5EF4-FFF2-40B4-BE49-F238E27FC236}">
                <a16:creationId xmlns:a16="http://schemas.microsoft.com/office/drawing/2014/main" id="{93566012-4024-4FBE-98C2-A48F124BCAD1}"/>
              </a:ext>
            </a:extLst>
          </p:cNvPr>
          <p:cNvSpPr>
            <a:spLocks noGrp="1"/>
          </p:cNvSpPr>
          <p:nvPr>
            <p:ph type="title"/>
          </p:nvPr>
        </p:nvSpPr>
        <p:spPr/>
        <p:txBody>
          <a:bodyPr/>
          <a:lstStyle/>
          <a:p>
            <a:r>
              <a:rPr lang="en-GB"/>
              <a:t>FCC-</a:t>
            </a:r>
            <a:r>
              <a:rPr lang="en-GB" err="1"/>
              <a:t>ee</a:t>
            </a:r>
            <a:r>
              <a:rPr lang="en-GB"/>
              <a:t> Booster - ARC FODO cell</a:t>
            </a:r>
            <a:endParaRPr lang="en-US"/>
          </a:p>
        </p:txBody>
      </p:sp>
      <p:sp>
        <p:nvSpPr>
          <p:cNvPr id="5" name="Rectangle 4">
            <a:extLst>
              <a:ext uri="{FF2B5EF4-FFF2-40B4-BE49-F238E27FC236}">
                <a16:creationId xmlns:a16="http://schemas.microsoft.com/office/drawing/2014/main" id="{6490F19B-DDF8-4C57-AA15-D70FD85CABEB}"/>
              </a:ext>
            </a:extLst>
          </p:cNvPr>
          <p:cNvSpPr/>
          <p:nvPr/>
        </p:nvSpPr>
        <p:spPr>
          <a:xfrm>
            <a:off x="3059683" y="5539576"/>
            <a:ext cx="3035794" cy="11818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2D5454A2-9E23-4F24-B26E-BB579DDC4C48}"/>
              </a:ext>
            </a:extLst>
          </p:cNvPr>
          <p:cNvSpPr>
            <a:spLocks noGrp="1"/>
          </p:cNvSpPr>
          <p:nvPr>
            <p:ph type="sldNum" sz="quarter" idx="12"/>
          </p:nvPr>
        </p:nvSpPr>
        <p:spPr/>
        <p:txBody>
          <a:bodyPr/>
          <a:lstStyle/>
          <a:p>
            <a:fld id="{B2DC25EE-239B-4C5F-AAD1-255A7D5F1EE2}" type="slidenum">
              <a:rPr lang="en-US" smtClean="0"/>
              <a:t>8</a:t>
            </a:fld>
            <a:endParaRPr lang="en-US"/>
          </a:p>
        </p:txBody>
      </p:sp>
      <p:sp>
        <p:nvSpPr>
          <p:cNvPr id="6" name="TextBox 5">
            <a:extLst>
              <a:ext uri="{FF2B5EF4-FFF2-40B4-BE49-F238E27FC236}">
                <a16:creationId xmlns:a16="http://schemas.microsoft.com/office/drawing/2014/main" id="{DCE504D5-F2F4-4D63-8A94-9FAE08C63AAB}"/>
              </a:ext>
            </a:extLst>
          </p:cNvPr>
          <p:cNvSpPr txBox="1"/>
          <p:nvPr/>
        </p:nvSpPr>
        <p:spPr>
          <a:xfrm>
            <a:off x="-46383" y="6662529"/>
            <a:ext cx="6895546"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800">
                <a:ea typeface="+mn-lt"/>
                <a:cs typeface="+mn-lt"/>
              </a:rPr>
              <a:t>https://indico.cern.ch/event/1101643/contributions/4635249/attachments/2380938/4068188/Booster%20Design.pdf</a:t>
            </a:r>
            <a:endParaRPr lang="en-US" sz="800"/>
          </a:p>
        </p:txBody>
      </p:sp>
    </p:spTree>
    <p:extLst>
      <p:ext uri="{BB962C8B-B14F-4D97-AF65-F5344CB8AC3E}">
        <p14:creationId xmlns:p14="http://schemas.microsoft.com/office/powerpoint/2010/main" val="346881935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E53A9-BA4E-4945-95D1-A1223255DF81}"/>
              </a:ext>
            </a:extLst>
          </p:cNvPr>
          <p:cNvSpPr>
            <a:spLocks noGrp="1"/>
          </p:cNvSpPr>
          <p:nvPr>
            <p:ph type="title"/>
          </p:nvPr>
        </p:nvSpPr>
        <p:spPr/>
        <p:txBody>
          <a:bodyPr/>
          <a:lstStyle/>
          <a:p>
            <a:r>
              <a:rPr lang="en-GB"/>
              <a:t>FODO design: space for diagnostics</a:t>
            </a:r>
          </a:p>
        </p:txBody>
      </p:sp>
      <p:sp>
        <p:nvSpPr>
          <p:cNvPr id="3" name="Content Placeholder 2">
            <a:extLst>
              <a:ext uri="{FF2B5EF4-FFF2-40B4-BE49-F238E27FC236}">
                <a16:creationId xmlns:a16="http://schemas.microsoft.com/office/drawing/2014/main" id="{A2DD15DB-DCA7-450C-B430-8D10DA67CE82}"/>
              </a:ext>
            </a:extLst>
          </p:cNvPr>
          <p:cNvSpPr>
            <a:spLocks noGrp="1"/>
          </p:cNvSpPr>
          <p:nvPr>
            <p:ph idx="1"/>
          </p:nvPr>
        </p:nvSpPr>
        <p:spPr>
          <a:xfrm>
            <a:off x="1115568" y="2428895"/>
            <a:ext cx="10168128" cy="3694176"/>
          </a:xfrm>
        </p:spPr>
        <p:txBody>
          <a:bodyPr/>
          <a:lstStyle/>
          <a:p>
            <a:r>
              <a:rPr lang="en-GB"/>
              <a:t>“Your accelerator is only as good as its diagnostics” </a:t>
            </a:r>
            <a:r>
              <a:rPr lang="en-GB" sz="1600"/>
              <a:t>– </a:t>
            </a:r>
            <a:r>
              <a:rPr lang="en-GB" sz="1600" i="1"/>
              <a:t>Emmanuel Tsesmelis</a:t>
            </a:r>
            <a:endParaRPr lang="en-GB"/>
          </a:p>
        </p:txBody>
      </p:sp>
      <p:cxnSp>
        <p:nvCxnSpPr>
          <p:cNvPr id="28" name="Straight Connector 27">
            <a:extLst>
              <a:ext uri="{FF2B5EF4-FFF2-40B4-BE49-F238E27FC236}">
                <a16:creationId xmlns:a16="http://schemas.microsoft.com/office/drawing/2014/main" id="{2F4B047D-6E5D-4B85-B8ED-1D2FA15F41D7}"/>
              </a:ext>
            </a:extLst>
          </p:cNvPr>
          <p:cNvCxnSpPr/>
          <p:nvPr/>
        </p:nvCxnSpPr>
        <p:spPr>
          <a:xfrm>
            <a:off x="1465222" y="4618924"/>
            <a:ext cx="9385222" cy="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644C223F-DB87-464F-9CCA-5D0729CC1D33}"/>
              </a:ext>
            </a:extLst>
          </p:cNvPr>
          <p:cNvSpPr/>
          <p:nvPr/>
        </p:nvSpPr>
        <p:spPr>
          <a:xfrm>
            <a:off x="1465222" y="3349705"/>
            <a:ext cx="594636" cy="1239768"/>
          </a:xfrm>
          <a:prstGeom prst="rect">
            <a:avLst/>
          </a:prstGeom>
          <a:solidFill>
            <a:srgbClr val="C84F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9AAA238-ACE8-40C2-9DE1-8048A0A871E5}"/>
              </a:ext>
            </a:extLst>
          </p:cNvPr>
          <p:cNvSpPr/>
          <p:nvPr/>
        </p:nvSpPr>
        <p:spPr>
          <a:xfrm>
            <a:off x="10247100" y="4637156"/>
            <a:ext cx="594636" cy="1239768"/>
          </a:xfrm>
          <a:prstGeom prst="rect">
            <a:avLst/>
          </a:prstGeom>
          <a:solidFill>
            <a:srgbClr val="C84F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B31D245F-2ACB-4519-8D6E-B5753655D1E0}"/>
              </a:ext>
            </a:extLst>
          </p:cNvPr>
          <p:cNvSpPr/>
          <p:nvPr/>
        </p:nvSpPr>
        <p:spPr>
          <a:xfrm>
            <a:off x="2421230" y="3909800"/>
            <a:ext cx="649800" cy="678787"/>
          </a:xfrm>
          <a:prstGeom prst="rect">
            <a:avLst/>
          </a:prstGeom>
          <a:solidFill>
            <a:schemeClr val="accent1">
              <a:lumMod val="40000"/>
              <a:lumOff val="60000"/>
              <a:alpha val="86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B9416324-FA7B-46AC-96CD-03793093F3B7}"/>
              </a:ext>
            </a:extLst>
          </p:cNvPr>
          <p:cNvSpPr/>
          <p:nvPr/>
        </p:nvSpPr>
        <p:spPr>
          <a:xfrm>
            <a:off x="9096441" y="4655996"/>
            <a:ext cx="649800" cy="678787"/>
          </a:xfrm>
          <a:prstGeom prst="rect">
            <a:avLst/>
          </a:prstGeom>
          <a:solidFill>
            <a:schemeClr val="accent1">
              <a:lumMod val="40000"/>
              <a:lumOff val="60000"/>
              <a:alpha val="86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E24A7C77-7F24-43CE-9F8D-D7142AC300E2}"/>
              </a:ext>
            </a:extLst>
          </p:cNvPr>
          <p:cNvSpPr/>
          <p:nvPr/>
        </p:nvSpPr>
        <p:spPr>
          <a:xfrm>
            <a:off x="3522142" y="4068979"/>
            <a:ext cx="2277586" cy="10143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45BA0D6F-B7C8-4622-B644-0FC822C3E355}"/>
              </a:ext>
            </a:extLst>
          </p:cNvPr>
          <p:cNvSpPr/>
          <p:nvPr/>
        </p:nvSpPr>
        <p:spPr>
          <a:xfrm>
            <a:off x="6333418" y="4084595"/>
            <a:ext cx="2277586" cy="9987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C8616654-AD54-4148-A139-05509E37CB6F}"/>
              </a:ext>
            </a:extLst>
          </p:cNvPr>
          <p:cNvSpPr txBox="1"/>
          <p:nvPr/>
        </p:nvSpPr>
        <p:spPr>
          <a:xfrm>
            <a:off x="1028636" y="2238984"/>
            <a:ext cx="1717494" cy="646331"/>
          </a:xfrm>
          <a:prstGeom prst="rect">
            <a:avLst/>
          </a:prstGeom>
          <a:noFill/>
        </p:spPr>
        <p:txBody>
          <a:bodyPr wrap="square" rtlCol="0">
            <a:spAutoFit/>
          </a:bodyPr>
          <a:lstStyle/>
          <a:p>
            <a:r>
              <a:rPr lang="en-GB"/>
              <a:t>Total length:</a:t>
            </a:r>
          </a:p>
          <a:p>
            <a:r>
              <a:rPr lang="en-GB"/>
              <a:t>52.264m</a:t>
            </a:r>
          </a:p>
        </p:txBody>
      </p:sp>
      <p:sp>
        <p:nvSpPr>
          <p:cNvPr id="4" name="Slide Number Placeholder 3">
            <a:extLst>
              <a:ext uri="{FF2B5EF4-FFF2-40B4-BE49-F238E27FC236}">
                <a16:creationId xmlns:a16="http://schemas.microsoft.com/office/drawing/2014/main" id="{97567698-CCD8-4EF7-A02F-93BE951C1162}"/>
              </a:ext>
            </a:extLst>
          </p:cNvPr>
          <p:cNvSpPr>
            <a:spLocks noGrp="1"/>
          </p:cNvSpPr>
          <p:nvPr>
            <p:ph type="sldNum" sz="quarter" idx="12"/>
          </p:nvPr>
        </p:nvSpPr>
        <p:spPr/>
        <p:txBody>
          <a:bodyPr/>
          <a:lstStyle/>
          <a:p>
            <a:fld id="{B2DC25EE-239B-4C5F-AAD1-255A7D5F1EE2}" type="slidenum">
              <a:rPr lang="en-US" smtClean="0"/>
              <a:t>9</a:t>
            </a:fld>
            <a:endParaRPr lang="en-US"/>
          </a:p>
        </p:txBody>
      </p:sp>
      <p:grpSp>
        <p:nvGrpSpPr>
          <p:cNvPr id="6" name="Group 5">
            <a:extLst>
              <a:ext uri="{FF2B5EF4-FFF2-40B4-BE49-F238E27FC236}">
                <a16:creationId xmlns:a16="http://schemas.microsoft.com/office/drawing/2014/main" id="{5634C6A4-602E-4EFD-A51A-061CDF3A2044}"/>
              </a:ext>
            </a:extLst>
          </p:cNvPr>
          <p:cNvGrpSpPr/>
          <p:nvPr/>
        </p:nvGrpSpPr>
        <p:grpSpPr>
          <a:xfrm>
            <a:off x="313135" y="4903776"/>
            <a:ext cx="2600130" cy="2308324"/>
            <a:chOff x="313135" y="4903776"/>
            <a:chExt cx="2600130" cy="2308324"/>
          </a:xfrm>
        </p:grpSpPr>
        <p:sp>
          <p:nvSpPr>
            <p:cNvPr id="5" name="TextBox 4">
              <a:extLst>
                <a:ext uri="{FF2B5EF4-FFF2-40B4-BE49-F238E27FC236}">
                  <a16:creationId xmlns:a16="http://schemas.microsoft.com/office/drawing/2014/main" id="{64477E20-E9EC-4E2D-BCFC-7BFD375D0EF6}"/>
                </a:ext>
              </a:extLst>
            </p:cNvPr>
            <p:cNvSpPr txBox="1"/>
            <p:nvPr/>
          </p:nvSpPr>
          <p:spPr>
            <a:xfrm>
              <a:off x="313135" y="4903776"/>
              <a:ext cx="2600130" cy="2308324"/>
            </a:xfrm>
            <a:prstGeom prst="rect">
              <a:avLst/>
            </a:prstGeom>
            <a:noFill/>
          </p:spPr>
          <p:txBody>
            <a:bodyPr wrap="square" rtlCol="0">
              <a:spAutoFit/>
            </a:bodyPr>
            <a:lstStyle/>
            <a:p>
              <a:r>
                <a:rPr lang="en-GB"/>
                <a:t>Key:</a:t>
              </a:r>
            </a:p>
            <a:p>
              <a:endParaRPr lang="en-GB"/>
            </a:p>
            <a:p>
              <a:r>
                <a:rPr lang="en-GB"/>
                <a:t>	Dipole</a:t>
              </a:r>
            </a:p>
            <a:p>
              <a:r>
                <a:rPr lang="en-GB"/>
                <a:t>	</a:t>
              </a:r>
            </a:p>
            <a:p>
              <a:r>
                <a:rPr lang="en-GB"/>
                <a:t>	Quadrupole</a:t>
              </a:r>
            </a:p>
            <a:p>
              <a:endParaRPr lang="en-GB"/>
            </a:p>
            <a:p>
              <a:r>
                <a:rPr lang="en-GB"/>
                <a:t>	</a:t>
              </a:r>
              <a:r>
                <a:rPr lang="en-GB" err="1"/>
                <a:t>Sextupole</a:t>
              </a:r>
              <a:endParaRPr lang="en-GB"/>
            </a:p>
            <a:p>
              <a:r>
                <a:rPr lang="en-GB"/>
                <a:t>	 </a:t>
              </a:r>
            </a:p>
          </p:txBody>
        </p:sp>
        <p:sp>
          <p:nvSpPr>
            <p:cNvPr id="14" name="Rectangle 13">
              <a:extLst>
                <a:ext uri="{FF2B5EF4-FFF2-40B4-BE49-F238E27FC236}">
                  <a16:creationId xmlns:a16="http://schemas.microsoft.com/office/drawing/2014/main" id="{55685746-C307-40C6-89D3-A38C5E5609D9}"/>
                </a:ext>
              </a:extLst>
            </p:cNvPr>
            <p:cNvSpPr/>
            <p:nvPr/>
          </p:nvSpPr>
          <p:spPr>
            <a:xfrm>
              <a:off x="455847" y="6002652"/>
              <a:ext cx="317512" cy="319733"/>
            </a:xfrm>
            <a:prstGeom prst="rect">
              <a:avLst/>
            </a:prstGeom>
            <a:solidFill>
              <a:srgbClr val="C84F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76DDC649-02E4-4286-9FB8-09D79DFE8A0D}"/>
                </a:ext>
              </a:extLst>
            </p:cNvPr>
            <p:cNvSpPr/>
            <p:nvPr/>
          </p:nvSpPr>
          <p:spPr>
            <a:xfrm>
              <a:off x="456205" y="6557610"/>
              <a:ext cx="317512" cy="273623"/>
            </a:xfrm>
            <a:prstGeom prst="rect">
              <a:avLst/>
            </a:prstGeom>
            <a:solidFill>
              <a:schemeClr val="accent1">
                <a:lumMod val="40000"/>
                <a:lumOff val="60000"/>
                <a:alpha val="86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2106EED-41AE-4DAF-ACC5-F678A9247496}"/>
                </a:ext>
              </a:extLst>
            </p:cNvPr>
            <p:cNvSpPr/>
            <p:nvPr/>
          </p:nvSpPr>
          <p:spPr>
            <a:xfrm>
              <a:off x="456205" y="5483158"/>
              <a:ext cx="337621" cy="2718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91555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3">
                                            <p:txEl>
                                              <p:pRg st="0" end="0"/>
                                            </p:txEl>
                                          </p:spTgt>
                                        </p:tgtEl>
                                      </p:cBhvr>
                                    </p:animEffect>
                                    <p:set>
                                      <p:cBhvr>
                                        <p:cTn id="11" dur="1" fill="hold">
                                          <p:stCondLst>
                                            <p:cond delay="499"/>
                                          </p:stCondLst>
                                        </p:cTn>
                                        <p:tgtEl>
                                          <p:spTgt spid="3">
                                            <p:txEl>
                                              <p:pRg st="0" end="0"/>
                                            </p:txEl>
                                          </p:spTgt>
                                        </p:tgtEl>
                                        <p:attrNameLst>
                                          <p:attrName>style.visibility</p:attrName>
                                        </p:attrNameLst>
                                      </p:cBhvr>
                                      <p:to>
                                        <p:strVal val="hidden"/>
                                      </p:to>
                                    </p:set>
                                  </p:childTnLst>
                                </p:cTn>
                              </p:par>
                              <p:par>
                                <p:cTn id="12" presetID="16" presetClass="entr" presetSubtype="21" fill="hold" grpId="1" nodeType="with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barn(inVertical)">
                                      <p:cBhvr>
                                        <p:cTn id="14" dur="500"/>
                                        <p:tgtEl>
                                          <p:spTgt spid="31"/>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6" presetClass="entr" presetSubtype="21" fill="hold" grpId="1"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barn(inVertical)">
                                      <p:cBhvr>
                                        <p:cTn id="20" dur="500"/>
                                        <p:tgtEl>
                                          <p:spTgt spid="32"/>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arn(inVertical)">
                                      <p:cBhvr>
                                        <p:cTn id="23" dur="500"/>
                                        <p:tgtEl>
                                          <p:spTgt spid="29"/>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inVertical)">
                                      <p:cBhvr>
                                        <p:cTn id="26" dur="500"/>
                                        <p:tgtEl>
                                          <p:spTgt spid="33"/>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barn(inVertical)">
                                      <p:cBhvr>
                                        <p:cTn id="29" dur="500"/>
                                        <p:tgtEl>
                                          <p:spTgt spid="48"/>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barn(inVertical)">
                                      <p:cBhvr>
                                        <p:cTn id="32" dur="500"/>
                                        <p:tgtEl>
                                          <p:spTgt spid="34"/>
                                        </p:tgtEl>
                                      </p:cBhvr>
                                    </p:animEffect>
                                  </p:childTnLst>
                                </p:cTn>
                              </p:par>
                              <p:par>
                                <p:cTn id="33" presetID="16" presetClass="entr" presetSubtype="21"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inVertical)">
                                      <p:cBhvr>
                                        <p:cTn id="35" dur="500"/>
                                        <p:tgtEl>
                                          <p:spTgt spid="28"/>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barn(inVertical)">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grpId="0" nodeType="clickEffect">
                                  <p:stCondLst>
                                    <p:cond delay="0"/>
                                  </p:stCondLst>
                                  <p:childTnLst>
                                    <p:animEffect transition="out" filter="fade">
                                      <p:cBhvr>
                                        <p:cTn id="42" dur="500" tmFilter="0, 0; .2, .5; .8, .5; 1, 0"/>
                                        <p:tgtEl>
                                          <p:spTgt spid="31"/>
                                        </p:tgtEl>
                                      </p:cBhvr>
                                    </p:animEffect>
                                    <p:animScale>
                                      <p:cBhvr>
                                        <p:cTn id="43" dur="250" autoRev="1" fill="hold"/>
                                        <p:tgtEl>
                                          <p:spTgt spid="31"/>
                                        </p:tgtEl>
                                      </p:cBhvr>
                                      <p:by x="105000" y="105000"/>
                                    </p:animScale>
                                  </p:childTnLst>
                                </p:cTn>
                              </p:par>
                            </p:childTnLst>
                          </p:cTn>
                        </p:par>
                        <p:par>
                          <p:cTn id="44" fill="hold">
                            <p:stCondLst>
                              <p:cond delay="500"/>
                            </p:stCondLst>
                            <p:childTnLst>
                              <p:par>
                                <p:cTn id="45" presetID="26" presetClass="emph" presetSubtype="0" fill="hold" grpId="0" nodeType="afterEffect">
                                  <p:stCondLst>
                                    <p:cond delay="0"/>
                                  </p:stCondLst>
                                  <p:childTnLst>
                                    <p:animEffect transition="out" filter="fade">
                                      <p:cBhvr>
                                        <p:cTn id="46" dur="500" tmFilter="0, 0; .2, .5; .8, .5; 1, 0"/>
                                        <p:tgtEl>
                                          <p:spTgt spid="32"/>
                                        </p:tgtEl>
                                      </p:cBhvr>
                                    </p:animEffect>
                                    <p:animScale>
                                      <p:cBhvr>
                                        <p:cTn id="47"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9" grpId="0" animBg="1"/>
      <p:bldP spid="30" grpId="0" animBg="1"/>
      <p:bldP spid="31" grpId="0" animBg="1"/>
      <p:bldP spid="31" grpId="1" animBg="1"/>
      <p:bldP spid="32" grpId="0" animBg="1"/>
      <p:bldP spid="32" grpId="1" animBg="1"/>
      <p:bldP spid="33" grpId="0" animBg="1"/>
      <p:bldP spid="34" grpId="0" animBg="1"/>
      <p:bldP spid="48" grpId="0"/>
    </p:bldLst>
  </p:timing>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18FDA6ED467984CB0074DF239A6006F" ma:contentTypeVersion="10" ma:contentTypeDescription="Create a new document." ma:contentTypeScope="" ma:versionID="d034a2ddcba95f653cf0ee9e360c204e">
  <xsd:schema xmlns:xsd="http://www.w3.org/2001/XMLSchema" xmlns:xs="http://www.w3.org/2001/XMLSchema" xmlns:p="http://schemas.microsoft.com/office/2006/metadata/properties" xmlns:ns3="2d3bc558-c88e-4c4a-8c75-bb9e37a37122" targetNamespace="http://schemas.microsoft.com/office/2006/metadata/properties" ma:root="true" ma:fieldsID="07aed90c6ab24837a5696e8a1421bf99" ns3:_="">
    <xsd:import namespace="2d3bc558-c88e-4c4a-8c75-bb9e37a37122"/>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3bc558-c88e-4c4a-8c75-bb9e37a371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B8987E6-3B9A-4682-8B5B-3A4148865F0D}">
  <ds:schemaRefs>
    <ds:schemaRef ds:uri="http://schemas.microsoft.com/sharepoint/v3/contenttype/forms"/>
  </ds:schemaRefs>
</ds:datastoreItem>
</file>

<file path=customXml/itemProps2.xml><?xml version="1.0" encoding="utf-8"?>
<ds:datastoreItem xmlns:ds="http://schemas.openxmlformats.org/officeDocument/2006/customXml" ds:itemID="{9DA22703-8B67-49BD-822F-A593A2BEA570}">
  <ds:schemaRefs>
    <ds:schemaRef ds:uri="2d3bc558-c88e-4c4a-8c75-bb9e37a3712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A3C59A6-FE52-49AE-A4E2-694F8B4D4823}">
  <ds:schemaRefs>
    <ds:schemaRef ds:uri="2d3bc558-c88e-4c4a-8c75-bb9e37a3712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51</Slides>
  <Notes>12</Notes>
  <HiddenSlides>0</HiddenSlide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AccentBoxVTI</vt:lpstr>
      <vt:lpstr>FCC-ee Design Project</vt:lpstr>
      <vt:lpstr>Meet the team</vt:lpstr>
      <vt:lpstr>Introduction</vt:lpstr>
      <vt:lpstr>FCC-ee layout</vt:lpstr>
      <vt:lpstr>FCC-ee layout</vt:lpstr>
      <vt:lpstr>FCC-ee Design Parameters</vt:lpstr>
      <vt:lpstr>FCC-ee Booster Beam Optics</vt:lpstr>
      <vt:lpstr>FCC-ee Booster - ARC FODO cell</vt:lpstr>
      <vt:lpstr>FODO design: space for diagnostics</vt:lpstr>
      <vt:lpstr>FODO design: space for diagnostics</vt:lpstr>
      <vt:lpstr>FODO design: space for diagnostics</vt:lpstr>
      <vt:lpstr>Comparison of Sextupole Schemes</vt:lpstr>
      <vt:lpstr>Comparison of Dispersion Suppressor Schemes</vt:lpstr>
      <vt:lpstr>Comparison of Dispersion Suppressor Schemes</vt:lpstr>
      <vt:lpstr>Quarter of FCC-ee booster ring</vt:lpstr>
      <vt:lpstr>Changes in Geometry by choice of Dispersion Suppressor scheme</vt:lpstr>
      <vt:lpstr>How to further improve Half-Bend scheme</vt:lpstr>
      <vt:lpstr>Lattice Future Work</vt:lpstr>
      <vt:lpstr>FCC-ee Magnet design</vt:lpstr>
      <vt:lpstr>Magnet design goals</vt:lpstr>
      <vt:lpstr>Magnets introduction</vt:lpstr>
      <vt:lpstr>Dipole Designs</vt:lpstr>
      <vt:lpstr>Iron dominated O-type</vt:lpstr>
      <vt:lpstr>Iron dominated C-type</vt:lpstr>
      <vt:lpstr>Coil dominated type</vt:lpstr>
      <vt:lpstr>Dipole - Summary</vt:lpstr>
      <vt:lpstr>Quadrupole design</vt:lpstr>
      <vt:lpstr>Final design</vt:lpstr>
      <vt:lpstr>Quadrupole field analysis</vt:lpstr>
      <vt:lpstr>Quadrupole - Summary</vt:lpstr>
      <vt:lpstr>Sextupole - designs</vt:lpstr>
      <vt:lpstr>Best design</vt:lpstr>
      <vt:lpstr>Removing saturation: Not yet successful</vt:lpstr>
      <vt:lpstr>Sextupole - Summary</vt:lpstr>
      <vt:lpstr>Magnets Future Work</vt:lpstr>
      <vt:lpstr>FCC-ee RF Cavity design</vt:lpstr>
      <vt:lpstr>RF Cavity Design</vt:lpstr>
      <vt:lpstr>Shape/ Material consideration?</vt:lpstr>
      <vt:lpstr>Electromagnetic Considerations</vt:lpstr>
      <vt:lpstr>Superfish Optimisations</vt:lpstr>
      <vt:lpstr>Maximising Electromagnetic Parameters</vt:lpstr>
      <vt:lpstr>Mid cell + End cell Optimisation at 10MV/m</vt:lpstr>
      <vt:lpstr>Final 4-cell design</vt:lpstr>
      <vt:lpstr>400MHZ 4-cell cavity CST</vt:lpstr>
      <vt:lpstr>800MHz 5-cell Superfish</vt:lpstr>
      <vt:lpstr>PowerPoint Presentation</vt:lpstr>
      <vt:lpstr>800MHz 5-cell cavity</vt:lpstr>
      <vt:lpstr>RF Cavities Future Work</vt:lpstr>
      <vt:lpstr>Project Conclusions</vt:lpstr>
      <vt:lpstr>Project Acknowledgements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FCC-ee Final Report</dc:title>
  <dc:creator>Bethany Spear</dc:creator>
  <cp:revision>2</cp:revision>
  <dcterms:created xsi:type="dcterms:W3CDTF">2022-03-03T15:58:45Z</dcterms:created>
  <dcterms:modified xsi:type="dcterms:W3CDTF">2022-03-14T12:25:34Z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0x010100718FDA6ED467984CB0074DF239A6006F</vt:lpwstr>
  </property>
</Properties>
</file>