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81" r:id="rId5"/>
    <p:sldId id="259" r:id="rId6"/>
    <p:sldId id="260" r:id="rId7"/>
    <p:sldId id="261" r:id="rId8"/>
    <p:sldId id="263" r:id="rId9"/>
    <p:sldId id="262" r:id="rId10"/>
    <p:sldId id="264" r:id="rId11"/>
    <p:sldId id="270" r:id="rId12"/>
    <p:sldId id="265" r:id="rId13"/>
    <p:sldId id="266" r:id="rId14"/>
    <p:sldId id="268" r:id="rId15"/>
    <p:sldId id="275" r:id="rId16"/>
    <p:sldId id="269" r:id="rId17"/>
    <p:sldId id="271" r:id="rId18"/>
    <p:sldId id="276" r:id="rId19"/>
    <p:sldId id="277" r:id="rId20"/>
    <p:sldId id="278" r:id="rId21"/>
    <p:sldId id="272" r:id="rId22"/>
    <p:sldId id="273" r:id="rId23"/>
    <p:sldId id="279" r:id="rId24"/>
    <p:sldId id="287" r:id="rId25"/>
    <p:sldId id="283" r:id="rId26"/>
    <p:sldId id="284" r:id="rId27"/>
    <p:sldId id="285" r:id="rId28"/>
    <p:sldId id="286" r:id="rId29"/>
    <p:sldId id="288" r:id="rId30"/>
    <p:sldId id="289" r:id="rId31"/>
    <p:sldId id="290" r:id="rId32"/>
    <p:sldId id="291" r:id="rId33"/>
  </p:sldIdLst>
  <p:sldSz cx="10077450" cy="7562850"/>
  <p:notesSz cx="9856788" cy="6731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13">
          <p15:clr>
            <a:srgbClr val="A4A3A4"/>
          </p15:clr>
        </p15:guide>
        <p15:guide id="2" pos="28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12"/>
    <p:restoredTop sz="94547"/>
  </p:normalViewPr>
  <p:slideViewPr>
    <p:cSldViewPr snapToGrid="0">
      <p:cViewPr varScale="1">
        <p:scale>
          <a:sx n="83" d="100"/>
          <a:sy n="83" d="100"/>
        </p:scale>
        <p:origin x="208" y="2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1813"/>
        <p:guide pos="281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3238" y="0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algn="r"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28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3238" y="6392863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algn="r" defTabSz="830263">
              <a:defRPr sz="1100"/>
            </a:lvl1pPr>
          </a:lstStyle>
          <a:p>
            <a:fld id="{A6DC26DF-C8CE-544F-8676-87DC830486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4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78200" y="646113"/>
            <a:ext cx="3105150" cy="233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7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5588" y="3201988"/>
            <a:ext cx="681513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77900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02892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0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4994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158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402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847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25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676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8080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461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964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8099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281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0579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7388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492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061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760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288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013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87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67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55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4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320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1"/>
          <p:cNvSpPr txBox="1">
            <a:spLocks/>
          </p:cNvSpPr>
          <p:nvPr userDrawn="1"/>
        </p:nvSpPr>
        <p:spPr>
          <a:xfrm>
            <a:off x="4437063" y="7313613"/>
            <a:ext cx="825500" cy="255587"/>
          </a:xfrm>
          <a:prstGeom prst="rect">
            <a:avLst/>
          </a:prstGeom>
        </p:spPr>
        <p:txBody>
          <a:bodyPr tIns="36000" bIns="3600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buFont typeface="StarSymbol" charset="0"/>
              <a:buNone/>
            </a:pPr>
            <a:r>
              <a:rPr lang="en-US" sz="1200" b="1">
                <a:latin typeface="Arial" charset="0"/>
                <a:cs typeface="Arial" charset="0"/>
              </a:rPr>
              <a:t>Slide </a:t>
            </a:r>
            <a:fld id="{2817E0C6-96E8-6C4A-87BA-AAA6DB217C6E}" type="slidenum">
              <a:rPr lang="en-US" sz="1200" b="1">
                <a:latin typeface="Arial" charset="0"/>
                <a:cs typeface="Arial" charset="0"/>
              </a:rPr>
              <a:pPr algn="r">
                <a:buFont typeface="StarSymbol" charset="0"/>
                <a:buNone/>
              </a:pPr>
              <a:t>‹#›</a:t>
            </a:fld>
            <a:endParaRPr lang="en-US" sz="1200" b="1"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7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7"/>
        </a:buBlip>
        <a:defRPr sz="26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7"/>
        </a:buBlip>
        <a:defRPr sz="22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emf"/><Relationship Id="rId18" Type="http://schemas.openxmlformats.org/officeDocument/2006/relationships/image" Target="../media/image33.emf"/><Relationship Id="rId26" Type="http://schemas.openxmlformats.org/officeDocument/2006/relationships/image" Target="../media/image41.emf"/><Relationship Id="rId21" Type="http://schemas.openxmlformats.org/officeDocument/2006/relationships/image" Target="../media/image36.emf"/><Relationship Id="rId34" Type="http://schemas.openxmlformats.org/officeDocument/2006/relationships/image" Target="../media/image49.emf"/><Relationship Id="rId7" Type="http://schemas.openxmlformats.org/officeDocument/2006/relationships/image" Target="../media/image22.wmf"/><Relationship Id="rId12" Type="http://schemas.openxmlformats.org/officeDocument/2006/relationships/image" Target="../media/image27.emf"/><Relationship Id="rId17" Type="http://schemas.openxmlformats.org/officeDocument/2006/relationships/image" Target="../media/image32.emf"/><Relationship Id="rId25" Type="http://schemas.openxmlformats.org/officeDocument/2006/relationships/image" Target="../media/image40.emf"/><Relationship Id="rId33" Type="http://schemas.openxmlformats.org/officeDocument/2006/relationships/image" Target="../media/image48.emf"/><Relationship Id="rId2" Type="http://schemas.openxmlformats.org/officeDocument/2006/relationships/oleObject" Target="../embeddings/oleObject11.bin"/><Relationship Id="rId16" Type="http://schemas.openxmlformats.org/officeDocument/2006/relationships/image" Target="../media/image31.emf"/><Relationship Id="rId20" Type="http://schemas.openxmlformats.org/officeDocument/2006/relationships/image" Target="../media/image35.emf"/><Relationship Id="rId29" Type="http://schemas.openxmlformats.org/officeDocument/2006/relationships/image" Target="../media/image44.emf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6.emf"/><Relationship Id="rId24" Type="http://schemas.openxmlformats.org/officeDocument/2006/relationships/image" Target="../media/image39.emf"/><Relationship Id="rId32" Type="http://schemas.openxmlformats.org/officeDocument/2006/relationships/image" Target="../media/image47.emf"/><Relationship Id="rId37" Type="http://schemas.openxmlformats.org/officeDocument/2006/relationships/image" Target="../media/image52.emf"/><Relationship Id="rId5" Type="http://schemas.openxmlformats.org/officeDocument/2006/relationships/image" Target="../media/image21.wmf"/><Relationship Id="rId15" Type="http://schemas.openxmlformats.org/officeDocument/2006/relationships/image" Target="../media/image30.emf"/><Relationship Id="rId23" Type="http://schemas.openxmlformats.org/officeDocument/2006/relationships/image" Target="../media/image38.emf"/><Relationship Id="rId28" Type="http://schemas.openxmlformats.org/officeDocument/2006/relationships/image" Target="../media/image43.emf"/><Relationship Id="rId36" Type="http://schemas.openxmlformats.org/officeDocument/2006/relationships/image" Target="../media/image51.emf"/><Relationship Id="rId10" Type="http://schemas.openxmlformats.org/officeDocument/2006/relationships/image" Target="../media/image25.emf"/><Relationship Id="rId19" Type="http://schemas.openxmlformats.org/officeDocument/2006/relationships/image" Target="../media/image34.emf"/><Relationship Id="rId31" Type="http://schemas.openxmlformats.org/officeDocument/2006/relationships/image" Target="../media/image46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4.emf"/><Relationship Id="rId14" Type="http://schemas.openxmlformats.org/officeDocument/2006/relationships/image" Target="../media/image29.emf"/><Relationship Id="rId22" Type="http://schemas.openxmlformats.org/officeDocument/2006/relationships/image" Target="../media/image37.emf"/><Relationship Id="rId27" Type="http://schemas.openxmlformats.org/officeDocument/2006/relationships/image" Target="../media/image42.emf"/><Relationship Id="rId30" Type="http://schemas.openxmlformats.org/officeDocument/2006/relationships/image" Target="../media/image45.emf"/><Relationship Id="rId35" Type="http://schemas.openxmlformats.org/officeDocument/2006/relationships/image" Target="../media/image50.emf"/><Relationship Id="rId8" Type="http://schemas.openxmlformats.org/officeDocument/2006/relationships/image" Target="../media/image23.emf"/><Relationship Id="rId3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62.wmf"/><Relationship Id="rId3" Type="http://schemas.openxmlformats.org/officeDocument/2006/relationships/image" Target="../media/image57.wmf"/><Relationship Id="rId7" Type="http://schemas.openxmlformats.org/officeDocument/2006/relationships/image" Target="../media/image59.wmf"/><Relationship Id="rId12" Type="http://schemas.openxmlformats.org/officeDocument/2006/relationships/oleObject" Target="../embeddings/oleObject22.bin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61.wmf"/><Relationship Id="rId5" Type="http://schemas.openxmlformats.org/officeDocument/2006/relationships/image" Target="../media/image58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6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64.emf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7.wmf"/><Relationship Id="rId4" Type="http://schemas.openxmlformats.org/officeDocument/2006/relationships/oleObject" Target="../embeddings/oleObject25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.png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71.wmf"/><Relationship Id="rId7" Type="http://schemas.openxmlformats.org/officeDocument/2006/relationships/oleObject" Target="../embeddings/oleObject28.bin"/><Relationship Id="rId2" Type="http://schemas.openxmlformats.org/officeDocument/2006/relationships/oleObject" Target="../embeddings/oleObject26.bin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4.png"/><Relationship Id="rId4" Type="http://schemas.openxmlformats.org/officeDocument/2006/relationships/image" Target="../media/image83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6.wmf"/><Relationship Id="rId4" Type="http://schemas.openxmlformats.org/officeDocument/2006/relationships/oleObject" Target="../embeddings/oleObject3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7" Type="http://schemas.openxmlformats.org/officeDocument/2006/relationships/image" Target="../media/image89.w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88.wmf"/><Relationship Id="rId4" Type="http://schemas.openxmlformats.org/officeDocument/2006/relationships/oleObject" Target="../embeddings/oleObject3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5.wmf"/><Relationship Id="rId7" Type="http://schemas.openxmlformats.org/officeDocument/2006/relationships/image" Target="../media/image17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2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233863"/>
            <a:ext cx="4953000" cy="26479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Particle Sources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Main Linac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Wigglers</a:t>
            </a:r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25525"/>
            <a:ext cx="9772650" cy="600868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Insert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straight sections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the damping ring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Average power radiated per electron with wiggler straight section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Energy loss in wiggler: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US" baseline="30000" dirty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&gt; is the field square averaged over the wiggler length</a:t>
            </a:r>
          </a:p>
        </p:txBody>
      </p:sp>
      <p:graphicFrame>
        <p:nvGraphicFramePr>
          <p:cNvPr id="39938" name="Object 4"/>
          <p:cNvGraphicFramePr>
            <a:graphicFrameLocks noChangeAspect="1"/>
          </p:cNvGraphicFramePr>
          <p:nvPr/>
        </p:nvGraphicFramePr>
        <p:xfrm>
          <a:off x="860425" y="3629025"/>
          <a:ext cx="3249613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47560" imgH="469800" progId="Equation.DSMT4">
                  <p:embed/>
                </p:oleObj>
              </mc:Choice>
              <mc:Fallback>
                <p:oleObj name="Equation" r:id="rId2" imgW="1447560" imgH="469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3629025"/>
                        <a:ext cx="3249613" cy="105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Object 5"/>
          <p:cNvGraphicFramePr>
            <a:graphicFrameLocks noChangeAspect="1"/>
          </p:cNvGraphicFramePr>
          <p:nvPr/>
        </p:nvGraphicFramePr>
        <p:xfrm>
          <a:off x="1512888" y="5454650"/>
          <a:ext cx="8304212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000320" imgH="419040" progId="Equation.DSMT4">
                  <p:embed/>
                </p:oleObj>
              </mc:Choice>
              <mc:Fallback>
                <p:oleObj name="Equation" r:id="rId4" imgW="40003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5454650"/>
                        <a:ext cx="8304212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0" name="Object 6"/>
          <p:cNvGraphicFramePr>
            <a:graphicFrameLocks noChangeAspect="1"/>
          </p:cNvGraphicFramePr>
          <p:nvPr/>
        </p:nvGraphicFramePr>
        <p:xfrm>
          <a:off x="5683250" y="3713163"/>
          <a:ext cx="3240088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42920" imgH="711000" progId="Equation.DSMT4">
                  <p:embed/>
                </p:oleObj>
              </mc:Choice>
              <mc:Fallback>
                <p:oleObj name="Equation" r:id="rId6" imgW="1942920" imgH="711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0" y="3713163"/>
                        <a:ext cx="3240088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7237413" y="1708150"/>
            <a:ext cx="1233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wigglers</a:t>
            </a:r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 flipH="1" flipV="1">
            <a:off x="7778750" y="1270000"/>
            <a:ext cx="14288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 flipH="1">
            <a:off x="7751763" y="2224088"/>
            <a:ext cx="53975" cy="465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9946" name="Group 13"/>
          <p:cNvGrpSpPr>
            <a:grpSpLocks noChangeAspect="1"/>
          </p:cNvGrpSpPr>
          <p:nvPr/>
        </p:nvGrpSpPr>
        <p:grpSpPr bwMode="auto">
          <a:xfrm>
            <a:off x="5851525" y="1076325"/>
            <a:ext cx="3743325" cy="1806575"/>
            <a:chOff x="3686" y="678"/>
            <a:chExt cx="2358" cy="1138"/>
          </a:xfrm>
        </p:grpSpPr>
        <p:sp>
          <p:nvSpPr>
            <p:cNvPr id="39947" name="AutoShape 12"/>
            <p:cNvSpPr>
              <a:spLocks noChangeAspect="1" noChangeArrowheads="1" noTextEdit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Rectangle 14"/>
            <p:cNvSpPr>
              <a:spLocks noChangeArrowheads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Freeform 15"/>
            <p:cNvSpPr>
              <a:spLocks/>
            </p:cNvSpPr>
            <p:nvPr/>
          </p:nvSpPr>
          <p:spPr bwMode="auto">
            <a:xfrm>
              <a:off x="3688" y="706"/>
              <a:ext cx="569" cy="1082"/>
            </a:xfrm>
            <a:custGeom>
              <a:avLst/>
              <a:gdLst>
                <a:gd name="T0" fmla="*/ 569 w 569"/>
                <a:gd name="T1" fmla="*/ 0 h 1082"/>
                <a:gd name="T2" fmla="*/ 491 w 569"/>
                <a:gd name="T3" fmla="*/ 6 h 1082"/>
                <a:gd name="T4" fmla="*/ 418 w 569"/>
                <a:gd name="T5" fmla="*/ 21 h 1082"/>
                <a:gd name="T6" fmla="*/ 348 w 569"/>
                <a:gd name="T7" fmla="*/ 44 h 1082"/>
                <a:gd name="T8" fmla="*/ 282 w 569"/>
                <a:gd name="T9" fmla="*/ 76 h 1082"/>
                <a:gd name="T10" fmla="*/ 222 w 569"/>
                <a:gd name="T11" fmla="*/ 113 h 1082"/>
                <a:gd name="T12" fmla="*/ 168 w 569"/>
                <a:gd name="T13" fmla="*/ 159 h 1082"/>
                <a:gd name="T14" fmla="*/ 119 w 569"/>
                <a:gd name="T15" fmla="*/ 211 h 1082"/>
                <a:gd name="T16" fmla="*/ 79 w 569"/>
                <a:gd name="T17" fmla="*/ 270 h 1082"/>
                <a:gd name="T18" fmla="*/ 45 w 569"/>
                <a:gd name="T19" fmla="*/ 332 h 1082"/>
                <a:gd name="T20" fmla="*/ 21 w 569"/>
                <a:gd name="T21" fmla="*/ 398 h 1082"/>
                <a:gd name="T22" fmla="*/ 6 w 569"/>
                <a:gd name="T23" fmla="*/ 468 h 1082"/>
                <a:gd name="T24" fmla="*/ 0 w 569"/>
                <a:gd name="T25" fmla="*/ 541 h 1082"/>
                <a:gd name="T26" fmla="*/ 6 w 569"/>
                <a:gd name="T27" fmla="*/ 614 h 1082"/>
                <a:gd name="T28" fmla="*/ 21 w 569"/>
                <a:gd name="T29" fmla="*/ 684 h 1082"/>
                <a:gd name="T30" fmla="*/ 45 w 569"/>
                <a:gd name="T31" fmla="*/ 750 h 1082"/>
                <a:gd name="T32" fmla="*/ 79 w 569"/>
                <a:gd name="T33" fmla="*/ 814 h 1082"/>
                <a:gd name="T34" fmla="*/ 119 w 569"/>
                <a:gd name="T35" fmla="*/ 871 h 1082"/>
                <a:gd name="T36" fmla="*/ 168 w 569"/>
                <a:gd name="T37" fmla="*/ 923 h 1082"/>
                <a:gd name="T38" fmla="*/ 222 w 569"/>
                <a:gd name="T39" fmla="*/ 969 h 1082"/>
                <a:gd name="T40" fmla="*/ 282 w 569"/>
                <a:gd name="T41" fmla="*/ 1008 h 1082"/>
                <a:gd name="T42" fmla="*/ 348 w 569"/>
                <a:gd name="T43" fmla="*/ 1038 h 1082"/>
                <a:gd name="T44" fmla="*/ 418 w 569"/>
                <a:gd name="T45" fmla="*/ 1063 h 1082"/>
                <a:gd name="T46" fmla="*/ 491 w 569"/>
                <a:gd name="T47" fmla="*/ 1076 h 1082"/>
                <a:gd name="T48" fmla="*/ 569 w 569"/>
                <a:gd name="T49" fmla="*/ 1082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9"/>
                <a:gd name="T76" fmla="*/ 0 h 1082"/>
                <a:gd name="T77" fmla="*/ 569 w 569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9" h="1082">
                  <a:moveTo>
                    <a:pt x="569" y="0"/>
                  </a:moveTo>
                  <a:lnTo>
                    <a:pt x="491" y="6"/>
                  </a:lnTo>
                  <a:lnTo>
                    <a:pt x="418" y="21"/>
                  </a:lnTo>
                  <a:lnTo>
                    <a:pt x="348" y="44"/>
                  </a:lnTo>
                  <a:lnTo>
                    <a:pt x="282" y="76"/>
                  </a:lnTo>
                  <a:lnTo>
                    <a:pt x="222" y="113"/>
                  </a:lnTo>
                  <a:lnTo>
                    <a:pt x="168" y="159"/>
                  </a:lnTo>
                  <a:lnTo>
                    <a:pt x="119" y="211"/>
                  </a:lnTo>
                  <a:lnTo>
                    <a:pt x="79" y="270"/>
                  </a:lnTo>
                  <a:lnTo>
                    <a:pt x="45" y="332"/>
                  </a:lnTo>
                  <a:lnTo>
                    <a:pt x="21" y="398"/>
                  </a:lnTo>
                  <a:lnTo>
                    <a:pt x="6" y="468"/>
                  </a:lnTo>
                  <a:lnTo>
                    <a:pt x="0" y="541"/>
                  </a:lnTo>
                  <a:lnTo>
                    <a:pt x="6" y="614"/>
                  </a:lnTo>
                  <a:lnTo>
                    <a:pt x="21" y="684"/>
                  </a:lnTo>
                  <a:lnTo>
                    <a:pt x="45" y="750"/>
                  </a:lnTo>
                  <a:lnTo>
                    <a:pt x="79" y="814"/>
                  </a:lnTo>
                  <a:lnTo>
                    <a:pt x="119" y="871"/>
                  </a:lnTo>
                  <a:lnTo>
                    <a:pt x="168" y="923"/>
                  </a:lnTo>
                  <a:lnTo>
                    <a:pt x="222" y="969"/>
                  </a:lnTo>
                  <a:lnTo>
                    <a:pt x="282" y="1008"/>
                  </a:lnTo>
                  <a:lnTo>
                    <a:pt x="348" y="1038"/>
                  </a:lnTo>
                  <a:lnTo>
                    <a:pt x="418" y="1063"/>
                  </a:lnTo>
                  <a:lnTo>
                    <a:pt x="491" y="1076"/>
                  </a:lnTo>
                  <a:lnTo>
                    <a:pt x="569" y="108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0" name="Freeform 16"/>
            <p:cNvSpPr>
              <a:spLocks/>
            </p:cNvSpPr>
            <p:nvPr/>
          </p:nvSpPr>
          <p:spPr bwMode="auto">
            <a:xfrm>
              <a:off x="5473" y="704"/>
              <a:ext cx="567" cy="1082"/>
            </a:xfrm>
            <a:custGeom>
              <a:avLst/>
              <a:gdLst>
                <a:gd name="T0" fmla="*/ 0 w 567"/>
                <a:gd name="T1" fmla="*/ 1082 h 1082"/>
                <a:gd name="T2" fmla="*/ 78 w 567"/>
                <a:gd name="T3" fmla="*/ 1076 h 1082"/>
                <a:gd name="T4" fmla="*/ 151 w 567"/>
                <a:gd name="T5" fmla="*/ 1061 h 1082"/>
                <a:gd name="T6" fmla="*/ 221 w 567"/>
                <a:gd name="T7" fmla="*/ 1039 h 1082"/>
                <a:gd name="T8" fmla="*/ 287 w 567"/>
                <a:gd name="T9" fmla="*/ 1006 h 1082"/>
                <a:gd name="T10" fmla="*/ 347 w 567"/>
                <a:gd name="T11" fmla="*/ 969 h 1082"/>
                <a:gd name="T12" fmla="*/ 401 w 567"/>
                <a:gd name="T13" fmla="*/ 922 h 1082"/>
                <a:gd name="T14" fmla="*/ 449 w 567"/>
                <a:gd name="T15" fmla="*/ 871 h 1082"/>
                <a:gd name="T16" fmla="*/ 490 w 567"/>
                <a:gd name="T17" fmla="*/ 812 h 1082"/>
                <a:gd name="T18" fmla="*/ 522 w 567"/>
                <a:gd name="T19" fmla="*/ 750 h 1082"/>
                <a:gd name="T20" fmla="*/ 547 w 567"/>
                <a:gd name="T21" fmla="*/ 684 h 1082"/>
                <a:gd name="T22" fmla="*/ 562 w 567"/>
                <a:gd name="T23" fmla="*/ 615 h 1082"/>
                <a:gd name="T24" fmla="*/ 567 w 567"/>
                <a:gd name="T25" fmla="*/ 541 h 1082"/>
                <a:gd name="T26" fmla="*/ 562 w 567"/>
                <a:gd name="T27" fmla="*/ 468 h 1082"/>
                <a:gd name="T28" fmla="*/ 547 w 567"/>
                <a:gd name="T29" fmla="*/ 398 h 1082"/>
                <a:gd name="T30" fmla="*/ 522 w 567"/>
                <a:gd name="T31" fmla="*/ 330 h 1082"/>
                <a:gd name="T32" fmla="*/ 490 w 567"/>
                <a:gd name="T33" fmla="*/ 268 h 1082"/>
                <a:gd name="T34" fmla="*/ 449 w 567"/>
                <a:gd name="T35" fmla="*/ 211 h 1082"/>
                <a:gd name="T36" fmla="*/ 401 w 567"/>
                <a:gd name="T37" fmla="*/ 159 h 1082"/>
                <a:gd name="T38" fmla="*/ 347 w 567"/>
                <a:gd name="T39" fmla="*/ 113 h 1082"/>
                <a:gd name="T40" fmla="*/ 287 w 567"/>
                <a:gd name="T41" fmla="*/ 74 h 1082"/>
                <a:gd name="T42" fmla="*/ 221 w 567"/>
                <a:gd name="T43" fmla="*/ 44 h 1082"/>
                <a:gd name="T44" fmla="*/ 151 w 567"/>
                <a:gd name="T45" fmla="*/ 19 h 1082"/>
                <a:gd name="T46" fmla="*/ 78 w 567"/>
                <a:gd name="T47" fmla="*/ 6 h 1082"/>
                <a:gd name="T48" fmla="*/ 0 w 567"/>
                <a:gd name="T49" fmla="*/ 0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7"/>
                <a:gd name="T76" fmla="*/ 0 h 1082"/>
                <a:gd name="T77" fmla="*/ 567 w 567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7" h="1082">
                  <a:moveTo>
                    <a:pt x="0" y="1082"/>
                  </a:moveTo>
                  <a:lnTo>
                    <a:pt x="78" y="1076"/>
                  </a:lnTo>
                  <a:lnTo>
                    <a:pt x="151" y="1061"/>
                  </a:lnTo>
                  <a:lnTo>
                    <a:pt x="221" y="1039"/>
                  </a:lnTo>
                  <a:lnTo>
                    <a:pt x="287" y="1006"/>
                  </a:lnTo>
                  <a:lnTo>
                    <a:pt x="347" y="969"/>
                  </a:lnTo>
                  <a:lnTo>
                    <a:pt x="401" y="922"/>
                  </a:lnTo>
                  <a:lnTo>
                    <a:pt x="449" y="871"/>
                  </a:lnTo>
                  <a:lnTo>
                    <a:pt x="490" y="812"/>
                  </a:lnTo>
                  <a:lnTo>
                    <a:pt x="522" y="750"/>
                  </a:lnTo>
                  <a:lnTo>
                    <a:pt x="547" y="684"/>
                  </a:lnTo>
                  <a:lnTo>
                    <a:pt x="562" y="615"/>
                  </a:lnTo>
                  <a:lnTo>
                    <a:pt x="567" y="541"/>
                  </a:lnTo>
                  <a:lnTo>
                    <a:pt x="562" y="468"/>
                  </a:lnTo>
                  <a:lnTo>
                    <a:pt x="547" y="398"/>
                  </a:lnTo>
                  <a:lnTo>
                    <a:pt x="522" y="330"/>
                  </a:lnTo>
                  <a:lnTo>
                    <a:pt x="490" y="268"/>
                  </a:lnTo>
                  <a:lnTo>
                    <a:pt x="449" y="211"/>
                  </a:lnTo>
                  <a:lnTo>
                    <a:pt x="401" y="159"/>
                  </a:lnTo>
                  <a:lnTo>
                    <a:pt x="347" y="113"/>
                  </a:lnTo>
                  <a:lnTo>
                    <a:pt x="287" y="74"/>
                  </a:lnTo>
                  <a:lnTo>
                    <a:pt x="221" y="44"/>
                  </a:lnTo>
                  <a:lnTo>
                    <a:pt x="151" y="19"/>
                  </a:lnTo>
                  <a:lnTo>
                    <a:pt x="78" y="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39951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2" name="Picture 1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3" name="Picture 1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4" name="Picture 2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5" name="Picture 2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6" name="Picture 2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7" name="Picture 2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8" name="Picture 2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9" name="Picture 2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0" name="Picture 2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1" name="Picture 2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2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3" name="Picture 29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4" name="Picture 3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5" name="Picture 3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6" name="Picture 3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7" name="Picture 3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8" name="Picture 3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9" name="Picture 3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0" name="Picture 3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1" name="Picture 37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2" name="Picture 38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3" name="Picture 3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4" name="Picture 4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5" name="Picture 4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6" name="Picture 4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7" name="Picture 4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8" name="Picture 4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9" name="Picture 4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0" name="Picture 4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1" name="Picture 4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2" name="Picture 4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3" name="Picture 49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4" name="Picture 5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5" name="Picture 5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6" name="Picture 5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7" name="Picture 5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8" name="Picture 5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9" name="Picture 5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0" name="Picture 5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1" name="Picture 57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2" name="Picture 58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3" name="Picture 5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4" name="Picture 6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5" name="Picture 6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6" name="Picture 6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7" name="Picture 6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8" name="Picture 6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9" name="Picture 6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0" name="Picture 6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1" name="Picture 6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2" name="Picture 6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3" name="Picture 69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4" name="Picture 7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5" name="Picture 7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6" name="Picture 7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7" name="Picture 7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8" name="Picture 7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9" name="Picture 7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0" name="Picture 7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1" name="Picture 7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2" name="Picture 78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3" name="Picture 7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4" name="Picture 8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5" name="Picture 8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6" name="Picture 8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7" name="Picture 8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8" name="Picture 8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9" name="Picture 85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0" name="Picture 86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1" name="Picture 8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2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3" name="Picture 8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4" name="Picture 90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5" name="Picture 9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6" name="Picture 9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7" name="Picture 9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8" name="Picture 9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9" name="Picture 9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0" name="Picture 9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1" name="Picture 97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2" name="Picture 98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3" name="Picture 9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4" name="Picture 10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5" name="Picture 10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6" name="Picture 10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7" name="Picture 10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8" name="Picture 1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9" name="Picture 105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0" name="Picture 106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1" name="Picture 10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2" name="Picture 10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3" name="Picture 109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4" name="Picture 110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045" name="Rectangle 111"/>
            <p:cNvSpPr>
              <a:spLocks noChangeArrowheads="1"/>
            </p:cNvSpPr>
            <p:nvPr/>
          </p:nvSpPr>
          <p:spPr bwMode="auto">
            <a:xfrm>
              <a:off x="4253" y="680"/>
              <a:ext cx="1224" cy="5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40046" name="Picture 1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7" name="Picture 11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8" name="Picture 1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9" name="Picture 1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0" name="Picture 116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1" name="Picture 117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2" name="Picture 11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3" name="Picture 11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4" name="Picture 12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5" name="Picture 12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6" name="Picture 12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7" name="Picture 12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8" name="Picture 12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9" name="Picture 12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0" name="Picture 1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1" name="Picture 12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2" name="Picture 128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3" name="Picture 129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4" name="Picture 13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5" name="Picture 13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6" name="Picture 13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7" name="Picture 13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8" name="Picture 13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9" name="Picture 13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0" name="Picture 13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1" name="Picture 13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2" name="Picture 13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3" name="Picture 13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4" name="Picture 14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5" name="Picture 1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6" name="Picture 14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7" name="Picture 14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8" name="Picture 1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9" name="Picture 14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0" name="Picture 14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1" name="Picture 14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2" name="Picture 148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3" name="Picture 149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4" name="Picture 15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5" name="Picture 15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6" name="Picture 15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7" name="Picture 15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8" name="Picture 15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9" name="Picture 15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0" name="Picture 1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1" name="Picture 15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2" name="Picture 15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3" name="Picture 15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4" name="Picture 16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5" name="Picture 16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6" name="Picture 16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7" name="Picture 1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8" name="Picture 16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9" name="Picture 16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0" name="Picture 16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1" name="Picture 16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2" name="Picture 168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3" name="Picture 169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4" name="Picture 17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5" name="Picture 17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6" name="Picture 17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7" name="Picture 17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8" name="Picture 17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9" name="Picture 17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0" name="Picture 17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1" name="Picture 17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2" name="Picture 17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3" name="Picture 17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4" name="Picture 180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5" name="Picture 181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6" name="Picture 18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7" name="Picture 18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8" name="Picture 184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9" name="Picture 185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0" name="Picture 18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1" name="Picture 18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2" name="Picture 188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3" name="Picture 189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4" name="Picture 19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5" name="Picture 19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6" name="Picture 19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7" name="Picture 193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8" name="Picture 19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9" name="Picture 19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0" name="Picture 19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1" name="Picture 19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2" name="Picture 19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3" name="Picture 19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4" name="Picture 200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5" name="Picture 201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6" name="Picture 20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7" name="Picture 20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8" name="Picture 204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9" name="Picture 205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140" name="Rectangle 206"/>
            <p:cNvSpPr>
              <a:spLocks noChangeArrowheads="1"/>
            </p:cNvSpPr>
            <p:nvPr/>
          </p:nvSpPr>
          <p:spPr bwMode="auto">
            <a:xfrm>
              <a:off x="4253" y="1754"/>
              <a:ext cx="1224" cy="5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tedGraphic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828" r="1550" b="2598"/>
          <a:stretch/>
        </p:blipFill>
        <p:spPr>
          <a:xfrm>
            <a:off x="4479038" y="865546"/>
            <a:ext cx="5598412" cy="3421446"/>
          </a:xfrm>
          <a:prstGeom prst="rect">
            <a:avLst/>
          </a:prstGeom>
        </p:spPr>
      </p:pic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ring: emittance limits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06488"/>
            <a:ext cx="5100431" cy="3436937"/>
          </a:xfrm>
        </p:spPr>
        <p:txBody>
          <a:bodyPr>
            <a:normAutofit lnSpcReduction="10000"/>
          </a:bodyPr>
          <a:lstStyle/>
          <a:p>
            <a:pPr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Horizontal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l-GR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defined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lattice</a:t>
            </a:r>
          </a:p>
          <a:p>
            <a:pPr eaLnBrk="1"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theoretical vertical 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space charge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intra-beam scattering (IBS)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photon emission opening angle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338" y="4543426"/>
            <a:ext cx="9772650" cy="26767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DR emittance in the range of existing/planned light sources</a:t>
            </a:r>
          </a:p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In practice, </a:t>
            </a:r>
            <a:r>
              <a:rPr lang="el-GR" i="1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i="1" kern="0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magnet </a:t>
            </a:r>
            <a:r>
              <a:rPr lang="en-US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alignment errors</a:t>
            </a:r>
            <a:b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[cross plane coupling by tilted magnets]</a:t>
            </a:r>
          </a:p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typical vertical alignment tolerance: </a:t>
            </a:r>
            <a:r>
              <a:rPr lang="el-GR" kern="0" dirty="0">
                <a:latin typeface="Times New Roman" charset="0"/>
                <a:ea typeface="ＭＳ Ｐゴシック" charset="0"/>
                <a:cs typeface="Times New Roman" charset="0"/>
              </a:rPr>
              <a:t>Δ</a:t>
            </a:r>
            <a:r>
              <a:rPr lang="en-US" i="1" kern="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0" dirty="0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≈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30 µm</a:t>
            </a:r>
            <a:b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kern="0" dirty="0">
                <a:latin typeface="Times New Roman" charset="0"/>
                <a:ea typeface="ＭＳ Ｐゴシック" charset="0"/>
                <a:cs typeface="ＭＳ Ｐゴシック" charset="0"/>
              </a:rPr>
              <a:t> ⇒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requires beam-based alignment techniques!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compression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1589087"/>
          </a:xfrm>
        </p:spPr>
        <p:txBody>
          <a:bodyPr/>
          <a:lstStyle/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length from damping ring: ~ few mm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required at IP: ~ few 100 μm or shorter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solution: introduce energy/time correlation with chicane: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1101725" y="3003550"/>
          <a:ext cx="8797925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7890120" imgH="3793320" progId="CorelDRAW.Graphic.10">
                  <p:embed/>
                </p:oleObj>
              </mc:Choice>
              <mc:Fallback>
                <p:oleObj name="CorelDRAW" r:id="rId2" imgW="7890120" imgH="3793320" progId="CorelDRAW.Graphic.1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725" y="3003550"/>
                        <a:ext cx="8797925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206375" y="3203575"/>
            <a:ext cx="762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long.</a:t>
            </a:r>
          </a:p>
          <a:p>
            <a:r>
              <a:rPr lang="en-US" sz="2000"/>
              <a:t>phase</a:t>
            </a:r>
          </a:p>
          <a:p>
            <a:r>
              <a:rPr lang="en-US" sz="2000"/>
              <a:t>space</a:t>
            </a: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85725" y="6884988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N.Walker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3"/>
          <p:cNvGraphicFramePr>
            <a:graphicFrameLocks noChangeAspect="1"/>
          </p:cNvGraphicFramePr>
          <p:nvPr/>
        </p:nvGraphicFramePr>
        <p:xfrm>
          <a:off x="1984375" y="5473700"/>
          <a:ext cx="7888288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530520" imgH="507960" progId="Equation.DSMT4">
                  <p:embed/>
                </p:oleObj>
              </mc:Choice>
              <mc:Fallback>
                <p:oleObj name="Equation" r:id="rId2" imgW="3530520" imgH="5079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5473700"/>
                        <a:ext cx="7888288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4"/>
          <p:cNvGraphicFramePr>
            <a:graphicFrameLocks noChangeAspect="1"/>
          </p:cNvGraphicFramePr>
          <p:nvPr/>
        </p:nvGraphicFramePr>
        <p:xfrm>
          <a:off x="4975225" y="3825875"/>
          <a:ext cx="4773613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133360" imgH="507960" progId="Equation.DSMT4">
                  <p:embed/>
                </p:oleObj>
              </mc:Choice>
              <mc:Fallback>
                <p:oleObj name="Equation" r:id="rId4" imgW="2133360" imgH="507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3825875"/>
                        <a:ext cx="4773613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33363" y="4056063"/>
            <a:ext cx="45354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 dirty="0"/>
              <a:t>conservation of longitudinal emittance (</a:t>
            </a:r>
            <a:r>
              <a:rPr lang="el-GR" dirty="0"/>
              <a:t>σ</a:t>
            </a:r>
            <a:r>
              <a:rPr lang="en-GB" sz="2600" i="1" baseline="-25000" dirty="0"/>
              <a:t>z</a:t>
            </a:r>
            <a:r>
              <a:rPr lang="en-GB" sz="2600" dirty="0"/>
              <a:t>  </a:t>
            </a:r>
            <a:r>
              <a:rPr lang="el-GR" dirty="0"/>
              <a:t>δ</a:t>
            </a:r>
            <a:r>
              <a:rPr lang="en-GB" sz="2600" i="1" dirty="0">
                <a:latin typeface="Symbol" charset="0"/>
              </a:rPr>
              <a:t> </a:t>
            </a:r>
            <a:r>
              <a:rPr lang="en-GB" sz="2600" dirty="0"/>
              <a:t>= const.):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93675" y="5773738"/>
            <a:ext cx="15176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/>
              <a:t>RF cavity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6250" y="1071563"/>
            <a:ext cx="7935913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dirty="0"/>
              <a:t>initial (uncorrelated) momentum spread: 		</a:t>
            </a:r>
            <a:r>
              <a:rPr lang="el-GR" sz="2000" dirty="0">
                <a:cs typeface="Times New Roman" charset="0"/>
              </a:rPr>
              <a:t>δ</a:t>
            </a:r>
            <a:r>
              <a:rPr lang="en-GB" sz="2000" i="1" baseline="-25000" dirty="0"/>
              <a:t>u</a:t>
            </a:r>
            <a:br>
              <a:rPr lang="en-GB" sz="2000" i="1" dirty="0"/>
            </a:br>
            <a:r>
              <a:rPr lang="en-GB" sz="2000" dirty="0"/>
              <a:t>initial bunch length 				</a:t>
            </a:r>
            <a:r>
              <a:rPr lang="el-GR" sz="2000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br>
              <a:rPr lang="en-GB" sz="2000" dirty="0"/>
            </a:br>
            <a:r>
              <a:rPr lang="en-GB" sz="2000" dirty="0"/>
              <a:t>compression ratio					</a:t>
            </a:r>
            <a:r>
              <a:rPr lang="en-GB" sz="2000" i="1" dirty="0"/>
              <a:t>F</a:t>
            </a:r>
            <a:r>
              <a:rPr lang="en-GB" sz="2000" i="1" baseline="-25000" dirty="0"/>
              <a:t>c</a:t>
            </a:r>
            <a:r>
              <a:rPr lang="en-GB" sz="2000" i="1" dirty="0"/>
              <a:t>=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r>
              <a:rPr lang="en-GB" sz="2000" i="1" dirty="0"/>
              <a:t>/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</a:t>
            </a:r>
            <a:br>
              <a:rPr lang="en-GB" sz="2000" dirty="0"/>
            </a:br>
            <a:r>
              <a:rPr lang="en-GB" sz="2000" dirty="0"/>
              <a:t>beam energy					</a:t>
            </a:r>
            <a:r>
              <a:rPr lang="en-GB" sz="2000" i="1" dirty="0"/>
              <a:t>E</a:t>
            </a:r>
            <a:br>
              <a:rPr lang="en-GB" sz="2000" dirty="0"/>
            </a:br>
            <a:r>
              <a:rPr lang="en-GB" sz="2000" dirty="0"/>
              <a:t>RF induced (correlated) momentum spread:		</a:t>
            </a:r>
            <a:r>
              <a:rPr lang="en-GB" sz="2000" i="1" dirty="0" err="1">
                <a:latin typeface="Symbol" charset="0"/>
              </a:rPr>
              <a:t>δ</a:t>
            </a:r>
            <a:r>
              <a:rPr lang="en-GB" sz="2000" i="1" baseline="-25000" dirty="0" err="1"/>
              <a:t>c</a:t>
            </a:r>
            <a:br>
              <a:rPr lang="en-GB" sz="2000" i="1" baseline="-25000" dirty="0"/>
            </a:br>
            <a:r>
              <a:rPr lang="en-GB" sz="2000" dirty="0"/>
              <a:t>RF voltage					</a:t>
            </a:r>
            <a:r>
              <a:rPr lang="en-GB" sz="2000" i="1" dirty="0"/>
              <a:t>V</a:t>
            </a:r>
            <a:r>
              <a:rPr lang="en-GB" sz="2000" i="1" baseline="-25000" dirty="0"/>
              <a:t>RF</a:t>
            </a:r>
            <a:br>
              <a:rPr lang="en-GB" sz="2000" i="1" dirty="0"/>
            </a:br>
            <a:r>
              <a:rPr lang="en-GB" sz="2000" dirty="0"/>
              <a:t>RF wavelength					</a:t>
            </a:r>
            <a:r>
              <a:rPr lang="el-GR" sz="2000" dirty="0">
                <a:cs typeface="Times New Roman" charset="0"/>
              </a:rPr>
              <a:t>λ</a:t>
            </a:r>
            <a:r>
              <a:rPr lang="en-GB" sz="2000" i="1" baseline="-25000" dirty="0"/>
              <a:t>RF</a:t>
            </a:r>
            <a:r>
              <a:rPr lang="en-GB" sz="2000" i="1" dirty="0"/>
              <a:t> </a:t>
            </a:r>
            <a:r>
              <a:rPr lang="en-GB" sz="2000" dirty="0"/>
              <a:t>=</a:t>
            </a:r>
            <a:r>
              <a:rPr lang="en-GB" sz="2000" i="1" dirty="0"/>
              <a:t> 2</a:t>
            </a:r>
            <a:r>
              <a:rPr lang="el-GR" sz="2000" dirty="0">
                <a:cs typeface="Times New Roman" charset="0"/>
              </a:rPr>
              <a:t>π</a:t>
            </a:r>
            <a:r>
              <a:rPr lang="en-GB" sz="2000" i="1" dirty="0">
                <a:latin typeface="Symbol" charset="0"/>
              </a:rPr>
              <a:t> </a:t>
            </a:r>
            <a:r>
              <a:rPr lang="en-GB" sz="2000" i="1" dirty="0"/>
              <a:t>/ </a:t>
            </a:r>
            <a:r>
              <a:rPr lang="en-GB" sz="2000" i="1" dirty="0" err="1"/>
              <a:t>k</a:t>
            </a:r>
            <a:r>
              <a:rPr lang="en-GB" sz="2000" i="1" baseline="-25000" dirty="0" err="1"/>
              <a:t>RF</a:t>
            </a:r>
            <a:r>
              <a:rPr lang="en-GB" sz="2000" dirty="0"/>
              <a:t> </a:t>
            </a:r>
            <a:br>
              <a:rPr lang="en-GB" sz="2000" i="1" baseline="-25000" dirty="0"/>
            </a:br>
            <a:r>
              <a:rPr lang="en-GB" sz="2000" dirty="0"/>
              <a:t>longitudinal dispersion (transfer matrix element): 	</a:t>
            </a:r>
            <a:r>
              <a:rPr lang="en-GB" sz="2000" i="1" dirty="0"/>
              <a:t>R</a:t>
            </a:r>
            <a:r>
              <a:rPr lang="en-GB" sz="2000" baseline="-25000" dirty="0"/>
              <a:t>56</a:t>
            </a:r>
            <a:br>
              <a:rPr lang="en-GB" sz="2000" i="1" dirty="0"/>
            </a:br>
            <a:endParaRPr lang="en-GB" sz="2000" i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442200" y="5010150"/>
            <a:ext cx="1690688" cy="1649413"/>
            <a:chOff x="4482" y="3165"/>
            <a:chExt cx="1065" cy="1039"/>
          </a:xfrm>
        </p:grpSpPr>
        <p:sp>
          <p:nvSpPr>
            <p:cNvPr id="43020" name="Oval 9"/>
            <p:cNvSpPr>
              <a:spLocks noChangeArrowheads="1"/>
            </p:cNvSpPr>
            <p:nvPr/>
          </p:nvSpPr>
          <p:spPr bwMode="auto">
            <a:xfrm>
              <a:off x="4729" y="3482"/>
              <a:ext cx="507" cy="722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3021" name="Text Box 11"/>
            <p:cNvSpPr txBox="1">
              <a:spLocks noChangeArrowheads="1"/>
            </p:cNvSpPr>
            <p:nvPr/>
          </p:nvSpPr>
          <p:spPr bwMode="auto">
            <a:xfrm>
              <a:off x="4482" y="3165"/>
              <a:ext cx="106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chemeClr val="accent2"/>
                  </a:solidFill>
                </a:rPr>
                <a:t>fixed by DR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886450" y="5621338"/>
            <a:ext cx="3068638" cy="1538287"/>
            <a:chOff x="3476" y="3533"/>
            <a:chExt cx="1933" cy="969"/>
          </a:xfrm>
        </p:grpSpPr>
        <p:sp>
          <p:nvSpPr>
            <p:cNvPr id="43018" name="Oval 14"/>
            <p:cNvSpPr>
              <a:spLocks noChangeArrowheads="1"/>
            </p:cNvSpPr>
            <p:nvPr/>
          </p:nvSpPr>
          <p:spPr bwMode="auto">
            <a:xfrm>
              <a:off x="4342" y="3533"/>
              <a:ext cx="249" cy="25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019" name="Text Box 15"/>
            <p:cNvSpPr txBox="1">
              <a:spLocks noChangeArrowheads="1"/>
            </p:cNvSpPr>
            <p:nvPr/>
          </p:nvSpPr>
          <p:spPr bwMode="auto">
            <a:xfrm>
              <a:off x="3476" y="4214"/>
              <a:ext cx="19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rgbClr val="FF0000"/>
                  </a:solidFill>
                </a:rPr>
                <a:t>compress at low energy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  <a:endParaRPr lang="en-US" sz="40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chicane (dispersive section) linear part</a:t>
            </a: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Minimum bunch length for upright ellipse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correlation 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Initial correlation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+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 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we get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For high compression ratio (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US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4034" name="Object 5"/>
          <p:cNvGraphicFramePr>
            <a:graphicFrameLocks noChangeAspect="1"/>
          </p:cNvGraphicFramePr>
          <p:nvPr/>
        </p:nvGraphicFramePr>
        <p:xfrm>
          <a:off x="2487613" y="2808288"/>
          <a:ext cx="399256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88760" imgH="279360" progId="Equation.DSMT4">
                  <p:embed/>
                </p:oleObj>
              </mc:Choice>
              <mc:Fallback>
                <p:oleObj name="Equation" r:id="rId2" imgW="1688760" imgH="2793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613" y="2808288"/>
                        <a:ext cx="3992562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5" name="Object 6"/>
          <p:cNvGraphicFramePr>
            <a:graphicFrameLocks noChangeAspect="1"/>
          </p:cNvGraphicFramePr>
          <p:nvPr/>
        </p:nvGraphicFramePr>
        <p:xfrm>
          <a:off x="3990975" y="3690938"/>
          <a:ext cx="42322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54000" imgH="393480" progId="Equation.DSMT4">
                  <p:embed/>
                </p:oleObj>
              </mc:Choice>
              <mc:Fallback>
                <p:oleObj name="Equation" r:id="rId4" imgW="185400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975" y="3690938"/>
                        <a:ext cx="423227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6" name="Object 7"/>
          <p:cNvGraphicFramePr>
            <a:graphicFrameLocks noChangeAspect="1"/>
          </p:cNvGraphicFramePr>
          <p:nvPr/>
        </p:nvGraphicFramePr>
        <p:xfrm>
          <a:off x="4833938" y="4881563"/>
          <a:ext cx="24907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17440" imgH="444240" progId="Equation.DSMT4">
                  <p:embed/>
                </p:oleObj>
              </mc:Choice>
              <mc:Fallback>
                <p:oleObj name="Equation" r:id="rId6" imgW="111744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938" y="4881563"/>
                        <a:ext cx="24907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507998"/>
              </p:ext>
            </p:extLst>
          </p:nvPr>
        </p:nvGraphicFramePr>
        <p:xfrm>
          <a:off x="6657818" y="6203046"/>
          <a:ext cx="17541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87320" imgH="444240" progId="Equation.DSMT4">
                  <p:embed/>
                </p:oleObj>
              </mc:Choice>
              <mc:Fallback>
                <p:oleObj name="Equation" r:id="rId8" imgW="787320" imgH="444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7818" y="6203046"/>
                        <a:ext cx="17541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9"/>
          <p:cNvGraphicFramePr>
            <a:graphicFrameLocks noChangeAspect="1"/>
          </p:cNvGraphicFramePr>
          <p:nvPr/>
        </p:nvGraphicFramePr>
        <p:xfrm>
          <a:off x="2797175" y="2139950"/>
          <a:ext cx="127476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83920" imgH="253800" progId="Equation.DSMT4">
                  <p:embed/>
                </p:oleObj>
              </mc:Choice>
              <mc:Fallback>
                <p:oleObj name="Equation" r:id="rId10" imgW="583920" imgH="253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2139950"/>
                        <a:ext cx="127476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4"/>
          <p:cNvGraphicFramePr>
            <a:graphicFrameLocks noChangeAspect="1"/>
          </p:cNvGraphicFramePr>
          <p:nvPr/>
        </p:nvGraphicFramePr>
        <p:xfrm>
          <a:off x="7005638" y="1152525"/>
          <a:ext cx="21113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8840" imgH="228600" progId="Equation.DSMT4">
                  <p:embed/>
                </p:oleObj>
              </mc:Choice>
              <mc:Fallback>
                <p:oleObj name="Equation" r:id="rId12" imgW="888840" imgH="228600" progId="Equation.DSMT4">
                  <p:embed/>
                  <p:pic>
                    <p:nvPicPr>
                      <p:cNvPr id="0" name="Object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638" y="1152525"/>
                        <a:ext cx="21113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439018" y="1829294"/>
            <a:ext cx="196560" cy="78614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>
            <a:spLocks/>
          </p:cNvSpPr>
          <p:nvPr/>
        </p:nvSpPr>
        <p:spPr bwMode="auto">
          <a:xfrm rot="18900000">
            <a:off x="8856602" y="3546075"/>
            <a:ext cx="196560" cy="94337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7"/>
          <p:cNvGraphicFramePr>
            <a:graphicFrameLocks noChangeAspect="1"/>
          </p:cNvGraphicFramePr>
          <p:nvPr/>
        </p:nvGraphicFramePr>
        <p:xfrm>
          <a:off x="6784975" y="1960563"/>
          <a:ext cx="2071688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000" imgH="685800" progId="Equation.DSMT4">
                  <p:embed/>
                </p:oleObj>
              </mc:Choice>
              <mc:Fallback>
                <p:oleObj name="Equation" r:id="rId2" imgW="927000" imgH="685800" progId="Equation.DSMT4">
                  <p:embed/>
                  <p:pic>
                    <p:nvPicPr>
                      <p:cNvPr id="0" name="Object 7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4975" y="1960563"/>
                        <a:ext cx="2071688" cy="1531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 - Example</a:t>
            </a:r>
          </a:p>
        </p:txBody>
      </p:sp>
      <p:graphicFrame>
        <p:nvGraphicFramePr>
          <p:cNvPr id="45059" name="Object 6"/>
          <p:cNvGraphicFramePr>
            <a:graphicFrameLocks noChangeAspect="1"/>
          </p:cNvGraphicFramePr>
          <p:nvPr/>
        </p:nvGraphicFramePr>
        <p:xfrm>
          <a:off x="695325" y="1281113"/>
          <a:ext cx="4514850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55800" imgH="1231900" progId="Equation.DSMT4">
                  <p:embed/>
                </p:oleObj>
              </mc:Choice>
              <mc:Fallback>
                <p:oleObj name="Equation" r:id="rId4" imgW="1955800" imgH="1231900" progId="Equation.DSMT4">
                  <p:embed/>
                  <p:pic>
                    <p:nvPicPr>
                      <p:cNvPr id="0" name="Object 6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281113"/>
                        <a:ext cx="4514850" cy="285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AutoShape 8"/>
          <p:cNvSpPr>
            <a:spLocks/>
          </p:cNvSpPr>
          <p:nvPr/>
        </p:nvSpPr>
        <p:spPr bwMode="auto">
          <a:xfrm>
            <a:off x="5578475" y="1489075"/>
            <a:ext cx="350838" cy="2701925"/>
          </a:xfrm>
          <a:prstGeom prst="rightBrace">
            <a:avLst>
              <a:gd name="adj1" fmla="val 641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62" name="Rectangle 10"/>
          <p:cNvSpPr>
            <a:spLocks noChangeArrowheads="1"/>
          </p:cNvSpPr>
          <p:nvPr/>
        </p:nvSpPr>
        <p:spPr bwMode="auto">
          <a:xfrm>
            <a:off x="176213" y="4872037"/>
            <a:ext cx="9621837" cy="22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US" sz="2800" dirty="0">
                <a:solidFill>
                  <a:srgbClr val="000000"/>
                </a:solidFill>
              </a:rPr>
              <a:t>Remark: we get a </a:t>
            </a:r>
            <a:r>
              <a:rPr lang="en-US" sz="2800" dirty="0">
                <a:solidFill>
                  <a:srgbClr val="FF0000"/>
                </a:solidFill>
              </a:rPr>
              <a:t>large energy spread</a:t>
            </a:r>
            <a:r>
              <a:rPr lang="en-US" sz="2800" dirty="0">
                <a:solidFill>
                  <a:srgbClr val="000000"/>
                </a:solidFill>
              </a:rPr>
              <a:t> after compression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 dirty="0"/>
              <a:t>⇒</a:t>
            </a:r>
            <a:r>
              <a:rPr lang="en-US" sz="2800" dirty="0">
                <a:solidFill>
                  <a:srgbClr val="000000"/>
                </a:solidFill>
                <a:sym typeface="Symbol" charset="0"/>
              </a:rPr>
              <a:t> large chromatic effects in the </a:t>
            </a:r>
            <a:r>
              <a:rPr lang="en-US" sz="2800" dirty="0" err="1">
                <a:solidFill>
                  <a:srgbClr val="000000"/>
                </a:solidFill>
                <a:sym typeface="Symbol" charset="0"/>
              </a:rPr>
              <a:t>linac</a:t>
            </a:r>
            <a:endParaRPr lang="en-US" sz="2800" dirty="0">
              <a:solidFill>
                <a:srgbClr val="000000"/>
              </a:solidFill>
              <a:sym typeface="Symbol" charset="0"/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US" sz="2800" dirty="0">
                <a:solidFill>
                  <a:srgbClr val="000000"/>
                </a:solidFill>
                <a:sym typeface="Symbol" charset="0"/>
              </a:rPr>
              <a:t>Consider a two stage compression with acceleration in between</a:t>
            </a:r>
            <a:br>
              <a:rPr lang="en-US" sz="2800" dirty="0">
                <a:solidFill>
                  <a:srgbClr val="000000"/>
                </a:solidFill>
                <a:sym typeface="Symbol" charset="0"/>
              </a:rPr>
            </a:br>
            <a:r>
              <a:rPr lang="en-US" sz="2800" dirty="0">
                <a:solidFill>
                  <a:srgbClr val="000000"/>
                </a:solidFill>
                <a:sym typeface="Symbol" charset="0"/>
              </a:rPr>
              <a:t>to reduce relative energy spread along the line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5527675"/>
            <a:ext cx="2741612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3725863" y="5507038"/>
            <a:ext cx="74612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608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3041650"/>
            <a:ext cx="2741613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Main Linac</a:t>
            </a:r>
          </a:p>
        </p:txBody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we got small, short bunches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</a:t>
            </a:r>
            <a:r>
              <a:rPr lang="en-US" b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”only”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have to accelerate them to collision energy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Accelerating cavities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6088" name="Group 7"/>
          <p:cNvGrpSpPr>
            <a:grpSpLocks/>
          </p:cNvGrpSpPr>
          <p:nvPr/>
        </p:nvGrpSpPr>
        <p:grpSpPr bwMode="auto">
          <a:xfrm>
            <a:off x="885825" y="5114925"/>
            <a:ext cx="3778250" cy="1490663"/>
            <a:chOff x="163" y="615"/>
            <a:chExt cx="2813" cy="1172"/>
          </a:xfrm>
        </p:grpSpPr>
        <p:sp>
          <p:nvSpPr>
            <p:cNvPr id="46113" name="Line 8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4" name="Line 9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5" name="Text Box 10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6" name="Text Box 11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89" name="Rectangle 13"/>
          <p:cNvSpPr>
            <a:spLocks noChangeArrowheads="1"/>
          </p:cNvSpPr>
          <p:nvPr/>
        </p:nvSpPr>
        <p:spPr bwMode="auto">
          <a:xfrm>
            <a:off x="3759200" y="2990850"/>
            <a:ext cx="74613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0" name="Group 14"/>
          <p:cNvGrpSpPr>
            <a:grpSpLocks/>
          </p:cNvGrpSpPr>
          <p:nvPr/>
        </p:nvGrpSpPr>
        <p:grpSpPr bwMode="auto">
          <a:xfrm>
            <a:off x="887413" y="2628900"/>
            <a:ext cx="3778250" cy="1490663"/>
            <a:chOff x="163" y="615"/>
            <a:chExt cx="2813" cy="1172"/>
          </a:xfrm>
        </p:grpSpPr>
        <p:sp>
          <p:nvSpPr>
            <p:cNvPr id="46109" name="Line 15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0" name="Line 16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1" name="Text Box 17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2" name="Text Box 18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91" name="Oval 19"/>
          <p:cNvSpPr>
            <a:spLocks noChangeArrowheads="1"/>
          </p:cNvSpPr>
          <p:nvPr/>
        </p:nvSpPr>
        <p:spPr bwMode="auto">
          <a:xfrm>
            <a:off x="2289175" y="3041650"/>
            <a:ext cx="95250" cy="889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2" name="Oval 20"/>
          <p:cNvSpPr>
            <a:spLocks noChangeArrowheads="1"/>
          </p:cNvSpPr>
          <p:nvPr/>
        </p:nvSpPr>
        <p:spPr bwMode="auto">
          <a:xfrm>
            <a:off x="2451100" y="3041650"/>
            <a:ext cx="95250" cy="90488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3" name="Text Box 21"/>
          <p:cNvSpPr txBox="1">
            <a:spLocks noChangeArrowheads="1"/>
          </p:cNvSpPr>
          <p:nvPr/>
        </p:nvSpPr>
        <p:spPr bwMode="auto">
          <a:xfrm>
            <a:off x="5068888" y="2714625"/>
            <a:ext cx="435292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travelling wave structure</a:t>
            </a:r>
            <a:r>
              <a:rPr lang="en-GB"/>
              <a:t>:</a:t>
            </a:r>
            <a:br>
              <a:rPr lang="en-GB"/>
            </a:br>
            <a:r>
              <a:rPr lang="en-GB"/>
              <a:t>need </a:t>
            </a:r>
            <a:r>
              <a:rPr lang="en-GB" i="1"/>
              <a:t>phase velocity = c</a:t>
            </a:r>
            <a:br>
              <a:rPr lang="en-GB" i="1"/>
            </a:br>
            <a:r>
              <a:rPr lang="en-GB"/>
              <a:t>(</a:t>
            </a:r>
            <a:r>
              <a:rPr lang="en-GB" i="1"/>
              <a:t>disk-loaded structure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bunch sees constant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cos(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</a:t>
            </a:r>
          </a:p>
        </p:txBody>
      </p:sp>
      <p:grpSp>
        <p:nvGrpSpPr>
          <p:cNvPr id="46094" name="Group 22"/>
          <p:cNvGrpSpPr>
            <a:grpSpLocks/>
          </p:cNvGrpSpPr>
          <p:nvPr/>
        </p:nvGrpSpPr>
        <p:grpSpPr bwMode="auto">
          <a:xfrm>
            <a:off x="2335213" y="2851150"/>
            <a:ext cx="665162" cy="366713"/>
            <a:chOff x="1241" y="790"/>
            <a:chExt cx="495" cy="288"/>
          </a:xfrm>
        </p:grpSpPr>
        <p:sp>
          <p:nvSpPr>
            <p:cNvPr id="46107" name="Line 23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8" name="Text Box 24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5" name="Oval 25"/>
          <p:cNvSpPr>
            <a:spLocks noChangeArrowheads="1"/>
          </p:cNvSpPr>
          <p:nvPr/>
        </p:nvSpPr>
        <p:spPr bwMode="auto">
          <a:xfrm>
            <a:off x="1681163" y="5510213"/>
            <a:ext cx="119062" cy="11271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6" name="Oval 26"/>
          <p:cNvSpPr>
            <a:spLocks noChangeArrowheads="1"/>
          </p:cNvSpPr>
          <p:nvPr/>
        </p:nvSpPr>
        <p:spPr bwMode="auto">
          <a:xfrm>
            <a:off x="1831975" y="5692775"/>
            <a:ext cx="119063" cy="114300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7" name="Group 27"/>
          <p:cNvGrpSpPr>
            <a:grpSpLocks/>
          </p:cNvGrpSpPr>
          <p:nvPr/>
        </p:nvGrpSpPr>
        <p:grpSpPr bwMode="auto">
          <a:xfrm>
            <a:off x="1744663" y="5326063"/>
            <a:ext cx="665162" cy="365125"/>
            <a:chOff x="1241" y="790"/>
            <a:chExt cx="495" cy="287"/>
          </a:xfrm>
        </p:grpSpPr>
        <p:sp>
          <p:nvSpPr>
            <p:cNvPr id="46105" name="Line 28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6" name="Text Box 29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8" name="Oval 30"/>
          <p:cNvSpPr>
            <a:spLocks noChangeArrowheads="1"/>
          </p:cNvSpPr>
          <p:nvPr/>
        </p:nvSpPr>
        <p:spPr bwMode="auto">
          <a:xfrm>
            <a:off x="2962275" y="5495925"/>
            <a:ext cx="119063" cy="112713"/>
          </a:xfrm>
          <a:prstGeom prst="ellipse">
            <a:avLst/>
          </a:prstGeom>
          <a:solidFill>
            <a:srgbClr val="FF66CC"/>
          </a:solidFill>
          <a:ln w="9525">
            <a:solidFill>
              <a:srgbClr val="FF66CC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9" name="Line 31"/>
          <p:cNvSpPr>
            <a:spLocks noChangeShapeType="1"/>
          </p:cNvSpPr>
          <p:nvPr/>
        </p:nvSpPr>
        <p:spPr bwMode="auto">
          <a:xfrm>
            <a:off x="1703388" y="5045075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0" name="Line 32"/>
          <p:cNvSpPr>
            <a:spLocks noChangeShapeType="1"/>
          </p:cNvSpPr>
          <p:nvPr/>
        </p:nvSpPr>
        <p:spPr bwMode="auto">
          <a:xfrm>
            <a:off x="3032125" y="5075238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1" name="Line 33"/>
          <p:cNvSpPr>
            <a:spLocks noChangeShapeType="1"/>
          </p:cNvSpPr>
          <p:nvPr/>
        </p:nvSpPr>
        <p:spPr bwMode="auto">
          <a:xfrm>
            <a:off x="1703388" y="5191125"/>
            <a:ext cx="1317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6082" name="Object 34"/>
          <p:cNvGraphicFramePr>
            <a:graphicFrameLocks noChangeAspect="1"/>
          </p:cNvGraphicFramePr>
          <p:nvPr/>
        </p:nvGraphicFramePr>
        <p:xfrm>
          <a:off x="2082800" y="4987925"/>
          <a:ext cx="5588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520560" progId="Equation.DSMT4">
                  <p:embed/>
                </p:oleObj>
              </mc:Choice>
              <mc:Fallback>
                <p:oleObj name="Equation" r:id="rId4" imgW="660240" imgH="52056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4987925"/>
                        <a:ext cx="558800" cy="417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02" name="Text Box 35"/>
          <p:cNvSpPr txBox="1">
            <a:spLocks noChangeArrowheads="1"/>
          </p:cNvSpPr>
          <p:nvPr/>
        </p:nvSpPr>
        <p:spPr bwMode="auto">
          <a:xfrm>
            <a:off x="5083175" y="5311775"/>
            <a:ext cx="46243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standing wave cavity</a:t>
            </a:r>
            <a:r>
              <a:rPr lang="en-GB"/>
              <a:t>:</a:t>
            </a:r>
            <a:endParaRPr lang="en-GB" i="1"/>
          </a:p>
          <a:p>
            <a:pPr>
              <a:spcBef>
                <a:spcPct val="50000"/>
              </a:spcBef>
            </a:pPr>
            <a:r>
              <a:rPr lang="en-GB"/>
              <a:t>bunch sees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	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l-GR">
                <a:cs typeface="Times New Roman" charset="0"/>
              </a:rPr>
              <a:t>ω</a:t>
            </a:r>
            <a:r>
              <a:rPr lang="en-GB" i="1"/>
              <a:t>t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	=</a:t>
            </a:r>
            <a:r>
              <a:rPr lang="en-GB" i="1"/>
              <a:t>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n-GB" i="1"/>
              <a:t>kz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</p:txBody>
      </p:sp>
      <p:sp>
        <p:nvSpPr>
          <p:cNvPr id="46103" name="Line 36"/>
          <p:cNvSpPr>
            <a:spLocks noChangeShapeType="1"/>
          </p:cNvSpPr>
          <p:nvPr/>
        </p:nvSpPr>
        <p:spPr bwMode="auto">
          <a:xfrm>
            <a:off x="3051175" y="5557838"/>
            <a:ext cx="663575" cy="0"/>
          </a:xfrm>
          <a:prstGeom prst="line">
            <a:avLst/>
          </a:prstGeom>
          <a:noFill/>
          <a:ln w="9525">
            <a:solidFill>
              <a:srgbClr val="FF66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4" name="Text Box 37"/>
          <p:cNvSpPr txBox="1">
            <a:spLocks noChangeArrowheads="1"/>
          </p:cNvSpPr>
          <p:nvPr/>
        </p:nvSpPr>
        <p:spPr bwMode="auto">
          <a:xfrm>
            <a:off x="3311525" y="5326063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i="1">
                <a:solidFill>
                  <a:srgbClr val="FF66CC"/>
                </a:solidFill>
              </a:rPr>
              <a:t>c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effects: longitudinal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63625"/>
            <a:ext cx="9772650" cy="2135188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Beam absorbs RF power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decreasing RF field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in cavities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Single bunch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beam loading: longitudinal wake field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Particles within a bunch see a decreasing field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energy gain different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within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 bunch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3335338"/>
            <a:ext cx="6348412" cy="39179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Run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off crest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use RF curvature to compensate single bunch beam-loading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Reduces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effective gradient</a:t>
            </a:r>
          </a:p>
        </p:txBody>
      </p:sp>
      <p:grpSp>
        <p:nvGrpSpPr>
          <p:cNvPr id="48132" name="Group 10"/>
          <p:cNvGrpSpPr>
            <a:grpSpLocks/>
          </p:cNvGrpSpPr>
          <p:nvPr/>
        </p:nvGrpSpPr>
        <p:grpSpPr bwMode="auto">
          <a:xfrm>
            <a:off x="1576388" y="2932113"/>
            <a:ext cx="6865937" cy="4246562"/>
            <a:chOff x="786" y="1073"/>
            <a:chExt cx="4325" cy="2675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073"/>
              <a:ext cx="4325" cy="267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3277" y="1393"/>
              <a:ext cx="8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wakefield</a:t>
              </a:r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2351" y="1878"/>
              <a:ext cx="3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accent2"/>
                  </a:solidFill>
                </a:rPr>
                <a:t>RF</a:t>
              </a:r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2107" y="2713"/>
              <a:ext cx="5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Total</a:t>
              </a:r>
            </a:p>
          </p:txBody>
        </p:sp>
        <p:sp>
          <p:nvSpPr>
            <p:cNvPr id="48137" name="Text Box 9"/>
            <p:cNvSpPr txBox="1">
              <a:spLocks noChangeArrowheads="1"/>
            </p:cNvSpPr>
            <p:nvPr/>
          </p:nvSpPr>
          <p:spPr bwMode="auto">
            <a:xfrm>
              <a:off x="3981" y="2022"/>
              <a:ext cx="8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cs typeface="Times New Roman" charset="0"/>
                </a:rPr>
                <a:t>φ</a:t>
              </a:r>
              <a:r>
                <a:rPr lang="en-GB"/>
                <a:t> = 15.5</a:t>
              </a:r>
              <a:r>
                <a:rPr lang="en-GB">
                  <a:cs typeface="Times New Roman" charset="0"/>
                </a:rPr>
                <a:t>º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Minimize momentum spread</a:t>
            </a:r>
          </a:p>
        </p:txBody>
      </p:sp>
      <p:grpSp>
        <p:nvGrpSpPr>
          <p:cNvPr id="49156" name="Group 14"/>
          <p:cNvGrpSpPr>
            <a:grpSpLocks/>
          </p:cNvGrpSpPr>
          <p:nvPr/>
        </p:nvGrpSpPr>
        <p:grpSpPr bwMode="auto">
          <a:xfrm>
            <a:off x="1481138" y="2214563"/>
            <a:ext cx="6769100" cy="4478337"/>
            <a:chOff x="563" y="1206"/>
            <a:chExt cx="3928" cy="2426"/>
          </a:xfrm>
        </p:grpSpPr>
        <p:pic>
          <p:nvPicPr>
            <p:cNvPr id="4915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" y="1206"/>
              <a:ext cx="3928" cy="2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58" name="Text Box 10"/>
            <p:cNvSpPr txBox="1">
              <a:spLocks noChangeArrowheads="1"/>
            </p:cNvSpPr>
            <p:nvPr/>
          </p:nvSpPr>
          <p:spPr bwMode="auto">
            <a:xfrm>
              <a:off x="1175" y="1493"/>
              <a:ext cx="9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RMS </a:t>
              </a:r>
              <a:r>
                <a:rPr lang="en-GB" i="1">
                  <a:solidFill>
                    <a:srgbClr val="FF0000"/>
                  </a:solidFill>
                  <a:latin typeface="Symbol" charset="0"/>
                </a:rPr>
                <a:t>Δ</a:t>
              </a:r>
              <a:r>
                <a:rPr lang="en-GB" i="1">
                  <a:solidFill>
                    <a:srgbClr val="FF0000"/>
                  </a:solidFill>
                </a:rPr>
                <a:t>E/E</a:t>
              </a:r>
            </a:p>
          </p:txBody>
        </p:sp>
        <p:sp>
          <p:nvSpPr>
            <p:cNvPr id="49159" name="Text Box 11"/>
            <p:cNvSpPr txBox="1">
              <a:spLocks noChangeArrowheads="1"/>
            </p:cNvSpPr>
            <p:nvPr/>
          </p:nvSpPr>
          <p:spPr bwMode="auto">
            <a:xfrm>
              <a:off x="1029" y="2370"/>
              <a:ext cx="454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  <a:latin typeface="Symbol" charset="0"/>
                </a:rPr>
                <a:t>&lt;</a:t>
              </a:r>
              <a:r>
                <a:rPr lang="en-GB" i="1">
                  <a:solidFill>
                    <a:srgbClr val="0000FF"/>
                  </a:solidFill>
                </a:rPr>
                <a:t>E</a:t>
              </a:r>
              <a:r>
                <a:rPr lang="en-GB" i="1" baseline="-25000">
                  <a:solidFill>
                    <a:srgbClr val="0000FF"/>
                  </a:solidFill>
                </a:rPr>
                <a:t>z</a:t>
              </a:r>
              <a:r>
                <a:rPr lang="en-GB">
                  <a:solidFill>
                    <a:srgbClr val="0000FF"/>
                  </a:solidFill>
                  <a:latin typeface="Symbol" charset="0"/>
                </a:rPr>
                <a:t>&gt;</a:t>
              </a:r>
            </a:p>
          </p:txBody>
        </p:sp>
        <p:sp>
          <p:nvSpPr>
            <p:cNvPr id="49160" name="Text Box 12"/>
            <p:cNvSpPr txBox="1">
              <a:spLocks noChangeArrowheads="1"/>
            </p:cNvSpPr>
            <p:nvPr/>
          </p:nvSpPr>
          <p:spPr bwMode="auto">
            <a:xfrm>
              <a:off x="2051" y="2994"/>
              <a:ext cx="95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FF0000"/>
                  </a:solidFill>
                  <a:cs typeface="Times New Roman" charset="0"/>
                </a:rPr>
                <a:t>φ</a:t>
              </a:r>
              <a:r>
                <a:rPr lang="en-GB" baseline="-25000">
                  <a:solidFill>
                    <a:srgbClr val="FF0000"/>
                  </a:solidFill>
                </a:rPr>
                <a:t>min</a:t>
              </a:r>
              <a:r>
                <a:rPr lang="en-GB">
                  <a:solidFill>
                    <a:srgbClr val="FF0000"/>
                  </a:solidFill>
                </a:rPr>
                <a:t> = 15.5</a:t>
              </a:r>
              <a:r>
                <a:rPr lang="en-GB">
                  <a:solidFill>
                    <a:srgbClr val="FF0000"/>
                  </a:solidFill>
                  <a:cs typeface="Times New Roman" charset="0"/>
                </a:rPr>
                <a:t>º</a:t>
              </a:r>
            </a:p>
          </p:txBody>
        </p:sp>
        <p:sp>
          <p:nvSpPr>
            <p:cNvPr id="49161" name="Line 13"/>
            <p:cNvSpPr>
              <a:spLocks noChangeShapeType="1"/>
            </p:cNvSpPr>
            <p:nvPr/>
          </p:nvSpPr>
          <p:spPr bwMode="auto">
            <a:xfrm flipV="1">
              <a:off x="2515" y="2815"/>
              <a:ext cx="0" cy="23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4"/>
          <p:cNvGraphicFramePr>
            <a:graphicFrameLocks noChangeAspect="1"/>
          </p:cNvGraphicFramePr>
          <p:nvPr/>
        </p:nvGraphicFramePr>
        <p:xfrm>
          <a:off x="3313113" y="2306638"/>
          <a:ext cx="3462337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33440" imgH="495000" progId="Equation.DSMT4">
                  <p:embed/>
                </p:oleObj>
              </mc:Choice>
              <mc:Fallback>
                <p:oleObj name="Equation" r:id="rId3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13" y="2306638"/>
                        <a:ext cx="3462337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9158288" y="5611813"/>
            <a:ext cx="434975" cy="6143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Oval 26"/>
          <p:cNvSpPr>
            <a:spLocks noChangeArrowheads="1"/>
          </p:cNvSpPr>
          <p:nvPr/>
        </p:nvSpPr>
        <p:spPr bwMode="auto">
          <a:xfrm>
            <a:off x="5611813" y="5038725"/>
            <a:ext cx="544512" cy="6143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5457825" y="2925763"/>
            <a:ext cx="790575" cy="6413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1"/>
          <p:cNvSpPr>
            <a:spLocks noGrp="1" noChangeArrowheads="1"/>
          </p:cNvSpPr>
          <p:nvPr>
            <p:ph type="title"/>
          </p:nvPr>
        </p:nvSpPr>
        <p:spPr>
          <a:xfrm>
            <a:off x="1368425" y="92075"/>
            <a:ext cx="7739063" cy="61912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</a:tabLst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Reminder: Luminosity</a:t>
            </a:r>
          </a:p>
        </p:txBody>
      </p:sp>
      <p:sp>
        <p:nvSpPr>
          <p:cNvPr id="30727" name="Rectangle 20"/>
          <p:cNvSpPr>
            <a:spLocks noChangeArrowheads="1"/>
          </p:cNvSpPr>
          <p:nvPr/>
        </p:nvSpPr>
        <p:spPr bwMode="auto">
          <a:xfrm>
            <a:off x="160338" y="3967163"/>
            <a:ext cx="977265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/>
              <a:t>we want </a:t>
            </a:r>
            <a:r>
              <a:rPr lang="en-GB" sz="2800">
                <a:solidFill>
                  <a:srgbClr val="FF0000"/>
                </a:solidFill>
              </a:rPr>
              <a:t>high RF-beam</a:t>
            </a:r>
            <a:r>
              <a:rPr lang="en-GB" sz="2800"/>
              <a:t> conversion </a:t>
            </a:r>
            <a:r>
              <a:rPr lang="en-GB" sz="2800">
                <a:solidFill>
                  <a:srgbClr val="FF0000"/>
                </a:solidFill>
              </a:rPr>
              <a:t>efficiency</a:t>
            </a:r>
            <a:r>
              <a:rPr lang="en-GB" sz="2800"/>
              <a:t> </a:t>
            </a:r>
            <a:r>
              <a:rPr lang="el-GR" sz="2800" i="1"/>
              <a:t>η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/>
              <a:t>need </a:t>
            </a:r>
            <a:r>
              <a:rPr lang="en-GB" sz="2800">
                <a:solidFill>
                  <a:srgbClr val="FF0000"/>
                </a:solidFill>
              </a:rPr>
              <a:t>high RF power</a:t>
            </a:r>
            <a:r>
              <a:rPr lang="en-GB" sz="2800"/>
              <a:t> </a:t>
            </a:r>
            <a:r>
              <a:rPr lang="en-GB" sz="2800" i="1">
                <a:solidFill>
                  <a:schemeClr val="tx2"/>
                </a:solidFill>
              </a:rPr>
              <a:t>P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>
                <a:solidFill>
                  <a:srgbClr val="FF0000"/>
                </a:solidFill>
              </a:rPr>
              <a:t>small</a:t>
            </a:r>
            <a:r>
              <a:rPr lang="en-GB" sz="2800"/>
              <a:t> normalised </a:t>
            </a:r>
            <a:r>
              <a:rPr lang="en-GB" sz="2800">
                <a:solidFill>
                  <a:srgbClr val="FF0000"/>
                </a:solidFill>
              </a:rPr>
              <a:t>vertical emittance</a:t>
            </a:r>
            <a:r>
              <a:rPr lang="en-GB" sz="2800"/>
              <a:t> </a:t>
            </a:r>
            <a:r>
              <a:rPr lang="el-GR" sz="2800"/>
              <a:t>ε</a:t>
            </a:r>
            <a:r>
              <a:rPr lang="en-GB" sz="2800" i="1" baseline="-25000">
                <a:solidFill>
                  <a:schemeClr val="tx2"/>
                </a:solidFill>
              </a:rPr>
              <a:t>n,y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5"/>
              </a:buBlip>
            </a:pPr>
            <a:r>
              <a:rPr lang="en-GB" sz="2800">
                <a:solidFill>
                  <a:srgbClr val="FF0000"/>
                </a:solidFill>
              </a:rPr>
              <a:t>strong focusing at IP</a:t>
            </a:r>
            <a:r>
              <a:rPr lang="en-GB" sz="2800"/>
              <a:t> (</a:t>
            </a:r>
            <a:r>
              <a:rPr lang="en-GB" sz="2800">
                <a:solidFill>
                  <a:srgbClr val="FF0000"/>
                </a:solidFill>
              </a:rPr>
              <a:t>small </a:t>
            </a:r>
            <a:r>
              <a:rPr lang="en-US" sz="2800" i="1">
                <a:solidFill>
                  <a:srgbClr val="FF0000"/>
                </a:solidFill>
              </a:rPr>
              <a:t>β</a:t>
            </a:r>
            <a:r>
              <a:rPr lang="en-GB" sz="2800" i="1" baseline="-25000">
                <a:solidFill>
                  <a:srgbClr val="FF0000"/>
                </a:solidFill>
              </a:rPr>
              <a:t>y</a:t>
            </a:r>
            <a:r>
              <a:rPr lang="en-GB" sz="2800"/>
              <a:t> and hence </a:t>
            </a:r>
            <a:r>
              <a:rPr lang="en-GB" sz="2800">
                <a:solidFill>
                  <a:srgbClr val="FF0000"/>
                </a:solidFill>
              </a:rPr>
              <a:t>small bunch length </a:t>
            </a:r>
            <a:r>
              <a:rPr lang="el-GR" sz="2800"/>
              <a:t>σ</a:t>
            </a:r>
            <a:r>
              <a:rPr lang="en-GB" sz="2800" i="1" baseline="-25000"/>
              <a:t>z</a:t>
            </a:r>
            <a:r>
              <a:rPr lang="en-GB" sz="2800"/>
              <a:t>)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/>
              <a:t>could also allow higher beamstrahlung </a:t>
            </a:r>
            <a:r>
              <a:rPr lang="en-US" sz="2800" i="1"/>
              <a:t>δ</a:t>
            </a:r>
            <a:r>
              <a:rPr lang="en-GB" sz="2800" i="1" baseline="-25000">
                <a:solidFill>
                  <a:schemeClr val="tx2"/>
                </a:solidFill>
              </a:rPr>
              <a:t>BS</a:t>
            </a:r>
            <a:r>
              <a:rPr lang="en-GB" sz="2800" i="1"/>
              <a:t> </a:t>
            </a:r>
            <a:r>
              <a:rPr lang="en-GB" sz="2800"/>
              <a:t>if willing to live with the consequences (Luminosity spread and background)</a:t>
            </a: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30728" name="Text Box 22"/>
          <p:cNvSpPr txBox="1">
            <a:spLocks noChangeArrowheads="1"/>
          </p:cNvSpPr>
          <p:nvPr/>
        </p:nvSpPr>
        <p:spPr bwMode="auto">
          <a:xfrm>
            <a:off x="609600" y="1346200"/>
            <a:ext cx="3524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/>
              <a:t>Last</a:t>
            </a:r>
            <a:r>
              <a:rPr lang="en-US"/>
              <a:t> lecture, we arrived at: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5" grpId="0" animBg="1"/>
      <p:bldP spid="5146" grpId="0" animBg="1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9"/>
          <p:cNvGraphicFramePr>
            <a:graphicFrameLocks noChangeAspect="1"/>
          </p:cNvGraphicFramePr>
          <p:nvPr/>
        </p:nvGraphicFramePr>
        <p:xfrm>
          <a:off x="2687638" y="4397375"/>
          <a:ext cx="29972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97000" imgH="838080" progId="Equation.DSMT4">
                  <p:embed/>
                </p:oleObj>
              </mc:Choice>
              <mc:Fallback>
                <p:oleObj name="Equation" r:id="rId2" imgW="2997000" imgH="8380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638" y="4397375"/>
                        <a:ext cx="299720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09650"/>
            <a:ext cx="9772650" cy="6024563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 absorbs RF power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gradient reduced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along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TW cavity for steady state</a:t>
            </a:r>
          </a:p>
        </p:txBody>
      </p:sp>
      <p:pic>
        <p:nvPicPr>
          <p:cNvPr id="5018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3257550"/>
            <a:ext cx="6383338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5662613" y="3605213"/>
            <a:ext cx="1300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/>
              <a:t>unloaded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6146800" y="4225925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/>
              <a:t>av. loaded</a:t>
            </a:r>
          </a:p>
        </p:txBody>
      </p:sp>
      <p:graphicFrame>
        <p:nvGraphicFramePr>
          <p:cNvPr id="50179" name="Object 10"/>
          <p:cNvGraphicFramePr>
            <a:graphicFrameLocks noChangeAspect="1"/>
          </p:cNvGraphicFramePr>
          <p:nvPr/>
        </p:nvGraphicFramePr>
        <p:xfrm>
          <a:off x="641350" y="1901825"/>
          <a:ext cx="2479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06360" imgH="457200" progId="Equation.DSMT4">
                  <p:embed/>
                </p:oleObj>
              </mc:Choice>
              <mc:Fallback>
                <p:oleObj name="Equation" r:id="rId5" imgW="1206360" imgH="457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901825"/>
                        <a:ext cx="2479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0" name="Object 11"/>
          <p:cNvGraphicFramePr>
            <a:graphicFrameLocks noChangeAspect="1"/>
          </p:cNvGraphicFramePr>
          <p:nvPr/>
        </p:nvGraphicFramePr>
        <p:xfrm>
          <a:off x="4235450" y="1981200"/>
          <a:ext cx="25034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33440" imgH="457200" progId="Equation.DSMT4">
                  <p:embed/>
                </p:oleObj>
              </mc:Choice>
              <mc:Fallback>
                <p:oleObj name="Equation" r:id="rId7" imgW="1333440" imgH="45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0" y="1981200"/>
                        <a:ext cx="2503488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4B69267-3D32-0F4A-922D-580283DA98A1}"/>
              </a:ext>
            </a:extLst>
          </p:cNvPr>
          <p:cNvSpPr/>
          <p:nvPr/>
        </p:nvSpPr>
        <p:spPr>
          <a:xfrm>
            <a:off x="2577346" y="5888663"/>
            <a:ext cx="2786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Symbol" charset="0"/>
              </a:rPr>
              <a:t>field along the cavity</a:t>
            </a:r>
            <a:endParaRPr lang="en-FR" dirty="0"/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9855F6A6-1DEF-C44D-8380-A33710A4D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2694" y="5240338"/>
            <a:ext cx="10038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/>
              <a:t>loaded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265113" y="1054100"/>
            <a:ext cx="95742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Transient beam loading (multi bunch effect):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first bunches see the full unloaded field, energy gain different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In the LC design, long bunch trains achieve steady state quickly, and previous results very good approximation.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However, transient over first bunches needs to be compensated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ja-JP" altLang="en-GB" sz="2600" dirty="0">
                <a:solidFill>
                  <a:srgbClr val="000000"/>
                </a:solidFill>
              </a:rPr>
              <a:t>‘</a:t>
            </a:r>
            <a:r>
              <a:rPr lang="en-GB" sz="2600" dirty="0">
                <a:solidFill>
                  <a:srgbClr val="000000"/>
                </a:solidFill>
              </a:rPr>
              <a:t>Delayed filling</a:t>
            </a:r>
            <a:r>
              <a:rPr lang="ja-JP" altLang="en-GB" sz="2600" dirty="0">
                <a:solidFill>
                  <a:srgbClr val="000000"/>
                </a:solidFill>
              </a:rPr>
              <a:t>’</a:t>
            </a:r>
            <a:r>
              <a:rPr lang="en-GB" sz="2600" dirty="0">
                <a:solidFill>
                  <a:srgbClr val="000000"/>
                </a:solidFill>
              </a:rPr>
              <a:t> of the structure</a:t>
            </a:r>
            <a:endParaRPr lang="en-GB" sz="2600" baseline="-25000" dirty="0">
              <a:solidFill>
                <a:srgbClr val="000000"/>
              </a:solidFill>
            </a:endParaRPr>
          </a:p>
        </p:txBody>
      </p:sp>
      <p:grpSp>
        <p:nvGrpSpPr>
          <p:cNvPr id="51204" name="Group 26"/>
          <p:cNvGrpSpPr>
            <a:grpSpLocks/>
          </p:cNvGrpSpPr>
          <p:nvPr/>
        </p:nvGrpSpPr>
        <p:grpSpPr bwMode="auto">
          <a:xfrm>
            <a:off x="1631950" y="4543425"/>
            <a:ext cx="6172200" cy="2590800"/>
            <a:chOff x="960" y="2544"/>
            <a:chExt cx="3888" cy="1632"/>
          </a:xfrm>
        </p:grpSpPr>
        <p:sp>
          <p:nvSpPr>
            <p:cNvPr id="51205" name="Freeform 5"/>
            <p:cNvSpPr>
              <a:spLocks/>
            </p:cNvSpPr>
            <p:nvPr/>
          </p:nvSpPr>
          <p:spPr bwMode="auto">
            <a:xfrm>
              <a:off x="1237" y="2712"/>
              <a:ext cx="2543" cy="1376"/>
            </a:xfrm>
            <a:custGeom>
              <a:avLst/>
              <a:gdLst>
                <a:gd name="T0" fmla="*/ 0 w 2544"/>
                <a:gd name="T1" fmla="*/ 0 h 1248"/>
                <a:gd name="T2" fmla="*/ 0 w 2544"/>
                <a:gd name="T3" fmla="*/ 1248 h 1248"/>
                <a:gd name="T4" fmla="*/ 2544 w 2544"/>
                <a:gd name="T5" fmla="*/ 1248 h 1248"/>
                <a:gd name="T6" fmla="*/ 0 60000 65536"/>
                <a:gd name="T7" fmla="*/ 0 60000 65536"/>
                <a:gd name="T8" fmla="*/ 0 60000 65536"/>
                <a:gd name="T9" fmla="*/ 0 w 2544"/>
                <a:gd name="T10" fmla="*/ 0 h 1248"/>
                <a:gd name="T11" fmla="*/ 2544 w 2544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4" h="1248">
                  <a:moveTo>
                    <a:pt x="0" y="0"/>
                  </a:moveTo>
                  <a:lnTo>
                    <a:pt x="0" y="1248"/>
                  </a:lnTo>
                  <a:lnTo>
                    <a:pt x="2544" y="1248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1206" name="Line 6"/>
            <p:cNvSpPr>
              <a:spLocks noChangeShapeType="1"/>
            </p:cNvSpPr>
            <p:nvPr/>
          </p:nvSpPr>
          <p:spPr bwMode="auto">
            <a:xfrm>
              <a:off x="1248" y="2880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7" name="Line 7"/>
            <p:cNvSpPr>
              <a:spLocks noChangeShapeType="1"/>
            </p:cNvSpPr>
            <p:nvPr/>
          </p:nvSpPr>
          <p:spPr bwMode="auto">
            <a:xfrm>
              <a:off x="1248" y="3456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3792" y="2688"/>
              <a:ext cx="8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unloaded</a:t>
              </a:r>
            </a:p>
          </p:txBody>
        </p:sp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3792" y="3312"/>
              <a:ext cx="10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av. loaded</a:t>
              </a: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3792" y="3888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t</a:t>
              </a:r>
            </a:p>
          </p:txBody>
        </p:sp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>
              <a:off x="960" y="2544"/>
              <a:ext cx="2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V</a:t>
              </a:r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1344" y="2832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1513" y="2976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1683" y="3120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1853" y="323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2023" y="332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2193" y="337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2363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253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270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1" name="Oval 21"/>
            <p:cNvSpPr>
              <a:spLocks noChangeArrowheads="1"/>
            </p:cNvSpPr>
            <p:nvPr/>
          </p:nvSpPr>
          <p:spPr bwMode="auto">
            <a:xfrm>
              <a:off x="287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2" name="Oval 22"/>
            <p:cNvSpPr>
              <a:spLocks noChangeArrowheads="1"/>
            </p:cNvSpPr>
            <p:nvPr/>
          </p:nvSpPr>
          <p:spPr bwMode="auto">
            <a:xfrm>
              <a:off x="304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3" name="Oval 23"/>
            <p:cNvSpPr>
              <a:spLocks noChangeArrowheads="1"/>
            </p:cNvSpPr>
            <p:nvPr/>
          </p:nvSpPr>
          <p:spPr bwMode="auto">
            <a:xfrm>
              <a:off x="321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4" name="Oval 24"/>
            <p:cNvSpPr>
              <a:spLocks noChangeArrowheads="1"/>
            </p:cNvSpPr>
            <p:nvPr/>
          </p:nvSpPr>
          <p:spPr bwMode="auto">
            <a:xfrm>
              <a:off x="338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355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SW cavity: multi-bunch BL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0763" y="1451610"/>
            <a:ext cx="8251825" cy="524287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With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standing wave (SW) cavities: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Little losses to cavity walls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You can have afford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Many bunches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Large time between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RF feed-back to compensate beam-loading before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 next bunch arrives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r>
              <a:rPr lang="en-US" dirty="0">
                <a:latin typeface="Times New Roman" charset="0"/>
                <a:ea typeface="ＭＳ Ｐゴシック" charset="0"/>
              </a:rPr>
              <a:t>=&gt; long bunch trains in SC linear collider design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emittance dilution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1373188"/>
            <a:ext cx="9772650" cy="5245100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Linac must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preserve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beam sizes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particular in 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Possible sources for emittance dilutions are: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Dispersive errors: (ΔE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</a:rPr>
              <a:t>: (z → y)</a:t>
            </a:r>
          </a:p>
          <a:p>
            <a:pPr lvl="1" eaLnBrk="1"/>
            <a:r>
              <a:rPr lang="en-US" dirty="0" err="1">
                <a:latin typeface="Times New Roman" charset="0"/>
                <a:ea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</a:rPr>
              <a:t> coupling: (x, </a:t>
            </a:r>
            <a:r>
              <a:rPr lang="en-US" dirty="0" err="1">
                <a:latin typeface="Times New Roman" charset="0"/>
                <a:ea typeface="ＭＳ Ｐゴシック" charset="0"/>
              </a:rPr>
              <a:t>px</a:t>
            </a:r>
            <a:r>
              <a:rPr lang="en-US" dirty="0">
                <a:latin typeface="Times New Roman" charset="0"/>
                <a:ea typeface="ＭＳ Ｐゴシック" charset="0"/>
              </a:rPr>
              <a:t>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Jitter: (t → y)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All 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projection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beam size at the IP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Projection determines luminosity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transverse wakefields</a:t>
            </a: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1344613" y="1216025"/>
            <a:ext cx="63246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931863"/>
            <a:ext cx="5737225" cy="1751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2884488"/>
            <a:ext cx="9772650" cy="4233862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induce 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the cavities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Later bunches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perturbed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by these fields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passing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off-centre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excite transverse higher order modes (HOM)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can build up resonantly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Later bunches are kicked transversely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multi- and single-bunch beam break-up (MBBU, SBBU)</a:t>
            </a:r>
          </a:p>
          <a:p>
            <a:pPr eaLnBrk="1">
              <a:lnSpc>
                <a:spcPct val="83000"/>
              </a:lnSpc>
            </a:pP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Emittance growth!!!</a:t>
            </a:r>
            <a:endParaRPr lang="en-US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Transverse wakefields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41388"/>
            <a:ext cx="9772650" cy="40608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Effect depends on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</a:rPr>
              <a:t>a/</a:t>
            </a:r>
            <a:r>
              <a:rPr lang="el-GR" sz="2400" i="1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l-GR" sz="240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(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</a:rPr>
              <a:t>a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 iris aperture) and structure design details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transverse wakefields roughly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scale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as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</a:t>
            </a:r>
            <a:r>
              <a:rPr lang="en-US" sz="2400" i="1" baseline="-36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Mathematica1" charset="0"/>
              </a:rPr>
              <a:t> 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f </a:t>
            </a:r>
            <a:r>
              <a:rPr lang="en-US" sz="2400" i="1" baseline="30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3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less important for lower frequency:</a:t>
            </a:r>
            <a:b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Super-Conducting (SW) cavities suffer less from wakefields</a:t>
            </a: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minimised by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structure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design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Dipole mode detuning</a:t>
            </a:r>
          </a:p>
        </p:txBody>
      </p:sp>
      <p:grpSp>
        <p:nvGrpSpPr>
          <p:cNvPr id="55300" name="Group 90"/>
          <p:cNvGrpSpPr>
            <a:grpSpLocks/>
          </p:cNvGrpSpPr>
          <p:nvPr/>
        </p:nvGrpSpPr>
        <p:grpSpPr bwMode="auto">
          <a:xfrm>
            <a:off x="936625" y="4051300"/>
            <a:ext cx="4379913" cy="3001963"/>
            <a:chOff x="209" y="1353"/>
            <a:chExt cx="2982" cy="2421"/>
          </a:xfrm>
        </p:grpSpPr>
        <p:sp>
          <p:nvSpPr>
            <p:cNvPr id="55305" name="Line 49"/>
            <p:cNvSpPr>
              <a:spLocks noChangeShapeType="1"/>
            </p:cNvSpPr>
            <p:nvPr/>
          </p:nvSpPr>
          <p:spPr bwMode="auto">
            <a:xfrm>
              <a:off x="270" y="1353"/>
              <a:ext cx="2774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6" name="Line 50"/>
            <p:cNvSpPr>
              <a:spLocks noChangeShapeType="1"/>
            </p:cNvSpPr>
            <p:nvPr/>
          </p:nvSpPr>
          <p:spPr bwMode="auto">
            <a:xfrm flipV="1">
              <a:off x="530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7" name="Line 51"/>
            <p:cNvSpPr>
              <a:spLocks noChangeShapeType="1"/>
            </p:cNvSpPr>
            <p:nvPr/>
          </p:nvSpPr>
          <p:spPr bwMode="auto">
            <a:xfrm flipV="1">
              <a:off x="636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8" name="Arc 52"/>
            <p:cNvSpPr>
              <a:spLocks/>
            </p:cNvSpPr>
            <p:nvPr/>
          </p:nvSpPr>
          <p:spPr bwMode="auto">
            <a:xfrm rot="5400000" flipV="1">
              <a:off x="542" y="20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9" name="Line 53"/>
            <p:cNvSpPr>
              <a:spLocks noChangeShapeType="1"/>
            </p:cNvSpPr>
            <p:nvPr/>
          </p:nvSpPr>
          <p:spPr bwMode="auto">
            <a:xfrm flipV="1">
              <a:off x="1112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0" name="Line 54"/>
            <p:cNvSpPr>
              <a:spLocks noChangeShapeType="1"/>
            </p:cNvSpPr>
            <p:nvPr/>
          </p:nvSpPr>
          <p:spPr bwMode="auto">
            <a:xfrm flipV="1">
              <a:off x="1218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Arc 55"/>
            <p:cNvSpPr>
              <a:spLocks/>
            </p:cNvSpPr>
            <p:nvPr/>
          </p:nvSpPr>
          <p:spPr bwMode="auto">
            <a:xfrm rot="5400000" flipV="1">
              <a:off x="1124" y="207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2" name="Line 56"/>
            <p:cNvSpPr>
              <a:spLocks noChangeShapeType="1"/>
            </p:cNvSpPr>
            <p:nvPr/>
          </p:nvSpPr>
          <p:spPr bwMode="auto">
            <a:xfrm flipV="1">
              <a:off x="1675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Line 57"/>
            <p:cNvSpPr>
              <a:spLocks noChangeShapeType="1"/>
            </p:cNvSpPr>
            <p:nvPr/>
          </p:nvSpPr>
          <p:spPr bwMode="auto">
            <a:xfrm flipV="1">
              <a:off x="1781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4" name="Arc 58"/>
            <p:cNvSpPr>
              <a:spLocks/>
            </p:cNvSpPr>
            <p:nvPr/>
          </p:nvSpPr>
          <p:spPr bwMode="auto">
            <a:xfrm rot="5400000" flipV="1">
              <a:off x="1687" y="2121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5" name="Line 59"/>
            <p:cNvSpPr>
              <a:spLocks noChangeShapeType="1"/>
            </p:cNvSpPr>
            <p:nvPr/>
          </p:nvSpPr>
          <p:spPr bwMode="auto">
            <a:xfrm flipV="1">
              <a:off x="2270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Line 60"/>
            <p:cNvSpPr>
              <a:spLocks noChangeShapeType="1"/>
            </p:cNvSpPr>
            <p:nvPr/>
          </p:nvSpPr>
          <p:spPr bwMode="auto">
            <a:xfrm flipV="1">
              <a:off x="2376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7" name="Arc 61"/>
            <p:cNvSpPr>
              <a:spLocks/>
            </p:cNvSpPr>
            <p:nvPr/>
          </p:nvSpPr>
          <p:spPr bwMode="auto">
            <a:xfrm rot="5400000" flipV="1">
              <a:off x="2282" y="2157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8" name="Line 62"/>
            <p:cNvSpPr>
              <a:spLocks noChangeShapeType="1"/>
            </p:cNvSpPr>
            <p:nvPr/>
          </p:nvSpPr>
          <p:spPr bwMode="auto">
            <a:xfrm flipV="1">
              <a:off x="2858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Line 63"/>
            <p:cNvSpPr>
              <a:spLocks noChangeShapeType="1"/>
            </p:cNvSpPr>
            <p:nvPr/>
          </p:nvSpPr>
          <p:spPr bwMode="auto">
            <a:xfrm flipV="1">
              <a:off x="2964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0" name="Arc 64"/>
            <p:cNvSpPr>
              <a:spLocks/>
            </p:cNvSpPr>
            <p:nvPr/>
          </p:nvSpPr>
          <p:spPr bwMode="auto">
            <a:xfrm rot="5400000" flipV="1">
              <a:off x="2870" y="221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1" name="Line 65"/>
            <p:cNvSpPr>
              <a:spLocks noChangeShapeType="1"/>
            </p:cNvSpPr>
            <p:nvPr/>
          </p:nvSpPr>
          <p:spPr bwMode="auto">
            <a:xfrm flipV="1">
              <a:off x="397" y="2571"/>
              <a:ext cx="2747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2" name="Line 66"/>
            <p:cNvSpPr>
              <a:spLocks noChangeShapeType="1"/>
            </p:cNvSpPr>
            <p:nvPr/>
          </p:nvSpPr>
          <p:spPr bwMode="auto">
            <a:xfrm>
              <a:off x="2905" y="2567"/>
              <a:ext cx="2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3" name="Text Box 67"/>
            <p:cNvSpPr txBox="1">
              <a:spLocks noChangeArrowheads="1"/>
            </p:cNvSpPr>
            <p:nvPr/>
          </p:nvSpPr>
          <p:spPr bwMode="auto">
            <a:xfrm>
              <a:off x="2915" y="2601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N</a:t>
              </a:r>
              <a:endParaRPr lang="en-US" sz="1800"/>
            </a:p>
          </p:txBody>
        </p:sp>
        <p:sp>
          <p:nvSpPr>
            <p:cNvPr id="55324" name="Line 68"/>
            <p:cNvSpPr>
              <a:spLocks noChangeShapeType="1"/>
            </p:cNvSpPr>
            <p:nvPr/>
          </p:nvSpPr>
          <p:spPr bwMode="auto">
            <a:xfrm flipH="1">
              <a:off x="2614" y="2585"/>
              <a:ext cx="3" cy="10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5" name="Text Box 69"/>
            <p:cNvSpPr txBox="1">
              <a:spLocks noChangeArrowheads="1"/>
            </p:cNvSpPr>
            <p:nvPr/>
          </p:nvSpPr>
          <p:spPr bwMode="auto">
            <a:xfrm>
              <a:off x="2627" y="2955"/>
              <a:ext cx="16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N</a:t>
              </a:r>
              <a:endParaRPr lang="en-US" sz="1800" baseline="-25000"/>
            </a:p>
          </p:txBody>
        </p:sp>
        <p:sp>
          <p:nvSpPr>
            <p:cNvPr id="55326" name="Line 70"/>
            <p:cNvSpPr>
              <a:spLocks noChangeShapeType="1"/>
            </p:cNvSpPr>
            <p:nvPr/>
          </p:nvSpPr>
          <p:spPr bwMode="auto">
            <a:xfrm flipV="1">
              <a:off x="209" y="3569"/>
              <a:ext cx="2828" cy="2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Line 71"/>
            <p:cNvSpPr>
              <a:spLocks noChangeShapeType="1"/>
            </p:cNvSpPr>
            <p:nvPr/>
          </p:nvSpPr>
          <p:spPr bwMode="auto">
            <a:xfrm>
              <a:off x="523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Line 72"/>
            <p:cNvSpPr>
              <a:spLocks noChangeShapeType="1"/>
            </p:cNvSpPr>
            <p:nvPr/>
          </p:nvSpPr>
          <p:spPr bwMode="auto">
            <a:xfrm>
              <a:off x="629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9" name="Arc 73"/>
            <p:cNvSpPr>
              <a:spLocks/>
            </p:cNvSpPr>
            <p:nvPr/>
          </p:nvSpPr>
          <p:spPr bwMode="auto">
            <a:xfrm rot="-5400000">
              <a:off x="535" y="2975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0" name="Line 74"/>
            <p:cNvSpPr>
              <a:spLocks noChangeShapeType="1"/>
            </p:cNvSpPr>
            <p:nvPr/>
          </p:nvSpPr>
          <p:spPr bwMode="auto">
            <a:xfrm>
              <a:off x="1105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1" name="Line 75"/>
            <p:cNvSpPr>
              <a:spLocks noChangeShapeType="1"/>
            </p:cNvSpPr>
            <p:nvPr/>
          </p:nvSpPr>
          <p:spPr bwMode="auto">
            <a:xfrm>
              <a:off x="1211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2" name="Arc 76"/>
            <p:cNvSpPr>
              <a:spLocks/>
            </p:cNvSpPr>
            <p:nvPr/>
          </p:nvSpPr>
          <p:spPr bwMode="auto">
            <a:xfrm rot="-5400000">
              <a:off x="1117" y="29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3" name="Line 77"/>
            <p:cNvSpPr>
              <a:spLocks noChangeShapeType="1"/>
            </p:cNvSpPr>
            <p:nvPr/>
          </p:nvSpPr>
          <p:spPr bwMode="auto">
            <a:xfrm>
              <a:off x="1669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4" name="Line 78"/>
            <p:cNvSpPr>
              <a:spLocks noChangeShapeType="1"/>
            </p:cNvSpPr>
            <p:nvPr/>
          </p:nvSpPr>
          <p:spPr bwMode="auto">
            <a:xfrm>
              <a:off x="1774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5" name="Arc 79"/>
            <p:cNvSpPr>
              <a:spLocks/>
            </p:cNvSpPr>
            <p:nvPr/>
          </p:nvSpPr>
          <p:spPr bwMode="auto">
            <a:xfrm rot="-5400000">
              <a:off x="1681" y="2895"/>
              <a:ext cx="82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6" name="Line 80"/>
            <p:cNvSpPr>
              <a:spLocks noChangeShapeType="1"/>
            </p:cNvSpPr>
            <p:nvPr/>
          </p:nvSpPr>
          <p:spPr bwMode="auto">
            <a:xfrm>
              <a:off x="2264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7" name="Line 81"/>
            <p:cNvSpPr>
              <a:spLocks noChangeShapeType="1"/>
            </p:cNvSpPr>
            <p:nvPr/>
          </p:nvSpPr>
          <p:spPr bwMode="auto">
            <a:xfrm>
              <a:off x="2369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8" name="Arc 82"/>
            <p:cNvSpPr>
              <a:spLocks/>
            </p:cNvSpPr>
            <p:nvPr/>
          </p:nvSpPr>
          <p:spPr bwMode="auto">
            <a:xfrm rot="-5400000">
              <a:off x="2276" y="2859"/>
              <a:ext cx="81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9" name="Line 83"/>
            <p:cNvSpPr>
              <a:spLocks noChangeShapeType="1"/>
            </p:cNvSpPr>
            <p:nvPr/>
          </p:nvSpPr>
          <p:spPr bwMode="auto">
            <a:xfrm>
              <a:off x="2851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0" name="Line 84"/>
            <p:cNvSpPr>
              <a:spLocks noChangeShapeType="1"/>
            </p:cNvSpPr>
            <p:nvPr/>
          </p:nvSpPr>
          <p:spPr bwMode="auto">
            <a:xfrm>
              <a:off x="2957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1" name="Arc 85"/>
            <p:cNvSpPr>
              <a:spLocks/>
            </p:cNvSpPr>
            <p:nvPr/>
          </p:nvSpPr>
          <p:spPr bwMode="auto">
            <a:xfrm rot="-5400000">
              <a:off x="2863" y="280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2" name="Line 86"/>
            <p:cNvSpPr>
              <a:spLocks noChangeShapeType="1"/>
            </p:cNvSpPr>
            <p:nvPr/>
          </p:nvSpPr>
          <p:spPr bwMode="auto">
            <a:xfrm>
              <a:off x="566" y="2579"/>
              <a:ext cx="3" cy="3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3" name="Text Box 87"/>
            <p:cNvSpPr txBox="1">
              <a:spLocks noChangeArrowheads="1"/>
            </p:cNvSpPr>
            <p:nvPr/>
          </p:nvSpPr>
          <p:spPr bwMode="auto">
            <a:xfrm>
              <a:off x="576" y="2614"/>
              <a:ext cx="123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  <p:sp>
          <p:nvSpPr>
            <p:cNvPr id="55344" name="Line 88"/>
            <p:cNvSpPr>
              <a:spLocks noChangeShapeType="1"/>
            </p:cNvSpPr>
            <p:nvPr/>
          </p:nvSpPr>
          <p:spPr bwMode="auto">
            <a:xfrm flipH="1">
              <a:off x="345" y="2590"/>
              <a:ext cx="3" cy="1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5" name="Text Box 89"/>
            <p:cNvSpPr txBox="1">
              <a:spLocks noChangeArrowheads="1"/>
            </p:cNvSpPr>
            <p:nvPr/>
          </p:nvSpPr>
          <p:spPr bwMode="auto">
            <a:xfrm>
              <a:off x="358" y="2960"/>
              <a:ext cx="22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</p:grpSp>
      <p:pic>
        <p:nvPicPr>
          <p:cNvPr id="55301" name="Picture 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3627438"/>
            <a:ext cx="3248025" cy="177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5302" name="Text Box 95"/>
          <p:cNvSpPr txBox="1">
            <a:spLocks noChangeArrowheads="1"/>
          </p:cNvSpPr>
          <p:nvPr/>
        </p:nvSpPr>
        <p:spPr bwMode="auto">
          <a:xfrm>
            <a:off x="6407150" y="3063875"/>
            <a:ext cx="34274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</a:rPr>
              <a:t>Long range wake of a dipole mode 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spread over </a:t>
            </a:r>
            <a:r>
              <a:rPr lang="en-US" sz="1600" b="1">
                <a:solidFill>
                  <a:srgbClr val="800000"/>
                </a:solidFill>
                <a:latin typeface="Arial" charset="0"/>
              </a:rPr>
              <a:t>2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  <p:pic>
        <p:nvPicPr>
          <p:cNvPr id="55303" name="Picture 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427663"/>
            <a:ext cx="3227388" cy="176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5304" name="Text Box 97"/>
          <p:cNvSpPr txBox="1">
            <a:spLocks noChangeArrowheads="1"/>
          </p:cNvSpPr>
          <p:nvPr/>
        </p:nvSpPr>
        <p:spPr bwMode="auto">
          <a:xfrm>
            <a:off x="7494588" y="5535613"/>
            <a:ext cx="22113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  <a:latin typeface="Arial" charset="0"/>
              </a:rPr>
              <a:t>6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1987550"/>
            <a:ext cx="79787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521575" y="7042150"/>
            <a:ext cx="2009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500" b="1">
                <a:solidFill>
                  <a:srgbClr val="000066"/>
                </a:solidFill>
              </a:rPr>
              <a:t>C. Adolphsen / SLAC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and detuning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0338" y="949325"/>
            <a:ext cx="9772650" cy="6084888"/>
          </a:xfrm>
        </p:spPr>
        <p:txBody>
          <a:bodyPr/>
          <a:lstStyle/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 random detuning between cells makes HOMs decohere quickly</a:t>
            </a:r>
          </a:p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Will recohere later: need to be damped (HOM dampers)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HOM damping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4086225"/>
            <a:ext cx="9772650" cy="2947988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Each cell damped by 4 radial WGs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terminated by SiC RF loads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HOM enter WG 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wake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 damped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7348" name="Picture 4" descr="IMG0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5" r="12500" b="15628"/>
          <a:stretch>
            <a:fillRect/>
          </a:stretch>
        </p:blipFill>
        <p:spPr bwMode="auto">
          <a:xfrm>
            <a:off x="2130425" y="1087438"/>
            <a:ext cx="294005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963613"/>
            <a:ext cx="29718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50" name="Group 9"/>
          <p:cNvGrpSpPr>
            <a:grpSpLocks/>
          </p:cNvGrpSpPr>
          <p:nvPr/>
        </p:nvGrpSpPr>
        <p:grpSpPr bwMode="auto">
          <a:xfrm>
            <a:off x="5389563" y="4030663"/>
            <a:ext cx="4687887" cy="3200400"/>
            <a:chOff x="2967" y="2465"/>
            <a:chExt cx="2793" cy="1855"/>
          </a:xfrm>
        </p:grpSpPr>
        <p:pic>
          <p:nvPicPr>
            <p:cNvPr id="5735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2" name="Rectangle 8"/>
            <p:cNvSpPr>
              <a:spLocks noChangeArrowheads="1"/>
            </p:cNvSpPr>
            <p:nvPr/>
          </p:nvSpPr>
          <p:spPr bwMode="auto">
            <a:xfrm>
              <a:off x="4204" y="2641"/>
              <a:ext cx="74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Test results</a:t>
              </a:r>
              <a:endParaRPr sz="1400" b="1" noProof="1">
                <a:solidFill>
                  <a:srgbClr val="0000FF"/>
                </a:solidFill>
                <a:latin typeface="Comic Sans MS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wakefields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Head particle wakefields deflect tail particles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 perform coherent betatron oscillations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head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resonantly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drives the tail</a:t>
            </a:r>
          </a:p>
        </p:txBody>
      </p:sp>
      <p:grpSp>
        <p:nvGrpSpPr>
          <p:cNvPr id="35845" name="Group 12"/>
          <p:cNvGrpSpPr>
            <a:grpSpLocks/>
          </p:cNvGrpSpPr>
          <p:nvPr/>
        </p:nvGrpSpPr>
        <p:grpSpPr bwMode="auto">
          <a:xfrm>
            <a:off x="346075" y="3136900"/>
            <a:ext cx="5048250" cy="3114675"/>
            <a:chOff x="675" y="1786"/>
            <a:chExt cx="3180" cy="1962"/>
          </a:xfrm>
        </p:grpSpPr>
        <p:pic>
          <p:nvPicPr>
            <p:cNvPr id="35850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" y="1786"/>
              <a:ext cx="3180" cy="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1" name="Text Box 14"/>
            <p:cNvSpPr txBox="1">
              <a:spLocks noChangeArrowheads="1"/>
            </p:cNvSpPr>
            <p:nvPr/>
          </p:nvSpPr>
          <p:spPr bwMode="auto">
            <a:xfrm>
              <a:off x="2649" y="2460"/>
              <a:ext cx="4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head</a:t>
              </a:r>
            </a:p>
          </p:txBody>
        </p:sp>
        <p:sp>
          <p:nvSpPr>
            <p:cNvPr id="35852" name="Text Box 15"/>
            <p:cNvSpPr txBox="1">
              <a:spLocks noChangeArrowheads="1"/>
            </p:cNvSpPr>
            <p:nvPr/>
          </p:nvSpPr>
          <p:spPr bwMode="auto">
            <a:xfrm>
              <a:off x="2367" y="2060"/>
              <a:ext cx="3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tail</a:t>
              </a:r>
            </a:p>
          </p:txBody>
        </p:sp>
      </p:grp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6184900" y="4454525"/>
          <a:ext cx="32258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47560" imgH="419040" progId="Equation.3">
                  <p:embed/>
                </p:oleObj>
              </mc:Choice>
              <mc:Fallback>
                <p:oleObj name="Equation" r:id="rId3" imgW="1447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4454525"/>
                        <a:ext cx="32258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17"/>
          <p:cNvSpPr txBox="1">
            <a:spLocks noChangeArrowheads="1"/>
          </p:cNvSpPr>
          <p:nvPr/>
        </p:nvSpPr>
        <p:spPr bwMode="auto">
          <a:xfrm>
            <a:off x="6286500" y="3327400"/>
            <a:ext cx="26352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Tail particle</a:t>
            </a:r>
          </a:p>
          <a:p>
            <a:r>
              <a:rPr lang="en-US"/>
              <a:t>Equation of motion:</a:t>
            </a:r>
          </a:p>
        </p:txBody>
      </p:sp>
      <p:sp>
        <p:nvSpPr>
          <p:cNvPr id="35847" name="Text Box 18"/>
          <p:cNvSpPr txBox="1">
            <a:spLocks noChangeArrowheads="1"/>
          </p:cNvSpPr>
          <p:nvPr/>
        </p:nvSpPr>
        <p:spPr bwMode="auto">
          <a:xfrm>
            <a:off x="6543675" y="5561013"/>
            <a:ext cx="2586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>
                <a:solidFill>
                  <a:srgbClr val="FF0000"/>
                </a:solidFill>
              </a:rPr>
              <a:t>Driven Oscillator !!</a:t>
            </a:r>
          </a:p>
        </p:txBody>
      </p:sp>
      <p:pic>
        <p:nvPicPr>
          <p:cNvPr id="35848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6423025"/>
            <a:ext cx="67722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 Box 22"/>
          <p:cNvSpPr txBox="1">
            <a:spLocks noChangeArrowheads="1"/>
          </p:cNvSpPr>
          <p:nvPr/>
        </p:nvSpPr>
        <p:spPr bwMode="auto">
          <a:xfrm>
            <a:off x="355600" y="6527800"/>
            <a:ext cx="1916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More explicit:</a:t>
            </a:r>
          </a:p>
        </p:txBody>
      </p:sp>
    </p:spTree>
    <p:extLst>
      <p:ext uri="{BB962C8B-B14F-4D97-AF65-F5344CB8AC3E}">
        <p14:creationId xmlns:p14="http://schemas.microsoft.com/office/powerpoint/2010/main" val="19075245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4438"/>
            <a:ext cx="9772650" cy="5819775"/>
          </a:xfrm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2 particles: charge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Q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each, 2σ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apart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 at max. displacement x: 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tail receives kick 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r>
              <a:rPr lang="en-US" dirty="0">
                <a:latin typeface="Times New Roman" charset="0"/>
                <a:ea typeface="ＭＳ Ｐゴシック" charset="0"/>
              </a:rPr>
              <a:t> from head</a:t>
            </a: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phase downstream: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 tail displacement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≈β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in phase further (π in total):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-x displacement, tail kicked by –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but initial kick has changed sign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kicks add coherently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tail amplitude grows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along the linac</a:t>
            </a:r>
          </a:p>
        </p:txBody>
      </p:sp>
      <p:sp>
        <p:nvSpPr>
          <p:cNvPr id="36866" name="Line 21"/>
          <p:cNvSpPr>
            <a:spLocks noChangeShapeType="1"/>
          </p:cNvSpPr>
          <p:nvPr/>
        </p:nvSpPr>
        <p:spPr bwMode="auto">
          <a:xfrm flipV="1">
            <a:off x="7481888" y="4359275"/>
            <a:ext cx="47307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7" name="Line 10"/>
          <p:cNvSpPr>
            <a:spLocks noChangeShapeType="1"/>
          </p:cNvSpPr>
          <p:nvPr/>
        </p:nvSpPr>
        <p:spPr bwMode="auto">
          <a:xfrm>
            <a:off x="7551738" y="1697038"/>
            <a:ext cx="487362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8" name="Line 7"/>
          <p:cNvSpPr>
            <a:spLocks noChangeShapeType="1"/>
          </p:cNvSpPr>
          <p:nvPr/>
        </p:nvSpPr>
        <p:spPr bwMode="auto">
          <a:xfrm>
            <a:off x="7183438" y="17113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Two particle model</a:t>
            </a:r>
          </a:p>
        </p:txBody>
      </p:sp>
      <p:sp>
        <p:nvSpPr>
          <p:cNvPr id="36872" name="AutoShape 6"/>
          <p:cNvSpPr>
            <a:spLocks noChangeArrowheads="1"/>
          </p:cNvSpPr>
          <p:nvPr/>
        </p:nvSpPr>
        <p:spPr bwMode="auto">
          <a:xfrm>
            <a:off x="7523163" y="16668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8513763" y="14192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2"/>
          <p:cNvSpPr>
            <a:spLocks noChangeShapeType="1"/>
          </p:cNvSpPr>
          <p:nvPr/>
        </p:nvSpPr>
        <p:spPr bwMode="auto">
          <a:xfrm>
            <a:off x="7170738" y="2967038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5" name="AutoShape 15"/>
          <p:cNvSpPr>
            <a:spLocks noChangeArrowheads="1"/>
          </p:cNvSpPr>
          <p:nvPr/>
        </p:nvSpPr>
        <p:spPr bwMode="auto">
          <a:xfrm>
            <a:off x="7553325" y="31718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AutoShape 16"/>
          <p:cNvSpPr>
            <a:spLocks noChangeArrowheads="1"/>
          </p:cNvSpPr>
          <p:nvPr/>
        </p:nvSpPr>
        <p:spPr bwMode="auto">
          <a:xfrm>
            <a:off x="8543925" y="29241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7"/>
          <p:cNvSpPr>
            <a:spLocks noChangeShapeType="1"/>
          </p:cNvSpPr>
          <p:nvPr/>
        </p:nvSpPr>
        <p:spPr bwMode="auto">
          <a:xfrm flipV="1">
            <a:off x="7508875" y="4487863"/>
            <a:ext cx="487363" cy="1174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Line 18"/>
          <p:cNvSpPr>
            <a:spLocks noChangeShapeType="1"/>
          </p:cNvSpPr>
          <p:nvPr/>
        </p:nvSpPr>
        <p:spPr bwMode="auto">
          <a:xfrm>
            <a:off x="7126288" y="46196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9" name="AutoShape 19"/>
          <p:cNvSpPr>
            <a:spLocks noChangeArrowheads="1"/>
          </p:cNvSpPr>
          <p:nvPr/>
        </p:nvSpPr>
        <p:spPr bwMode="auto">
          <a:xfrm>
            <a:off x="7466013" y="4591050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AutoShape 20"/>
          <p:cNvSpPr>
            <a:spLocks noChangeArrowheads="1"/>
          </p:cNvSpPr>
          <p:nvPr/>
        </p:nvSpPr>
        <p:spPr bwMode="auto">
          <a:xfrm>
            <a:off x="8456613" y="4814888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Text Box 22"/>
          <p:cNvSpPr txBox="1">
            <a:spLocks noChangeArrowheads="1"/>
          </p:cNvSpPr>
          <p:nvPr/>
        </p:nvSpPr>
        <p:spPr bwMode="auto">
          <a:xfrm>
            <a:off x="8255000" y="1038225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head</a:t>
            </a:r>
          </a:p>
        </p:txBody>
      </p:sp>
      <p:sp>
        <p:nvSpPr>
          <p:cNvPr id="36882" name="Text Box 23"/>
          <p:cNvSpPr txBox="1">
            <a:spLocks noChangeArrowheads="1"/>
          </p:cNvSpPr>
          <p:nvPr/>
        </p:nvSpPr>
        <p:spPr bwMode="auto">
          <a:xfrm>
            <a:off x="7329488" y="1290638"/>
            <a:ext cx="446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740309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32771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C.Pagani</a:t>
              </a:r>
            </a:p>
          </p:txBody>
        </p:sp>
        <p:pic>
          <p:nvPicPr>
            <p:cNvPr id="32774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5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32875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76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913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4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7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911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2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8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909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0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9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907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8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0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905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6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1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903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4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2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901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2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3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99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0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4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97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8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5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95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6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6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93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4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7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91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2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8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89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0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776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32835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36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873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4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7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871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2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8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869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0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9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867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8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0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865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6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1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863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4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2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861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2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3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59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0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4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57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8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5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55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6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6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53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4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7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51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2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8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49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0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32777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8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9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780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32831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2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3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4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1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83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84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32829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0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5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2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93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32827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8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794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32824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5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6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5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2796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7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798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9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2800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1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2802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3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32804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5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6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32807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808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32820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1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2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3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9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32816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7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8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9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810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1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2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3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4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32815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BNS damping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Counteract effective defocusing of tail by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increased focusing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Balakin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Novokhatski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and Smirnov)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Done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decreasing tail energy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 respect to head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By longitudinally correlated energy spread (less off-crest than longitudinal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compensation)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balanced by lattice chromaticity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2 particle model: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W</a:t>
            </a:r>
            <a:r>
              <a:rPr lang="en-US" i="1" baseline="-36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non linear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Good compensation achievable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at the price of l</a:t>
            </a:r>
            <a:r>
              <a:rPr lang="en-US" dirty="0">
                <a:latin typeface="Times New Roman" charset="0"/>
                <a:ea typeface="ＭＳ Ｐゴシック" charset="0"/>
              </a:rPr>
              <a:t>arger energy spread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193021"/>
              </p:ext>
            </p:extLst>
          </p:nvPr>
        </p:nvGraphicFramePr>
        <p:xfrm>
          <a:off x="3170238" y="4330016"/>
          <a:ext cx="294798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73120" imgH="507960" progId="Equation.DSMT4">
                  <p:embed/>
                </p:oleObj>
              </mc:Choice>
              <mc:Fallback>
                <p:oleObj name="Equation" r:id="rId2" imgW="14731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8" y="4330016"/>
                        <a:ext cx="2947987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351179"/>
              </p:ext>
            </p:extLst>
          </p:nvPr>
        </p:nvGraphicFramePr>
        <p:xfrm>
          <a:off x="6464300" y="4541153"/>
          <a:ext cx="36131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61960" imgH="482400" progId="Equation.3">
                  <p:embed/>
                </p:oleObj>
              </mc:Choice>
              <mc:Fallback>
                <p:oleObj name="Equation" r:id="rId4" imgW="2361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300" y="4541153"/>
                        <a:ext cx="3613150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048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Random misalignments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BNS damping does not cure random cavity misalignment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 growth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For given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Δε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it scales as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Higher frequency requires better structure alignment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Partially compensated by: higher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lower β, lower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3694113" y="1565275"/>
          <a:ext cx="6234112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073320" imgH="558720" progId="Equation.DSMT4">
                  <p:embed/>
                </p:oleObj>
              </mc:Choice>
              <mc:Fallback>
                <p:oleObj name="Equation" r:id="rId2" imgW="3073320" imgH="55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113" y="1565275"/>
                        <a:ext cx="6234112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906963" y="4556125"/>
          <a:ext cx="3506787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79560" imgH="469800" progId="Equation.DSMT4">
                  <p:embed/>
                </p:oleObj>
              </mc:Choice>
              <mc:Fallback>
                <p:oleObj name="Equation" r:id="rId4" imgW="18795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963" y="4556125"/>
                        <a:ext cx="3506787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19" name="Group 8"/>
          <p:cNvGrpSpPr>
            <a:grpSpLocks/>
          </p:cNvGrpSpPr>
          <p:nvPr/>
        </p:nvGrpSpPr>
        <p:grpSpPr bwMode="auto">
          <a:xfrm>
            <a:off x="966788" y="2573338"/>
            <a:ext cx="4143375" cy="1758950"/>
            <a:chOff x="609" y="1621"/>
            <a:chExt cx="2610" cy="1108"/>
          </a:xfrm>
        </p:grpSpPr>
        <p:graphicFrame>
          <p:nvGraphicFramePr>
            <p:cNvPr id="38916" name="Object 4"/>
            <p:cNvGraphicFramePr>
              <a:graphicFrameLocks noChangeAspect="1"/>
            </p:cNvGraphicFramePr>
            <p:nvPr/>
          </p:nvGraphicFramePr>
          <p:xfrm>
            <a:off x="609" y="1621"/>
            <a:ext cx="2610" cy="1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692080" imgH="1143000" progId="Equation.3">
                    <p:embed/>
                  </p:oleObj>
                </mc:Choice>
                <mc:Fallback>
                  <p:oleObj name="Equation" r:id="rId6" imgW="2692080" imgH="1143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" y="1621"/>
                          <a:ext cx="2610" cy="11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>
              <a:off x="2840" y="2061"/>
              <a:ext cx="7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/>
                <a:t>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05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e- sources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37326"/>
            <a:ext cx="9772650" cy="627402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need large number of bunches of (polarized) leptons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electron sources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laser-driven DC photo injector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circularly polarized photons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on </a:t>
            </a:r>
            <a:r>
              <a:rPr lang="en-US" dirty="0" err="1">
                <a:latin typeface="Times New Roman" charset="0"/>
                <a:ea typeface="ＭＳ Ｐゴシック" charset="0"/>
              </a:rPr>
              <a:t>GaAs</a:t>
            </a:r>
            <a:r>
              <a:rPr lang="en-US" dirty="0">
                <a:latin typeface="Times New Roman" charset="0"/>
                <a:ea typeface="ＭＳ Ｐゴシック" charset="0"/>
              </a:rPr>
              <a:t> cathode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(incompatible with RF gun)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lvl="1" eaLnBrk="1"/>
            <a:r>
              <a:rPr lang="el-GR" sz="24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50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~10   in x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~500 in y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too large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dominated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space charge</a:t>
            </a:r>
            <a:br>
              <a:rPr lang="en-US" sz="1800" dirty="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  <a:sym typeface="Mathematica1" charset="0"/>
              </a:rPr>
            </a:br>
            <a:endParaRPr lang="en-US" sz="1800" dirty="0">
              <a:solidFill>
                <a:srgbClr val="FF0000"/>
              </a:solidFill>
              <a:latin typeface="Times New Roman" charset="0"/>
              <a:ea typeface="ＭＳ Ｐゴシック" charset="0"/>
              <a:sym typeface="Mathematica1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RF bunching system to generate bunch structure for the linac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(or laser with bunch time structure =&gt; even higher space charge)</a:t>
            </a:r>
          </a:p>
          <a:p>
            <a:pPr lvl="1" eaLnBrk="1"/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</p:txBody>
      </p:sp>
      <p:graphicFrame>
        <p:nvGraphicFramePr>
          <p:cNvPr id="33794" name="Object 4"/>
          <p:cNvGraphicFramePr>
            <a:graphicFrameLocks noChangeAspect="1"/>
          </p:cNvGraphicFramePr>
          <p:nvPr/>
        </p:nvGraphicFramePr>
        <p:xfrm>
          <a:off x="5106988" y="1889125"/>
          <a:ext cx="4527550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4421880" imgH="2981880" progId="CorelDRAW.Graphic.10">
                  <p:embed/>
                </p:oleObj>
              </mc:Choice>
              <mc:Fallback>
                <p:oleObj name="CorelDRAW" r:id="rId2" imgW="4421880" imgH="2981880" progId="CorelDRAW.Graphic.1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1889125"/>
                        <a:ext cx="4527550" cy="305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45426"/>
            <a:ext cx="9772650" cy="6066256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basic mechanism: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pair production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target material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standard method: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‘thick’ target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primary e- generate photons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these convert into pairs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Hybrid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crystal +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amorphous target</a:t>
            </a:r>
          </a:p>
          <a:p>
            <a:pPr eaLnBrk="1"/>
            <a:r>
              <a:rPr lang="en-US" dirty="0"/>
              <a:t>enhanced photon flux</a:t>
            </a:r>
            <a:br>
              <a:rPr lang="en-US" dirty="0"/>
            </a:br>
            <a:r>
              <a:rPr lang="en-US" dirty="0"/>
              <a:t>by channeling effect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positrons are captured in accelerating structure inside solenoid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and accelerated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4821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84" y="1447768"/>
            <a:ext cx="4073465" cy="180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7C4C6E7-F9E0-3049-A326-B91C061EBC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246"/>
          <a:stretch/>
        </p:blipFill>
        <p:spPr>
          <a:xfrm>
            <a:off x="3630373" y="3329395"/>
            <a:ext cx="6285362" cy="2760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0A1FCF-944C-BC4E-A429-123A90A658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744" t="91489"/>
          <a:stretch/>
        </p:blipFill>
        <p:spPr>
          <a:xfrm>
            <a:off x="6849373" y="5759148"/>
            <a:ext cx="3159064" cy="3483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>
            <a:extLst>
              <a:ext uri="{FF2B5EF4-FFF2-40B4-BE49-F238E27FC236}">
                <a16:creationId xmlns:a16="http://schemas.microsoft.com/office/drawing/2014/main" id="{4FF9E6BE-1E32-B646-BF6F-39ADD5202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770" y="830679"/>
            <a:ext cx="5196007" cy="26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86928"/>
            <a:ext cx="9772650" cy="6154321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undulator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energy e- produce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photons in wiggler magnet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+ thin conversion target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~0.4 rad. length 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much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less energy deposition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in 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the target (5 kW compared to 20 kW)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no parallel targets needed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smaller emittance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due to less coulomb scattering (factor ~2)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but still much bigger than needed!!!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</a:t>
            </a:r>
            <a:r>
              <a:rPr lang="en-US" sz="2400" dirty="0" err="1">
                <a:latin typeface="Symbol" charset="2"/>
                <a:ea typeface="ＭＳ Ｐゴシック" charset="0"/>
                <a:cs typeface="Symbol" charset="2"/>
              </a:rPr>
              <a:t>e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10.000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 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could produce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polarised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e+ by helical undulator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but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: 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very high initial electron energy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&gt; 150 GeV !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use primary e- beam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consequences for the commissioning and operation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e- and particularly e+ from the source have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high </a:t>
            </a:r>
            <a:r>
              <a:rPr lang="el-GR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ε</a:t>
            </a:r>
            <a:br>
              <a:rPr lang="en-US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we have to reduce the transverse bunch size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solution: use synchrotron radiation in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damping ring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(remember lectures Synchrotron Radiation + damping)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emission with transverse component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acceleration only in longitudinal direction</a:t>
            </a:r>
          </a:p>
        </p:txBody>
      </p:sp>
      <p:sp>
        <p:nvSpPr>
          <p:cNvPr id="36868" name="AutoShape 5"/>
          <p:cNvSpPr>
            <a:spLocks/>
          </p:cNvSpPr>
          <p:nvPr/>
        </p:nvSpPr>
        <p:spPr bwMode="auto">
          <a:xfrm>
            <a:off x="6888163" y="5962650"/>
            <a:ext cx="88900" cy="914400"/>
          </a:xfrm>
          <a:prstGeom prst="rightBrace">
            <a:avLst>
              <a:gd name="adj1" fmla="val 857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7716838" y="6032500"/>
            <a:ext cx="1554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FF0000"/>
                </a:solidFill>
              </a:rPr>
              <a:t>radiation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damping!!!</a:t>
            </a:r>
          </a:p>
        </p:txBody>
      </p:sp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3163888"/>
            <a:ext cx="58229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44"/>
          <p:cNvSpPr>
            <a:spLocks noChangeArrowheads="1"/>
          </p:cNvSpPr>
          <p:nvPr/>
        </p:nvSpPr>
        <p:spPr bwMode="auto">
          <a:xfrm>
            <a:off x="149225" y="4008438"/>
            <a:ext cx="9771063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for </a:t>
            </a:r>
            <a:r>
              <a:rPr lang="en-US" sz="2800" dirty="0">
                <a:solidFill>
                  <a:srgbClr val="FF0000"/>
                </a:solidFill>
              </a:rPr>
              <a:t>e+</a:t>
            </a:r>
            <a:r>
              <a:rPr lang="en-US" sz="2800" dirty="0">
                <a:solidFill>
                  <a:srgbClr val="000000"/>
                </a:solidFill>
              </a:rPr>
              <a:t> we need emittance </a:t>
            </a:r>
            <a:r>
              <a:rPr lang="en-US" sz="2800" dirty="0">
                <a:solidFill>
                  <a:srgbClr val="FF0000"/>
                </a:solidFill>
              </a:rPr>
              <a:t>reduction</a:t>
            </a:r>
            <a:r>
              <a:rPr lang="en-US" sz="2800" dirty="0">
                <a:solidFill>
                  <a:srgbClr val="000000"/>
                </a:solidFill>
              </a:rPr>
              <a:t> by </a:t>
            </a:r>
            <a:r>
              <a:rPr lang="en-US" sz="2800" dirty="0">
                <a:solidFill>
                  <a:srgbClr val="FF0000"/>
                </a:solidFill>
              </a:rPr>
              <a:t>few 10</a:t>
            </a:r>
            <a:r>
              <a:rPr lang="en-US" sz="2800" baseline="30000" dirty="0">
                <a:solidFill>
                  <a:srgbClr val="FF0000"/>
                </a:solidFill>
              </a:rPr>
              <a:t>5</a:t>
            </a:r>
            <a:endParaRPr lang="en-US" sz="2800" dirty="0"/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/>
              <a:t>~7-8 damping times required</a:t>
            </a:r>
            <a:endParaRPr lang="en-US" sz="2800" baseline="30000" dirty="0">
              <a:solidFill>
                <a:srgbClr val="FF0000"/>
              </a:solidFill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damping time: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78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3124099" y="2900550"/>
            <a:ext cx="165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</a:rPr>
              <a:t>final emittance</a:t>
            </a: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4194074" y="2400488"/>
            <a:ext cx="492125" cy="492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5605361" y="3133913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equilibrium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emittance</a:t>
            </a:r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 flipH="1" flipV="1">
            <a:off x="5625999" y="2594163"/>
            <a:ext cx="40005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 flipV="1">
            <a:off x="6421336" y="2476688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5322786" y="954275"/>
            <a:ext cx="2171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initial emittance</a:t>
            </a:r>
            <a:br>
              <a:rPr lang="en-US" sz="1800">
                <a:latin typeface="Arial" charset="0"/>
              </a:rPr>
            </a:br>
            <a:r>
              <a:rPr lang="en-US" sz="1800">
                <a:solidFill>
                  <a:srgbClr val="FF0000"/>
                </a:solidFill>
                <a:latin typeface="Arial" charset="0"/>
              </a:rPr>
              <a:t>(~0.01 m rad for e</a:t>
            </a:r>
            <a:r>
              <a:rPr lang="en-US" sz="1800" baseline="30000">
                <a:solidFill>
                  <a:srgbClr val="FF0000"/>
                </a:solidFill>
                <a:latin typeface="Arial" charset="0"/>
              </a:rPr>
              <a:t>+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)</a:t>
            </a: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 flipH="1">
            <a:off x="6400699" y="1576575"/>
            <a:ext cx="3175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8250136" y="2910075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damping time</a:t>
            </a: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 flipH="1" flipV="1">
            <a:off x="8275536" y="2298888"/>
            <a:ext cx="427038" cy="573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4" name="Group 16"/>
          <p:cNvGrpSpPr>
            <a:grpSpLocks noChangeAspect="1"/>
          </p:cNvGrpSpPr>
          <p:nvPr/>
        </p:nvGrpSpPr>
        <p:grpSpPr bwMode="auto">
          <a:xfrm>
            <a:off x="5453063" y="5300663"/>
            <a:ext cx="2359025" cy="993775"/>
            <a:chOff x="2083" y="1103"/>
            <a:chExt cx="1384" cy="583"/>
          </a:xfrm>
        </p:grpSpPr>
        <p:sp>
          <p:nvSpPr>
            <p:cNvPr id="3790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083" y="1118"/>
              <a:ext cx="1384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Rectangle 18"/>
            <p:cNvSpPr>
              <a:spLocks noChangeArrowheads="1"/>
            </p:cNvSpPr>
            <p:nvPr/>
          </p:nvSpPr>
          <p:spPr bwMode="auto">
            <a:xfrm>
              <a:off x="2115" y="1229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P</a:t>
              </a:r>
              <a:endParaRPr lang="en-US"/>
            </a:p>
          </p:txBody>
        </p:sp>
        <p:sp>
          <p:nvSpPr>
            <p:cNvPr id="37910" name="Rectangle 19"/>
            <p:cNvSpPr>
              <a:spLocks noChangeArrowheads="1"/>
            </p:cNvSpPr>
            <p:nvPr/>
          </p:nvSpPr>
          <p:spPr bwMode="auto">
            <a:xfrm>
              <a:off x="2274" y="1229"/>
              <a:ext cx="9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37911" name="Rectangle 20"/>
            <p:cNvSpPr>
              <a:spLocks noChangeArrowheads="1"/>
            </p:cNvSpPr>
            <p:nvPr/>
          </p:nvSpPr>
          <p:spPr bwMode="auto">
            <a:xfrm>
              <a:off x="2449" y="1103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12" name="Rectangle 21"/>
            <p:cNvSpPr>
              <a:spLocks noChangeArrowheads="1"/>
            </p:cNvSpPr>
            <p:nvPr/>
          </p:nvSpPr>
          <p:spPr bwMode="auto">
            <a:xfrm>
              <a:off x="2449" y="1371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13" name="Line 22"/>
            <p:cNvSpPr>
              <a:spLocks noChangeShapeType="1"/>
            </p:cNvSpPr>
            <p:nvPr/>
          </p:nvSpPr>
          <p:spPr bwMode="auto">
            <a:xfrm>
              <a:off x="2433" y="1355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Rectangle 23"/>
            <p:cNvSpPr>
              <a:spLocks noChangeArrowheads="1"/>
            </p:cNvSpPr>
            <p:nvPr/>
          </p:nvSpPr>
          <p:spPr bwMode="auto">
            <a:xfrm>
              <a:off x="2767" y="1103"/>
              <a:ext cx="6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r</a:t>
              </a:r>
              <a:endParaRPr lang="en-US"/>
            </a:p>
          </p:txBody>
        </p:sp>
        <p:sp>
          <p:nvSpPr>
            <p:cNvPr id="37915" name="Rectangle 24"/>
            <p:cNvSpPr>
              <a:spLocks noChangeArrowheads="1"/>
            </p:cNvSpPr>
            <p:nvPr/>
          </p:nvSpPr>
          <p:spPr bwMode="auto">
            <a:xfrm>
              <a:off x="2847" y="1244"/>
              <a:ext cx="46" cy="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16" name="Rectangle 25"/>
            <p:cNvSpPr>
              <a:spLocks noChangeArrowheads="1"/>
            </p:cNvSpPr>
            <p:nvPr/>
          </p:nvSpPr>
          <p:spPr bwMode="auto">
            <a:xfrm>
              <a:off x="2894" y="1103"/>
              <a:ext cx="7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17" name="Rectangle 26"/>
            <p:cNvSpPr>
              <a:spLocks noChangeArrowheads="1"/>
            </p:cNvSpPr>
            <p:nvPr/>
          </p:nvSpPr>
          <p:spPr bwMode="auto">
            <a:xfrm>
              <a:off x="2656" y="1402"/>
              <a:ext cx="12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m</a:t>
              </a:r>
              <a:endParaRPr lang="en-US"/>
            </a:p>
          </p:txBody>
        </p:sp>
        <p:sp>
          <p:nvSpPr>
            <p:cNvPr id="37918" name="Rectangle 27"/>
            <p:cNvSpPr>
              <a:spLocks noChangeArrowheads="1"/>
            </p:cNvSpPr>
            <p:nvPr/>
          </p:nvSpPr>
          <p:spPr bwMode="auto">
            <a:xfrm>
              <a:off x="2799" y="154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o</a:t>
              </a:r>
              <a:endParaRPr lang="en-US"/>
            </a:p>
          </p:txBody>
        </p:sp>
        <p:sp>
          <p:nvSpPr>
            <p:cNvPr id="37919" name="Rectangle 28"/>
            <p:cNvSpPr>
              <a:spLocks noChangeArrowheads="1"/>
            </p:cNvSpPr>
            <p:nvPr/>
          </p:nvSpPr>
          <p:spPr bwMode="auto">
            <a:xfrm>
              <a:off x="2862" y="1402"/>
              <a:ext cx="85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20" name="Rectangle 29"/>
            <p:cNvSpPr>
              <a:spLocks noChangeArrowheads="1"/>
            </p:cNvSpPr>
            <p:nvPr/>
          </p:nvSpPr>
          <p:spPr bwMode="auto">
            <a:xfrm>
              <a:off x="2942" y="1402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1" name="Rectangle 30"/>
            <p:cNvSpPr>
              <a:spLocks noChangeArrowheads="1"/>
            </p:cNvSpPr>
            <p:nvPr/>
          </p:nvSpPr>
          <p:spPr bwMode="auto">
            <a:xfrm>
              <a:off x="2592" y="1323"/>
              <a:ext cx="90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(</a:t>
              </a:r>
              <a:endParaRPr lang="en-US"/>
            </a:p>
          </p:txBody>
        </p:sp>
        <p:sp>
          <p:nvSpPr>
            <p:cNvPr id="37922" name="Rectangle 31"/>
            <p:cNvSpPr>
              <a:spLocks noChangeArrowheads="1"/>
            </p:cNvSpPr>
            <p:nvPr/>
          </p:nvSpPr>
          <p:spPr bwMode="auto">
            <a:xfrm>
              <a:off x="3022" y="1323"/>
              <a:ext cx="89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)</a:t>
              </a:r>
              <a:endParaRPr lang="en-US"/>
            </a:p>
          </p:txBody>
        </p:sp>
        <p:sp>
          <p:nvSpPr>
            <p:cNvPr id="37923" name="Rectangle 32"/>
            <p:cNvSpPr>
              <a:spLocks noChangeArrowheads="1"/>
            </p:cNvSpPr>
            <p:nvPr/>
          </p:nvSpPr>
          <p:spPr bwMode="auto">
            <a:xfrm>
              <a:off x="3085" y="135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24" name="Line 33"/>
            <p:cNvSpPr>
              <a:spLocks noChangeShapeType="1"/>
            </p:cNvSpPr>
            <p:nvPr/>
          </p:nvSpPr>
          <p:spPr bwMode="auto">
            <a:xfrm>
              <a:off x="2576" y="1355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5" name="Rectangle 34"/>
            <p:cNvSpPr>
              <a:spLocks noChangeArrowheads="1"/>
            </p:cNvSpPr>
            <p:nvPr/>
          </p:nvSpPr>
          <p:spPr bwMode="auto">
            <a:xfrm>
              <a:off x="3228" y="1103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26" name="Rectangle 35"/>
            <p:cNvSpPr>
              <a:spLocks noChangeArrowheads="1"/>
            </p:cNvSpPr>
            <p:nvPr/>
          </p:nvSpPr>
          <p:spPr bwMode="auto">
            <a:xfrm>
              <a:off x="3356" y="1118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4</a:t>
              </a:r>
              <a:endParaRPr lang="en-US"/>
            </a:p>
          </p:txBody>
        </p:sp>
        <p:sp>
          <p:nvSpPr>
            <p:cNvPr id="37927" name="Rectangle 36"/>
            <p:cNvSpPr>
              <a:spLocks noChangeArrowheads="1"/>
            </p:cNvSpPr>
            <p:nvPr/>
          </p:nvSpPr>
          <p:spPr bwMode="auto">
            <a:xfrm>
              <a:off x="3228" y="1371"/>
              <a:ext cx="90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ρ</a:t>
              </a:r>
            </a:p>
          </p:txBody>
        </p:sp>
        <p:sp>
          <p:nvSpPr>
            <p:cNvPr id="37928" name="Rectangle 37"/>
            <p:cNvSpPr>
              <a:spLocks noChangeArrowheads="1"/>
            </p:cNvSpPr>
            <p:nvPr/>
          </p:nvSpPr>
          <p:spPr bwMode="auto">
            <a:xfrm>
              <a:off x="3340" y="1370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9" name="Line 38"/>
            <p:cNvSpPr>
              <a:spLocks noChangeShapeType="1"/>
            </p:cNvSpPr>
            <p:nvPr/>
          </p:nvSpPr>
          <p:spPr bwMode="auto">
            <a:xfrm>
              <a:off x="3197" y="1355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05" name="Rectangle 42"/>
          <p:cNvSpPr>
            <a:spLocks noChangeArrowheads="1"/>
          </p:cNvSpPr>
          <p:nvPr/>
        </p:nvSpPr>
        <p:spPr bwMode="auto">
          <a:xfrm>
            <a:off x="0" y="0"/>
            <a:ext cx="100774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7890" name="Object 41"/>
          <p:cNvGraphicFramePr>
            <a:graphicFrameLocks noChangeAspect="1"/>
          </p:cNvGraphicFramePr>
          <p:nvPr/>
        </p:nvGraphicFramePr>
        <p:xfrm>
          <a:off x="2995613" y="5265738"/>
          <a:ext cx="1558925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96880" imgH="393480" progId="Equation.DSMT4">
                  <p:embed/>
                </p:oleObj>
              </mc:Choice>
              <mc:Fallback>
                <p:oleObj name="Equation" r:id="rId3" imgW="596880" imgH="39348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5265738"/>
                        <a:ext cx="1558925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6" name="Text Box 43"/>
          <p:cNvSpPr txBox="1">
            <a:spLocks noChangeArrowheads="1"/>
          </p:cNvSpPr>
          <p:nvPr/>
        </p:nvSpPr>
        <p:spPr bwMode="auto">
          <a:xfrm>
            <a:off x="974725" y="4754563"/>
            <a:ext cx="215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7907" name="Text Box 47"/>
          <p:cNvSpPr txBox="1">
            <a:spLocks noChangeArrowheads="1"/>
          </p:cNvSpPr>
          <p:nvPr/>
        </p:nvSpPr>
        <p:spPr bwMode="auto">
          <a:xfrm>
            <a:off x="1703388" y="6624638"/>
            <a:ext cx="6538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LEP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en-US" i="1">
                <a:solidFill>
                  <a:schemeClr val="accent2"/>
                </a:solidFill>
              </a:rPr>
              <a:t>E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~ </a:t>
            </a:r>
            <a:r>
              <a:rPr lang="en-US">
                <a:solidFill>
                  <a:schemeClr val="accent2"/>
                </a:solidFill>
              </a:rPr>
              <a:t>90 GeV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n-US" i="1">
                <a:solidFill>
                  <a:schemeClr val="accent2"/>
                </a:solidFill>
              </a:rPr>
              <a:t>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15000 GeV/s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l-GR">
                <a:solidFill>
                  <a:schemeClr val="accent2"/>
                </a:solidFill>
              </a:rPr>
              <a:t>τ</a:t>
            </a:r>
            <a:r>
              <a:rPr lang="en-US" i="1" baseline="-25000">
                <a:solidFill>
                  <a:schemeClr val="accent2"/>
                </a:solidFill>
              </a:rPr>
              <a:t>D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12 ms</a:t>
            </a:r>
          </a:p>
        </p:txBody>
      </p:sp>
      <p:graphicFrame>
        <p:nvGraphicFramePr>
          <p:cNvPr id="37891" name="Object 39"/>
          <p:cNvGraphicFramePr>
            <a:graphicFrameLocks noChangeAspect="1"/>
          </p:cNvGraphicFramePr>
          <p:nvPr/>
        </p:nvGraphicFramePr>
        <p:xfrm>
          <a:off x="8335963" y="5151438"/>
          <a:ext cx="1427162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58720" imgH="419040" progId="Equation.DSMT4">
                  <p:embed/>
                </p:oleObj>
              </mc:Choice>
              <mc:Fallback>
                <p:oleObj name="Equation" r:id="rId5" imgW="558720" imgH="41904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5963" y="5151438"/>
                        <a:ext cx="1427162" cy="10699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903815"/>
              </p:ext>
            </p:extLst>
          </p:nvPr>
        </p:nvGraphicFramePr>
        <p:xfrm>
          <a:off x="4459186" y="1889313"/>
          <a:ext cx="412432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574640" imgH="253800" progId="Equation.DSMT4">
                  <p:embed/>
                </p:oleObj>
              </mc:Choice>
              <mc:Fallback>
                <p:oleObj name="Equation" r:id="rId7" imgW="157464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9186" y="1889313"/>
                        <a:ext cx="4124325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76621" y="6153894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</a:rPr>
              <a:t>P</a:t>
            </a:r>
            <a:r>
              <a:rPr lang="en-US" sz="1800" dirty="0">
                <a:solidFill>
                  <a:srgbClr val="000000"/>
                </a:solidFill>
              </a:rPr>
              <a:t> - </a:t>
            </a:r>
            <a:r>
              <a:rPr lang="en-US" sz="1800">
                <a:solidFill>
                  <a:srgbClr val="000000"/>
                </a:solidFill>
              </a:rPr>
              <a:t>emitted radiation power</a:t>
            </a:r>
            <a:endParaRPr lang="en-US" sz="1800" dirty="0"/>
          </a:p>
        </p:txBody>
      </p:sp>
      <p:sp>
        <p:nvSpPr>
          <p:cNvPr id="43" name="Rectangle 44"/>
          <p:cNvSpPr>
            <a:spLocks noChangeArrowheads="1"/>
          </p:cNvSpPr>
          <p:nvPr/>
        </p:nvSpPr>
        <p:spPr bwMode="auto">
          <a:xfrm>
            <a:off x="149224" y="1037612"/>
            <a:ext cx="4309962" cy="98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exponential damping to equilibrium emittance: 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33488"/>
            <a:ext cx="9917112" cy="58832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               suggests high-energy for a small ring. But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required RF power: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br>
              <a:rPr lang="en-US" sz="2000" dirty="0">
                <a:latin typeface="Times New Roman" charset="0"/>
                <a:ea typeface="ＭＳ Ｐゴシック" charset="0"/>
              </a:rPr>
            </a:br>
            <a:endParaRPr lang="en-US" sz="2000" dirty="0">
              <a:latin typeface="Times New Roman" charset="0"/>
              <a:ea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equilibrium emittance:                              limit </a:t>
            </a:r>
            <a:r>
              <a:rPr lang="en-US" i="1" dirty="0"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in practice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endParaRPr lang="en-US" sz="2200" dirty="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DR example: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Take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2 GeV</a:t>
            </a:r>
          </a:p>
          <a:p>
            <a:pPr lvl="2" eaLnBrk="1">
              <a:lnSpc>
                <a:spcPct val="83000"/>
              </a:lnSpc>
            </a:pP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50 m</a:t>
            </a:r>
          </a:p>
          <a:p>
            <a:pPr lvl="2" eaLnBrk="1">
              <a:lnSpc>
                <a:spcPct val="83000"/>
              </a:lnSpc>
            </a:pP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P</a:t>
            </a:r>
            <a:r>
              <a:rPr lang="el-GR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= 27 GeV/s [28 kV/turn]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hence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150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ms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-  we need 7-8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 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!!!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  <a:t> store time too long !!!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sym typeface="Symbol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damping and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using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</p:txBody>
      </p:sp>
      <p:graphicFrame>
        <p:nvGraphicFramePr>
          <p:cNvPr id="389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925575"/>
              </p:ext>
            </p:extLst>
          </p:nvPr>
        </p:nvGraphicFramePr>
        <p:xfrm>
          <a:off x="4271963" y="2684450"/>
          <a:ext cx="15811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47640" imgH="444240" progId="Equation.DSMT4">
                  <p:embed/>
                </p:oleObj>
              </mc:Choice>
              <mc:Fallback>
                <p:oleObj name="Equation" r:id="rId2" imgW="647640" imgH="444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2684450"/>
                        <a:ext cx="1581150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31269"/>
              </p:ext>
            </p:extLst>
          </p:nvPr>
        </p:nvGraphicFramePr>
        <p:xfrm>
          <a:off x="4284663" y="1777550"/>
          <a:ext cx="21669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28520" imgH="444240" progId="Equation.DSMT4">
                  <p:embed/>
                </p:oleObj>
              </mc:Choice>
              <mc:Fallback>
                <p:oleObj name="Equation" r:id="rId4" imgW="1028520" imgH="444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777550"/>
                        <a:ext cx="216693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graphicFrame>
        <p:nvGraphicFramePr>
          <p:cNvPr id="38916" name="Object 12"/>
          <p:cNvGraphicFramePr>
            <a:graphicFrameLocks noChangeAspect="1"/>
          </p:cNvGraphicFramePr>
          <p:nvPr/>
        </p:nvGraphicFramePr>
        <p:xfrm>
          <a:off x="6973888" y="3749675"/>
          <a:ext cx="1397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6800" imgH="342720" progId="Equation.DSMT4">
                  <p:embed/>
                </p:oleObj>
              </mc:Choice>
              <mc:Fallback>
                <p:oleObj name="Equation" r:id="rId6" imgW="1396800" imgH="3427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888" y="3749675"/>
                        <a:ext cx="13970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13"/>
          <p:cNvGraphicFramePr>
            <a:graphicFrameLocks noChangeAspect="1"/>
          </p:cNvGraphicFramePr>
          <p:nvPr/>
        </p:nvGraphicFramePr>
        <p:xfrm>
          <a:off x="6904038" y="4818063"/>
          <a:ext cx="1549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49080" imgH="558720" progId="Equation.DSMT4">
                  <p:embed/>
                </p:oleObj>
              </mc:Choice>
              <mc:Fallback>
                <p:oleObj name="Equation" r:id="rId8" imgW="1549080" imgH="5587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4038" y="4818063"/>
                        <a:ext cx="1549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703263" y="922338"/>
          <a:ext cx="1195387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58720" imgH="419040" progId="Equation.DSMT4">
                  <p:embed/>
                </p:oleObj>
              </mc:Choice>
              <mc:Fallback>
                <p:oleObj name="Equation" r:id="rId10" imgW="5587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922338"/>
                        <a:ext cx="1195387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57542</TotalTime>
  <Words>1832</Words>
  <Application>Microsoft Macintosh PowerPoint</Application>
  <PresentationFormat>Custom</PresentationFormat>
  <Paragraphs>264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 Unicode MS</vt:lpstr>
      <vt:lpstr>Arial</vt:lpstr>
      <vt:lpstr>Comic Sans MS</vt:lpstr>
      <vt:lpstr>StarSymbol</vt:lpstr>
      <vt:lpstr>Symbol</vt:lpstr>
      <vt:lpstr>Times</vt:lpstr>
      <vt:lpstr>Times New Roman</vt:lpstr>
      <vt:lpstr>Default Design</vt:lpstr>
      <vt:lpstr>1_Default Design</vt:lpstr>
      <vt:lpstr>Equation</vt:lpstr>
      <vt:lpstr>CorelDRAW</vt:lpstr>
      <vt:lpstr>Linear Colliders Lecture 2 Subsystems I</vt:lpstr>
      <vt:lpstr>Reminder: Luminosity</vt:lpstr>
      <vt:lpstr>Generic Linear Collider</vt:lpstr>
      <vt:lpstr>e+ e- sources</vt:lpstr>
      <vt:lpstr>e+ source</vt:lpstr>
      <vt:lpstr>e+ source</vt:lpstr>
      <vt:lpstr>Damping rings</vt:lpstr>
      <vt:lpstr>Damping rings</vt:lpstr>
      <vt:lpstr>Damping rings</vt:lpstr>
      <vt:lpstr>Damping Wigglers</vt:lpstr>
      <vt:lpstr>Damping ring: emittance limits</vt:lpstr>
      <vt:lpstr>Bunch compression</vt:lpstr>
      <vt:lpstr>The linear bunch compressor</vt:lpstr>
      <vt:lpstr>The linear bunch compressor</vt:lpstr>
      <vt:lpstr>Bunch compressor - Example</vt:lpstr>
      <vt:lpstr>The Main Linac</vt:lpstr>
      <vt:lpstr>Single bunch effects: longitudinal</vt:lpstr>
      <vt:lpstr>Beam-loading compensation</vt:lpstr>
      <vt:lpstr>Beam-loading compensation</vt:lpstr>
      <vt:lpstr>TW Cavity: Beam Loading</vt:lpstr>
      <vt:lpstr>TW Cavity: Beam loading</vt:lpstr>
      <vt:lpstr>SW cavity: multi-bunch BL</vt:lpstr>
      <vt:lpstr>Linac: emittance dilution</vt:lpstr>
      <vt:lpstr>Linac: transverse wakefields</vt:lpstr>
      <vt:lpstr>Transverse wakefields</vt:lpstr>
      <vt:lpstr>Damping and detuning</vt:lpstr>
      <vt:lpstr>HOM damping</vt:lpstr>
      <vt:lpstr>Single bunch wakefields</vt:lpstr>
      <vt:lpstr>Two particle model</vt:lpstr>
      <vt:lpstr>BNS damping</vt:lpstr>
      <vt:lpstr>Random misalignments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127</cp:revision>
  <cp:lastPrinted>2012-01-20T10:24:11Z</cp:lastPrinted>
  <dcterms:created xsi:type="dcterms:W3CDTF">2011-02-27T19:00:48Z</dcterms:created>
  <dcterms:modified xsi:type="dcterms:W3CDTF">2023-01-31T16:01:58Z</dcterms:modified>
</cp:coreProperties>
</file>