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  <p:sldMasterId id="2147483650" r:id="rId2"/>
  </p:sldMasterIdLst>
  <p:notesMasterIdLst>
    <p:notesMasterId r:id="rId36"/>
  </p:notesMasterIdLst>
  <p:handoutMasterIdLst>
    <p:handoutMasterId r:id="rId37"/>
  </p:handoutMasterIdLst>
  <p:sldIdLst>
    <p:sldId id="282" r:id="rId3"/>
    <p:sldId id="286" r:id="rId4"/>
    <p:sldId id="256" r:id="rId5"/>
    <p:sldId id="296" r:id="rId6"/>
    <p:sldId id="279" r:id="rId7"/>
    <p:sldId id="281" r:id="rId8"/>
    <p:sldId id="259" r:id="rId9"/>
    <p:sldId id="261" r:id="rId10"/>
    <p:sldId id="262" r:id="rId11"/>
    <p:sldId id="264" r:id="rId12"/>
    <p:sldId id="267" r:id="rId13"/>
    <p:sldId id="268" r:id="rId14"/>
    <p:sldId id="278" r:id="rId15"/>
    <p:sldId id="269" r:id="rId16"/>
    <p:sldId id="271" r:id="rId17"/>
    <p:sldId id="274" r:id="rId18"/>
    <p:sldId id="272" r:id="rId19"/>
    <p:sldId id="273" r:id="rId20"/>
    <p:sldId id="287" r:id="rId21"/>
    <p:sldId id="275" r:id="rId22"/>
    <p:sldId id="276" r:id="rId23"/>
    <p:sldId id="280" r:id="rId24"/>
    <p:sldId id="283" r:id="rId25"/>
    <p:sldId id="284" r:id="rId26"/>
    <p:sldId id="285" r:id="rId27"/>
    <p:sldId id="291" r:id="rId28"/>
    <p:sldId id="288" r:id="rId29"/>
    <p:sldId id="293" r:id="rId30"/>
    <p:sldId id="297" r:id="rId31"/>
    <p:sldId id="292" r:id="rId32"/>
    <p:sldId id="290" r:id="rId33"/>
    <p:sldId id="289" r:id="rId34"/>
    <p:sldId id="295" r:id="rId35"/>
  </p:sldIdLst>
  <p:sldSz cx="10077450" cy="7562850"/>
  <p:notesSz cx="6718300" cy="9855200"/>
  <p:defaultTextStyle>
    <a:defPPr>
      <a:defRPr lang="en-GB"/>
    </a:defPPr>
    <a:lvl1pPr algn="l" rtl="0" fontAlgn="base" hangingPunct="0">
      <a:lnSpc>
        <a:spcPct val="93000"/>
      </a:lnSpc>
      <a:spcBef>
        <a:spcPct val="0"/>
      </a:spcBef>
      <a:spcAft>
        <a:spcPts val="1138"/>
      </a:spcAft>
      <a:buClr>
        <a:srgbClr val="000000"/>
      </a:buClr>
      <a:buSzPct val="68000"/>
      <a:buFont typeface="StarSymbol" charset="0"/>
      <a:buChar char="–"/>
      <a:defRPr sz="2600" kern="1200">
        <a:solidFill>
          <a:srgbClr val="000000"/>
        </a:solidFill>
        <a:latin typeface="Times New Roman" charset="0"/>
        <a:ea typeface="ＭＳ Ｐゴシック" charset="0"/>
        <a:cs typeface="ＭＳ Ｐゴシック" charset="0"/>
      </a:defRPr>
    </a:lvl1pPr>
    <a:lvl2pPr marL="457200" algn="l" rtl="0" fontAlgn="base" hangingPunct="0">
      <a:lnSpc>
        <a:spcPct val="93000"/>
      </a:lnSpc>
      <a:spcBef>
        <a:spcPct val="0"/>
      </a:spcBef>
      <a:spcAft>
        <a:spcPts val="1138"/>
      </a:spcAft>
      <a:buClr>
        <a:srgbClr val="000000"/>
      </a:buClr>
      <a:buSzPct val="68000"/>
      <a:buFont typeface="StarSymbol" charset="0"/>
      <a:buChar char="–"/>
      <a:defRPr sz="2600" kern="1200">
        <a:solidFill>
          <a:srgbClr val="000000"/>
        </a:solidFill>
        <a:latin typeface="Times New Roman" charset="0"/>
        <a:ea typeface="ＭＳ Ｐゴシック" charset="0"/>
        <a:cs typeface="ＭＳ Ｐゴシック" charset="0"/>
      </a:defRPr>
    </a:lvl2pPr>
    <a:lvl3pPr marL="914400" algn="l" rtl="0" fontAlgn="base" hangingPunct="0">
      <a:lnSpc>
        <a:spcPct val="93000"/>
      </a:lnSpc>
      <a:spcBef>
        <a:spcPct val="0"/>
      </a:spcBef>
      <a:spcAft>
        <a:spcPts val="1138"/>
      </a:spcAft>
      <a:buClr>
        <a:srgbClr val="000000"/>
      </a:buClr>
      <a:buSzPct val="68000"/>
      <a:buFont typeface="StarSymbol" charset="0"/>
      <a:buChar char="–"/>
      <a:defRPr sz="2600" kern="1200">
        <a:solidFill>
          <a:srgbClr val="000000"/>
        </a:solidFill>
        <a:latin typeface="Times New Roman" charset="0"/>
        <a:ea typeface="ＭＳ Ｐゴシック" charset="0"/>
        <a:cs typeface="ＭＳ Ｐゴシック" charset="0"/>
      </a:defRPr>
    </a:lvl3pPr>
    <a:lvl4pPr marL="1371600" algn="l" rtl="0" fontAlgn="base" hangingPunct="0">
      <a:lnSpc>
        <a:spcPct val="93000"/>
      </a:lnSpc>
      <a:spcBef>
        <a:spcPct val="0"/>
      </a:spcBef>
      <a:spcAft>
        <a:spcPts val="1138"/>
      </a:spcAft>
      <a:buClr>
        <a:srgbClr val="000000"/>
      </a:buClr>
      <a:buSzPct val="68000"/>
      <a:buFont typeface="StarSymbol" charset="0"/>
      <a:buChar char="–"/>
      <a:defRPr sz="2600" kern="1200">
        <a:solidFill>
          <a:srgbClr val="000000"/>
        </a:solidFill>
        <a:latin typeface="Times New Roman" charset="0"/>
        <a:ea typeface="ＭＳ Ｐゴシック" charset="0"/>
        <a:cs typeface="ＭＳ Ｐゴシック" charset="0"/>
      </a:defRPr>
    </a:lvl4pPr>
    <a:lvl5pPr marL="1828800" algn="l" rtl="0" fontAlgn="base" hangingPunct="0">
      <a:lnSpc>
        <a:spcPct val="93000"/>
      </a:lnSpc>
      <a:spcBef>
        <a:spcPct val="0"/>
      </a:spcBef>
      <a:spcAft>
        <a:spcPts val="1138"/>
      </a:spcAft>
      <a:buClr>
        <a:srgbClr val="000000"/>
      </a:buClr>
      <a:buSzPct val="68000"/>
      <a:buFont typeface="StarSymbol" charset="0"/>
      <a:buChar char="–"/>
      <a:defRPr sz="2600" kern="1200">
        <a:solidFill>
          <a:srgbClr val="000000"/>
        </a:solidFill>
        <a:latin typeface="Times New Roman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600" kern="1200">
        <a:solidFill>
          <a:srgbClr val="000000"/>
        </a:solidFill>
        <a:latin typeface="Times New Roman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600" kern="1200">
        <a:solidFill>
          <a:srgbClr val="000000"/>
        </a:solidFill>
        <a:latin typeface="Times New Roman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600" kern="1200">
        <a:solidFill>
          <a:srgbClr val="000000"/>
        </a:solidFill>
        <a:latin typeface="Times New Roman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600" kern="1200">
        <a:solidFill>
          <a:srgbClr val="000000"/>
        </a:solidFill>
        <a:latin typeface="Times New Roman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655">
          <p15:clr>
            <a:srgbClr val="A4A3A4"/>
          </p15:clr>
        </p15:guide>
        <p15:guide id="2" pos="192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1F070"/>
    <a:srgbClr val="3333FF"/>
    <a:srgbClr val="0066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48"/>
    <p:restoredTop sz="85570"/>
  </p:normalViewPr>
  <p:slideViewPr>
    <p:cSldViewPr snapToGrid="0">
      <p:cViewPr varScale="1">
        <p:scale>
          <a:sx n="78" d="100"/>
          <a:sy n="78" d="100"/>
        </p:scale>
        <p:origin x="752" y="19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59" d="100"/>
          <a:sy n="59" d="100"/>
        </p:scale>
        <p:origin x="-1752" y="-72"/>
      </p:cViewPr>
      <p:guideLst>
        <p:guide orient="horz" pos="2655"/>
        <p:guide pos="192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30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030" tIns="41515" rIns="83030" bIns="41515" numCol="1" anchor="t" anchorCtr="0" compatLnSpc="1">
            <a:prstTxWarp prst="textNoShape">
              <a:avLst/>
            </a:prstTxWarp>
          </a:bodyPr>
          <a:lstStyle>
            <a:lvl1pPr defTabSz="828675" eaLnBrk="0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 sz="1100">
                <a:solidFill>
                  <a:schemeClr val="tx1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03650" y="0"/>
            <a:ext cx="29130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030" tIns="41515" rIns="83030" bIns="41515" numCol="1" anchor="t" anchorCtr="0" compatLnSpc="1">
            <a:prstTxWarp prst="textNoShape">
              <a:avLst/>
            </a:prstTxWarp>
          </a:bodyPr>
          <a:lstStyle>
            <a:lvl1pPr algn="r" defTabSz="828675" eaLnBrk="0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 sz="1100">
                <a:solidFill>
                  <a:schemeClr val="tx1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3075"/>
            <a:ext cx="2913063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030" tIns="41515" rIns="83030" bIns="41515" numCol="1" anchor="b" anchorCtr="0" compatLnSpc="1">
            <a:prstTxWarp prst="textNoShape">
              <a:avLst/>
            </a:prstTxWarp>
          </a:bodyPr>
          <a:lstStyle>
            <a:lvl1pPr defTabSz="828675" eaLnBrk="0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 sz="1100">
                <a:solidFill>
                  <a:schemeClr val="tx1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55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03650" y="9363075"/>
            <a:ext cx="2913063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030" tIns="41515" rIns="83030" bIns="41515" numCol="1" anchor="b" anchorCtr="0" compatLnSpc="1">
            <a:prstTxWarp prst="textNoShape">
              <a:avLst/>
            </a:prstTxWarp>
          </a:bodyPr>
          <a:lstStyle>
            <a:lvl1pPr algn="r" defTabSz="828675" eaLnBrk="0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 sz="1100">
                <a:solidFill>
                  <a:schemeClr val="tx1"/>
                </a:solidFill>
              </a:defRPr>
            </a:lvl1pPr>
          </a:lstStyle>
          <a:p>
            <a:fld id="{42DF9EE2-58A9-6949-8962-FC594FD00E0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5839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087438" y="946150"/>
            <a:ext cx="4549775" cy="34147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dist="103351" dir="8100000" algn="ctr" rotWithShape="0">
              <a:srgbClr val="000000">
                <a:alpha val="74998"/>
              </a:srgbClr>
            </a:outerShdw>
          </a:effectLst>
        </p:spPr>
      </p:sp>
      <p:sp>
        <p:nvSpPr>
          <p:cNvPr id="307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039813" y="4689475"/>
            <a:ext cx="4643437" cy="378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11493010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8" charset="0"/>
        <a:ea typeface="ＭＳ Ｐゴシック" charset="-128"/>
        <a:cs typeface="ＭＳ Ｐゴシック" charset="-128"/>
      </a:defRPr>
    </a:lvl1pPr>
    <a:lvl2pPr marL="37931725" indent="-37474525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8" charset="0"/>
        <a:ea typeface="ＭＳ Ｐゴシック" pitchFamily="-111" charset="-128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-111" charset="0"/>
      <a:defRPr sz="1200" kern="1200">
        <a:solidFill>
          <a:srgbClr val="000000"/>
        </a:solidFill>
        <a:latin typeface="Times New Roman" pitchFamily="18" charset="0"/>
        <a:ea typeface="ＭＳ Ｐゴシック" pitchFamily="-111" charset="-128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-111" charset="0"/>
      <a:defRPr sz="1200" kern="1200">
        <a:solidFill>
          <a:srgbClr val="000000"/>
        </a:solidFill>
        <a:latin typeface="Times New Roman" pitchFamily="18" charset="0"/>
        <a:ea typeface="ＭＳ Ｐゴシック" pitchFamily="-111" charset="-128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-111" charset="0"/>
      <a:defRPr sz="1200" kern="1200">
        <a:solidFill>
          <a:srgbClr val="000000"/>
        </a:solidFill>
        <a:latin typeface="Times New Roman" pitchFamily="18" charset="0"/>
        <a:ea typeface="ＭＳ Ｐゴシック" pitchFamily="-11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3555" name="Notes Placeholder 2"/>
          <p:cNvSpPr txBox="1"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3030" tIns="41515" rIns="83030" bIns="41515" anchor="ctr"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85850" y="946150"/>
            <a:ext cx="4546600" cy="3413125"/>
          </a:xfrm>
          <a:ln/>
        </p:spPr>
      </p:sp>
      <p:sp>
        <p:nvSpPr>
          <p:cNvPr id="37891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1039435" y="4688720"/>
            <a:ext cx="4645768" cy="3785578"/>
          </a:xfrm>
          <a:noFill/>
          <a:ln/>
        </p:spPr>
        <p:txBody>
          <a:bodyPr wrap="none" lIns="83025" tIns="41513" rIns="83025" bIns="41513" anchor="ctr"/>
          <a:lstStyle/>
          <a:p>
            <a:r>
              <a:rPr lang="en-GB" sz="1200" b="1" i="1" kern="1200" dirty="0">
                <a:solidFill>
                  <a:srgbClr val="000000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European Strategy Update 2020:</a:t>
            </a:r>
          </a:p>
          <a:p>
            <a:r>
              <a:rPr lang="en-GB" sz="1200" b="1" i="1" kern="1200" dirty="0">
                <a:solidFill>
                  <a:srgbClr val="000000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Europe, together with its international partners, should investigate the technical and financial feasibility of a future hadron collider at CERN with a centre-of-mass energy of at least 100 </a:t>
            </a:r>
            <a:r>
              <a:rPr lang="en-GB" sz="1200" b="1" i="1" kern="1200" dirty="0" err="1">
                <a:solidFill>
                  <a:srgbClr val="000000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TeV</a:t>
            </a:r>
            <a:r>
              <a:rPr lang="en-GB" sz="1200" b="1" i="1" kern="1200" dirty="0">
                <a:solidFill>
                  <a:srgbClr val="000000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and with an electron-positron Higgs and electroweak factory as a possible first stage. Such a feasibility study of the colliders and related infrastructure should be established as a global endeavour and be completed on the timescale of the next Strategy update. </a:t>
            </a:r>
            <a:endParaRPr lang="en-GB" dirty="0"/>
          </a:p>
          <a:p>
            <a:r>
              <a:rPr lang="en-GB" sz="1200" b="1" i="1" kern="1200" dirty="0">
                <a:solidFill>
                  <a:srgbClr val="000000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The timely realisation of the electron-positron International Linear Collider (ILC) in Japan would be compatible with this strategy and, in that case, the European particle physics community would wish to collaborate. </a:t>
            </a:r>
            <a:endParaRPr lang="en-GB" dirty="0"/>
          </a:p>
          <a:p>
            <a:endParaRPr lang="en-US" dirty="0">
              <a:latin typeface="Times New Roman" pitchFamily="26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8525" y="739775"/>
            <a:ext cx="4924425" cy="3695700"/>
          </a:xfrm>
          <a:ln/>
        </p:spPr>
      </p:sp>
      <p:sp>
        <p:nvSpPr>
          <p:cNvPr id="52227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671513" y="4681538"/>
            <a:ext cx="5375275" cy="4433887"/>
          </a:xfrm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6938" y="739775"/>
            <a:ext cx="4924425" cy="3695700"/>
          </a:xfrm>
          <a:ln/>
        </p:spPr>
      </p:sp>
      <p:sp>
        <p:nvSpPr>
          <p:cNvPr id="54275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896938" y="4681538"/>
            <a:ext cx="4924425" cy="4433887"/>
          </a:xfrm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6938" y="739775"/>
            <a:ext cx="4924425" cy="3695700"/>
          </a:xfrm>
          <a:ln/>
        </p:spPr>
      </p:sp>
      <p:sp>
        <p:nvSpPr>
          <p:cNvPr id="56323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671513" y="4681538"/>
            <a:ext cx="5375275" cy="4433887"/>
          </a:xfrm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Placeholder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0403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 altLang="en-US">
              <a:latin typeface="Times New Roman" charset="0"/>
            </a:endParaRPr>
          </a:p>
        </p:txBody>
      </p:sp>
      <p:sp>
        <p:nvSpPr>
          <p:cNvPr id="230404" name="Slide Number Placeholder 3"/>
          <p:cNvSpPr>
            <a:spLocks noGrp="1"/>
          </p:cNvSpPr>
          <p:nvPr>
            <p:ph type="sldNum" sz="quarter" idx="5"/>
          </p:nvPr>
        </p:nvSpPr>
        <p:spPr>
          <a:xfrm>
            <a:off x="3965575" y="8805863"/>
            <a:ext cx="3030538" cy="463550"/>
          </a:xfrm>
          <a:prstGeom prst="rect">
            <a:avLst/>
          </a:prstGeom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09638">
              <a:defRPr sz="1600" b="1">
                <a:solidFill>
                  <a:schemeClr val="tx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1pPr>
            <a:lvl2pPr marL="742950" indent="-285750" defTabSz="909638">
              <a:defRPr sz="1600" b="1">
                <a:solidFill>
                  <a:schemeClr val="tx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2pPr>
            <a:lvl3pPr marL="1143000" indent="-228600" defTabSz="909638">
              <a:defRPr sz="1600" b="1">
                <a:solidFill>
                  <a:schemeClr val="tx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3pPr>
            <a:lvl4pPr marL="1600200" indent="-228600" defTabSz="909638">
              <a:defRPr sz="1600" b="1">
                <a:solidFill>
                  <a:schemeClr val="tx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4pPr>
            <a:lvl5pPr marL="2057400" indent="-228600" defTabSz="909638">
              <a:defRPr sz="1600" b="1">
                <a:solidFill>
                  <a:schemeClr val="tx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5pPr>
            <a:lvl6pPr marL="25146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6pPr>
            <a:lvl7pPr marL="29718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7pPr>
            <a:lvl8pPr marL="34290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8pPr>
            <a:lvl9pPr marL="38862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9pPr>
          </a:lstStyle>
          <a:p>
            <a:pPr>
              <a:buClr>
                <a:srgbClr val="000000"/>
              </a:buClr>
            </a:pPr>
            <a:fld id="{D1446543-807A-274B-8FC1-642D10FDA264}" type="slidenum">
              <a:rPr lang="en-US" altLang="en-US" sz="1200" b="0">
                <a:solidFill>
                  <a:srgbClr val="000000"/>
                </a:solidFill>
                <a:latin typeface="Calibri" charset="0"/>
              </a:rPr>
              <a:pPr>
                <a:buClr>
                  <a:srgbClr val="000000"/>
                </a:buClr>
              </a:pPr>
              <a:t>29</a:t>
            </a:fld>
            <a:endParaRPr lang="en-US" altLang="en-US" sz="1200" b="0">
              <a:solidFill>
                <a:srgbClr val="000000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87268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11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1F3693CA-79C3-7243-A8F0-85F1856197F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767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96386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3316287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0175" y="301625"/>
            <a:ext cx="5634038" cy="64547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238" y="1582738"/>
            <a:ext cx="3316287" cy="51736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11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BF9CCC0E-FEE3-F549-899A-1EDE34CEF5C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884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8425" y="119063"/>
            <a:ext cx="7737475" cy="5619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338" y="1214438"/>
            <a:ext cx="4808537" cy="58197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21275" y="1214438"/>
            <a:ext cx="4810125" cy="58197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474663" y="3476625"/>
            <a:ext cx="914400" cy="914400"/>
          </a:xfrm>
        </p:spPr>
        <p:txBody>
          <a:bodyPr/>
          <a:lstStyle/>
          <a:p>
            <a:pPr lvl="0"/>
            <a:endParaRPr lang="en-US" dirty="0"/>
          </a:p>
        </p:txBody>
      </p:sp>
      <p:sp>
        <p:nvSpPr>
          <p:cNvPr id="7" name="Slide Number Placeholder 11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C77420E9-3E76-314C-AB71-63ED19D4C66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127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1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38C69926-CFFA-564F-94D0-2BED3081D9D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126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11"/>
          <p:cNvSpPr>
            <a:spLocks noGrp="1"/>
          </p:cNvSpPr>
          <p:nvPr>
            <p:ph type="sldNum" sz="quarter" idx="11"/>
          </p:nvPr>
        </p:nvSpPr>
        <p:spPr>
          <a:xfrm>
            <a:off x="4437063" y="7318375"/>
            <a:ext cx="825500" cy="244475"/>
          </a:xfrm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C77420E9-3E76-314C-AB71-63ED19D4C66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698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1_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0775" y="119063"/>
            <a:ext cx="6824663" cy="56197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338" y="974725"/>
            <a:ext cx="4808537" cy="60594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21275" y="974725"/>
            <a:ext cx="4810125" cy="60594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608116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650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52588" y="3935413"/>
            <a:ext cx="3055937" cy="32019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925" y="3935413"/>
            <a:ext cx="3057525" cy="32019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19599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61040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5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9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4488" y="95250"/>
            <a:ext cx="604837" cy="63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88" y="7275513"/>
            <a:ext cx="9815512" cy="3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9" name="Group 13"/>
          <p:cNvGrpSpPr>
            <a:grpSpLocks/>
          </p:cNvGrpSpPr>
          <p:nvPr userDrawn="1"/>
        </p:nvGrpSpPr>
        <p:grpSpPr bwMode="auto">
          <a:xfrm>
            <a:off x="503238" y="7348538"/>
            <a:ext cx="8905875" cy="173037"/>
            <a:chOff x="317" y="4630"/>
            <a:chExt cx="5610" cy="108"/>
          </a:xfrm>
        </p:grpSpPr>
        <p:sp>
          <p:nvSpPr>
            <p:cNvPr id="2054" name="Text Box 6"/>
            <p:cNvSpPr txBox="1">
              <a:spLocks noChangeArrowheads="1"/>
            </p:cNvSpPr>
            <p:nvPr/>
          </p:nvSpPr>
          <p:spPr bwMode="auto">
            <a:xfrm>
              <a:off x="4950" y="4630"/>
              <a:ext cx="977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spcAft>
                  <a:spcPct val="0"/>
                </a:spcAft>
                <a:buSzPct val="45000"/>
                <a:buFont typeface="StarSymbol" charset="0"/>
                <a:buNone/>
                <a:tabLst>
                  <a:tab pos="723900" algn="l"/>
                  <a:tab pos="1447800" algn="l"/>
                </a:tabLst>
                <a:defRPr/>
              </a:pPr>
              <a:r>
                <a:rPr lang="en-GB" sz="1200" b="1">
                  <a:latin typeface="Arial" charset="0"/>
                  <a:ea typeface="+mn-ea"/>
                  <a:cs typeface="+mn-cs"/>
                </a:rPr>
                <a:t>John Adams Institute</a:t>
              </a:r>
            </a:p>
          </p:txBody>
        </p:sp>
        <p:sp>
          <p:nvSpPr>
            <p:cNvPr id="2055" name="Text Box 7"/>
            <p:cNvSpPr txBox="1">
              <a:spLocks noChangeArrowheads="1"/>
            </p:cNvSpPr>
            <p:nvPr/>
          </p:nvSpPr>
          <p:spPr bwMode="auto">
            <a:xfrm>
              <a:off x="317" y="4630"/>
              <a:ext cx="596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spcAft>
                  <a:spcPct val="0"/>
                </a:spcAft>
                <a:buSzPct val="45000"/>
                <a:buFont typeface="StarSymbol" charset="0"/>
                <a:buNone/>
                <a:tabLst>
                  <a:tab pos="723900" algn="l"/>
                </a:tabLst>
                <a:defRPr/>
              </a:pPr>
              <a:r>
                <a:rPr lang="en-GB" sz="1200" b="1" dirty="0">
                  <a:latin typeface="Arial" charset="0"/>
                  <a:ea typeface="+mn-ea"/>
                  <a:cs typeface="+mn-cs"/>
                </a:rPr>
                <a:t>Frank </a:t>
              </a:r>
              <a:r>
                <a:rPr lang="en-GB" sz="1200" b="1" dirty="0" err="1">
                  <a:latin typeface="Arial" charset="0"/>
                  <a:ea typeface="+mn-ea"/>
                  <a:cs typeface="+mn-cs"/>
                </a:rPr>
                <a:t>Tecker</a:t>
              </a:r>
              <a:endParaRPr lang="en-GB" sz="1200" b="1" dirty="0"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056" name="Text Box 8"/>
            <p:cNvSpPr txBox="1">
              <a:spLocks noChangeArrowheads="1"/>
            </p:cNvSpPr>
            <p:nvPr/>
          </p:nvSpPr>
          <p:spPr bwMode="auto">
            <a:xfrm>
              <a:off x="2868" y="4630"/>
              <a:ext cx="0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spcAft>
                  <a:spcPct val="0"/>
                </a:spcAft>
                <a:buSzPct val="45000"/>
                <a:buFont typeface="StarSymbol" charset="0"/>
                <a:buNone/>
                <a:tabLst>
                  <a:tab pos="723900" algn="l"/>
                  <a:tab pos="1447800" algn="l"/>
                </a:tabLst>
                <a:defRPr/>
              </a:pPr>
              <a:endParaRPr lang="en-US" sz="1200" b="1">
                <a:latin typeface="Arial" charset="0"/>
                <a:ea typeface="+mn-ea"/>
                <a:cs typeface="+mn-cs"/>
              </a:endParaRPr>
            </a:p>
          </p:txBody>
        </p:sp>
      </p:grpSp>
      <p:sp>
        <p:nvSpPr>
          <p:cNvPr id="1030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368425" y="119063"/>
            <a:ext cx="7737475" cy="56197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31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338" y="1214438"/>
            <a:ext cx="9772650" cy="581977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outline text format</a:t>
            </a:r>
          </a:p>
          <a:p>
            <a:pPr lvl="1"/>
            <a:r>
              <a:rPr lang="en-GB" dirty="0"/>
              <a:t>Second Outline Level</a:t>
            </a:r>
          </a:p>
          <a:p>
            <a:pPr lvl="2"/>
            <a:r>
              <a:rPr lang="en-GB" dirty="0"/>
              <a:t>Third Outline Level</a:t>
            </a:r>
          </a:p>
          <a:p>
            <a:pPr lvl="3"/>
            <a:r>
              <a:rPr lang="en-GB" dirty="0"/>
              <a:t>Fourth Outline Level</a:t>
            </a:r>
          </a:p>
          <a:p>
            <a:pPr lvl="4"/>
            <a:r>
              <a:rPr lang="en-GB" dirty="0"/>
              <a:t>Fifth Outline Level</a:t>
            </a:r>
          </a:p>
          <a:p>
            <a:pPr lvl="4"/>
            <a:r>
              <a:rPr lang="en-GB" dirty="0"/>
              <a:t>Sixth Outline Level</a:t>
            </a:r>
          </a:p>
          <a:p>
            <a:pPr lvl="4"/>
            <a:r>
              <a:rPr lang="en-GB" dirty="0"/>
              <a:t>Seventh Outline Level</a:t>
            </a:r>
          </a:p>
          <a:p>
            <a:pPr lvl="4"/>
            <a:r>
              <a:rPr lang="en-GB" dirty="0"/>
              <a:t>Eighth Outline Level</a:t>
            </a:r>
          </a:p>
          <a:p>
            <a:pPr lvl="4"/>
            <a:r>
              <a:rPr lang="en-GB" dirty="0"/>
              <a:t>Ninth Outline Level</a:t>
            </a:r>
          </a:p>
        </p:txBody>
      </p:sp>
      <p:pic>
        <p:nvPicPr>
          <p:cNvPr id="1032" name="Picture 12" descr="John_Adams_Institute_logo_1_medium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13" y="53975"/>
            <a:ext cx="1073150" cy="728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4"/>
          </p:nvPr>
        </p:nvSpPr>
        <p:spPr bwMode="auto">
          <a:xfrm>
            <a:off x="4437063" y="7318375"/>
            <a:ext cx="8255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06" tIns="35949" rIns="91306" bIns="35949" numCol="1" anchor="ctr" anchorCtr="0" compatLnSpc="1">
            <a:prstTxWarp prst="textNoShape">
              <a:avLst/>
            </a:prstTxWarp>
            <a:spAutoFit/>
          </a:bodyPr>
          <a:lstStyle>
            <a:lvl1pPr algn="r">
              <a:buFont typeface="StarSymbol" charset="0"/>
              <a:buNone/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r>
              <a:rPr lang="en-US" dirty="0"/>
              <a:t>Slide </a:t>
            </a:r>
            <a:fld id="{BE9317D4-2403-1D4E-BBFB-423904F5F809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4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602" y="770732"/>
            <a:ext cx="9815512" cy="3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34" r:id="rId5"/>
    <p:sldLayoutId id="2147483735" r:id="rId6"/>
  </p:sldLayoutIdLst>
  <p:hf hdr="0" ftr="0" dt="0"/>
  <p:txStyles>
    <p:titleStyle>
      <a:lvl1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+mj-lt"/>
          <a:ea typeface="ＭＳ Ｐゴシック" charset="-128"/>
          <a:cs typeface="ＭＳ Ｐゴシック" charset="-128"/>
        </a:defRPr>
      </a:lvl1pPr>
      <a:lvl2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18" charset="0"/>
          <a:ea typeface="ＭＳ Ｐゴシック" charset="-128"/>
          <a:cs typeface="ＭＳ Ｐゴシック" charset="-128"/>
        </a:defRPr>
      </a:lvl2pPr>
      <a:lvl3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18" charset="0"/>
          <a:ea typeface="ＭＳ Ｐゴシック" charset="-128"/>
          <a:cs typeface="ＭＳ Ｐゴシック" charset="-128"/>
        </a:defRPr>
      </a:lvl3pPr>
      <a:lvl4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18" charset="0"/>
          <a:ea typeface="ＭＳ Ｐゴシック" charset="-128"/>
          <a:cs typeface="ＭＳ Ｐゴシック" charset="-128"/>
        </a:defRPr>
      </a:lvl4pPr>
      <a:lvl5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18" charset="0"/>
          <a:ea typeface="ＭＳ Ｐゴシック" charset="-128"/>
          <a:cs typeface="ＭＳ Ｐゴシック" charset="-128"/>
        </a:defRPr>
      </a:lvl5pPr>
      <a:lvl6pPr marL="1536700" indent="-215900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</a:defRPr>
      </a:lvl6pPr>
      <a:lvl7pPr marL="1993900" indent="-215900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</a:defRPr>
      </a:lvl7pPr>
      <a:lvl8pPr marL="2451100" indent="-215900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</a:defRPr>
      </a:lvl8pPr>
      <a:lvl9pPr marL="2908300" indent="-215900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</a:defRPr>
      </a:lvl9pPr>
    </p:titleStyle>
    <p:bodyStyle>
      <a:lvl1pPr marL="431800" indent="-323850" algn="l" defTabSz="457200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67000"/>
        <a:buFontTx/>
        <a:buBlip>
          <a:blip r:embed="rId11"/>
        </a:buBlip>
        <a:defRPr sz="2800">
          <a:solidFill>
            <a:srgbClr val="000000"/>
          </a:solidFill>
          <a:latin typeface="+mn-lt"/>
          <a:ea typeface="ＭＳ Ｐゴシック" charset="-128"/>
          <a:cs typeface="ＭＳ Ｐゴシック" charset="-128"/>
        </a:defRPr>
      </a:lvl1pPr>
      <a:lvl2pPr marL="769938" indent="-287338" algn="l" defTabSz="457200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67000"/>
        <a:buFontTx/>
        <a:buBlip>
          <a:blip r:embed="rId11"/>
        </a:buBlip>
        <a:defRPr sz="2600">
          <a:solidFill>
            <a:srgbClr val="000000"/>
          </a:solidFill>
          <a:latin typeface="+mn-lt"/>
          <a:ea typeface="ＭＳ Ｐゴシック" pitchFamily="-111" charset="-128"/>
        </a:defRPr>
      </a:lvl2pPr>
      <a:lvl3pPr marL="1158875" indent="-265113" algn="l" defTabSz="457200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67000"/>
        <a:buFontTx/>
        <a:buBlip>
          <a:blip r:embed="rId11"/>
        </a:buBlip>
        <a:defRPr sz="2200">
          <a:solidFill>
            <a:srgbClr val="000000"/>
          </a:solidFill>
          <a:latin typeface="+mn-lt"/>
          <a:ea typeface="ＭＳ Ｐゴシック" pitchFamily="-111" charset="-128"/>
        </a:defRPr>
      </a:lvl3pPr>
      <a:lvl4pPr marL="1501775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75000"/>
        <a:buFont typeface="StarSymbol" charset="0"/>
        <a:buChar char="–"/>
        <a:defRPr sz="2000">
          <a:solidFill>
            <a:srgbClr val="000000"/>
          </a:solidFill>
          <a:latin typeface="+mn-lt"/>
          <a:ea typeface="ＭＳ Ｐゴシック" pitchFamily="-111" charset="-128"/>
        </a:defRPr>
      </a:lvl4pPr>
      <a:lvl5pPr marL="21590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111" charset="-128"/>
        </a:defRPr>
      </a:lvl5pPr>
      <a:lvl6pPr marL="26162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</a:defRPr>
      </a:lvl6pPr>
      <a:lvl7pPr marL="30734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</a:defRPr>
      </a:lvl7pPr>
      <a:lvl8pPr marL="35306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</a:defRPr>
      </a:lvl8pPr>
      <a:lvl9pPr marL="39878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" y="2794000"/>
            <a:ext cx="9815513" cy="36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8063" y="782638"/>
            <a:ext cx="10064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3" name="Group 5"/>
          <p:cNvGrpSpPr>
            <a:grpSpLocks/>
          </p:cNvGrpSpPr>
          <p:nvPr/>
        </p:nvGrpSpPr>
        <p:grpSpPr bwMode="auto">
          <a:xfrm>
            <a:off x="427038" y="7312025"/>
            <a:ext cx="9058275" cy="179388"/>
            <a:chOff x="176" y="4618"/>
            <a:chExt cx="5921" cy="75"/>
          </a:xfrm>
        </p:grpSpPr>
        <p:sp>
          <p:nvSpPr>
            <p:cNvPr id="1030" name="Text Box 6"/>
            <p:cNvSpPr txBox="1">
              <a:spLocks noChangeArrowheads="1"/>
            </p:cNvSpPr>
            <p:nvPr/>
          </p:nvSpPr>
          <p:spPr bwMode="auto">
            <a:xfrm>
              <a:off x="5083" y="4622"/>
              <a:ext cx="1014" cy="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spcAft>
                  <a:spcPct val="0"/>
                </a:spcAft>
                <a:buSzPct val="45000"/>
                <a:buFont typeface="StarSymbol" charset="0"/>
                <a:buNone/>
                <a:tabLst>
                  <a:tab pos="723900" algn="l"/>
                  <a:tab pos="1447800" algn="l"/>
                </a:tabLst>
                <a:defRPr/>
              </a:pPr>
              <a:r>
                <a:rPr lang="en-GB" sz="1200" b="1">
                  <a:latin typeface="Arial" charset="0"/>
                  <a:ea typeface="+mn-ea"/>
                  <a:cs typeface="+mn-cs"/>
                </a:rPr>
                <a:t>John Adams Institute</a:t>
              </a:r>
            </a:p>
          </p:txBody>
        </p:sp>
        <p:sp>
          <p:nvSpPr>
            <p:cNvPr id="1031" name="Text Box 7"/>
            <p:cNvSpPr txBox="1">
              <a:spLocks noChangeArrowheads="1"/>
            </p:cNvSpPr>
            <p:nvPr/>
          </p:nvSpPr>
          <p:spPr bwMode="auto">
            <a:xfrm>
              <a:off x="176" y="4620"/>
              <a:ext cx="618" cy="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spcAft>
                  <a:spcPct val="0"/>
                </a:spcAft>
                <a:buSzPct val="45000"/>
                <a:buFont typeface="StarSymbol" charset="0"/>
                <a:buNone/>
                <a:tabLst>
                  <a:tab pos="723900" algn="l"/>
                </a:tabLst>
                <a:defRPr/>
              </a:pPr>
              <a:r>
                <a:rPr lang="en-GB" sz="1200" b="1">
                  <a:latin typeface="Arial" charset="0"/>
                  <a:ea typeface="+mn-ea"/>
                  <a:cs typeface="+mn-cs"/>
                </a:rPr>
                <a:t>Frank Tecker</a:t>
              </a:r>
            </a:p>
          </p:txBody>
        </p:sp>
        <p:sp>
          <p:nvSpPr>
            <p:cNvPr id="1032" name="Text Box 8"/>
            <p:cNvSpPr txBox="1">
              <a:spLocks noChangeArrowheads="1"/>
            </p:cNvSpPr>
            <p:nvPr/>
          </p:nvSpPr>
          <p:spPr bwMode="auto">
            <a:xfrm>
              <a:off x="2546" y="4618"/>
              <a:ext cx="753" cy="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spcAft>
                  <a:spcPct val="0"/>
                </a:spcAft>
                <a:buSzPct val="45000"/>
                <a:buFont typeface="StarSymbol" charset="0"/>
                <a:buNone/>
                <a:tabLst>
                  <a:tab pos="723900" algn="l"/>
                  <a:tab pos="1447800" algn="l"/>
                </a:tabLst>
                <a:defRPr/>
              </a:pPr>
              <a:r>
                <a:rPr lang="en-GB" sz="1200" b="1">
                  <a:latin typeface="Arial" charset="0"/>
                  <a:ea typeface="+mn-ea"/>
                  <a:cs typeface="+mn-cs"/>
                </a:rPr>
                <a:t>Linear Colliders</a:t>
              </a:r>
            </a:p>
          </p:txBody>
        </p:sp>
      </p:grpSp>
      <p:sp>
        <p:nvSpPr>
          <p:cNvPr id="1033" name="Text Box 9"/>
          <p:cNvSpPr txBox="1">
            <a:spLocks noChangeArrowheads="1"/>
          </p:cNvSpPr>
          <p:nvPr/>
        </p:nvSpPr>
        <p:spPr bwMode="auto">
          <a:xfrm>
            <a:off x="3576638" y="3243263"/>
            <a:ext cx="27495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defTabSz="912813">
              <a:spcAft>
                <a:spcPct val="0"/>
              </a:spcAft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/>
            </a:pPr>
            <a:r>
              <a:rPr lang="en-GB" sz="2400">
                <a:ea typeface="+mn-ea"/>
                <a:cs typeface="+mn-cs"/>
              </a:rPr>
              <a:t>Frank Tecker – CERN</a:t>
            </a:r>
          </a:p>
        </p:txBody>
      </p:sp>
      <p:sp>
        <p:nvSpPr>
          <p:cNvPr id="7175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2492375" y="307975"/>
            <a:ext cx="5589588" cy="2057400"/>
          </a:xfrm>
          <a:prstGeom prst="rect">
            <a:avLst/>
          </a:prstGeom>
          <a:solidFill>
            <a:srgbClr val="FFFFFF"/>
          </a:solidFill>
          <a:ln w="73080">
            <a:solidFill>
              <a:srgbClr val="0000FF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7176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52588" y="3935413"/>
            <a:ext cx="6265862" cy="3201987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outline text format</a:t>
            </a:r>
          </a:p>
          <a:p>
            <a:pPr lvl="1"/>
            <a:r>
              <a:rPr lang="en-GB" dirty="0"/>
              <a:t>Second Outline Level</a:t>
            </a:r>
          </a:p>
          <a:p>
            <a:pPr lvl="2"/>
            <a:r>
              <a:rPr lang="en-GB" dirty="0"/>
              <a:t>Third Outline Level</a:t>
            </a:r>
          </a:p>
          <a:p>
            <a:pPr lvl="3"/>
            <a:r>
              <a:rPr lang="en-GB" dirty="0"/>
              <a:t>Fourth Outline Level</a:t>
            </a:r>
          </a:p>
          <a:p>
            <a:pPr lvl="4"/>
            <a:r>
              <a:rPr lang="en-GB" dirty="0"/>
              <a:t>Fifth Outline Level</a:t>
            </a:r>
          </a:p>
          <a:p>
            <a:pPr lvl="4"/>
            <a:r>
              <a:rPr lang="en-GB" dirty="0"/>
              <a:t>Sixth Outline Level</a:t>
            </a:r>
          </a:p>
          <a:p>
            <a:pPr lvl="4"/>
            <a:r>
              <a:rPr lang="en-GB" dirty="0"/>
              <a:t>Seventh Outline Level</a:t>
            </a:r>
          </a:p>
          <a:p>
            <a:pPr lvl="4"/>
            <a:r>
              <a:rPr lang="en-GB" dirty="0"/>
              <a:t>Eighth Outline Level</a:t>
            </a:r>
          </a:p>
          <a:p>
            <a:pPr lvl="4"/>
            <a:r>
              <a:rPr lang="en-GB" dirty="0"/>
              <a:t>Ninth Outline Level</a:t>
            </a:r>
          </a:p>
        </p:txBody>
      </p:sp>
      <p:pic>
        <p:nvPicPr>
          <p:cNvPr id="7177" name="Picture 13" descr="John_Adams_Institute_logo_1_medium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627063"/>
            <a:ext cx="2160588" cy="146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4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88" y="7243429"/>
            <a:ext cx="9815512" cy="3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6" r:id="rId2"/>
    <p:sldLayoutId id="2147483728" r:id="rId3"/>
    <p:sldLayoutId id="2147483729" r:id="rId4"/>
  </p:sldLayoutIdLst>
  <p:hf hdr="0" ftr="0" dt="0"/>
  <p:txStyles>
    <p:titleStyle>
      <a:lvl1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+mj-lt"/>
          <a:ea typeface="ＭＳ Ｐゴシック" charset="-128"/>
          <a:cs typeface="ＭＳ Ｐゴシック" charset="-128"/>
        </a:defRPr>
      </a:lvl1pPr>
      <a:lvl2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-111" charset="0"/>
          <a:ea typeface="ＭＳ Ｐゴシック" charset="-128"/>
          <a:cs typeface="ＭＳ Ｐゴシック" charset="-128"/>
        </a:defRPr>
      </a:lvl2pPr>
      <a:lvl3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-111" charset="0"/>
          <a:ea typeface="ＭＳ Ｐゴシック" charset="-128"/>
          <a:cs typeface="ＭＳ Ｐゴシック" charset="-128"/>
        </a:defRPr>
      </a:lvl3pPr>
      <a:lvl4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-111" charset="0"/>
          <a:ea typeface="ＭＳ Ｐゴシック" charset="-128"/>
          <a:cs typeface="ＭＳ Ｐゴシック" charset="-128"/>
        </a:defRPr>
      </a:lvl4pPr>
      <a:lvl5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-111" charset="0"/>
          <a:ea typeface="ＭＳ Ｐゴシック" charset="-128"/>
          <a:cs typeface="ＭＳ Ｐゴシック" charset="-128"/>
        </a:defRPr>
      </a:lvl5pPr>
      <a:lvl6pPr marL="457200"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-111" charset="0"/>
        </a:defRPr>
      </a:lvl6pPr>
      <a:lvl7pPr marL="914400"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-111" charset="0"/>
        </a:defRPr>
      </a:lvl7pPr>
      <a:lvl8pPr marL="1371600"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-111" charset="0"/>
        </a:defRPr>
      </a:lvl8pPr>
      <a:lvl9pPr marL="1828800"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-111" charset="0"/>
        </a:defRPr>
      </a:lvl9pPr>
    </p:titleStyle>
    <p:bodyStyle>
      <a:lvl1pPr marL="431800" indent="-323850" algn="l" defTabSz="457200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56000"/>
        <a:buFont typeface="StarSymbol" charset="0"/>
        <a:buBlip>
          <a:blip r:embed="rId9"/>
        </a:buBlip>
        <a:defRPr sz="3200">
          <a:solidFill>
            <a:srgbClr val="000000"/>
          </a:solidFill>
          <a:latin typeface="+mn-lt"/>
          <a:ea typeface="ＭＳ Ｐゴシック" charset="-128"/>
          <a:cs typeface="ＭＳ Ｐゴシック" charset="-128"/>
        </a:defRPr>
      </a:lvl1pPr>
      <a:lvl2pPr marL="862013" indent="-285750" algn="l" defTabSz="457200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68000"/>
        <a:buFont typeface="StarSymbol" charset="0"/>
        <a:buBlip>
          <a:blip r:embed="rId9"/>
        </a:buBlip>
        <a:defRPr sz="2800">
          <a:solidFill>
            <a:srgbClr val="000000"/>
          </a:solidFill>
          <a:latin typeface="+mn-lt"/>
          <a:ea typeface="ＭＳ Ｐゴシック" pitchFamily="-111" charset="-128"/>
        </a:defRPr>
      </a:lvl2pPr>
      <a:lvl3pPr marL="12954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57000"/>
        <a:buFont typeface="StarSymbol" charset="0"/>
        <a:buBlip>
          <a:blip r:embed="rId9"/>
        </a:buBlip>
        <a:defRPr sz="2400">
          <a:solidFill>
            <a:srgbClr val="000000"/>
          </a:solidFill>
          <a:latin typeface="+mn-lt"/>
          <a:ea typeface="ＭＳ Ｐゴシック" pitchFamily="-111" charset="-128"/>
        </a:defRPr>
      </a:lvl3pPr>
      <a:lvl4pPr marL="17272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75000"/>
        <a:buFont typeface="StarSymbol" charset="0"/>
        <a:buChar char="–"/>
        <a:defRPr sz="2000">
          <a:solidFill>
            <a:srgbClr val="000000"/>
          </a:solidFill>
          <a:latin typeface="+mn-lt"/>
          <a:ea typeface="ＭＳ Ｐゴシック" pitchFamily="-111" charset="-128"/>
        </a:defRPr>
      </a:lvl4pPr>
      <a:lvl5pPr marL="21590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111" charset="-128"/>
        </a:defRPr>
      </a:lvl5pPr>
      <a:lvl6pPr marL="26162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111" charset="-128"/>
        </a:defRPr>
      </a:lvl6pPr>
      <a:lvl7pPr marL="30734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111" charset="-128"/>
        </a:defRPr>
      </a:lvl7pPr>
      <a:lvl8pPr marL="35306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111" charset="-128"/>
        </a:defRPr>
      </a:lvl8pPr>
      <a:lvl9pPr marL="39878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111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image" Target="../media/image15.wmf"/><Relationship Id="rId7" Type="http://schemas.openxmlformats.org/officeDocument/2006/relationships/image" Target="../media/image17.emf"/><Relationship Id="rId2" Type="http://schemas.openxmlformats.org/officeDocument/2006/relationships/oleObject" Target="../embeddings/oleObject3.bin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16.wmf"/><Relationship Id="rId4" Type="http://schemas.openxmlformats.org/officeDocument/2006/relationships/oleObject" Target="../embeddings/oleObject4.bin"/><Relationship Id="rId9" Type="http://schemas.openxmlformats.org/officeDocument/2006/relationships/image" Target="../media/image18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oleObject" Target="../embeddings/oleObject8.bin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oleObject" Target="../embeddings/oleObject9.bin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wmf"/><Relationship Id="rId4" Type="http://schemas.openxmlformats.org/officeDocument/2006/relationships/oleObject" Target="../embeddings/oleObject10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wmf"/><Relationship Id="rId3" Type="http://schemas.openxmlformats.org/officeDocument/2006/relationships/image" Target="../media/image29.png"/><Relationship Id="rId7" Type="http://schemas.openxmlformats.org/officeDocument/2006/relationships/image" Target="../media/image31.w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12.bin"/><Relationship Id="rId5" Type="http://schemas.openxmlformats.org/officeDocument/2006/relationships/image" Target="../media/image30.wmf"/><Relationship Id="rId4" Type="http://schemas.openxmlformats.org/officeDocument/2006/relationships/oleObject" Target="../embeddings/oleObject11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.bin"/><Relationship Id="rId3" Type="http://schemas.openxmlformats.org/officeDocument/2006/relationships/image" Target="../media/image33.wmf"/><Relationship Id="rId7" Type="http://schemas.openxmlformats.org/officeDocument/2006/relationships/image" Target="../media/image35.wmf"/><Relationship Id="rId12" Type="http://schemas.openxmlformats.org/officeDocument/2006/relationships/image" Target="../media/image1.png"/><Relationship Id="rId2" Type="http://schemas.openxmlformats.org/officeDocument/2006/relationships/oleObject" Target="../embeddings/oleObject13.bin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15.bin"/><Relationship Id="rId11" Type="http://schemas.openxmlformats.org/officeDocument/2006/relationships/image" Target="../media/image37.wmf"/><Relationship Id="rId5" Type="http://schemas.openxmlformats.org/officeDocument/2006/relationships/image" Target="../media/image34.wmf"/><Relationship Id="rId10" Type="http://schemas.openxmlformats.org/officeDocument/2006/relationships/oleObject" Target="../embeddings/oleObject17.bin"/><Relationship Id="rId4" Type="http://schemas.openxmlformats.org/officeDocument/2006/relationships/oleObject" Target="../embeddings/oleObject14.bin"/><Relationship Id="rId9" Type="http://schemas.openxmlformats.org/officeDocument/2006/relationships/image" Target="../media/image36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oleObject" Target="../embeddings/oleObject18.bin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9.wmf"/><Relationship Id="rId4" Type="http://schemas.openxmlformats.org/officeDocument/2006/relationships/oleObject" Target="../embeddings/oleObject19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5.jpg"/><Relationship Id="rId4" Type="http://schemas.openxmlformats.org/officeDocument/2006/relationships/image" Target="../media/image4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5" Type="http://schemas.openxmlformats.org/officeDocument/2006/relationships/image" Target="../media/image61.png"/><Relationship Id="rId4" Type="http://schemas.openxmlformats.org/officeDocument/2006/relationships/image" Target="../media/image60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3.emf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hyperlink" Target="https://agenda.linearcollider.org/event/7333" TargetMode="External"/><Relationship Id="rId13" Type="http://schemas.openxmlformats.org/officeDocument/2006/relationships/hyperlink" Target="http://indico.cern.ch/conferenceDisplay.py?confId=a057972" TargetMode="External"/><Relationship Id="rId3" Type="http://schemas.openxmlformats.org/officeDocument/2006/relationships/hyperlink" Target="http://newsline.linearcollider.org/" TargetMode="External"/><Relationship Id="rId7" Type="http://schemas.openxmlformats.org/officeDocument/2006/relationships/hyperlink" Target="http://indico.cern.ch/event/753671" TargetMode="External"/><Relationship Id="rId12" Type="http://schemas.openxmlformats.org/officeDocument/2006/relationships/hyperlink" Target="https://clic-study.web.cern.ch/organization/ctf3" TargetMode="External"/><Relationship Id="rId2" Type="http://schemas.openxmlformats.org/officeDocument/2006/relationships/hyperlink" Target="http://linearcollider.org" TargetMode="External"/><Relationship Id="rId16" Type="http://schemas.openxmlformats.org/officeDocument/2006/relationships/hyperlink" Target="http://cdsweb.cern.ch/collection/CLIC%20Notes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indico.cern.ch/event/995633" TargetMode="External"/><Relationship Id="rId11" Type="http://schemas.openxmlformats.org/officeDocument/2006/relationships/hyperlink" Target="http://cds.cern.ch/record/461450/files/CERN-2000-008.pdf" TargetMode="External"/><Relationship Id="rId5" Type="http://schemas.openxmlformats.org/officeDocument/2006/relationships/hyperlink" Target="http://clic.cern/" TargetMode="External"/><Relationship Id="rId15" Type="http://schemas.openxmlformats.org/officeDocument/2006/relationships/hyperlink" Target="http://indico.cern.ch/category/3589/" TargetMode="External"/><Relationship Id="rId10" Type="http://schemas.openxmlformats.org/officeDocument/2006/relationships/hyperlink" Target="http://clic-study.web.cern.ch/content/conceptual-design-report" TargetMode="External"/><Relationship Id="rId4" Type="http://schemas.openxmlformats.org/officeDocument/2006/relationships/hyperlink" Target="http://cern.ch/clic-study" TargetMode="External"/><Relationship Id="rId9" Type="http://schemas.openxmlformats.org/officeDocument/2006/relationships/hyperlink" Target="http://cern.ch/clicdp" TargetMode="External"/><Relationship Id="rId14" Type="http://schemas.openxmlformats.org/officeDocument/2006/relationships/hyperlink" Target="http://indico.cern.ch/event/668147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g"/><Relationship Id="rId3" Type="http://schemas.openxmlformats.org/officeDocument/2006/relationships/hyperlink" Target="http://arxiv.org/abs/1202.5940" TargetMode="External"/><Relationship Id="rId7" Type="http://schemas.openxmlformats.org/officeDocument/2006/relationships/image" Target="../media/image11.png"/><Relationship Id="rId2" Type="http://schemas.openxmlformats.org/officeDocument/2006/relationships/hyperlink" Target="https://cds.cern.ch/record/749219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hyperlink" Target="http://dx.doi.org/10.23731/CYRM-2018-003" TargetMode="External"/><Relationship Id="rId4" Type="http://schemas.openxmlformats.org/officeDocument/2006/relationships/hyperlink" Target="http://www.linearcollider.org/ILC/Publications/Technical-Design-Report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wmf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Linear Colliders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4294967295"/>
          </p:nvPr>
        </p:nvSpPr>
        <p:spPr>
          <a:xfrm>
            <a:off x="1058863" y="4346894"/>
            <a:ext cx="8566150" cy="2057400"/>
          </a:xfrm>
        </p:spPr>
        <p:txBody>
          <a:bodyPr>
            <a:normAutofit fontScale="92500" lnSpcReduction="10000"/>
          </a:bodyPr>
          <a:lstStyle/>
          <a:p>
            <a:pPr eaLnBrk="1"/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1</a:t>
            </a: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: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Introduction, Overview, Scaling, ILC/CLIC </a:t>
            </a:r>
          </a:p>
          <a:p>
            <a:pPr eaLnBrk="1"/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2</a:t>
            </a: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: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Subsystems: source, DR, BC, main 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linac</a:t>
            </a: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3</a:t>
            </a: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: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Subsystems: 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linac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, 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wakefields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, RF, alignment</a:t>
            </a:r>
          </a:p>
          <a:p>
            <a:pPr eaLnBrk="1"/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4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: Parameters, NC/SC, CLIC</a:t>
            </a:r>
          </a:p>
        </p:txBody>
      </p:sp>
      <p:sp>
        <p:nvSpPr>
          <p:cNvPr id="6" name="Rectangle 1"/>
          <p:cNvSpPr txBox="1">
            <a:spLocks noChangeArrowheads="1"/>
          </p:cNvSpPr>
          <p:nvPr/>
        </p:nvSpPr>
        <p:spPr bwMode="auto">
          <a:xfrm>
            <a:off x="2492375" y="307975"/>
            <a:ext cx="5989638" cy="2058988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E6FF00"/>
              </a:gs>
            </a:gsLst>
            <a:path path="shape">
              <a:fillToRect l="50000" t="50000" r="50000" b="50000"/>
            </a:path>
          </a:gradFill>
          <a:ln w="73080">
            <a:solidFill>
              <a:srgbClr val="0000FF"/>
            </a:solidFill>
            <a:miter lim="800000"/>
            <a:headEnd/>
            <a:tailEnd/>
          </a:ln>
          <a:effectLst>
            <a:outerShdw blurRad="63500" dist="103351" dir="8100000" algn="ctr" rotWithShape="0">
              <a:srgbClr val="000000">
                <a:alpha val="74998"/>
              </a:srgbClr>
            </a:outerShdw>
          </a:effectLst>
        </p:spPr>
        <p:txBody>
          <a:bodyPr lIns="0" tIns="0" rIns="0" bIns="0" anchor="ctr"/>
          <a:lstStyle/>
          <a:p>
            <a:pPr algn="ctr" defTabSz="457200">
              <a:spcAft>
                <a:spcPct val="0"/>
              </a:spcAft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5713" algn="l"/>
              </a:tabLst>
              <a:defRPr/>
            </a:pPr>
            <a:r>
              <a:rPr lang="en-GB" sz="4000">
                <a:solidFill>
                  <a:srgbClr val="0000FF"/>
                </a:solidFill>
                <a:ea typeface="+mn-ea"/>
                <a:cs typeface="+mn-cs"/>
              </a:rPr>
              <a:t>Linear Colliders</a:t>
            </a:r>
          </a:p>
          <a:p>
            <a:pPr algn="ctr" defTabSz="457200">
              <a:spcAft>
                <a:spcPct val="0"/>
              </a:spcAft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5713" algn="l"/>
              </a:tabLst>
              <a:defRPr/>
            </a:pPr>
            <a:r>
              <a:rPr lang="en-GB" sz="4000">
                <a:solidFill>
                  <a:srgbClr val="0000FF"/>
                </a:solidFill>
                <a:ea typeface="+mn-ea"/>
                <a:cs typeface="+mn-cs"/>
              </a:rPr>
              <a:t>4 lectures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842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5287029"/>
              </p:ext>
            </p:extLst>
          </p:nvPr>
        </p:nvGraphicFramePr>
        <p:xfrm>
          <a:off x="5687970" y="900761"/>
          <a:ext cx="2442836" cy="11181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054080" imgH="482400" progId="Equation.DSMT4">
                  <p:embed/>
                </p:oleObj>
              </mc:Choice>
              <mc:Fallback>
                <p:oleObj name="Equation" r:id="rId2" imgW="1054080" imgH="48240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87970" y="900761"/>
                        <a:ext cx="2442836" cy="1118142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8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Luminosity: RF power</a:t>
            </a:r>
          </a:p>
        </p:txBody>
      </p:sp>
      <p:sp>
        <p:nvSpPr>
          <p:cNvPr id="35846" name="Rectangle 3"/>
          <p:cNvSpPr>
            <a:spLocks noGrp="1" noChangeArrowheads="1"/>
          </p:cNvSpPr>
          <p:nvPr>
            <p:ph idx="1"/>
          </p:nvPr>
        </p:nvSpPr>
        <p:spPr>
          <a:xfrm>
            <a:off x="160338" y="1008974"/>
            <a:ext cx="9772650" cy="6208154"/>
          </a:xfrm>
        </p:spPr>
        <p:txBody>
          <a:bodyPr>
            <a:normAutofit fontScale="92500" lnSpcReduction="10000"/>
          </a:bodyPr>
          <a:lstStyle/>
          <a:p>
            <a:pPr eaLnBrk="1"/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Introduce </a:t>
            </a:r>
            <a:r>
              <a:rPr lang="en-US" sz="2400" dirty="0" err="1">
                <a:latin typeface="Times New Roman" charset="0"/>
                <a:ea typeface="ＭＳ Ｐゴシック" charset="0"/>
                <a:cs typeface="ＭＳ Ｐゴシック" charset="0"/>
              </a:rPr>
              <a:t>centre</a:t>
            </a: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-of-mass Energy </a:t>
            </a:r>
            <a:r>
              <a:rPr lang="en-US" sz="2400" i="1" dirty="0" err="1">
                <a:latin typeface="Times New Roman" charset="0"/>
                <a:ea typeface="ＭＳ Ｐゴシック" charset="0"/>
                <a:cs typeface="ＭＳ Ｐゴシック" charset="0"/>
              </a:rPr>
              <a:t>E</a:t>
            </a:r>
            <a:r>
              <a:rPr lang="en-US" sz="2400" baseline="-25000" dirty="0" err="1">
                <a:latin typeface="Times New Roman" charset="0"/>
                <a:ea typeface="ＭＳ Ｐゴシック" charset="0"/>
                <a:cs typeface="ＭＳ Ｐゴシック" charset="0"/>
              </a:rPr>
              <a:t>cm</a:t>
            </a:r>
            <a:br>
              <a:rPr lang="en-US" sz="2400" baseline="-25000" dirty="0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 sz="2400" baseline="-25000" dirty="0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 sz="2400" baseline="-25000" dirty="0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 sz="2400" baseline="-25000" dirty="0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 sz="2400" baseline="-25000" dirty="0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 sz="2400" baseline="-25000" dirty="0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 sz="2400" baseline="-2500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GB" sz="2400" i="1" dirty="0" err="1">
                <a:solidFill>
                  <a:schemeClr val="tx1"/>
                </a:solidFill>
                <a:latin typeface="Symbol" charset="0"/>
                <a:ea typeface="ＭＳ Ｐゴシック" charset="0"/>
                <a:cs typeface="ＭＳ Ｐゴシック" charset="0"/>
              </a:rPr>
              <a:t>η</a:t>
            </a:r>
            <a:r>
              <a:rPr lang="en-GB" sz="2400" i="1" baseline="-25000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RF</a:t>
            </a:r>
            <a:r>
              <a:rPr lang="en-GB" sz="2400" i="1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is RF to beam power efficiency</a:t>
            </a:r>
            <a:b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GB" sz="2400" dirty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GB" sz="2400" i="1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Luminosity</a:t>
            </a: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is proportional to the </a:t>
            </a:r>
            <a:r>
              <a:rPr lang="en-GB" sz="2400" i="1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RF power</a:t>
            </a: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and </a:t>
            </a:r>
            <a:r>
              <a:rPr lang="en-GB" sz="2400" i="1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efficiency</a:t>
            </a: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for a given </a:t>
            </a:r>
            <a:r>
              <a:rPr lang="en-GB" sz="2400" i="1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</a:t>
            </a:r>
            <a:r>
              <a:rPr lang="en-GB" sz="2400" i="1" baseline="-25000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cm</a:t>
            </a:r>
            <a:br>
              <a:rPr lang="en-GB" sz="2400" i="1" baseline="-25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GB" sz="2400" i="1" baseline="-25000" dirty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Some numbers:		</a:t>
            </a:r>
            <a:r>
              <a:rPr lang="en-GB" sz="2100" i="1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</a:t>
            </a:r>
            <a:r>
              <a:rPr lang="en-GB" sz="2100" i="1" baseline="-25000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cm</a:t>
            </a:r>
            <a:r>
              <a:rPr lang="en-GB" sz="21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	= 500 GeV</a:t>
            </a:r>
            <a:br>
              <a:rPr lang="en-GB" sz="21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GB" sz="21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					</a:t>
            </a:r>
            <a:r>
              <a:rPr lang="en-GB" sz="2100" i="1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N</a:t>
            </a:r>
            <a:r>
              <a:rPr lang="en-GB" sz="21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= 10</a:t>
            </a:r>
            <a:r>
              <a:rPr lang="en-GB" sz="2100" baseline="30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10</a:t>
            </a:r>
            <a:br>
              <a:rPr lang="en-GB" sz="21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GB" sz="21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					</a:t>
            </a:r>
            <a:r>
              <a:rPr lang="en-GB" sz="2100" i="1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n</a:t>
            </a:r>
            <a:r>
              <a:rPr lang="en-GB" sz="2100" i="1" baseline="-25000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b</a:t>
            </a:r>
            <a:r>
              <a:rPr lang="en-GB" sz="21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= 100</a:t>
            </a:r>
            <a:br>
              <a:rPr lang="en-GB" sz="21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GB" sz="21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					</a:t>
            </a:r>
            <a:r>
              <a:rPr lang="en-GB" sz="2100" i="1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f</a:t>
            </a:r>
            <a:r>
              <a:rPr lang="en-GB" sz="2100" i="1" baseline="-25000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rep</a:t>
            </a:r>
            <a:r>
              <a:rPr lang="en-GB" sz="21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= 100 Hz</a:t>
            </a:r>
          </a:p>
          <a:p>
            <a:pPr eaLnBrk="1"/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Need to include efficiencies:</a:t>
            </a:r>
            <a:b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	</a:t>
            </a:r>
            <a:r>
              <a:rPr lang="en-GB" sz="2400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RF</a:t>
            </a:r>
            <a:r>
              <a:rPr lang="en-GB" sz="2400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→</a:t>
            </a:r>
            <a:r>
              <a:rPr lang="en-GB" sz="2400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beam</a:t>
            </a: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:			range 20-60%</a:t>
            </a:r>
            <a:b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	Wall </a:t>
            </a:r>
            <a:r>
              <a:rPr lang="en-GB" sz="2400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plug</a:t>
            </a:r>
            <a:r>
              <a:rPr lang="en-GB" sz="2400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→RF</a:t>
            </a: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:		range 28-40%</a:t>
            </a:r>
            <a:endParaRPr lang="en-GB" sz="2400" i="1" dirty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  <a:sym typeface="Symbol" charset="0"/>
            </a:endParaRPr>
          </a:p>
          <a:p>
            <a:pPr eaLnBrk="1"/>
            <a:r>
              <a:rPr lang="en-GB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AC power:</a:t>
            </a:r>
            <a:r>
              <a:rPr lang="en-GB" sz="2400" i="1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   </a:t>
            </a:r>
            <a:r>
              <a:rPr lang="en-GB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a few hundred MW</a:t>
            </a: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 to accelerate beams for a high luminosity</a:t>
            </a:r>
          </a:p>
          <a:p>
            <a:pPr eaLnBrk="1"/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this limits the practically achievable energy and luminosity</a:t>
            </a:r>
            <a:endParaRPr lang="en-GB" sz="2400" i="1" baseline="-25000" dirty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endParaRPr lang="en-US" sz="2400" dirty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graphicFrame>
        <p:nvGraphicFramePr>
          <p:cNvPr id="35843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4349582"/>
              </p:ext>
            </p:extLst>
          </p:nvPr>
        </p:nvGraphicFramePr>
        <p:xfrm>
          <a:off x="699653" y="1394376"/>
          <a:ext cx="3110551" cy="993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511280" imgH="482400" progId="Equation.DSMT4">
                  <p:embed/>
                </p:oleObj>
              </mc:Choice>
              <mc:Fallback>
                <p:oleObj name="Equation" r:id="rId4" imgW="1511280" imgH="48240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9653" y="1394376"/>
                        <a:ext cx="3110551" cy="99309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84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5834103"/>
              </p:ext>
            </p:extLst>
          </p:nvPr>
        </p:nvGraphicFramePr>
        <p:xfrm>
          <a:off x="5651821" y="2027670"/>
          <a:ext cx="2977515" cy="11371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397000" imgH="533400" progId="Equation.3">
                  <p:embed/>
                </p:oleObj>
              </mc:Choice>
              <mc:Fallback>
                <p:oleObj name="Equation" r:id="rId6" imgW="1397000" imgH="5334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1821" y="2027670"/>
                        <a:ext cx="2977515" cy="113710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845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1863569"/>
              </p:ext>
            </p:extLst>
          </p:nvPr>
        </p:nvGraphicFramePr>
        <p:xfrm>
          <a:off x="5669507" y="3752474"/>
          <a:ext cx="3087688" cy="1125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218960" imgH="444240" progId="Equation.DSMT4">
                  <p:embed/>
                </p:oleObj>
              </mc:Choice>
              <mc:Fallback>
                <p:oleObj name="Equation" r:id="rId8" imgW="1218960" imgH="44424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69507" y="3752474"/>
                        <a:ext cx="3087688" cy="11255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Slide </a:t>
            </a:r>
            <a:fld id="{1F3693CA-79C3-7243-A8F0-85F1856197F2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1A552BE-B58A-D046-9D44-F1DF0E59CDB1}"/>
              </a:ext>
            </a:extLst>
          </p:cNvPr>
          <p:cNvSpPr/>
          <p:nvPr/>
        </p:nvSpPr>
        <p:spPr>
          <a:xfrm>
            <a:off x="3235268" y="1417236"/>
            <a:ext cx="1614545" cy="3785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2000" dirty="0"/>
              <a:t>(beam power)</a:t>
            </a:r>
            <a:endParaRPr lang="en-FR" sz="2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Luminosity: IP effects</a:t>
            </a:r>
          </a:p>
        </p:txBody>
      </p:sp>
      <p:sp>
        <p:nvSpPr>
          <p:cNvPr id="37892" name="Rectangle 3"/>
          <p:cNvSpPr>
            <a:spLocks noGrp="1" noChangeArrowheads="1"/>
          </p:cNvSpPr>
          <p:nvPr>
            <p:ph idx="1"/>
          </p:nvPr>
        </p:nvSpPr>
        <p:spPr>
          <a:xfrm>
            <a:off x="6165850" y="1063915"/>
            <a:ext cx="3741738" cy="1928813"/>
          </a:xfrm>
          <a:ln w="25400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eaLnBrk="1"/>
            <a: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choice of</a:t>
            </a:r>
            <a:r>
              <a:rPr lang="en-GB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technology</a:t>
            </a:r>
            <a:br>
              <a:rPr lang="en-GB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GB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(NC </a:t>
            </a:r>
            <a:r>
              <a:rPr lang="en-GB" dirty="0" err="1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vs</a:t>
            </a:r>
            <a:r>
              <a:rPr lang="en-GB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SC):</a:t>
            </a:r>
          </a:p>
          <a:p>
            <a:pPr lvl="1" eaLnBrk="1"/>
            <a: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 efficiency</a:t>
            </a:r>
          </a:p>
          <a:p>
            <a:pPr lvl="1" eaLnBrk="1"/>
            <a: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 available power</a:t>
            </a:r>
            <a:endParaRPr lang="en-US" dirty="0">
              <a:latin typeface="Times New Roman" charset="0"/>
              <a:ea typeface="ＭＳ Ｐゴシック" charset="0"/>
            </a:endParaRPr>
          </a:p>
        </p:txBody>
      </p:sp>
      <p:sp>
        <p:nvSpPr>
          <p:cNvPr id="37893" name="Rectangle 7"/>
          <p:cNvSpPr>
            <a:spLocks noChangeArrowheads="1"/>
          </p:cNvSpPr>
          <p:nvPr/>
        </p:nvSpPr>
        <p:spPr bwMode="auto">
          <a:xfrm>
            <a:off x="4406900" y="3208338"/>
            <a:ext cx="4703763" cy="3459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342900" indent="-342900" defTabSz="912813">
              <a:spcAft>
                <a:spcPts val="1425"/>
              </a:spcAft>
              <a:buSzPct val="64000"/>
              <a:buFont typeface="StarSymbol" charset="0"/>
              <a:buNone/>
            </a:pPr>
            <a:endParaRPr lang="en-US" sz="2800"/>
          </a:p>
        </p:txBody>
      </p:sp>
      <p:sp>
        <p:nvSpPr>
          <p:cNvPr id="37894" name="Rectangle 9"/>
          <p:cNvSpPr>
            <a:spLocks noChangeArrowheads="1"/>
          </p:cNvSpPr>
          <p:nvPr/>
        </p:nvSpPr>
        <p:spPr bwMode="auto">
          <a:xfrm>
            <a:off x="2074863" y="1350713"/>
            <a:ext cx="1473200" cy="790575"/>
          </a:xfrm>
          <a:prstGeom prst="rect">
            <a:avLst/>
          </a:prstGeom>
          <a:noFill/>
          <a:ln w="2540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/>
          <a:p>
            <a:pPr defTabSz="912813"/>
            <a:endParaRPr lang="en-US"/>
          </a:p>
        </p:txBody>
      </p:sp>
      <p:sp>
        <p:nvSpPr>
          <p:cNvPr id="37895" name="Rectangle 8"/>
          <p:cNvSpPr>
            <a:spLocks noChangeArrowheads="1"/>
          </p:cNvSpPr>
          <p:nvPr/>
        </p:nvSpPr>
        <p:spPr bwMode="auto">
          <a:xfrm>
            <a:off x="233363" y="3038791"/>
            <a:ext cx="9623425" cy="4189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342900" indent="-342900" defTabSz="912813">
              <a:lnSpc>
                <a:spcPct val="100000"/>
              </a:lnSpc>
              <a:spcAft>
                <a:spcPts val="1425"/>
              </a:spcAft>
              <a:buSzPct val="64000"/>
              <a:buBlip>
                <a:blip r:embed="rId2"/>
              </a:buBlip>
            </a:pPr>
            <a:r>
              <a:rPr lang="en-GB" sz="2800" dirty="0">
                <a:solidFill>
                  <a:srgbClr val="FF0000"/>
                </a:solidFill>
              </a:rPr>
              <a:t>Strong focusing</a:t>
            </a:r>
            <a:r>
              <a:rPr lang="en-GB" sz="2800" dirty="0">
                <a:solidFill>
                  <a:schemeClr val="tx1"/>
                </a:solidFill>
              </a:rPr>
              <a:t> needed for small beam size</a:t>
            </a:r>
          </a:p>
          <a:p>
            <a:pPr marL="742950" lvl="1" indent="-285750" defTabSz="912813">
              <a:lnSpc>
                <a:spcPct val="80000"/>
              </a:lnSpc>
              <a:buBlip>
                <a:blip r:embed="rId2"/>
              </a:buBlip>
            </a:pPr>
            <a:r>
              <a:rPr lang="en-GB" dirty="0">
                <a:solidFill>
                  <a:schemeClr val="tx1"/>
                </a:solidFill>
              </a:rPr>
              <a:t>optical aberrations</a:t>
            </a:r>
          </a:p>
          <a:p>
            <a:pPr marL="742950" lvl="1" indent="-285750" defTabSz="912813">
              <a:buBlip>
                <a:blip r:embed="rId2"/>
              </a:buBlip>
            </a:pPr>
            <a:r>
              <a:rPr lang="en-GB" dirty="0">
                <a:solidFill>
                  <a:schemeClr val="tx1"/>
                </a:solidFill>
              </a:rPr>
              <a:t>stability issues and tolerances</a:t>
            </a:r>
            <a:endParaRPr lang="en-US" dirty="0">
              <a:solidFill>
                <a:schemeClr val="tx1"/>
              </a:solidFill>
            </a:endParaRPr>
          </a:p>
          <a:p>
            <a:pPr marL="342900" indent="-342900" defTabSz="912813">
              <a:lnSpc>
                <a:spcPct val="120000"/>
              </a:lnSpc>
              <a:spcAft>
                <a:spcPts val="1425"/>
              </a:spcAft>
              <a:buSzPct val="64000"/>
              <a:buFont typeface="StarSymbol" charset="0"/>
              <a:buBlip>
                <a:blip r:embed="rId2"/>
              </a:buBlip>
            </a:pPr>
            <a:r>
              <a:rPr lang="en-GB" sz="2800" dirty="0">
                <a:solidFill>
                  <a:srgbClr val="FF0000"/>
                </a:solidFill>
              </a:rPr>
              <a:t>Beam-Beam effects:</a:t>
            </a:r>
          </a:p>
          <a:p>
            <a:pPr marL="742950" lvl="1" indent="-285750" defTabSz="912813">
              <a:lnSpc>
                <a:spcPct val="80000"/>
              </a:lnSpc>
              <a:buFont typeface="StarSymbol" charset="0"/>
              <a:buBlip>
                <a:blip r:embed="rId2"/>
              </a:buBlip>
            </a:pPr>
            <a:r>
              <a:rPr lang="en-GB" dirty="0">
                <a:solidFill>
                  <a:schemeClr val="tx1"/>
                </a:solidFill>
              </a:rPr>
              <a:t>strong self focusing (pinch effect) ⇒ increases Luminosity </a:t>
            </a:r>
          </a:p>
          <a:p>
            <a:pPr marL="742950" lvl="1" indent="-285750" defTabSz="912813">
              <a:buFont typeface="StarSymbol" charset="0"/>
              <a:buBlip>
                <a:blip r:embed="rId2"/>
              </a:buBlip>
            </a:pPr>
            <a:r>
              <a:rPr lang="en-GB" dirty="0" err="1">
                <a:solidFill>
                  <a:schemeClr val="tx1"/>
                </a:solidFill>
              </a:rPr>
              <a:t>beamstrahlung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/>
              <a:t>⇒</a:t>
            </a:r>
            <a:r>
              <a:rPr lang="en-GB" dirty="0">
                <a:solidFill>
                  <a:schemeClr val="tx1"/>
                </a:solidFill>
              </a:rPr>
              <a:t> photon emission</a:t>
            </a:r>
          </a:p>
          <a:p>
            <a:pPr marL="1143000" lvl="2" indent="-230188" defTabSz="912813">
              <a:spcAft>
                <a:spcPts val="850"/>
              </a:spcAft>
              <a:buSzPct val="57000"/>
              <a:buFont typeface="StarSymbol" charset="0"/>
              <a:buBlip>
                <a:blip r:embed="rId2"/>
              </a:buBlip>
            </a:pPr>
            <a:r>
              <a:rPr lang="en-GB" sz="2200" dirty="0">
                <a:solidFill>
                  <a:schemeClr val="tx1"/>
                </a:solidFill>
              </a:rPr>
              <a:t>dilutes Luminosity spectrum</a:t>
            </a:r>
          </a:p>
          <a:p>
            <a:pPr marL="1143000" lvl="2" indent="-230188" defTabSz="912813">
              <a:spcAft>
                <a:spcPts val="850"/>
              </a:spcAft>
              <a:buSzPct val="57000"/>
              <a:buFont typeface="StarSymbol" charset="0"/>
              <a:buBlip>
                <a:blip r:embed="rId2"/>
              </a:buBlip>
            </a:pPr>
            <a:r>
              <a:rPr lang="en-GB" sz="2200" dirty="0">
                <a:solidFill>
                  <a:schemeClr val="tx1"/>
                </a:solidFill>
              </a:rPr>
              <a:t>creates detector background</a:t>
            </a:r>
          </a:p>
        </p:txBody>
      </p:sp>
      <p:sp>
        <p:nvSpPr>
          <p:cNvPr id="37896" name="Line 10"/>
          <p:cNvSpPr>
            <a:spLocks noChangeShapeType="1"/>
          </p:cNvSpPr>
          <p:nvPr/>
        </p:nvSpPr>
        <p:spPr bwMode="auto">
          <a:xfrm flipH="1">
            <a:off x="2431293" y="2233290"/>
            <a:ext cx="1365250" cy="777875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stealth" w="lg" len="lg"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graphicFrame>
        <p:nvGraphicFramePr>
          <p:cNvPr id="37890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1676952"/>
              </p:ext>
            </p:extLst>
          </p:nvPr>
        </p:nvGraphicFramePr>
        <p:xfrm>
          <a:off x="290513" y="1069798"/>
          <a:ext cx="5246687" cy="1336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993680" imgH="507960" progId="Equation.3">
                  <p:embed/>
                </p:oleObj>
              </mc:Choice>
              <mc:Fallback>
                <p:oleObj name="Equation" r:id="rId3" imgW="1993680" imgH="50796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0513" y="1069798"/>
                        <a:ext cx="5246687" cy="1336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Slide </a:t>
            </a:r>
            <a:fld id="{1F3693CA-79C3-7243-A8F0-85F1856197F2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555" y="4351555"/>
            <a:ext cx="8140700" cy="279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Beam-Beam effects: pinch</a:t>
            </a:r>
          </a:p>
        </p:txBody>
      </p:sp>
      <p:sp>
        <p:nvSpPr>
          <p:cNvPr id="38916" name="Rectangle 3"/>
          <p:cNvSpPr>
            <a:spLocks noGrp="1" noChangeArrowheads="1"/>
          </p:cNvSpPr>
          <p:nvPr>
            <p:ph idx="1"/>
          </p:nvPr>
        </p:nvSpPr>
        <p:spPr>
          <a:xfrm>
            <a:off x="160338" y="1097108"/>
            <a:ext cx="4621212" cy="4087812"/>
          </a:xfrm>
        </p:spPr>
        <p:txBody>
          <a:bodyPr/>
          <a:lstStyle/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Strong electromagnetic field of the opposing bunch:</a:t>
            </a:r>
          </a:p>
          <a:p>
            <a:pPr lvl="1" eaLnBrk="1"/>
            <a:r>
              <a:rPr lang="en-US" dirty="0">
                <a:latin typeface="Times New Roman" charset="0"/>
                <a:ea typeface="ＭＳ Ｐゴシック" charset="0"/>
              </a:rPr>
              <a:t>deflects the particles</a:t>
            </a:r>
            <a:br>
              <a:rPr lang="en-US" dirty="0">
                <a:latin typeface="Times New Roman" charset="0"/>
                <a:ea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</a:rPr>
              <a:t>“beam-beam kick”</a:t>
            </a:r>
          </a:p>
          <a:p>
            <a:pPr lvl="1" eaLnBrk="1"/>
            <a:r>
              <a:rPr lang="en-US" dirty="0">
                <a:latin typeface="Times New Roman" charset="0"/>
                <a:ea typeface="ＭＳ Ｐゴシック" charset="0"/>
              </a:rPr>
              <a:t>focuses the bunches</a:t>
            </a:r>
            <a:br>
              <a:rPr lang="en-US" dirty="0">
                <a:latin typeface="Times New Roman" charset="0"/>
                <a:ea typeface="ＭＳ Ｐゴシック" charset="0"/>
              </a:rPr>
            </a:b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</a:rPr>
              <a:t>“pinch effect”</a:t>
            </a:r>
          </a:p>
          <a:p>
            <a:pPr lvl="1" eaLnBrk="1"/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</a:rPr>
              <a:t>Luminosity enhancement</a:t>
            </a:r>
            <a:r>
              <a:rPr lang="en-US" dirty="0">
                <a:latin typeface="Times New Roman" charset="0"/>
                <a:ea typeface="ＭＳ Ｐゴシック" charset="0"/>
              </a:rPr>
              <a:t> factor H</a:t>
            </a:r>
            <a:r>
              <a:rPr lang="en-US" baseline="-25000" dirty="0">
                <a:latin typeface="Times New Roman" charset="0"/>
                <a:ea typeface="ＭＳ Ｐゴシック" charset="0"/>
              </a:rPr>
              <a:t>D</a:t>
            </a:r>
          </a:p>
        </p:txBody>
      </p:sp>
      <p:grpSp>
        <p:nvGrpSpPr>
          <p:cNvPr id="38917" name="Group 309"/>
          <p:cNvGrpSpPr>
            <a:grpSpLocks/>
          </p:cNvGrpSpPr>
          <p:nvPr/>
        </p:nvGrpSpPr>
        <p:grpSpPr bwMode="auto">
          <a:xfrm>
            <a:off x="4808538" y="990600"/>
            <a:ext cx="5091112" cy="3281363"/>
            <a:chOff x="3029" y="624"/>
            <a:chExt cx="3207" cy="2067"/>
          </a:xfrm>
        </p:grpSpPr>
        <p:pic>
          <p:nvPicPr>
            <p:cNvPr id="38919" name="Picture 308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60" y="624"/>
              <a:ext cx="2976" cy="18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8920" name="Text Box 7"/>
            <p:cNvSpPr txBox="1">
              <a:spLocks noChangeArrowheads="1"/>
            </p:cNvSpPr>
            <p:nvPr/>
          </p:nvSpPr>
          <p:spPr bwMode="auto">
            <a:xfrm rot="-5400000">
              <a:off x="2731" y="1460"/>
              <a:ext cx="827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44" tIns="45673" rIns="91344" bIns="45673">
              <a:spAutoFit/>
            </a:bodyPr>
            <a:lstStyle>
              <a:lvl1pPr defTabSz="912813"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defTabSz="912813"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2pPr>
              <a:lvl3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3pPr>
              <a:lvl4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4pPr>
              <a:lvl5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GB" sz="1800" i="1">
                  <a:solidFill>
                    <a:schemeClr val="tx1"/>
                  </a:solidFill>
                </a:rPr>
                <a:t>E</a:t>
              </a:r>
              <a:r>
                <a:rPr lang="en-GB" sz="1800" i="1" baseline="-25000">
                  <a:solidFill>
                    <a:schemeClr val="tx1"/>
                  </a:solidFill>
                </a:rPr>
                <a:t>y</a:t>
              </a:r>
              <a:r>
                <a:rPr lang="en-GB" sz="1800">
                  <a:solidFill>
                    <a:schemeClr val="tx1"/>
                  </a:solidFill>
                </a:rPr>
                <a:t> (MV/cm)</a:t>
              </a:r>
            </a:p>
          </p:txBody>
        </p:sp>
        <p:sp>
          <p:nvSpPr>
            <p:cNvPr id="38921" name="Text Box 8"/>
            <p:cNvSpPr txBox="1">
              <a:spLocks noChangeArrowheads="1"/>
            </p:cNvSpPr>
            <p:nvPr/>
          </p:nvSpPr>
          <p:spPr bwMode="auto">
            <a:xfrm>
              <a:off x="4754" y="2460"/>
              <a:ext cx="457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344" tIns="45673" rIns="91344" bIns="45673">
              <a:spAutoFit/>
            </a:bodyPr>
            <a:lstStyle>
              <a:lvl1pPr defTabSz="912813"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defTabSz="912813"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2pPr>
              <a:lvl3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3pPr>
              <a:lvl4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4pPr>
              <a:lvl5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GB" sz="1800" i="1">
                  <a:solidFill>
                    <a:schemeClr val="tx1"/>
                  </a:solidFill>
                </a:rPr>
                <a:t>y</a:t>
              </a:r>
              <a:r>
                <a:rPr lang="en-GB" sz="1800">
                  <a:solidFill>
                    <a:schemeClr val="tx1"/>
                  </a:solidFill>
                </a:rPr>
                <a:t>/</a:t>
              </a:r>
              <a:r>
                <a:rPr lang="en-GB" sz="1800" i="1">
                  <a:solidFill>
                    <a:schemeClr val="tx1"/>
                  </a:solidFill>
                  <a:latin typeface="Symbol" charset="0"/>
                </a:rPr>
                <a:t>s</a:t>
              </a:r>
              <a:r>
                <a:rPr lang="en-GB" sz="1800" i="1" baseline="-25000">
                  <a:solidFill>
                    <a:schemeClr val="tx1"/>
                  </a:solidFill>
                </a:rPr>
                <a:t>y</a:t>
              </a: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Slide </a:t>
            </a:r>
            <a:fld id="{1F3693CA-79C3-7243-A8F0-85F1856197F2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Collision Simulation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492125" y="6075581"/>
            <a:ext cx="9440863" cy="1138238"/>
          </a:xfrm>
        </p:spPr>
        <p:txBody>
          <a:bodyPr/>
          <a:lstStyle/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beams strongly focused during collision ⇒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Luminosity!</a:t>
            </a: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large divergence after collision ⇒ beam extraction difficult</a:t>
            </a:r>
          </a:p>
        </p:txBody>
      </p:sp>
      <p:sp>
        <p:nvSpPr>
          <p:cNvPr id="39940" name="Text Box 5"/>
          <p:cNvSpPr txBox="1">
            <a:spLocks noChangeArrowheads="1"/>
          </p:cNvSpPr>
          <p:nvPr/>
        </p:nvSpPr>
        <p:spPr bwMode="auto">
          <a:xfrm>
            <a:off x="8540750" y="5543550"/>
            <a:ext cx="1420813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769938" indent="-287338" defTabSz="457200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457200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>
              <a:buFont typeface="StarSymbol" charset="0"/>
              <a:buNone/>
            </a:pPr>
            <a:r>
              <a:rPr lang="en-US" sz="1700">
                <a:latin typeface="Arial" charset="0"/>
              </a:rPr>
              <a:t>D.Schulte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Slide </a:t>
            </a:r>
            <a:fld id="{1F3693CA-79C3-7243-A8F0-85F1856197F2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7" name="collision.gif" descr="dfs:Users:t:tecker:Public:lc-lectures:collision.gif">
            <a:hlinkClick r:id="" action="ppaction://media"/>
          </p:cNvPr>
          <p:cNvPicPr>
            <a:picLocks noChangeAspect="1" noChangeArrowheads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7213" y="1009650"/>
            <a:ext cx="7053262" cy="493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1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62" name="Object 11"/>
          <p:cNvGraphicFramePr>
            <a:graphicFrameLocks noChangeAspect="1"/>
          </p:cNvGraphicFramePr>
          <p:nvPr/>
        </p:nvGraphicFramePr>
        <p:xfrm>
          <a:off x="4567238" y="6084888"/>
          <a:ext cx="4084637" cy="1042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892160" imgH="482400" progId="Equation.DSMT4">
                  <p:embed/>
                </p:oleObj>
              </mc:Choice>
              <mc:Fallback>
                <p:oleObj name="Equation" r:id="rId2" imgW="1892160" imgH="482400" progId="Equation.DSMT4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67238" y="6084888"/>
                        <a:ext cx="4084637" cy="1042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Beamstrahlung</a:t>
            </a:r>
          </a:p>
        </p:txBody>
      </p:sp>
      <p:sp>
        <p:nvSpPr>
          <p:cNvPr id="4096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“synchrotron radiation” in the field of the opposing bunch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marL="107950" indent="0" eaLnBrk="1">
              <a:buNone/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=&gt; energy loss</a:t>
            </a: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smears out luminosity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spectrum</a:t>
            </a: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creates 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e</a:t>
            </a:r>
            <a:r>
              <a:rPr lang="en-US" baseline="30000" dirty="0" err="1">
                <a:latin typeface="Times New Roman" charset="0"/>
                <a:ea typeface="ＭＳ Ｐゴシック" charset="0"/>
                <a:cs typeface="ＭＳ Ｐゴシック" charset="0"/>
              </a:rPr>
              <a:t>+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e</a:t>
            </a:r>
            <a:r>
              <a:rPr lang="en-US" baseline="30000" dirty="0">
                <a:latin typeface="Times New Roman" charset="0"/>
                <a:ea typeface="ＭＳ Ｐゴシック" charset="0"/>
                <a:cs typeface="ＭＳ Ｐゴシック" charset="0"/>
              </a:rPr>
              <a:t>-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pairs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background in detector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quantified by 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Disruption parameter</a:t>
            </a:r>
          </a:p>
        </p:txBody>
      </p:sp>
      <p:pic>
        <p:nvPicPr>
          <p:cNvPr id="4096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975" y="1617663"/>
            <a:ext cx="3113088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66" name="Group 8"/>
          <p:cNvGrpSpPr>
            <a:grpSpLocks/>
          </p:cNvGrpSpPr>
          <p:nvPr/>
        </p:nvGrpSpPr>
        <p:grpSpPr bwMode="auto">
          <a:xfrm>
            <a:off x="641350" y="5032375"/>
            <a:ext cx="3155950" cy="801688"/>
            <a:chOff x="3963" y="3740"/>
            <a:chExt cx="2245" cy="582"/>
          </a:xfrm>
        </p:grpSpPr>
        <p:pic>
          <p:nvPicPr>
            <p:cNvPr id="40970" name="Picture 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06" y="3776"/>
              <a:ext cx="2202" cy="5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0971" name="Rectangle 7"/>
            <p:cNvSpPr>
              <a:spLocks noChangeArrowheads="1"/>
            </p:cNvSpPr>
            <p:nvPr/>
          </p:nvSpPr>
          <p:spPr bwMode="auto">
            <a:xfrm>
              <a:off x="3963" y="3740"/>
              <a:ext cx="1135" cy="12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/>
            <a:lstStyle/>
            <a:p>
              <a:pPr defTabSz="912813"/>
              <a:endParaRPr lang="en-US"/>
            </a:p>
          </p:txBody>
        </p:sp>
      </p:grpSp>
      <p:pic>
        <p:nvPicPr>
          <p:cNvPr id="40967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000" y="1781175"/>
            <a:ext cx="5830888" cy="416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8" name="Rectangle 13"/>
          <p:cNvSpPr>
            <a:spLocks noChangeArrowheads="1"/>
          </p:cNvSpPr>
          <p:nvPr/>
        </p:nvSpPr>
        <p:spPr bwMode="auto">
          <a:xfrm>
            <a:off x="7593013" y="5969000"/>
            <a:ext cx="1189037" cy="12080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/>
          <a:p>
            <a:pPr defTabSz="912813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Slide </a:t>
            </a:r>
            <a:fld id="{1F3693CA-79C3-7243-A8F0-85F1856197F2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986" name="Object 5"/>
          <p:cNvGraphicFramePr>
            <a:graphicFrameLocks noChangeAspect="1"/>
          </p:cNvGraphicFramePr>
          <p:nvPr/>
        </p:nvGraphicFramePr>
        <p:xfrm>
          <a:off x="6275388" y="4219575"/>
          <a:ext cx="2730500" cy="1235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066680" imgH="482400" progId="Equation.DSMT4">
                  <p:embed/>
                </p:oleObj>
              </mc:Choice>
              <mc:Fallback>
                <p:oleObj name="Equation" r:id="rId2" imgW="1066680" imgH="4824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75388" y="4219575"/>
                        <a:ext cx="2730500" cy="1235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9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Beamstrahlung: energy loss</a:t>
            </a:r>
          </a:p>
        </p:txBody>
      </p:sp>
      <p:sp>
        <p:nvSpPr>
          <p:cNvPr id="4198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RMS relative energy loss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 err="1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beamstrahlung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energy loss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we want</a:t>
            </a:r>
          </a:p>
          <a:p>
            <a:pPr lvl="1" eaLnBrk="1"/>
            <a:r>
              <a:rPr lang="en-US" dirty="0">
                <a:latin typeface="Symbol" charset="0"/>
                <a:ea typeface="ＭＳ Ｐゴシック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σ</a:t>
            </a:r>
            <a:r>
              <a:rPr lang="en-US" baseline="-25000" dirty="0" err="1">
                <a:latin typeface="Times New Roman" charset="0"/>
                <a:ea typeface="ＭＳ Ｐゴシック" charset="0"/>
              </a:rPr>
              <a:t>x</a:t>
            </a:r>
            <a:r>
              <a:rPr lang="en-US" dirty="0">
                <a:latin typeface="Times New Roman" charset="0"/>
                <a:ea typeface="ＭＳ Ｐゴシック" charset="0"/>
              </a:rPr>
              <a:t> and </a:t>
            </a:r>
            <a:r>
              <a:rPr lang="en-US" dirty="0" err="1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σ</a:t>
            </a:r>
            <a:r>
              <a:rPr lang="en-US" baseline="-25000" dirty="0" err="1">
                <a:latin typeface="Times New Roman" charset="0"/>
                <a:ea typeface="ＭＳ Ｐゴシック" charset="0"/>
              </a:rPr>
              <a:t>y</a:t>
            </a:r>
            <a:r>
              <a:rPr lang="en-US" baseline="-25000" dirty="0">
                <a:latin typeface="Times New Roman" charset="0"/>
                <a:ea typeface="ＭＳ Ｐゴシック" charset="0"/>
              </a:rPr>
              <a:t>	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</a:rPr>
              <a:t>small</a:t>
            </a:r>
            <a:r>
              <a:rPr lang="en-US" dirty="0">
                <a:latin typeface="Times New Roman" charset="0"/>
                <a:ea typeface="ＭＳ Ｐゴシック" charset="0"/>
              </a:rPr>
              <a:t> for high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</a:rPr>
              <a:t>luminosity</a:t>
            </a:r>
          </a:p>
          <a:p>
            <a:pPr lvl="1" eaLnBrk="1"/>
            <a:r>
              <a:rPr lang="en-US" dirty="0">
                <a:latin typeface="Times New Roman" charset="0"/>
                <a:ea typeface="ＭＳ Ｐゴシック" charset="0"/>
              </a:rPr>
              <a:t> (</a:t>
            </a:r>
            <a:r>
              <a:rPr lang="en-US" dirty="0" err="1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σ</a:t>
            </a:r>
            <a:r>
              <a:rPr lang="en-US" baseline="-25000" dirty="0" err="1">
                <a:latin typeface="Times New Roman" charset="0"/>
                <a:ea typeface="ＭＳ Ｐゴシック" charset="0"/>
              </a:rPr>
              <a:t>x</a:t>
            </a:r>
            <a:r>
              <a:rPr lang="en-US" dirty="0">
                <a:latin typeface="Times New Roman" charset="0"/>
                <a:ea typeface="ＭＳ Ｐゴシック" charset="0"/>
              </a:rPr>
              <a:t>+ </a:t>
            </a:r>
            <a:r>
              <a:rPr lang="en-US" dirty="0" err="1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σ</a:t>
            </a:r>
            <a:r>
              <a:rPr lang="en-US" baseline="-25000" dirty="0" err="1">
                <a:latin typeface="Times New Roman" charset="0"/>
                <a:ea typeface="ＭＳ Ｐゴシック" charset="0"/>
              </a:rPr>
              <a:t>y</a:t>
            </a:r>
            <a:r>
              <a:rPr lang="en-US" dirty="0">
                <a:latin typeface="Times New Roman" charset="0"/>
                <a:ea typeface="ＭＳ Ｐゴシック" charset="0"/>
              </a:rPr>
              <a:t>)	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</a:rPr>
              <a:t>large</a:t>
            </a:r>
            <a:r>
              <a:rPr lang="en-US" dirty="0">
                <a:latin typeface="Times New Roman" charset="0"/>
                <a:ea typeface="ＭＳ Ｐゴシック" charset="0"/>
              </a:rPr>
              <a:t>  for small </a:t>
            </a:r>
            <a:r>
              <a:rPr lang="en-US" dirty="0" err="1">
                <a:solidFill>
                  <a:srgbClr val="FF0000"/>
                </a:solidFill>
                <a:latin typeface="Times New Roman" charset="0"/>
                <a:ea typeface="ＭＳ Ｐゴシック" charset="0"/>
              </a:rPr>
              <a:t>δ</a:t>
            </a:r>
            <a:r>
              <a:rPr lang="en-US" baseline="-25000" dirty="0" err="1">
                <a:solidFill>
                  <a:srgbClr val="FF0000"/>
                </a:solidFill>
                <a:latin typeface="Times New Roman" charset="0"/>
                <a:ea typeface="ＭＳ Ｐゴシック" charset="0"/>
              </a:rPr>
              <a:t>BS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</a:rPr>
              <a:t>    (=&gt; better luminosity spectrum)</a:t>
            </a:r>
          </a:p>
          <a:p>
            <a:pPr eaLnBrk="1"/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use </a:t>
            </a:r>
            <a:r>
              <a:rPr lang="en-US" b="1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flat beams with </a:t>
            </a:r>
            <a:r>
              <a:rPr lang="en-US" b="1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σ</a:t>
            </a:r>
            <a:r>
              <a:rPr lang="en-US" b="1" baseline="-25000" dirty="0" err="1">
                <a:latin typeface="Times New Roman" charset="0"/>
                <a:ea typeface="ＭＳ Ｐゴシック" charset="0"/>
                <a:cs typeface="ＭＳ Ｐゴシック" charset="0"/>
              </a:rPr>
              <a:t>x</a:t>
            </a:r>
            <a:r>
              <a:rPr lang="en-US" b="1" dirty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b="1" dirty="0">
                <a:latin typeface="Arial Unicode MS" charset="0"/>
                <a:ea typeface="ＭＳ Ｐゴシック" charset="0"/>
                <a:cs typeface="Arial Unicode MS" charset="0"/>
                <a:sym typeface="Mathematica1" charset="0"/>
              </a:rPr>
              <a:t>≫</a:t>
            </a:r>
            <a:r>
              <a:rPr lang="en-US" b="1" dirty="0">
                <a:latin typeface="Times New Roman" charset="0"/>
                <a:ea typeface="ＭＳ Ｐゴシック" charset="0"/>
                <a:cs typeface="ＭＳ Ｐゴシック" charset="0"/>
                <a:sym typeface="Mathematica1" charset="0"/>
              </a:rPr>
              <a:t> </a:t>
            </a:r>
            <a:r>
              <a:rPr lang="en-US" b="1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σ</a:t>
            </a:r>
            <a:r>
              <a:rPr lang="en-US" b="1" baseline="-25000" dirty="0" err="1">
                <a:latin typeface="Times New Roman" charset="0"/>
                <a:ea typeface="ＭＳ Ｐゴシック" charset="0"/>
                <a:cs typeface="ＭＳ Ｐゴシック" charset="0"/>
              </a:rPr>
              <a:t>y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Can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increase luminosity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  by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small </a:t>
            </a:r>
            <a:r>
              <a:rPr lang="en-US" dirty="0" err="1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σ</a:t>
            </a:r>
            <a:r>
              <a:rPr lang="en-US" baseline="-25000" dirty="0" err="1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y</a:t>
            </a:r>
            <a:endParaRPr lang="en-US" baseline="-25000" dirty="0">
              <a:solidFill>
                <a:srgbClr val="FF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>
              <a:buFont typeface="StarSymbol" charset="0"/>
              <a:buNone/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   and </a:t>
            </a:r>
            <a:r>
              <a:rPr lang="en-US" dirty="0" err="1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minimise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err="1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δ</a:t>
            </a:r>
            <a:r>
              <a:rPr lang="en-US" baseline="-25000" dirty="0" err="1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BS</a:t>
            </a:r>
            <a:r>
              <a:rPr lang="en-US" baseline="-250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			</a:t>
            </a: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by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big</a:t>
            </a:r>
            <a:r>
              <a:rPr lang="en-US" baseline="-250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err="1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σ</a:t>
            </a:r>
            <a:r>
              <a:rPr lang="en-US" baseline="-25000" dirty="0" err="1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x</a:t>
            </a:r>
            <a:endParaRPr lang="en-US" baseline="-25000" dirty="0">
              <a:solidFill>
                <a:srgbClr val="FF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graphicFrame>
        <p:nvGraphicFramePr>
          <p:cNvPr id="41987" name="Object 4"/>
          <p:cNvGraphicFramePr>
            <a:graphicFrameLocks noChangeAspect="1"/>
          </p:cNvGraphicFramePr>
          <p:nvPr/>
        </p:nvGraphicFramePr>
        <p:xfrm>
          <a:off x="4946650" y="1174750"/>
          <a:ext cx="4652963" cy="1042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2209680" imgH="495000" progId="Equation.DSMT4">
                  <p:embed/>
                </p:oleObj>
              </mc:Choice>
              <mc:Fallback>
                <p:oleObj name="Equation" r:id="rId4" imgW="2209680" imgH="4950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46650" y="1174750"/>
                        <a:ext cx="4652963" cy="1042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Slide </a:t>
            </a:r>
            <a:fld id="{1F3693CA-79C3-7243-A8F0-85F1856197F2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Limit on beam size: Hour-glass effect</a:t>
            </a:r>
          </a:p>
        </p:txBody>
      </p:sp>
      <p:sp>
        <p:nvSpPr>
          <p:cNvPr id="43013" name="Rectangle 3"/>
          <p:cNvSpPr>
            <a:spLocks noGrp="1" noChangeArrowheads="1"/>
          </p:cNvSpPr>
          <p:nvPr>
            <p:ph idx="1"/>
          </p:nvPr>
        </p:nvSpPr>
        <p:spPr>
          <a:xfrm>
            <a:off x="160338" y="949622"/>
            <a:ext cx="9772650" cy="6037110"/>
          </a:xfrm>
        </p:spPr>
        <p:txBody>
          <a:bodyPr/>
          <a:lstStyle/>
          <a:p>
            <a:pPr eaLnBrk="1"/>
            <a:r>
              <a:rPr lang="en-US" sz="2400" i="1" dirty="0">
                <a:latin typeface="Times New Roman" charset="0"/>
                <a:ea typeface="ＭＳ Ｐゴシック" charset="0"/>
                <a:cs typeface="ＭＳ Ｐゴシック" charset="0"/>
              </a:rPr>
              <a:t>β</a:t>
            </a: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-function at the interaction point follows</a:t>
            </a:r>
            <a:b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 sz="240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endParaRPr lang="en-US" sz="240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endParaRPr lang="en-US" sz="240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marL="107950" indent="0" eaLnBrk="1">
              <a:buNone/>
            </a:pPr>
            <a:endParaRPr lang="en-US" sz="240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>
              <a:buBlip>
                <a:blip r:embed="rId2"/>
              </a:buBlip>
            </a:pPr>
            <a:r>
              <a:rPr lang="en-US" sz="2400" dirty="0"/>
              <a:t>Luminosity has to be calculated in slices</a:t>
            </a:r>
          </a:p>
          <a:p>
            <a:pPr eaLnBrk="1"/>
            <a:r>
              <a:rPr lang="en-US" sz="2400" dirty="0"/>
              <a:t>desirable to have </a:t>
            </a:r>
            <a:r>
              <a:rPr lang="en-US" sz="2400" dirty="0" err="1">
                <a:solidFill>
                  <a:schemeClr val="tx1"/>
                </a:solidFill>
              </a:rPr>
              <a:t>σ</a:t>
            </a:r>
            <a:r>
              <a:rPr lang="en-US" sz="2400" baseline="-25000" dirty="0" err="1"/>
              <a:t>z</a:t>
            </a:r>
            <a:r>
              <a:rPr lang="en-US" sz="2400" baseline="-25000" dirty="0"/>
              <a:t> </a:t>
            </a:r>
            <a:r>
              <a:rPr lang="en-US" sz="2400" dirty="0">
                <a:cs typeface="Times New Roman" charset="0"/>
              </a:rPr>
              <a:t>≤ </a:t>
            </a:r>
            <a:r>
              <a:rPr lang="en-US" sz="2400" i="1" dirty="0">
                <a:ea typeface="Times New Roman" charset="0"/>
                <a:cs typeface="Times New Roman" charset="0"/>
              </a:rPr>
              <a:t>β</a:t>
            </a:r>
            <a:r>
              <a:rPr lang="en-US" sz="2400" i="1" baseline="-25000" dirty="0">
                <a:ea typeface="Times New Roman" charset="0"/>
                <a:cs typeface="Times New Roman" charset="0"/>
              </a:rPr>
              <a:t>y</a:t>
            </a:r>
            <a:r>
              <a:rPr lang="en-US" sz="2400" baseline="-25000" dirty="0">
                <a:ea typeface="Times New Roman" charset="0"/>
                <a:cs typeface="Times New Roman" charset="0"/>
              </a:rPr>
              <a:t>  </a:t>
            </a:r>
            <a:r>
              <a:rPr lang="en-GB" sz="2400" dirty="0">
                <a:ea typeface="Times New Roman" charset="0"/>
                <a:cs typeface="Times New Roman" charset="0"/>
              </a:rPr>
              <a:t>⇒</a:t>
            </a:r>
            <a:r>
              <a:rPr lang="en-US" sz="2400" dirty="0">
                <a:ea typeface="Times New Roman" charset="0"/>
                <a:cs typeface="Times New Roman" charset="0"/>
                <a:sym typeface="Symbol" charset="0"/>
              </a:rPr>
              <a:t>  </a:t>
            </a:r>
            <a:r>
              <a:rPr lang="en-US" sz="2400" dirty="0">
                <a:solidFill>
                  <a:srgbClr val="FF0000"/>
                </a:solidFill>
                <a:ea typeface="Times New Roman" charset="0"/>
                <a:cs typeface="Times New Roman" charset="0"/>
                <a:sym typeface="Symbol" charset="0"/>
              </a:rPr>
              <a:t>short bunch length </a:t>
            </a:r>
            <a:r>
              <a:rPr lang="en-US" sz="2400" dirty="0">
                <a:ea typeface="Times New Roman" charset="0"/>
                <a:cs typeface="Times New Roman" charset="0"/>
                <a:sym typeface="Symbol" charset="0"/>
              </a:rPr>
              <a:t>for high luminosity</a:t>
            </a:r>
          </a:p>
          <a:p>
            <a:pPr marL="107950" indent="0" eaLnBrk="1">
              <a:buNone/>
            </a:pPr>
            <a:endParaRPr lang="en-US" sz="2400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4301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8264" y="1180259"/>
            <a:ext cx="4110734" cy="2072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3010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5622773"/>
              </p:ext>
            </p:extLst>
          </p:nvPr>
        </p:nvGraphicFramePr>
        <p:xfrm>
          <a:off x="1610375" y="1356095"/>
          <a:ext cx="2320925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041120" imgH="444240" progId="Equation.DSMT4">
                  <p:embed/>
                </p:oleObj>
              </mc:Choice>
              <mc:Fallback>
                <p:oleObj name="Equation" r:id="rId4" imgW="1041120" imgH="44424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0375" y="1356095"/>
                        <a:ext cx="2320925" cy="990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011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9478522"/>
              </p:ext>
            </p:extLst>
          </p:nvPr>
        </p:nvGraphicFramePr>
        <p:xfrm>
          <a:off x="1553960" y="2412719"/>
          <a:ext cx="3119437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701720" imgH="228600" progId="Equation.DSMT4">
                  <p:embed/>
                </p:oleObj>
              </mc:Choice>
              <mc:Fallback>
                <p:oleObj name="Equation" r:id="rId6" imgW="1701720" imgH="22860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53960" y="2412719"/>
                        <a:ext cx="3119437" cy="41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0" name="Group 15"/>
          <p:cNvGrpSpPr>
            <a:grpSpLocks/>
          </p:cNvGrpSpPr>
          <p:nvPr/>
        </p:nvGrpSpPr>
        <p:grpSpPr bwMode="auto">
          <a:xfrm>
            <a:off x="925843" y="4653148"/>
            <a:ext cx="7668993" cy="2619792"/>
            <a:chOff x="258" y="1623"/>
            <a:chExt cx="5607" cy="2722"/>
          </a:xfrm>
        </p:grpSpPr>
        <p:grpSp>
          <p:nvGrpSpPr>
            <p:cNvPr id="11" name="Group 13"/>
            <p:cNvGrpSpPr>
              <a:grpSpLocks/>
            </p:cNvGrpSpPr>
            <p:nvPr/>
          </p:nvGrpSpPr>
          <p:grpSpPr bwMode="auto">
            <a:xfrm>
              <a:off x="258" y="1623"/>
              <a:ext cx="5026" cy="2722"/>
              <a:chOff x="584" y="1898"/>
              <a:chExt cx="5026" cy="2722"/>
            </a:xfrm>
          </p:grpSpPr>
          <p:pic>
            <p:nvPicPr>
              <p:cNvPr id="13" name="Picture 4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84" y="2224"/>
                <a:ext cx="5026" cy="23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14" name="Group 12"/>
              <p:cNvGrpSpPr>
                <a:grpSpLocks/>
              </p:cNvGrpSpPr>
              <p:nvPr/>
            </p:nvGrpSpPr>
            <p:grpSpPr bwMode="auto">
              <a:xfrm>
                <a:off x="1496" y="1898"/>
                <a:ext cx="3320" cy="243"/>
                <a:chOff x="1496" y="1898"/>
                <a:chExt cx="3320" cy="243"/>
              </a:xfrm>
            </p:grpSpPr>
            <p:sp>
              <p:nvSpPr>
                <p:cNvPr id="15" name="Text Box 8"/>
                <p:cNvSpPr txBox="1">
                  <a:spLocks noChangeArrowheads="1"/>
                </p:cNvSpPr>
                <p:nvPr/>
              </p:nvSpPr>
              <p:spPr bwMode="auto">
                <a:xfrm>
                  <a:off x="1496" y="1898"/>
                  <a:ext cx="765" cy="23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marL="769938" indent="-287338" defTabSz="457200" eaLnBrk="0">
                    <a:defRPr sz="2600">
                      <a:solidFill>
                        <a:srgbClr val="000000"/>
                      </a:solidFill>
                      <a:latin typeface="Times New Roman" charset="0"/>
                      <a:ea typeface="ＭＳ Ｐゴシック" charset="0"/>
                      <a:cs typeface="ＭＳ Ｐゴシック" charset="0"/>
                    </a:defRPr>
                  </a:lvl1pPr>
                  <a:lvl2pPr marL="37931725" indent="-37474525" defTabSz="457200" eaLnBrk="0">
                    <a:defRPr sz="2600">
                      <a:solidFill>
                        <a:srgbClr val="000000"/>
                      </a:solidFill>
                      <a:latin typeface="Times New Roman" charset="0"/>
                      <a:ea typeface="ＭＳ Ｐゴシック" charset="0"/>
                    </a:defRPr>
                  </a:lvl2pPr>
                  <a:lvl3pPr eaLnBrk="0">
                    <a:defRPr sz="2600">
                      <a:solidFill>
                        <a:srgbClr val="000000"/>
                      </a:solidFill>
                      <a:latin typeface="Times New Roman" charset="0"/>
                      <a:ea typeface="ＭＳ Ｐゴシック" charset="0"/>
                    </a:defRPr>
                  </a:lvl3pPr>
                  <a:lvl4pPr eaLnBrk="0">
                    <a:defRPr sz="2600">
                      <a:solidFill>
                        <a:srgbClr val="000000"/>
                      </a:solidFill>
                      <a:latin typeface="Times New Roman" charset="0"/>
                      <a:ea typeface="ＭＳ Ｐゴシック" charset="0"/>
                    </a:defRPr>
                  </a:lvl4pPr>
                  <a:lvl5pPr eaLnBrk="0">
                    <a:defRPr sz="2600">
                      <a:solidFill>
                        <a:srgbClr val="000000"/>
                      </a:solidFill>
                      <a:latin typeface="Times New Roman" charset="0"/>
                      <a:ea typeface="ＭＳ Ｐゴシック" charset="0"/>
                    </a:defRPr>
                  </a:lvl5pPr>
                  <a:lvl6pPr marL="457200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ts val="1138"/>
                    </a:spcAft>
                    <a:defRPr sz="2600">
                      <a:solidFill>
                        <a:srgbClr val="000000"/>
                      </a:solidFill>
                      <a:latin typeface="Times New Roman" charset="0"/>
                      <a:ea typeface="ＭＳ Ｐゴシック" charset="0"/>
                    </a:defRPr>
                  </a:lvl6pPr>
                  <a:lvl7pPr marL="914400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ts val="1138"/>
                    </a:spcAft>
                    <a:defRPr sz="2600">
                      <a:solidFill>
                        <a:srgbClr val="000000"/>
                      </a:solidFill>
                      <a:latin typeface="Times New Roman" charset="0"/>
                      <a:ea typeface="ＭＳ Ｐゴシック" charset="0"/>
                    </a:defRPr>
                  </a:lvl7pPr>
                  <a:lvl8pPr marL="1371600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ts val="1138"/>
                    </a:spcAft>
                    <a:defRPr sz="2600">
                      <a:solidFill>
                        <a:srgbClr val="000000"/>
                      </a:solidFill>
                      <a:latin typeface="Times New Roman" charset="0"/>
                      <a:ea typeface="ＭＳ Ｐゴシック" charset="0"/>
                    </a:defRPr>
                  </a:lvl8pPr>
                  <a:lvl9pPr marL="1828800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ts val="1138"/>
                    </a:spcAft>
                    <a:defRPr sz="2600">
                      <a:solidFill>
                        <a:srgbClr val="000000"/>
                      </a:solidFill>
                      <a:latin typeface="Times New Roman" charset="0"/>
                      <a:ea typeface="ＭＳ Ｐゴシック" charset="0"/>
                    </a:defRPr>
                  </a:lvl9pPr>
                </a:lstStyle>
                <a:p>
                  <a:pPr eaLnBrk="1">
                    <a:buFont typeface="StarSymbol" charset="0"/>
                    <a:buNone/>
                  </a:pPr>
                  <a:r>
                    <a:rPr lang="en-US">
                      <a:solidFill>
                        <a:schemeClr val="tx1"/>
                      </a:solidFill>
                    </a:rPr>
                    <a:t>σ</a:t>
                  </a:r>
                  <a:r>
                    <a:rPr lang="en-US" baseline="-25000"/>
                    <a:t>z</a:t>
                  </a:r>
                  <a:r>
                    <a:rPr lang="en-US"/>
                    <a:t>=</a:t>
                  </a:r>
                  <a:r>
                    <a:rPr lang="en-US" i="1"/>
                    <a:t>β</a:t>
                  </a:r>
                  <a:r>
                    <a:rPr lang="en-US" baseline="-25000"/>
                    <a:t>y</a:t>
                  </a:r>
                </a:p>
              </p:txBody>
            </p:sp>
            <p:sp>
              <p:nvSpPr>
                <p:cNvPr id="16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3947" y="1908"/>
                  <a:ext cx="869" cy="23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marL="769938" indent="-287338" defTabSz="457200" eaLnBrk="0">
                    <a:defRPr sz="2600">
                      <a:solidFill>
                        <a:srgbClr val="000000"/>
                      </a:solidFill>
                      <a:latin typeface="Times New Roman" charset="0"/>
                      <a:ea typeface="ＭＳ Ｐゴシック" charset="0"/>
                      <a:cs typeface="ＭＳ Ｐゴシック" charset="0"/>
                    </a:defRPr>
                  </a:lvl1pPr>
                  <a:lvl2pPr marL="37931725" indent="-37474525" defTabSz="457200" eaLnBrk="0">
                    <a:defRPr sz="2600">
                      <a:solidFill>
                        <a:srgbClr val="000000"/>
                      </a:solidFill>
                      <a:latin typeface="Times New Roman" charset="0"/>
                      <a:ea typeface="ＭＳ Ｐゴシック" charset="0"/>
                    </a:defRPr>
                  </a:lvl2pPr>
                  <a:lvl3pPr eaLnBrk="0">
                    <a:defRPr sz="2600">
                      <a:solidFill>
                        <a:srgbClr val="000000"/>
                      </a:solidFill>
                      <a:latin typeface="Times New Roman" charset="0"/>
                      <a:ea typeface="ＭＳ Ｐゴシック" charset="0"/>
                    </a:defRPr>
                  </a:lvl3pPr>
                  <a:lvl4pPr eaLnBrk="0">
                    <a:defRPr sz="2600">
                      <a:solidFill>
                        <a:srgbClr val="000000"/>
                      </a:solidFill>
                      <a:latin typeface="Times New Roman" charset="0"/>
                      <a:ea typeface="ＭＳ Ｐゴシック" charset="0"/>
                    </a:defRPr>
                  </a:lvl4pPr>
                  <a:lvl5pPr eaLnBrk="0">
                    <a:defRPr sz="2600">
                      <a:solidFill>
                        <a:srgbClr val="000000"/>
                      </a:solidFill>
                      <a:latin typeface="Times New Roman" charset="0"/>
                      <a:ea typeface="ＭＳ Ｐゴシック" charset="0"/>
                    </a:defRPr>
                  </a:lvl5pPr>
                  <a:lvl6pPr marL="457200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ts val="1138"/>
                    </a:spcAft>
                    <a:defRPr sz="2600">
                      <a:solidFill>
                        <a:srgbClr val="000000"/>
                      </a:solidFill>
                      <a:latin typeface="Times New Roman" charset="0"/>
                      <a:ea typeface="ＭＳ Ｐゴシック" charset="0"/>
                    </a:defRPr>
                  </a:lvl6pPr>
                  <a:lvl7pPr marL="914400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ts val="1138"/>
                    </a:spcAft>
                    <a:defRPr sz="2600">
                      <a:solidFill>
                        <a:srgbClr val="000000"/>
                      </a:solidFill>
                      <a:latin typeface="Times New Roman" charset="0"/>
                      <a:ea typeface="ＭＳ Ｐゴシック" charset="0"/>
                    </a:defRPr>
                  </a:lvl7pPr>
                  <a:lvl8pPr marL="1371600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ts val="1138"/>
                    </a:spcAft>
                    <a:defRPr sz="2600">
                      <a:solidFill>
                        <a:srgbClr val="000000"/>
                      </a:solidFill>
                      <a:latin typeface="Times New Roman" charset="0"/>
                      <a:ea typeface="ＭＳ Ｐゴシック" charset="0"/>
                    </a:defRPr>
                  </a:lvl8pPr>
                  <a:lvl9pPr marL="1828800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ts val="1138"/>
                    </a:spcAft>
                    <a:defRPr sz="2600">
                      <a:solidFill>
                        <a:srgbClr val="000000"/>
                      </a:solidFill>
                      <a:latin typeface="Times New Roman" charset="0"/>
                      <a:ea typeface="ＭＳ Ｐゴシック" charset="0"/>
                    </a:defRPr>
                  </a:lvl9pPr>
                </a:lstStyle>
                <a:p>
                  <a:pPr eaLnBrk="1">
                    <a:buFont typeface="StarSymbol" charset="0"/>
                    <a:buNone/>
                  </a:pPr>
                  <a:r>
                    <a:rPr lang="en-US">
                      <a:solidFill>
                        <a:schemeClr val="tx1"/>
                      </a:solidFill>
                    </a:rPr>
                    <a:t>σ</a:t>
                  </a:r>
                  <a:r>
                    <a:rPr lang="en-US" baseline="-25000"/>
                    <a:t>z</a:t>
                  </a:r>
                  <a:r>
                    <a:rPr lang="en-US"/>
                    <a:t>=3</a:t>
                  </a:r>
                  <a:r>
                    <a:rPr lang="en-US" i="1"/>
                    <a:t>β</a:t>
                  </a:r>
                  <a:r>
                    <a:rPr lang="en-US" baseline="-25000"/>
                    <a:t>y</a:t>
                  </a:r>
                </a:p>
              </p:txBody>
            </p:sp>
          </p:grpSp>
        </p:grpSp>
        <p:sp>
          <p:nvSpPr>
            <p:cNvPr id="12" name="Text Box 10"/>
            <p:cNvSpPr txBox="1">
              <a:spLocks noChangeArrowheads="1"/>
            </p:cNvSpPr>
            <p:nvPr/>
          </p:nvSpPr>
          <p:spPr bwMode="auto">
            <a:xfrm>
              <a:off x="5290" y="3847"/>
              <a:ext cx="575" cy="2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marL="769938" indent="-287338" defTabSz="457200"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defTabSz="457200"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2pPr>
              <a:lvl3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3pPr>
              <a:lvl4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4pPr>
              <a:lvl5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>
                <a:buFont typeface="StarSymbol" charset="0"/>
                <a:buNone/>
              </a:pPr>
              <a:r>
                <a:rPr lang="en-US" sz="1600" dirty="0" err="1"/>
                <a:t>N.Walker</a:t>
              </a:r>
              <a:endParaRPr lang="en-US" sz="1600" dirty="0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Slide </a:t>
            </a:r>
            <a:fld id="{1F3693CA-79C3-7243-A8F0-85F1856197F2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058" name="Object 6"/>
          <p:cNvGraphicFramePr>
            <a:graphicFrameLocks noChangeAspect="1"/>
          </p:cNvGraphicFramePr>
          <p:nvPr/>
        </p:nvGraphicFramePr>
        <p:xfrm>
          <a:off x="5500688" y="881063"/>
          <a:ext cx="4576762" cy="1144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031840" imgH="507960" progId="Equation.DSMT4">
                  <p:embed/>
                </p:oleObj>
              </mc:Choice>
              <mc:Fallback>
                <p:oleObj name="Equation" r:id="rId2" imgW="2031840" imgH="50796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0688" y="881063"/>
                        <a:ext cx="4576762" cy="1144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059" name="Object 4"/>
          <p:cNvGraphicFramePr>
            <a:graphicFrameLocks noChangeAspect="1"/>
          </p:cNvGraphicFramePr>
          <p:nvPr/>
        </p:nvGraphicFramePr>
        <p:xfrm>
          <a:off x="2101850" y="925513"/>
          <a:ext cx="2376488" cy="1074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066680" imgH="482400" progId="Equation.DSMT4">
                  <p:embed/>
                </p:oleObj>
              </mc:Choice>
              <mc:Fallback>
                <p:oleObj name="Equation" r:id="rId4" imgW="1066680" imgH="4824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01850" y="925513"/>
                        <a:ext cx="2376488" cy="10747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060" name="Object 7"/>
          <p:cNvGraphicFramePr>
            <a:graphicFrameLocks noChangeAspect="1"/>
          </p:cNvGraphicFramePr>
          <p:nvPr/>
        </p:nvGraphicFramePr>
        <p:xfrm>
          <a:off x="1993900" y="2251075"/>
          <a:ext cx="3070225" cy="1185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282680" imgH="495000" progId="Equation.DSMT4">
                  <p:embed/>
                </p:oleObj>
              </mc:Choice>
              <mc:Fallback>
                <p:oleObj name="Equation" r:id="rId6" imgW="1282680" imgH="4950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93900" y="2251075"/>
                        <a:ext cx="3070225" cy="1185863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0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Luminosity: more scaling …</a:t>
            </a:r>
          </a:p>
        </p:txBody>
      </p:sp>
      <p:sp>
        <p:nvSpPr>
          <p:cNvPr id="45063" name="Rectangle 3"/>
          <p:cNvSpPr>
            <a:spLocks noGrp="1" noChangeArrowheads="1"/>
          </p:cNvSpPr>
          <p:nvPr>
            <p:ph idx="1"/>
          </p:nvPr>
        </p:nvSpPr>
        <p:spPr>
          <a:xfrm>
            <a:off x="160338" y="1239838"/>
            <a:ext cx="9772650" cy="5794375"/>
          </a:xfrm>
        </p:spPr>
        <p:txBody>
          <a:bodyPr/>
          <a:lstStyle/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substitute							into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we get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now use								(assuming β</a:t>
            </a:r>
            <a:r>
              <a:rPr lang="en-US" baseline="-25000" dirty="0" err="1">
                <a:latin typeface="Times New Roman" charset="0"/>
                <a:ea typeface="ＭＳ Ｐゴシック" charset="0"/>
                <a:cs typeface="ＭＳ Ｐゴシック" charset="0"/>
              </a:rPr>
              <a:t>rel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~ 1)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then</a:t>
            </a:r>
          </a:p>
        </p:txBody>
      </p:sp>
      <p:graphicFrame>
        <p:nvGraphicFramePr>
          <p:cNvPr id="45061" name="Object 9"/>
          <p:cNvGraphicFramePr>
            <a:graphicFrameLocks noChangeAspect="1"/>
          </p:cNvGraphicFramePr>
          <p:nvPr/>
        </p:nvGraphicFramePr>
        <p:xfrm>
          <a:off x="1576388" y="4989513"/>
          <a:ext cx="6777037" cy="1179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2844720" imgH="495000" progId="Equation.DSMT4">
                  <p:embed/>
                </p:oleObj>
              </mc:Choice>
              <mc:Fallback>
                <p:oleObj name="Equation" r:id="rId8" imgW="2844720" imgH="49500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76388" y="4989513"/>
                        <a:ext cx="6777037" cy="1179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062" name="Object 8"/>
          <p:cNvGraphicFramePr>
            <a:graphicFrameLocks noChangeAspect="1"/>
          </p:cNvGraphicFramePr>
          <p:nvPr/>
        </p:nvGraphicFramePr>
        <p:xfrm>
          <a:off x="2119313" y="3597275"/>
          <a:ext cx="2027237" cy="1116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876240" imgH="482400" progId="Equation.DSMT4">
                  <p:embed/>
                </p:oleObj>
              </mc:Choice>
              <mc:Fallback>
                <p:oleObj name="Equation" r:id="rId10" imgW="876240" imgH="482400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9313" y="3597275"/>
                        <a:ext cx="2027237" cy="1116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065" name="Text Box 11"/>
          <p:cNvSpPr txBox="1">
            <a:spLocks noChangeArrowheads="1"/>
          </p:cNvSpPr>
          <p:nvPr/>
        </p:nvSpPr>
        <p:spPr bwMode="auto">
          <a:xfrm>
            <a:off x="6194425" y="6661150"/>
            <a:ext cx="33099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769938" indent="-287338" defTabSz="457200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457200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>
              <a:buFont typeface="StarSymbol" charset="0"/>
              <a:buNone/>
            </a:pPr>
            <a:r>
              <a:rPr lang="en-US">
                <a:cs typeface="Times New Roman" charset="0"/>
                <a:sym typeface="Mathematica1" charset="0"/>
              </a:rPr>
              <a:t>~</a:t>
            </a:r>
            <a:r>
              <a:rPr lang="en-US">
                <a:ea typeface="Times New Roman" charset="0"/>
                <a:cs typeface="Times New Roman" charset="0"/>
                <a:sym typeface="Mathematica1" charset="0"/>
              </a:rPr>
              <a:t>1 (hour glass effect)</a:t>
            </a:r>
          </a:p>
        </p:txBody>
      </p:sp>
      <p:sp>
        <p:nvSpPr>
          <p:cNvPr id="45067" name="Left Brace 10"/>
          <p:cNvSpPr>
            <a:spLocks/>
          </p:cNvSpPr>
          <p:nvPr/>
        </p:nvSpPr>
        <p:spPr bwMode="auto">
          <a:xfrm rot="-5400000">
            <a:off x="7843044" y="5979319"/>
            <a:ext cx="284163" cy="809625"/>
          </a:xfrm>
          <a:prstGeom prst="leftBrace">
            <a:avLst>
              <a:gd name="adj1" fmla="val 8310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marL="769938" indent="-287338" defTabSz="457200">
              <a:buFont typeface="StarSymbol" charset="0"/>
              <a:buBlip>
                <a:blip r:embed="rId12"/>
              </a:buBlip>
            </a:pP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Slide </a:t>
            </a:r>
            <a:fld id="{1F3693CA-79C3-7243-A8F0-85F1856197F2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The ‘final’ scaling for LC</a:t>
            </a:r>
          </a:p>
        </p:txBody>
      </p:sp>
      <p:sp>
        <p:nvSpPr>
          <p:cNvPr id="46085" name="Rectangle 3"/>
          <p:cNvSpPr>
            <a:spLocks noGrp="1" noChangeArrowheads="1"/>
          </p:cNvSpPr>
          <p:nvPr>
            <p:ph idx="1"/>
          </p:nvPr>
        </p:nvSpPr>
        <p:spPr>
          <a:xfrm>
            <a:off x="147638" y="2701925"/>
            <a:ext cx="9771062" cy="4505325"/>
          </a:xfrm>
        </p:spPr>
        <p:txBody>
          <a:bodyPr/>
          <a:lstStyle/>
          <a:p>
            <a:pPr eaLnBrk="1"/>
            <a:r>
              <a:rPr lang="en-GB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we want </a:t>
            </a:r>
            <a:r>
              <a:rPr lang="en-GB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high RF-beam</a:t>
            </a:r>
            <a:r>
              <a:rPr lang="en-GB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conversion </a:t>
            </a:r>
            <a:r>
              <a:rPr lang="en-GB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efficiency</a:t>
            </a:r>
            <a:r>
              <a:rPr lang="en-GB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GB" i="1">
                <a:solidFill>
                  <a:schemeClr val="tx1"/>
                </a:solidFill>
                <a:latin typeface="Symbol" charset="0"/>
                <a:ea typeface="ＭＳ Ｐゴシック" charset="0"/>
                <a:cs typeface="ＭＳ Ｐゴシック" charset="0"/>
              </a:rPr>
              <a:t>η</a:t>
            </a:r>
            <a:r>
              <a:rPr lang="en-GB" i="1" baseline="-25000">
                <a:solidFill>
                  <a:schemeClr val="tx2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RF</a:t>
            </a:r>
          </a:p>
          <a:p>
            <a:pPr eaLnBrk="1"/>
            <a:r>
              <a:rPr lang="en-GB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need </a:t>
            </a:r>
            <a:r>
              <a:rPr lang="en-GB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high RF power</a:t>
            </a:r>
            <a:r>
              <a:rPr lang="en-GB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GB" i="1">
                <a:solidFill>
                  <a:schemeClr val="tx2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P</a:t>
            </a:r>
            <a:r>
              <a:rPr lang="en-GB" i="1" baseline="-25000">
                <a:solidFill>
                  <a:schemeClr val="tx2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RF</a:t>
            </a:r>
          </a:p>
          <a:p>
            <a:pPr eaLnBrk="1"/>
            <a:r>
              <a:rPr lang="en-GB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small</a:t>
            </a:r>
            <a:r>
              <a:rPr lang="en-GB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normalised </a:t>
            </a:r>
            <a:r>
              <a:rPr lang="en-GB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vertical emittance</a:t>
            </a:r>
            <a:r>
              <a:rPr lang="en-GB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GB" i="1">
                <a:solidFill>
                  <a:schemeClr val="tx2"/>
                </a:solidFill>
                <a:latin typeface="Symbol" charset="0"/>
                <a:ea typeface="ＭＳ Ｐゴシック" charset="0"/>
                <a:cs typeface="ＭＳ Ｐゴシック" charset="0"/>
              </a:rPr>
              <a:t>ε</a:t>
            </a:r>
            <a:r>
              <a:rPr lang="en-GB" i="1" baseline="-25000">
                <a:solidFill>
                  <a:schemeClr val="tx2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n,y</a:t>
            </a:r>
          </a:p>
          <a:p>
            <a:pPr eaLnBrk="1"/>
            <a:r>
              <a:rPr lang="en-GB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strong focusing at IP</a:t>
            </a:r>
            <a:r>
              <a:rPr lang="en-GB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(</a:t>
            </a:r>
            <a:r>
              <a:rPr lang="en-GB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small </a:t>
            </a:r>
            <a:r>
              <a:rPr lang="en-US" i="1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β</a:t>
            </a:r>
            <a:r>
              <a:rPr lang="en-GB" i="1" baseline="-250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y</a:t>
            </a:r>
            <a:r>
              <a:rPr lang="en-GB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and hence </a:t>
            </a:r>
            <a:r>
              <a:rPr lang="en-GB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small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σ</a:t>
            </a:r>
            <a:r>
              <a:rPr lang="en-GB" i="1" baseline="-250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z</a:t>
            </a:r>
            <a:r>
              <a:rPr lang="en-GB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)</a:t>
            </a:r>
          </a:p>
          <a:p>
            <a:pPr eaLnBrk="1"/>
            <a:r>
              <a:rPr lang="en-GB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could also allow higher beamstrahlung </a:t>
            </a:r>
            <a:r>
              <a:rPr lang="en-US" i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δ</a:t>
            </a:r>
            <a:r>
              <a:rPr lang="en-GB" i="1" baseline="-25000">
                <a:solidFill>
                  <a:schemeClr val="tx2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BS</a:t>
            </a:r>
            <a:r>
              <a:rPr lang="en-GB" i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GB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if willing to live with the consequences (Luminosity spread and background)</a:t>
            </a:r>
            <a:br>
              <a:rPr lang="en-GB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GB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lvl="1" eaLnBrk="1"/>
            <a:r>
              <a:rPr lang="en-GB" sz="220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Above result is for the </a:t>
            </a:r>
            <a:r>
              <a:rPr lang="en-GB" sz="2200">
                <a:solidFill>
                  <a:srgbClr val="FF0000"/>
                </a:solidFill>
                <a:latin typeface="Times New Roman" charset="0"/>
                <a:ea typeface="ＭＳ Ｐゴシック" charset="0"/>
              </a:rPr>
              <a:t>low</a:t>
            </a:r>
            <a:r>
              <a:rPr lang="en-GB" sz="220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 beamstrahlung regime where </a:t>
            </a:r>
            <a:r>
              <a:rPr lang="en-US" i="1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δ</a:t>
            </a:r>
            <a:r>
              <a:rPr lang="en-GB" sz="2200" i="1" baseline="-2500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BS</a:t>
            </a:r>
            <a:r>
              <a:rPr lang="en-GB" sz="220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 ~ few %</a:t>
            </a:r>
          </a:p>
          <a:p>
            <a:pPr lvl="1" eaLnBrk="1"/>
            <a:r>
              <a:rPr lang="en-GB" sz="220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Slightly different result for </a:t>
            </a:r>
            <a:r>
              <a:rPr lang="en-GB" sz="2200">
                <a:solidFill>
                  <a:srgbClr val="FF0000"/>
                </a:solidFill>
                <a:latin typeface="Times New Roman" charset="0"/>
                <a:ea typeface="ＭＳ Ｐゴシック" charset="0"/>
              </a:rPr>
              <a:t>high</a:t>
            </a:r>
            <a:r>
              <a:rPr lang="en-GB" sz="220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 beamstrahlung regime</a:t>
            </a:r>
            <a:endParaRPr lang="en-US" sz="2200">
              <a:solidFill>
                <a:schemeClr val="tx1"/>
              </a:solidFill>
              <a:latin typeface="Times New Roman" charset="0"/>
              <a:ea typeface="ＭＳ Ｐゴシック" charset="0"/>
            </a:endParaRPr>
          </a:p>
        </p:txBody>
      </p:sp>
      <p:graphicFrame>
        <p:nvGraphicFramePr>
          <p:cNvPr id="46082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1688337"/>
              </p:ext>
            </p:extLst>
          </p:nvPr>
        </p:nvGraphicFramePr>
        <p:xfrm>
          <a:off x="7764753" y="1526853"/>
          <a:ext cx="1063442" cy="574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495300" imgH="266700" progId="Equation.3">
                  <p:embed/>
                </p:oleObj>
              </mc:Choice>
              <mc:Fallback>
                <p:oleObj name="Equation" r:id="rId2" imgW="495300" imgH="2667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64753" y="1526853"/>
                        <a:ext cx="1063442" cy="57419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083" name="Object 4"/>
          <p:cNvGraphicFramePr>
            <a:graphicFrameLocks noChangeAspect="1"/>
          </p:cNvGraphicFramePr>
          <p:nvPr/>
        </p:nvGraphicFramePr>
        <p:xfrm>
          <a:off x="3419475" y="1169988"/>
          <a:ext cx="3462338" cy="1285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333440" imgH="495000" progId="Equation.DSMT4">
                  <p:embed/>
                </p:oleObj>
              </mc:Choice>
              <mc:Fallback>
                <p:oleObj name="Equation" r:id="rId4" imgW="1333440" imgH="4950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9475" y="1169988"/>
                        <a:ext cx="3462338" cy="1285875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 w="3175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Slide </a:t>
            </a:r>
            <a:fld id="{1F3693CA-79C3-7243-A8F0-85F1856197F2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Generic Linear Collider</a:t>
            </a:r>
          </a:p>
        </p:txBody>
      </p:sp>
      <p:grpSp>
        <p:nvGrpSpPr>
          <p:cNvPr id="47107" name="Group 146"/>
          <p:cNvGrpSpPr>
            <a:grpSpLocks/>
          </p:cNvGrpSpPr>
          <p:nvPr/>
        </p:nvGrpSpPr>
        <p:grpSpPr bwMode="auto">
          <a:xfrm>
            <a:off x="466725" y="801688"/>
            <a:ext cx="9358313" cy="5883275"/>
            <a:chOff x="466725" y="800923"/>
            <a:chExt cx="9810158" cy="6293351"/>
          </a:xfrm>
        </p:grpSpPr>
        <p:sp>
          <p:nvSpPr>
            <p:cNvPr id="47110" name="Text Box 4"/>
            <p:cNvSpPr txBox="1">
              <a:spLocks noChangeArrowheads="1"/>
            </p:cNvSpPr>
            <p:nvPr/>
          </p:nvSpPr>
          <p:spPr bwMode="auto">
            <a:xfrm>
              <a:off x="8785225" y="800923"/>
              <a:ext cx="1491658" cy="4936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344" tIns="45673" rIns="91344" bIns="45673">
              <a:spAutoFit/>
            </a:bodyPr>
            <a:lstStyle>
              <a:lvl1pPr defTabSz="912813"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defTabSz="912813"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2pPr>
              <a:lvl3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3pPr>
              <a:lvl4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4pPr>
              <a:lvl5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/>
                <a:t>C.Pagani</a:t>
              </a:r>
            </a:p>
          </p:txBody>
        </p:sp>
        <p:pic>
          <p:nvPicPr>
            <p:cNvPr id="47111" name="Picture 4" descr="sld_event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38690" y="1296190"/>
              <a:ext cx="861975" cy="6415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7112" name="Group 5"/>
            <p:cNvGrpSpPr>
              <a:grpSpLocks/>
            </p:cNvGrpSpPr>
            <p:nvPr/>
          </p:nvGrpSpPr>
          <p:grpSpPr bwMode="auto">
            <a:xfrm>
              <a:off x="1424475" y="1391241"/>
              <a:ext cx="2681700" cy="380202"/>
              <a:chOff x="672" y="1248"/>
              <a:chExt cx="1344" cy="192"/>
            </a:xfrm>
          </p:grpSpPr>
          <p:sp>
            <p:nvSpPr>
              <p:cNvPr id="47212" name="Rectangle 6"/>
              <p:cNvSpPr>
                <a:spLocks noChangeArrowheads="1"/>
              </p:cNvSpPr>
              <p:nvPr/>
            </p:nvSpPr>
            <p:spPr bwMode="auto">
              <a:xfrm>
                <a:off x="672" y="1248"/>
                <a:ext cx="1344" cy="192"/>
              </a:xfrm>
              <a:prstGeom prst="rect">
                <a:avLst/>
              </a:prstGeom>
              <a:solidFill>
                <a:schemeClr val="accent2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47213" name="Group 7"/>
              <p:cNvGrpSpPr>
                <a:grpSpLocks/>
              </p:cNvGrpSpPr>
              <p:nvPr/>
            </p:nvGrpSpPr>
            <p:grpSpPr bwMode="auto">
              <a:xfrm>
                <a:off x="768" y="1248"/>
                <a:ext cx="0" cy="192"/>
                <a:chOff x="768" y="1248"/>
                <a:chExt cx="0" cy="192"/>
              </a:xfrm>
            </p:grpSpPr>
            <p:sp>
              <p:nvSpPr>
                <p:cNvPr id="47250" name="Line 8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251" name="Line 9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214" name="Group 10"/>
              <p:cNvGrpSpPr>
                <a:grpSpLocks/>
              </p:cNvGrpSpPr>
              <p:nvPr/>
            </p:nvGrpSpPr>
            <p:grpSpPr bwMode="auto">
              <a:xfrm>
                <a:off x="864" y="1248"/>
                <a:ext cx="0" cy="192"/>
                <a:chOff x="768" y="1248"/>
                <a:chExt cx="0" cy="192"/>
              </a:xfrm>
            </p:grpSpPr>
            <p:sp>
              <p:nvSpPr>
                <p:cNvPr id="47248" name="Line 11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249" name="Line 12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215" name="Group 13"/>
              <p:cNvGrpSpPr>
                <a:grpSpLocks/>
              </p:cNvGrpSpPr>
              <p:nvPr/>
            </p:nvGrpSpPr>
            <p:grpSpPr bwMode="auto">
              <a:xfrm>
                <a:off x="960" y="1248"/>
                <a:ext cx="0" cy="192"/>
                <a:chOff x="768" y="1248"/>
                <a:chExt cx="0" cy="192"/>
              </a:xfrm>
            </p:grpSpPr>
            <p:sp>
              <p:nvSpPr>
                <p:cNvPr id="47246" name="Line 14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247" name="Line 15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216" name="Group 16"/>
              <p:cNvGrpSpPr>
                <a:grpSpLocks/>
              </p:cNvGrpSpPr>
              <p:nvPr/>
            </p:nvGrpSpPr>
            <p:grpSpPr bwMode="auto">
              <a:xfrm>
                <a:off x="1056" y="1248"/>
                <a:ext cx="0" cy="192"/>
                <a:chOff x="768" y="1248"/>
                <a:chExt cx="0" cy="192"/>
              </a:xfrm>
            </p:grpSpPr>
            <p:sp>
              <p:nvSpPr>
                <p:cNvPr id="47244" name="Line 17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245" name="Line 18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217" name="Group 19"/>
              <p:cNvGrpSpPr>
                <a:grpSpLocks/>
              </p:cNvGrpSpPr>
              <p:nvPr/>
            </p:nvGrpSpPr>
            <p:grpSpPr bwMode="auto">
              <a:xfrm>
                <a:off x="1152" y="1248"/>
                <a:ext cx="0" cy="192"/>
                <a:chOff x="768" y="1248"/>
                <a:chExt cx="0" cy="192"/>
              </a:xfrm>
            </p:grpSpPr>
            <p:sp>
              <p:nvSpPr>
                <p:cNvPr id="47242" name="Line 20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243" name="Line 21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218" name="Group 22"/>
              <p:cNvGrpSpPr>
                <a:grpSpLocks/>
              </p:cNvGrpSpPr>
              <p:nvPr/>
            </p:nvGrpSpPr>
            <p:grpSpPr bwMode="auto">
              <a:xfrm>
                <a:off x="1248" y="1248"/>
                <a:ext cx="0" cy="192"/>
                <a:chOff x="768" y="1248"/>
                <a:chExt cx="0" cy="192"/>
              </a:xfrm>
            </p:grpSpPr>
            <p:sp>
              <p:nvSpPr>
                <p:cNvPr id="47240" name="Line 23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241" name="Line 24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219" name="Group 25"/>
              <p:cNvGrpSpPr>
                <a:grpSpLocks/>
              </p:cNvGrpSpPr>
              <p:nvPr/>
            </p:nvGrpSpPr>
            <p:grpSpPr bwMode="auto">
              <a:xfrm>
                <a:off x="1344" y="1248"/>
                <a:ext cx="0" cy="192"/>
                <a:chOff x="768" y="1248"/>
                <a:chExt cx="0" cy="192"/>
              </a:xfrm>
            </p:grpSpPr>
            <p:sp>
              <p:nvSpPr>
                <p:cNvPr id="47238" name="Line 26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239" name="Line 27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220" name="Group 28"/>
              <p:cNvGrpSpPr>
                <a:grpSpLocks/>
              </p:cNvGrpSpPr>
              <p:nvPr/>
            </p:nvGrpSpPr>
            <p:grpSpPr bwMode="auto">
              <a:xfrm>
                <a:off x="1440" y="1248"/>
                <a:ext cx="0" cy="192"/>
                <a:chOff x="768" y="1248"/>
                <a:chExt cx="0" cy="192"/>
              </a:xfrm>
            </p:grpSpPr>
            <p:sp>
              <p:nvSpPr>
                <p:cNvPr id="47236" name="Line 29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237" name="Line 30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221" name="Group 31"/>
              <p:cNvGrpSpPr>
                <a:grpSpLocks/>
              </p:cNvGrpSpPr>
              <p:nvPr/>
            </p:nvGrpSpPr>
            <p:grpSpPr bwMode="auto">
              <a:xfrm>
                <a:off x="1536" y="1248"/>
                <a:ext cx="0" cy="192"/>
                <a:chOff x="768" y="1248"/>
                <a:chExt cx="0" cy="192"/>
              </a:xfrm>
            </p:grpSpPr>
            <p:sp>
              <p:nvSpPr>
                <p:cNvPr id="47234" name="Line 32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235" name="Line 33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222" name="Group 34"/>
              <p:cNvGrpSpPr>
                <a:grpSpLocks/>
              </p:cNvGrpSpPr>
              <p:nvPr/>
            </p:nvGrpSpPr>
            <p:grpSpPr bwMode="auto">
              <a:xfrm>
                <a:off x="1632" y="1248"/>
                <a:ext cx="0" cy="192"/>
                <a:chOff x="768" y="1248"/>
                <a:chExt cx="0" cy="192"/>
              </a:xfrm>
            </p:grpSpPr>
            <p:sp>
              <p:nvSpPr>
                <p:cNvPr id="47232" name="Line 35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233" name="Line 36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223" name="Group 37"/>
              <p:cNvGrpSpPr>
                <a:grpSpLocks/>
              </p:cNvGrpSpPr>
              <p:nvPr/>
            </p:nvGrpSpPr>
            <p:grpSpPr bwMode="auto">
              <a:xfrm>
                <a:off x="1728" y="1248"/>
                <a:ext cx="0" cy="192"/>
                <a:chOff x="768" y="1248"/>
                <a:chExt cx="0" cy="192"/>
              </a:xfrm>
            </p:grpSpPr>
            <p:sp>
              <p:nvSpPr>
                <p:cNvPr id="47230" name="Line 38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231" name="Line 39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224" name="Group 40"/>
              <p:cNvGrpSpPr>
                <a:grpSpLocks/>
              </p:cNvGrpSpPr>
              <p:nvPr/>
            </p:nvGrpSpPr>
            <p:grpSpPr bwMode="auto">
              <a:xfrm>
                <a:off x="1824" y="1248"/>
                <a:ext cx="0" cy="192"/>
                <a:chOff x="768" y="1248"/>
                <a:chExt cx="0" cy="192"/>
              </a:xfrm>
            </p:grpSpPr>
            <p:sp>
              <p:nvSpPr>
                <p:cNvPr id="47228" name="Line 41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229" name="Line 42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225" name="Group 43"/>
              <p:cNvGrpSpPr>
                <a:grpSpLocks/>
              </p:cNvGrpSpPr>
              <p:nvPr/>
            </p:nvGrpSpPr>
            <p:grpSpPr bwMode="auto">
              <a:xfrm>
                <a:off x="1920" y="1248"/>
                <a:ext cx="0" cy="192"/>
                <a:chOff x="768" y="1248"/>
                <a:chExt cx="0" cy="192"/>
              </a:xfrm>
            </p:grpSpPr>
            <p:sp>
              <p:nvSpPr>
                <p:cNvPr id="47226" name="Line 44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227" name="Line 45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</p:grpSp>
        <p:grpSp>
          <p:nvGrpSpPr>
            <p:cNvPr id="47113" name="Group 46"/>
            <p:cNvGrpSpPr>
              <a:grpSpLocks/>
            </p:cNvGrpSpPr>
            <p:nvPr/>
          </p:nvGrpSpPr>
          <p:grpSpPr bwMode="auto">
            <a:xfrm>
              <a:off x="6117451" y="1391241"/>
              <a:ext cx="2681700" cy="380202"/>
              <a:chOff x="672" y="1248"/>
              <a:chExt cx="1344" cy="192"/>
            </a:xfrm>
          </p:grpSpPr>
          <p:sp>
            <p:nvSpPr>
              <p:cNvPr id="47172" name="Rectangle 47"/>
              <p:cNvSpPr>
                <a:spLocks noChangeArrowheads="1"/>
              </p:cNvSpPr>
              <p:nvPr/>
            </p:nvSpPr>
            <p:spPr bwMode="auto">
              <a:xfrm>
                <a:off x="672" y="1248"/>
                <a:ext cx="1344" cy="192"/>
              </a:xfrm>
              <a:prstGeom prst="rect">
                <a:avLst/>
              </a:prstGeom>
              <a:solidFill>
                <a:schemeClr val="accent2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47173" name="Group 48"/>
              <p:cNvGrpSpPr>
                <a:grpSpLocks/>
              </p:cNvGrpSpPr>
              <p:nvPr/>
            </p:nvGrpSpPr>
            <p:grpSpPr bwMode="auto">
              <a:xfrm>
                <a:off x="768" y="1248"/>
                <a:ext cx="0" cy="192"/>
                <a:chOff x="768" y="1248"/>
                <a:chExt cx="0" cy="192"/>
              </a:xfrm>
            </p:grpSpPr>
            <p:sp>
              <p:nvSpPr>
                <p:cNvPr id="47210" name="Line 49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211" name="Line 50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174" name="Group 51"/>
              <p:cNvGrpSpPr>
                <a:grpSpLocks/>
              </p:cNvGrpSpPr>
              <p:nvPr/>
            </p:nvGrpSpPr>
            <p:grpSpPr bwMode="auto">
              <a:xfrm>
                <a:off x="864" y="1248"/>
                <a:ext cx="0" cy="192"/>
                <a:chOff x="768" y="1248"/>
                <a:chExt cx="0" cy="192"/>
              </a:xfrm>
            </p:grpSpPr>
            <p:sp>
              <p:nvSpPr>
                <p:cNvPr id="47208" name="Line 52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209" name="Line 53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175" name="Group 54"/>
              <p:cNvGrpSpPr>
                <a:grpSpLocks/>
              </p:cNvGrpSpPr>
              <p:nvPr/>
            </p:nvGrpSpPr>
            <p:grpSpPr bwMode="auto">
              <a:xfrm>
                <a:off x="960" y="1248"/>
                <a:ext cx="0" cy="192"/>
                <a:chOff x="768" y="1248"/>
                <a:chExt cx="0" cy="192"/>
              </a:xfrm>
            </p:grpSpPr>
            <p:sp>
              <p:nvSpPr>
                <p:cNvPr id="47206" name="Line 55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207" name="Line 56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176" name="Group 57"/>
              <p:cNvGrpSpPr>
                <a:grpSpLocks/>
              </p:cNvGrpSpPr>
              <p:nvPr/>
            </p:nvGrpSpPr>
            <p:grpSpPr bwMode="auto">
              <a:xfrm>
                <a:off x="1056" y="1248"/>
                <a:ext cx="0" cy="192"/>
                <a:chOff x="768" y="1248"/>
                <a:chExt cx="0" cy="192"/>
              </a:xfrm>
            </p:grpSpPr>
            <p:sp>
              <p:nvSpPr>
                <p:cNvPr id="47204" name="Line 58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205" name="Line 59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177" name="Group 60"/>
              <p:cNvGrpSpPr>
                <a:grpSpLocks/>
              </p:cNvGrpSpPr>
              <p:nvPr/>
            </p:nvGrpSpPr>
            <p:grpSpPr bwMode="auto">
              <a:xfrm>
                <a:off x="1152" y="1248"/>
                <a:ext cx="0" cy="192"/>
                <a:chOff x="768" y="1248"/>
                <a:chExt cx="0" cy="192"/>
              </a:xfrm>
            </p:grpSpPr>
            <p:sp>
              <p:nvSpPr>
                <p:cNvPr id="47202" name="Line 61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203" name="Line 62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178" name="Group 63"/>
              <p:cNvGrpSpPr>
                <a:grpSpLocks/>
              </p:cNvGrpSpPr>
              <p:nvPr/>
            </p:nvGrpSpPr>
            <p:grpSpPr bwMode="auto">
              <a:xfrm>
                <a:off x="1248" y="1248"/>
                <a:ext cx="0" cy="192"/>
                <a:chOff x="768" y="1248"/>
                <a:chExt cx="0" cy="192"/>
              </a:xfrm>
            </p:grpSpPr>
            <p:sp>
              <p:nvSpPr>
                <p:cNvPr id="47200" name="Line 64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201" name="Line 65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179" name="Group 66"/>
              <p:cNvGrpSpPr>
                <a:grpSpLocks/>
              </p:cNvGrpSpPr>
              <p:nvPr/>
            </p:nvGrpSpPr>
            <p:grpSpPr bwMode="auto">
              <a:xfrm>
                <a:off x="1344" y="1248"/>
                <a:ext cx="0" cy="192"/>
                <a:chOff x="768" y="1248"/>
                <a:chExt cx="0" cy="192"/>
              </a:xfrm>
            </p:grpSpPr>
            <p:sp>
              <p:nvSpPr>
                <p:cNvPr id="47198" name="Line 67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199" name="Line 68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180" name="Group 69"/>
              <p:cNvGrpSpPr>
                <a:grpSpLocks/>
              </p:cNvGrpSpPr>
              <p:nvPr/>
            </p:nvGrpSpPr>
            <p:grpSpPr bwMode="auto">
              <a:xfrm>
                <a:off x="1440" y="1248"/>
                <a:ext cx="0" cy="192"/>
                <a:chOff x="768" y="1248"/>
                <a:chExt cx="0" cy="192"/>
              </a:xfrm>
            </p:grpSpPr>
            <p:sp>
              <p:nvSpPr>
                <p:cNvPr id="47196" name="Line 70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197" name="Line 71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181" name="Group 72"/>
              <p:cNvGrpSpPr>
                <a:grpSpLocks/>
              </p:cNvGrpSpPr>
              <p:nvPr/>
            </p:nvGrpSpPr>
            <p:grpSpPr bwMode="auto">
              <a:xfrm>
                <a:off x="1536" y="1248"/>
                <a:ext cx="0" cy="192"/>
                <a:chOff x="768" y="1248"/>
                <a:chExt cx="0" cy="192"/>
              </a:xfrm>
            </p:grpSpPr>
            <p:sp>
              <p:nvSpPr>
                <p:cNvPr id="47194" name="Line 73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195" name="Line 74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182" name="Group 75"/>
              <p:cNvGrpSpPr>
                <a:grpSpLocks/>
              </p:cNvGrpSpPr>
              <p:nvPr/>
            </p:nvGrpSpPr>
            <p:grpSpPr bwMode="auto">
              <a:xfrm>
                <a:off x="1632" y="1248"/>
                <a:ext cx="0" cy="192"/>
                <a:chOff x="768" y="1248"/>
                <a:chExt cx="0" cy="192"/>
              </a:xfrm>
            </p:grpSpPr>
            <p:sp>
              <p:nvSpPr>
                <p:cNvPr id="47192" name="Line 76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193" name="Line 77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183" name="Group 78"/>
              <p:cNvGrpSpPr>
                <a:grpSpLocks/>
              </p:cNvGrpSpPr>
              <p:nvPr/>
            </p:nvGrpSpPr>
            <p:grpSpPr bwMode="auto">
              <a:xfrm>
                <a:off x="1728" y="1248"/>
                <a:ext cx="0" cy="192"/>
                <a:chOff x="768" y="1248"/>
                <a:chExt cx="0" cy="192"/>
              </a:xfrm>
            </p:grpSpPr>
            <p:sp>
              <p:nvSpPr>
                <p:cNvPr id="47190" name="Line 79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191" name="Line 80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184" name="Group 81"/>
              <p:cNvGrpSpPr>
                <a:grpSpLocks/>
              </p:cNvGrpSpPr>
              <p:nvPr/>
            </p:nvGrpSpPr>
            <p:grpSpPr bwMode="auto">
              <a:xfrm>
                <a:off x="1824" y="1248"/>
                <a:ext cx="0" cy="192"/>
                <a:chOff x="768" y="1248"/>
                <a:chExt cx="0" cy="192"/>
              </a:xfrm>
            </p:grpSpPr>
            <p:sp>
              <p:nvSpPr>
                <p:cNvPr id="47188" name="Line 82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189" name="Line 83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185" name="Group 84"/>
              <p:cNvGrpSpPr>
                <a:grpSpLocks/>
              </p:cNvGrpSpPr>
              <p:nvPr/>
            </p:nvGrpSpPr>
            <p:grpSpPr bwMode="auto">
              <a:xfrm>
                <a:off x="1920" y="1248"/>
                <a:ext cx="0" cy="192"/>
                <a:chOff x="768" y="1248"/>
                <a:chExt cx="0" cy="192"/>
              </a:xfrm>
            </p:grpSpPr>
            <p:sp>
              <p:nvSpPr>
                <p:cNvPr id="47186" name="Line 85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187" name="Line 86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</p:grpSp>
        <p:sp>
          <p:nvSpPr>
            <p:cNvPr id="47114" name="Line 97"/>
            <p:cNvSpPr>
              <a:spLocks noChangeShapeType="1"/>
            </p:cNvSpPr>
            <p:nvPr/>
          </p:nvSpPr>
          <p:spPr bwMode="auto">
            <a:xfrm>
              <a:off x="4393500" y="1201140"/>
              <a:ext cx="1436625" cy="76040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47115" name="Line 98"/>
            <p:cNvSpPr>
              <a:spLocks noChangeShapeType="1"/>
            </p:cNvSpPr>
            <p:nvPr/>
          </p:nvSpPr>
          <p:spPr bwMode="auto">
            <a:xfrm flipH="1">
              <a:off x="4393500" y="1201140"/>
              <a:ext cx="1436625" cy="85545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47116" name="Arc 99"/>
            <p:cNvSpPr>
              <a:spLocks/>
            </p:cNvSpPr>
            <p:nvPr/>
          </p:nvSpPr>
          <p:spPr bwMode="auto">
            <a:xfrm flipH="1">
              <a:off x="754050" y="1581342"/>
              <a:ext cx="670425" cy="760404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47117" name="Group 100"/>
            <p:cNvGrpSpPr>
              <a:grpSpLocks/>
            </p:cNvGrpSpPr>
            <p:nvPr/>
          </p:nvGrpSpPr>
          <p:grpSpPr bwMode="auto">
            <a:xfrm>
              <a:off x="466725" y="2912050"/>
              <a:ext cx="766200" cy="1257439"/>
              <a:chOff x="432" y="1584"/>
              <a:chExt cx="384" cy="635"/>
            </a:xfrm>
          </p:grpSpPr>
          <p:sp>
            <p:nvSpPr>
              <p:cNvPr id="47168" name="AutoShape 101"/>
              <p:cNvSpPr>
                <a:spLocks noChangeAspect="1" noChangeArrowheads="1"/>
              </p:cNvSpPr>
              <p:nvPr/>
            </p:nvSpPr>
            <p:spPr bwMode="auto">
              <a:xfrm rot="16200000" flipV="1">
                <a:off x="546" y="1470"/>
                <a:ext cx="155" cy="384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169" name="AutoShape 102"/>
              <p:cNvSpPr>
                <a:spLocks noChangeAspect="1" noChangeArrowheads="1"/>
              </p:cNvSpPr>
              <p:nvPr/>
            </p:nvSpPr>
            <p:spPr bwMode="auto">
              <a:xfrm rot="5400000" flipV="1">
                <a:off x="546" y="1614"/>
                <a:ext cx="155" cy="384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170" name="AutoShape 103"/>
              <p:cNvSpPr>
                <a:spLocks noChangeAspect="1" noChangeArrowheads="1"/>
              </p:cNvSpPr>
              <p:nvPr/>
            </p:nvSpPr>
            <p:spPr bwMode="auto">
              <a:xfrm rot="16200000" flipV="1">
                <a:off x="546" y="1950"/>
                <a:ext cx="155" cy="384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171" name="AutoShape 104"/>
              <p:cNvSpPr>
                <a:spLocks noChangeAspect="1" noChangeArrowheads="1"/>
              </p:cNvSpPr>
              <p:nvPr/>
            </p:nvSpPr>
            <p:spPr bwMode="auto">
              <a:xfrm rot="5400000" flipV="1">
                <a:off x="546" y="1806"/>
                <a:ext cx="155" cy="384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7118" name="Oval 105"/>
            <p:cNvSpPr>
              <a:spLocks noChangeArrowheads="1"/>
            </p:cNvSpPr>
            <p:nvPr/>
          </p:nvSpPr>
          <p:spPr bwMode="auto">
            <a:xfrm>
              <a:off x="754050" y="4527909"/>
              <a:ext cx="1149300" cy="114060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19" name="Line 106"/>
            <p:cNvSpPr>
              <a:spLocks noChangeShapeType="1"/>
            </p:cNvSpPr>
            <p:nvPr/>
          </p:nvSpPr>
          <p:spPr bwMode="auto">
            <a:xfrm flipV="1">
              <a:off x="754050" y="4147707"/>
              <a:ext cx="0" cy="38020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47120" name="Line 107"/>
            <p:cNvSpPr>
              <a:spLocks noChangeShapeType="1"/>
            </p:cNvSpPr>
            <p:nvPr/>
          </p:nvSpPr>
          <p:spPr bwMode="auto">
            <a:xfrm flipV="1">
              <a:off x="754050" y="4527909"/>
              <a:ext cx="0" cy="142575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grpSp>
          <p:nvGrpSpPr>
            <p:cNvPr id="47121" name="Group 108"/>
            <p:cNvGrpSpPr>
              <a:grpSpLocks/>
            </p:cNvGrpSpPr>
            <p:nvPr/>
          </p:nvGrpSpPr>
          <p:grpSpPr bwMode="auto">
            <a:xfrm rot="16200000" flipH="1">
              <a:off x="616189" y="6047631"/>
              <a:ext cx="475253" cy="287325"/>
              <a:chOff x="1392" y="3264"/>
              <a:chExt cx="240" cy="144"/>
            </a:xfrm>
          </p:grpSpPr>
          <p:sp>
            <p:nvSpPr>
              <p:cNvPr id="47166" name="Rectangle 109"/>
              <p:cNvSpPr>
                <a:spLocks noChangeArrowheads="1"/>
              </p:cNvSpPr>
              <p:nvPr/>
            </p:nvSpPr>
            <p:spPr bwMode="auto">
              <a:xfrm>
                <a:off x="1392" y="3264"/>
                <a:ext cx="240" cy="48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167" name="AutoShape 110"/>
              <p:cNvSpPr>
                <a:spLocks noChangeArrowheads="1"/>
              </p:cNvSpPr>
              <p:nvPr/>
            </p:nvSpPr>
            <p:spPr bwMode="auto">
              <a:xfrm flipH="1">
                <a:off x="1584" y="3312"/>
                <a:ext cx="48" cy="96"/>
              </a:xfrm>
              <a:prstGeom prst="parallelogram">
                <a:avLst>
                  <a:gd name="adj" fmla="val 2500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7122" name="Arc 111"/>
            <p:cNvSpPr>
              <a:spLocks/>
            </p:cNvSpPr>
            <p:nvPr/>
          </p:nvSpPr>
          <p:spPr bwMode="auto">
            <a:xfrm>
              <a:off x="8799151" y="1581342"/>
              <a:ext cx="670425" cy="760404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23" name="AutoShape 112"/>
            <p:cNvSpPr>
              <a:spLocks noChangeAspect="1" noChangeArrowheads="1"/>
            </p:cNvSpPr>
            <p:nvPr/>
          </p:nvSpPr>
          <p:spPr bwMode="auto">
            <a:xfrm rot="5400000" flipH="1" flipV="1">
              <a:off x="9220334" y="2112113"/>
              <a:ext cx="306933" cy="766200"/>
            </a:xfrm>
            <a:prstGeom prst="triangle">
              <a:avLst>
                <a:gd name="adj" fmla="val 50000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24" name="AutoShape 113"/>
            <p:cNvSpPr>
              <a:spLocks noChangeAspect="1" noChangeArrowheads="1"/>
            </p:cNvSpPr>
            <p:nvPr/>
          </p:nvSpPr>
          <p:spPr bwMode="auto">
            <a:xfrm rot="-5400000" flipH="1" flipV="1">
              <a:off x="9220334" y="2397265"/>
              <a:ext cx="306933" cy="766200"/>
            </a:xfrm>
            <a:prstGeom prst="triangle">
              <a:avLst>
                <a:gd name="adj" fmla="val 50000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25" name="AutoShape 114"/>
            <p:cNvSpPr>
              <a:spLocks noChangeAspect="1" noChangeArrowheads="1"/>
            </p:cNvSpPr>
            <p:nvPr/>
          </p:nvSpPr>
          <p:spPr bwMode="auto">
            <a:xfrm rot="5400000" flipH="1" flipV="1">
              <a:off x="9220334" y="3062619"/>
              <a:ext cx="306933" cy="766200"/>
            </a:xfrm>
            <a:prstGeom prst="triangle">
              <a:avLst>
                <a:gd name="adj" fmla="val 50000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26" name="AutoShape 115"/>
            <p:cNvSpPr>
              <a:spLocks noChangeAspect="1" noChangeArrowheads="1"/>
            </p:cNvSpPr>
            <p:nvPr/>
          </p:nvSpPr>
          <p:spPr bwMode="auto">
            <a:xfrm rot="-5400000" flipH="1" flipV="1">
              <a:off x="9220334" y="2777467"/>
              <a:ext cx="306933" cy="766200"/>
            </a:xfrm>
            <a:prstGeom prst="triangle">
              <a:avLst>
                <a:gd name="adj" fmla="val 50000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27" name="Oval 116"/>
            <p:cNvSpPr>
              <a:spLocks noChangeArrowheads="1"/>
            </p:cNvSpPr>
            <p:nvPr/>
          </p:nvSpPr>
          <p:spPr bwMode="auto">
            <a:xfrm flipH="1">
              <a:off x="8320276" y="3862555"/>
              <a:ext cx="1149300" cy="114060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28" name="Line 117"/>
            <p:cNvSpPr>
              <a:spLocks noChangeShapeType="1"/>
            </p:cNvSpPr>
            <p:nvPr/>
          </p:nvSpPr>
          <p:spPr bwMode="auto">
            <a:xfrm flipH="1" flipV="1">
              <a:off x="9469576" y="3577404"/>
              <a:ext cx="0" cy="76040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47129" name="Line 118"/>
            <p:cNvSpPr>
              <a:spLocks noChangeShapeType="1"/>
            </p:cNvSpPr>
            <p:nvPr/>
          </p:nvSpPr>
          <p:spPr bwMode="auto">
            <a:xfrm flipH="1" flipV="1">
              <a:off x="9469576" y="4527909"/>
              <a:ext cx="0" cy="209111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grpSp>
          <p:nvGrpSpPr>
            <p:cNvPr id="47130" name="Group 119"/>
            <p:cNvGrpSpPr>
              <a:grpSpLocks/>
            </p:cNvGrpSpPr>
            <p:nvPr/>
          </p:nvGrpSpPr>
          <p:grpSpPr bwMode="auto">
            <a:xfrm rot="5400000">
              <a:off x="9142161" y="6712985"/>
              <a:ext cx="475253" cy="287325"/>
              <a:chOff x="1392" y="3264"/>
              <a:chExt cx="240" cy="144"/>
            </a:xfrm>
          </p:grpSpPr>
          <p:sp>
            <p:nvSpPr>
              <p:cNvPr id="47164" name="Rectangle 120"/>
              <p:cNvSpPr>
                <a:spLocks noChangeArrowheads="1"/>
              </p:cNvSpPr>
              <p:nvPr/>
            </p:nvSpPr>
            <p:spPr bwMode="auto">
              <a:xfrm>
                <a:off x="1392" y="3264"/>
                <a:ext cx="240" cy="48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165" name="AutoShape 121"/>
              <p:cNvSpPr>
                <a:spLocks noChangeArrowheads="1"/>
              </p:cNvSpPr>
              <p:nvPr/>
            </p:nvSpPr>
            <p:spPr bwMode="auto">
              <a:xfrm flipH="1">
                <a:off x="1584" y="3312"/>
                <a:ext cx="48" cy="96"/>
              </a:xfrm>
              <a:prstGeom prst="parallelogram">
                <a:avLst>
                  <a:gd name="adj" fmla="val 2500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47131" name="Group 122"/>
            <p:cNvGrpSpPr>
              <a:grpSpLocks/>
            </p:cNvGrpSpPr>
            <p:nvPr/>
          </p:nvGrpSpPr>
          <p:grpSpPr bwMode="auto">
            <a:xfrm>
              <a:off x="9278026" y="5858617"/>
              <a:ext cx="458922" cy="455451"/>
              <a:chOff x="2160" y="2784"/>
              <a:chExt cx="230" cy="230"/>
            </a:xfrm>
          </p:grpSpPr>
          <p:sp>
            <p:nvSpPr>
              <p:cNvPr id="47161" name="Oval 123"/>
              <p:cNvSpPr>
                <a:spLocks noChangeArrowheads="1"/>
              </p:cNvSpPr>
              <p:nvPr/>
            </p:nvSpPr>
            <p:spPr bwMode="auto">
              <a:xfrm>
                <a:off x="2160" y="2784"/>
                <a:ext cx="230" cy="230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162" name="Oval 124"/>
              <p:cNvSpPr>
                <a:spLocks noChangeArrowheads="1"/>
              </p:cNvSpPr>
              <p:nvPr/>
            </p:nvSpPr>
            <p:spPr bwMode="auto">
              <a:xfrm>
                <a:off x="2199" y="2827"/>
                <a:ext cx="144" cy="144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163" name="Oval 125"/>
              <p:cNvSpPr>
                <a:spLocks noChangeArrowheads="1"/>
              </p:cNvSpPr>
              <p:nvPr/>
            </p:nvSpPr>
            <p:spPr bwMode="auto">
              <a:xfrm>
                <a:off x="2245" y="2867"/>
                <a:ext cx="58" cy="58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7132" name="Text Box 126"/>
            <p:cNvSpPr txBox="1">
              <a:spLocks noChangeArrowheads="1"/>
            </p:cNvSpPr>
            <p:nvPr/>
          </p:nvSpPr>
          <p:spPr bwMode="auto">
            <a:xfrm>
              <a:off x="1520250" y="6143768"/>
              <a:ext cx="2585925" cy="8977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2pPr>
              <a:lvl3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3pPr>
              <a:lvl4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4pPr>
              <a:lvl5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>
                <a:spcBef>
                  <a:spcPct val="50000"/>
                </a:spcBef>
                <a:buFont typeface="StarSymbol" charset="0"/>
                <a:buNone/>
              </a:pPr>
              <a:r>
                <a:rPr lang="en-US" sz="2000" b="1">
                  <a:solidFill>
                    <a:srgbClr val="CC3300"/>
                  </a:solidFill>
                  <a:latin typeface="Arial" charset="0"/>
                </a:rPr>
                <a:t>Electron Gun</a:t>
              </a:r>
              <a:br>
                <a:rPr lang="en-US" sz="20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600">
                  <a:latin typeface="Arial" charset="0"/>
                </a:rPr>
                <a:t>Deliver stable beam current</a:t>
              </a:r>
            </a:p>
          </p:txBody>
        </p:sp>
        <p:sp>
          <p:nvSpPr>
            <p:cNvPr id="47133" name="Line 127"/>
            <p:cNvSpPr>
              <a:spLocks noChangeShapeType="1"/>
            </p:cNvSpPr>
            <p:nvPr/>
          </p:nvSpPr>
          <p:spPr bwMode="auto">
            <a:xfrm flipH="1" flipV="1">
              <a:off x="849825" y="6143768"/>
              <a:ext cx="670425" cy="190101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47134" name="Text Box 128"/>
            <p:cNvSpPr txBox="1">
              <a:spLocks noChangeArrowheads="1"/>
            </p:cNvSpPr>
            <p:nvPr/>
          </p:nvSpPr>
          <p:spPr bwMode="auto">
            <a:xfrm>
              <a:off x="2334338" y="4480384"/>
              <a:ext cx="3368381" cy="11426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2pPr>
              <a:lvl3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3pPr>
              <a:lvl4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4pPr>
              <a:lvl5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>
                <a:spcBef>
                  <a:spcPct val="50000"/>
                </a:spcBef>
                <a:buFont typeface="StarSymbol" charset="0"/>
                <a:buNone/>
              </a:pPr>
              <a:r>
                <a:rPr lang="en-US" sz="2000" b="1">
                  <a:solidFill>
                    <a:srgbClr val="CC3300"/>
                  </a:solidFill>
                  <a:latin typeface="Arial" charset="0"/>
                </a:rPr>
                <a:t>Damping Ring</a:t>
              </a:r>
              <a:br>
                <a:rPr lang="en-US" sz="20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600">
                  <a:latin typeface="Arial" charset="0"/>
                </a:rPr>
                <a:t>Reduce transverse phase space (emittance) so smaller transverse IP size achievable</a:t>
              </a:r>
            </a:p>
          </p:txBody>
        </p:sp>
        <p:sp>
          <p:nvSpPr>
            <p:cNvPr id="47135" name="Line 129"/>
            <p:cNvSpPr>
              <a:spLocks noChangeShapeType="1"/>
            </p:cNvSpPr>
            <p:nvPr/>
          </p:nvSpPr>
          <p:spPr bwMode="auto">
            <a:xfrm flipH="1">
              <a:off x="1949958" y="4789759"/>
              <a:ext cx="287325" cy="190101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47136" name="Text Box 130"/>
            <p:cNvSpPr txBox="1">
              <a:spLocks noChangeArrowheads="1"/>
            </p:cNvSpPr>
            <p:nvPr/>
          </p:nvSpPr>
          <p:spPr bwMode="auto">
            <a:xfrm>
              <a:off x="1695838" y="3123933"/>
              <a:ext cx="3042183" cy="8977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2pPr>
              <a:lvl3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3pPr>
              <a:lvl4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4pPr>
              <a:lvl5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>
                <a:spcBef>
                  <a:spcPct val="50000"/>
                </a:spcBef>
                <a:buFont typeface="StarSymbol" charset="0"/>
                <a:buNone/>
              </a:pPr>
              <a:r>
                <a:rPr lang="en-US" sz="2000" b="1">
                  <a:solidFill>
                    <a:srgbClr val="CC3300"/>
                  </a:solidFill>
                  <a:latin typeface="Arial" charset="0"/>
                </a:rPr>
                <a:t>Bunch Compressor</a:t>
              </a:r>
              <a:br>
                <a:rPr lang="en-US" sz="20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600">
                  <a:latin typeface="Arial" charset="0"/>
                </a:rPr>
                <a:t>Reduce σ</a:t>
              </a:r>
              <a:r>
                <a:rPr lang="en-US" sz="1600" baseline="-25000">
                  <a:latin typeface="Arial" charset="0"/>
                </a:rPr>
                <a:t>z</a:t>
              </a:r>
              <a:r>
                <a:rPr lang="en-US" sz="1600">
                  <a:latin typeface="Arial" charset="0"/>
                </a:rPr>
                <a:t> to eliminate hourglass effect at IP</a:t>
              </a:r>
            </a:p>
          </p:txBody>
        </p:sp>
        <p:sp>
          <p:nvSpPr>
            <p:cNvPr id="47137" name="Line 131"/>
            <p:cNvSpPr>
              <a:spLocks noChangeShapeType="1"/>
            </p:cNvSpPr>
            <p:nvPr/>
          </p:nvSpPr>
          <p:spPr bwMode="auto">
            <a:xfrm flipH="1">
              <a:off x="1305013" y="3387302"/>
              <a:ext cx="406786" cy="3092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47138" name="Text Box 132"/>
            <p:cNvSpPr txBox="1">
              <a:spLocks noChangeArrowheads="1"/>
            </p:cNvSpPr>
            <p:nvPr/>
          </p:nvSpPr>
          <p:spPr bwMode="auto">
            <a:xfrm>
              <a:off x="5742332" y="6070501"/>
              <a:ext cx="2777475" cy="9287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2pPr>
              <a:lvl3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3pPr>
              <a:lvl4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4pPr>
              <a:lvl5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>
                <a:spcBef>
                  <a:spcPct val="50000"/>
                </a:spcBef>
                <a:buFont typeface="StarSymbol" charset="0"/>
                <a:buNone/>
              </a:pPr>
              <a:r>
                <a:rPr lang="en-US" sz="2000" b="1">
                  <a:solidFill>
                    <a:srgbClr val="CC3300"/>
                  </a:solidFill>
                  <a:latin typeface="Arial" charset="0"/>
                </a:rPr>
                <a:t>Positron Target</a:t>
              </a:r>
              <a:br>
                <a:rPr lang="en-US" sz="20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600">
                  <a:latin typeface="Arial" charset="0"/>
                </a:rPr>
                <a:t>Use electrons to </a:t>
              </a:r>
              <a:br>
                <a:rPr lang="en-US" sz="1600">
                  <a:latin typeface="Arial" charset="0"/>
                </a:rPr>
              </a:br>
              <a:r>
                <a:rPr lang="en-US" sz="1600">
                  <a:latin typeface="Arial" charset="0"/>
                </a:rPr>
                <a:t>pair-produce positrons</a:t>
              </a:r>
              <a:r>
                <a:rPr lang="en-US" sz="1800">
                  <a:latin typeface="Arial" charset="0"/>
                </a:rPr>
                <a:t> </a:t>
              </a:r>
            </a:p>
          </p:txBody>
        </p:sp>
        <p:sp>
          <p:nvSpPr>
            <p:cNvPr id="47139" name="Line 133"/>
            <p:cNvSpPr>
              <a:spLocks noChangeShapeType="1"/>
            </p:cNvSpPr>
            <p:nvPr/>
          </p:nvSpPr>
          <p:spPr bwMode="auto">
            <a:xfrm flipV="1">
              <a:off x="8424032" y="6165550"/>
              <a:ext cx="766200" cy="190101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47140" name="Text Box 134"/>
            <p:cNvSpPr txBox="1">
              <a:spLocks noChangeArrowheads="1"/>
            </p:cNvSpPr>
            <p:nvPr/>
          </p:nvSpPr>
          <p:spPr bwMode="auto">
            <a:xfrm>
              <a:off x="1130732" y="1912835"/>
              <a:ext cx="2873250" cy="11426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2pPr>
              <a:lvl3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3pPr>
              <a:lvl4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4pPr>
              <a:lvl5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>
                <a:spcBef>
                  <a:spcPct val="50000"/>
                </a:spcBef>
                <a:buFont typeface="StarSymbol" charset="0"/>
                <a:buNone/>
              </a:pPr>
              <a:r>
                <a:rPr lang="en-US" sz="2000" b="1">
                  <a:solidFill>
                    <a:srgbClr val="CC3300"/>
                  </a:solidFill>
                  <a:latin typeface="Arial" charset="0"/>
                </a:rPr>
                <a:t>Main Linac</a:t>
              </a:r>
              <a:br>
                <a:rPr lang="en-US" sz="20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600">
                  <a:latin typeface="Arial" charset="0"/>
                </a:rPr>
                <a:t>Accelerate beam to IP energy without spoiling DR emittance</a:t>
              </a:r>
            </a:p>
          </p:txBody>
        </p:sp>
        <p:sp>
          <p:nvSpPr>
            <p:cNvPr id="47141" name="Line 135"/>
            <p:cNvSpPr>
              <a:spLocks noChangeShapeType="1"/>
            </p:cNvSpPr>
            <p:nvPr/>
          </p:nvSpPr>
          <p:spPr bwMode="auto">
            <a:xfrm flipH="1" flipV="1">
              <a:off x="5860912" y="2225309"/>
              <a:ext cx="501033" cy="279619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47142" name="Line 136"/>
            <p:cNvSpPr>
              <a:spLocks noChangeShapeType="1"/>
            </p:cNvSpPr>
            <p:nvPr/>
          </p:nvSpPr>
          <p:spPr bwMode="auto">
            <a:xfrm>
              <a:off x="754050" y="2341746"/>
              <a:ext cx="0" cy="57030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47143" name="Text Box 137"/>
            <p:cNvSpPr txBox="1">
              <a:spLocks noChangeArrowheads="1"/>
            </p:cNvSpPr>
            <p:nvPr/>
          </p:nvSpPr>
          <p:spPr bwMode="auto">
            <a:xfrm>
              <a:off x="6322287" y="2389261"/>
              <a:ext cx="2306581" cy="8977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2pPr>
              <a:lvl3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3pPr>
              <a:lvl4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4pPr>
              <a:lvl5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>
                <a:spcBef>
                  <a:spcPct val="50000"/>
                </a:spcBef>
                <a:buFont typeface="StarSymbol" charset="0"/>
                <a:buNone/>
              </a:pPr>
              <a:r>
                <a:rPr lang="en-US" sz="2000" b="1">
                  <a:solidFill>
                    <a:srgbClr val="CC3300"/>
                  </a:solidFill>
                  <a:latin typeface="Arial" charset="0"/>
                </a:rPr>
                <a:t>Final Focus</a:t>
              </a:r>
              <a:br>
                <a:rPr lang="en-US" sz="20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600">
                  <a:solidFill>
                    <a:schemeClr val="tx1"/>
                  </a:solidFill>
                  <a:latin typeface="Arial" charset="0"/>
                </a:rPr>
                <a:t>Demagnify and collide beams</a:t>
              </a:r>
            </a:p>
          </p:txBody>
        </p:sp>
        <p:sp>
          <p:nvSpPr>
            <p:cNvPr id="47144" name="Line 138"/>
            <p:cNvSpPr>
              <a:spLocks noChangeShapeType="1"/>
            </p:cNvSpPr>
            <p:nvPr/>
          </p:nvSpPr>
          <p:spPr bwMode="auto">
            <a:xfrm flipV="1">
              <a:off x="2342035" y="1840830"/>
              <a:ext cx="221387" cy="151462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grpSp>
          <p:nvGrpSpPr>
            <p:cNvPr id="47145" name="Group 87"/>
            <p:cNvGrpSpPr>
              <a:grpSpLocks/>
            </p:cNvGrpSpPr>
            <p:nvPr/>
          </p:nvGrpSpPr>
          <p:grpSpPr bwMode="auto">
            <a:xfrm>
              <a:off x="4376730" y="915988"/>
              <a:ext cx="191550" cy="1330708"/>
              <a:chOff x="1872" y="1392"/>
              <a:chExt cx="288" cy="1056"/>
            </a:xfrm>
          </p:grpSpPr>
          <p:sp>
            <p:nvSpPr>
              <p:cNvPr id="47157" name="Arc 88"/>
              <p:cNvSpPr>
                <a:spLocks/>
              </p:cNvSpPr>
              <p:nvPr/>
            </p:nvSpPr>
            <p:spPr bwMode="auto">
              <a:xfrm>
                <a:off x="2016" y="1392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158" name="Arc 89"/>
              <p:cNvSpPr>
                <a:spLocks/>
              </p:cNvSpPr>
              <p:nvPr/>
            </p:nvSpPr>
            <p:spPr bwMode="auto">
              <a:xfrm flipH="1">
                <a:off x="1872" y="1392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159" name="Arc 90"/>
              <p:cNvSpPr>
                <a:spLocks/>
              </p:cNvSpPr>
              <p:nvPr/>
            </p:nvSpPr>
            <p:spPr bwMode="auto">
              <a:xfrm flipV="1">
                <a:off x="2016" y="1920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160" name="Arc 91"/>
              <p:cNvSpPr>
                <a:spLocks/>
              </p:cNvSpPr>
              <p:nvPr/>
            </p:nvSpPr>
            <p:spPr bwMode="auto">
              <a:xfrm flipH="1" flipV="1">
                <a:off x="1872" y="1920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47146" name="Group 92"/>
            <p:cNvGrpSpPr>
              <a:grpSpLocks/>
            </p:cNvGrpSpPr>
            <p:nvPr/>
          </p:nvGrpSpPr>
          <p:grpSpPr bwMode="auto">
            <a:xfrm>
              <a:off x="5678650" y="915988"/>
              <a:ext cx="191550" cy="1330708"/>
              <a:chOff x="1872" y="1392"/>
              <a:chExt cx="288" cy="1056"/>
            </a:xfrm>
          </p:grpSpPr>
          <p:sp>
            <p:nvSpPr>
              <p:cNvPr id="47153" name="Arc 93"/>
              <p:cNvSpPr>
                <a:spLocks/>
              </p:cNvSpPr>
              <p:nvPr/>
            </p:nvSpPr>
            <p:spPr bwMode="auto">
              <a:xfrm>
                <a:off x="2016" y="1392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154" name="Arc 94"/>
              <p:cNvSpPr>
                <a:spLocks/>
              </p:cNvSpPr>
              <p:nvPr/>
            </p:nvSpPr>
            <p:spPr bwMode="auto">
              <a:xfrm flipH="1">
                <a:off x="1872" y="1392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155" name="Arc 95"/>
              <p:cNvSpPr>
                <a:spLocks/>
              </p:cNvSpPr>
              <p:nvPr/>
            </p:nvSpPr>
            <p:spPr bwMode="auto">
              <a:xfrm flipV="1">
                <a:off x="2016" y="1920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156" name="Arc 96"/>
              <p:cNvSpPr>
                <a:spLocks/>
              </p:cNvSpPr>
              <p:nvPr/>
            </p:nvSpPr>
            <p:spPr bwMode="auto">
              <a:xfrm flipH="1" flipV="1">
                <a:off x="1872" y="1920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7147" name="Rectangle 139"/>
            <p:cNvSpPr>
              <a:spLocks noChangeArrowheads="1"/>
            </p:cNvSpPr>
            <p:nvPr/>
          </p:nvSpPr>
          <p:spPr bwMode="auto">
            <a:xfrm>
              <a:off x="4171386" y="1095179"/>
              <a:ext cx="139823" cy="41943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marL="457200" algn="ctr" defTabSz="457200">
                <a:spcBef>
                  <a:spcPct val="50000"/>
                </a:spcBef>
                <a:buFont typeface="StarSymbol" charset="0"/>
                <a:buNone/>
              </a:pPr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47148" name="Rectangle 140"/>
            <p:cNvSpPr>
              <a:spLocks noChangeArrowheads="1"/>
            </p:cNvSpPr>
            <p:nvPr/>
          </p:nvSpPr>
          <p:spPr bwMode="auto">
            <a:xfrm>
              <a:off x="4172310" y="1608760"/>
              <a:ext cx="139823" cy="41943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marL="457200" algn="ctr" defTabSz="457200">
                <a:spcBef>
                  <a:spcPct val="50000"/>
                </a:spcBef>
                <a:buFont typeface="StarSymbol" charset="0"/>
                <a:buNone/>
              </a:pPr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47149" name="Rectangle 141"/>
            <p:cNvSpPr>
              <a:spLocks noChangeArrowheads="1"/>
            </p:cNvSpPr>
            <p:nvPr/>
          </p:nvSpPr>
          <p:spPr bwMode="auto">
            <a:xfrm>
              <a:off x="5920110" y="1096116"/>
              <a:ext cx="139823" cy="41943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marL="457200" algn="ctr" defTabSz="457200">
                <a:spcBef>
                  <a:spcPct val="50000"/>
                </a:spcBef>
                <a:buFont typeface="StarSymbol" charset="0"/>
                <a:buNone/>
              </a:pPr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47150" name="Rectangle 142"/>
            <p:cNvSpPr>
              <a:spLocks noChangeArrowheads="1"/>
            </p:cNvSpPr>
            <p:nvPr/>
          </p:nvSpPr>
          <p:spPr bwMode="auto">
            <a:xfrm>
              <a:off x="5921034" y="1609697"/>
              <a:ext cx="139823" cy="41943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marL="457200" algn="ctr" defTabSz="457200">
                <a:spcBef>
                  <a:spcPct val="50000"/>
                </a:spcBef>
                <a:buFont typeface="StarSymbol" charset="0"/>
                <a:buNone/>
              </a:pPr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47151" name="Text Box 137"/>
            <p:cNvSpPr txBox="1">
              <a:spLocks noChangeArrowheads="1"/>
            </p:cNvSpPr>
            <p:nvPr/>
          </p:nvSpPr>
          <p:spPr bwMode="auto">
            <a:xfrm>
              <a:off x="4214217" y="2413501"/>
              <a:ext cx="2306581" cy="1203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2pPr>
              <a:lvl3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3pPr>
              <a:lvl4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4pPr>
              <a:lvl5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>
                <a:spcBef>
                  <a:spcPct val="50000"/>
                </a:spcBef>
                <a:buFont typeface="StarSymbol" charset="0"/>
                <a:buNone/>
              </a:pPr>
              <a:r>
                <a:rPr lang="en-US" sz="2000" b="1">
                  <a:solidFill>
                    <a:srgbClr val="CC3300"/>
                  </a:solidFill>
                  <a:latin typeface="Arial" charset="0"/>
                </a:rPr>
                <a:t>Collimation System</a:t>
              </a:r>
              <a:br>
                <a:rPr lang="en-US" sz="20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600">
                  <a:solidFill>
                    <a:schemeClr val="tx1"/>
                  </a:solidFill>
                  <a:latin typeface="Arial" charset="0"/>
                </a:rPr>
                <a:t>Clean off-energy and off-orbit particles</a:t>
              </a:r>
            </a:p>
          </p:txBody>
        </p:sp>
        <p:sp>
          <p:nvSpPr>
            <p:cNvPr id="47152" name="Line 135"/>
            <p:cNvSpPr>
              <a:spLocks noChangeShapeType="1"/>
            </p:cNvSpPr>
            <p:nvPr/>
          </p:nvSpPr>
          <p:spPr bwMode="auto">
            <a:xfrm flipH="1" flipV="1">
              <a:off x="4241296" y="2085499"/>
              <a:ext cx="116519" cy="361175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148" name="Rectangle 6"/>
          <p:cNvSpPr txBox="1">
            <a:spLocks noChangeArrowheads="1"/>
          </p:cNvSpPr>
          <p:nvPr/>
        </p:nvSpPr>
        <p:spPr bwMode="auto">
          <a:xfrm>
            <a:off x="84138" y="6902450"/>
            <a:ext cx="97710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>
            <a:lvl1pPr marL="431800" indent="-323850" defTabSz="457200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457200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>
              <a:spcAft>
                <a:spcPts val="1425"/>
              </a:spcAft>
              <a:buSzPct val="64000"/>
              <a:buFont typeface="StarSymbol" charset="0"/>
              <a:buBlip>
                <a:blip r:embed="rId3"/>
              </a:buBlip>
            </a:pPr>
            <a:r>
              <a:rPr lang="en-US"/>
              <a:t>will see the different elements in the following…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Slide </a:t>
            </a:r>
            <a:fld id="{1F3693CA-79C3-7243-A8F0-85F1856197F2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3600">
                <a:latin typeface="Times New Roman" charset="0"/>
                <a:ea typeface="ＭＳ Ｐゴシック" charset="0"/>
                <a:cs typeface="ＭＳ Ｐゴシック" charset="0"/>
              </a:rPr>
              <a:t>Preface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84138" y="1177925"/>
            <a:ext cx="9931400" cy="6145213"/>
          </a:xfrm>
        </p:spPr>
        <p:txBody>
          <a:bodyPr/>
          <a:lstStyle/>
          <a:p>
            <a:pPr eaLnBrk="1"/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Complex topic --- but: </a:t>
            </a:r>
            <a: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DON’T PANIC!</a:t>
            </a:r>
          </a:p>
          <a:p>
            <a:pPr eaLnBrk="1"/>
            <a:r>
              <a:rPr lang="en-US" sz="2400" dirty="0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Approach:</a:t>
            </a:r>
          </a:p>
          <a:p>
            <a:pPr lvl="1" eaLnBrk="1"/>
            <a:r>
              <a:rPr lang="en-US" sz="2200" dirty="0">
                <a:latin typeface="Times New Roman" charset="0"/>
                <a:ea typeface="ＭＳ Ｐゴシック" charset="0"/>
              </a:rPr>
              <a:t>Explain the </a:t>
            </a:r>
            <a:r>
              <a:rPr lang="en-US" sz="2200" dirty="0">
                <a:solidFill>
                  <a:srgbClr val="FF0000"/>
                </a:solidFill>
                <a:latin typeface="Times New Roman" charset="0"/>
                <a:ea typeface="ＭＳ Ｐゴシック" charset="0"/>
              </a:rPr>
              <a:t>fundamental layout</a:t>
            </a:r>
            <a:r>
              <a:rPr lang="en-US" sz="2200" dirty="0">
                <a:latin typeface="Times New Roman" charset="0"/>
                <a:ea typeface="ＭＳ Ｐゴシック" charset="0"/>
              </a:rPr>
              <a:t> of a linear collider and</a:t>
            </a:r>
            <a:br>
              <a:rPr lang="en-US" sz="2200" dirty="0">
                <a:latin typeface="Times New Roman" charset="0"/>
                <a:ea typeface="ＭＳ Ｐゴシック" charset="0"/>
              </a:rPr>
            </a:br>
            <a:r>
              <a:rPr lang="en-US" sz="2200" dirty="0">
                <a:latin typeface="Times New Roman" charset="0"/>
                <a:ea typeface="ＭＳ Ｐゴシック" charset="0"/>
              </a:rPr>
              <a:t>the specific designs based on </a:t>
            </a:r>
            <a:r>
              <a:rPr lang="en-US" sz="2200" dirty="0" err="1">
                <a:latin typeface="Times New Roman" charset="0"/>
                <a:ea typeface="ＭＳ Ｐゴシック" charset="0"/>
              </a:rPr>
              <a:t>SuperConducting</a:t>
            </a:r>
            <a:r>
              <a:rPr lang="en-US" sz="2200" dirty="0">
                <a:latin typeface="Times New Roman" charset="0"/>
                <a:ea typeface="ＭＳ Ｐゴシック" charset="0"/>
              </a:rPr>
              <a:t> (</a:t>
            </a:r>
            <a:r>
              <a:rPr lang="en-US" sz="2200" b="1" dirty="0">
                <a:latin typeface="Times New Roman" charset="0"/>
                <a:ea typeface="ＭＳ Ｐゴシック" charset="0"/>
              </a:rPr>
              <a:t>SC</a:t>
            </a:r>
            <a:r>
              <a:rPr lang="en-US" sz="2200" dirty="0">
                <a:latin typeface="Times New Roman" charset="0"/>
                <a:ea typeface="ＭＳ Ｐゴシック" charset="0"/>
              </a:rPr>
              <a:t>)</a:t>
            </a:r>
            <a:br>
              <a:rPr lang="en-US" sz="2200" dirty="0">
                <a:latin typeface="Times New Roman" charset="0"/>
                <a:ea typeface="ＭＳ Ｐゴシック" charset="0"/>
              </a:rPr>
            </a:br>
            <a:r>
              <a:rPr lang="en-US" sz="2200" dirty="0">
                <a:latin typeface="Times New Roman" charset="0"/>
                <a:ea typeface="ＭＳ Ｐゴシック" charset="0"/>
              </a:rPr>
              <a:t>and normal conducting (</a:t>
            </a:r>
            <a:r>
              <a:rPr lang="en-US" sz="2200" b="1" dirty="0">
                <a:latin typeface="Times New Roman" charset="0"/>
                <a:ea typeface="ＭＳ Ｐゴシック" charset="0"/>
              </a:rPr>
              <a:t>NC</a:t>
            </a:r>
            <a:r>
              <a:rPr lang="en-US" sz="2200" dirty="0">
                <a:latin typeface="Times New Roman" charset="0"/>
                <a:ea typeface="ＭＳ Ｐゴシック" charset="0"/>
              </a:rPr>
              <a:t>) technology</a:t>
            </a:r>
          </a:p>
          <a:p>
            <a:pPr lvl="1" eaLnBrk="1"/>
            <a:r>
              <a:rPr lang="en-US" sz="2200" dirty="0">
                <a:latin typeface="Times New Roman" charset="0"/>
                <a:ea typeface="ＭＳ Ｐゴシック" charset="0"/>
              </a:rPr>
              <a:t> I will not go much into technical details</a:t>
            </a:r>
          </a:p>
          <a:p>
            <a:pPr lvl="1" eaLnBrk="1"/>
            <a:r>
              <a:rPr lang="en-US" sz="2200" dirty="0">
                <a:latin typeface="Times New Roman" charset="0"/>
                <a:ea typeface="ＭＳ Ｐゴシック" charset="0"/>
              </a:rPr>
              <a:t> Try to avoid formulae as much as possible</a:t>
            </a:r>
          </a:p>
          <a:p>
            <a:pPr eaLnBrk="1"/>
            <a:r>
              <a:rPr lang="en-US" sz="2400" dirty="0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Goal:</a:t>
            </a: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	You understand </a:t>
            </a:r>
          </a:p>
          <a:p>
            <a:pPr lvl="1" eaLnBrk="1"/>
            <a:r>
              <a:rPr lang="en-US" sz="2200" dirty="0">
                <a:latin typeface="Times New Roman" charset="0"/>
                <a:ea typeface="ＭＳ Ｐゴシック" charset="0"/>
              </a:rPr>
              <a:t> Basic principles </a:t>
            </a:r>
          </a:p>
          <a:p>
            <a:pPr lvl="1" eaLnBrk="1"/>
            <a:r>
              <a:rPr lang="en-US" sz="2200" dirty="0">
                <a:latin typeface="Times New Roman" charset="0"/>
                <a:ea typeface="ＭＳ Ｐゴシック" charset="0"/>
              </a:rPr>
              <a:t> Some driving forces and limitations in linear collider design</a:t>
            </a:r>
          </a:p>
          <a:p>
            <a:pPr lvl="1" eaLnBrk="1"/>
            <a:r>
              <a:rPr lang="en-US" sz="2200" dirty="0">
                <a:latin typeface="Times New Roman" charset="0"/>
                <a:ea typeface="ＭＳ Ｐゴシック" charset="0"/>
              </a:rPr>
              <a:t> The basic building blocks of CLIC</a:t>
            </a:r>
          </a:p>
          <a:p>
            <a:pPr lvl="1" eaLnBrk="1"/>
            <a:endParaRPr lang="en-US" sz="2200" dirty="0">
              <a:latin typeface="Times New Roman" charset="0"/>
              <a:ea typeface="ＭＳ Ｐゴシック" charset="0"/>
            </a:endParaRPr>
          </a:p>
          <a:p>
            <a:pPr eaLnBrk="1"/>
            <a: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Ask questions at any time! Any comment is useful!  </a:t>
            </a:r>
            <a:r>
              <a:rPr lang="en-US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(e-mail: </a:t>
            </a:r>
            <a:r>
              <a:rPr lang="en-US" sz="2400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tecker@cern.ch</a:t>
            </a:r>
            <a:r>
              <a:rPr lang="en-US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Slide </a:t>
            </a:r>
            <a:fld id="{1F3693CA-79C3-7243-A8F0-85F1856197F2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The real designs: JLC/NLC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>
          <a:xfrm>
            <a:off x="160338" y="1214438"/>
            <a:ext cx="6719887" cy="5819775"/>
          </a:xfrm>
        </p:spPr>
        <p:txBody>
          <a:bodyPr/>
          <a:lstStyle/>
          <a:p>
            <a:pPr eaLnBrk="1"/>
            <a:r>
              <a:rPr lang="en-US" b="1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NLC</a:t>
            </a:r>
            <a:r>
              <a:rPr lang="en-US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(Next Linear Collider)</a:t>
            </a:r>
          </a:p>
          <a:p>
            <a:pPr eaLnBrk="1"/>
            <a:r>
              <a:rPr lang="en-US" b="1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JLC</a:t>
            </a:r>
            <a:r>
              <a:rPr lang="en-US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(Japanese Linear Collider)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:</a:t>
            </a:r>
          </a:p>
          <a:p>
            <a:pPr lvl="1" eaLnBrk="1"/>
            <a:r>
              <a:rPr lang="en-US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500 – 1000 GeV</a:t>
            </a:r>
          </a:p>
          <a:p>
            <a:pPr lvl="1" eaLnBrk="1"/>
            <a:r>
              <a:rPr lang="en-US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Normal conducting RF</a:t>
            </a:r>
          </a:p>
          <a:p>
            <a:pPr lvl="1" eaLnBrk="1"/>
            <a:r>
              <a:rPr lang="en-US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11.4 GHz</a:t>
            </a:r>
          </a:p>
          <a:p>
            <a:pPr lvl="1" eaLnBrk="1"/>
            <a:r>
              <a:rPr lang="en-US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65 MV/m gradient</a:t>
            </a:r>
            <a:br>
              <a:rPr lang="en-US">
                <a:solidFill>
                  <a:schemeClr val="tx1"/>
                </a:solidFill>
                <a:latin typeface="Times New Roman" charset="0"/>
                <a:ea typeface="ＭＳ Ｐゴシック" charset="0"/>
              </a:rPr>
            </a:br>
            <a:endParaRPr lang="en-US">
              <a:solidFill>
                <a:schemeClr val="tx1"/>
              </a:solidFill>
              <a:latin typeface="Times New Roman" charset="0"/>
              <a:ea typeface="ＭＳ Ｐゴシック" charset="0"/>
            </a:endParaRPr>
          </a:p>
          <a:p>
            <a:pPr eaLnBrk="1"/>
            <a:r>
              <a:rPr lang="en-US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not followed up any more</a:t>
            </a:r>
          </a:p>
          <a:p>
            <a:pPr eaLnBrk="1"/>
            <a:r>
              <a:rPr lang="en-US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technology decision in Aug 2004 for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superconducting technology</a:t>
            </a:r>
          </a:p>
        </p:txBody>
      </p:sp>
      <p:pic>
        <p:nvPicPr>
          <p:cNvPr id="4813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2475" y="954088"/>
            <a:ext cx="2671763" cy="616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Slide </a:t>
            </a:r>
            <a:fld id="{1F3693CA-79C3-7243-A8F0-85F1856197F2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The real designs: TESLA -&gt; ILC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>
          <a:xfrm>
            <a:off x="0" y="998538"/>
            <a:ext cx="4527550" cy="2779712"/>
          </a:xfrm>
        </p:spPr>
        <p:txBody>
          <a:bodyPr/>
          <a:lstStyle/>
          <a:p>
            <a:pPr eaLnBrk="1"/>
            <a:r>
              <a:rPr lang="en-US" b="1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TESLA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:</a:t>
            </a:r>
          </a:p>
          <a:p>
            <a:pPr lvl="1" eaLnBrk="1"/>
            <a:r>
              <a:rPr lang="en-US">
                <a:latin typeface="Times New Roman" charset="0"/>
                <a:ea typeface="ＭＳ Ｐゴシック" charset="0"/>
              </a:rPr>
              <a:t>Superconducting cavities</a:t>
            </a:r>
          </a:p>
          <a:p>
            <a:pPr lvl="1" eaLnBrk="1"/>
            <a:r>
              <a:rPr lang="en-US">
                <a:latin typeface="Times New Roman" charset="0"/>
                <a:ea typeface="ＭＳ Ｐゴシック" charset="0"/>
              </a:rPr>
              <a:t>1.3 GHz</a:t>
            </a:r>
          </a:p>
          <a:p>
            <a:pPr lvl="1" eaLnBrk="1"/>
            <a:r>
              <a:rPr lang="en-US">
                <a:latin typeface="Times New Roman" charset="0"/>
                <a:ea typeface="ＭＳ Ｐゴシック" charset="0"/>
              </a:rPr>
              <a:t>35 MV/m gradient</a:t>
            </a:r>
          </a:p>
          <a:p>
            <a:pPr lvl="1" eaLnBrk="1"/>
            <a:r>
              <a:rPr lang="en-US">
                <a:latin typeface="Times New Roman" charset="0"/>
                <a:ea typeface="ＭＳ Ｐゴシック" charset="0"/>
              </a:rPr>
              <a:t>500 – 800 GeV</a:t>
            </a:r>
          </a:p>
        </p:txBody>
      </p:sp>
      <p:pic>
        <p:nvPicPr>
          <p:cNvPr id="49156" name="Picture 5" descr="layou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03" b="9102"/>
          <a:stretch>
            <a:fillRect/>
          </a:stretch>
        </p:blipFill>
        <p:spPr bwMode="auto">
          <a:xfrm>
            <a:off x="355600" y="4081463"/>
            <a:ext cx="9039225" cy="316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7" name="Rectangle 6"/>
          <p:cNvSpPr>
            <a:spLocks noChangeArrowheads="1"/>
          </p:cNvSpPr>
          <p:nvPr/>
        </p:nvSpPr>
        <p:spPr bwMode="auto">
          <a:xfrm>
            <a:off x="4983163" y="977900"/>
            <a:ext cx="5094287" cy="275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431800" indent="-323850" defTabSz="457200">
              <a:spcAft>
                <a:spcPts val="1425"/>
              </a:spcAft>
              <a:buSzPct val="64000"/>
              <a:buFont typeface="StarSymbol" charset="0"/>
              <a:buBlip>
                <a:blip r:embed="rId3"/>
              </a:buBlip>
            </a:pPr>
            <a:r>
              <a:rPr lang="en-US" sz="2800" b="1">
                <a:solidFill>
                  <a:schemeClr val="accent2"/>
                </a:solidFill>
              </a:rPr>
              <a:t>ILC</a:t>
            </a:r>
            <a:r>
              <a:rPr lang="en-US" sz="2800">
                <a:solidFill>
                  <a:schemeClr val="accent2"/>
                </a:solidFill>
              </a:rPr>
              <a:t> (Internat. Linear Collider)</a:t>
            </a:r>
            <a:r>
              <a:rPr lang="en-US" sz="2800"/>
              <a:t>:</a:t>
            </a:r>
          </a:p>
          <a:p>
            <a:pPr marL="769938" lvl="1" indent="-287338" defTabSz="457200">
              <a:buFont typeface="StarSymbol" charset="0"/>
              <a:buBlip>
                <a:blip r:embed="rId3"/>
              </a:buBlip>
            </a:pPr>
            <a:r>
              <a:rPr lang="en-US"/>
              <a:t>Superconducting cavities</a:t>
            </a:r>
          </a:p>
          <a:p>
            <a:pPr marL="769938" lvl="1" indent="-287338" defTabSz="457200">
              <a:buFont typeface="StarSymbol" charset="0"/>
              <a:buBlip>
                <a:blip r:embed="rId3"/>
              </a:buBlip>
            </a:pPr>
            <a:r>
              <a:rPr lang="en-US"/>
              <a:t>31.5 MV/m gradient</a:t>
            </a:r>
          </a:p>
          <a:p>
            <a:pPr marL="769938" lvl="1" indent="-287338" defTabSz="457200">
              <a:buFont typeface="StarSymbol" charset="0"/>
              <a:buBlip>
                <a:blip r:embed="rId3"/>
              </a:buBlip>
            </a:pPr>
            <a:r>
              <a:rPr lang="en-US"/>
              <a:t>500 GeV</a:t>
            </a:r>
          </a:p>
          <a:p>
            <a:pPr marL="769938" lvl="1" indent="-287338" defTabSz="457200">
              <a:buFont typeface="StarSymbol" charset="0"/>
              <a:buBlip>
                <a:blip r:embed="rId3"/>
              </a:buBlip>
            </a:pPr>
            <a:r>
              <a:rPr lang="en-US"/>
              <a:t>Upgrade to 1000 GeV possible</a:t>
            </a:r>
          </a:p>
        </p:txBody>
      </p:sp>
      <p:sp>
        <p:nvSpPr>
          <p:cNvPr id="49158" name="Text Box 7"/>
          <p:cNvSpPr txBox="1">
            <a:spLocks noChangeArrowheads="1"/>
          </p:cNvSpPr>
          <p:nvPr/>
        </p:nvSpPr>
        <p:spPr bwMode="auto">
          <a:xfrm>
            <a:off x="2327377" y="3751263"/>
            <a:ext cx="3428798" cy="289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457200" defTabSz="457200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457200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>
              <a:spcBef>
                <a:spcPct val="50000"/>
              </a:spcBef>
              <a:buFont typeface="StarSymbol" charset="0"/>
              <a:buNone/>
            </a:pPr>
            <a:r>
              <a:rPr lang="en-US" sz="2000" dirty="0">
                <a:solidFill>
                  <a:schemeClr val="tx1"/>
                </a:solidFill>
                <a:latin typeface="Arial" charset="0"/>
              </a:rPr>
              <a:t>~31 km total length (500 </a:t>
            </a:r>
            <a:r>
              <a:rPr lang="en-US" sz="2000" dirty="0" err="1">
                <a:solidFill>
                  <a:schemeClr val="tx1"/>
                </a:solidFill>
                <a:latin typeface="Arial" charset="0"/>
              </a:rPr>
              <a:t>GeV</a:t>
            </a:r>
            <a:r>
              <a:rPr lang="en-US" sz="2000" dirty="0">
                <a:solidFill>
                  <a:schemeClr val="tx1"/>
                </a:solidFill>
                <a:latin typeface="Arial" charset="0"/>
              </a:rPr>
              <a:t>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Slide </a:t>
            </a:r>
            <a:fld id="{1F3693CA-79C3-7243-A8F0-85F1856197F2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0118" y="2872013"/>
            <a:ext cx="5517910" cy="361191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 dirty="0">
                <a:latin typeface="Times New Roman" charset="0"/>
                <a:ea typeface="ＭＳ Ｐゴシック" charset="0"/>
                <a:cs typeface="ＭＳ Ｐゴシック" charset="0"/>
              </a:rPr>
              <a:t>ILC - Global Design Effort - LCC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>
          <a:xfrm>
            <a:off x="0" y="911288"/>
            <a:ext cx="9890126" cy="2045667"/>
          </a:xfrm>
        </p:spPr>
        <p:txBody>
          <a:bodyPr/>
          <a:lstStyle/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ILC Reference / Technical Design Reports 2007 / 2013</a:t>
            </a:r>
          </a:p>
          <a:p>
            <a:pPr eaLnBrk="1"/>
            <a:r>
              <a:rPr lang="en-US" dirty="0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Linear Collider Collaboration 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(LCC) continues ILC design effort until project approval</a:t>
            </a: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Web site: </a:t>
            </a:r>
            <a:r>
              <a:rPr lang="en-US" dirty="0" err="1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www.linearcollider.org</a:t>
            </a:r>
            <a:endParaRPr lang="en-US" dirty="0">
              <a:solidFill>
                <a:srgbClr val="0000FF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Slide </a:t>
            </a:r>
            <a:fld id="{1F3693CA-79C3-7243-A8F0-85F1856197F2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-1" y="3085563"/>
            <a:ext cx="4251948" cy="4144969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431800" indent="-323850"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67000"/>
              <a:buFontTx/>
              <a:buBlip>
                <a:blip r:embed="rId3"/>
              </a:buBlip>
              <a:defRPr sz="2800">
                <a:solidFill>
                  <a:srgbClr val="000000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69938" indent="-287338"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67000"/>
              <a:buFontTx/>
              <a:buBlip>
                <a:blip r:embed="rId3"/>
              </a:buBlip>
              <a:defRPr sz="2600">
                <a:solidFill>
                  <a:srgbClr val="000000"/>
                </a:solidFill>
                <a:latin typeface="+mn-lt"/>
                <a:ea typeface="ＭＳ Ｐゴシック" pitchFamily="-111" charset="-128"/>
              </a:defRPr>
            </a:lvl2pPr>
            <a:lvl3pPr marL="1158875" indent="-265113"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67000"/>
              <a:buFontTx/>
              <a:buBlip>
                <a:blip r:embed="rId3"/>
              </a:buBlip>
              <a:defRPr sz="2200">
                <a:solidFill>
                  <a:srgbClr val="000000"/>
                </a:solidFill>
                <a:latin typeface="+mn-lt"/>
                <a:ea typeface="ＭＳ Ｐゴシック" pitchFamily="-111" charset="-128"/>
              </a:defRPr>
            </a:lvl3pPr>
            <a:lvl4pPr marL="1501775" indent="-215900"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75000"/>
              <a:buFont typeface="StarSymbol" charset="0"/>
              <a:buChar char="–"/>
              <a:defRPr sz="2000">
                <a:solidFill>
                  <a:srgbClr val="000000"/>
                </a:solidFill>
                <a:latin typeface="+mn-lt"/>
                <a:ea typeface="ＭＳ Ｐゴシック" pitchFamily="-111" charset="-128"/>
              </a:defRPr>
            </a:lvl4pPr>
            <a:lvl5pPr marL="2159000" indent="-215900"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 sz="2000">
                <a:solidFill>
                  <a:srgbClr val="000000"/>
                </a:solidFill>
                <a:latin typeface="+mn-lt"/>
                <a:ea typeface="ＭＳ Ｐゴシック" pitchFamily="-111" charset="-128"/>
              </a:defRPr>
            </a:lvl5pPr>
            <a:lvl6pPr marL="2616200" indent="-215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 sz="2000">
                <a:solidFill>
                  <a:srgbClr val="000000"/>
                </a:solidFill>
                <a:latin typeface="+mn-lt"/>
              </a:defRPr>
            </a:lvl6pPr>
            <a:lvl7pPr marL="3073400" indent="-215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 sz="2000">
                <a:solidFill>
                  <a:srgbClr val="000000"/>
                </a:solidFill>
                <a:latin typeface="+mn-lt"/>
              </a:defRPr>
            </a:lvl7pPr>
            <a:lvl8pPr marL="3530600" indent="-215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 sz="2000">
                <a:solidFill>
                  <a:srgbClr val="000000"/>
                </a:solidFill>
                <a:latin typeface="+mn-lt"/>
              </a:defRPr>
            </a:lvl8pPr>
            <a:lvl9pPr marL="3987800" indent="-215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 sz="2000">
                <a:solidFill>
                  <a:srgbClr val="000000"/>
                </a:solidFill>
                <a:latin typeface="+mn-lt"/>
              </a:defRPr>
            </a:lvl9pPr>
          </a:lstStyle>
          <a:p>
            <a:pPr eaLnBrk="1"/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Japan has expressed interest in hosting ILC,</a:t>
            </a:r>
            <a:b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evaluation by government</a:t>
            </a:r>
          </a:p>
          <a:p>
            <a:pPr eaLnBrk="1"/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preferred candidate site selected: </a:t>
            </a:r>
            <a:r>
              <a:rPr lang="en-US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Kitakami</a:t>
            </a: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(north Japan)</a:t>
            </a:r>
          </a:p>
          <a:p>
            <a:pPr eaLnBrk="1"/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First stage of 2x125 GeV as Higgs-Factory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b="18380"/>
          <a:stretch/>
        </p:blipFill>
        <p:spPr>
          <a:xfrm>
            <a:off x="5262563" y="4262734"/>
            <a:ext cx="4743636" cy="293890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0063" y="2292252"/>
            <a:ext cx="4679904" cy="489751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765356" y="4149418"/>
            <a:ext cx="6487070" cy="3124961"/>
            <a:chOff x="3003371" y="2151324"/>
            <a:chExt cx="6487070" cy="3124961"/>
          </a:xfrm>
        </p:grpSpPr>
        <p:pic>
          <p:nvPicPr>
            <p:cNvPr id="8" name="図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245796" y="2151324"/>
              <a:ext cx="4615777" cy="3124961"/>
            </a:xfrm>
            <a:prstGeom prst="rect">
              <a:avLst/>
            </a:prstGeom>
          </p:spPr>
        </p:pic>
        <p:sp>
          <p:nvSpPr>
            <p:cNvPr id="9" name="テキスト ボックス 11"/>
            <p:cNvSpPr txBox="1"/>
            <p:nvPr/>
          </p:nvSpPr>
          <p:spPr>
            <a:xfrm>
              <a:off x="3003371" y="2739503"/>
              <a:ext cx="2075525" cy="576055"/>
            </a:xfrm>
            <a:prstGeom prst="rect">
              <a:avLst/>
            </a:prstGeom>
            <a:noFill/>
          </p:spPr>
          <p:txBody>
            <a:bodyPr wrap="square" lIns="72000" tIns="0" rIns="72000" bIns="0" rtlCol="0">
              <a:spAutoFit/>
            </a:bodyPr>
            <a:lstStyle/>
            <a:p>
              <a:pPr algn="ctr">
                <a:buNone/>
              </a:pPr>
              <a:r>
                <a:rPr lang="en-US" altLang="ja-JP" sz="2000" b="1" dirty="0">
                  <a:solidFill>
                    <a:srgbClr val="107C87"/>
                  </a:solidFill>
                  <a:cs typeface="Arial" panose="020B0604020202020204" pitchFamily="34" charset="0"/>
                </a:rPr>
                <a:t>RF Service</a:t>
              </a:r>
              <a:r>
                <a:rPr lang="ja-JP" altLang="en-US" sz="2000" b="1" dirty="0">
                  <a:solidFill>
                    <a:srgbClr val="107C87"/>
                  </a:solidFill>
                  <a:cs typeface="Arial" panose="020B0604020202020204" pitchFamily="34" charset="0"/>
                </a:rPr>
                <a:t> </a:t>
              </a:r>
              <a:r>
                <a:rPr lang="en-US" altLang="ja-JP" sz="2000" b="1" dirty="0">
                  <a:solidFill>
                    <a:srgbClr val="107C87"/>
                  </a:solidFill>
                  <a:cs typeface="Arial" panose="020B0604020202020204" pitchFamily="34" charset="0"/>
                </a:rPr>
                <a:t>Tunnel</a:t>
              </a:r>
              <a:endParaRPr lang="ja-JP" altLang="en-US" sz="2000" b="1" dirty="0">
                <a:solidFill>
                  <a:srgbClr val="107C87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0" name="テキスト ボックス 12"/>
            <p:cNvSpPr txBox="1"/>
            <p:nvPr/>
          </p:nvSpPr>
          <p:spPr>
            <a:xfrm>
              <a:off x="8090818" y="2186667"/>
              <a:ext cx="1399623" cy="576055"/>
            </a:xfrm>
            <a:prstGeom prst="rect">
              <a:avLst/>
            </a:prstGeom>
            <a:noFill/>
          </p:spPr>
          <p:txBody>
            <a:bodyPr wrap="square" lIns="36000" tIns="0" rIns="36000" bIns="0" rtlCol="0" anchor="ctr" anchorCtr="0">
              <a:spAutoFit/>
            </a:bodyPr>
            <a:lstStyle/>
            <a:p>
              <a:pPr algn="ctr">
                <a:buNone/>
              </a:pPr>
              <a:r>
                <a:rPr lang="en-US" altLang="ja-JP" sz="2000" b="1" dirty="0">
                  <a:solidFill>
                    <a:srgbClr val="107C87"/>
                  </a:solidFill>
                  <a:cs typeface="Arial" panose="020B0604020202020204" pitchFamily="34" charset="0"/>
                </a:rPr>
                <a:t>Beam</a:t>
              </a:r>
              <a:r>
                <a:rPr lang="ja-JP" altLang="en-US" sz="2000" b="1" dirty="0">
                  <a:solidFill>
                    <a:srgbClr val="107C87"/>
                  </a:solidFill>
                  <a:cs typeface="Arial" panose="020B0604020202020204" pitchFamily="34" charset="0"/>
                </a:rPr>
                <a:t> </a:t>
              </a:r>
              <a:r>
                <a:rPr lang="en-US" altLang="ja-JP" sz="2000" b="1" dirty="0">
                  <a:solidFill>
                    <a:srgbClr val="107C87"/>
                  </a:solidFill>
                  <a:cs typeface="Arial" panose="020B0604020202020204" pitchFamily="34" charset="0"/>
                </a:rPr>
                <a:t>Tunnel</a:t>
              </a:r>
              <a:endParaRPr lang="ja-JP" altLang="en-US" sz="2000" b="1" dirty="0">
                <a:solidFill>
                  <a:srgbClr val="107C87"/>
                </a:solidFill>
                <a:cs typeface="Arial" panose="020B0604020202020204" pitchFamily="34" charset="0"/>
              </a:endParaRPr>
            </a:p>
          </p:txBody>
        </p:sp>
        <p:cxnSp>
          <p:nvCxnSpPr>
            <p:cNvPr id="11" name="直線矢印コネクタ 13"/>
            <p:cNvCxnSpPr/>
            <p:nvPr/>
          </p:nvCxnSpPr>
          <p:spPr>
            <a:xfrm flipH="1">
              <a:off x="7874015" y="2506174"/>
              <a:ext cx="491068" cy="626532"/>
            </a:xfrm>
            <a:prstGeom prst="straightConnector1">
              <a:avLst/>
            </a:prstGeom>
            <a:noFill/>
            <a:ln w="12700" cap="flat" cmpd="sng" algn="ctr">
              <a:solidFill>
                <a:srgbClr val="5B9BD5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2" name="直線矢印コネクタ 14"/>
            <p:cNvCxnSpPr/>
            <p:nvPr/>
          </p:nvCxnSpPr>
          <p:spPr>
            <a:xfrm>
              <a:off x="4521215" y="3115773"/>
              <a:ext cx="914400" cy="287866"/>
            </a:xfrm>
            <a:prstGeom prst="straightConnector1">
              <a:avLst/>
            </a:prstGeom>
            <a:noFill/>
            <a:ln w="12700" cap="flat" cmpd="sng" algn="ctr">
              <a:solidFill>
                <a:srgbClr val="5B9BD5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13" name="テキスト ボックス 18"/>
            <p:cNvSpPr txBox="1"/>
            <p:nvPr/>
          </p:nvSpPr>
          <p:spPr>
            <a:xfrm>
              <a:off x="6500663" y="4752515"/>
              <a:ext cx="1472436" cy="4944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</a:rPr>
                <a:t>Concrete </a:t>
              </a:r>
            </a:p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</a:rPr>
                <a:t>Shield-Wall</a:t>
              </a:r>
              <a:endPara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</a:endParaRPr>
            </a:p>
          </p:txBody>
        </p:sp>
        <p:cxnSp>
          <p:nvCxnSpPr>
            <p:cNvPr id="14" name="直線矢印コネクタ 23"/>
            <p:cNvCxnSpPr/>
            <p:nvPr/>
          </p:nvCxnSpPr>
          <p:spPr>
            <a:xfrm flipV="1">
              <a:off x="6519333" y="4548969"/>
              <a:ext cx="1729" cy="344779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  <a:miter lim="800000"/>
              <a:tailEnd type="triangle"/>
            </a:ln>
            <a:effectLst/>
          </p:spPr>
        </p:cxnSp>
      </p:grpSp>
      <p:sp>
        <p:nvSpPr>
          <p:cNvPr id="51203" name="Rectangle 3"/>
          <p:cNvSpPr>
            <a:spLocks noGrp="1" noChangeArrowheads="1"/>
          </p:cNvSpPr>
          <p:nvPr>
            <p:ph idx="1"/>
          </p:nvPr>
        </p:nvSpPr>
        <p:spPr>
          <a:xfrm>
            <a:off x="203200" y="3725863"/>
            <a:ext cx="9321800" cy="3533775"/>
          </a:xfrm>
        </p:spPr>
        <p:txBody>
          <a:bodyPr/>
          <a:lstStyle/>
          <a:p>
            <a:pPr eaLnBrk="1">
              <a:lnSpc>
                <a:spcPct val="80000"/>
              </a:lnSpc>
              <a:spcAft>
                <a:spcPct val="30000"/>
              </a:spcAft>
            </a:pPr>
            <a: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Two  250 </a:t>
            </a:r>
            <a:r>
              <a:rPr lang="en-US" sz="2400" dirty="0" err="1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Gev</a:t>
            </a:r>
            <a: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linacs</a:t>
            </a: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 arranged to produce nearly head on  </a:t>
            </a:r>
            <a:r>
              <a:rPr lang="en-US" sz="2400" dirty="0" err="1">
                <a:latin typeface="Times New Roman" charset="0"/>
                <a:ea typeface="ＭＳ Ｐゴシック" charset="0"/>
                <a:cs typeface="ＭＳ Ｐゴシック" charset="0"/>
              </a:rPr>
              <a:t>e+e</a:t>
            </a: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- collisions</a:t>
            </a:r>
          </a:p>
          <a:p>
            <a:pPr lvl="1" eaLnBrk="1">
              <a:lnSpc>
                <a:spcPct val="80000"/>
              </a:lnSpc>
            </a:pPr>
            <a:r>
              <a:rPr lang="en-US" sz="2200" dirty="0">
                <a:latin typeface="Times New Roman" charset="0"/>
                <a:ea typeface="ＭＳ Ｐゴシック" charset="0"/>
              </a:rPr>
              <a:t>Single IR with 14 </a:t>
            </a:r>
            <a:r>
              <a:rPr lang="en-US" sz="2200" dirty="0" err="1">
                <a:latin typeface="Times New Roman" charset="0"/>
                <a:ea typeface="ＭＳ Ｐゴシック" charset="0"/>
              </a:rPr>
              <a:t>mrad</a:t>
            </a:r>
            <a:r>
              <a:rPr lang="en-US" sz="2200" dirty="0">
                <a:latin typeface="Times New Roman" charset="0"/>
                <a:ea typeface="ＭＳ Ｐゴシック" charset="0"/>
              </a:rPr>
              <a:t> crossing angle</a:t>
            </a:r>
          </a:p>
          <a:p>
            <a:pPr eaLnBrk="1">
              <a:lnSpc>
                <a:spcPct val="80000"/>
              </a:lnSpc>
              <a:spcAft>
                <a:spcPct val="30000"/>
              </a:spcAft>
            </a:pPr>
            <a: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Centralized injector</a:t>
            </a:r>
          </a:p>
          <a:p>
            <a:pPr lvl="1" eaLnBrk="1">
              <a:lnSpc>
                <a:spcPct val="80000"/>
              </a:lnSpc>
              <a:spcAft>
                <a:spcPct val="30000"/>
              </a:spcAft>
            </a:pPr>
            <a:r>
              <a:rPr lang="en-US" sz="2200" dirty="0">
                <a:latin typeface="Times New Roman" charset="0"/>
                <a:ea typeface="ＭＳ Ｐゴシック" charset="0"/>
              </a:rPr>
              <a:t>Circular 6.5 km / 3.2 km</a:t>
            </a:r>
            <a:br>
              <a:rPr lang="en-US" sz="2200" dirty="0">
                <a:latin typeface="Times New Roman" charset="0"/>
                <a:ea typeface="ＭＳ Ｐゴシック" charset="0"/>
              </a:rPr>
            </a:br>
            <a:r>
              <a:rPr lang="en-US" sz="2200" dirty="0">
                <a:latin typeface="Times New Roman" charset="0"/>
                <a:ea typeface="ＭＳ Ｐゴシック" charset="0"/>
              </a:rPr>
              <a:t>damping rings</a:t>
            </a:r>
          </a:p>
          <a:p>
            <a:pPr lvl="1" eaLnBrk="1">
              <a:lnSpc>
                <a:spcPct val="80000"/>
              </a:lnSpc>
              <a:spcAft>
                <a:spcPct val="30000"/>
              </a:spcAft>
            </a:pPr>
            <a:r>
              <a:rPr lang="en-US" sz="2200" dirty="0" err="1">
                <a:latin typeface="Times New Roman" charset="0"/>
                <a:ea typeface="ＭＳ Ｐゴシック" charset="0"/>
              </a:rPr>
              <a:t>Undulator</a:t>
            </a:r>
            <a:r>
              <a:rPr lang="en-US" sz="2200" dirty="0">
                <a:latin typeface="Times New Roman" charset="0"/>
                <a:ea typeface="ＭＳ Ｐゴシック" charset="0"/>
              </a:rPr>
              <a:t>-based</a:t>
            </a:r>
            <a:br>
              <a:rPr lang="en-US" sz="2200" dirty="0">
                <a:latin typeface="Times New Roman" charset="0"/>
                <a:ea typeface="ＭＳ Ｐゴシック" charset="0"/>
              </a:rPr>
            </a:br>
            <a:r>
              <a:rPr lang="en-US" sz="2200" dirty="0">
                <a:latin typeface="Times New Roman" charset="0"/>
                <a:ea typeface="ＭＳ Ｐゴシック" charset="0"/>
              </a:rPr>
              <a:t>positron source</a:t>
            </a:r>
          </a:p>
          <a:p>
            <a:pPr eaLnBrk="1">
              <a:lnSpc>
                <a:spcPct val="80000"/>
              </a:lnSpc>
            </a:pPr>
            <a: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Dual tunnel</a:t>
            </a: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 configuration 11x5.5m</a:t>
            </a:r>
          </a:p>
          <a:p>
            <a:pPr lvl="1" eaLnBrk="1">
              <a:lnSpc>
                <a:spcPct val="80000"/>
              </a:lnSpc>
            </a:pPr>
            <a:r>
              <a:rPr lang="en-US" sz="2200" dirty="0">
                <a:latin typeface="Times New Roman" charset="0"/>
                <a:ea typeface="ＭＳ Ｐゴシック" charset="0"/>
                <a:cs typeface="ＭＳ Ｐゴシック" charset="0"/>
              </a:rPr>
              <a:t>3.5m shield wall</a:t>
            </a:r>
            <a:br>
              <a:rPr lang="en-US" sz="2200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200" dirty="0">
                <a:latin typeface="Times New Roman" charset="0"/>
                <a:ea typeface="ＭＳ Ｐゴシック" charset="0"/>
                <a:cs typeface="ＭＳ Ｐゴシック" charset="0"/>
              </a:rPr>
              <a:t>reduction being investigated</a:t>
            </a:r>
          </a:p>
        </p:txBody>
      </p:sp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280" b="4492"/>
          <a:stretch>
            <a:fillRect/>
          </a:stretch>
        </p:blipFill>
        <p:spPr bwMode="auto">
          <a:xfrm>
            <a:off x="0" y="844550"/>
            <a:ext cx="10077450" cy="278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4" name="Text Box 4"/>
          <p:cNvSpPr txBox="1">
            <a:spLocks noChangeArrowheads="1"/>
          </p:cNvSpPr>
          <p:nvPr/>
        </p:nvSpPr>
        <p:spPr bwMode="auto">
          <a:xfrm>
            <a:off x="3432175" y="134938"/>
            <a:ext cx="3259138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684" tIns="50344" rIns="100684" bIns="50344">
            <a:spAutoFit/>
          </a:bodyPr>
          <a:lstStyle>
            <a:lvl1pPr defTabSz="100806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100806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fontAlgn="ctr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</a:pPr>
            <a:r>
              <a:rPr lang="en-US" sz="4000">
                <a:solidFill>
                  <a:srgbClr val="0000FF"/>
                </a:solidFill>
                <a:cs typeface="Arial Unicode MS" charset="0"/>
              </a:rPr>
              <a:t>ILC Schematic</a:t>
            </a:r>
          </a:p>
        </p:txBody>
      </p:sp>
      <p:sp>
        <p:nvSpPr>
          <p:cNvPr id="51206" name="Slide Number Placeholder 190"/>
          <p:cNvSpPr txBox="1">
            <a:spLocks/>
          </p:cNvSpPr>
          <p:nvPr/>
        </p:nvSpPr>
        <p:spPr bwMode="auto">
          <a:xfrm>
            <a:off x="4437063" y="7318375"/>
            <a:ext cx="8255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44" tIns="35964" rIns="91344" bIns="35964" anchor="ctr">
            <a:spAutoFit/>
          </a:bodyPr>
          <a:lstStyle>
            <a:lvl1pPr defTabSz="91281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 eaLnBrk="1">
              <a:buFont typeface="StarSymbol" charset="0"/>
              <a:buNone/>
            </a:pPr>
            <a:r>
              <a:rPr lang="en-US" sz="1200" b="1">
                <a:solidFill>
                  <a:schemeClr val="tx1"/>
                </a:solidFill>
                <a:latin typeface="Arial" charset="0"/>
                <a:cs typeface="Arial" charset="0"/>
              </a:rPr>
              <a:t>Slide </a:t>
            </a:r>
            <a:fld id="{4402EC51-C4AD-7B4C-8332-656F56156A1C}" type="slidenum">
              <a:rPr lang="en-US" sz="1200" b="1">
                <a:solidFill>
                  <a:schemeClr val="tx1"/>
                </a:solidFill>
                <a:latin typeface="Arial" charset="0"/>
                <a:cs typeface="Arial" charset="0"/>
              </a:rPr>
              <a:pPr algn="r" eaLnBrk="1">
                <a:buFont typeface="StarSymbol" charset="0"/>
                <a:buNone/>
              </a:pPr>
              <a:t>23</a:t>
            </a:fld>
            <a:endParaRPr lang="en-US" sz="1200" b="1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Slide </a:t>
            </a:r>
            <a:fld id="{1F3693CA-79C3-7243-A8F0-85F1856197F2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ChangeArrowheads="1"/>
          </p:cNvSpPr>
          <p:nvPr/>
        </p:nvSpPr>
        <p:spPr bwMode="auto">
          <a:xfrm>
            <a:off x="2603500" y="0"/>
            <a:ext cx="4786313" cy="58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684" tIns="50344" rIns="100684" bIns="50344" anchor="ctr"/>
          <a:lstStyle/>
          <a:p>
            <a:pPr defTabSz="1008063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</a:pPr>
            <a:endParaRPr lang="en-US" altLang="ja-JP" sz="3100" b="1" i="1">
              <a:solidFill>
                <a:srgbClr val="FF3300"/>
              </a:solidFill>
            </a:endParaRPr>
          </a:p>
        </p:txBody>
      </p:sp>
      <p:sp>
        <p:nvSpPr>
          <p:cNvPr id="53251" name="Rectangle 3"/>
          <p:cNvSpPr>
            <a:spLocks noChangeArrowheads="1"/>
          </p:cNvSpPr>
          <p:nvPr/>
        </p:nvSpPr>
        <p:spPr bwMode="auto">
          <a:xfrm>
            <a:off x="255588" y="892175"/>
            <a:ext cx="9437687" cy="111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684" tIns="50344" rIns="100684" bIns="50344" anchor="ctr"/>
          <a:lstStyle/>
          <a:p>
            <a:pPr defTabSz="1008063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</a:pPr>
            <a:r>
              <a:rPr kumimoji="1" lang="en-US" altLang="ja-JP" sz="1800" b="1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rPr>
              <a:t>The core technology for the ILC is 1.3GHz superconducting RF cavity intensely developed in the </a:t>
            </a:r>
          </a:p>
          <a:p>
            <a:pPr defTabSz="1008063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</a:pPr>
            <a:r>
              <a:rPr kumimoji="1" lang="en-US" altLang="ja-JP" sz="1800" b="1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rPr>
              <a:t>TESLA collaboration, and recommended for the ILC by the ITRP on 2004 August.</a:t>
            </a:r>
          </a:p>
          <a:p>
            <a:pPr defTabSz="1008063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</a:pPr>
            <a:r>
              <a:rPr kumimoji="1" lang="en-US" altLang="ja-JP" sz="1800" b="1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rPr>
              <a:t>The cavities are installed in  a long cryostat </a:t>
            </a:r>
            <a:r>
              <a:rPr kumimoji="1" lang="en-US" altLang="ja-JP" sz="1800" b="1">
                <a:latin typeface="Times" charset="0"/>
                <a:ea typeface="Osaka" charset="0"/>
                <a:cs typeface="Osaka" charset="0"/>
              </a:rPr>
              <a:t>cooled at 2K</a:t>
            </a:r>
            <a:r>
              <a:rPr kumimoji="1" lang="en-US" altLang="ja-JP" sz="1800" b="1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rPr>
              <a:t>, and operated at </a:t>
            </a:r>
            <a:r>
              <a:rPr kumimoji="1" lang="en-US" altLang="ja-JP" sz="1800" b="1">
                <a:latin typeface="Times" charset="0"/>
                <a:ea typeface="Osaka" charset="0"/>
                <a:cs typeface="Osaka" charset="0"/>
              </a:rPr>
              <a:t>gradient 31.5MV/m</a:t>
            </a:r>
            <a:r>
              <a:rPr kumimoji="1" lang="en-US" altLang="ja-JP" sz="1800" b="1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rPr>
              <a:t>.</a:t>
            </a:r>
          </a:p>
        </p:txBody>
      </p:sp>
      <p:pic>
        <p:nvPicPr>
          <p:cNvPr id="532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1988" y="1908175"/>
            <a:ext cx="6172200" cy="205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3" name="Picture 5"/>
          <p:cNvPicPr>
            <a:picLocks noChangeAspect="1" noChangeArrowheads="1"/>
          </p:cNvPicPr>
          <p:nvPr/>
        </p:nvPicPr>
        <p:blipFill>
          <a:blip r:embed="rId4">
            <a:lum brigh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238" y="3886200"/>
            <a:ext cx="3948112" cy="282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185"/>
          <a:stretch>
            <a:fillRect/>
          </a:stretch>
        </p:blipFill>
        <p:spPr bwMode="auto">
          <a:xfrm>
            <a:off x="4956175" y="3890963"/>
            <a:ext cx="3898900" cy="335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5" name="Rectangle 7"/>
          <p:cNvSpPr>
            <a:spLocks noChangeArrowheads="1"/>
          </p:cNvSpPr>
          <p:nvPr/>
        </p:nvSpPr>
        <p:spPr bwMode="auto">
          <a:xfrm>
            <a:off x="7894638" y="3382963"/>
            <a:ext cx="2182812" cy="4191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0684" tIns="50344" rIns="100684" bIns="50344" anchor="ctr"/>
          <a:lstStyle/>
          <a:p>
            <a:pPr defTabSz="1008063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</a:pPr>
            <a:r>
              <a:rPr kumimoji="1" lang="en-US" altLang="ja-JP" b="1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rPr>
              <a:t>14560 cavities</a:t>
            </a:r>
          </a:p>
        </p:txBody>
      </p:sp>
      <p:sp>
        <p:nvSpPr>
          <p:cNvPr id="53256" name="Rectangle 8"/>
          <p:cNvSpPr>
            <a:spLocks noChangeArrowheads="1"/>
          </p:cNvSpPr>
          <p:nvPr/>
        </p:nvSpPr>
        <p:spPr bwMode="auto">
          <a:xfrm>
            <a:off x="177800" y="3990975"/>
            <a:ext cx="2100263" cy="3365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0684" tIns="50344" rIns="100684" bIns="50344" anchor="ctr"/>
          <a:lstStyle/>
          <a:p>
            <a:pPr defTabSz="1008063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</a:pPr>
            <a:r>
              <a:rPr kumimoji="1" lang="en-US" altLang="ja-JP" b="1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rPr>
              <a:t>1680 modules</a:t>
            </a:r>
          </a:p>
        </p:txBody>
      </p:sp>
      <p:sp>
        <p:nvSpPr>
          <p:cNvPr id="53257" name="Text Box 9"/>
          <p:cNvSpPr txBox="1">
            <a:spLocks noChangeArrowheads="1"/>
          </p:cNvSpPr>
          <p:nvPr/>
        </p:nvSpPr>
        <p:spPr bwMode="auto">
          <a:xfrm>
            <a:off x="2366963" y="90488"/>
            <a:ext cx="687705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684" tIns="50344" rIns="100684" bIns="50344">
            <a:spAutoFit/>
          </a:bodyPr>
          <a:lstStyle>
            <a:lvl1pPr defTabSz="100806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100806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</a:pPr>
            <a:r>
              <a:rPr lang="en-US" sz="3500" dirty="0">
                <a:solidFill>
                  <a:srgbClr val="0000FF"/>
                </a:solidFill>
              </a:rPr>
              <a:t>ILC Super-conducting technology</a:t>
            </a:r>
            <a:r>
              <a:rPr lang="en-US" sz="3500" b="1" i="1" dirty="0">
                <a:solidFill>
                  <a:srgbClr val="FF3300"/>
                </a:solidFill>
              </a:rPr>
              <a:t> </a:t>
            </a:r>
          </a:p>
        </p:txBody>
      </p:sp>
      <p:sp>
        <p:nvSpPr>
          <p:cNvPr id="53258" name="Slide Number Placeholder 190"/>
          <p:cNvSpPr txBox="1">
            <a:spLocks/>
          </p:cNvSpPr>
          <p:nvPr/>
        </p:nvSpPr>
        <p:spPr bwMode="auto">
          <a:xfrm>
            <a:off x="4437063" y="7318375"/>
            <a:ext cx="8255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44" tIns="35964" rIns="91344" bIns="35964" anchor="ctr">
            <a:spAutoFit/>
          </a:bodyPr>
          <a:lstStyle>
            <a:lvl1pPr defTabSz="91281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 eaLnBrk="1">
              <a:buFont typeface="StarSymbol" charset="0"/>
              <a:buNone/>
            </a:pPr>
            <a:r>
              <a:rPr lang="en-US" sz="1200" b="1">
                <a:solidFill>
                  <a:schemeClr val="tx1"/>
                </a:solidFill>
                <a:latin typeface="Arial" charset="0"/>
                <a:cs typeface="Arial" charset="0"/>
              </a:rPr>
              <a:t>Slide </a:t>
            </a:r>
            <a:fld id="{8B3EC7D8-91CC-B04A-BB72-EAC3306512E6}" type="slidenum">
              <a:rPr lang="en-US" sz="1200" b="1">
                <a:solidFill>
                  <a:schemeClr val="tx1"/>
                </a:solidFill>
                <a:latin typeface="Arial" charset="0"/>
                <a:cs typeface="Arial" charset="0"/>
              </a:rPr>
              <a:pPr algn="r" eaLnBrk="1">
                <a:buFont typeface="StarSymbol" charset="0"/>
                <a:buNone/>
              </a:pPr>
              <a:t>24</a:t>
            </a:fld>
            <a:endParaRPr lang="en-US" sz="1200" b="1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Slide </a:t>
            </a:r>
            <a:fld id="{38C69926-CFFA-564F-94D0-2BED3081D9DA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altLang="ja-JP" sz="4000">
                <a:latin typeface="Times New Roman" charset="0"/>
                <a:ea typeface="ＭＳ Ｐゴシック" charset="0"/>
                <a:cs typeface="ＭＳ Ｐゴシック" charset="0"/>
              </a:rPr>
              <a:t>ILC Main Linac RF Unit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1F3693CA-79C3-7243-A8F0-85F1856197F2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55299" name="Picture 3" descr="RFunit98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97288"/>
            <a:ext cx="9825038" cy="3503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300" name="Text Box 4"/>
          <p:cNvSpPr txBox="1">
            <a:spLocks noChangeArrowheads="1"/>
          </p:cNvSpPr>
          <p:nvPr/>
        </p:nvSpPr>
        <p:spPr bwMode="auto">
          <a:xfrm>
            <a:off x="0" y="1092200"/>
            <a:ext cx="5375275" cy="191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684" tIns="50344" rIns="100684" bIns="50344">
            <a:spAutoFit/>
          </a:bodyPr>
          <a:lstStyle>
            <a:lvl1pPr defTabSz="100806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100806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</a:pPr>
            <a:r>
              <a:rPr lang="en-US" altLang="ja-JP" sz="2200" b="1">
                <a:solidFill>
                  <a:srgbClr val="0033CC"/>
                </a:solidFill>
                <a:latin typeface="Arial" charset="0"/>
              </a:rPr>
              <a:t>560 RF units each one composed of: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</a:pPr>
            <a:endParaRPr lang="en-US" altLang="ja-JP" sz="900" b="1">
              <a:solidFill>
                <a:srgbClr val="0033CC"/>
              </a:solidFill>
              <a:latin typeface="Arial" charset="0"/>
            </a:endParaRP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Char char="•"/>
            </a:pPr>
            <a:r>
              <a:rPr lang="en-US" altLang="ja-JP" sz="2200" b="1">
                <a:solidFill>
                  <a:srgbClr val="0033CC"/>
                </a:solidFill>
                <a:latin typeface="Arial" charset="0"/>
              </a:rPr>
              <a:t> 1 Bouncer type modulator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Char char="•"/>
            </a:pPr>
            <a:r>
              <a:rPr lang="en-US" altLang="ja-JP" sz="2200" b="1">
                <a:solidFill>
                  <a:srgbClr val="0033CC"/>
                </a:solidFill>
                <a:latin typeface="Arial" charset="0"/>
              </a:rPr>
              <a:t> 1 Multibeam klystron (10 MW, 1.6 ms)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Char char="•"/>
            </a:pPr>
            <a:r>
              <a:rPr lang="en-US" altLang="ja-JP" sz="2200" b="1">
                <a:solidFill>
                  <a:srgbClr val="0033CC"/>
                </a:solidFill>
                <a:latin typeface="Arial" charset="0"/>
              </a:rPr>
              <a:t> 3 Cryostats (9+8+9 = 26 cavities)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Char char="•"/>
            </a:pPr>
            <a:r>
              <a:rPr lang="en-US" altLang="ja-JP" sz="2200" b="1">
                <a:solidFill>
                  <a:srgbClr val="0033CC"/>
                </a:solidFill>
                <a:latin typeface="Arial" charset="0"/>
              </a:rPr>
              <a:t> 1 Quadrupole at the center</a:t>
            </a:r>
            <a:endParaRPr lang="en-US" sz="2200" b="1">
              <a:solidFill>
                <a:srgbClr val="0033CC"/>
              </a:solidFill>
              <a:latin typeface="Arial" charset="0"/>
            </a:endParaRPr>
          </a:p>
        </p:txBody>
      </p:sp>
      <p:pic>
        <p:nvPicPr>
          <p:cNvPr id="55301" name="Picture 5" descr="T4CM_iso_full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0713" y="1008063"/>
            <a:ext cx="3106737" cy="213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302" name="Picture 6" descr="Cryo_mit_Verb_3plus10020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62" t="14375" r="19820" b="13663"/>
          <a:stretch>
            <a:fillRect/>
          </a:stretch>
        </p:blipFill>
        <p:spPr bwMode="auto">
          <a:xfrm>
            <a:off x="5291138" y="1512888"/>
            <a:ext cx="2098675" cy="200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303" name="Text Box 7"/>
          <p:cNvSpPr txBox="1">
            <a:spLocks noChangeArrowheads="1"/>
          </p:cNvSpPr>
          <p:nvPr/>
        </p:nvSpPr>
        <p:spPr bwMode="auto">
          <a:xfrm>
            <a:off x="0" y="3249613"/>
            <a:ext cx="7261225" cy="43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684" tIns="50344" rIns="100684" bIns="50344">
            <a:spAutoFit/>
          </a:bodyPr>
          <a:lstStyle>
            <a:lvl1pPr defTabSz="100806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100806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</a:pPr>
            <a:r>
              <a:rPr lang="en-US" sz="2200" b="1">
                <a:solidFill>
                  <a:srgbClr val="E329C0"/>
                </a:solidFill>
                <a:latin typeface="Arial" charset="0"/>
              </a:rPr>
              <a:t>Total of 1680 cryomodules and 14 560 SC RF cavities</a:t>
            </a:r>
          </a:p>
        </p:txBody>
      </p:sp>
      <p:sp>
        <p:nvSpPr>
          <p:cNvPr id="55304" name="Slide Number Placeholder 190"/>
          <p:cNvSpPr txBox="1">
            <a:spLocks/>
          </p:cNvSpPr>
          <p:nvPr/>
        </p:nvSpPr>
        <p:spPr bwMode="auto">
          <a:xfrm>
            <a:off x="4437063" y="7318375"/>
            <a:ext cx="8255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44" tIns="35964" rIns="91344" bIns="35964" anchor="ctr">
            <a:spAutoFit/>
          </a:bodyPr>
          <a:lstStyle>
            <a:lvl1pPr defTabSz="91281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 eaLnBrk="1">
              <a:buFont typeface="StarSymbol" charset="0"/>
              <a:buNone/>
            </a:pPr>
            <a:r>
              <a:rPr lang="en-US" sz="1200" b="1">
                <a:solidFill>
                  <a:schemeClr val="tx1"/>
                </a:solidFill>
                <a:latin typeface="Arial" charset="0"/>
                <a:cs typeface="Arial" charset="0"/>
              </a:rPr>
              <a:t>Slide </a:t>
            </a:r>
            <a:fld id="{0621D14F-6C38-1B4A-B125-28C2C91F9D6C}" type="slidenum">
              <a:rPr lang="en-US" sz="1200" b="1">
                <a:solidFill>
                  <a:schemeClr val="tx1"/>
                </a:solidFill>
                <a:latin typeface="Arial" charset="0"/>
                <a:cs typeface="Arial" charset="0"/>
              </a:rPr>
              <a:pPr algn="r" eaLnBrk="1">
                <a:buFont typeface="StarSymbol" charset="0"/>
                <a:buNone/>
              </a:pPr>
              <a:t>25</a:t>
            </a:fld>
            <a:endParaRPr lang="en-US" sz="1200" b="1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 rot="-5400000">
            <a:off x="3316949" y="2809716"/>
            <a:ext cx="672253" cy="755809"/>
            <a:chOff x="3792" y="1632"/>
            <a:chExt cx="384" cy="432"/>
          </a:xfrm>
        </p:grpSpPr>
        <p:sp>
          <p:nvSpPr>
            <p:cNvPr id="19515" name="Oval 3"/>
            <p:cNvSpPr>
              <a:spLocks noChangeArrowheads="1"/>
            </p:cNvSpPr>
            <p:nvPr/>
          </p:nvSpPr>
          <p:spPr bwMode="auto">
            <a:xfrm>
              <a:off x="3840" y="1728"/>
              <a:ext cx="288" cy="28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000" dirty="0">
                <a:latin typeface="Calibri" pitchFamily="84" charset="0"/>
              </a:endParaRPr>
            </a:p>
          </p:txBody>
        </p:sp>
        <p:sp>
          <p:nvSpPr>
            <p:cNvPr id="19516" name="Oval 4"/>
            <p:cNvSpPr>
              <a:spLocks noChangeArrowheads="1"/>
            </p:cNvSpPr>
            <p:nvPr/>
          </p:nvSpPr>
          <p:spPr bwMode="auto">
            <a:xfrm>
              <a:off x="3888" y="1776"/>
              <a:ext cx="192" cy="19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000" dirty="0">
                <a:latin typeface="Calibri" pitchFamily="84" charset="0"/>
              </a:endParaRPr>
            </a:p>
          </p:txBody>
        </p:sp>
        <p:sp>
          <p:nvSpPr>
            <p:cNvPr id="19517" name="Rectangle 5"/>
            <p:cNvSpPr>
              <a:spLocks noChangeArrowheads="1"/>
            </p:cNvSpPr>
            <p:nvPr/>
          </p:nvSpPr>
          <p:spPr bwMode="auto">
            <a:xfrm>
              <a:off x="3840" y="1632"/>
              <a:ext cx="336" cy="24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000" dirty="0">
                <a:latin typeface="Calibri" pitchFamily="84" charset="0"/>
              </a:endParaRPr>
            </a:p>
          </p:txBody>
        </p:sp>
        <p:sp>
          <p:nvSpPr>
            <p:cNvPr id="19518" name="Rectangle 6"/>
            <p:cNvSpPr>
              <a:spLocks noChangeArrowheads="1"/>
            </p:cNvSpPr>
            <p:nvPr/>
          </p:nvSpPr>
          <p:spPr bwMode="auto">
            <a:xfrm>
              <a:off x="3792" y="1632"/>
              <a:ext cx="192" cy="43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000" dirty="0">
                <a:latin typeface="Calibri" pitchFamily="84" charset="0"/>
              </a:endParaRPr>
            </a:p>
          </p:txBody>
        </p:sp>
      </p:grpSp>
      <p:sp>
        <p:nvSpPr>
          <p:cNvPr id="19458" name="Rectangle 7"/>
          <p:cNvSpPr>
            <a:spLocks noChangeArrowheads="1"/>
          </p:cNvSpPr>
          <p:nvPr/>
        </p:nvSpPr>
        <p:spPr bwMode="auto">
          <a:xfrm>
            <a:off x="0" y="3493985"/>
            <a:ext cx="10077450" cy="84032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0794" tIns="50397" rIns="100794" bIns="50397" anchor="ctr">
            <a:prstTxWarp prst="textNoShape">
              <a:avLst/>
            </a:prstTxWarp>
          </a:bodyPr>
          <a:lstStyle/>
          <a:p>
            <a:endParaRPr lang="en-US" sz="2000" dirty="0">
              <a:latin typeface="Calibri" pitchFamily="84" charset="0"/>
            </a:endParaRPr>
          </a:p>
        </p:txBody>
      </p:sp>
      <p:grpSp>
        <p:nvGrpSpPr>
          <p:cNvPr id="3" name="Group 8"/>
          <p:cNvGrpSpPr>
            <a:grpSpLocks/>
          </p:cNvGrpSpPr>
          <p:nvPr/>
        </p:nvGrpSpPr>
        <p:grpSpPr bwMode="auto">
          <a:xfrm rot="-5400000">
            <a:off x="3484907" y="1939638"/>
            <a:ext cx="672253" cy="755809"/>
            <a:chOff x="3792" y="1632"/>
            <a:chExt cx="384" cy="432"/>
          </a:xfrm>
        </p:grpSpPr>
        <p:sp>
          <p:nvSpPr>
            <p:cNvPr id="19511" name="Oval 9"/>
            <p:cNvSpPr>
              <a:spLocks noChangeArrowheads="1"/>
            </p:cNvSpPr>
            <p:nvPr/>
          </p:nvSpPr>
          <p:spPr bwMode="auto">
            <a:xfrm>
              <a:off x="3840" y="1728"/>
              <a:ext cx="288" cy="28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000" dirty="0">
                <a:latin typeface="Calibri" pitchFamily="84" charset="0"/>
              </a:endParaRPr>
            </a:p>
          </p:txBody>
        </p:sp>
        <p:sp>
          <p:nvSpPr>
            <p:cNvPr id="19512" name="Oval 10"/>
            <p:cNvSpPr>
              <a:spLocks noChangeArrowheads="1"/>
            </p:cNvSpPr>
            <p:nvPr/>
          </p:nvSpPr>
          <p:spPr bwMode="auto">
            <a:xfrm>
              <a:off x="3888" y="1776"/>
              <a:ext cx="192" cy="19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000" dirty="0">
                <a:latin typeface="Calibri" pitchFamily="84" charset="0"/>
              </a:endParaRPr>
            </a:p>
          </p:txBody>
        </p:sp>
        <p:sp>
          <p:nvSpPr>
            <p:cNvPr id="19513" name="Rectangle 11"/>
            <p:cNvSpPr>
              <a:spLocks noChangeArrowheads="1"/>
            </p:cNvSpPr>
            <p:nvPr/>
          </p:nvSpPr>
          <p:spPr bwMode="auto">
            <a:xfrm>
              <a:off x="3840" y="1632"/>
              <a:ext cx="336" cy="24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000" dirty="0">
                <a:latin typeface="Calibri" pitchFamily="84" charset="0"/>
              </a:endParaRPr>
            </a:p>
          </p:txBody>
        </p:sp>
        <p:sp>
          <p:nvSpPr>
            <p:cNvPr id="19514" name="Rectangle 12"/>
            <p:cNvSpPr>
              <a:spLocks noChangeArrowheads="1"/>
            </p:cNvSpPr>
            <p:nvPr/>
          </p:nvSpPr>
          <p:spPr bwMode="auto">
            <a:xfrm>
              <a:off x="3792" y="1632"/>
              <a:ext cx="192" cy="43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000" dirty="0">
                <a:latin typeface="Calibri" pitchFamily="84" charset="0"/>
              </a:endParaRPr>
            </a:p>
          </p:txBody>
        </p:sp>
      </p:grpSp>
      <p:grpSp>
        <p:nvGrpSpPr>
          <p:cNvPr id="4" name="Group 13"/>
          <p:cNvGrpSpPr>
            <a:grpSpLocks/>
          </p:cNvGrpSpPr>
          <p:nvPr/>
        </p:nvGrpSpPr>
        <p:grpSpPr bwMode="auto">
          <a:xfrm flipH="1">
            <a:off x="3947001" y="5246396"/>
            <a:ext cx="671830" cy="756285"/>
            <a:chOff x="3792" y="1632"/>
            <a:chExt cx="384" cy="432"/>
          </a:xfrm>
        </p:grpSpPr>
        <p:sp>
          <p:nvSpPr>
            <p:cNvPr id="19507" name="Oval 14"/>
            <p:cNvSpPr>
              <a:spLocks noChangeArrowheads="1"/>
            </p:cNvSpPr>
            <p:nvPr/>
          </p:nvSpPr>
          <p:spPr bwMode="auto">
            <a:xfrm>
              <a:off x="3840" y="1728"/>
              <a:ext cx="288" cy="28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000" dirty="0">
                <a:latin typeface="Calibri" pitchFamily="84" charset="0"/>
              </a:endParaRPr>
            </a:p>
          </p:txBody>
        </p:sp>
        <p:sp>
          <p:nvSpPr>
            <p:cNvPr id="19508" name="Oval 15"/>
            <p:cNvSpPr>
              <a:spLocks noChangeArrowheads="1"/>
            </p:cNvSpPr>
            <p:nvPr/>
          </p:nvSpPr>
          <p:spPr bwMode="auto">
            <a:xfrm>
              <a:off x="3888" y="1776"/>
              <a:ext cx="192" cy="19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000" dirty="0">
                <a:latin typeface="Calibri" pitchFamily="84" charset="0"/>
              </a:endParaRPr>
            </a:p>
          </p:txBody>
        </p:sp>
        <p:sp>
          <p:nvSpPr>
            <p:cNvPr id="19509" name="Rectangle 16"/>
            <p:cNvSpPr>
              <a:spLocks noChangeArrowheads="1"/>
            </p:cNvSpPr>
            <p:nvPr/>
          </p:nvSpPr>
          <p:spPr bwMode="auto">
            <a:xfrm>
              <a:off x="3840" y="1632"/>
              <a:ext cx="336" cy="24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000" dirty="0">
                <a:latin typeface="Calibri" pitchFamily="84" charset="0"/>
              </a:endParaRPr>
            </a:p>
          </p:txBody>
        </p:sp>
        <p:sp>
          <p:nvSpPr>
            <p:cNvPr id="19510" name="Rectangle 17"/>
            <p:cNvSpPr>
              <a:spLocks noChangeArrowheads="1"/>
            </p:cNvSpPr>
            <p:nvPr/>
          </p:nvSpPr>
          <p:spPr bwMode="auto">
            <a:xfrm>
              <a:off x="3792" y="1632"/>
              <a:ext cx="192" cy="43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000" dirty="0">
                <a:latin typeface="Calibri" pitchFamily="84" charset="0"/>
              </a:endParaRPr>
            </a:p>
          </p:txBody>
        </p:sp>
      </p:grpSp>
      <p:grpSp>
        <p:nvGrpSpPr>
          <p:cNvPr id="5" name="Group 18"/>
          <p:cNvGrpSpPr>
            <a:grpSpLocks/>
          </p:cNvGrpSpPr>
          <p:nvPr/>
        </p:nvGrpSpPr>
        <p:grpSpPr bwMode="auto">
          <a:xfrm>
            <a:off x="3359150" y="5246396"/>
            <a:ext cx="671830" cy="756285"/>
            <a:chOff x="3792" y="1632"/>
            <a:chExt cx="384" cy="432"/>
          </a:xfrm>
        </p:grpSpPr>
        <p:sp>
          <p:nvSpPr>
            <p:cNvPr id="19503" name="Oval 19"/>
            <p:cNvSpPr>
              <a:spLocks noChangeArrowheads="1"/>
            </p:cNvSpPr>
            <p:nvPr/>
          </p:nvSpPr>
          <p:spPr bwMode="auto">
            <a:xfrm>
              <a:off x="3840" y="1728"/>
              <a:ext cx="288" cy="28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000" dirty="0">
                <a:latin typeface="Calibri" pitchFamily="84" charset="0"/>
              </a:endParaRPr>
            </a:p>
          </p:txBody>
        </p:sp>
        <p:sp>
          <p:nvSpPr>
            <p:cNvPr id="19504" name="Oval 20"/>
            <p:cNvSpPr>
              <a:spLocks noChangeArrowheads="1"/>
            </p:cNvSpPr>
            <p:nvPr/>
          </p:nvSpPr>
          <p:spPr bwMode="auto">
            <a:xfrm>
              <a:off x="3888" y="1776"/>
              <a:ext cx="192" cy="19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000" dirty="0">
                <a:latin typeface="Calibri" pitchFamily="84" charset="0"/>
              </a:endParaRPr>
            </a:p>
          </p:txBody>
        </p:sp>
        <p:sp>
          <p:nvSpPr>
            <p:cNvPr id="19505" name="Rectangle 21"/>
            <p:cNvSpPr>
              <a:spLocks noChangeArrowheads="1"/>
            </p:cNvSpPr>
            <p:nvPr/>
          </p:nvSpPr>
          <p:spPr bwMode="auto">
            <a:xfrm>
              <a:off x="3840" y="1632"/>
              <a:ext cx="336" cy="24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000" dirty="0">
                <a:latin typeface="Calibri" pitchFamily="84" charset="0"/>
              </a:endParaRPr>
            </a:p>
          </p:txBody>
        </p:sp>
        <p:sp>
          <p:nvSpPr>
            <p:cNvPr id="19506" name="Rectangle 22"/>
            <p:cNvSpPr>
              <a:spLocks noChangeArrowheads="1"/>
            </p:cNvSpPr>
            <p:nvPr/>
          </p:nvSpPr>
          <p:spPr bwMode="auto">
            <a:xfrm>
              <a:off x="3792" y="1632"/>
              <a:ext cx="192" cy="43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000" dirty="0">
                <a:latin typeface="Calibri" pitchFamily="84" charset="0"/>
              </a:endParaRPr>
            </a:p>
          </p:txBody>
        </p:sp>
      </p:grpSp>
      <p:sp>
        <p:nvSpPr>
          <p:cNvPr id="19462" name="Rectangle 23" descr="Sand"/>
          <p:cNvSpPr>
            <a:spLocks noChangeArrowheads="1"/>
          </p:cNvSpPr>
          <p:nvPr/>
        </p:nvSpPr>
        <p:spPr bwMode="auto">
          <a:xfrm>
            <a:off x="0" y="3565763"/>
            <a:ext cx="10077450" cy="2100792"/>
          </a:xfrm>
          <a:prstGeom prst="rect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0794" tIns="50397" rIns="100794" bIns="50397" anchor="ctr">
            <a:prstTxWarp prst="textNoShape">
              <a:avLst/>
            </a:prstTxWarp>
          </a:bodyPr>
          <a:lstStyle/>
          <a:p>
            <a:endParaRPr lang="en-US" sz="2000" dirty="0">
              <a:latin typeface="Calibri" pitchFamily="84" charset="0"/>
            </a:endParaRPr>
          </a:p>
        </p:txBody>
      </p:sp>
      <p:sp>
        <p:nvSpPr>
          <p:cNvPr id="19463" name="Rectangle 24"/>
          <p:cNvSpPr>
            <a:spLocks noChangeArrowheads="1"/>
          </p:cNvSpPr>
          <p:nvPr/>
        </p:nvSpPr>
        <p:spPr bwMode="auto">
          <a:xfrm>
            <a:off x="3779044" y="3565763"/>
            <a:ext cx="419894" cy="2100792"/>
          </a:xfrm>
          <a:prstGeom prst="rect">
            <a:avLst/>
          </a:prstGeom>
          <a:solidFill>
            <a:srgbClr val="FFFF99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lIns="100794" tIns="50397" rIns="100794" bIns="50397" anchor="ctr">
            <a:prstTxWarp prst="textNoShape">
              <a:avLst/>
            </a:prstTxWarp>
          </a:bodyPr>
          <a:lstStyle/>
          <a:p>
            <a:endParaRPr lang="en-US" sz="2000" dirty="0">
              <a:latin typeface="Calibri" pitchFamily="84" charset="0"/>
            </a:endParaRPr>
          </a:p>
        </p:txBody>
      </p:sp>
      <p:sp>
        <p:nvSpPr>
          <p:cNvPr id="19464" name="AutoShape 25"/>
          <p:cNvSpPr>
            <a:spLocks noChangeArrowheads="1"/>
          </p:cNvSpPr>
          <p:nvPr/>
        </p:nvSpPr>
        <p:spPr bwMode="auto">
          <a:xfrm>
            <a:off x="1595596" y="5120349"/>
            <a:ext cx="1595596" cy="504190"/>
          </a:xfrm>
          <a:prstGeom prst="leftArrow">
            <a:avLst>
              <a:gd name="adj1" fmla="val 50000"/>
              <a:gd name="adj2" fmla="val 79167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0794" tIns="50397" rIns="100794" bIns="50397" anchor="ctr">
            <a:prstTxWarp prst="textNoShape">
              <a:avLst/>
            </a:prstTxWarp>
          </a:bodyPr>
          <a:lstStyle/>
          <a:p>
            <a:endParaRPr lang="en-US" sz="2000" dirty="0">
              <a:latin typeface="Calibri" pitchFamily="84" charset="0"/>
            </a:endParaRPr>
          </a:p>
        </p:txBody>
      </p:sp>
      <p:sp>
        <p:nvSpPr>
          <p:cNvPr id="19465" name="AutoShape 26"/>
          <p:cNvSpPr>
            <a:spLocks noChangeArrowheads="1"/>
          </p:cNvSpPr>
          <p:nvPr/>
        </p:nvSpPr>
        <p:spPr bwMode="auto">
          <a:xfrm flipH="1">
            <a:off x="4774543" y="5120349"/>
            <a:ext cx="1595596" cy="504190"/>
          </a:xfrm>
          <a:prstGeom prst="leftArrow">
            <a:avLst>
              <a:gd name="adj1" fmla="val 50000"/>
              <a:gd name="adj2" fmla="val 79167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0794" tIns="50397" rIns="100794" bIns="50397" anchor="ctr">
            <a:prstTxWarp prst="textNoShape">
              <a:avLst/>
            </a:prstTxWarp>
          </a:bodyPr>
          <a:lstStyle/>
          <a:p>
            <a:endParaRPr lang="en-US" sz="2000" dirty="0">
              <a:latin typeface="Calibri" pitchFamily="84" charset="0"/>
            </a:endParaRPr>
          </a:p>
        </p:txBody>
      </p:sp>
      <p:sp>
        <p:nvSpPr>
          <p:cNvPr id="19466" name="Text Box 27"/>
          <p:cNvSpPr txBox="1">
            <a:spLocks noChangeArrowheads="1"/>
          </p:cNvSpPr>
          <p:nvPr/>
        </p:nvSpPr>
        <p:spPr bwMode="auto">
          <a:xfrm>
            <a:off x="4702810" y="5153611"/>
            <a:ext cx="1763554" cy="404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buNone/>
            </a:pPr>
            <a:r>
              <a:rPr lang="en-US" sz="2000" dirty="0">
                <a:latin typeface="Calibri" pitchFamily="84" charset="0"/>
              </a:rPr>
              <a:t>downstream</a:t>
            </a:r>
          </a:p>
        </p:txBody>
      </p:sp>
      <p:sp>
        <p:nvSpPr>
          <p:cNvPr id="19467" name="Text Box 28"/>
          <p:cNvSpPr txBox="1">
            <a:spLocks noChangeArrowheads="1"/>
          </p:cNvSpPr>
          <p:nvPr/>
        </p:nvSpPr>
        <p:spPr bwMode="auto">
          <a:xfrm>
            <a:off x="1847533" y="5146609"/>
            <a:ext cx="1343660" cy="404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buNone/>
            </a:pPr>
            <a:r>
              <a:rPr lang="en-US" sz="2000" dirty="0">
                <a:latin typeface="Calibri" pitchFamily="84" charset="0"/>
              </a:rPr>
              <a:t>upstream</a:t>
            </a:r>
          </a:p>
        </p:txBody>
      </p:sp>
      <p:sp>
        <p:nvSpPr>
          <p:cNvPr id="4125" name="Rectangle 29"/>
          <p:cNvSpPr>
            <a:spLocks noChangeArrowheads="1"/>
          </p:cNvSpPr>
          <p:nvPr/>
        </p:nvSpPr>
        <p:spPr bwMode="auto">
          <a:xfrm>
            <a:off x="0" y="5838119"/>
            <a:ext cx="3695065" cy="84032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100794" tIns="50397" rIns="100794" bIns="5039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dirty="0">
              <a:latin typeface="+mn-lt"/>
              <a:ea typeface="+mn-ea"/>
              <a:cs typeface="+mn-cs"/>
            </a:endParaRPr>
          </a:p>
        </p:txBody>
      </p:sp>
      <p:sp>
        <p:nvSpPr>
          <p:cNvPr id="4126" name="Rectangle 30"/>
          <p:cNvSpPr>
            <a:spLocks noChangeArrowheads="1"/>
          </p:cNvSpPr>
          <p:nvPr/>
        </p:nvSpPr>
        <p:spPr bwMode="auto">
          <a:xfrm>
            <a:off x="3863022" y="3145605"/>
            <a:ext cx="83979" cy="2520950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100794" tIns="50397" rIns="100794" bIns="5039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dirty="0">
              <a:latin typeface="+mn-lt"/>
              <a:ea typeface="+mn-ea"/>
              <a:cs typeface="+mn-cs"/>
            </a:endParaRPr>
          </a:p>
        </p:txBody>
      </p:sp>
      <p:sp>
        <p:nvSpPr>
          <p:cNvPr id="4127" name="Rectangle 31"/>
          <p:cNvSpPr>
            <a:spLocks noChangeArrowheads="1"/>
          </p:cNvSpPr>
          <p:nvPr/>
        </p:nvSpPr>
        <p:spPr bwMode="auto">
          <a:xfrm>
            <a:off x="4282916" y="5838119"/>
            <a:ext cx="5794534" cy="84032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100794" tIns="50397" rIns="100794" bIns="5039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dirty="0">
              <a:latin typeface="+mn-lt"/>
              <a:ea typeface="+mn-ea"/>
              <a:cs typeface="+mn-cs"/>
            </a:endParaRPr>
          </a:p>
        </p:txBody>
      </p:sp>
      <p:sp>
        <p:nvSpPr>
          <p:cNvPr id="4128" name="Rectangle 32"/>
          <p:cNvSpPr>
            <a:spLocks noChangeArrowheads="1"/>
          </p:cNvSpPr>
          <p:nvPr/>
        </p:nvSpPr>
        <p:spPr bwMode="auto">
          <a:xfrm>
            <a:off x="4030980" y="2305288"/>
            <a:ext cx="83979" cy="3361267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100794" tIns="50397" rIns="100794" bIns="5039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dirty="0">
              <a:latin typeface="+mn-lt"/>
              <a:ea typeface="+mn-ea"/>
              <a:cs typeface="+mn-cs"/>
            </a:endParaRPr>
          </a:p>
        </p:txBody>
      </p:sp>
      <p:sp>
        <p:nvSpPr>
          <p:cNvPr id="19472" name="Oval 33"/>
          <p:cNvSpPr>
            <a:spLocks noChangeArrowheads="1"/>
          </p:cNvSpPr>
          <p:nvPr/>
        </p:nvSpPr>
        <p:spPr bwMode="auto">
          <a:xfrm>
            <a:off x="3779044" y="3481732"/>
            <a:ext cx="419894" cy="9978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100794" tIns="50397" rIns="100794" bIns="50397" anchor="ctr">
            <a:prstTxWarp prst="textNoShape">
              <a:avLst/>
            </a:prstTxWarp>
          </a:bodyPr>
          <a:lstStyle/>
          <a:p>
            <a:endParaRPr lang="en-US" sz="2000" dirty="0">
              <a:latin typeface="Calibri" pitchFamily="84" charset="0"/>
            </a:endParaRPr>
          </a:p>
        </p:txBody>
      </p:sp>
      <p:sp>
        <p:nvSpPr>
          <p:cNvPr id="19473" name="Line 34"/>
          <p:cNvSpPr>
            <a:spLocks noChangeShapeType="1"/>
          </p:cNvSpPr>
          <p:nvPr/>
        </p:nvSpPr>
        <p:spPr bwMode="auto">
          <a:xfrm flipV="1">
            <a:off x="5878513" y="5922151"/>
            <a:ext cx="0" cy="336127"/>
          </a:xfrm>
          <a:prstGeom prst="line">
            <a:avLst/>
          </a:prstGeom>
          <a:noFill/>
          <a:ln w="44450">
            <a:solidFill>
              <a:srgbClr val="0000FF"/>
            </a:solidFill>
            <a:round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474" name="Line 35"/>
          <p:cNvSpPr>
            <a:spLocks noChangeShapeType="1"/>
          </p:cNvSpPr>
          <p:nvPr/>
        </p:nvSpPr>
        <p:spPr bwMode="auto">
          <a:xfrm flipH="1" flipV="1">
            <a:off x="5626576" y="6118225"/>
            <a:ext cx="167958" cy="0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475" name="Oval 36"/>
          <p:cNvSpPr>
            <a:spLocks noChangeArrowheads="1"/>
          </p:cNvSpPr>
          <p:nvPr/>
        </p:nvSpPr>
        <p:spPr bwMode="auto">
          <a:xfrm>
            <a:off x="5794534" y="6034193"/>
            <a:ext cx="167958" cy="1680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100794" tIns="50397" rIns="100794" bIns="50397" anchor="ctr">
            <a:prstTxWarp prst="textNoShape">
              <a:avLst/>
            </a:prstTxWarp>
          </a:bodyPr>
          <a:lstStyle/>
          <a:p>
            <a:endParaRPr lang="en-US" sz="2000" dirty="0">
              <a:latin typeface="Calibri" pitchFamily="84" charset="0"/>
            </a:endParaRPr>
          </a:p>
        </p:txBody>
      </p:sp>
      <p:sp>
        <p:nvSpPr>
          <p:cNvPr id="19476" name="Rectangle 37"/>
          <p:cNvSpPr>
            <a:spLocks noChangeArrowheads="1"/>
          </p:cNvSpPr>
          <p:nvPr/>
        </p:nvSpPr>
        <p:spPr bwMode="auto">
          <a:xfrm>
            <a:off x="5794534" y="5738331"/>
            <a:ext cx="167958" cy="267851"/>
          </a:xfrm>
          <a:prstGeom prst="rect">
            <a:avLst/>
          </a:prstGeom>
          <a:solidFill>
            <a:srgbClr val="008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0794" tIns="50397" rIns="100794" bIns="50397" anchor="ctr">
            <a:prstTxWarp prst="textNoShape">
              <a:avLst/>
            </a:prstTxWarp>
          </a:bodyPr>
          <a:lstStyle/>
          <a:p>
            <a:endParaRPr lang="en-US" sz="2000" dirty="0">
              <a:latin typeface="Calibri" pitchFamily="84" charset="0"/>
            </a:endParaRPr>
          </a:p>
        </p:txBody>
      </p:sp>
      <p:sp>
        <p:nvSpPr>
          <p:cNvPr id="19477" name="Line 38"/>
          <p:cNvSpPr>
            <a:spLocks noChangeShapeType="1"/>
          </p:cNvSpPr>
          <p:nvPr/>
        </p:nvSpPr>
        <p:spPr bwMode="auto">
          <a:xfrm flipV="1">
            <a:off x="9825514" y="5922151"/>
            <a:ext cx="0" cy="336127"/>
          </a:xfrm>
          <a:prstGeom prst="line">
            <a:avLst/>
          </a:prstGeom>
          <a:noFill/>
          <a:ln w="44450">
            <a:solidFill>
              <a:srgbClr val="0000FF"/>
            </a:solidFill>
            <a:round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478" name="Line 39"/>
          <p:cNvSpPr>
            <a:spLocks noChangeShapeType="1"/>
          </p:cNvSpPr>
          <p:nvPr/>
        </p:nvSpPr>
        <p:spPr bwMode="auto">
          <a:xfrm flipH="1" flipV="1">
            <a:off x="9573577" y="6126978"/>
            <a:ext cx="167958" cy="0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479" name="Oval 40"/>
          <p:cNvSpPr>
            <a:spLocks noChangeArrowheads="1"/>
          </p:cNvSpPr>
          <p:nvPr/>
        </p:nvSpPr>
        <p:spPr bwMode="auto">
          <a:xfrm>
            <a:off x="9741535" y="6042946"/>
            <a:ext cx="167958" cy="1680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100794" tIns="50397" rIns="100794" bIns="50397" anchor="ctr">
            <a:prstTxWarp prst="textNoShape">
              <a:avLst/>
            </a:prstTxWarp>
          </a:bodyPr>
          <a:lstStyle/>
          <a:p>
            <a:endParaRPr lang="en-US" sz="2000" dirty="0">
              <a:latin typeface="Calibri" pitchFamily="84" charset="0"/>
            </a:endParaRPr>
          </a:p>
        </p:txBody>
      </p:sp>
      <p:sp>
        <p:nvSpPr>
          <p:cNvPr id="19480" name="Rectangle 41"/>
          <p:cNvSpPr>
            <a:spLocks noChangeArrowheads="1"/>
          </p:cNvSpPr>
          <p:nvPr/>
        </p:nvSpPr>
        <p:spPr bwMode="auto">
          <a:xfrm>
            <a:off x="9741535" y="5738331"/>
            <a:ext cx="167958" cy="267851"/>
          </a:xfrm>
          <a:prstGeom prst="rect">
            <a:avLst/>
          </a:prstGeom>
          <a:solidFill>
            <a:srgbClr val="008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0794" tIns="50397" rIns="100794" bIns="50397" anchor="ctr">
            <a:prstTxWarp prst="textNoShape">
              <a:avLst/>
            </a:prstTxWarp>
          </a:bodyPr>
          <a:lstStyle/>
          <a:p>
            <a:endParaRPr lang="en-US" sz="2000" dirty="0">
              <a:latin typeface="Calibri" pitchFamily="84" charset="0"/>
            </a:endParaRPr>
          </a:p>
        </p:txBody>
      </p:sp>
      <p:sp>
        <p:nvSpPr>
          <p:cNvPr id="19481" name="Line 42"/>
          <p:cNvSpPr>
            <a:spLocks noChangeShapeType="1"/>
          </p:cNvSpPr>
          <p:nvPr/>
        </p:nvSpPr>
        <p:spPr bwMode="auto">
          <a:xfrm flipV="1">
            <a:off x="1931511" y="5922151"/>
            <a:ext cx="0" cy="336127"/>
          </a:xfrm>
          <a:prstGeom prst="line">
            <a:avLst/>
          </a:prstGeom>
          <a:noFill/>
          <a:ln w="44450">
            <a:solidFill>
              <a:srgbClr val="0000FF"/>
            </a:solidFill>
            <a:round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482" name="Line 43"/>
          <p:cNvSpPr>
            <a:spLocks noChangeShapeType="1"/>
          </p:cNvSpPr>
          <p:nvPr/>
        </p:nvSpPr>
        <p:spPr bwMode="auto">
          <a:xfrm flipH="1" flipV="1">
            <a:off x="1679575" y="6126978"/>
            <a:ext cx="167958" cy="0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483" name="Oval 44"/>
          <p:cNvSpPr>
            <a:spLocks noChangeArrowheads="1"/>
          </p:cNvSpPr>
          <p:nvPr/>
        </p:nvSpPr>
        <p:spPr bwMode="auto">
          <a:xfrm>
            <a:off x="1847532" y="6042946"/>
            <a:ext cx="167958" cy="1680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100794" tIns="50397" rIns="100794" bIns="50397" anchor="ctr">
            <a:prstTxWarp prst="textNoShape">
              <a:avLst/>
            </a:prstTxWarp>
          </a:bodyPr>
          <a:lstStyle/>
          <a:p>
            <a:endParaRPr lang="en-US" sz="2000" dirty="0">
              <a:latin typeface="Calibri" pitchFamily="84" charset="0"/>
            </a:endParaRPr>
          </a:p>
        </p:txBody>
      </p:sp>
      <p:sp>
        <p:nvSpPr>
          <p:cNvPr id="19484" name="Rectangle 45"/>
          <p:cNvSpPr>
            <a:spLocks noChangeArrowheads="1"/>
          </p:cNvSpPr>
          <p:nvPr/>
        </p:nvSpPr>
        <p:spPr bwMode="auto">
          <a:xfrm>
            <a:off x="1847532" y="5738331"/>
            <a:ext cx="167958" cy="267851"/>
          </a:xfrm>
          <a:prstGeom prst="rect">
            <a:avLst/>
          </a:prstGeom>
          <a:solidFill>
            <a:srgbClr val="008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0794" tIns="50397" rIns="100794" bIns="50397" anchor="ctr">
            <a:prstTxWarp prst="textNoShape">
              <a:avLst/>
            </a:prstTxWarp>
          </a:bodyPr>
          <a:lstStyle/>
          <a:p>
            <a:endParaRPr lang="en-US" sz="2000" dirty="0">
              <a:latin typeface="Calibri" pitchFamily="84" charset="0"/>
            </a:endParaRPr>
          </a:p>
        </p:txBody>
      </p:sp>
      <p:sp>
        <p:nvSpPr>
          <p:cNvPr id="19485" name="Text Box 46"/>
          <p:cNvSpPr txBox="1">
            <a:spLocks noChangeArrowheads="1"/>
          </p:cNvSpPr>
          <p:nvPr/>
        </p:nvSpPr>
        <p:spPr bwMode="auto">
          <a:xfrm rot="5400000">
            <a:off x="3841711" y="4211543"/>
            <a:ext cx="1008380" cy="420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buNone/>
            </a:pPr>
            <a:r>
              <a:rPr lang="en-US" sz="2200" dirty="0">
                <a:latin typeface="Calibri" pitchFamily="84" charset="0"/>
              </a:rPr>
              <a:t>shaft</a:t>
            </a:r>
          </a:p>
        </p:txBody>
      </p:sp>
      <p:sp>
        <p:nvSpPr>
          <p:cNvPr id="19486" name="Line 48"/>
          <p:cNvSpPr>
            <a:spLocks noChangeShapeType="1"/>
          </p:cNvSpPr>
          <p:nvPr/>
        </p:nvSpPr>
        <p:spPr bwMode="auto">
          <a:xfrm>
            <a:off x="3779044" y="3565763"/>
            <a:ext cx="0" cy="2100792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487" name="Line 49"/>
          <p:cNvSpPr>
            <a:spLocks noChangeShapeType="1"/>
          </p:cNvSpPr>
          <p:nvPr/>
        </p:nvSpPr>
        <p:spPr bwMode="auto">
          <a:xfrm>
            <a:off x="4198938" y="3565763"/>
            <a:ext cx="0" cy="2100792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488" name="Rectangle 50"/>
          <p:cNvSpPr>
            <a:spLocks noChangeArrowheads="1"/>
          </p:cNvSpPr>
          <p:nvPr/>
        </p:nvSpPr>
        <p:spPr bwMode="auto">
          <a:xfrm>
            <a:off x="3695065" y="2068948"/>
            <a:ext cx="167958" cy="8403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0794" tIns="50397" rIns="100794" bIns="50397" anchor="ctr">
            <a:prstTxWarp prst="textNoShape">
              <a:avLst/>
            </a:prstTxWarp>
          </a:bodyPr>
          <a:lstStyle/>
          <a:p>
            <a:endParaRPr lang="en-US" sz="2000" dirty="0">
              <a:latin typeface="Calibri" pitchFamily="84" charset="0"/>
            </a:endParaRPr>
          </a:p>
        </p:txBody>
      </p:sp>
      <p:sp>
        <p:nvSpPr>
          <p:cNvPr id="19489" name="Freeform 51"/>
          <p:cNvSpPr>
            <a:spLocks/>
          </p:cNvSpPr>
          <p:nvPr/>
        </p:nvSpPr>
        <p:spPr bwMode="auto">
          <a:xfrm>
            <a:off x="0" y="4574144"/>
            <a:ext cx="10077450" cy="267850"/>
          </a:xfrm>
          <a:custGeom>
            <a:avLst/>
            <a:gdLst>
              <a:gd name="T0" fmla="*/ 0 w 5760"/>
              <a:gd name="T1" fmla="*/ 2147483647 h 192"/>
              <a:gd name="T2" fmla="*/ 2147483647 w 5760"/>
              <a:gd name="T3" fmla="*/ 0 h 192"/>
              <a:gd name="T4" fmla="*/ 2147483647 w 5760"/>
              <a:gd name="T5" fmla="*/ 2147483647 h 192"/>
              <a:gd name="T6" fmla="*/ 2147483647 w 5760"/>
              <a:gd name="T7" fmla="*/ 2147483647 h 192"/>
              <a:gd name="T8" fmla="*/ 2147483647 w 5760"/>
              <a:gd name="T9" fmla="*/ 0 h 192"/>
              <a:gd name="T10" fmla="*/ 2147483647 w 5760"/>
              <a:gd name="T11" fmla="*/ 2147483647 h 192"/>
              <a:gd name="T12" fmla="*/ 2147483647 w 5760"/>
              <a:gd name="T13" fmla="*/ 2147483647 h 192"/>
              <a:gd name="T14" fmla="*/ 2147483647 w 5760"/>
              <a:gd name="T15" fmla="*/ 2147483647 h 192"/>
              <a:gd name="T16" fmla="*/ 2147483647 w 5760"/>
              <a:gd name="T17" fmla="*/ 2147483647 h 192"/>
              <a:gd name="T18" fmla="*/ 2147483647 w 5760"/>
              <a:gd name="T19" fmla="*/ 2147483647 h 192"/>
              <a:gd name="T20" fmla="*/ 2147483647 w 5760"/>
              <a:gd name="T21" fmla="*/ 2147483647 h 192"/>
              <a:gd name="T22" fmla="*/ 2147483647 w 5760"/>
              <a:gd name="T23" fmla="*/ 0 h 192"/>
              <a:gd name="T24" fmla="*/ 2147483647 w 5760"/>
              <a:gd name="T25" fmla="*/ 2147483647 h 192"/>
              <a:gd name="T26" fmla="*/ 2147483647 w 5760"/>
              <a:gd name="T27" fmla="*/ 0 h 192"/>
              <a:gd name="T28" fmla="*/ 2147483647 w 5760"/>
              <a:gd name="T29" fmla="*/ 2147483647 h 192"/>
              <a:gd name="T30" fmla="*/ 2147483647 w 5760"/>
              <a:gd name="T31" fmla="*/ 0 h 192"/>
              <a:gd name="T32" fmla="*/ 2147483647 w 5760"/>
              <a:gd name="T33" fmla="*/ 0 h 192"/>
              <a:gd name="T34" fmla="*/ 2147483647 w 5760"/>
              <a:gd name="T35" fmla="*/ 2147483647 h 192"/>
              <a:gd name="T36" fmla="*/ 2147483647 w 5760"/>
              <a:gd name="T37" fmla="*/ 2147483647 h 192"/>
              <a:gd name="T38" fmla="*/ 2147483647 w 5760"/>
              <a:gd name="T39" fmla="*/ 2147483647 h 192"/>
              <a:gd name="T40" fmla="*/ 2147483647 w 5760"/>
              <a:gd name="T41" fmla="*/ 2147483647 h 192"/>
              <a:gd name="T42" fmla="*/ 2147483647 w 5760"/>
              <a:gd name="T43" fmla="*/ 2147483647 h 192"/>
              <a:gd name="T44" fmla="*/ 2147483647 w 5760"/>
              <a:gd name="T45" fmla="*/ 2147483647 h 192"/>
              <a:gd name="T46" fmla="*/ 2147483647 w 5760"/>
              <a:gd name="T47" fmla="*/ 2147483647 h 192"/>
              <a:gd name="T48" fmla="*/ 2147483647 w 5760"/>
              <a:gd name="T49" fmla="*/ 2147483647 h 192"/>
              <a:gd name="T50" fmla="*/ 2147483647 w 5760"/>
              <a:gd name="T51" fmla="*/ 2147483647 h 192"/>
              <a:gd name="T52" fmla="*/ 2147483647 w 5760"/>
              <a:gd name="T53" fmla="*/ 2147483647 h 192"/>
              <a:gd name="T54" fmla="*/ 2147483647 w 5760"/>
              <a:gd name="T55" fmla="*/ 2147483647 h 192"/>
              <a:gd name="T56" fmla="*/ 2147483647 w 5760"/>
              <a:gd name="T57" fmla="*/ 2147483647 h 192"/>
              <a:gd name="T58" fmla="*/ 2147483647 w 5760"/>
              <a:gd name="T59" fmla="*/ 2147483647 h 192"/>
              <a:gd name="T60" fmla="*/ 2147483647 w 5760"/>
              <a:gd name="T61" fmla="*/ 2147483647 h 192"/>
              <a:gd name="T62" fmla="*/ 2147483647 w 5760"/>
              <a:gd name="T63" fmla="*/ 2147483647 h 192"/>
              <a:gd name="T64" fmla="*/ 2147483647 w 5760"/>
              <a:gd name="T65" fmla="*/ 2147483647 h 192"/>
              <a:gd name="T66" fmla="*/ 2147483647 w 5760"/>
              <a:gd name="T67" fmla="*/ 2147483647 h 192"/>
              <a:gd name="T68" fmla="*/ 2147483647 w 5760"/>
              <a:gd name="T69" fmla="*/ 2147483647 h 192"/>
              <a:gd name="T70" fmla="*/ 2147483647 w 5760"/>
              <a:gd name="T71" fmla="*/ 2147483647 h 192"/>
              <a:gd name="T72" fmla="*/ 2147483647 w 5760"/>
              <a:gd name="T73" fmla="*/ 2147483647 h 192"/>
              <a:gd name="T74" fmla="*/ 2147483647 w 5760"/>
              <a:gd name="T75" fmla="*/ 2147483647 h 192"/>
              <a:gd name="T76" fmla="*/ 2147483647 w 5760"/>
              <a:gd name="T77" fmla="*/ 2147483647 h 192"/>
              <a:gd name="T78" fmla="*/ 0 w 5760"/>
              <a:gd name="T79" fmla="*/ 2147483647 h 192"/>
              <a:gd name="T80" fmla="*/ 0 w 5760"/>
              <a:gd name="T81" fmla="*/ 0 h 192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5760"/>
              <a:gd name="T124" fmla="*/ 0 h 192"/>
              <a:gd name="T125" fmla="*/ 5760 w 5760"/>
              <a:gd name="T126" fmla="*/ 192 h 192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5760" h="192">
                <a:moveTo>
                  <a:pt x="0" y="48"/>
                </a:moveTo>
                <a:lnTo>
                  <a:pt x="336" y="0"/>
                </a:lnTo>
                <a:lnTo>
                  <a:pt x="384" y="48"/>
                </a:lnTo>
                <a:lnTo>
                  <a:pt x="768" y="96"/>
                </a:lnTo>
                <a:lnTo>
                  <a:pt x="1008" y="0"/>
                </a:lnTo>
                <a:lnTo>
                  <a:pt x="1104" y="48"/>
                </a:lnTo>
                <a:lnTo>
                  <a:pt x="1680" y="96"/>
                </a:lnTo>
                <a:lnTo>
                  <a:pt x="1872" y="48"/>
                </a:lnTo>
                <a:lnTo>
                  <a:pt x="1920" y="96"/>
                </a:lnTo>
                <a:lnTo>
                  <a:pt x="2736" y="48"/>
                </a:lnTo>
                <a:lnTo>
                  <a:pt x="2976" y="96"/>
                </a:lnTo>
                <a:lnTo>
                  <a:pt x="3648" y="0"/>
                </a:lnTo>
                <a:lnTo>
                  <a:pt x="3792" y="48"/>
                </a:lnTo>
                <a:lnTo>
                  <a:pt x="3888" y="0"/>
                </a:lnTo>
                <a:lnTo>
                  <a:pt x="4320" y="48"/>
                </a:lnTo>
                <a:lnTo>
                  <a:pt x="4704" y="0"/>
                </a:lnTo>
                <a:lnTo>
                  <a:pt x="4944" y="0"/>
                </a:lnTo>
                <a:lnTo>
                  <a:pt x="4992" y="96"/>
                </a:lnTo>
                <a:lnTo>
                  <a:pt x="5664" y="48"/>
                </a:lnTo>
                <a:lnTo>
                  <a:pt x="5760" y="96"/>
                </a:lnTo>
                <a:lnTo>
                  <a:pt x="5760" y="192"/>
                </a:lnTo>
                <a:lnTo>
                  <a:pt x="5616" y="144"/>
                </a:lnTo>
                <a:lnTo>
                  <a:pt x="4944" y="192"/>
                </a:lnTo>
                <a:lnTo>
                  <a:pt x="4896" y="96"/>
                </a:lnTo>
                <a:lnTo>
                  <a:pt x="4608" y="96"/>
                </a:lnTo>
                <a:lnTo>
                  <a:pt x="4272" y="144"/>
                </a:lnTo>
                <a:lnTo>
                  <a:pt x="3936" y="96"/>
                </a:lnTo>
                <a:lnTo>
                  <a:pt x="3792" y="144"/>
                </a:lnTo>
                <a:lnTo>
                  <a:pt x="3600" y="96"/>
                </a:lnTo>
                <a:lnTo>
                  <a:pt x="2976" y="192"/>
                </a:lnTo>
                <a:lnTo>
                  <a:pt x="2688" y="144"/>
                </a:lnTo>
                <a:lnTo>
                  <a:pt x="1920" y="192"/>
                </a:lnTo>
                <a:lnTo>
                  <a:pt x="1872" y="144"/>
                </a:lnTo>
                <a:lnTo>
                  <a:pt x="1680" y="192"/>
                </a:lnTo>
                <a:lnTo>
                  <a:pt x="1104" y="144"/>
                </a:lnTo>
                <a:lnTo>
                  <a:pt x="1008" y="96"/>
                </a:lnTo>
                <a:lnTo>
                  <a:pt x="768" y="192"/>
                </a:lnTo>
                <a:lnTo>
                  <a:pt x="384" y="144"/>
                </a:lnTo>
                <a:lnTo>
                  <a:pt x="288" y="96"/>
                </a:lnTo>
                <a:lnTo>
                  <a:pt x="0" y="144"/>
                </a:lnTo>
                <a:lnTo>
                  <a:pt x="0" y="0"/>
                </a:ln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</a:bodyPr>
          <a:lstStyle/>
          <a:p>
            <a:endParaRPr lang="en-US" sz="2000" dirty="0">
              <a:latin typeface="Calibri" pitchFamily="84" charset="0"/>
            </a:endParaRPr>
          </a:p>
        </p:txBody>
      </p:sp>
      <p:sp>
        <p:nvSpPr>
          <p:cNvPr id="19490" name="Text Box 52"/>
          <p:cNvSpPr txBox="1">
            <a:spLocks noChangeArrowheads="1"/>
          </p:cNvSpPr>
          <p:nvPr/>
        </p:nvSpPr>
        <p:spPr bwMode="auto">
          <a:xfrm>
            <a:off x="5878512" y="5850373"/>
            <a:ext cx="755809" cy="371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buNone/>
            </a:pPr>
            <a:r>
              <a:rPr lang="en-US" sz="1800" dirty="0">
                <a:latin typeface="Calibri" pitchFamily="84" charset="0"/>
              </a:rPr>
              <a:t>CTO</a:t>
            </a:r>
          </a:p>
        </p:txBody>
      </p:sp>
      <p:pic>
        <p:nvPicPr>
          <p:cNvPr id="19491" name="Picture 5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936" y="1603273"/>
            <a:ext cx="3443129" cy="1878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92" name="Text Box 54"/>
          <p:cNvSpPr txBox="1">
            <a:spLocks noChangeArrowheads="1"/>
          </p:cNvSpPr>
          <p:nvPr/>
        </p:nvSpPr>
        <p:spPr bwMode="auto">
          <a:xfrm>
            <a:off x="83979" y="1228632"/>
            <a:ext cx="3863023" cy="404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buNone/>
            </a:pPr>
            <a:r>
              <a:rPr lang="en-US" sz="2000" dirty="0">
                <a:latin typeface="Calibri" pitchFamily="84" charset="0"/>
              </a:rPr>
              <a:t>surface rf power cluster building</a:t>
            </a:r>
          </a:p>
        </p:txBody>
      </p:sp>
      <p:sp>
        <p:nvSpPr>
          <p:cNvPr id="19493" name="Text Box 57"/>
          <p:cNvSpPr txBox="1">
            <a:spLocks noChangeArrowheads="1"/>
          </p:cNvSpPr>
          <p:nvPr/>
        </p:nvSpPr>
        <p:spPr bwMode="auto">
          <a:xfrm>
            <a:off x="5122704" y="3649795"/>
            <a:ext cx="4954746" cy="977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2000" b="1" dirty="0">
                <a:solidFill>
                  <a:srgbClr val="FFFF00"/>
                </a:solidFill>
                <a:latin typeface="Calibri" pitchFamily="84" charset="0"/>
              </a:rPr>
              <a:t> service tunnel eliminated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000" b="1" dirty="0">
                <a:solidFill>
                  <a:srgbClr val="FFFF00"/>
                </a:solidFill>
                <a:latin typeface="Calibri" pitchFamily="84" charset="0"/>
              </a:rPr>
              <a:t> underground heat load greatly reduced</a:t>
            </a:r>
          </a:p>
        </p:txBody>
      </p:sp>
      <p:pic>
        <p:nvPicPr>
          <p:cNvPr id="19494" name="Picture 60"/>
          <p:cNvPicPr>
            <a:picLocks noChangeAspect="1" noChangeArrowheads="1"/>
          </p:cNvPicPr>
          <p:nvPr/>
        </p:nvPicPr>
        <p:blipFill>
          <a:blip r:embed="rId5" cstate="print"/>
          <a:srcRect t="43208"/>
          <a:stretch>
            <a:fillRect/>
          </a:stretch>
        </p:blipFill>
        <p:spPr bwMode="auto">
          <a:xfrm>
            <a:off x="0" y="6230267"/>
            <a:ext cx="3947001" cy="952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95" name="Picture 61"/>
          <p:cNvPicPr>
            <a:picLocks noChangeAspect="1" noChangeArrowheads="1"/>
          </p:cNvPicPr>
          <p:nvPr/>
        </p:nvPicPr>
        <p:blipFill>
          <a:blip r:embed="rId5" cstate="print"/>
          <a:srcRect t="43208"/>
          <a:stretch>
            <a:fillRect/>
          </a:stretch>
        </p:blipFill>
        <p:spPr bwMode="auto">
          <a:xfrm>
            <a:off x="3947001" y="6230267"/>
            <a:ext cx="3947001" cy="952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96" name="Text Box 47"/>
          <p:cNvSpPr txBox="1">
            <a:spLocks noChangeArrowheads="1"/>
          </p:cNvSpPr>
          <p:nvPr/>
        </p:nvSpPr>
        <p:spPr bwMode="auto">
          <a:xfrm>
            <a:off x="2771299" y="5922151"/>
            <a:ext cx="2603341" cy="420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buNone/>
            </a:pPr>
            <a:r>
              <a:rPr lang="en-US" sz="2200" dirty="0">
                <a:latin typeface="Calibri" pitchFamily="84" charset="0"/>
              </a:rPr>
              <a:t>accelerator tunnel</a:t>
            </a:r>
          </a:p>
        </p:txBody>
      </p:sp>
      <p:pic>
        <p:nvPicPr>
          <p:cNvPr id="19497" name="Picture 63"/>
          <p:cNvPicPr>
            <a:picLocks noChangeAspect="1" noChangeArrowheads="1"/>
          </p:cNvPicPr>
          <p:nvPr/>
        </p:nvPicPr>
        <p:blipFill>
          <a:blip r:embed="rId5" cstate="print"/>
          <a:srcRect t="43208" r="45035"/>
          <a:stretch>
            <a:fillRect/>
          </a:stretch>
        </p:blipFill>
        <p:spPr bwMode="auto">
          <a:xfrm>
            <a:off x="7907999" y="6230267"/>
            <a:ext cx="2169451" cy="952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98" name="Text Box 67"/>
          <p:cNvSpPr txBox="1">
            <a:spLocks noChangeArrowheads="1"/>
          </p:cNvSpPr>
          <p:nvPr/>
        </p:nvSpPr>
        <p:spPr bwMode="auto">
          <a:xfrm>
            <a:off x="6970236" y="5862628"/>
            <a:ext cx="2099469" cy="371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buNone/>
            </a:pPr>
            <a:r>
              <a:rPr lang="en-US" sz="1800" dirty="0">
                <a:latin typeface="Calibri" pitchFamily="84" charset="0"/>
              </a:rPr>
              <a:t>TE</a:t>
            </a:r>
            <a:r>
              <a:rPr lang="en-US" sz="1800" baseline="-25000" dirty="0">
                <a:latin typeface="Calibri" pitchFamily="84" charset="0"/>
              </a:rPr>
              <a:t>01</a:t>
            </a:r>
            <a:r>
              <a:rPr lang="en-US" sz="1800" dirty="0">
                <a:latin typeface="Calibri" pitchFamily="84" charset="0"/>
              </a:rPr>
              <a:t> waveguide</a:t>
            </a:r>
          </a:p>
        </p:txBody>
      </p:sp>
      <p:sp>
        <p:nvSpPr>
          <p:cNvPr id="19499" name="Text Box 55"/>
          <p:cNvSpPr txBox="1">
            <a:spLocks noChangeArrowheads="1"/>
          </p:cNvSpPr>
          <p:nvPr/>
        </p:nvSpPr>
        <p:spPr bwMode="auto">
          <a:xfrm>
            <a:off x="5122704" y="3077329"/>
            <a:ext cx="1175703" cy="420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buNone/>
            </a:pPr>
            <a:r>
              <a:rPr lang="en-US" sz="2200" dirty="0">
                <a:latin typeface="Calibri" pitchFamily="84" charset="0"/>
              </a:rPr>
              <a:t>surface</a:t>
            </a:r>
          </a:p>
        </p:txBody>
      </p:sp>
      <p:sp>
        <p:nvSpPr>
          <p:cNvPr id="19500" name="TextBox 73"/>
          <p:cNvSpPr txBox="1">
            <a:spLocks noChangeArrowheads="1"/>
          </p:cNvSpPr>
          <p:nvPr/>
        </p:nvSpPr>
        <p:spPr bwMode="auto">
          <a:xfrm>
            <a:off x="6298406" y="5178121"/>
            <a:ext cx="1175703" cy="391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  <a:spAutoFit/>
          </a:bodyPr>
          <a:lstStyle/>
          <a:p>
            <a:pPr>
              <a:buNone/>
            </a:pPr>
            <a:r>
              <a:rPr lang="en-US" sz="2000" b="1" dirty="0">
                <a:latin typeface="Calibri" pitchFamily="84" charset="0"/>
              </a:rPr>
              <a:t>~1.06 km</a:t>
            </a:r>
          </a:p>
        </p:txBody>
      </p:sp>
      <p:sp>
        <p:nvSpPr>
          <p:cNvPr id="19501" name="TextBox 74"/>
          <p:cNvSpPr txBox="1">
            <a:spLocks noChangeArrowheads="1"/>
          </p:cNvSpPr>
          <p:nvPr/>
        </p:nvSpPr>
        <p:spPr bwMode="auto">
          <a:xfrm>
            <a:off x="503872" y="5178121"/>
            <a:ext cx="1175703" cy="391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  <a:spAutoFit/>
          </a:bodyPr>
          <a:lstStyle/>
          <a:p>
            <a:pPr>
              <a:buNone/>
            </a:pPr>
            <a:r>
              <a:rPr lang="en-US" sz="2000" b="1" dirty="0">
                <a:latin typeface="Calibri" pitchFamily="84" charset="0"/>
              </a:rPr>
              <a:t>~1.06 km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ILC Main </a:t>
            </a:r>
            <a:r>
              <a:rPr lang="en-US" dirty="0" err="1"/>
              <a:t>Linac</a:t>
            </a:r>
            <a:r>
              <a:rPr lang="en-US" dirty="0"/>
              <a:t> RF distribution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498648" y="1068325"/>
            <a:ext cx="5543192" cy="1697449"/>
          </a:xfrm>
        </p:spPr>
        <p:txBody>
          <a:bodyPr>
            <a:normAutofit fontScale="92500"/>
          </a:bodyPr>
          <a:lstStyle/>
          <a:p>
            <a:r>
              <a:rPr lang="en-US" sz="2600" dirty="0"/>
              <a:t>Either many small klystrons in the tunnel</a:t>
            </a:r>
          </a:p>
          <a:p>
            <a:r>
              <a:rPr lang="en-US" sz="2600" dirty="0"/>
              <a:t>or few clusters of higher power klystrons</a:t>
            </a:r>
          </a:p>
          <a:p>
            <a:r>
              <a:rPr lang="en-US" sz="2600" dirty="0"/>
              <a:t>O(10TW) instantaneous power</a:t>
            </a:r>
          </a:p>
          <a:p>
            <a:pPr marL="107950" indent="0">
              <a:buNone/>
            </a:pP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Slide </a:t>
            </a:r>
            <a:fld id="{1F3693CA-79C3-7243-A8F0-85F1856197F2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64587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CLIC – overall layout – 3 </a:t>
            </a:r>
            <a:r>
              <a:rPr lang="en-US" sz="4000" dirty="0" err="1">
                <a:latin typeface="Times New Roman" charset="0"/>
                <a:ea typeface="ＭＳ Ｐゴシック" charset="0"/>
                <a:cs typeface="ＭＳ Ｐゴシック" charset="0"/>
              </a:rPr>
              <a:t>TeV</a:t>
            </a:r>
            <a:r>
              <a:rPr lang="en-US" sz="4000" dirty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</a:p>
        </p:txBody>
      </p:sp>
      <p:sp>
        <p:nvSpPr>
          <p:cNvPr id="57347" name="Slide Number Placeholder 190"/>
          <p:cNvSpPr txBox="1">
            <a:spLocks/>
          </p:cNvSpPr>
          <p:nvPr/>
        </p:nvSpPr>
        <p:spPr bwMode="auto">
          <a:xfrm>
            <a:off x="4437063" y="7318375"/>
            <a:ext cx="8255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44" tIns="35964" rIns="91344" bIns="35964" anchor="ctr">
            <a:spAutoFit/>
          </a:bodyPr>
          <a:lstStyle>
            <a:lvl1pPr defTabSz="91281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 eaLnBrk="1">
              <a:buFont typeface="StarSymbol" charset="0"/>
              <a:buNone/>
            </a:pPr>
            <a:r>
              <a:rPr lang="en-US" sz="1200" b="1">
                <a:solidFill>
                  <a:schemeClr val="tx1"/>
                </a:solidFill>
                <a:latin typeface="Arial" charset="0"/>
                <a:cs typeface="Arial" charset="0"/>
              </a:rPr>
              <a:t>Slide </a:t>
            </a:r>
            <a:fld id="{5AC7A740-D16B-6C4A-98E3-72DF958E402F}" type="slidenum">
              <a:rPr lang="en-US" sz="1200" b="1">
                <a:solidFill>
                  <a:schemeClr val="tx1"/>
                </a:solidFill>
                <a:latin typeface="Arial" charset="0"/>
                <a:cs typeface="Arial" charset="0"/>
              </a:rPr>
              <a:pPr algn="r" eaLnBrk="1">
                <a:buFont typeface="StarSymbol" charset="0"/>
                <a:buNone/>
              </a:pPr>
              <a:t>27</a:t>
            </a:fld>
            <a:endParaRPr lang="en-US" sz="1200" b="1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119063" y="902313"/>
            <a:ext cx="9771062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>
            <a:lvl1pPr marL="431800" indent="-323850" defTabSz="457200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457200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>
              <a:spcAft>
                <a:spcPts val="1425"/>
              </a:spcAft>
              <a:buSzPct val="64000"/>
              <a:buFont typeface="StarSymbol" charset="0"/>
              <a:buBlip>
                <a:blip r:embed="rId2"/>
              </a:buBlip>
            </a:pPr>
            <a:r>
              <a:rPr lang="en-US" sz="2800" b="1" dirty="0">
                <a:solidFill>
                  <a:schemeClr val="accent2"/>
                </a:solidFill>
              </a:rPr>
              <a:t>CLIC</a:t>
            </a:r>
            <a:r>
              <a:rPr lang="en-US" sz="2800" dirty="0">
                <a:solidFill>
                  <a:schemeClr val="accent2"/>
                </a:solidFill>
              </a:rPr>
              <a:t> (Compact Linear Collider):</a:t>
            </a:r>
            <a:r>
              <a:rPr lang="en-US" sz="2800" dirty="0"/>
              <a:t> </a:t>
            </a:r>
            <a:r>
              <a:rPr lang="en-US" sz="2800" dirty="0">
                <a:solidFill>
                  <a:srgbClr val="FF0000"/>
                </a:solidFill>
              </a:rPr>
              <a:t>only multi-</a:t>
            </a:r>
            <a:r>
              <a:rPr lang="en-US" sz="2800" dirty="0" err="1">
                <a:solidFill>
                  <a:srgbClr val="FF0000"/>
                </a:solidFill>
              </a:rPr>
              <a:t>TeV</a:t>
            </a:r>
            <a:r>
              <a:rPr lang="en-US" sz="2800" dirty="0">
                <a:solidFill>
                  <a:srgbClr val="FF0000"/>
                </a:solidFill>
              </a:rPr>
              <a:t> design</a:t>
            </a:r>
            <a:br>
              <a:rPr lang="en-US" sz="2800" dirty="0"/>
            </a:br>
            <a:r>
              <a:rPr lang="en-US" sz="2800" dirty="0"/>
              <a:t>3 </a:t>
            </a:r>
            <a:r>
              <a:rPr lang="en-US" sz="2800" dirty="0" err="1"/>
              <a:t>TeV</a:t>
            </a:r>
            <a:r>
              <a:rPr lang="en-US" sz="2800" dirty="0"/>
              <a:t>, 100 MV/m, warm technology, 12 GHz, two beam scheme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C77420E9-3E76-314C-AB71-63ED19D4C661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967" y="1647656"/>
            <a:ext cx="10213558" cy="5569242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034" name="Group 10"/>
          <p:cNvGrpSpPr>
            <a:grpSpLocks/>
          </p:cNvGrpSpPr>
          <p:nvPr/>
        </p:nvGrpSpPr>
        <p:grpSpPr bwMode="auto">
          <a:xfrm>
            <a:off x="6262689" y="2411413"/>
            <a:ext cx="3840649" cy="4741862"/>
            <a:chOff x="6326868" y="1268413"/>
            <a:chExt cx="3776032" cy="4299553"/>
          </a:xfrm>
        </p:grpSpPr>
        <p:grpSp>
          <p:nvGrpSpPr>
            <p:cNvPr id="44043" name="Group 10"/>
            <p:cNvGrpSpPr>
              <a:grpSpLocks/>
            </p:cNvGrpSpPr>
            <p:nvPr/>
          </p:nvGrpSpPr>
          <p:grpSpPr bwMode="auto">
            <a:xfrm>
              <a:off x="6326868" y="1986313"/>
              <a:ext cx="3750581" cy="3581653"/>
              <a:chOff x="6958013" y="3182938"/>
              <a:chExt cx="2947987" cy="2755900"/>
            </a:xfrm>
          </p:grpSpPr>
          <p:pic>
            <p:nvPicPr>
              <p:cNvPr id="44045" name="Picture 4" descr="17100004B-CLIC-Tunnel Typical Cross Section-NB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676" r="19112" b="8096"/>
              <a:stretch>
                <a:fillRect/>
              </a:stretch>
            </p:blipFill>
            <p:spPr bwMode="auto">
              <a:xfrm>
                <a:off x="6958013" y="3182938"/>
                <a:ext cx="2947987" cy="2755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4046" name="Text Box 16"/>
              <p:cNvSpPr txBox="1">
                <a:spLocks noChangeArrowheads="1"/>
              </p:cNvSpPr>
              <p:nvPr/>
            </p:nvSpPr>
            <p:spPr bwMode="auto">
              <a:xfrm>
                <a:off x="7881991" y="3786188"/>
                <a:ext cx="1176232" cy="3109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1423" tIns="45711" rIns="91423" bIns="45711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>
                  <a:lnSpc>
                    <a:spcPct val="125000"/>
                  </a:lnSpc>
                  <a:spcAft>
                    <a:spcPts val="1125"/>
                  </a:spcAft>
                  <a:buNone/>
                </a:pPr>
                <a:r>
                  <a:rPr lang="en-GB" sz="1900" dirty="0"/>
                  <a:t>Transfer lines</a:t>
                </a:r>
                <a:endParaRPr lang="en-US" sz="1900" dirty="0"/>
              </a:p>
            </p:txBody>
          </p:sp>
          <p:sp>
            <p:nvSpPr>
              <p:cNvPr id="44047" name="Line 17"/>
              <p:cNvSpPr>
                <a:spLocks noChangeShapeType="1"/>
              </p:cNvSpPr>
              <p:nvPr/>
            </p:nvSpPr>
            <p:spPr bwMode="auto">
              <a:xfrm flipH="1" flipV="1">
                <a:off x="8299450" y="3613150"/>
                <a:ext cx="46038" cy="23971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lIns="91423" tIns="45711" rIns="91423" bIns="45711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4048" name="Line 18"/>
              <p:cNvSpPr>
                <a:spLocks noChangeShapeType="1"/>
              </p:cNvSpPr>
              <p:nvPr/>
            </p:nvSpPr>
            <p:spPr bwMode="auto">
              <a:xfrm flipV="1">
                <a:off x="8486775" y="3581400"/>
                <a:ext cx="68263" cy="27146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lIns="91423" tIns="45711" rIns="91423" bIns="45711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4049" name="Text Box 19"/>
              <p:cNvSpPr txBox="1">
                <a:spLocks noChangeArrowheads="1"/>
              </p:cNvSpPr>
              <p:nvPr/>
            </p:nvSpPr>
            <p:spPr bwMode="auto">
              <a:xfrm>
                <a:off x="8377687" y="5111750"/>
                <a:ext cx="1026214" cy="3109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1423" tIns="45711" rIns="91423" bIns="45711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>
                  <a:lnSpc>
                    <a:spcPct val="125000"/>
                  </a:lnSpc>
                  <a:spcAft>
                    <a:spcPts val="1125"/>
                  </a:spcAft>
                  <a:buNone/>
                </a:pPr>
                <a:r>
                  <a:rPr lang="en-GB" sz="1900" dirty="0"/>
                  <a:t>Main Beam</a:t>
                </a:r>
                <a:endParaRPr lang="en-US" sz="1900" dirty="0"/>
              </a:p>
            </p:txBody>
          </p:sp>
          <p:sp>
            <p:nvSpPr>
              <p:cNvPr id="44050" name="Text Box 20"/>
              <p:cNvSpPr txBox="1">
                <a:spLocks noChangeArrowheads="1"/>
              </p:cNvSpPr>
              <p:nvPr/>
            </p:nvSpPr>
            <p:spPr bwMode="auto">
              <a:xfrm>
                <a:off x="7014273" y="5103813"/>
                <a:ext cx="1057468" cy="3109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1423" tIns="45711" rIns="91423" bIns="45711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>
                  <a:lnSpc>
                    <a:spcPct val="125000"/>
                  </a:lnSpc>
                  <a:spcAft>
                    <a:spcPts val="1125"/>
                  </a:spcAft>
                  <a:buNone/>
                </a:pPr>
                <a:r>
                  <a:rPr lang="en-GB" sz="1900" dirty="0"/>
                  <a:t>Drive Beam</a:t>
                </a:r>
                <a:endParaRPr lang="en-US" sz="1900" dirty="0"/>
              </a:p>
            </p:txBody>
          </p:sp>
          <p:sp>
            <p:nvSpPr>
              <p:cNvPr id="44051" name="Line 24"/>
              <p:cNvSpPr>
                <a:spLocks noChangeShapeType="1"/>
              </p:cNvSpPr>
              <p:nvPr/>
            </p:nvSpPr>
            <p:spPr bwMode="auto">
              <a:xfrm flipH="1" flipV="1">
                <a:off x="8213725" y="4573588"/>
                <a:ext cx="522288" cy="52228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lIns="91423" tIns="45711" rIns="91423" bIns="45711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4052" name="Line 23"/>
              <p:cNvSpPr>
                <a:spLocks noChangeShapeType="1"/>
              </p:cNvSpPr>
              <p:nvPr/>
            </p:nvSpPr>
            <p:spPr bwMode="auto">
              <a:xfrm flipV="1">
                <a:off x="7456488" y="4616450"/>
                <a:ext cx="355600" cy="50641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lIns="91423" tIns="45711" rIns="91423" bIns="45711" anchor="ctr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44044" name="Rectangle 5"/>
            <p:cNvSpPr>
              <a:spLocks noChangeArrowheads="1"/>
            </p:cNvSpPr>
            <p:nvPr/>
          </p:nvSpPr>
          <p:spPr bwMode="auto">
            <a:xfrm>
              <a:off x="7853585" y="1268413"/>
              <a:ext cx="2249315" cy="712251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buNone/>
              </a:pPr>
              <a:r>
                <a:rPr lang="en-US" sz="1900" dirty="0">
                  <a:solidFill>
                    <a:srgbClr val="00187E"/>
                  </a:solidFill>
                  <a:latin typeface="Arial" charset="0"/>
                </a:rPr>
                <a:t>CLIC TUNNEL </a:t>
              </a:r>
            </a:p>
            <a:p>
              <a:pPr>
                <a:buNone/>
              </a:pPr>
              <a:r>
                <a:rPr lang="en-US" sz="1900" dirty="0">
                  <a:solidFill>
                    <a:srgbClr val="00187E"/>
                  </a:solidFill>
                  <a:latin typeface="Arial" charset="0"/>
                </a:rPr>
                <a:t>CROSS-SECTION</a:t>
              </a:r>
            </a:p>
          </p:txBody>
        </p:sp>
      </p:grpSp>
      <p:sp>
        <p:nvSpPr>
          <p:cNvPr id="440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CLIC two beam scheme</a:t>
            </a:r>
          </a:p>
        </p:txBody>
      </p:sp>
      <p:sp>
        <p:nvSpPr>
          <p:cNvPr id="44036" name="Rectangle 9"/>
          <p:cNvSpPr>
            <a:spLocks noGrp="1" noChangeArrowheads="1"/>
          </p:cNvSpPr>
          <p:nvPr>
            <p:ph idx="1"/>
          </p:nvPr>
        </p:nvSpPr>
        <p:spPr>
          <a:xfrm>
            <a:off x="160338" y="960458"/>
            <a:ext cx="7347056" cy="2228355"/>
          </a:xfrm>
        </p:spPr>
        <p:txBody>
          <a:bodyPr/>
          <a:lstStyle/>
          <a:p>
            <a:pPr eaLnBrk="1">
              <a:lnSpc>
                <a:spcPct val="83000"/>
              </a:lnSpc>
            </a:pP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High charge </a:t>
            </a:r>
            <a: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Drive Beam </a:t>
            </a:r>
            <a:r>
              <a:rPr lang="en-US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(low energy)</a:t>
            </a:r>
          </a:p>
          <a:p>
            <a:pPr eaLnBrk="1">
              <a:lnSpc>
                <a:spcPct val="83000"/>
              </a:lnSpc>
            </a:pP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Low charge </a:t>
            </a:r>
            <a: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Main Beam </a:t>
            </a:r>
            <a:r>
              <a:rPr lang="en-US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(high collision energy)</a:t>
            </a:r>
          </a:p>
          <a:p>
            <a:pPr eaLnBrk="1">
              <a:lnSpc>
                <a:spcPct val="83000"/>
              </a:lnSpc>
            </a:pPr>
            <a:r>
              <a:rPr lang="en-US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=&gt; Simple tunnel, no active elements</a:t>
            </a:r>
            <a:endParaRPr lang="en-US" sz="240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>
              <a:lnSpc>
                <a:spcPct val="83000"/>
              </a:lnSpc>
            </a:pPr>
            <a:r>
              <a:rPr lang="en-US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=&gt; Modular, easy energy upgrade in stages </a:t>
            </a:r>
            <a:br>
              <a:rPr lang="en-US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380 GeV =&gt; ~1.5 </a:t>
            </a:r>
            <a:r>
              <a:rPr lang="en-US" sz="2400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TeV</a:t>
            </a:r>
            <a:r>
              <a:rPr lang="en-US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=&gt; 3 </a:t>
            </a:r>
            <a:r>
              <a:rPr lang="en-US" sz="2400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TeV</a:t>
            </a:r>
            <a:endParaRPr lang="en-US" sz="2400" dirty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4037" name="Text Box 8"/>
          <p:cNvSpPr txBox="1">
            <a:spLocks noChangeArrowheads="1"/>
          </p:cNvSpPr>
          <p:nvPr/>
        </p:nvSpPr>
        <p:spPr bwMode="auto">
          <a:xfrm>
            <a:off x="358775" y="1189038"/>
            <a:ext cx="92170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11" rIns="91420" bIns="45711">
            <a:spAutoFit/>
          </a:bodyPr>
          <a:lstStyle>
            <a:lvl1pPr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9169" name="Rectangle 17"/>
          <p:cNvSpPr>
            <a:spLocks noChangeArrowheads="1"/>
          </p:cNvSpPr>
          <p:nvPr/>
        </p:nvSpPr>
        <p:spPr bwMode="auto">
          <a:xfrm>
            <a:off x="258277" y="5900738"/>
            <a:ext cx="2698134" cy="727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0" tIns="45711" rIns="91420" bIns="45711">
            <a:spAutoFit/>
          </a:bodyPr>
          <a:lstStyle/>
          <a:p>
            <a:pPr algn="ctr" defTabSz="912813">
              <a:buNone/>
            </a:pPr>
            <a:r>
              <a:rPr lang="en-US" sz="1700" b="1" u="sng" dirty="0">
                <a:solidFill>
                  <a:srgbClr val="FF1717"/>
                </a:solidFill>
                <a:latin typeface="Comic Sans MS" charset="0"/>
              </a:rPr>
              <a:t>Main beam</a:t>
            </a:r>
            <a:r>
              <a:rPr lang="en-US" sz="1700" u="sng" dirty="0">
                <a:solidFill>
                  <a:srgbClr val="FF1717"/>
                </a:solidFill>
                <a:latin typeface="Comic Sans MS" charset="0"/>
              </a:rPr>
              <a:t> – 1 A, 156 ns </a:t>
            </a:r>
          </a:p>
          <a:p>
            <a:pPr algn="ctr" defTabSz="912813">
              <a:buNone/>
            </a:pPr>
            <a:r>
              <a:rPr lang="en-US" sz="1700" u="sng" dirty="0">
                <a:solidFill>
                  <a:srgbClr val="FF1717"/>
                </a:solidFill>
                <a:latin typeface="Comic Sans MS" charset="0"/>
              </a:rPr>
              <a:t>from 9 </a:t>
            </a:r>
            <a:r>
              <a:rPr lang="en-US" sz="1700" u="sng" dirty="0" err="1">
                <a:solidFill>
                  <a:srgbClr val="FF1717"/>
                </a:solidFill>
                <a:latin typeface="Comic Sans MS" charset="0"/>
              </a:rPr>
              <a:t>GeV</a:t>
            </a:r>
            <a:r>
              <a:rPr lang="en-US" sz="1700" u="sng" dirty="0">
                <a:solidFill>
                  <a:srgbClr val="FF1717"/>
                </a:solidFill>
                <a:latin typeface="Comic Sans MS" charset="0"/>
              </a:rPr>
              <a:t> to 1.5 </a:t>
            </a:r>
            <a:r>
              <a:rPr lang="en-US" sz="1700" u="sng" dirty="0" err="1">
                <a:solidFill>
                  <a:srgbClr val="FF1717"/>
                </a:solidFill>
                <a:latin typeface="Comic Sans MS" charset="0"/>
              </a:rPr>
              <a:t>TeV</a:t>
            </a:r>
            <a:endParaRPr lang="en-US" sz="1700" u="sng" dirty="0">
              <a:solidFill>
                <a:srgbClr val="FF1717"/>
              </a:solidFill>
              <a:latin typeface="Comic Sans MS" charset="0"/>
            </a:endParaRPr>
          </a:p>
        </p:txBody>
      </p:sp>
      <p:sp>
        <p:nvSpPr>
          <p:cNvPr id="49170" name="Rectangle 18"/>
          <p:cNvSpPr>
            <a:spLocks noChangeArrowheads="1"/>
          </p:cNvSpPr>
          <p:nvPr/>
        </p:nvSpPr>
        <p:spPr bwMode="auto">
          <a:xfrm>
            <a:off x="3441906" y="3394075"/>
            <a:ext cx="2957100" cy="727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0" tIns="45711" rIns="91420" bIns="45711">
            <a:spAutoFit/>
          </a:bodyPr>
          <a:lstStyle/>
          <a:p>
            <a:pPr algn="ctr" defTabSz="912813">
              <a:buNone/>
            </a:pPr>
            <a:r>
              <a:rPr lang="en-US" sz="1700" b="1" u="sng" dirty="0">
                <a:solidFill>
                  <a:srgbClr val="0000FF"/>
                </a:solidFill>
                <a:latin typeface="Comic Sans MS" charset="0"/>
              </a:rPr>
              <a:t>Drive beam</a:t>
            </a:r>
            <a:r>
              <a:rPr lang="en-US" sz="1700" u="sng" dirty="0">
                <a:solidFill>
                  <a:srgbClr val="0000FF"/>
                </a:solidFill>
                <a:latin typeface="Comic Sans MS" charset="0"/>
              </a:rPr>
              <a:t> - 101 A, 240 ns</a:t>
            </a:r>
          </a:p>
          <a:p>
            <a:pPr algn="ctr" defTabSz="912813">
              <a:buNone/>
            </a:pPr>
            <a:r>
              <a:rPr lang="en-US" sz="1700" u="sng" dirty="0">
                <a:solidFill>
                  <a:srgbClr val="0000FF"/>
                </a:solidFill>
                <a:latin typeface="Comic Sans MS" charset="0"/>
              </a:rPr>
              <a:t>from 2.4 </a:t>
            </a:r>
            <a:r>
              <a:rPr lang="en-US" sz="1700" u="sng" dirty="0" err="1">
                <a:solidFill>
                  <a:srgbClr val="0000FF"/>
                </a:solidFill>
                <a:latin typeface="Comic Sans MS" charset="0"/>
              </a:rPr>
              <a:t>GeV</a:t>
            </a:r>
            <a:r>
              <a:rPr lang="en-US" sz="1700" u="sng" dirty="0">
                <a:solidFill>
                  <a:srgbClr val="0000FF"/>
                </a:solidFill>
                <a:latin typeface="Comic Sans MS" charset="0"/>
              </a:rPr>
              <a:t> to 240 MeV</a:t>
            </a:r>
          </a:p>
        </p:txBody>
      </p:sp>
      <p:sp>
        <p:nvSpPr>
          <p:cNvPr id="44040" name="Rectangle 7"/>
          <p:cNvSpPr>
            <a:spLocks noChangeArrowheads="1"/>
          </p:cNvSpPr>
          <p:nvPr/>
        </p:nvSpPr>
        <p:spPr bwMode="auto">
          <a:xfrm>
            <a:off x="5311775" y="6889750"/>
            <a:ext cx="1553129" cy="324191"/>
          </a:xfrm>
          <a:prstGeom prst="rect">
            <a:avLst/>
          </a:prstGeom>
          <a:solidFill>
            <a:schemeClr val="bg1"/>
          </a:solidFill>
          <a:ln w="9525">
            <a:solidFill>
              <a:srgbClr val="00187E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1600" dirty="0">
                <a:solidFill>
                  <a:srgbClr val="CC0000"/>
                </a:solidFill>
                <a:latin typeface="Arial" charset="0"/>
              </a:rPr>
              <a:t>5.6 m diameter</a:t>
            </a:r>
          </a:p>
        </p:txBody>
      </p:sp>
      <p:sp>
        <p:nvSpPr>
          <p:cNvPr id="44041" name="Line 8"/>
          <p:cNvSpPr>
            <a:spLocks noChangeShapeType="1"/>
          </p:cNvSpPr>
          <p:nvPr/>
        </p:nvSpPr>
        <p:spPr bwMode="auto">
          <a:xfrm flipV="1">
            <a:off x="6073775" y="6469063"/>
            <a:ext cx="1079500" cy="4206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44042" name="Picture 16" descr="CLIC_twobeam-nocaption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13" y="3814763"/>
            <a:ext cx="5999162" cy="285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Slide </a:t>
            </a:r>
            <a:fld id="{1F3693CA-79C3-7243-A8F0-85F1856197F2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087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9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9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69" grpId="0" autoUpdateAnimBg="0"/>
      <p:bldP spid="49170" grpId="0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7726045" y="7062092"/>
            <a:ext cx="2351405" cy="29343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502131">
              <a:spcBef>
                <a:spcPct val="20000"/>
              </a:spcBef>
              <a:buFont typeface="Arial" charset="0"/>
              <a:buChar char="•"/>
              <a:defRPr sz="3527">
                <a:solidFill>
                  <a:schemeClr val="tx1"/>
                </a:solidFill>
                <a:latin typeface="Calibri" charset="0"/>
              </a:defRPr>
            </a:lvl1pPr>
            <a:lvl2pPr marL="818805" indent="-314925" defTabSz="502131">
              <a:spcBef>
                <a:spcPct val="20000"/>
              </a:spcBef>
              <a:buFont typeface="Arial" charset="0"/>
              <a:buChar char="–"/>
              <a:defRPr sz="3086">
                <a:solidFill>
                  <a:schemeClr val="tx1"/>
                </a:solidFill>
                <a:latin typeface="Calibri" charset="0"/>
              </a:defRPr>
            </a:lvl2pPr>
            <a:lvl3pPr marL="1259700" indent="-251940" defTabSz="502131">
              <a:spcBef>
                <a:spcPct val="20000"/>
              </a:spcBef>
              <a:buFont typeface="Arial" charset="0"/>
              <a:buChar char="•"/>
              <a:defRPr sz="2645">
                <a:solidFill>
                  <a:schemeClr val="tx1"/>
                </a:solidFill>
                <a:latin typeface="Calibri" charset="0"/>
              </a:defRPr>
            </a:lvl3pPr>
            <a:lvl4pPr marL="1763580" indent="-251940" defTabSz="502131">
              <a:spcBef>
                <a:spcPct val="20000"/>
              </a:spcBef>
              <a:buFont typeface="Arial" charset="0"/>
              <a:buChar char="–"/>
              <a:defRPr sz="2204">
                <a:solidFill>
                  <a:schemeClr val="tx1"/>
                </a:solidFill>
                <a:latin typeface="Calibri" charset="0"/>
              </a:defRPr>
            </a:lvl4pPr>
            <a:lvl5pPr marL="2267461" indent="-251940" defTabSz="502131">
              <a:spcBef>
                <a:spcPct val="20000"/>
              </a:spcBef>
              <a:buFont typeface="Arial" charset="0"/>
              <a:buChar char="»"/>
              <a:defRPr sz="2204">
                <a:solidFill>
                  <a:schemeClr val="tx1"/>
                </a:solidFill>
                <a:latin typeface="Calibri" charset="0"/>
              </a:defRPr>
            </a:lvl5pPr>
            <a:lvl6pPr marL="2771341" indent="-251940" defTabSz="502131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204">
                <a:solidFill>
                  <a:schemeClr val="tx1"/>
                </a:solidFill>
                <a:latin typeface="Calibri" charset="0"/>
              </a:defRPr>
            </a:lvl6pPr>
            <a:lvl7pPr marL="3275221" indent="-251940" defTabSz="502131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204">
                <a:solidFill>
                  <a:schemeClr val="tx1"/>
                </a:solidFill>
                <a:latin typeface="Calibri" charset="0"/>
              </a:defRPr>
            </a:lvl7pPr>
            <a:lvl8pPr marL="3779101" indent="-251940" defTabSz="502131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204">
                <a:solidFill>
                  <a:schemeClr val="tx1"/>
                </a:solidFill>
                <a:latin typeface="Calibri" charset="0"/>
              </a:defRPr>
            </a:lvl8pPr>
            <a:lvl9pPr marL="4282981" indent="-251940" defTabSz="502131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204">
                <a:solidFill>
                  <a:schemeClr val="tx1"/>
                </a:solidFill>
                <a:latin typeface="Calibri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992C6128-E570-C744-A9A0-26CFC1989B93}" type="slidenum">
              <a:rPr lang="en-GB" altLang="en-US" sz="1543" b="0">
                <a:solidFill>
                  <a:srgbClr val="000000"/>
                </a:solidFill>
                <a:latin typeface="Times New Roman" charset="0"/>
                <a:ea typeface="ヒラギノ角ゴ Pro W3" charset="-128"/>
                <a:cs typeface="ヒラギノ角ゴ Pro W3" charset="-128"/>
              </a:rPr>
              <a:pPr eaLnBrk="1" hangingPunct="1">
                <a:spcBef>
                  <a:spcPct val="0"/>
                </a:spcBef>
                <a:buFontTx/>
                <a:buNone/>
              </a:pPr>
              <a:t>29</a:t>
            </a:fld>
            <a:endParaRPr lang="en-GB" altLang="en-US" sz="1543" b="0">
              <a:solidFill>
                <a:srgbClr val="000000"/>
              </a:solidFill>
              <a:latin typeface="Times New Roman" charset="0"/>
              <a:ea typeface="ヒラギノ角ゴ Pro W3" charset="-128"/>
              <a:cs typeface="ヒラギノ角ゴ Pro W3" charset="-128"/>
            </a:endParaRPr>
          </a:p>
        </p:txBody>
      </p:sp>
      <p:pic>
        <p:nvPicPr>
          <p:cNvPr id="229379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81"/>
            <a:ext cx="10077450" cy="7558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938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7214" y="6374269"/>
            <a:ext cx="6994730" cy="1224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677508004"/>
      </p:ext>
    </p:extLst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2492375" y="307975"/>
            <a:ext cx="5989638" cy="2058988"/>
          </a:xfrm>
          <a:gradFill rotWithShape="0">
            <a:gsLst>
              <a:gs pos="0">
                <a:srgbClr val="FFFFFF"/>
              </a:gs>
              <a:gs pos="100000">
                <a:srgbClr val="E6FF00"/>
              </a:gs>
            </a:gsLst>
            <a:path path="shape">
              <a:fillToRect l="50000" t="50000" r="50000" b="50000"/>
            </a:path>
          </a:gradFill>
          <a:effectLst>
            <a:outerShdw blurRad="63500" dist="103351" dir="8100000" algn="ctr" rotWithShape="0">
              <a:srgbClr val="000000"/>
            </a:outerShdw>
          </a:effectLst>
        </p:spPr>
        <p:txBody>
          <a:bodyPr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5713" algn="l"/>
              </a:tabLst>
              <a:defRPr/>
            </a:pPr>
            <a:r>
              <a:rPr lang="en-GB" sz="4000"/>
              <a:t>Linear Colliders</a:t>
            </a:r>
            <a:br>
              <a:rPr lang="en-GB" sz="4000"/>
            </a:br>
            <a:r>
              <a:rPr lang="en-GB" sz="4000"/>
              <a:t>Lecture 1:</a:t>
            </a:r>
            <a:br>
              <a:rPr lang="en-GB" sz="4000"/>
            </a:br>
            <a:r>
              <a:rPr lang="en-GB" sz="4000"/>
              <a:t>Introduction and Overview</a:t>
            </a:r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2528888" y="4233863"/>
            <a:ext cx="4953000" cy="2647950"/>
          </a:xfrm>
        </p:spPr>
        <p:txBody>
          <a:bodyPr>
            <a:normAutofit/>
          </a:bodyPr>
          <a:lstStyle/>
          <a:p>
            <a:pPr eaLnBrk="1">
              <a:lnSpc>
                <a:spcPct val="83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 sz="3000">
                <a:latin typeface="Times New Roman" charset="0"/>
                <a:ea typeface="ＭＳ Ｐゴシック" charset="0"/>
                <a:cs typeface="ＭＳ Ｐゴシック" charset="0"/>
              </a:rPr>
              <a:t>Path to higher energy</a:t>
            </a:r>
          </a:p>
          <a:p>
            <a:pPr eaLnBrk="1">
              <a:lnSpc>
                <a:spcPct val="83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 sz="3000">
                <a:latin typeface="Times New Roman" charset="0"/>
                <a:ea typeface="ＭＳ Ｐゴシック" charset="0"/>
                <a:cs typeface="ＭＳ Ｐゴシック" charset="0"/>
              </a:rPr>
              <a:t>Cost scaling</a:t>
            </a:r>
          </a:p>
          <a:p>
            <a:pPr eaLnBrk="1">
              <a:lnSpc>
                <a:spcPct val="83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 sz="3000">
                <a:latin typeface="Times New Roman" charset="0"/>
                <a:ea typeface="ＭＳ Ｐゴシック" charset="0"/>
                <a:cs typeface="ＭＳ Ｐゴシック" charset="0"/>
              </a:rPr>
              <a:t>Luminosity</a:t>
            </a:r>
          </a:p>
          <a:p>
            <a:pPr eaLnBrk="1">
              <a:lnSpc>
                <a:spcPct val="83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 sz="3000">
                <a:latin typeface="Times New Roman" charset="0"/>
                <a:ea typeface="ＭＳ Ｐゴシック" charset="0"/>
                <a:cs typeface="ＭＳ Ｐゴシック" charset="0"/>
              </a:rPr>
              <a:t>Generic LC layout</a:t>
            </a:r>
          </a:p>
          <a:p>
            <a:pPr eaLnBrk="1">
              <a:lnSpc>
                <a:spcPct val="83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 sz="3000">
                <a:latin typeface="Times New Roman" charset="0"/>
                <a:ea typeface="ＭＳ Ｐゴシック" charset="0"/>
                <a:cs typeface="ＭＳ Ｐゴシック" charset="0"/>
              </a:rPr>
              <a:t>ILC / CLIC</a:t>
            </a:r>
          </a:p>
        </p:txBody>
      </p:sp>
    </p:spTree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pastedGraphic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58" y="3724423"/>
            <a:ext cx="5374640" cy="3431293"/>
          </a:xfrm>
          <a:prstGeom prst="rect">
            <a:avLst/>
          </a:prstGeom>
        </p:spPr>
      </p:pic>
      <p:pic>
        <p:nvPicPr>
          <p:cNvPr id="13" name="Picture 12" descr="pastedGraphic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59653" y="684508"/>
            <a:ext cx="5125039" cy="287373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 two-beam scheme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4294967295"/>
          </p:nvPr>
        </p:nvSpPr>
        <p:spPr>
          <a:xfrm>
            <a:off x="5584825" y="4811713"/>
            <a:ext cx="4492625" cy="2132012"/>
          </a:xfrm>
        </p:spPr>
        <p:txBody>
          <a:bodyPr/>
          <a:lstStyle/>
          <a:p>
            <a:r>
              <a:rPr lang="en-US" sz="2400" dirty="0"/>
              <a:t>RF Power per structure ~ 65MW</a:t>
            </a:r>
          </a:p>
          <a:p>
            <a:r>
              <a:rPr lang="en-US" sz="2400" dirty="0"/>
              <a:t>No of structures ~140,000</a:t>
            </a:r>
          </a:p>
          <a:p>
            <a:r>
              <a:rPr lang="en-US" sz="2400" dirty="0"/>
              <a:t>Total instantaneous power ~ 9.1 PW</a:t>
            </a:r>
          </a:p>
          <a:p>
            <a:endParaRPr lang="en-US" sz="24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4294967295"/>
          </p:nvPr>
        </p:nvSpPr>
        <p:spPr>
          <a:xfrm>
            <a:off x="0" y="985838"/>
            <a:ext cx="4141788" cy="2871787"/>
          </a:xfrm>
        </p:spPr>
        <p:txBody>
          <a:bodyPr/>
          <a:lstStyle/>
          <a:p>
            <a:r>
              <a:rPr lang="en-US" sz="2400" dirty="0"/>
              <a:t>RF power is produced by drive beam</a:t>
            </a:r>
          </a:p>
          <a:p>
            <a:r>
              <a:rPr lang="en-US" sz="2400" dirty="0"/>
              <a:t>Drive beam:</a:t>
            </a:r>
            <a:br>
              <a:rPr lang="en-US" sz="2400" dirty="0"/>
            </a:br>
            <a:r>
              <a:rPr lang="en-US" sz="2400" dirty="0"/>
              <a:t>100 A current, 2.4 </a:t>
            </a:r>
            <a:r>
              <a:rPr lang="en-US" sz="2400" dirty="0" err="1"/>
              <a:t>GeV</a:t>
            </a:r>
            <a:endParaRPr lang="en-US" sz="2400" dirty="0"/>
          </a:p>
          <a:p>
            <a:r>
              <a:rPr lang="en-US" sz="2400" dirty="0"/>
              <a:t>Main beam: </a:t>
            </a:r>
            <a:br>
              <a:rPr lang="en-US" sz="2400" dirty="0"/>
            </a:br>
            <a:r>
              <a:rPr lang="en-US" sz="2400" dirty="0"/>
              <a:t>1 A, 1500 </a:t>
            </a:r>
            <a:r>
              <a:rPr lang="en-US" sz="2400" dirty="0" err="1"/>
              <a:t>GeV</a:t>
            </a:r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C77420E9-3E76-314C-AB71-63ED19D4C661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90755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 dirty="0">
                <a:latin typeface="Times New Roman" charset="0"/>
                <a:ea typeface="ＭＳ Ｐゴシック" charset="0"/>
                <a:cs typeface="ＭＳ Ｐゴシック" charset="0"/>
              </a:rPr>
              <a:t>First LC: SLC</a:t>
            </a:r>
          </a:p>
        </p:txBody>
      </p:sp>
      <p:sp>
        <p:nvSpPr>
          <p:cNvPr id="31747" name="Text Box 15"/>
          <p:cNvSpPr txBox="1">
            <a:spLocks noChangeArrowheads="1"/>
          </p:cNvSpPr>
          <p:nvPr/>
        </p:nvSpPr>
        <p:spPr bwMode="auto">
          <a:xfrm>
            <a:off x="7956550" y="6899275"/>
            <a:ext cx="12080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 dirty="0" err="1"/>
              <a:t>T.Raubenheimer</a:t>
            </a:r>
            <a:endParaRPr lang="en-US" sz="1200" dirty="0"/>
          </a:p>
        </p:txBody>
      </p:sp>
      <p:pic>
        <p:nvPicPr>
          <p:cNvPr id="31748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525" y="1131888"/>
            <a:ext cx="9882188" cy="584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Slide </a:t>
            </a:r>
            <a:fld id="{1F3693CA-79C3-7243-A8F0-85F1856197F2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38878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/>
              <a:t>Parameter comparison</a:t>
            </a:r>
          </a:p>
        </p:txBody>
      </p:sp>
      <p:graphicFrame>
        <p:nvGraphicFramePr>
          <p:cNvPr id="263320" name="Group 152"/>
          <p:cNvGraphicFramePr>
            <a:graphicFrameLocks noGrp="1"/>
          </p:cNvGraphicFramePr>
          <p:nvPr/>
        </p:nvGraphicFramePr>
        <p:xfrm>
          <a:off x="155040" y="1111669"/>
          <a:ext cx="9723771" cy="5649383"/>
        </p:xfrm>
        <a:graphic>
          <a:graphicData uri="http://schemas.openxmlformats.org/drawingml/2006/table">
            <a:tbl>
              <a:tblPr/>
              <a:tblGrid>
                <a:gridCol w="33090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853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04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7918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966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6291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901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-109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-109" charset="0"/>
                        </a:rPr>
                        <a:t>SLC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-109" charset="0"/>
                        </a:rPr>
                        <a:t>TESLA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-109" charset="0"/>
                        </a:rPr>
                        <a:t>ILC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-109" charset="0"/>
                        </a:rPr>
                        <a:t>J/NLC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-109" charset="0"/>
                        </a:rPr>
                        <a:t>CLIC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74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Technology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NC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Supercond.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Supercond.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NC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NC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91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Gradient [MeV/m]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20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25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31.5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50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100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91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CMS Energy E [GeV]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92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500-800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500-</a:t>
                      </a: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1000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500-1000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500-</a:t>
                      </a: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3000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91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RF frequency  </a:t>
                      </a:r>
                      <a:r>
                        <a:rPr kumimoji="0" lang="en-GB" sz="1800" b="1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f</a:t>
                      </a: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  [GHz]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2.8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1.3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1.3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11.4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12.0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91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Luminosity  </a:t>
                      </a:r>
                      <a:r>
                        <a:rPr kumimoji="0" lang="en-GB" sz="2000" b="1" i="1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L</a:t>
                      </a: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 </a:t>
                      </a: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[</a:t>
                      </a: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10</a:t>
                      </a:r>
                      <a:r>
                        <a:rPr kumimoji="0" lang="en-GB" sz="2000" b="1" i="0" u="none" strike="noStrike" cap="none" normalizeH="0" baseline="3000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33</a:t>
                      </a: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 </a:t>
                      </a: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cm</a:t>
                      </a:r>
                      <a:r>
                        <a:rPr kumimoji="0" lang="en-GB" sz="1800" b="1" i="0" u="none" strike="noStrike" cap="none" normalizeH="0" baseline="3000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-2</a:t>
                      </a: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s</a:t>
                      </a:r>
                      <a:r>
                        <a:rPr kumimoji="0" lang="en-GB" sz="1800" b="1" i="0" u="none" strike="noStrike" cap="none" normalizeH="0" baseline="3000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-1</a:t>
                      </a: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]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0.003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34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20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20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23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691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Beam power </a:t>
                      </a:r>
                      <a:r>
                        <a:rPr kumimoji="0" lang="en-GB" sz="2000" b="1" i="1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P</a:t>
                      </a:r>
                      <a:r>
                        <a:rPr kumimoji="0" lang="en-GB" sz="2000" b="1" i="1" u="none" strike="noStrike" cap="none" normalizeH="0" baseline="-2500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beam </a:t>
                      </a: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[MW]</a:t>
                      </a:r>
                      <a:endParaRPr kumimoji="0" lang="en-GB" sz="1800" b="1" i="1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-109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0.035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11.3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10.8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6.9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4.9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709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Grid power  </a:t>
                      </a:r>
                      <a:r>
                        <a:rPr kumimoji="0" lang="en-GB" sz="2000" b="1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P</a:t>
                      </a:r>
                      <a:r>
                        <a:rPr kumimoji="0" lang="en-GB" sz="2000" b="1" i="1" u="none" strike="noStrike" cap="none" normalizeH="0" baseline="-25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AC  </a:t>
                      </a: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[MW]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-109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140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230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195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270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674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  <a:ea typeface="Times New Roman" pitchFamily="-109" charset="0"/>
                          <a:cs typeface="Times New Roman" pitchFamily="-109" charset="0"/>
                        </a:rPr>
                        <a:t>Bunch length  </a:t>
                      </a:r>
                      <a:r>
                        <a:rPr kumimoji="0" lang="en-GB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pitchFamily="-109" charset="2"/>
                        </a:rPr>
                        <a:t>σ</a:t>
                      </a:r>
                      <a:r>
                        <a:rPr kumimoji="0" lang="en-GB" sz="2000" b="1" i="1" u="none" strike="noStrike" cap="none" normalizeH="0" baseline="-2500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z</a:t>
                      </a: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* </a:t>
                      </a:r>
                      <a:r>
                        <a:rPr kumimoji="0" lang="en-GB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[mm]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~1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0.3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0.3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0.11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0.07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691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  <a:ea typeface="Times New Roman" pitchFamily="-109" charset="0"/>
                          <a:cs typeface="Times New Roman" pitchFamily="-109" charset="0"/>
                        </a:rPr>
                        <a:t>Vert. emittance  </a:t>
                      </a:r>
                      <a:r>
                        <a:rPr kumimoji="0" lang="en-GB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Symbol" pitchFamily="-109" charset="2"/>
                        </a:rPr>
                        <a:t>γε</a:t>
                      </a:r>
                      <a:r>
                        <a:rPr kumimoji="0" lang="en-GB" sz="2000" b="1" i="1" u="none" strike="noStrike" cap="none" normalizeH="0" baseline="-2500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y</a:t>
                      </a:r>
                      <a:r>
                        <a:rPr kumimoji="0" lang="en-GB" sz="2000" b="1" i="1" u="none" strike="noStrike" cap="none" normalizeH="0" baseline="-2500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 </a:t>
                      </a:r>
                      <a:r>
                        <a:rPr kumimoji="0" lang="en-GB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[10</a:t>
                      </a:r>
                      <a:r>
                        <a:rPr kumimoji="0" lang="en-GB" sz="1800" b="1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-8</a:t>
                      </a:r>
                      <a:r>
                        <a:rPr kumimoji="0" lang="en-GB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m]</a:t>
                      </a:r>
                      <a:endParaRPr kumimoji="0" lang="en-GB" sz="1800" b="1" i="0" u="none" strike="noStrike" cap="none" normalizeH="0" baseline="3000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-109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300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2.5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691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  <a:ea typeface="Times New Roman" pitchFamily="-109" charset="0"/>
                          <a:cs typeface="Times New Roman" pitchFamily="-109" charset="0"/>
                        </a:rPr>
                        <a:t>Vert. beta function </a:t>
                      </a:r>
                      <a:r>
                        <a:rPr kumimoji="0" lang="en-GB" sz="2000" b="1" i="1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pitchFamily="-109" charset="2"/>
                        </a:rPr>
                        <a:t>β</a:t>
                      </a:r>
                      <a:r>
                        <a:rPr kumimoji="0" lang="en-GB" sz="2000" b="1" i="1" u="none" strike="noStrike" cap="none" normalizeH="0" baseline="-2500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y</a:t>
                      </a: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* [mm]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~1.5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0.4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0.4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0.11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0.1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691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  <a:ea typeface="Times New Roman" pitchFamily="-109" charset="0"/>
                          <a:cs typeface="Times New Roman" pitchFamily="-109" charset="0"/>
                        </a:rPr>
                        <a:t>Vert. beam size</a:t>
                      </a: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Symbol" pitchFamily="-109" charset="2"/>
                          <a:ea typeface="Times New Roman" pitchFamily="-109" charset="0"/>
                          <a:cs typeface="Times New Roman" pitchFamily="-109" charset="0"/>
                        </a:rPr>
                        <a:t> </a:t>
                      </a:r>
                      <a:r>
                        <a:rPr kumimoji="0" lang="en-GB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Symbol" pitchFamily="-109" charset="2"/>
                        </a:rPr>
                        <a:t>σ</a:t>
                      </a:r>
                      <a:r>
                        <a:rPr kumimoji="0" lang="en-GB" sz="2000" b="1" i="1" u="none" strike="noStrike" cap="none" normalizeH="0" baseline="-2500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y</a:t>
                      </a: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* </a:t>
                      </a:r>
                      <a:r>
                        <a:rPr kumimoji="0" lang="en-GB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[nm]</a:t>
                      </a:r>
                      <a:endParaRPr kumimoji="0" lang="en-GB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-109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650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5.7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2.3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57440" name="Text Box 89"/>
          <p:cNvSpPr txBox="1">
            <a:spLocks noChangeArrowheads="1"/>
          </p:cNvSpPr>
          <p:nvPr/>
        </p:nvSpPr>
        <p:spPr bwMode="auto">
          <a:xfrm>
            <a:off x="5374640" y="6834576"/>
            <a:ext cx="3769354" cy="353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1" tIns="45716" rIns="91431" bIns="45716">
            <a:prstTxWarp prst="textNoShape">
              <a:avLst/>
            </a:prstTxWarp>
            <a:spAutoFit/>
          </a:bodyPr>
          <a:lstStyle/>
          <a:p>
            <a:pPr defTabSz="912021" eaLnBrk="0">
              <a:buNone/>
            </a:pPr>
            <a:r>
              <a:rPr lang="en-US" sz="1800"/>
              <a:t>Parameters (except SLC) at 500 GeV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C77420E9-3E76-314C-AB71-63ED19D4C661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12189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Documentation about ILC/CLIC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6768" y="961902"/>
            <a:ext cx="9809827" cy="6294562"/>
          </a:xfrm>
        </p:spPr>
        <p:txBody>
          <a:bodyPr>
            <a:normAutofit/>
          </a:bodyPr>
          <a:lstStyle/>
          <a:p>
            <a:pPr eaLnBrk="1">
              <a:lnSpc>
                <a:spcPct val="80000"/>
              </a:lnSpc>
            </a:pP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</a:rPr>
              <a:t>ILC International Development Team				</a:t>
            </a: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  <a:hlinkClick r:id="rId2"/>
              </a:rPr>
              <a:t>http://linearcollider.org</a:t>
            </a:r>
            <a:endParaRPr lang="en-US" sz="180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>
              <a:lnSpc>
                <a:spcPct val="80000"/>
              </a:lnSpc>
            </a:pP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</a:rPr>
              <a:t>ILC Newsline									</a:t>
            </a: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  <a:hlinkClick r:id="rId3"/>
              </a:rPr>
              <a:t>http://</a:t>
            </a:r>
            <a:r>
              <a:rPr lang="en-US" sz="1800" dirty="0" err="1">
                <a:latin typeface="Times New Roman" charset="0"/>
                <a:ea typeface="ＭＳ Ｐゴシック" charset="0"/>
                <a:cs typeface="ＭＳ Ｐゴシック" charset="0"/>
                <a:hlinkClick r:id="rId3"/>
              </a:rPr>
              <a:t>newsline.linearcollider.org</a:t>
            </a:r>
            <a:endParaRPr lang="en-US" sz="180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>
              <a:lnSpc>
                <a:spcPct val="80000"/>
              </a:lnSpc>
            </a:pP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</a:rPr>
              <a:t>General documentation about the CLIC study:		</a:t>
            </a: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  <a:hlinkClick r:id="rId4"/>
              </a:rPr>
              <a:t>http://cern.ch/clic-study </a:t>
            </a: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</a:rPr>
              <a:t> / </a:t>
            </a: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  <a:hlinkClick r:id="rId5"/>
              </a:rPr>
              <a:t>http://clic.cern</a:t>
            </a:r>
            <a:endParaRPr lang="en-US" sz="180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>
              <a:lnSpc>
                <a:spcPct val="80000"/>
              </a:lnSpc>
            </a:pPr>
            <a:r>
              <a:rPr lang="en-US" sz="1800" dirty="0"/>
              <a:t>Int. Linear Collider Workshop 2021				</a:t>
            </a:r>
            <a:r>
              <a:rPr lang="en-US" sz="1800" dirty="0">
                <a:hlinkClick r:id="rId6"/>
              </a:rPr>
              <a:t>https://indico.cern.ch/event/995633</a:t>
            </a:r>
            <a:endParaRPr lang="en-US" sz="1800" dirty="0"/>
          </a:p>
          <a:p>
            <a:pPr eaLnBrk="1">
              <a:lnSpc>
                <a:spcPct val="80000"/>
              </a:lnSpc>
            </a:pPr>
            <a:r>
              <a:rPr lang="en-US" sz="1800" dirty="0"/>
              <a:t>CLIC Workshop 2019 (most actual info) 			</a:t>
            </a:r>
            <a:r>
              <a:rPr lang="en-US" sz="1800" dirty="0">
                <a:hlinkClick r:id="rId7"/>
              </a:rPr>
              <a:t>http://indico.cern.ch/event/753671</a:t>
            </a:r>
            <a:endParaRPr lang="en-US" sz="1800" dirty="0"/>
          </a:p>
          <a:p>
            <a:pPr eaLnBrk="1">
              <a:lnSpc>
                <a:spcPct val="80000"/>
              </a:lnSpc>
            </a:pP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</a:rPr>
              <a:t>International school for Linear Colliders:			</a:t>
            </a: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  <a:hlinkClick r:id="rId8"/>
              </a:rPr>
              <a:t>https://agenda.linearcollider.org/event/7333</a:t>
            </a:r>
            <a:endParaRPr lang="en-US" sz="180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>
              <a:lnSpc>
                <a:spcPct val="80000"/>
              </a:lnSpc>
            </a:pP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</a:rPr>
              <a:t>CLIC detector and physics study: 					</a:t>
            </a: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  <a:hlinkClick r:id="rId9"/>
              </a:rPr>
              <a:t>http://</a:t>
            </a:r>
            <a:r>
              <a:rPr lang="en-US" sz="1800" dirty="0" err="1">
                <a:latin typeface="Times New Roman" charset="0"/>
                <a:ea typeface="ＭＳ Ｐゴシック" charset="0"/>
                <a:cs typeface="ＭＳ Ｐゴシック" charset="0"/>
                <a:hlinkClick r:id="rId9"/>
              </a:rPr>
              <a:t>cern.ch</a:t>
            </a: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  <a:hlinkClick r:id="rId9"/>
              </a:rPr>
              <a:t>/</a:t>
            </a:r>
            <a:r>
              <a:rPr lang="en-US" sz="1800" dirty="0" err="1">
                <a:latin typeface="Times New Roman" charset="0"/>
                <a:ea typeface="ＭＳ Ｐゴシック" charset="0"/>
                <a:cs typeface="ＭＳ Ｐゴシック" charset="0"/>
                <a:hlinkClick r:id="rId9"/>
              </a:rPr>
              <a:t>clicdp</a:t>
            </a:r>
            <a:endParaRPr lang="en-US" sz="180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>
              <a:lnSpc>
                <a:spcPct val="80000"/>
              </a:lnSpc>
            </a:pP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</a:rPr>
              <a:t>CLIC conceptual design report: 	</a:t>
            </a: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  <a:hlinkClick r:id="rId10"/>
              </a:rPr>
              <a:t>http://clic-study.web.cern.ch/content/conceptual-design-report</a:t>
            </a:r>
            <a:endParaRPr lang="en-US" sz="180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>
              <a:lnSpc>
                <a:spcPct val="80000"/>
              </a:lnSpc>
            </a:pP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</a:rPr>
              <a:t>CLIC scheme description:		</a:t>
            </a: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  <a:hlinkClick r:id="rId11"/>
              </a:rPr>
              <a:t>http://cds.cern.ch/record/461450/files/CERN-2000-008.pdf</a:t>
            </a:r>
            <a:endParaRPr lang="en-US" sz="180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>
              <a:lnSpc>
                <a:spcPct val="80000"/>
              </a:lnSpc>
            </a:pP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</a:rPr>
              <a:t>CLIC Test Facility: CTF3			</a:t>
            </a:r>
            <a:r>
              <a:rPr lang="en-US" sz="1800" dirty="0">
                <a:hlinkClick r:id="rId12"/>
              </a:rPr>
              <a:t>https://clic-study.web.cern.ch/organization/ctf3</a:t>
            </a:r>
            <a:endParaRPr lang="en-US" sz="1800" dirty="0">
              <a:ea typeface="ＭＳ Ｐゴシック" charset="0"/>
              <a:cs typeface="ＭＳ Ｐゴシック" charset="0"/>
            </a:endParaRPr>
          </a:p>
          <a:p>
            <a:pPr eaLnBrk="1">
              <a:lnSpc>
                <a:spcPct val="80000"/>
              </a:lnSpc>
            </a:pP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</a:rPr>
              <a:t>CERN Academic Trainings:</a:t>
            </a:r>
            <a:br>
              <a:rPr lang="en-US" sz="1800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</a:rPr>
              <a:t>		CLIC technological challenges	</a:t>
            </a:r>
            <a:r>
              <a:rPr lang="en-US" sz="1800" dirty="0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  <a:hlinkClick r:id="rId13"/>
              </a:rPr>
              <a:t>http://indico.cern.ch/conferenceDisplay.py?confId=a057972</a:t>
            </a:r>
            <a:br>
              <a:rPr lang="en-US" sz="1800" dirty="0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1800" dirty="0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	</a:t>
            </a:r>
            <a:r>
              <a:rPr lang="en-US" sz="18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CLIC (2018)			</a:t>
            </a:r>
            <a:r>
              <a:rPr lang="en-US" sz="1800" dirty="0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	</a:t>
            </a:r>
            <a:r>
              <a:rPr lang="en-US" sz="1800" dirty="0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  <a:hlinkClick r:id="rId14"/>
              </a:rPr>
              <a:t>http://indico.cern.ch/event/668147</a:t>
            </a:r>
            <a:endParaRPr lang="en-US" sz="1800" dirty="0">
              <a:solidFill>
                <a:srgbClr val="0000FF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>
              <a:lnSpc>
                <a:spcPct val="80000"/>
              </a:lnSpc>
            </a:pP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</a:rPr>
              <a:t>CLIC project meetings				</a:t>
            </a: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  <a:hlinkClick r:id="rId15"/>
              </a:rPr>
              <a:t>http://indico.cern.ch/category/3589/</a:t>
            </a:r>
            <a:endParaRPr lang="en-US" sz="180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>
              <a:lnSpc>
                <a:spcPct val="80000"/>
              </a:lnSpc>
            </a:pP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</a:rPr>
              <a:t>CLIC notes						</a:t>
            </a: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  <a:hlinkClick r:id="rId16" invalidUrl="http://cdsweb.cern.ch/collection/CLIC Notes"/>
              </a:rPr>
              <a:t>http://cdsweb.cern.ch/collection/CLIC%20Notes</a:t>
            </a:r>
            <a:endParaRPr lang="en-US" sz="1800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Slide </a:t>
            </a:r>
            <a:fld id="{1F3693CA-79C3-7243-A8F0-85F1856197F2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5601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3" descr="e+e-colliders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68275" y="1282700"/>
            <a:ext cx="4760913" cy="5476875"/>
          </a:xfrm>
        </p:spPr>
      </p:pic>
      <p:sp>
        <p:nvSpPr>
          <p:cNvPr id="7171" name="Rectangle 1"/>
          <p:cNvSpPr>
            <a:spLocks noGrp="1" noChangeArrowheads="1"/>
          </p:cNvSpPr>
          <p:nvPr>
            <p:ph type="title"/>
          </p:nvPr>
        </p:nvSpPr>
        <p:spPr>
          <a:xfrm>
            <a:off x="934270" y="119063"/>
            <a:ext cx="8064896" cy="561975"/>
          </a:xfrm>
        </p:spPr>
        <p:txBody>
          <a:bodyPr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dirty="0"/>
              <a:t>Path to higher energy</a:t>
            </a:r>
          </a:p>
        </p:txBody>
      </p:sp>
      <p:sp>
        <p:nvSpPr>
          <p:cNvPr id="7172" name="Rectangle 22"/>
          <p:cNvSpPr>
            <a:spLocks noGrp="1" noChangeArrowheads="1"/>
          </p:cNvSpPr>
          <p:nvPr>
            <p:ph type="body" sz="half" idx="2"/>
          </p:nvPr>
        </p:nvSpPr>
        <p:spPr>
          <a:xfrm>
            <a:off x="5121275" y="938688"/>
            <a:ext cx="4810125" cy="6147911"/>
          </a:xfrm>
        </p:spPr>
        <p:txBody>
          <a:bodyPr/>
          <a:lstStyle/>
          <a:p>
            <a:pPr marL="342900" indent="-342900" eaLnBrk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Times New Roman" pitchFamily="26" charset="0"/>
              <a:buBlip>
                <a:blip r:embed="rId4"/>
              </a:buBlip>
            </a:pPr>
            <a:r>
              <a:rPr lang="en-US" sz="2600" dirty="0">
                <a:solidFill>
                  <a:schemeClr val="tx1"/>
                </a:solidFill>
              </a:rPr>
              <a:t>History:</a:t>
            </a:r>
          </a:p>
          <a:p>
            <a:pPr marL="742950" lvl="1" eaLnBrk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SzPct val="64000"/>
              <a:buFont typeface="Times New Roman" pitchFamily="26" charset="0"/>
              <a:buBlip>
                <a:blip r:embed="rId4"/>
              </a:buBlip>
            </a:pPr>
            <a:r>
              <a:rPr lang="en-US" sz="2400" dirty="0">
                <a:solidFill>
                  <a:srgbClr val="FF0000"/>
                </a:solidFill>
              </a:rPr>
              <a:t>Energy</a:t>
            </a:r>
            <a:r>
              <a:rPr lang="en-US" sz="2400" dirty="0"/>
              <a:t> constantly </a:t>
            </a:r>
            <a:r>
              <a:rPr lang="en-US" sz="2400" dirty="0">
                <a:solidFill>
                  <a:srgbClr val="FF0000"/>
                </a:solidFill>
              </a:rPr>
              <a:t>increasing</a:t>
            </a:r>
            <a:r>
              <a:rPr lang="en-US" sz="2400" dirty="0"/>
              <a:t> with time</a:t>
            </a:r>
          </a:p>
          <a:p>
            <a:pPr marL="742950" lvl="1" eaLnBrk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SzPct val="64000"/>
              <a:buFont typeface="Times New Roman" pitchFamily="26" charset="0"/>
              <a:buBlip>
                <a:blip r:embed="rId4"/>
              </a:buBlip>
            </a:pPr>
            <a:r>
              <a:rPr lang="en-US" sz="2400" dirty="0">
                <a:solidFill>
                  <a:srgbClr val="FF0000"/>
                </a:solidFill>
              </a:rPr>
              <a:t>Hadron</a:t>
            </a:r>
            <a:r>
              <a:rPr lang="en-US" sz="2400" dirty="0"/>
              <a:t> Colliders</a:t>
            </a:r>
            <a:br>
              <a:rPr lang="en-US" sz="2400" dirty="0"/>
            </a:br>
            <a:r>
              <a:rPr lang="en-US" sz="2400" dirty="0"/>
              <a:t>at the </a:t>
            </a:r>
            <a:r>
              <a:rPr lang="en-US" sz="2400" dirty="0">
                <a:solidFill>
                  <a:srgbClr val="FF0000"/>
                </a:solidFill>
              </a:rPr>
              <a:t>energy frontier</a:t>
            </a:r>
          </a:p>
          <a:p>
            <a:pPr marL="742950" lvl="1" eaLnBrk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SzPct val="64000"/>
              <a:buFont typeface="Times New Roman" pitchFamily="26" charset="0"/>
              <a:buBlip>
                <a:blip r:embed="rId4"/>
              </a:buBlip>
            </a:pPr>
            <a:r>
              <a:rPr lang="en-US" sz="2400" dirty="0">
                <a:solidFill>
                  <a:srgbClr val="FF0000"/>
                </a:solidFill>
              </a:rPr>
              <a:t>Lepton</a:t>
            </a:r>
            <a:r>
              <a:rPr lang="en-US" sz="2400" dirty="0"/>
              <a:t> Colliders</a:t>
            </a:r>
            <a:br>
              <a:rPr lang="en-US" sz="2400" dirty="0"/>
            </a:br>
            <a:r>
              <a:rPr lang="en-US" sz="2400" dirty="0"/>
              <a:t>for </a:t>
            </a:r>
            <a:r>
              <a:rPr lang="en-US" sz="2400" dirty="0">
                <a:solidFill>
                  <a:srgbClr val="FF0000"/>
                </a:solidFill>
              </a:rPr>
              <a:t>precision physics</a:t>
            </a:r>
            <a:br>
              <a:rPr lang="en-US" sz="2400" dirty="0">
                <a:solidFill>
                  <a:srgbClr val="FF0000"/>
                </a:solidFill>
              </a:rPr>
            </a:br>
            <a:endParaRPr lang="en-US" sz="1800" dirty="0">
              <a:solidFill>
                <a:srgbClr val="FF0000"/>
              </a:solidFill>
            </a:endParaRPr>
          </a:p>
          <a:p>
            <a:pPr marL="342900" indent="-342900" eaLnBrk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Times New Roman" pitchFamily="26" charset="0"/>
              <a:buBlip>
                <a:blip r:embed="rId4"/>
              </a:buBlip>
            </a:pPr>
            <a:r>
              <a:rPr lang="en-US" sz="2600" dirty="0">
                <a:solidFill>
                  <a:schemeClr val="tx1"/>
                </a:solidFill>
              </a:rPr>
              <a:t>LHC has found the Higgs</a:t>
            </a:r>
            <a:br>
              <a:rPr lang="en-US" sz="2600" dirty="0">
                <a:solidFill>
                  <a:schemeClr val="tx1"/>
                </a:solidFill>
              </a:rPr>
            </a:br>
            <a:r>
              <a:rPr lang="en-US" sz="2600" dirty="0">
                <a:solidFill>
                  <a:schemeClr val="tx1"/>
                </a:solidFill>
              </a:rPr>
              <a:t>with </a:t>
            </a:r>
            <a:r>
              <a:rPr lang="en-US" sz="2600" dirty="0" err="1">
                <a:solidFill>
                  <a:schemeClr val="tx1"/>
                </a:solidFill>
              </a:rPr>
              <a:t>m</a:t>
            </a:r>
            <a:r>
              <a:rPr lang="en-US" sz="2600" baseline="-25000" dirty="0" err="1">
                <a:solidFill>
                  <a:schemeClr val="tx1"/>
                </a:solidFill>
              </a:rPr>
              <a:t>H</a:t>
            </a:r>
            <a:r>
              <a:rPr lang="en-US" sz="2600" dirty="0">
                <a:solidFill>
                  <a:schemeClr val="tx1"/>
                </a:solidFill>
              </a:rPr>
              <a:t> = 126 </a:t>
            </a:r>
            <a:r>
              <a:rPr lang="en-US" sz="2600" dirty="0" err="1">
                <a:solidFill>
                  <a:schemeClr val="tx1"/>
                </a:solidFill>
              </a:rPr>
              <a:t>GeV</a:t>
            </a:r>
            <a:r>
              <a:rPr lang="en-US" sz="2600" dirty="0">
                <a:solidFill>
                  <a:schemeClr val="tx1"/>
                </a:solidFill>
              </a:rPr>
              <a:t>/c</a:t>
            </a:r>
            <a:r>
              <a:rPr lang="en-US" sz="2600" baseline="30000" dirty="0">
                <a:solidFill>
                  <a:schemeClr val="tx1"/>
                </a:solidFill>
              </a:rPr>
              <a:t>2</a:t>
            </a:r>
          </a:p>
          <a:p>
            <a:pPr marL="342900" indent="-342900" eaLnBrk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Times New Roman" pitchFamily="26" charset="0"/>
              <a:buBlip>
                <a:blip r:embed="rId4"/>
              </a:buBlip>
            </a:pPr>
            <a:r>
              <a:rPr lang="en-US" sz="2600" dirty="0">
                <a:solidFill>
                  <a:schemeClr val="tx1"/>
                </a:solidFill>
              </a:rPr>
              <a:t>A </a:t>
            </a:r>
            <a:r>
              <a:rPr lang="en-US" sz="2600" dirty="0">
                <a:solidFill>
                  <a:srgbClr val="FF0000"/>
                </a:solidFill>
              </a:rPr>
              <a:t>future Lepton Collider</a:t>
            </a:r>
            <a:r>
              <a:rPr lang="en-US" sz="2600" dirty="0">
                <a:solidFill>
                  <a:schemeClr val="tx1"/>
                </a:solidFill>
              </a:rPr>
              <a:t> would complement LHC physics</a:t>
            </a:r>
          </a:p>
          <a:p>
            <a:pPr marL="342900" indent="-342900" eaLnBrk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Times New Roman" pitchFamily="26" charset="0"/>
              <a:buBlip>
                <a:blip r:embed="rId4"/>
              </a:buBlip>
            </a:pPr>
            <a:r>
              <a:rPr lang="en-US" sz="2600" dirty="0">
                <a:solidFill>
                  <a:schemeClr val="tx1"/>
                </a:solidFill>
              </a:rPr>
              <a:t>Recommended in the 2020 Update of the European Strategy for Particle Physics</a:t>
            </a:r>
            <a:br>
              <a:rPr lang="en-US" sz="2600" dirty="0">
                <a:solidFill>
                  <a:schemeClr val="tx1"/>
                </a:solidFill>
              </a:rPr>
            </a:br>
            <a:endParaRPr lang="en-US" sz="2200" dirty="0">
              <a:solidFill>
                <a:schemeClr val="tx1"/>
              </a:solidFill>
            </a:endParaRPr>
          </a:p>
        </p:txBody>
      </p:sp>
      <p:sp>
        <p:nvSpPr>
          <p:cNvPr id="7173" name="Rectangle 24"/>
          <p:cNvSpPr>
            <a:spLocks noChangeArrowheads="1"/>
          </p:cNvSpPr>
          <p:nvPr/>
        </p:nvSpPr>
        <p:spPr bwMode="auto">
          <a:xfrm>
            <a:off x="4405313" y="2687638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74" name="Rectangle 25"/>
          <p:cNvSpPr>
            <a:spLocks noChangeArrowheads="1"/>
          </p:cNvSpPr>
          <p:nvPr/>
        </p:nvSpPr>
        <p:spPr bwMode="auto">
          <a:xfrm>
            <a:off x="4460875" y="2368550"/>
            <a:ext cx="374650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75" name="Rectangle 27"/>
          <p:cNvSpPr>
            <a:spLocks noChangeArrowheads="1"/>
          </p:cNvSpPr>
          <p:nvPr/>
        </p:nvSpPr>
        <p:spPr bwMode="auto">
          <a:xfrm>
            <a:off x="4591050" y="2147888"/>
            <a:ext cx="71438" cy="90487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176" name="Rectangle 26"/>
          <p:cNvSpPr>
            <a:spLocks noChangeArrowheads="1"/>
          </p:cNvSpPr>
          <p:nvPr/>
        </p:nvSpPr>
        <p:spPr bwMode="auto">
          <a:xfrm>
            <a:off x="4386263" y="2068513"/>
            <a:ext cx="128587" cy="1587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476808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2"/>
          <p:cNvGrpSpPr>
            <a:grpSpLocks/>
          </p:cNvGrpSpPr>
          <p:nvPr/>
        </p:nvGrpSpPr>
        <p:grpSpPr bwMode="auto">
          <a:xfrm>
            <a:off x="6530975" y="3949700"/>
            <a:ext cx="2268538" cy="923925"/>
            <a:chOff x="4167" y="2736"/>
            <a:chExt cx="1430" cy="582"/>
          </a:xfrm>
        </p:grpSpPr>
        <p:sp>
          <p:nvSpPr>
            <p:cNvPr id="28709" name="Line 3"/>
            <p:cNvSpPr>
              <a:spLocks noChangeShapeType="1"/>
            </p:cNvSpPr>
            <p:nvPr/>
          </p:nvSpPr>
          <p:spPr bwMode="auto">
            <a:xfrm>
              <a:off x="4658" y="2736"/>
              <a:ext cx="237" cy="367"/>
            </a:xfrm>
            <a:prstGeom prst="line">
              <a:avLst/>
            </a:prstGeom>
            <a:noFill/>
            <a:ln w="0">
              <a:solidFill>
                <a:srgbClr val="99CC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10" name="AutoShape 4"/>
            <p:cNvSpPr>
              <a:spLocks noChangeArrowheads="1"/>
            </p:cNvSpPr>
            <p:nvPr/>
          </p:nvSpPr>
          <p:spPr bwMode="auto">
            <a:xfrm>
              <a:off x="4167" y="3020"/>
              <a:ext cx="216" cy="165"/>
            </a:xfrm>
            <a:prstGeom prst="rightArrow">
              <a:avLst>
                <a:gd name="adj1" fmla="val 50000"/>
                <a:gd name="adj2" fmla="val 32727"/>
              </a:avLst>
            </a:prstGeom>
            <a:gradFill rotWithShape="1">
              <a:gsLst>
                <a:gs pos="0">
                  <a:srgbClr val="33CCCC"/>
                </a:gs>
                <a:gs pos="100000">
                  <a:srgbClr val="185E5E"/>
                </a:gs>
              </a:gsLst>
              <a:lin ang="0" scaled="1"/>
            </a:gradFill>
            <a:ln w="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28711" name="Oval 5"/>
            <p:cNvSpPr>
              <a:spLocks noChangeArrowheads="1"/>
            </p:cNvSpPr>
            <p:nvPr/>
          </p:nvSpPr>
          <p:spPr bwMode="auto">
            <a:xfrm>
              <a:off x="4461" y="3071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009999"/>
                </a:gs>
                <a:gs pos="100000">
                  <a:srgbClr val="004747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28712" name="Oval 6"/>
            <p:cNvSpPr>
              <a:spLocks noChangeArrowheads="1"/>
            </p:cNvSpPr>
            <p:nvPr/>
          </p:nvSpPr>
          <p:spPr bwMode="auto">
            <a:xfrm>
              <a:off x="5234" y="3075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6600"/>
                </a:gs>
                <a:gs pos="100000">
                  <a:srgbClr val="762F00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28713" name="Line 7"/>
            <p:cNvSpPr>
              <a:spLocks noChangeShapeType="1"/>
            </p:cNvSpPr>
            <p:nvPr/>
          </p:nvSpPr>
          <p:spPr bwMode="auto">
            <a:xfrm flipH="1">
              <a:off x="4895" y="3103"/>
              <a:ext cx="339" cy="0"/>
            </a:xfrm>
            <a:prstGeom prst="line">
              <a:avLst/>
            </a:prstGeom>
            <a:noFill/>
            <a:ln w="0">
              <a:solidFill>
                <a:srgbClr val="FF66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14" name="AutoShape 8"/>
            <p:cNvSpPr>
              <a:spLocks noChangeArrowheads="1"/>
            </p:cNvSpPr>
            <p:nvPr/>
          </p:nvSpPr>
          <p:spPr bwMode="auto">
            <a:xfrm flipH="1">
              <a:off x="5381" y="3020"/>
              <a:ext cx="216" cy="165"/>
            </a:xfrm>
            <a:prstGeom prst="rightArrow">
              <a:avLst>
                <a:gd name="adj1" fmla="val 50000"/>
                <a:gd name="adj2" fmla="val 32727"/>
              </a:avLst>
            </a:prstGeom>
            <a:gradFill rotWithShape="1">
              <a:gsLst>
                <a:gs pos="0">
                  <a:srgbClr val="762F00"/>
                </a:gs>
                <a:gs pos="100000">
                  <a:srgbClr val="FF6600"/>
                </a:gs>
              </a:gsLst>
              <a:lin ang="0" scaled="1"/>
            </a:gradFill>
            <a:ln w="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28715" name="Line 9"/>
            <p:cNvSpPr>
              <a:spLocks noChangeShapeType="1"/>
            </p:cNvSpPr>
            <p:nvPr/>
          </p:nvSpPr>
          <p:spPr bwMode="auto">
            <a:xfrm>
              <a:off x="4517" y="3103"/>
              <a:ext cx="378" cy="0"/>
            </a:xfrm>
            <a:prstGeom prst="line">
              <a:avLst/>
            </a:prstGeom>
            <a:noFill/>
            <a:ln w="0">
              <a:solidFill>
                <a:srgbClr val="009999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16" name="Line 10"/>
            <p:cNvSpPr>
              <a:spLocks noChangeShapeType="1"/>
            </p:cNvSpPr>
            <p:nvPr/>
          </p:nvSpPr>
          <p:spPr bwMode="auto">
            <a:xfrm>
              <a:off x="4658" y="2865"/>
              <a:ext cx="237" cy="238"/>
            </a:xfrm>
            <a:prstGeom prst="line">
              <a:avLst/>
            </a:prstGeom>
            <a:noFill/>
            <a:ln w="0">
              <a:solidFill>
                <a:srgbClr val="FF66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17" name="Line 11"/>
            <p:cNvSpPr>
              <a:spLocks noChangeShapeType="1"/>
            </p:cNvSpPr>
            <p:nvPr/>
          </p:nvSpPr>
          <p:spPr bwMode="auto">
            <a:xfrm>
              <a:off x="4811" y="2820"/>
              <a:ext cx="84" cy="283"/>
            </a:xfrm>
            <a:prstGeom prst="line">
              <a:avLst/>
            </a:prstGeom>
            <a:noFill/>
            <a:ln w="0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18" name="Line 12"/>
            <p:cNvSpPr>
              <a:spLocks noChangeShapeType="1"/>
            </p:cNvSpPr>
            <p:nvPr/>
          </p:nvSpPr>
          <p:spPr bwMode="auto">
            <a:xfrm flipH="1">
              <a:off x="4811" y="3103"/>
              <a:ext cx="84" cy="13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19" name="Line 13"/>
            <p:cNvSpPr>
              <a:spLocks noChangeShapeType="1"/>
            </p:cNvSpPr>
            <p:nvPr/>
          </p:nvSpPr>
          <p:spPr bwMode="auto">
            <a:xfrm>
              <a:off x="4895" y="3114"/>
              <a:ext cx="102" cy="204"/>
            </a:xfrm>
            <a:prstGeom prst="line">
              <a:avLst/>
            </a:prstGeom>
            <a:noFill/>
            <a:ln w="0">
              <a:solidFill>
                <a:srgbClr val="FF00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20" name="Line 14"/>
            <p:cNvSpPr>
              <a:spLocks noChangeShapeType="1"/>
            </p:cNvSpPr>
            <p:nvPr/>
          </p:nvSpPr>
          <p:spPr bwMode="auto">
            <a:xfrm>
              <a:off x="4895" y="3103"/>
              <a:ext cx="102" cy="95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21" name="Rectangle 15"/>
            <p:cNvSpPr>
              <a:spLocks noChangeArrowheads="1"/>
            </p:cNvSpPr>
            <p:nvPr/>
          </p:nvSpPr>
          <p:spPr bwMode="auto">
            <a:xfrm>
              <a:off x="4266" y="2814"/>
              <a:ext cx="215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44" tIns="45673" rIns="91344" bIns="45673">
              <a:spAutoFit/>
            </a:bodyPr>
            <a:lstStyle/>
            <a:p>
              <a:pPr algn="ctr"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200">
                  <a:solidFill>
                    <a:srgbClr val="009999"/>
                  </a:solidFill>
                  <a:latin typeface="Comic Sans MS" charset="0"/>
                </a:rPr>
                <a:t>e+</a:t>
              </a:r>
            </a:p>
          </p:txBody>
        </p:sp>
        <p:sp>
          <p:nvSpPr>
            <p:cNvPr id="28722" name="Rectangle 16"/>
            <p:cNvSpPr>
              <a:spLocks noChangeArrowheads="1"/>
            </p:cNvSpPr>
            <p:nvPr/>
          </p:nvSpPr>
          <p:spPr bwMode="auto">
            <a:xfrm>
              <a:off x="5311" y="2805"/>
              <a:ext cx="209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44" tIns="45673" rIns="91344" bIns="45673">
              <a:spAutoFit/>
            </a:bodyPr>
            <a:lstStyle/>
            <a:p>
              <a:pPr algn="ctr"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200">
                  <a:solidFill>
                    <a:srgbClr val="FF6600"/>
                  </a:solidFill>
                  <a:latin typeface="Comic Sans MS" charset="0"/>
                </a:rPr>
                <a:t>e-</a:t>
              </a:r>
            </a:p>
          </p:txBody>
        </p:sp>
      </p:grpSp>
      <p:pic>
        <p:nvPicPr>
          <p:cNvPr id="28675" name="Picture 17" descr="aliceeve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1025" y="1878013"/>
            <a:ext cx="2193925" cy="258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6" name="Rectangle 1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Lepton vs. Hadron Collisions</a:t>
            </a:r>
          </a:p>
        </p:txBody>
      </p:sp>
      <p:sp>
        <p:nvSpPr>
          <p:cNvPr id="28677" name="Rectangle 19"/>
          <p:cNvSpPr>
            <a:spLocks noGrp="1" noChangeArrowheads="1"/>
          </p:cNvSpPr>
          <p:nvPr>
            <p:ph idx="1"/>
          </p:nvPr>
        </p:nvSpPr>
        <p:spPr>
          <a:xfrm>
            <a:off x="5368925" y="1028700"/>
            <a:ext cx="4708525" cy="6534150"/>
          </a:xfrm>
        </p:spPr>
        <p:txBody>
          <a:bodyPr/>
          <a:lstStyle/>
          <a:p>
            <a:pPr eaLnBrk="1"/>
            <a:r>
              <a:rPr lang="en-US" sz="22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Hadron Collider (p, ions):</a:t>
            </a:r>
            <a:br>
              <a:rPr lang="en-US" sz="22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 sz="22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 sz="2200">
              <a:solidFill>
                <a:srgbClr val="FF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lvl="1" eaLnBrk="1"/>
            <a:r>
              <a:rPr lang="en-US" sz="2000">
                <a:latin typeface="Times New Roman" charset="0"/>
                <a:ea typeface="ＭＳ Ｐゴシック" charset="0"/>
              </a:rPr>
              <a:t>Composite nature of protons</a:t>
            </a:r>
          </a:p>
          <a:p>
            <a:pPr lvl="1" eaLnBrk="1"/>
            <a:r>
              <a:rPr lang="en-US" sz="2000">
                <a:latin typeface="Times New Roman" charset="0"/>
                <a:ea typeface="ＭＳ Ｐゴシック" charset="0"/>
              </a:rPr>
              <a:t>Can only use p</a:t>
            </a:r>
            <a:r>
              <a:rPr lang="en-US" sz="2000" baseline="-25000">
                <a:latin typeface="Times New Roman" charset="0"/>
                <a:ea typeface="ＭＳ Ｐゴシック" charset="0"/>
              </a:rPr>
              <a:t>t</a:t>
            </a:r>
            <a:r>
              <a:rPr lang="en-US" sz="2000">
                <a:latin typeface="Times New Roman" charset="0"/>
                <a:ea typeface="ＭＳ Ｐゴシック" charset="0"/>
              </a:rPr>
              <a:t> conservation</a:t>
            </a:r>
          </a:p>
          <a:p>
            <a:pPr lvl="1" eaLnBrk="1"/>
            <a:r>
              <a:rPr lang="en-US" sz="2000">
                <a:latin typeface="Times New Roman" charset="0"/>
                <a:ea typeface="ＭＳ Ｐゴシック" charset="0"/>
              </a:rPr>
              <a:t>Huge QCD background</a:t>
            </a:r>
            <a:br>
              <a:rPr lang="en-US" sz="2200">
                <a:latin typeface="Times New Roman" charset="0"/>
                <a:ea typeface="ＭＳ Ｐゴシック" charset="0"/>
              </a:rPr>
            </a:br>
            <a:endParaRPr lang="en-US" sz="2200">
              <a:latin typeface="Times New Roman" charset="0"/>
              <a:ea typeface="ＭＳ Ｐゴシック" charset="0"/>
            </a:endParaRPr>
          </a:p>
          <a:p>
            <a:pPr eaLnBrk="1"/>
            <a:r>
              <a:rPr lang="en-US" sz="22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Lepton Collider:</a:t>
            </a:r>
            <a:br>
              <a:rPr lang="en-US" sz="22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 sz="22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 sz="2200">
              <a:solidFill>
                <a:srgbClr val="FF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lvl="1" eaLnBrk="1"/>
            <a:r>
              <a:rPr lang="en-US" sz="2000">
                <a:latin typeface="Times New Roman" charset="0"/>
                <a:ea typeface="ＭＳ Ｐゴシック" charset="0"/>
              </a:rPr>
              <a:t>Elementary particles</a:t>
            </a:r>
          </a:p>
          <a:p>
            <a:pPr lvl="1" eaLnBrk="1"/>
            <a:r>
              <a:rPr lang="en-US" sz="2000">
                <a:latin typeface="Times New Roman" charset="0"/>
                <a:ea typeface="ＭＳ Ｐゴシック" charset="0"/>
              </a:rPr>
              <a:t>Well defined initial state</a:t>
            </a:r>
          </a:p>
          <a:p>
            <a:pPr lvl="1" eaLnBrk="1"/>
            <a:r>
              <a:rPr lang="en-US" sz="2000">
                <a:latin typeface="Times New Roman" charset="0"/>
                <a:ea typeface="ＭＳ Ｐゴシック" charset="0"/>
              </a:rPr>
              <a:t>Beam polarization</a:t>
            </a:r>
          </a:p>
          <a:p>
            <a:pPr lvl="1" eaLnBrk="1"/>
            <a:r>
              <a:rPr lang="en-US" sz="2000">
                <a:latin typeface="Times New Roman" charset="0"/>
                <a:ea typeface="ＭＳ Ｐゴシック" charset="0"/>
              </a:rPr>
              <a:t>produces particles democratically</a:t>
            </a:r>
          </a:p>
          <a:p>
            <a:pPr lvl="1" eaLnBrk="1"/>
            <a:r>
              <a:rPr lang="en-US" sz="2000">
                <a:latin typeface="Times New Roman" charset="0"/>
                <a:ea typeface="ＭＳ Ｐゴシック" charset="0"/>
              </a:rPr>
              <a:t>Momentum conservation eases decay product analysis</a:t>
            </a:r>
          </a:p>
        </p:txBody>
      </p:sp>
      <p:pic>
        <p:nvPicPr>
          <p:cNvPr id="28678" name="Picture 20" descr="lhceven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88" y="1289050"/>
            <a:ext cx="3343275" cy="264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9" name="Picture 21" descr="l3even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343400"/>
            <a:ext cx="2968625" cy="279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80" name="Text Box 22"/>
          <p:cNvSpPr txBox="1">
            <a:spLocks noChangeArrowheads="1"/>
          </p:cNvSpPr>
          <p:nvPr/>
        </p:nvSpPr>
        <p:spPr bwMode="auto">
          <a:xfrm>
            <a:off x="3187700" y="6424613"/>
            <a:ext cx="166528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44" tIns="45673" rIns="91344" bIns="45673">
            <a:spAutoFit/>
          </a:bodyPr>
          <a:lstStyle>
            <a:lvl1pPr defTabSz="91281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2000"/>
              <a:t>LEP event:</a:t>
            </a:r>
            <a:br>
              <a:rPr lang="en-US" sz="2000"/>
            </a:br>
            <a:r>
              <a:rPr lang="en-US" sz="2000"/>
              <a:t>Z</a:t>
            </a:r>
            <a:r>
              <a:rPr lang="en-US" sz="2000" baseline="30000"/>
              <a:t>0 </a:t>
            </a:r>
            <a:r>
              <a:rPr lang="en-US" sz="2000">
                <a:cs typeface="Times New Roman" charset="0"/>
              </a:rPr>
              <a:t>→ 3 jets</a:t>
            </a:r>
          </a:p>
        </p:txBody>
      </p:sp>
      <p:sp>
        <p:nvSpPr>
          <p:cNvPr id="28681" name="Text Box 23"/>
          <p:cNvSpPr txBox="1">
            <a:spLocks noChangeArrowheads="1"/>
          </p:cNvSpPr>
          <p:nvPr/>
        </p:nvSpPr>
        <p:spPr bwMode="auto">
          <a:xfrm>
            <a:off x="198438" y="855663"/>
            <a:ext cx="3071812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44" tIns="45673" rIns="91344" bIns="45673">
            <a:spAutoFit/>
          </a:bodyPr>
          <a:lstStyle>
            <a:lvl1pPr defTabSz="91281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2000"/>
              <a:t>LHC:  H </a:t>
            </a:r>
            <a:r>
              <a:rPr lang="en-US" sz="2000">
                <a:cs typeface="Times New Roman" charset="0"/>
              </a:rPr>
              <a:t>→ ZZ → 4µ</a:t>
            </a:r>
          </a:p>
        </p:txBody>
      </p:sp>
      <p:sp>
        <p:nvSpPr>
          <p:cNvPr id="28682" name="Text Box 24"/>
          <p:cNvSpPr txBox="1">
            <a:spLocks noChangeArrowheads="1"/>
          </p:cNvSpPr>
          <p:nvPr/>
        </p:nvSpPr>
        <p:spPr bwMode="auto">
          <a:xfrm>
            <a:off x="4127500" y="4467225"/>
            <a:ext cx="1208088" cy="703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44" tIns="45673" rIns="91344" bIns="45673">
            <a:spAutoFit/>
          </a:bodyPr>
          <a:lstStyle>
            <a:lvl1pPr defTabSz="91281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2000"/>
              <a:t>ALICE: </a:t>
            </a:r>
            <a:br>
              <a:rPr lang="en-US" sz="2000"/>
            </a:br>
            <a:r>
              <a:rPr lang="en-US" sz="2000"/>
              <a:t>Ion event</a:t>
            </a:r>
          </a:p>
        </p:txBody>
      </p:sp>
      <p:grpSp>
        <p:nvGrpSpPr>
          <p:cNvPr id="28683" name="Group 25"/>
          <p:cNvGrpSpPr>
            <a:grpSpLocks/>
          </p:cNvGrpSpPr>
          <p:nvPr/>
        </p:nvGrpSpPr>
        <p:grpSpPr bwMode="auto">
          <a:xfrm>
            <a:off x="6419850" y="1239838"/>
            <a:ext cx="2613025" cy="923925"/>
            <a:chOff x="3625" y="1284"/>
            <a:chExt cx="1646" cy="582"/>
          </a:xfrm>
        </p:grpSpPr>
        <p:sp>
          <p:nvSpPr>
            <p:cNvPr id="28685" name="AutoShape 26"/>
            <p:cNvSpPr>
              <a:spLocks noChangeArrowheads="1"/>
            </p:cNvSpPr>
            <p:nvPr/>
          </p:nvSpPr>
          <p:spPr bwMode="auto">
            <a:xfrm>
              <a:off x="3625" y="1535"/>
              <a:ext cx="216" cy="165"/>
            </a:xfrm>
            <a:prstGeom prst="rightArrow">
              <a:avLst>
                <a:gd name="adj1" fmla="val 50000"/>
                <a:gd name="adj2" fmla="val 32727"/>
              </a:avLst>
            </a:prstGeom>
            <a:gradFill rotWithShape="1">
              <a:gsLst>
                <a:gs pos="0">
                  <a:srgbClr val="EAEAEA"/>
                </a:gs>
                <a:gs pos="100000">
                  <a:srgbClr val="6C6C6C"/>
                </a:gs>
              </a:gsLst>
              <a:lin ang="0" scaled="1"/>
            </a:gradFill>
            <a:ln w="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28686" name="Oval 27"/>
            <p:cNvSpPr>
              <a:spLocks noChangeArrowheads="1"/>
            </p:cNvSpPr>
            <p:nvPr/>
          </p:nvSpPr>
          <p:spPr bwMode="auto">
            <a:xfrm>
              <a:off x="3894" y="1521"/>
              <a:ext cx="225" cy="22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28687" name="Oval 28"/>
            <p:cNvSpPr>
              <a:spLocks noChangeArrowheads="1"/>
            </p:cNvSpPr>
            <p:nvPr/>
          </p:nvSpPr>
          <p:spPr bwMode="auto">
            <a:xfrm>
              <a:off x="4027" y="1619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0066FF"/>
                </a:gs>
                <a:gs pos="100000">
                  <a:srgbClr val="002F76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28688" name="Oval 29"/>
            <p:cNvSpPr>
              <a:spLocks noChangeArrowheads="1"/>
            </p:cNvSpPr>
            <p:nvPr/>
          </p:nvSpPr>
          <p:spPr bwMode="auto">
            <a:xfrm>
              <a:off x="3944" y="1662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28689" name="Oval 30"/>
            <p:cNvSpPr>
              <a:spLocks noChangeArrowheads="1"/>
            </p:cNvSpPr>
            <p:nvPr/>
          </p:nvSpPr>
          <p:spPr bwMode="auto">
            <a:xfrm>
              <a:off x="3967" y="155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00FF00"/>
                </a:gs>
                <a:gs pos="100000">
                  <a:srgbClr val="007600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28690" name="Oval 31"/>
            <p:cNvSpPr>
              <a:spLocks noChangeArrowheads="1"/>
            </p:cNvSpPr>
            <p:nvPr/>
          </p:nvSpPr>
          <p:spPr bwMode="auto">
            <a:xfrm>
              <a:off x="4756" y="1493"/>
              <a:ext cx="225" cy="22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28691" name="Oval 32"/>
            <p:cNvSpPr>
              <a:spLocks noChangeArrowheads="1"/>
            </p:cNvSpPr>
            <p:nvPr/>
          </p:nvSpPr>
          <p:spPr bwMode="auto">
            <a:xfrm>
              <a:off x="4828" y="1526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0066FF"/>
                </a:gs>
                <a:gs pos="100000">
                  <a:srgbClr val="002F76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28692" name="Oval 33"/>
            <p:cNvSpPr>
              <a:spLocks noChangeArrowheads="1"/>
            </p:cNvSpPr>
            <p:nvPr/>
          </p:nvSpPr>
          <p:spPr bwMode="auto">
            <a:xfrm>
              <a:off x="4800" y="162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28693" name="Oval 34"/>
            <p:cNvSpPr>
              <a:spLocks noChangeArrowheads="1"/>
            </p:cNvSpPr>
            <p:nvPr/>
          </p:nvSpPr>
          <p:spPr bwMode="auto">
            <a:xfrm>
              <a:off x="4898" y="1584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00FF00"/>
                </a:gs>
                <a:gs pos="100000">
                  <a:srgbClr val="007600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28694" name="Line 35"/>
            <p:cNvSpPr>
              <a:spLocks noChangeShapeType="1"/>
            </p:cNvSpPr>
            <p:nvPr/>
          </p:nvSpPr>
          <p:spPr bwMode="auto">
            <a:xfrm>
              <a:off x="4023" y="1581"/>
              <a:ext cx="291" cy="0"/>
            </a:xfrm>
            <a:prstGeom prst="line">
              <a:avLst/>
            </a:prstGeom>
            <a:noFill/>
            <a:ln w="0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695" name="Line 36"/>
            <p:cNvSpPr>
              <a:spLocks noChangeShapeType="1"/>
            </p:cNvSpPr>
            <p:nvPr/>
          </p:nvSpPr>
          <p:spPr bwMode="auto">
            <a:xfrm flipH="1">
              <a:off x="4461" y="1651"/>
              <a:ext cx="339" cy="0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696" name="AutoShape 37"/>
            <p:cNvSpPr>
              <a:spLocks noChangeArrowheads="1"/>
            </p:cNvSpPr>
            <p:nvPr/>
          </p:nvSpPr>
          <p:spPr bwMode="auto">
            <a:xfrm flipH="1">
              <a:off x="5055" y="1514"/>
              <a:ext cx="216" cy="165"/>
            </a:xfrm>
            <a:prstGeom prst="rightArrow">
              <a:avLst>
                <a:gd name="adj1" fmla="val 50000"/>
                <a:gd name="adj2" fmla="val 32727"/>
              </a:avLst>
            </a:prstGeom>
            <a:gradFill rotWithShape="1">
              <a:gsLst>
                <a:gs pos="0">
                  <a:srgbClr val="EAEAEA"/>
                </a:gs>
                <a:gs pos="100000">
                  <a:srgbClr val="6C6C6C"/>
                </a:gs>
              </a:gsLst>
              <a:lin ang="0" scaled="1"/>
            </a:gradFill>
            <a:ln w="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28697" name="Line 38"/>
            <p:cNvSpPr>
              <a:spLocks noChangeShapeType="1"/>
            </p:cNvSpPr>
            <p:nvPr/>
          </p:nvSpPr>
          <p:spPr bwMode="auto">
            <a:xfrm>
              <a:off x="4083" y="1651"/>
              <a:ext cx="378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698" name="Line 39"/>
            <p:cNvSpPr>
              <a:spLocks noChangeShapeType="1"/>
            </p:cNvSpPr>
            <p:nvPr/>
          </p:nvSpPr>
          <p:spPr bwMode="auto">
            <a:xfrm>
              <a:off x="4000" y="1694"/>
              <a:ext cx="295" cy="0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699" name="Line 40"/>
            <p:cNvSpPr>
              <a:spLocks noChangeShapeType="1"/>
            </p:cNvSpPr>
            <p:nvPr/>
          </p:nvSpPr>
          <p:spPr bwMode="auto">
            <a:xfrm>
              <a:off x="4563" y="1553"/>
              <a:ext cx="265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00" name="Line 41"/>
            <p:cNvSpPr>
              <a:spLocks noChangeShapeType="1"/>
            </p:cNvSpPr>
            <p:nvPr/>
          </p:nvSpPr>
          <p:spPr bwMode="auto">
            <a:xfrm>
              <a:off x="4602" y="1609"/>
              <a:ext cx="296" cy="0"/>
            </a:xfrm>
            <a:prstGeom prst="line">
              <a:avLst/>
            </a:prstGeom>
            <a:noFill/>
            <a:ln w="0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01" name="Line 42"/>
            <p:cNvSpPr>
              <a:spLocks noChangeShapeType="1"/>
            </p:cNvSpPr>
            <p:nvPr/>
          </p:nvSpPr>
          <p:spPr bwMode="auto">
            <a:xfrm>
              <a:off x="4224" y="1413"/>
              <a:ext cx="237" cy="238"/>
            </a:xfrm>
            <a:prstGeom prst="line">
              <a:avLst/>
            </a:prstGeom>
            <a:noFill/>
            <a:ln w="0">
              <a:solidFill>
                <a:srgbClr val="FF66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02" name="Line 43"/>
            <p:cNvSpPr>
              <a:spLocks noChangeShapeType="1"/>
            </p:cNvSpPr>
            <p:nvPr/>
          </p:nvSpPr>
          <p:spPr bwMode="auto">
            <a:xfrm>
              <a:off x="4224" y="1284"/>
              <a:ext cx="237" cy="367"/>
            </a:xfrm>
            <a:prstGeom prst="line">
              <a:avLst/>
            </a:prstGeom>
            <a:noFill/>
            <a:ln w="0">
              <a:solidFill>
                <a:srgbClr val="99CC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03" name="Line 44"/>
            <p:cNvSpPr>
              <a:spLocks noChangeShapeType="1"/>
            </p:cNvSpPr>
            <p:nvPr/>
          </p:nvSpPr>
          <p:spPr bwMode="auto">
            <a:xfrm>
              <a:off x="4377" y="1368"/>
              <a:ext cx="84" cy="283"/>
            </a:xfrm>
            <a:prstGeom prst="line">
              <a:avLst/>
            </a:prstGeom>
            <a:noFill/>
            <a:ln w="0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04" name="Line 45"/>
            <p:cNvSpPr>
              <a:spLocks noChangeShapeType="1"/>
            </p:cNvSpPr>
            <p:nvPr/>
          </p:nvSpPr>
          <p:spPr bwMode="auto">
            <a:xfrm flipH="1">
              <a:off x="4377" y="1651"/>
              <a:ext cx="84" cy="13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05" name="Line 46"/>
            <p:cNvSpPr>
              <a:spLocks noChangeShapeType="1"/>
            </p:cNvSpPr>
            <p:nvPr/>
          </p:nvSpPr>
          <p:spPr bwMode="auto">
            <a:xfrm>
              <a:off x="4461" y="1662"/>
              <a:ext cx="102" cy="204"/>
            </a:xfrm>
            <a:prstGeom prst="line">
              <a:avLst/>
            </a:prstGeom>
            <a:noFill/>
            <a:ln w="0">
              <a:solidFill>
                <a:srgbClr val="FF00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06" name="Line 47"/>
            <p:cNvSpPr>
              <a:spLocks noChangeShapeType="1"/>
            </p:cNvSpPr>
            <p:nvPr/>
          </p:nvSpPr>
          <p:spPr bwMode="auto">
            <a:xfrm>
              <a:off x="4461" y="1651"/>
              <a:ext cx="102" cy="95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07" name="Rectangle 48"/>
            <p:cNvSpPr>
              <a:spLocks noChangeArrowheads="1"/>
            </p:cNvSpPr>
            <p:nvPr/>
          </p:nvSpPr>
          <p:spPr bwMode="auto">
            <a:xfrm>
              <a:off x="3856" y="1362"/>
              <a:ext cx="167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44" tIns="45673" rIns="91344" bIns="45673">
              <a:spAutoFit/>
            </a:bodyPr>
            <a:lstStyle/>
            <a:p>
              <a:pPr algn="ctr"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200">
                  <a:solidFill>
                    <a:schemeClr val="hlink"/>
                  </a:solidFill>
                  <a:latin typeface="Comic Sans MS" charset="0"/>
                </a:rPr>
                <a:t>p</a:t>
              </a:r>
            </a:p>
          </p:txBody>
        </p:sp>
        <p:sp>
          <p:nvSpPr>
            <p:cNvPr id="28708" name="Rectangle 49"/>
            <p:cNvSpPr>
              <a:spLocks noChangeArrowheads="1"/>
            </p:cNvSpPr>
            <p:nvPr/>
          </p:nvSpPr>
          <p:spPr bwMode="auto">
            <a:xfrm>
              <a:off x="4898" y="1353"/>
              <a:ext cx="167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44" tIns="45673" rIns="91344" bIns="45673">
              <a:spAutoFit/>
            </a:bodyPr>
            <a:lstStyle/>
            <a:p>
              <a:pPr algn="ctr"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200">
                  <a:solidFill>
                    <a:schemeClr val="hlink"/>
                  </a:solidFill>
                  <a:latin typeface="Comic Sans MS" charset="0"/>
                </a:rPr>
                <a:t>p</a:t>
              </a: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Slide </a:t>
            </a:r>
            <a:fld id="{1F3693CA-79C3-7243-A8F0-85F1856197F2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TeV e+e- physics</a:t>
            </a:r>
          </a:p>
        </p:txBody>
      </p:sp>
      <p:sp>
        <p:nvSpPr>
          <p:cNvPr id="136195" name="Rectangle 3"/>
          <p:cNvSpPr>
            <a:spLocks noGrp="1" noChangeArrowheads="1"/>
          </p:cNvSpPr>
          <p:nvPr>
            <p:ph idx="1"/>
          </p:nvPr>
        </p:nvSpPr>
        <p:spPr>
          <a:xfrm>
            <a:off x="160337" y="977900"/>
            <a:ext cx="7523109" cy="6251575"/>
          </a:xfrm>
        </p:spPr>
        <p:txBody>
          <a:bodyPr>
            <a:normAutofit/>
          </a:bodyPr>
          <a:lstStyle/>
          <a:p>
            <a:pPr eaLnBrk="1">
              <a:lnSpc>
                <a:spcPct val="83000"/>
              </a:lnSpc>
            </a:pPr>
            <a:r>
              <a:rPr lang="en-US" sz="2400" dirty="0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Higgs</a:t>
            </a: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 physics</a:t>
            </a:r>
          </a:p>
          <a:p>
            <a:pPr lvl="1" eaLnBrk="1">
              <a:lnSpc>
                <a:spcPct val="83000"/>
              </a:lnSpc>
            </a:pPr>
            <a:r>
              <a:rPr lang="en-US" sz="2200" dirty="0">
                <a:latin typeface="Times New Roman" charset="0"/>
                <a:ea typeface="ＭＳ Ｐゴシック" charset="0"/>
              </a:rPr>
              <a:t>LC explore its properties in detail</a:t>
            </a:r>
          </a:p>
          <a:p>
            <a:pPr eaLnBrk="1">
              <a:lnSpc>
                <a:spcPct val="83000"/>
              </a:lnSpc>
            </a:pPr>
            <a:r>
              <a:rPr lang="en-US" sz="2400" dirty="0" err="1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Supersymmetry</a:t>
            </a:r>
            <a:endParaRPr lang="en-US" sz="2400" dirty="0">
              <a:solidFill>
                <a:srgbClr val="0000FF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>
              <a:lnSpc>
                <a:spcPct val="83000"/>
              </a:lnSpc>
            </a:pPr>
            <a:r>
              <a:rPr lang="en-US" sz="2400" dirty="0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Extra</a:t>
            </a: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 spatial </a:t>
            </a:r>
            <a:r>
              <a:rPr lang="en-US" sz="2400" dirty="0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dimensions</a:t>
            </a:r>
          </a:p>
          <a:p>
            <a:pPr eaLnBrk="1">
              <a:lnSpc>
                <a:spcPct val="83000"/>
              </a:lnSpc>
            </a:pP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New </a:t>
            </a:r>
            <a:r>
              <a:rPr lang="en-US" sz="2400" dirty="0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strong interactions</a:t>
            </a:r>
          </a:p>
          <a:p>
            <a:pPr eaLnBrk="1">
              <a:lnSpc>
                <a:spcPct val="83000"/>
              </a:lnSpc>
            </a:pPr>
            <a:r>
              <a:rPr lang="en-US" sz="2400" dirty="0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dark matter, </a:t>
            </a:r>
            <a:r>
              <a:rPr lang="en-US" sz="2400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dark energy, . </a:t>
            </a:r>
            <a:r>
              <a:rPr lang="en-US" sz="2400" dirty="0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. .</a:t>
            </a:r>
            <a:br>
              <a:rPr lang="en-US" sz="2400" dirty="0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 sz="2400" dirty="0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 dirty="0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=&gt; a lot of </a:t>
            </a:r>
            <a: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new territory</a:t>
            </a:r>
            <a:r>
              <a:rPr lang="en-US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to discover</a:t>
            </a:r>
            <a:br>
              <a:rPr lang="en-US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</a:t>
            </a:r>
            <a: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beyond the standard model </a:t>
            </a:r>
          </a:p>
          <a:p>
            <a:pPr eaLnBrk="1">
              <a:lnSpc>
                <a:spcPct val="83000"/>
              </a:lnSpc>
            </a:pPr>
            <a:r>
              <a:rPr lang="en-US" sz="2000" dirty="0">
                <a:latin typeface="Times New Roman" charset="0"/>
                <a:ea typeface="ＭＳ Ｐゴシック" charset="0"/>
                <a:cs typeface="ＭＳ Ｐゴシック" charset="0"/>
              </a:rPr>
              <a:t>“</a:t>
            </a:r>
            <a:r>
              <a:rPr lang="en-US" sz="20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Physics at the CLIC Multi-</a:t>
            </a:r>
            <a:r>
              <a:rPr lang="en-US" sz="2000" dirty="0" err="1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TeV</a:t>
            </a:r>
            <a:r>
              <a:rPr lang="en-US" sz="20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Linear Collider</a:t>
            </a:r>
            <a:r>
              <a:rPr lang="en-US" sz="2000" dirty="0">
                <a:latin typeface="Times New Roman" charset="0"/>
                <a:ea typeface="ＭＳ Ｐゴシック" charset="0"/>
                <a:cs typeface="ＭＳ Ｐゴシック" charset="0"/>
              </a:rPr>
              <a:t>”</a:t>
            </a:r>
            <a:br>
              <a:rPr lang="en-US" sz="2000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000" dirty="0">
                <a:latin typeface="Times New Roman" charset="0"/>
                <a:ea typeface="ＭＳ Ｐゴシック" charset="0"/>
                <a:cs typeface="ＭＳ Ｐゴシック" charset="0"/>
              </a:rPr>
              <a:t>CERN-2004-005, </a:t>
            </a:r>
            <a:r>
              <a:rPr lang="en-US" sz="2000" dirty="0">
                <a:latin typeface="Times New Roman" charset="0"/>
                <a:ea typeface="ＭＳ Ｐゴシック" charset="0"/>
                <a:cs typeface="ＭＳ Ｐゴシック" charset="0"/>
                <a:hlinkClick r:id="rId2"/>
              </a:rPr>
              <a:t>https://</a:t>
            </a:r>
            <a:r>
              <a:rPr lang="en-US" sz="2000" dirty="0" err="1">
                <a:latin typeface="Times New Roman" charset="0"/>
                <a:ea typeface="ＭＳ Ｐゴシック" charset="0"/>
                <a:cs typeface="ＭＳ Ｐゴシック" charset="0"/>
                <a:hlinkClick r:id="rId2"/>
              </a:rPr>
              <a:t>cds.cern.ch</a:t>
            </a:r>
            <a:r>
              <a:rPr lang="en-US" sz="2000" dirty="0">
                <a:latin typeface="Times New Roman" charset="0"/>
                <a:ea typeface="ＭＳ Ｐゴシック" charset="0"/>
                <a:cs typeface="ＭＳ Ｐゴシック" charset="0"/>
                <a:hlinkClick r:id="rId2"/>
              </a:rPr>
              <a:t>/record/749219</a:t>
            </a:r>
            <a:endParaRPr lang="en-US" sz="200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>
              <a:lnSpc>
                <a:spcPct val="83000"/>
              </a:lnSpc>
            </a:pPr>
            <a:r>
              <a:rPr lang="en-US" sz="2000" dirty="0">
                <a:latin typeface="Times New Roman" charset="0"/>
                <a:ea typeface="ＭＳ Ｐゴシック" charset="0"/>
                <a:cs typeface="ＭＳ Ｐゴシック" charset="0"/>
              </a:rPr>
              <a:t>“</a:t>
            </a:r>
            <a:r>
              <a:rPr lang="en-US" sz="20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CLIC Conceptual Design Report– Vol.2</a:t>
            </a:r>
            <a:r>
              <a:rPr lang="en-US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”</a:t>
            </a:r>
            <a:r>
              <a:rPr lang="en-US" sz="20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br>
              <a:rPr lang="en-US" sz="20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0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  <a:hlinkClick r:id="rId3"/>
              </a:rPr>
              <a:t>http://</a:t>
            </a:r>
            <a:r>
              <a:rPr lang="en-US" sz="2000" dirty="0" err="1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  <a:hlinkClick r:id="rId3"/>
              </a:rPr>
              <a:t>arxiv.org</a:t>
            </a:r>
            <a:r>
              <a:rPr lang="en-US" sz="20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  <a:hlinkClick r:id="rId3"/>
              </a:rPr>
              <a:t>/abs/1202.5940</a:t>
            </a:r>
            <a:endParaRPr lang="en-US" sz="200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>
              <a:lnSpc>
                <a:spcPct val="83000"/>
              </a:lnSpc>
            </a:pPr>
            <a:r>
              <a:rPr lang="en-US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“</a:t>
            </a:r>
            <a:r>
              <a:rPr lang="en-US" sz="20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ILC Technical Design Report – Vol.2 – Physics at the ILC</a:t>
            </a:r>
            <a:r>
              <a:rPr lang="en-US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”</a:t>
            </a:r>
            <a:br>
              <a:rPr lang="en-US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hlinkClick r:id="rId4"/>
              </a:rPr>
              <a:t>www.linearcollider.org/ILC/Publications/Technical-Design-Report</a:t>
            </a:r>
          </a:p>
          <a:p>
            <a:pPr eaLnBrk="1">
              <a:lnSpc>
                <a:spcPct val="83000"/>
              </a:lnSpc>
            </a:pPr>
            <a:r>
              <a:rPr lang="en-US" sz="2100" dirty="0">
                <a:solidFill>
                  <a:srgbClr val="FF0000"/>
                </a:solidFill>
              </a:rPr>
              <a:t>The CLIC potential for new physics </a:t>
            </a:r>
            <a:r>
              <a:rPr lang="en-US" sz="2100" dirty="0">
                <a:hlinkClick r:id="rId5"/>
              </a:rPr>
              <a:t>CERN-2018-009-M</a:t>
            </a:r>
            <a:endParaRPr lang="en-US" sz="2100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9700" name="Picture 6" descr="LHC_event_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7300" y="871538"/>
            <a:ext cx="3570288" cy="2713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6199" name="Picture 7" descr="lhc2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2963" y="2228056"/>
            <a:ext cx="2601912" cy="322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811705" y="4202113"/>
            <a:ext cx="2262953" cy="293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Slide </a:t>
            </a:r>
            <a:fld id="{1F3693CA-79C3-7243-A8F0-85F1856197F2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6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6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6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6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6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6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6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6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61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61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 dirty="0">
                <a:latin typeface="Times New Roman" charset="0"/>
                <a:ea typeface="ＭＳ Ｐゴシック" charset="0"/>
                <a:cs typeface="ＭＳ Ｐゴシック" charset="0"/>
              </a:rPr>
              <a:t>The next lepton collider</a:t>
            </a:r>
          </a:p>
        </p:txBody>
      </p:sp>
      <p:sp>
        <p:nvSpPr>
          <p:cNvPr id="30722" name="Rectangle 7"/>
          <p:cNvSpPr>
            <a:spLocks noGrp="1" noChangeArrowheads="1"/>
          </p:cNvSpPr>
          <p:nvPr>
            <p:ph idx="1"/>
          </p:nvPr>
        </p:nvSpPr>
        <p:spPr>
          <a:xfrm>
            <a:off x="237396" y="997104"/>
            <a:ext cx="9695592" cy="6267504"/>
          </a:xfrm>
        </p:spPr>
        <p:txBody>
          <a:bodyPr>
            <a:noAutofit/>
          </a:bodyPr>
          <a:lstStyle/>
          <a:p>
            <a:pPr eaLnBrk="1">
              <a:spcAft>
                <a:spcPts val="1138"/>
              </a:spcAft>
              <a:buSzPct val="68000"/>
            </a:pP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Larger </a:t>
            </a:r>
            <a:r>
              <a:rPr lang="en-US" sz="2400" dirty="0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lepton storage ring?</a:t>
            </a: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 	LEP-3?? 	(LEP  </a:t>
            </a:r>
            <a:r>
              <a:rPr lang="en-US" sz="2400" i="1" dirty="0">
                <a:latin typeface="Times New Roman" charset="0"/>
                <a:ea typeface="ＭＳ Ｐゴシック" charset="0"/>
                <a:cs typeface="ＭＳ Ｐゴシック" charset="0"/>
              </a:rPr>
              <a:t>L </a:t>
            </a: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= 27 km, </a:t>
            </a:r>
            <a:r>
              <a:rPr lang="en-US" sz="2400" i="1" dirty="0" err="1">
                <a:latin typeface="Times New Roman" charset="0"/>
                <a:ea typeface="ＭＳ Ｐゴシック" charset="0"/>
                <a:cs typeface="ＭＳ Ｐゴシック" charset="0"/>
              </a:rPr>
              <a:t>E</a:t>
            </a:r>
            <a:r>
              <a:rPr lang="en-US" sz="2400" baseline="-25000" dirty="0" err="1">
                <a:latin typeface="Times New Roman" charset="0"/>
                <a:ea typeface="ＭＳ Ｐゴシック" charset="0"/>
                <a:cs typeface="ＭＳ Ｐゴシック" charset="0"/>
              </a:rPr>
              <a:t>cm</a:t>
            </a: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= 200 </a:t>
            </a:r>
            <a:r>
              <a:rPr lang="en-US" sz="2400" dirty="0" err="1">
                <a:latin typeface="Times New Roman" charset="0"/>
                <a:ea typeface="ＭＳ Ｐゴシック" charset="0"/>
                <a:cs typeface="ＭＳ Ｐゴシック" charset="0"/>
              </a:rPr>
              <a:t>GeV</a:t>
            </a: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)</a:t>
            </a:r>
          </a:p>
          <a:p>
            <a:pPr eaLnBrk="1">
              <a:lnSpc>
                <a:spcPct val="100000"/>
              </a:lnSpc>
              <a:spcAft>
                <a:spcPts val="1138"/>
              </a:spcAft>
              <a:buSzPct val="68000"/>
            </a:pP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Remember:   </a:t>
            </a:r>
            <a: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Synchrotron radiation</a:t>
            </a:r>
            <a:b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 sz="2400" dirty="0">
              <a:solidFill>
                <a:srgbClr val="FF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lvl="1" eaLnBrk="1">
              <a:lnSpc>
                <a:spcPct val="80000"/>
              </a:lnSpc>
            </a:pPr>
            <a:r>
              <a:rPr lang="en-US" sz="22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Emitted power:									scales with </a:t>
            </a:r>
            <a:r>
              <a:rPr lang="en-US" sz="2200" i="1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</a:t>
            </a:r>
            <a:r>
              <a:rPr lang="en-US" sz="2200" i="1" baseline="30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200" b="1" baseline="300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4</a:t>
            </a:r>
            <a:r>
              <a:rPr lang="en-US" sz="22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!!</a:t>
            </a:r>
            <a:br>
              <a:rPr lang="en-US" sz="22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 sz="22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 sz="2200" dirty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lvl="1" eaLnBrk="1">
              <a:lnSpc>
                <a:spcPct val="80000"/>
              </a:lnSpc>
            </a:pPr>
            <a:r>
              <a:rPr lang="en-US" sz="22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Energy loss/turn:									must be replaced </a:t>
            </a:r>
            <a:br>
              <a:rPr lang="en-US" sz="22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2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												by the RF system !!</a:t>
            </a:r>
            <a:endParaRPr lang="en-US" sz="2400" dirty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>
              <a:lnSpc>
                <a:spcPct val="200000"/>
              </a:lnSpc>
            </a:pPr>
            <a:r>
              <a:rPr lang="en-US" sz="2400" dirty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RF costs:									</a:t>
            </a:r>
            <a:r>
              <a:rPr lang="en-US" sz="2400" dirty="0">
                <a:latin typeface="Times New Roman" charset="0"/>
                <a:ea typeface="ＭＳ Ｐゴシック" charset="0"/>
                <a:cs typeface="Times New Roman" charset="0"/>
              </a:rPr>
              <a:t>€</a:t>
            </a:r>
            <a:r>
              <a:rPr lang="en-US" sz="2400" baseline="-25000" dirty="0">
                <a:latin typeface="Times New Roman" charset="0"/>
                <a:ea typeface="ＭＳ Ｐゴシック" charset="0"/>
                <a:cs typeface="Times New Roman" charset="0"/>
              </a:rPr>
              <a:t>RF</a:t>
            </a:r>
            <a:r>
              <a:rPr lang="en-US" sz="2400" dirty="0">
                <a:latin typeface="Times New Roman" charset="0"/>
                <a:ea typeface="ＭＳ Ｐゴシック" charset="0"/>
                <a:cs typeface="Times New Roman" charset="0"/>
              </a:rPr>
              <a:t> </a:t>
            </a:r>
            <a:r>
              <a:rPr lang="en-US" sz="2400" dirty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∝ </a:t>
            </a:r>
            <a:r>
              <a:rPr lang="en-US" sz="2400" i="1" dirty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U</a:t>
            </a:r>
            <a:r>
              <a:rPr lang="en-US" sz="2400" baseline="-25000" dirty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0</a:t>
            </a:r>
            <a:r>
              <a:rPr lang="en-US" sz="2400" dirty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 ∝ </a:t>
            </a:r>
            <a:r>
              <a:rPr lang="en-US" sz="2400" i="1" dirty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E</a:t>
            </a:r>
            <a:r>
              <a:rPr lang="en-US" sz="2400" baseline="30000" dirty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4</a:t>
            </a:r>
            <a:r>
              <a:rPr lang="en-US" sz="2400" dirty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/</a:t>
            </a:r>
            <a:r>
              <a:rPr lang="el-GR" sz="2400" dirty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ρ</a:t>
            </a:r>
            <a:endParaRPr lang="en-US" sz="2400" dirty="0">
              <a:latin typeface="Times New Roman" charset="0"/>
              <a:ea typeface="ＭＳ Ｐゴシック" charset="0"/>
              <a:cs typeface="Times New Roman" charset="0"/>
              <a:sym typeface="Symbol" charset="0"/>
            </a:endParaRPr>
          </a:p>
          <a:p>
            <a:pPr eaLnBrk="1">
              <a:lnSpc>
                <a:spcPct val="80000"/>
              </a:lnSpc>
            </a:pP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Linear costs (magnets, tunnel, etc.) :		</a:t>
            </a:r>
            <a:r>
              <a:rPr lang="en-US" sz="2400" dirty="0">
                <a:latin typeface="Times New Roman" charset="0"/>
                <a:ea typeface="ＭＳ Ｐゴシック" charset="0"/>
                <a:cs typeface="Times New Roman" charset="0"/>
              </a:rPr>
              <a:t>€</a:t>
            </a:r>
            <a:r>
              <a:rPr lang="en-US" sz="2400" baseline="-25000" dirty="0" err="1">
                <a:latin typeface="Times New Roman" charset="0"/>
                <a:ea typeface="ＭＳ Ｐゴシック" charset="0"/>
                <a:cs typeface="Times New Roman" charset="0"/>
              </a:rPr>
              <a:t>lin</a:t>
            </a:r>
            <a:r>
              <a:rPr lang="en-US" sz="2400" dirty="0">
                <a:latin typeface="Times New Roman" charset="0"/>
                <a:ea typeface="ＭＳ Ｐゴシック" charset="0"/>
                <a:cs typeface="Times New Roman" charset="0"/>
              </a:rPr>
              <a:t> </a:t>
            </a:r>
            <a:r>
              <a:rPr lang="en-US" sz="2400" dirty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∝ </a:t>
            </a:r>
            <a:r>
              <a:rPr lang="el-GR" sz="2400" dirty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ρ</a:t>
            </a:r>
            <a:endParaRPr lang="en-US" sz="6000" dirty="0">
              <a:latin typeface="Times New Roman" charset="0"/>
              <a:ea typeface="ＭＳ Ｐゴシック" charset="0"/>
              <a:cs typeface="Times New Roman" charset="0"/>
              <a:sym typeface="Symbol" charset="0"/>
            </a:endParaRPr>
          </a:p>
          <a:p>
            <a:pPr eaLnBrk="1">
              <a:lnSpc>
                <a:spcPct val="90000"/>
              </a:lnSpc>
            </a:pPr>
            <a:r>
              <a:rPr lang="en-US" sz="2400" dirty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=&gt; Optimum when:			</a:t>
            </a:r>
            <a:r>
              <a:rPr lang="en-US" sz="2400" dirty="0">
                <a:latin typeface="Times New Roman" charset="0"/>
                <a:ea typeface="ＭＳ Ｐゴシック" charset="0"/>
                <a:cs typeface="Times New Roman" charset="0"/>
              </a:rPr>
              <a:t>€</a:t>
            </a:r>
            <a:r>
              <a:rPr lang="en-US" sz="2400" baseline="-25000" dirty="0" err="1">
                <a:latin typeface="Times New Roman" charset="0"/>
                <a:ea typeface="ＭＳ Ｐゴシック" charset="0"/>
                <a:cs typeface="Times New Roman" charset="0"/>
              </a:rPr>
              <a:t>lin</a:t>
            </a:r>
            <a:r>
              <a:rPr lang="en-US" sz="2400" dirty="0">
                <a:latin typeface="Times New Roman" charset="0"/>
                <a:ea typeface="ＭＳ Ｐゴシック" charset="0"/>
                <a:cs typeface="Times New Roman" charset="0"/>
              </a:rPr>
              <a:t> </a:t>
            </a:r>
            <a:r>
              <a:rPr lang="en-US" sz="2400" dirty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∝ </a:t>
            </a:r>
            <a:r>
              <a:rPr lang="en-US" sz="2400" dirty="0">
                <a:latin typeface="Times New Roman" charset="0"/>
                <a:ea typeface="ＭＳ Ｐゴシック" charset="0"/>
                <a:cs typeface="Times New Roman" charset="0"/>
              </a:rPr>
              <a:t>€</a:t>
            </a:r>
            <a:r>
              <a:rPr lang="en-US" sz="2400" baseline="-25000" dirty="0">
                <a:latin typeface="Times New Roman" charset="0"/>
                <a:ea typeface="ＭＳ Ｐゴシック" charset="0"/>
                <a:cs typeface="Times New Roman" charset="0"/>
              </a:rPr>
              <a:t>RF</a:t>
            </a:r>
            <a:r>
              <a:rPr lang="en-US" sz="2400" dirty="0">
                <a:latin typeface="Times New Roman" charset="0"/>
                <a:ea typeface="ＭＳ Ｐゴシック" charset="0"/>
                <a:cs typeface="Times New Roman" charset="0"/>
              </a:rPr>
              <a:t>     </a:t>
            </a:r>
            <a:r>
              <a:rPr lang="en-US" sz="2400" dirty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⇒     </a:t>
            </a:r>
            <a:r>
              <a:rPr lang="el-GR" sz="2400" dirty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ρ </a:t>
            </a:r>
            <a:r>
              <a:rPr lang="en-US" sz="2400" dirty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∝ </a:t>
            </a:r>
            <a:r>
              <a:rPr lang="en-US" sz="2400" i="1" dirty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E</a:t>
            </a:r>
            <a:r>
              <a:rPr lang="en-US" sz="2400" baseline="30000" dirty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2</a:t>
            </a:r>
            <a:endParaRPr lang="en-US" sz="2400" dirty="0">
              <a:latin typeface="Times New Roman" charset="0"/>
              <a:ea typeface="ＭＳ Ｐゴシック" charset="0"/>
              <a:cs typeface="Times New Roman" charset="0"/>
              <a:sym typeface="Symbol" charset="0"/>
            </a:endParaRPr>
          </a:p>
          <a:p>
            <a:pPr eaLnBrk="1">
              <a:lnSpc>
                <a:spcPct val="100000"/>
              </a:lnSpc>
            </a:pPr>
            <a:r>
              <a:rPr lang="en-US" sz="2400" dirty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Increase radius quadratically with energy</a:t>
            </a:r>
            <a:br>
              <a:rPr lang="en-US" sz="1050" dirty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</a:br>
            <a:br>
              <a:rPr lang="en-US" sz="1050" dirty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</a:br>
            <a:r>
              <a:rPr lang="en-US" sz="2400" dirty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 	=&gt; The </a:t>
            </a:r>
            <a: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size</a:t>
            </a:r>
            <a:r>
              <a:rPr lang="en-US" sz="2400" dirty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 and the </a:t>
            </a:r>
            <a: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optimized cost</a:t>
            </a:r>
            <a:r>
              <a:rPr lang="en-US" sz="2400" dirty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 scale as </a:t>
            </a:r>
            <a:r>
              <a:rPr lang="en-US" sz="2400" i="1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E</a:t>
            </a:r>
            <a:r>
              <a:rPr lang="en-US" sz="2400" baseline="300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2</a:t>
            </a:r>
            <a:b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</a:br>
            <a:r>
              <a:rPr lang="en-US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			as well as the energy loss per turn (was already 3% at LEP)</a:t>
            </a:r>
            <a:endParaRPr lang="en-US" sz="2400" dirty="0">
              <a:latin typeface="Times New Roman" charset="0"/>
              <a:ea typeface="ＭＳ Ｐゴシック" charset="0"/>
              <a:cs typeface="Times New Roman" charset="0"/>
              <a:sym typeface="Symbol" charset="0"/>
            </a:endParaRPr>
          </a:p>
          <a:p>
            <a:pPr eaLnBrk="1"/>
            <a:endParaRPr lang="en-US" sz="2000" dirty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30724" name="Group 55"/>
          <p:cNvGrpSpPr>
            <a:grpSpLocks/>
          </p:cNvGrpSpPr>
          <p:nvPr/>
        </p:nvGrpSpPr>
        <p:grpSpPr bwMode="auto">
          <a:xfrm>
            <a:off x="3467392" y="1934576"/>
            <a:ext cx="2197100" cy="925513"/>
            <a:chOff x="2206" y="1872"/>
            <a:chExt cx="1384" cy="583"/>
          </a:xfrm>
        </p:grpSpPr>
        <p:sp>
          <p:nvSpPr>
            <p:cNvPr id="30749" name="AutoShape 56"/>
            <p:cNvSpPr>
              <a:spLocks noChangeAspect="1" noChangeArrowheads="1" noTextEdit="1"/>
            </p:cNvSpPr>
            <p:nvPr/>
          </p:nvSpPr>
          <p:spPr bwMode="auto">
            <a:xfrm>
              <a:off x="2206" y="1887"/>
              <a:ext cx="1384" cy="568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50" name="Rectangle 57"/>
            <p:cNvSpPr>
              <a:spLocks noChangeArrowheads="1"/>
            </p:cNvSpPr>
            <p:nvPr/>
          </p:nvSpPr>
          <p:spPr bwMode="auto">
            <a:xfrm>
              <a:off x="2238" y="1998"/>
              <a:ext cx="117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 i="1">
                  <a:latin typeface="Times" charset="0"/>
                </a:rPr>
                <a:t>P</a:t>
              </a:r>
              <a:endParaRPr lang="en-US" sz="2400"/>
            </a:p>
          </p:txBody>
        </p:sp>
        <p:sp>
          <p:nvSpPr>
            <p:cNvPr id="30751" name="Rectangle 58"/>
            <p:cNvSpPr>
              <a:spLocks noChangeArrowheads="1"/>
            </p:cNvSpPr>
            <p:nvPr/>
          </p:nvSpPr>
          <p:spPr bwMode="auto">
            <a:xfrm>
              <a:off x="2397" y="1998"/>
              <a:ext cx="105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>
                  <a:latin typeface="Symbol" charset="0"/>
                </a:rPr>
                <a:t>=</a:t>
              </a:r>
              <a:endParaRPr lang="en-US" sz="2400"/>
            </a:p>
          </p:txBody>
        </p:sp>
        <p:sp>
          <p:nvSpPr>
            <p:cNvPr id="30752" name="Rectangle 59"/>
            <p:cNvSpPr>
              <a:spLocks noChangeArrowheads="1"/>
            </p:cNvSpPr>
            <p:nvPr/>
          </p:nvSpPr>
          <p:spPr bwMode="auto">
            <a:xfrm>
              <a:off x="2572" y="1872"/>
              <a:ext cx="96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>
                  <a:latin typeface="Times" charset="0"/>
                </a:rPr>
                <a:t>2</a:t>
              </a:r>
              <a:endParaRPr lang="en-US" sz="2400"/>
            </a:p>
          </p:txBody>
        </p:sp>
        <p:sp>
          <p:nvSpPr>
            <p:cNvPr id="30753" name="Rectangle 60"/>
            <p:cNvSpPr>
              <a:spLocks noChangeArrowheads="1"/>
            </p:cNvSpPr>
            <p:nvPr/>
          </p:nvSpPr>
          <p:spPr bwMode="auto">
            <a:xfrm>
              <a:off x="2572" y="2140"/>
              <a:ext cx="96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>
                  <a:latin typeface="Times" charset="0"/>
                </a:rPr>
                <a:t>3</a:t>
              </a:r>
              <a:endParaRPr lang="en-US" sz="2400"/>
            </a:p>
          </p:txBody>
        </p:sp>
        <p:sp>
          <p:nvSpPr>
            <p:cNvPr id="30754" name="Line 61"/>
            <p:cNvSpPr>
              <a:spLocks noChangeShapeType="1"/>
            </p:cNvSpPr>
            <p:nvPr/>
          </p:nvSpPr>
          <p:spPr bwMode="auto">
            <a:xfrm>
              <a:off x="2556" y="2124"/>
              <a:ext cx="95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55" name="Rectangle 62"/>
            <p:cNvSpPr>
              <a:spLocks noChangeArrowheads="1"/>
            </p:cNvSpPr>
            <p:nvPr/>
          </p:nvSpPr>
          <p:spPr bwMode="auto">
            <a:xfrm>
              <a:off x="2890" y="1872"/>
              <a:ext cx="75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 i="1">
                  <a:latin typeface="Times" charset="0"/>
                </a:rPr>
                <a:t>r</a:t>
              </a:r>
              <a:endParaRPr lang="en-US" sz="2400"/>
            </a:p>
          </p:txBody>
        </p:sp>
        <p:sp>
          <p:nvSpPr>
            <p:cNvPr id="30756" name="Rectangle 63"/>
            <p:cNvSpPr>
              <a:spLocks noChangeArrowheads="1"/>
            </p:cNvSpPr>
            <p:nvPr/>
          </p:nvSpPr>
          <p:spPr bwMode="auto">
            <a:xfrm>
              <a:off x="2970" y="2013"/>
              <a:ext cx="50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400" i="1" dirty="0">
                  <a:latin typeface="Times" charset="0"/>
                </a:rPr>
                <a:t>e</a:t>
              </a:r>
              <a:endParaRPr lang="en-US" sz="2400" dirty="0"/>
            </a:p>
          </p:txBody>
        </p:sp>
        <p:sp>
          <p:nvSpPr>
            <p:cNvPr id="30757" name="Rectangle 64"/>
            <p:cNvSpPr>
              <a:spLocks noChangeArrowheads="1"/>
            </p:cNvSpPr>
            <p:nvPr/>
          </p:nvSpPr>
          <p:spPr bwMode="auto">
            <a:xfrm>
              <a:off x="3017" y="1872"/>
              <a:ext cx="85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 i="1">
                  <a:latin typeface="Times" charset="0"/>
                </a:rPr>
                <a:t>c</a:t>
              </a:r>
              <a:endParaRPr lang="en-US" sz="2400"/>
            </a:p>
          </p:txBody>
        </p:sp>
        <p:sp>
          <p:nvSpPr>
            <p:cNvPr id="30758" name="Rectangle 65"/>
            <p:cNvSpPr>
              <a:spLocks noChangeArrowheads="1"/>
            </p:cNvSpPr>
            <p:nvPr/>
          </p:nvSpPr>
          <p:spPr bwMode="auto">
            <a:xfrm>
              <a:off x="2779" y="2171"/>
              <a:ext cx="139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 i="1">
                  <a:latin typeface="Times" charset="0"/>
                </a:rPr>
                <a:t>m</a:t>
              </a:r>
              <a:endParaRPr lang="en-US" sz="2400"/>
            </a:p>
          </p:txBody>
        </p:sp>
        <p:sp>
          <p:nvSpPr>
            <p:cNvPr id="30759" name="Rectangle 66"/>
            <p:cNvSpPr>
              <a:spLocks noChangeArrowheads="1"/>
            </p:cNvSpPr>
            <p:nvPr/>
          </p:nvSpPr>
          <p:spPr bwMode="auto">
            <a:xfrm>
              <a:off x="2922" y="2313"/>
              <a:ext cx="56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400" i="1">
                  <a:latin typeface="Times" charset="0"/>
                </a:rPr>
                <a:t>o</a:t>
              </a:r>
              <a:endParaRPr lang="en-US" sz="2400"/>
            </a:p>
          </p:txBody>
        </p:sp>
        <p:sp>
          <p:nvSpPr>
            <p:cNvPr id="30760" name="Rectangle 67"/>
            <p:cNvSpPr>
              <a:spLocks noChangeArrowheads="1"/>
            </p:cNvSpPr>
            <p:nvPr/>
          </p:nvSpPr>
          <p:spPr bwMode="auto">
            <a:xfrm>
              <a:off x="2985" y="2171"/>
              <a:ext cx="85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 i="1">
                  <a:latin typeface="Times" charset="0"/>
                </a:rPr>
                <a:t>c</a:t>
              </a:r>
              <a:endParaRPr lang="en-US" sz="2400"/>
            </a:p>
          </p:txBody>
        </p:sp>
        <p:sp>
          <p:nvSpPr>
            <p:cNvPr id="30761" name="Rectangle 68"/>
            <p:cNvSpPr>
              <a:spLocks noChangeArrowheads="1"/>
            </p:cNvSpPr>
            <p:nvPr/>
          </p:nvSpPr>
          <p:spPr bwMode="auto">
            <a:xfrm>
              <a:off x="3065" y="2171"/>
              <a:ext cx="56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400">
                  <a:latin typeface="Times" charset="0"/>
                </a:rPr>
                <a:t>2</a:t>
              </a:r>
              <a:endParaRPr lang="en-US" sz="2400"/>
            </a:p>
          </p:txBody>
        </p:sp>
        <p:sp>
          <p:nvSpPr>
            <p:cNvPr id="30762" name="Rectangle 69"/>
            <p:cNvSpPr>
              <a:spLocks noChangeArrowheads="1"/>
            </p:cNvSpPr>
            <p:nvPr/>
          </p:nvSpPr>
          <p:spPr bwMode="auto">
            <a:xfrm>
              <a:off x="2715" y="2092"/>
              <a:ext cx="96" cy="3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3600" dirty="0">
                  <a:latin typeface="Symbol" charset="0"/>
                </a:rPr>
                <a:t>(</a:t>
              </a:r>
              <a:endParaRPr lang="en-US" sz="2400" dirty="0"/>
            </a:p>
          </p:txBody>
        </p:sp>
        <p:sp>
          <p:nvSpPr>
            <p:cNvPr id="30763" name="Rectangle 70"/>
            <p:cNvSpPr>
              <a:spLocks noChangeArrowheads="1"/>
            </p:cNvSpPr>
            <p:nvPr/>
          </p:nvSpPr>
          <p:spPr bwMode="auto">
            <a:xfrm>
              <a:off x="3145" y="2092"/>
              <a:ext cx="96" cy="3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3600">
                  <a:latin typeface="Symbol" charset="0"/>
                </a:rPr>
                <a:t>)</a:t>
              </a:r>
              <a:endParaRPr lang="en-US" sz="2400"/>
            </a:p>
          </p:txBody>
        </p:sp>
        <p:sp>
          <p:nvSpPr>
            <p:cNvPr id="30764" name="Rectangle 71"/>
            <p:cNvSpPr>
              <a:spLocks noChangeArrowheads="1"/>
            </p:cNvSpPr>
            <p:nvPr/>
          </p:nvSpPr>
          <p:spPr bwMode="auto">
            <a:xfrm>
              <a:off x="3208" y="2123"/>
              <a:ext cx="56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400">
                  <a:latin typeface="Times" charset="0"/>
                </a:rPr>
                <a:t>3</a:t>
              </a:r>
              <a:endParaRPr lang="en-US" sz="2400"/>
            </a:p>
          </p:txBody>
        </p:sp>
        <p:sp>
          <p:nvSpPr>
            <p:cNvPr id="30765" name="Line 72"/>
            <p:cNvSpPr>
              <a:spLocks noChangeShapeType="1"/>
            </p:cNvSpPr>
            <p:nvPr/>
          </p:nvSpPr>
          <p:spPr bwMode="auto">
            <a:xfrm>
              <a:off x="2699" y="2124"/>
              <a:ext cx="573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66" name="Rectangle 73"/>
            <p:cNvSpPr>
              <a:spLocks noChangeArrowheads="1"/>
            </p:cNvSpPr>
            <p:nvPr/>
          </p:nvSpPr>
          <p:spPr bwMode="auto">
            <a:xfrm>
              <a:off x="3351" y="1872"/>
              <a:ext cx="117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 i="1">
                  <a:solidFill>
                    <a:srgbClr val="FF0000"/>
                  </a:solidFill>
                  <a:latin typeface="Times" charset="0"/>
                </a:rPr>
                <a:t>E</a:t>
              </a:r>
              <a:endParaRPr lang="en-US" sz="2400">
                <a:solidFill>
                  <a:srgbClr val="FF0000"/>
                </a:solidFill>
              </a:endParaRPr>
            </a:p>
          </p:txBody>
        </p:sp>
        <p:sp>
          <p:nvSpPr>
            <p:cNvPr id="30767" name="Rectangle 74"/>
            <p:cNvSpPr>
              <a:spLocks noChangeArrowheads="1"/>
            </p:cNvSpPr>
            <p:nvPr/>
          </p:nvSpPr>
          <p:spPr bwMode="auto">
            <a:xfrm>
              <a:off x="3479" y="1887"/>
              <a:ext cx="56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400">
                  <a:solidFill>
                    <a:srgbClr val="FF0000"/>
                  </a:solidFill>
                  <a:latin typeface="Times" charset="0"/>
                </a:rPr>
                <a:t>4</a:t>
              </a:r>
              <a:endParaRPr lang="en-US" sz="2400">
                <a:solidFill>
                  <a:srgbClr val="FF0000"/>
                </a:solidFill>
              </a:endParaRPr>
            </a:p>
          </p:txBody>
        </p:sp>
        <p:sp>
          <p:nvSpPr>
            <p:cNvPr id="30768" name="Rectangle 75"/>
            <p:cNvSpPr>
              <a:spLocks noChangeArrowheads="1"/>
            </p:cNvSpPr>
            <p:nvPr/>
          </p:nvSpPr>
          <p:spPr bwMode="auto">
            <a:xfrm>
              <a:off x="3351" y="2140"/>
              <a:ext cx="97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>
                  <a:solidFill>
                    <a:srgbClr val="FF0000"/>
                  </a:solidFill>
                </a:rPr>
                <a:t>ρ</a:t>
              </a:r>
            </a:p>
          </p:txBody>
        </p:sp>
        <p:sp>
          <p:nvSpPr>
            <p:cNvPr id="30769" name="Rectangle 76"/>
            <p:cNvSpPr>
              <a:spLocks noChangeArrowheads="1"/>
            </p:cNvSpPr>
            <p:nvPr/>
          </p:nvSpPr>
          <p:spPr bwMode="auto">
            <a:xfrm>
              <a:off x="3463" y="2139"/>
              <a:ext cx="56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400">
                  <a:solidFill>
                    <a:srgbClr val="FF0000"/>
                  </a:solidFill>
                  <a:latin typeface="Times" charset="0"/>
                </a:rPr>
                <a:t>2</a:t>
              </a:r>
              <a:endParaRPr lang="en-US" sz="2400">
                <a:solidFill>
                  <a:srgbClr val="FF0000"/>
                </a:solidFill>
              </a:endParaRPr>
            </a:p>
          </p:txBody>
        </p:sp>
        <p:sp>
          <p:nvSpPr>
            <p:cNvPr id="30770" name="Line 77"/>
            <p:cNvSpPr>
              <a:spLocks noChangeShapeType="1"/>
            </p:cNvSpPr>
            <p:nvPr/>
          </p:nvSpPr>
          <p:spPr bwMode="auto">
            <a:xfrm>
              <a:off x="3320" y="2124"/>
              <a:ext cx="222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0725" name="Group 78"/>
          <p:cNvGrpSpPr>
            <a:grpSpLocks/>
          </p:cNvGrpSpPr>
          <p:nvPr/>
        </p:nvGrpSpPr>
        <p:grpSpPr bwMode="auto">
          <a:xfrm>
            <a:off x="3457109" y="2993138"/>
            <a:ext cx="2552700" cy="925513"/>
            <a:chOff x="2190" y="2716"/>
            <a:chExt cx="1608" cy="583"/>
          </a:xfrm>
        </p:grpSpPr>
        <p:sp>
          <p:nvSpPr>
            <p:cNvPr id="30727" name="AutoShape 79"/>
            <p:cNvSpPr>
              <a:spLocks noChangeAspect="1" noChangeArrowheads="1" noTextEdit="1"/>
            </p:cNvSpPr>
            <p:nvPr/>
          </p:nvSpPr>
          <p:spPr bwMode="auto">
            <a:xfrm>
              <a:off x="2190" y="2731"/>
              <a:ext cx="1608" cy="568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28" name="Rectangle 80"/>
            <p:cNvSpPr>
              <a:spLocks noChangeArrowheads="1"/>
            </p:cNvSpPr>
            <p:nvPr/>
          </p:nvSpPr>
          <p:spPr bwMode="auto">
            <a:xfrm>
              <a:off x="2206" y="2842"/>
              <a:ext cx="139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 i="1">
                  <a:latin typeface="Times" charset="0"/>
                </a:rPr>
                <a:t>U</a:t>
              </a:r>
              <a:endParaRPr lang="en-US" sz="2400"/>
            </a:p>
          </p:txBody>
        </p:sp>
        <p:sp>
          <p:nvSpPr>
            <p:cNvPr id="30729" name="Rectangle 81"/>
            <p:cNvSpPr>
              <a:spLocks noChangeArrowheads="1"/>
            </p:cNvSpPr>
            <p:nvPr/>
          </p:nvSpPr>
          <p:spPr bwMode="auto">
            <a:xfrm>
              <a:off x="2333" y="2983"/>
              <a:ext cx="56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400">
                  <a:latin typeface="Times" charset="0"/>
                </a:rPr>
                <a:t>0</a:t>
              </a:r>
              <a:endParaRPr lang="en-US" sz="2400"/>
            </a:p>
          </p:txBody>
        </p:sp>
        <p:sp>
          <p:nvSpPr>
            <p:cNvPr id="30730" name="Rectangle 82"/>
            <p:cNvSpPr>
              <a:spLocks noChangeArrowheads="1"/>
            </p:cNvSpPr>
            <p:nvPr/>
          </p:nvSpPr>
          <p:spPr bwMode="auto">
            <a:xfrm>
              <a:off x="2461" y="2842"/>
              <a:ext cx="105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>
                  <a:latin typeface="Symbol" charset="0"/>
                </a:rPr>
                <a:t>=</a:t>
              </a:r>
              <a:endParaRPr lang="en-US" sz="2400"/>
            </a:p>
          </p:txBody>
        </p:sp>
        <p:sp>
          <p:nvSpPr>
            <p:cNvPr id="30731" name="Rectangle 83"/>
            <p:cNvSpPr>
              <a:spLocks noChangeArrowheads="1"/>
            </p:cNvSpPr>
            <p:nvPr/>
          </p:nvSpPr>
          <p:spPr bwMode="auto">
            <a:xfrm>
              <a:off x="2636" y="2716"/>
              <a:ext cx="96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>
                  <a:latin typeface="Times" charset="0"/>
                </a:rPr>
                <a:t>4</a:t>
              </a:r>
              <a:endParaRPr lang="en-US" sz="2400"/>
            </a:p>
          </p:txBody>
        </p:sp>
        <p:sp>
          <p:nvSpPr>
            <p:cNvPr id="30732" name="Rectangle 84"/>
            <p:cNvSpPr>
              <a:spLocks noChangeArrowheads="1"/>
            </p:cNvSpPr>
            <p:nvPr/>
          </p:nvSpPr>
          <p:spPr bwMode="auto">
            <a:xfrm>
              <a:off x="2636" y="2984"/>
              <a:ext cx="96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>
                  <a:latin typeface="Times" charset="0"/>
                </a:rPr>
                <a:t>3</a:t>
              </a:r>
              <a:endParaRPr lang="en-US" sz="2400"/>
            </a:p>
          </p:txBody>
        </p:sp>
        <p:sp>
          <p:nvSpPr>
            <p:cNvPr id="30733" name="Line 85"/>
            <p:cNvSpPr>
              <a:spLocks noChangeShapeType="1"/>
            </p:cNvSpPr>
            <p:nvPr/>
          </p:nvSpPr>
          <p:spPr bwMode="auto">
            <a:xfrm>
              <a:off x="2620" y="2968"/>
              <a:ext cx="111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34" name="Rectangle 86"/>
            <p:cNvSpPr>
              <a:spLocks noChangeArrowheads="1"/>
            </p:cNvSpPr>
            <p:nvPr/>
          </p:nvSpPr>
          <p:spPr bwMode="auto">
            <a:xfrm>
              <a:off x="2763" y="2842"/>
              <a:ext cx="143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 i="1" dirty="0">
                  <a:latin typeface="Symbol" charset="0"/>
                </a:rPr>
                <a:t>π</a:t>
              </a:r>
              <a:endParaRPr lang="en-US" sz="2400" dirty="0"/>
            </a:p>
          </p:txBody>
        </p:sp>
        <p:sp>
          <p:nvSpPr>
            <p:cNvPr id="30735" name="Rectangle 87"/>
            <p:cNvSpPr>
              <a:spLocks noChangeArrowheads="1"/>
            </p:cNvSpPr>
            <p:nvPr/>
          </p:nvSpPr>
          <p:spPr bwMode="auto">
            <a:xfrm>
              <a:off x="3145" y="2716"/>
              <a:ext cx="75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 i="1">
                  <a:latin typeface="Times" charset="0"/>
                </a:rPr>
                <a:t>r</a:t>
              </a:r>
              <a:endParaRPr lang="en-US" sz="2400"/>
            </a:p>
          </p:txBody>
        </p:sp>
        <p:sp>
          <p:nvSpPr>
            <p:cNvPr id="30736" name="Rectangle 88"/>
            <p:cNvSpPr>
              <a:spLocks noChangeArrowheads="1"/>
            </p:cNvSpPr>
            <p:nvPr/>
          </p:nvSpPr>
          <p:spPr bwMode="auto">
            <a:xfrm>
              <a:off x="3209" y="2857"/>
              <a:ext cx="50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400" i="1">
                  <a:latin typeface="Times" charset="0"/>
                </a:rPr>
                <a:t>e</a:t>
              </a:r>
              <a:endParaRPr lang="en-US" sz="2400"/>
            </a:p>
          </p:txBody>
        </p:sp>
        <p:sp>
          <p:nvSpPr>
            <p:cNvPr id="30737" name="Rectangle 89"/>
            <p:cNvSpPr>
              <a:spLocks noChangeArrowheads="1"/>
            </p:cNvSpPr>
            <p:nvPr/>
          </p:nvSpPr>
          <p:spPr bwMode="auto">
            <a:xfrm>
              <a:off x="2986" y="3015"/>
              <a:ext cx="139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 i="1">
                  <a:latin typeface="Times" charset="0"/>
                </a:rPr>
                <a:t>m</a:t>
              </a:r>
              <a:endParaRPr lang="en-US" sz="2400"/>
            </a:p>
          </p:txBody>
        </p:sp>
        <p:sp>
          <p:nvSpPr>
            <p:cNvPr id="30738" name="Rectangle 90"/>
            <p:cNvSpPr>
              <a:spLocks noChangeArrowheads="1"/>
            </p:cNvSpPr>
            <p:nvPr/>
          </p:nvSpPr>
          <p:spPr bwMode="auto">
            <a:xfrm>
              <a:off x="3129" y="3157"/>
              <a:ext cx="56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400">
                  <a:latin typeface="Times" charset="0"/>
                </a:rPr>
                <a:t>0</a:t>
              </a:r>
              <a:endParaRPr lang="en-US" sz="2400"/>
            </a:p>
          </p:txBody>
        </p:sp>
        <p:sp>
          <p:nvSpPr>
            <p:cNvPr id="30739" name="Rectangle 91"/>
            <p:cNvSpPr>
              <a:spLocks noChangeArrowheads="1"/>
            </p:cNvSpPr>
            <p:nvPr/>
          </p:nvSpPr>
          <p:spPr bwMode="auto">
            <a:xfrm>
              <a:off x="3193" y="3015"/>
              <a:ext cx="85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 i="1">
                  <a:latin typeface="Times" charset="0"/>
                </a:rPr>
                <a:t>c</a:t>
              </a:r>
              <a:endParaRPr lang="en-US" sz="2400"/>
            </a:p>
          </p:txBody>
        </p:sp>
        <p:sp>
          <p:nvSpPr>
            <p:cNvPr id="30740" name="Rectangle 92"/>
            <p:cNvSpPr>
              <a:spLocks noChangeArrowheads="1"/>
            </p:cNvSpPr>
            <p:nvPr/>
          </p:nvSpPr>
          <p:spPr bwMode="auto">
            <a:xfrm>
              <a:off x="3289" y="3015"/>
              <a:ext cx="56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400">
                  <a:latin typeface="Times" charset="0"/>
                </a:rPr>
                <a:t>2</a:t>
              </a:r>
              <a:endParaRPr lang="en-US" sz="2400"/>
            </a:p>
          </p:txBody>
        </p:sp>
        <p:sp>
          <p:nvSpPr>
            <p:cNvPr id="30741" name="Rectangle 93"/>
            <p:cNvSpPr>
              <a:spLocks noChangeArrowheads="1"/>
            </p:cNvSpPr>
            <p:nvPr/>
          </p:nvSpPr>
          <p:spPr bwMode="auto">
            <a:xfrm>
              <a:off x="2922" y="2936"/>
              <a:ext cx="96" cy="3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3600">
                  <a:latin typeface="Symbol" charset="0"/>
                </a:rPr>
                <a:t>(</a:t>
              </a:r>
              <a:endParaRPr lang="en-US" sz="2400"/>
            </a:p>
          </p:txBody>
        </p:sp>
        <p:sp>
          <p:nvSpPr>
            <p:cNvPr id="30742" name="Rectangle 94"/>
            <p:cNvSpPr>
              <a:spLocks noChangeArrowheads="1"/>
            </p:cNvSpPr>
            <p:nvPr/>
          </p:nvSpPr>
          <p:spPr bwMode="auto">
            <a:xfrm>
              <a:off x="3368" y="2936"/>
              <a:ext cx="96" cy="3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3600">
                  <a:latin typeface="Symbol" charset="0"/>
                </a:rPr>
                <a:t>)</a:t>
              </a:r>
              <a:endParaRPr lang="en-US" sz="2400"/>
            </a:p>
          </p:txBody>
        </p:sp>
        <p:sp>
          <p:nvSpPr>
            <p:cNvPr id="30743" name="Rectangle 95"/>
            <p:cNvSpPr>
              <a:spLocks noChangeArrowheads="1"/>
            </p:cNvSpPr>
            <p:nvPr/>
          </p:nvSpPr>
          <p:spPr bwMode="auto">
            <a:xfrm>
              <a:off x="3432" y="2967"/>
              <a:ext cx="56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400">
                  <a:latin typeface="Times" charset="0"/>
                </a:rPr>
                <a:t>3</a:t>
              </a:r>
              <a:endParaRPr lang="en-US" sz="2400"/>
            </a:p>
          </p:txBody>
        </p:sp>
        <p:sp>
          <p:nvSpPr>
            <p:cNvPr id="30744" name="Line 96"/>
            <p:cNvSpPr>
              <a:spLocks noChangeShapeType="1"/>
            </p:cNvSpPr>
            <p:nvPr/>
          </p:nvSpPr>
          <p:spPr bwMode="auto">
            <a:xfrm>
              <a:off x="2922" y="2968"/>
              <a:ext cx="574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45" name="Rectangle 97"/>
            <p:cNvSpPr>
              <a:spLocks noChangeArrowheads="1"/>
            </p:cNvSpPr>
            <p:nvPr/>
          </p:nvSpPr>
          <p:spPr bwMode="auto">
            <a:xfrm>
              <a:off x="3559" y="2716"/>
              <a:ext cx="117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 i="1">
                  <a:solidFill>
                    <a:srgbClr val="FF0000"/>
                  </a:solidFill>
                  <a:latin typeface="Times" charset="0"/>
                </a:rPr>
                <a:t>E</a:t>
              </a:r>
              <a:endParaRPr lang="en-US" sz="2400">
                <a:solidFill>
                  <a:srgbClr val="FF0000"/>
                </a:solidFill>
              </a:endParaRPr>
            </a:p>
          </p:txBody>
        </p:sp>
        <p:sp>
          <p:nvSpPr>
            <p:cNvPr id="30746" name="Rectangle 98"/>
            <p:cNvSpPr>
              <a:spLocks noChangeArrowheads="1"/>
            </p:cNvSpPr>
            <p:nvPr/>
          </p:nvSpPr>
          <p:spPr bwMode="auto">
            <a:xfrm>
              <a:off x="3687" y="2731"/>
              <a:ext cx="56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400">
                  <a:solidFill>
                    <a:srgbClr val="FF0000"/>
                  </a:solidFill>
                  <a:latin typeface="Times" charset="0"/>
                </a:rPr>
                <a:t>4</a:t>
              </a:r>
              <a:endParaRPr lang="en-US" sz="2400">
                <a:solidFill>
                  <a:srgbClr val="FF0000"/>
                </a:solidFill>
              </a:endParaRPr>
            </a:p>
          </p:txBody>
        </p:sp>
        <p:sp>
          <p:nvSpPr>
            <p:cNvPr id="30747" name="Rectangle 99"/>
            <p:cNvSpPr>
              <a:spLocks noChangeArrowheads="1"/>
            </p:cNvSpPr>
            <p:nvPr/>
          </p:nvSpPr>
          <p:spPr bwMode="auto">
            <a:xfrm>
              <a:off x="3591" y="2984"/>
              <a:ext cx="97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>
                  <a:solidFill>
                    <a:srgbClr val="FF0000"/>
                  </a:solidFill>
                </a:rPr>
                <a:t>ρ</a:t>
              </a:r>
            </a:p>
          </p:txBody>
        </p:sp>
        <p:sp>
          <p:nvSpPr>
            <p:cNvPr id="30748" name="Line 100"/>
            <p:cNvSpPr>
              <a:spLocks noChangeShapeType="1"/>
            </p:cNvSpPr>
            <p:nvPr/>
          </p:nvSpPr>
          <p:spPr bwMode="auto">
            <a:xfrm>
              <a:off x="3543" y="2968"/>
              <a:ext cx="207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Slide </a:t>
            </a:r>
            <a:fld id="{1F3693CA-79C3-7243-A8F0-85F1856197F2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The solution: a Linear Collider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306388" y="890588"/>
            <a:ext cx="9771062" cy="1657350"/>
          </a:xfrm>
        </p:spPr>
        <p:txBody>
          <a:bodyPr/>
          <a:lstStyle/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NO bending magnets </a:t>
            </a:r>
            <a:r>
              <a:rPr lang="en-GB" sz="2600">
                <a:latin typeface="Times New Roman" charset="0"/>
                <a:ea typeface="ＭＳ Ｐゴシック" charset="0"/>
                <a:cs typeface="ＭＳ Ｐゴシック" charset="0"/>
              </a:rPr>
              <a:t>⇒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NO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synchrotron radiation</a:t>
            </a:r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but: A lot of accelerating structures !!!</a:t>
            </a:r>
          </a:p>
          <a:p>
            <a:pPr eaLnBrk="1"/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Cost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scaling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linear with </a:t>
            </a:r>
            <a:r>
              <a:rPr lang="en-US" i="1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</a:t>
            </a:r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549275" y="2255838"/>
            <a:ext cx="8947150" cy="1466850"/>
            <a:chOff x="2" y="1758"/>
            <a:chExt cx="5636" cy="924"/>
          </a:xfrm>
        </p:grpSpPr>
        <p:sp>
          <p:nvSpPr>
            <p:cNvPr id="32776" name="Line 16"/>
            <p:cNvSpPr>
              <a:spLocks noChangeShapeType="1"/>
            </p:cNvSpPr>
            <p:nvPr/>
          </p:nvSpPr>
          <p:spPr bwMode="auto">
            <a:xfrm>
              <a:off x="2640" y="1912"/>
              <a:ext cx="237" cy="367"/>
            </a:xfrm>
            <a:prstGeom prst="line">
              <a:avLst/>
            </a:prstGeom>
            <a:noFill/>
            <a:ln w="0">
              <a:solidFill>
                <a:srgbClr val="99CC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77" name="Line 17"/>
            <p:cNvSpPr>
              <a:spLocks noChangeShapeType="1"/>
            </p:cNvSpPr>
            <p:nvPr/>
          </p:nvSpPr>
          <p:spPr bwMode="auto">
            <a:xfrm flipH="1" flipV="1">
              <a:off x="2877" y="2279"/>
              <a:ext cx="161" cy="0"/>
            </a:xfrm>
            <a:prstGeom prst="line">
              <a:avLst/>
            </a:prstGeom>
            <a:noFill/>
            <a:ln w="0">
              <a:solidFill>
                <a:srgbClr val="FF66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78" name="Line 18"/>
            <p:cNvSpPr>
              <a:spLocks noChangeShapeType="1"/>
            </p:cNvSpPr>
            <p:nvPr/>
          </p:nvSpPr>
          <p:spPr bwMode="auto">
            <a:xfrm>
              <a:off x="2705" y="2279"/>
              <a:ext cx="172" cy="0"/>
            </a:xfrm>
            <a:prstGeom prst="line">
              <a:avLst/>
            </a:prstGeom>
            <a:noFill/>
            <a:ln w="0">
              <a:solidFill>
                <a:srgbClr val="009999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79" name="Line 19"/>
            <p:cNvSpPr>
              <a:spLocks noChangeShapeType="1"/>
            </p:cNvSpPr>
            <p:nvPr/>
          </p:nvSpPr>
          <p:spPr bwMode="auto">
            <a:xfrm>
              <a:off x="2640" y="2041"/>
              <a:ext cx="237" cy="238"/>
            </a:xfrm>
            <a:prstGeom prst="line">
              <a:avLst/>
            </a:prstGeom>
            <a:noFill/>
            <a:ln w="0">
              <a:solidFill>
                <a:srgbClr val="FF66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80" name="Line 20"/>
            <p:cNvSpPr>
              <a:spLocks noChangeShapeType="1"/>
            </p:cNvSpPr>
            <p:nvPr/>
          </p:nvSpPr>
          <p:spPr bwMode="auto">
            <a:xfrm>
              <a:off x="2793" y="1996"/>
              <a:ext cx="84" cy="283"/>
            </a:xfrm>
            <a:prstGeom prst="line">
              <a:avLst/>
            </a:prstGeom>
            <a:noFill/>
            <a:ln w="0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81" name="Line 21"/>
            <p:cNvSpPr>
              <a:spLocks noChangeShapeType="1"/>
            </p:cNvSpPr>
            <p:nvPr/>
          </p:nvSpPr>
          <p:spPr bwMode="auto">
            <a:xfrm flipH="1">
              <a:off x="2793" y="2279"/>
              <a:ext cx="84" cy="13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82" name="Line 22"/>
            <p:cNvSpPr>
              <a:spLocks noChangeShapeType="1"/>
            </p:cNvSpPr>
            <p:nvPr/>
          </p:nvSpPr>
          <p:spPr bwMode="auto">
            <a:xfrm>
              <a:off x="2877" y="2279"/>
              <a:ext cx="102" cy="215"/>
            </a:xfrm>
            <a:prstGeom prst="line">
              <a:avLst/>
            </a:prstGeom>
            <a:noFill/>
            <a:ln w="0">
              <a:solidFill>
                <a:srgbClr val="FF00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83" name="Line 23"/>
            <p:cNvSpPr>
              <a:spLocks noChangeShapeType="1"/>
            </p:cNvSpPr>
            <p:nvPr/>
          </p:nvSpPr>
          <p:spPr bwMode="auto">
            <a:xfrm>
              <a:off x="2877" y="2279"/>
              <a:ext cx="102" cy="95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84" name="Rectangle 24"/>
            <p:cNvSpPr>
              <a:spLocks noChangeArrowheads="1"/>
            </p:cNvSpPr>
            <p:nvPr/>
          </p:nvSpPr>
          <p:spPr bwMode="auto">
            <a:xfrm>
              <a:off x="2360" y="1945"/>
              <a:ext cx="215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44" tIns="45673" rIns="91344" bIns="45673">
              <a:spAutoFit/>
            </a:bodyPr>
            <a:lstStyle/>
            <a:p>
              <a:pPr algn="ctr"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200">
                  <a:solidFill>
                    <a:srgbClr val="009999"/>
                  </a:solidFill>
                  <a:latin typeface="Comic Sans MS" charset="0"/>
                </a:rPr>
                <a:t>e+</a:t>
              </a:r>
            </a:p>
          </p:txBody>
        </p:sp>
        <p:sp>
          <p:nvSpPr>
            <p:cNvPr id="32785" name="Rectangle 25"/>
            <p:cNvSpPr>
              <a:spLocks noChangeArrowheads="1"/>
            </p:cNvSpPr>
            <p:nvPr/>
          </p:nvSpPr>
          <p:spPr bwMode="auto">
            <a:xfrm>
              <a:off x="3046" y="1934"/>
              <a:ext cx="209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44" tIns="45673" rIns="91344" bIns="45673">
              <a:spAutoFit/>
            </a:bodyPr>
            <a:lstStyle/>
            <a:p>
              <a:pPr algn="ctr"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200">
                  <a:solidFill>
                    <a:srgbClr val="FF6600"/>
                  </a:solidFill>
                  <a:latin typeface="Comic Sans MS" charset="0"/>
                </a:rPr>
                <a:t>e-</a:t>
              </a:r>
            </a:p>
          </p:txBody>
        </p:sp>
        <p:sp>
          <p:nvSpPr>
            <p:cNvPr id="32786" name="Rectangle 26"/>
            <p:cNvSpPr>
              <a:spLocks noChangeArrowheads="1"/>
            </p:cNvSpPr>
            <p:nvPr/>
          </p:nvSpPr>
          <p:spPr bwMode="auto">
            <a:xfrm>
              <a:off x="2548" y="2265"/>
              <a:ext cx="170" cy="29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32787" name="Line 27"/>
            <p:cNvSpPr>
              <a:spLocks noChangeShapeType="1"/>
            </p:cNvSpPr>
            <p:nvPr/>
          </p:nvSpPr>
          <p:spPr bwMode="auto">
            <a:xfrm>
              <a:off x="364" y="2265"/>
              <a:ext cx="31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88" name="Rectangle 28"/>
            <p:cNvSpPr>
              <a:spLocks noChangeArrowheads="1"/>
            </p:cNvSpPr>
            <p:nvPr/>
          </p:nvSpPr>
          <p:spPr bwMode="auto">
            <a:xfrm>
              <a:off x="251" y="2265"/>
              <a:ext cx="397" cy="29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32789" name="AutoShape 29"/>
            <p:cNvSpPr>
              <a:spLocks noChangeArrowheads="1"/>
            </p:cNvSpPr>
            <p:nvPr/>
          </p:nvSpPr>
          <p:spPr bwMode="auto">
            <a:xfrm>
              <a:off x="2548" y="2209"/>
              <a:ext cx="56" cy="141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rgbClr val="005E47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32790" name="AutoShape 30"/>
            <p:cNvSpPr>
              <a:spLocks noChangeArrowheads="1"/>
            </p:cNvSpPr>
            <p:nvPr/>
          </p:nvSpPr>
          <p:spPr bwMode="auto">
            <a:xfrm>
              <a:off x="2633" y="2209"/>
              <a:ext cx="56" cy="141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rgbClr val="005E47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32791" name="AutoShape 31"/>
            <p:cNvSpPr>
              <a:spLocks noChangeArrowheads="1"/>
            </p:cNvSpPr>
            <p:nvPr/>
          </p:nvSpPr>
          <p:spPr bwMode="auto">
            <a:xfrm>
              <a:off x="336" y="2010"/>
              <a:ext cx="283" cy="28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29 w 21600"/>
                <a:gd name="T25" fmla="*/ 3194 h 21600"/>
                <a:gd name="T26" fmla="*/ 18471 w 21600"/>
                <a:gd name="T27" fmla="*/ 18406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442" y="10800"/>
                  </a:moveTo>
                  <a:cubicBezTo>
                    <a:pt x="2442" y="15416"/>
                    <a:pt x="6184" y="19158"/>
                    <a:pt x="10800" y="19158"/>
                  </a:cubicBezTo>
                  <a:cubicBezTo>
                    <a:pt x="15416" y="19158"/>
                    <a:pt x="19158" y="15416"/>
                    <a:pt x="19158" y="10800"/>
                  </a:cubicBezTo>
                  <a:cubicBezTo>
                    <a:pt x="19158" y="6184"/>
                    <a:pt x="15416" y="2442"/>
                    <a:pt x="10800" y="2442"/>
                  </a:cubicBezTo>
                  <a:cubicBezTo>
                    <a:pt x="6184" y="2442"/>
                    <a:pt x="2442" y="6184"/>
                    <a:pt x="2442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CCFF"/>
                </a:gs>
                <a:gs pos="50000">
                  <a:srgbClr val="545469"/>
                </a:gs>
                <a:gs pos="100000">
                  <a:srgbClr val="CCCCFF"/>
                </a:gs>
              </a:gsLst>
              <a:lin ang="2700000" scaled="1"/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32792" name="AutoShape 32"/>
            <p:cNvSpPr>
              <a:spLocks noChangeArrowheads="1"/>
            </p:cNvSpPr>
            <p:nvPr/>
          </p:nvSpPr>
          <p:spPr bwMode="auto">
            <a:xfrm>
              <a:off x="138" y="2209"/>
              <a:ext cx="142" cy="14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CCCFF"/>
                </a:gs>
                <a:gs pos="100000">
                  <a:srgbClr val="5E5E76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32793" name="Rectangle 33"/>
            <p:cNvSpPr>
              <a:spLocks noChangeArrowheads="1"/>
            </p:cNvSpPr>
            <p:nvPr/>
          </p:nvSpPr>
          <p:spPr bwMode="auto">
            <a:xfrm>
              <a:off x="3030" y="2265"/>
              <a:ext cx="113" cy="29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32794" name="AutoShape 34"/>
            <p:cNvSpPr>
              <a:spLocks noChangeArrowheads="1"/>
            </p:cNvSpPr>
            <p:nvPr/>
          </p:nvSpPr>
          <p:spPr bwMode="auto">
            <a:xfrm>
              <a:off x="3143" y="2209"/>
              <a:ext cx="56" cy="141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rgbClr val="005E47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32795" name="AutoShape 35"/>
            <p:cNvSpPr>
              <a:spLocks noChangeArrowheads="1"/>
            </p:cNvSpPr>
            <p:nvPr/>
          </p:nvSpPr>
          <p:spPr bwMode="auto">
            <a:xfrm>
              <a:off x="3058" y="2209"/>
              <a:ext cx="56" cy="141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rgbClr val="005E47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32796" name="Line 36"/>
            <p:cNvSpPr>
              <a:spLocks noChangeShapeType="1"/>
            </p:cNvSpPr>
            <p:nvPr/>
          </p:nvSpPr>
          <p:spPr bwMode="auto">
            <a:xfrm flipH="1">
              <a:off x="5100" y="2265"/>
              <a:ext cx="31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97" name="Rectangle 37"/>
            <p:cNvSpPr>
              <a:spLocks noChangeArrowheads="1"/>
            </p:cNvSpPr>
            <p:nvPr/>
          </p:nvSpPr>
          <p:spPr bwMode="auto">
            <a:xfrm flipH="1">
              <a:off x="5128" y="2265"/>
              <a:ext cx="397" cy="29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32798" name="AutoShape 38"/>
            <p:cNvSpPr>
              <a:spLocks noChangeArrowheads="1"/>
            </p:cNvSpPr>
            <p:nvPr/>
          </p:nvSpPr>
          <p:spPr bwMode="auto">
            <a:xfrm flipH="1">
              <a:off x="5157" y="2010"/>
              <a:ext cx="283" cy="28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29 w 21600"/>
                <a:gd name="T25" fmla="*/ 3194 h 21600"/>
                <a:gd name="T26" fmla="*/ 18471 w 21600"/>
                <a:gd name="T27" fmla="*/ 18406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442" y="10800"/>
                  </a:moveTo>
                  <a:cubicBezTo>
                    <a:pt x="2442" y="15416"/>
                    <a:pt x="6184" y="19158"/>
                    <a:pt x="10800" y="19158"/>
                  </a:cubicBezTo>
                  <a:cubicBezTo>
                    <a:pt x="15416" y="19158"/>
                    <a:pt x="19158" y="15416"/>
                    <a:pt x="19158" y="10800"/>
                  </a:cubicBezTo>
                  <a:cubicBezTo>
                    <a:pt x="19158" y="6184"/>
                    <a:pt x="15416" y="2442"/>
                    <a:pt x="10800" y="2442"/>
                  </a:cubicBezTo>
                  <a:cubicBezTo>
                    <a:pt x="6184" y="2442"/>
                    <a:pt x="2442" y="6184"/>
                    <a:pt x="2442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CCFF"/>
                </a:gs>
                <a:gs pos="50000">
                  <a:srgbClr val="545469"/>
                </a:gs>
                <a:gs pos="100000">
                  <a:srgbClr val="CCCCFF"/>
                </a:gs>
              </a:gsLst>
              <a:lin ang="2700000" scaled="1"/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32799" name="AutoShape 39"/>
            <p:cNvSpPr>
              <a:spLocks noChangeArrowheads="1"/>
            </p:cNvSpPr>
            <p:nvPr/>
          </p:nvSpPr>
          <p:spPr bwMode="auto">
            <a:xfrm flipH="1">
              <a:off x="5496" y="2209"/>
              <a:ext cx="142" cy="14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CCCFF"/>
                </a:gs>
                <a:gs pos="100000">
                  <a:srgbClr val="5E5E76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32800" name="Rectangle 40"/>
            <p:cNvSpPr>
              <a:spLocks noChangeArrowheads="1"/>
            </p:cNvSpPr>
            <p:nvPr/>
          </p:nvSpPr>
          <p:spPr bwMode="auto">
            <a:xfrm>
              <a:off x="2" y="2374"/>
              <a:ext cx="362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44" tIns="45673" rIns="91344" bIns="45673">
              <a:spAutoFit/>
            </a:bodyPr>
            <a:lstStyle/>
            <a:p>
              <a:pPr algn="ctr"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000">
                  <a:latin typeface="Comic Sans MS" charset="0"/>
                </a:rPr>
                <a:t>source</a:t>
              </a:r>
            </a:p>
          </p:txBody>
        </p:sp>
        <p:sp>
          <p:nvSpPr>
            <p:cNvPr id="32801" name="Rectangle 41"/>
            <p:cNvSpPr>
              <a:spLocks noChangeArrowheads="1"/>
            </p:cNvSpPr>
            <p:nvPr/>
          </p:nvSpPr>
          <p:spPr bwMode="auto">
            <a:xfrm>
              <a:off x="4922" y="1758"/>
              <a:ext cx="583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344" tIns="45673" rIns="91344" bIns="45673">
              <a:spAutoFit/>
            </a:bodyPr>
            <a:lstStyle/>
            <a:p>
              <a:pPr algn="ctr"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000">
                  <a:latin typeface="Comic Sans MS" charset="0"/>
                </a:rPr>
                <a:t>damping ring</a:t>
              </a:r>
            </a:p>
          </p:txBody>
        </p:sp>
        <p:sp>
          <p:nvSpPr>
            <p:cNvPr id="32802" name="Rectangle 42"/>
            <p:cNvSpPr>
              <a:spLocks noChangeArrowheads="1"/>
            </p:cNvSpPr>
            <p:nvPr/>
          </p:nvSpPr>
          <p:spPr bwMode="auto">
            <a:xfrm>
              <a:off x="3785" y="2374"/>
              <a:ext cx="583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344" tIns="45673" rIns="91344" bIns="45673">
              <a:spAutoFit/>
            </a:bodyPr>
            <a:lstStyle/>
            <a:p>
              <a:pPr algn="ctr"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000">
                  <a:latin typeface="Comic Sans MS" charset="0"/>
                </a:rPr>
                <a:t>main linac</a:t>
              </a:r>
            </a:p>
          </p:txBody>
        </p:sp>
        <p:sp>
          <p:nvSpPr>
            <p:cNvPr id="32803" name="Rectangle 43"/>
            <p:cNvSpPr>
              <a:spLocks noChangeArrowheads="1"/>
            </p:cNvSpPr>
            <p:nvPr/>
          </p:nvSpPr>
          <p:spPr bwMode="auto">
            <a:xfrm>
              <a:off x="2433" y="2528"/>
              <a:ext cx="888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344" tIns="45673" rIns="91344" bIns="45673">
              <a:spAutoFit/>
            </a:bodyPr>
            <a:lstStyle/>
            <a:p>
              <a:pPr algn="ctr"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000">
                  <a:latin typeface="Comic Sans MS" charset="0"/>
                </a:rPr>
                <a:t>beam delivery</a:t>
              </a:r>
            </a:p>
          </p:txBody>
        </p:sp>
        <p:grpSp>
          <p:nvGrpSpPr>
            <p:cNvPr id="32804" name="Group 44"/>
            <p:cNvGrpSpPr>
              <a:grpSpLocks/>
            </p:cNvGrpSpPr>
            <p:nvPr/>
          </p:nvGrpSpPr>
          <p:grpSpPr bwMode="auto">
            <a:xfrm>
              <a:off x="619" y="2209"/>
              <a:ext cx="1929" cy="133"/>
              <a:chOff x="619" y="2209"/>
              <a:chExt cx="1929" cy="133"/>
            </a:xfrm>
          </p:grpSpPr>
          <p:sp>
            <p:nvSpPr>
              <p:cNvPr id="32825" name="Rectangle 45"/>
              <p:cNvSpPr>
                <a:spLocks noChangeArrowheads="1"/>
              </p:cNvSpPr>
              <p:nvPr/>
            </p:nvSpPr>
            <p:spPr bwMode="auto">
              <a:xfrm>
                <a:off x="619" y="2265"/>
                <a:ext cx="1929" cy="29"/>
              </a:xfrm>
              <a:prstGeom prst="rect">
                <a:avLst/>
              </a:prstGeom>
              <a:gradFill rotWithShape="0">
                <a:gsLst>
                  <a:gs pos="0">
                    <a:srgbClr val="764700"/>
                  </a:gs>
                  <a:gs pos="50000">
                    <a:srgbClr val="FF9900"/>
                  </a:gs>
                  <a:gs pos="100000">
                    <a:srgbClr val="7647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91344" tIns="45673" rIns="91344" bIns="45673" anchor="ctr"/>
              <a:lstStyle/>
              <a:p>
                <a:pPr defTabSz="912813"/>
                <a:endParaRPr lang="en-US"/>
              </a:p>
            </p:txBody>
          </p:sp>
          <p:grpSp>
            <p:nvGrpSpPr>
              <p:cNvPr id="32826" name="Group 46"/>
              <p:cNvGrpSpPr>
                <a:grpSpLocks/>
              </p:cNvGrpSpPr>
              <p:nvPr/>
            </p:nvGrpSpPr>
            <p:grpSpPr bwMode="auto">
              <a:xfrm flipH="1">
                <a:off x="988" y="2209"/>
                <a:ext cx="1529" cy="133"/>
                <a:chOff x="2766" y="2443"/>
                <a:chExt cx="1529" cy="133"/>
              </a:xfrm>
            </p:grpSpPr>
            <p:grpSp>
              <p:nvGrpSpPr>
                <p:cNvPr id="32830" name="Group 47"/>
                <p:cNvGrpSpPr>
                  <a:grpSpLocks/>
                </p:cNvGrpSpPr>
                <p:nvPr/>
              </p:nvGrpSpPr>
              <p:grpSpPr bwMode="auto">
                <a:xfrm>
                  <a:off x="4014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32843" name="Rectangle 48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lIns="91344" tIns="45673" rIns="91344" bIns="45673" anchor="ctr"/>
                  <a:lstStyle/>
                  <a:p>
                    <a:pPr defTabSz="912813"/>
                    <a:endParaRPr lang="en-US"/>
                  </a:p>
                </p:txBody>
              </p:sp>
              <p:sp>
                <p:nvSpPr>
                  <p:cNvPr id="32844" name="Line 4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2831" name="Group 50"/>
                <p:cNvGrpSpPr>
                  <a:grpSpLocks/>
                </p:cNvGrpSpPr>
                <p:nvPr/>
              </p:nvGrpSpPr>
              <p:grpSpPr bwMode="auto">
                <a:xfrm>
                  <a:off x="3078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32841" name="Rectangle 51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lIns="91344" tIns="45673" rIns="91344" bIns="45673" anchor="ctr"/>
                  <a:lstStyle/>
                  <a:p>
                    <a:pPr defTabSz="912813"/>
                    <a:endParaRPr lang="en-US"/>
                  </a:p>
                </p:txBody>
              </p:sp>
              <p:sp>
                <p:nvSpPr>
                  <p:cNvPr id="32842" name="Line 5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2832" name="Group 53"/>
                <p:cNvGrpSpPr>
                  <a:grpSpLocks/>
                </p:cNvGrpSpPr>
                <p:nvPr/>
              </p:nvGrpSpPr>
              <p:grpSpPr bwMode="auto">
                <a:xfrm>
                  <a:off x="2766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32839" name="Rectangle 54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lIns="91344" tIns="45673" rIns="91344" bIns="45673" anchor="ctr"/>
                  <a:lstStyle/>
                  <a:p>
                    <a:pPr defTabSz="912813"/>
                    <a:endParaRPr lang="en-US"/>
                  </a:p>
                </p:txBody>
              </p:sp>
              <p:sp>
                <p:nvSpPr>
                  <p:cNvPr id="32840" name="Line 5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2833" name="Group 56"/>
                <p:cNvGrpSpPr>
                  <a:grpSpLocks/>
                </p:cNvGrpSpPr>
                <p:nvPr/>
              </p:nvGrpSpPr>
              <p:grpSpPr bwMode="auto">
                <a:xfrm>
                  <a:off x="3390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32837" name="Rectangle 57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lIns="91344" tIns="45673" rIns="91344" bIns="45673" anchor="ctr"/>
                  <a:lstStyle/>
                  <a:p>
                    <a:pPr defTabSz="912813"/>
                    <a:endParaRPr lang="en-US"/>
                  </a:p>
                </p:txBody>
              </p:sp>
              <p:sp>
                <p:nvSpPr>
                  <p:cNvPr id="32838" name="Line 5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2834" name="Group 59"/>
                <p:cNvGrpSpPr>
                  <a:grpSpLocks/>
                </p:cNvGrpSpPr>
                <p:nvPr/>
              </p:nvGrpSpPr>
              <p:grpSpPr bwMode="auto">
                <a:xfrm>
                  <a:off x="3702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32835" name="Rectangle 60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lIns="91344" tIns="45673" rIns="91344" bIns="45673" anchor="ctr"/>
                  <a:lstStyle/>
                  <a:p>
                    <a:pPr defTabSz="912813"/>
                    <a:endParaRPr lang="en-US"/>
                  </a:p>
                </p:txBody>
              </p:sp>
              <p:sp>
                <p:nvSpPr>
                  <p:cNvPr id="32836" name="Line 6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32827" name="Group 62"/>
              <p:cNvGrpSpPr>
                <a:grpSpLocks/>
              </p:cNvGrpSpPr>
              <p:nvPr/>
            </p:nvGrpSpPr>
            <p:grpSpPr bwMode="auto">
              <a:xfrm flipH="1">
                <a:off x="676" y="2209"/>
                <a:ext cx="281" cy="133"/>
                <a:chOff x="2737" y="1615"/>
                <a:chExt cx="281" cy="133"/>
              </a:xfrm>
            </p:grpSpPr>
            <p:sp>
              <p:nvSpPr>
                <p:cNvPr id="32828" name="Rectangle 63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91344" tIns="45673" rIns="91344" bIns="45673" anchor="ctr"/>
                <a:lstStyle/>
                <a:p>
                  <a:pPr defTabSz="912813"/>
                  <a:endParaRPr lang="en-US"/>
                </a:p>
              </p:txBody>
            </p:sp>
            <p:sp>
              <p:nvSpPr>
                <p:cNvPr id="32829" name="Line 64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32805" name="Group 65"/>
            <p:cNvGrpSpPr>
              <a:grpSpLocks/>
            </p:cNvGrpSpPr>
            <p:nvPr/>
          </p:nvGrpSpPr>
          <p:grpSpPr bwMode="auto">
            <a:xfrm>
              <a:off x="3200" y="2209"/>
              <a:ext cx="1929" cy="133"/>
              <a:chOff x="3200" y="2209"/>
              <a:chExt cx="1929" cy="133"/>
            </a:xfrm>
          </p:grpSpPr>
          <p:sp>
            <p:nvSpPr>
              <p:cNvPr id="32806" name="Rectangle 66"/>
              <p:cNvSpPr>
                <a:spLocks noChangeArrowheads="1"/>
              </p:cNvSpPr>
              <p:nvPr/>
            </p:nvSpPr>
            <p:spPr bwMode="auto">
              <a:xfrm>
                <a:off x="3200" y="2265"/>
                <a:ext cx="1929" cy="29"/>
              </a:xfrm>
              <a:prstGeom prst="rect">
                <a:avLst/>
              </a:prstGeom>
              <a:gradFill rotWithShape="0">
                <a:gsLst>
                  <a:gs pos="0">
                    <a:srgbClr val="764700"/>
                  </a:gs>
                  <a:gs pos="50000">
                    <a:srgbClr val="FF9900"/>
                  </a:gs>
                  <a:gs pos="100000">
                    <a:srgbClr val="7647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91344" tIns="45673" rIns="91344" bIns="45673" anchor="ctr"/>
              <a:lstStyle/>
              <a:p>
                <a:pPr defTabSz="912813"/>
                <a:endParaRPr lang="en-US"/>
              </a:p>
            </p:txBody>
          </p:sp>
          <p:grpSp>
            <p:nvGrpSpPr>
              <p:cNvPr id="32807" name="Group 67"/>
              <p:cNvGrpSpPr>
                <a:grpSpLocks/>
              </p:cNvGrpSpPr>
              <p:nvPr/>
            </p:nvGrpSpPr>
            <p:grpSpPr bwMode="auto">
              <a:xfrm>
                <a:off x="4477" y="2209"/>
                <a:ext cx="281" cy="133"/>
                <a:chOff x="2737" y="1615"/>
                <a:chExt cx="281" cy="133"/>
              </a:xfrm>
            </p:grpSpPr>
            <p:sp>
              <p:nvSpPr>
                <p:cNvPr id="32823" name="Rectangle 68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91344" tIns="45673" rIns="91344" bIns="45673" anchor="ctr"/>
                <a:lstStyle/>
                <a:p>
                  <a:pPr defTabSz="912813"/>
                  <a:endParaRPr lang="en-US"/>
                </a:p>
              </p:txBody>
            </p:sp>
            <p:sp>
              <p:nvSpPr>
                <p:cNvPr id="32824" name="Line 69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808" name="Group 70"/>
              <p:cNvGrpSpPr>
                <a:grpSpLocks/>
              </p:cNvGrpSpPr>
              <p:nvPr/>
            </p:nvGrpSpPr>
            <p:grpSpPr bwMode="auto">
              <a:xfrm>
                <a:off x="3541" y="2209"/>
                <a:ext cx="281" cy="133"/>
                <a:chOff x="2737" y="1615"/>
                <a:chExt cx="281" cy="133"/>
              </a:xfrm>
            </p:grpSpPr>
            <p:sp>
              <p:nvSpPr>
                <p:cNvPr id="32821" name="Rectangle 71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91344" tIns="45673" rIns="91344" bIns="45673" anchor="ctr"/>
                <a:lstStyle/>
                <a:p>
                  <a:pPr defTabSz="912813"/>
                  <a:endParaRPr lang="en-US"/>
                </a:p>
              </p:txBody>
            </p:sp>
            <p:sp>
              <p:nvSpPr>
                <p:cNvPr id="32822" name="Line 72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809" name="Group 73"/>
              <p:cNvGrpSpPr>
                <a:grpSpLocks/>
              </p:cNvGrpSpPr>
              <p:nvPr/>
            </p:nvGrpSpPr>
            <p:grpSpPr bwMode="auto">
              <a:xfrm>
                <a:off x="3229" y="2209"/>
                <a:ext cx="281" cy="133"/>
                <a:chOff x="2737" y="1615"/>
                <a:chExt cx="281" cy="133"/>
              </a:xfrm>
            </p:grpSpPr>
            <p:sp>
              <p:nvSpPr>
                <p:cNvPr id="32819" name="Rectangle 74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91344" tIns="45673" rIns="91344" bIns="45673" anchor="ctr"/>
                <a:lstStyle/>
                <a:p>
                  <a:pPr defTabSz="912813"/>
                  <a:endParaRPr lang="en-US"/>
                </a:p>
              </p:txBody>
            </p:sp>
            <p:sp>
              <p:nvSpPr>
                <p:cNvPr id="32820" name="Line 75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810" name="Group 76"/>
              <p:cNvGrpSpPr>
                <a:grpSpLocks/>
              </p:cNvGrpSpPr>
              <p:nvPr/>
            </p:nvGrpSpPr>
            <p:grpSpPr bwMode="auto">
              <a:xfrm>
                <a:off x="3853" y="2209"/>
                <a:ext cx="281" cy="133"/>
                <a:chOff x="2737" y="1615"/>
                <a:chExt cx="281" cy="133"/>
              </a:xfrm>
            </p:grpSpPr>
            <p:sp>
              <p:nvSpPr>
                <p:cNvPr id="32817" name="Rectangle 77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91344" tIns="45673" rIns="91344" bIns="45673" anchor="ctr"/>
                <a:lstStyle/>
                <a:p>
                  <a:pPr defTabSz="912813"/>
                  <a:endParaRPr lang="en-US"/>
                </a:p>
              </p:txBody>
            </p:sp>
            <p:sp>
              <p:nvSpPr>
                <p:cNvPr id="32818" name="Line 78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811" name="Group 79"/>
              <p:cNvGrpSpPr>
                <a:grpSpLocks/>
              </p:cNvGrpSpPr>
              <p:nvPr/>
            </p:nvGrpSpPr>
            <p:grpSpPr bwMode="auto">
              <a:xfrm>
                <a:off x="4165" y="2209"/>
                <a:ext cx="281" cy="133"/>
                <a:chOff x="2737" y="1615"/>
                <a:chExt cx="281" cy="133"/>
              </a:xfrm>
            </p:grpSpPr>
            <p:sp>
              <p:nvSpPr>
                <p:cNvPr id="32815" name="Rectangle 80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91344" tIns="45673" rIns="91344" bIns="45673" anchor="ctr"/>
                <a:lstStyle/>
                <a:p>
                  <a:pPr defTabSz="912813"/>
                  <a:endParaRPr lang="en-US"/>
                </a:p>
              </p:txBody>
            </p:sp>
            <p:sp>
              <p:nvSpPr>
                <p:cNvPr id="32816" name="Line 81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812" name="Group 82"/>
              <p:cNvGrpSpPr>
                <a:grpSpLocks/>
              </p:cNvGrpSpPr>
              <p:nvPr/>
            </p:nvGrpSpPr>
            <p:grpSpPr bwMode="auto">
              <a:xfrm>
                <a:off x="4788" y="2209"/>
                <a:ext cx="281" cy="133"/>
                <a:chOff x="2737" y="1615"/>
                <a:chExt cx="281" cy="133"/>
              </a:xfrm>
            </p:grpSpPr>
            <p:sp>
              <p:nvSpPr>
                <p:cNvPr id="32813" name="Rectangle 83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91344" tIns="45673" rIns="91344" bIns="45673" anchor="ctr"/>
                <a:lstStyle/>
                <a:p>
                  <a:pPr defTabSz="912813"/>
                  <a:endParaRPr lang="en-US"/>
                </a:p>
              </p:txBody>
            </p:sp>
            <p:sp>
              <p:nvSpPr>
                <p:cNvPr id="32814" name="Line 84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79" name="Rectangle 3"/>
          <p:cNvSpPr txBox="1">
            <a:spLocks noChangeArrowheads="1"/>
          </p:cNvSpPr>
          <p:nvPr/>
        </p:nvSpPr>
        <p:spPr bwMode="auto">
          <a:xfrm>
            <a:off x="166688" y="3848100"/>
            <a:ext cx="3684587" cy="33274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lIns="0" tIns="0" rIns="0" bIns="0"/>
          <a:lstStyle>
            <a:lvl1pPr marL="431800" indent="-323850" defTabSz="457200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69938" indent="-287338" defTabSz="457200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>
              <a:spcAft>
                <a:spcPts val="1425"/>
              </a:spcAft>
              <a:buBlip>
                <a:blip r:embed="rId2"/>
              </a:buBlip>
            </a:pPr>
            <a:r>
              <a:rPr lang="en-US" sz="2800" b="1" u="sng" dirty="0">
                <a:solidFill>
                  <a:srgbClr val="3333FF"/>
                </a:solidFill>
              </a:rPr>
              <a:t>Storage rings:</a:t>
            </a:r>
          </a:p>
          <a:p>
            <a:pPr lvl="1" eaLnBrk="1">
              <a:buBlip>
                <a:blip r:embed="rId2"/>
              </a:buBlip>
            </a:pPr>
            <a:r>
              <a:rPr lang="en-US" dirty="0"/>
              <a:t> accelerate +</a:t>
            </a:r>
            <a:br>
              <a:rPr lang="en-US" dirty="0"/>
            </a:br>
            <a:r>
              <a:rPr lang="en-US" dirty="0"/>
              <a:t> collide every turn</a:t>
            </a:r>
          </a:p>
          <a:p>
            <a:pPr lvl="1" eaLnBrk="1">
              <a:buBlip>
                <a:blip r:embed="rId2"/>
              </a:buBlip>
            </a:pPr>
            <a:r>
              <a:rPr lang="en-US" dirty="0"/>
              <a:t> ‘re-use’ RF +</a:t>
            </a:r>
            <a:br>
              <a:rPr lang="en-US" dirty="0"/>
            </a:br>
            <a:r>
              <a:rPr lang="en-US" dirty="0"/>
              <a:t> ‘re-use’ particles</a:t>
            </a:r>
            <a:br>
              <a:rPr lang="en-US" dirty="0"/>
            </a:br>
            <a:endParaRPr lang="en-US" sz="2300" dirty="0">
              <a:solidFill>
                <a:schemeClr val="tx1"/>
              </a:solidFill>
            </a:endParaRPr>
          </a:p>
          <a:p>
            <a:pPr eaLnBrk="1">
              <a:spcAft>
                <a:spcPts val="1425"/>
              </a:spcAft>
              <a:buBlip>
                <a:blip r:embed="rId2"/>
              </a:buBlip>
            </a:pPr>
            <a:r>
              <a:rPr lang="en-US" sz="2800" dirty="0">
                <a:sym typeface="Symbol" charset="0"/>
              </a:rPr>
              <a:t>=&gt; </a:t>
            </a:r>
            <a:r>
              <a:rPr lang="en-US" sz="2800" dirty="0"/>
              <a:t>efficient</a:t>
            </a:r>
          </a:p>
        </p:txBody>
      </p:sp>
      <p:sp>
        <p:nvSpPr>
          <p:cNvPr id="80" name="Rectangle 36"/>
          <p:cNvSpPr>
            <a:spLocks noChangeArrowheads="1"/>
          </p:cNvSpPr>
          <p:nvPr/>
        </p:nvSpPr>
        <p:spPr bwMode="auto">
          <a:xfrm>
            <a:off x="4051300" y="3863975"/>
            <a:ext cx="5876925" cy="33147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lIns="0" tIns="0" rIns="0" bIns="0"/>
          <a:lstStyle/>
          <a:p>
            <a:pPr marL="431800" indent="-323850" defTabSz="457200">
              <a:spcAft>
                <a:spcPts val="1425"/>
              </a:spcAft>
              <a:buSzPct val="64000"/>
              <a:buFont typeface="StarSymbol" charset="0"/>
              <a:buBlip>
                <a:blip r:embed="rId3"/>
              </a:buBlip>
            </a:pPr>
            <a:r>
              <a:rPr lang="en-US" sz="2800" b="1" u="sng" dirty="0">
                <a:solidFill>
                  <a:srgbClr val="3333FF"/>
                </a:solidFill>
              </a:rPr>
              <a:t>Linear Collider:</a:t>
            </a:r>
          </a:p>
          <a:p>
            <a:pPr marL="769938" lvl="1" indent="-287338" defTabSz="457200">
              <a:buFont typeface="StarSymbol" charset="0"/>
              <a:buBlip>
                <a:blip r:embed="rId3"/>
              </a:buBlip>
            </a:pPr>
            <a:r>
              <a:rPr lang="en-US" dirty="0"/>
              <a:t> one-pass acceleration + collision</a:t>
            </a:r>
            <a:br>
              <a:rPr lang="en-US" dirty="0"/>
            </a:br>
            <a:r>
              <a:rPr lang="en-US" dirty="0">
                <a:sym typeface="Symbol" charset="0"/>
              </a:rPr>
              <a:t>=&gt; need</a:t>
            </a:r>
          </a:p>
          <a:p>
            <a:pPr marL="769938" lvl="1" indent="-287338" defTabSz="457200">
              <a:spcAft>
                <a:spcPts val="538"/>
              </a:spcAft>
              <a:buFont typeface="StarSymbol" charset="0"/>
              <a:buBlip>
                <a:blip r:embed="rId3"/>
              </a:buBlip>
            </a:pPr>
            <a:r>
              <a:rPr lang="en-US" dirty="0">
                <a:sym typeface="Symbol" charset="0"/>
              </a:rPr>
              <a:t> </a:t>
            </a:r>
            <a:r>
              <a:rPr lang="en-US" dirty="0">
                <a:solidFill>
                  <a:srgbClr val="FF0000"/>
                </a:solidFill>
                <a:sym typeface="Symbol" charset="0"/>
              </a:rPr>
              <a:t>high gradient</a:t>
            </a:r>
          </a:p>
          <a:p>
            <a:pPr marL="769938" lvl="1" indent="-287338" defTabSz="457200">
              <a:spcAft>
                <a:spcPts val="1738"/>
              </a:spcAft>
              <a:buFont typeface="StarSymbol" charset="0"/>
              <a:buBlip>
                <a:blip r:embed="rId3"/>
              </a:buBlip>
            </a:pPr>
            <a:r>
              <a:rPr lang="en-US" dirty="0">
                <a:solidFill>
                  <a:srgbClr val="FF0000"/>
                </a:solidFill>
                <a:sym typeface="Symbol" charset="0"/>
              </a:rPr>
              <a:t> small beam size </a:t>
            </a:r>
            <a:r>
              <a:rPr lang="en-US" i="1" dirty="0" err="1">
                <a:sym typeface="Symbol" charset="0"/>
              </a:rPr>
              <a:t>σ</a:t>
            </a:r>
            <a:r>
              <a:rPr lang="en-US" dirty="0">
                <a:sym typeface="Symbol" charset="0"/>
              </a:rPr>
              <a:t> and </a:t>
            </a:r>
            <a:r>
              <a:rPr lang="en-US" dirty="0" err="1">
                <a:sym typeface="Symbol" charset="0"/>
              </a:rPr>
              <a:t>emittance</a:t>
            </a:r>
            <a:endParaRPr lang="en-US" dirty="0">
              <a:sym typeface="Symbol" charset="0"/>
            </a:endParaRPr>
          </a:p>
          <a:p>
            <a:pPr marL="769938" lvl="1" indent="-287338" defTabSz="457200">
              <a:buFont typeface="StarSymbol" charset="0"/>
              <a:buNone/>
            </a:pPr>
            <a:r>
              <a:rPr lang="en-US" dirty="0">
                <a:sym typeface="Symbol" charset="0"/>
              </a:rPr>
              <a:t>to reach </a:t>
            </a:r>
            <a:r>
              <a:rPr lang="en-US" dirty="0">
                <a:solidFill>
                  <a:srgbClr val="FF0000"/>
                </a:solidFill>
                <a:sym typeface="Symbol" charset="0"/>
              </a:rPr>
              <a:t>high luminosity </a:t>
            </a:r>
            <a:r>
              <a:rPr lang="en-US" i="1" dirty="0">
                <a:sym typeface="Symbol" charset="0"/>
              </a:rPr>
              <a:t>L</a:t>
            </a:r>
            <a:r>
              <a:rPr lang="en-US" dirty="0">
                <a:sym typeface="Symbol" charset="0"/>
              </a:rPr>
              <a:t> (event rate)</a:t>
            </a:r>
          </a:p>
          <a:p>
            <a:pPr marL="431800" indent="-323850" defTabSz="457200">
              <a:spcAft>
                <a:spcPts val="538"/>
              </a:spcAft>
              <a:buFont typeface="StarSymbol" charset="0"/>
              <a:buBlip>
                <a:blip r:embed="rId3"/>
              </a:buBlip>
            </a:pPr>
            <a:r>
              <a:rPr lang="en-US" sz="2000" dirty="0">
                <a:solidFill>
                  <a:schemeClr val="tx1"/>
                </a:solidFill>
                <a:sym typeface="Symbol" charset="0"/>
              </a:rPr>
              <a:t>much less limited by beam-beam effect</a:t>
            </a:r>
            <a:endParaRPr lang="en-US" sz="2000" dirty="0">
              <a:sym typeface="Symbol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Slide </a:t>
            </a:r>
            <a:fld id="{1F3693CA-79C3-7243-A8F0-85F1856197F2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 dirty="0">
                <a:latin typeface="Times New Roman" charset="0"/>
                <a:ea typeface="ＭＳ Ｐゴシック" charset="0"/>
                <a:cs typeface="ＭＳ Ｐゴシック" charset="0"/>
              </a:rPr>
              <a:t>Luminosity: LC </a:t>
            </a:r>
            <a:r>
              <a:rPr lang="en-US" sz="4000" dirty="0" err="1">
                <a:latin typeface="Times New Roman" charset="0"/>
                <a:ea typeface="ＭＳ Ｐゴシック" charset="0"/>
                <a:cs typeface="ＭＳ Ｐゴシック" charset="0"/>
              </a:rPr>
              <a:t>vs</a:t>
            </a:r>
            <a:r>
              <a:rPr lang="en-US" sz="4000" dirty="0">
                <a:latin typeface="Times New Roman" charset="0"/>
                <a:ea typeface="ＭＳ Ｐゴシック" charset="0"/>
                <a:cs typeface="ＭＳ Ｐゴシック" charset="0"/>
              </a:rPr>
              <a:t> Storage Ring</a:t>
            </a:r>
          </a:p>
        </p:txBody>
      </p:sp>
      <p:sp>
        <p:nvSpPr>
          <p:cNvPr id="33798" name="Rectangle 3"/>
          <p:cNvSpPr>
            <a:spLocks noGrp="1" noChangeArrowheads="1"/>
          </p:cNvSpPr>
          <p:nvPr>
            <p:ph idx="1"/>
          </p:nvPr>
        </p:nvSpPr>
        <p:spPr>
          <a:xfrm>
            <a:off x="160338" y="1032714"/>
            <a:ext cx="9161462" cy="6196284"/>
          </a:xfrm>
        </p:spPr>
        <p:txBody>
          <a:bodyPr>
            <a:normAutofit/>
          </a:bodyPr>
          <a:lstStyle/>
          <a:p>
            <a:pPr eaLnBrk="1"/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Collider luminosity </a:t>
            </a:r>
            <a:r>
              <a:rPr lang="en-GB" sz="2400" i="1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L</a:t>
            </a: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(cm</a:t>
            </a:r>
            <a:r>
              <a:rPr lang="en-GB" sz="2400" baseline="30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-2</a:t>
            </a: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s</a:t>
            </a:r>
            <a:r>
              <a:rPr lang="en-GB" sz="2400" baseline="30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-1</a:t>
            </a: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)  is</a:t>
            </a:r>
            <a:b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approximately given by</a:t>
            </a:r>
            <a:b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GB" sz="12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GB" sz="12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	</a:t>
            </a:r>
            <a:r>
              <a:rPr lang="en-GB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where:</a:t>
            </a:r>
            <a:br>
              <a:rPr lang="en-GB" sz="1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GB" sz="1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	</a:t>
            </a:r>
            <a:r>
              <a:rPr lang="en-GB" sz="2000" i="1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n</a:t>
            </a:r>
            <a:r>
              <a:rPr lang="en-GB" sz="2000" i="1" baseline="-25000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b</a:t>
            </a:r>
            <a:r>
              <a:rPr lang="en-GB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=  bunches / train</a:t>
            </a:r>
            <a:br>
              <a:rPr lang="en-GB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GB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	</a:t>
            </a:r>
            <a:r>
              <a:rPr lang="en-GB" sz="2000" i="1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N	</a:t>
            </a:r>
            <a:r>
              <a:rPr lang="en-GB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=  particles per bunch</a:t>
            </a:r>
            <a:br>
              <a:rPr lang="en-GB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GB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	</a:t>
            </a:r>
            <a:r>
              <a:rPr lang="en-GB" sz="2000" i="1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f</a:t>
            </a:r>
            <a:r>
              <a:rPr lang="en-GB" sz="2000" i="1" baseline="-25000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rep</a:t>
            </a:r>
            <a:r>
              <a:rPr lang="en-GB" sz="2000" i="1" baseline="-25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</a:t>
            </a:r>
            <a:r>
              <a:rPr lang="en-GB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=  repetition frequency</a:t>
            </a:r>
            <a:br>
              <a:rPr lang="en-GB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GB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	</a:t>
            </a:r>
            <a:r>
              <a:rPr lang="el-GR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</a:rPr>
              <a:t>σ</a:t>
            </a:r>
            <a:r>
              <a:rPr lang="en-GB" sz="2000" i="1" baseline="-25000" dirty="0" err="1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x,y</a:t>
            </a:r>
            <a:r>
              <a:rPr lang="en-GB" sz="2000" i="1" baseline="-25000" dirty="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	</a:t>
            </a:r>
            <a:r>
              <a:rPr lang="en-GB" sz="2000" dirty="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=  transverse beam size at IP</a:t>
            </a:r>
            <a:br>
              <a:rPr lang="en-GB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GB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	</a:t>
            </a:r>
            <a:r>
              <a:rPr lang="en-GB" sz="2000" i="1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H</a:t>
            </a:r>
            <a:r>
              <a:rPr lang="en-GB" sz="2000" i="1" baseline="-25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D	</a:t>
            </a:r>
            <a:r>
              <a:rPr lang="en-GB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=  beam-beam enhancement factor (linear collider: typical value ~2)</a:t>
            </a:r>
          </a:p>
          <a:p>
            <a:pPr eaLnBrk="1"/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LHC ring	</a:t>
            </a:r>
            <a:r>
              <a:rPr lang="en-GB" sz="2400" i="1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f</a:t>
            </a:r>
            <a:r>
              <a:rPr lang="en-GB" sz="2400" i="1" baseline="-25000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rep</a:t>
            </a: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= </a:t>
            </a:r>
            <a:r>
              <a:rPr lang="en-GB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11 kHz</a:t>
            </a: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</a:p>
          <a:p>
            <a:pPr eaLnBrk="1"/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LC 			</a:t>
            </a:r>
            <a:r>
              <a:rPr lang="en-GB" sz="2400" i="1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f</a:t>
            </a:r>
            <a:r>
              <a:rPr lang="en-GB" sz="2400" i="1" baseline="-25000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rep</a:t>
            </a: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= few-100 Hz (power limited)</a:t>
            </a:r>
          </a:p>
          <a:p>
            <a:pPr eaLnBrk="1">
              <a:buNone/>
            </a:pP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			⇒ </a:t>
            </a:r>
            <a:r>
              <a:rPr lang="en-GB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factor ~100-1000</a:t>
            </a: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in </a:t>
            </a:r>
            <a:r>
              <a:rPr lang="en-GB" sz="2400" i="1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L</a:t>
            </a: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already </a:t>
            </a:r>
            <a:r>
              <a:rPr lang="en-GB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lost</a:t>
            </a:r>
            <a:r>
              <a:rPr lang="en-GB" sz="2400" dirty="0">
                <a:latin typeface="Times New Roman" charset="0"/>
                <a:ea typeface="ＭＳ Ｐゴシック" charset="0"/>
                <a:cs typeface="ＭＳ Ｐゴシック" charset="0"/>
              </a:rPr>
              <a:t> for the LC</a:t>
            </a:r>
            <a:r>
              <a:rPr lang="en-GB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!</a:t>
            </a:r>
            <a:endParaRPr lang="en-GB" sz="2400" dirty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Must push </a:t>
            </a:r>
            <a:r>
              <a:rPr lang="en-GB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very hard</a:t>
            </a: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on beam cross-section at collision:</a:t>
            </a:r>
          </a:p>
          <a:p>
            <a:pPr eaLnBrk="1"/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factor of 10</a:t>
            </a:r>
            <a:r>
              <a:rPr lang="en-GB" sz="2400" baseline="30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6</a:t>
            </a: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gain! needed</a:t>
            </a:r>
            <a:b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to obtain high luminosity</a:t>
            </a:r>
            <a:b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of a few 10</a:t>
            </a:r>
            <a:r>
              <a:rPr lang="en-GB" sz="2400" baseline="30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34</a:t>
            </a: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cm</a:t>
            </a:r>
            <a:r>
              <a:rPr lang="en-GB" sz="2400" baseline="30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-2</a:t>
            </a: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</a:t>
            </a:r>
            <a:r>
              <a:rPr lang="en-GB" sz="2400" baseline="30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-1</a:t>
            </a:r>
            <a:endParaRPr lang="en-US" sz="2400" baseline="30000" dirty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graphicFrame>
        <p:nvGraphicFramePr>
          <p:cNvPr id="33794" name="Object 7"/>
          <p:cNvGraphicFramePr>
            <a:graphicFrameLocks noChangeAspect="1"/>
          </p:cNvGraphicFramePr>
          <p:nvPr/>
        </p:nvGraphicFramePr>
        <p:xfrm>
          <a:off x="5595938" y="954088"/>
          <a:ext cx="2809875" cy="1150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054080" imgH="431640" progId="Equation.DSMT4">
                  <p:embed/>
                </p:oleObj>
              </mc:Choice>
              <mc:Fallback>
                <p:oleObj name="Equation" r:id="rId2" imgW="1054080" imgH="43164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95938" y="954088"/>
                        <a:ext cx="2809875" cy="11509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5139618" y="5967523"/>
            <a:ext cx="4724175" cy="1169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06" tIns="45653" rIns="91306" bIns="45653">
            <a:spAutoFit/>
          </a:bodyPr>
          <a:lstStyle>
            <a:lvl1pPr defTabSz="91281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2400" dirty="0">
                <a:solidFill>
                  <a:schemeClr val="tx1"/>
                </a:solidFill>
              </a:rPr>
              <a:t>LEP: 	</a:t>
            </a:r>
            <a:r>
              <a:rPr lang="en-US" sz="2800" dirty="0" err="1">
                <a:solidFill>
                  <a:schemeClr val="tx1"/>
                </a:solidFill>
              </a:rPr>
              <a:t>σ</a:t>
            </a:r>
            <a:r>
              <a:rPr lang="en-US" sz="2400" i="1" baseline="-25000" dirty="0" err="1">
                <a:solidFill>
                  <a:schemeClr val="tx1"/>
                </a:solidFill>
              </a:rPr>
              <a:t>x</a:t>
            </a:r>
            <a:r>
              <a:rPr lang="en-US" sz="2800" dirty="0" err="1">
                <a:solidFill>
                  <a:schemeClr val="tx1"/>
                </a:solidFill>
              </a:rPr>
              <a:t>σ</a:t>
            </a:r>
            <a:r>
              <a:rPr lang="en-US" sz="2400" i="1" baseline="-25000" dirty="0" err="1">
                <a:solidFill>
                  <a:schemeClr val="tx1"/>
                </a:solidFill>
              </a:rPr>
              <a:t>y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>
                <a:solidFill>
                  <a:schemeClr val="tx1"/>
                </a:solidFill>
                <a:sym typeface="Symbol" charset="0"/>
              </a:rPr>
              <a:t>≈</a:t>
            </a:r>
            <a:r>
              <a:rPr lang="en-US" sz="2400" dirty="0">
                <a:solidFill>
                  <a:schemeClr val="tx1"/>
                </a:solidFill>
              </a:rPr>
              <a:t> 130</a:t>
            </a:r>
            <a:r>
              <a:rPr lang="en-US" sz="2400" dirty="0">
                <a:solidFill>
                  <a:schemeClr val="tx1"/>
                </a:solidFill>
                <a:sym typeface="Symbol" charset="0"/>
              </a:rPr>
              <a:t>×</a:t>
            </a:r>
            <a:r>
              <a:rPr lang="en-US" sz="2400" dirty="0">
                <a:solidFill>
                  <a:schemeClr val="tx1"/>
                </a:solidFill>
              </a:rPr>
              <a:t>6 µm</a:t>
            </a:r>
            <a:r>
              <a:rPr lang="en-US" sz="2400" baseline="30000" dirty="0">
                <a:solidFill>
                  <a:schemeClr val="tx1"/>
                </a:solidFill>
              </a:rPr>
              <a:t>2</a:t>
            </a:r>
            <a:endParaRPr lang="en-US" sz="24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2400" dirty="0">
                <a:solidFill>
                  <a:schemeClr val="tx1"/>
                </a:solidFill>
              </a:rPr>
              <a:t>LC:  	</a:t>
            </a:r>
            <a:r>
              <a:rPr lang="en-US" sz="2800" dirty="0" err="1">
                <a:solidFill>
                  <a:schemeClr val="tx1"/>
                </a:solidFill>
              </a:rPr>
              <a:t>σ</a:t>
            </a:r>
            <a:r>
              <a:rPr lang="en-US" sz="2400" i="1" baseline="-25000" dirty="0" err="1">
                <a:solidFill>
                  <a:schemeClr val="tx1"/>
                </a:solidFill>
              </a:rPr>
              <a:t>x</a:t>
            </a:r>
            <a:r>
              <a:rPr lang="en-US" sz="2800" dirty="0" err="1">
                <a:solidFill>
                  <a:schemeClr val="tx1"/>
                </a:solidFill>
              </a:rPr>
              <a:t>σ</a:t>
            </a:r>
            <a:r>
              <a:rPr lang="en-US" sz="2400" i="1" baseline="-25000" dirty="0" err="1">
                <a:solidFill>
                  <a:schemeClr val="tx1"/>
                </a:solidFill>
              </a:rPr>
              <a:t>y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>
                <a:solidFill>
                  <a:schemeClr val="tx1"/>
                </a:solidFill>
                <a:sym typeface="Symbol" charset="0"/>
              </a:rPr>
              <a:t>≈</a:t>
            </a:r>
            <a:r>
              <a:rPr lang="en-US" sz="2400" dirty="0">
                <a:solidFill>
                  <a:schemeClr val="tx1"/>
                </a:solidFill>
              </a:rPr>
              <a:t> (60-550) </a:t>
            </a:r>
            <a:r>
              <a:rPr lang="en-US" sz="2400" dirty="0">
                <a:solidFill>
                  <a:schemeClr val="tx1"/>
                </a:solidFill>
                <a:sym typeface="Symbol" charset="0"/>
              </a:rPr>
              <a:t>× (</a:t>
            </a:r>
            <a:r>
              <a:rPr lang="en-US" sz="2400" dirty="0">
                <a:solidFill>
                  <a:schemeClr val="tx1"/>
                </a:solidFill>
              </a:rPr>
              <a:t>1-5) nm</a:t>
            </a:r>
            <a:r>
              <a:rPr lang="en-US" sz="2400" baseline="30000" dirty="0">
                <a:solidFill>
                  <a:schemeClr val="tx1"/>
                </a:solidFill>
              </a:rPr>
              <a:t>2</a:t>
            </a:r>
          </a:p>
        </p:txBody>
      </p:sp>
      <p:graphicFrame>
        <p:nvGraphicFramePr>
          <p:cNvPr id="9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23527342"/>
              </p:ext>
            </p:extLst>
          </p:nvPr>
        </p:nvGraphicFramePr>
        <p:xfrm>
          <a:off x="6748636" y="1023473"/>
          <a:ext cx="2730500" cy="1252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079280" imgH="495000" progId="Equation.3">
                  <p:embed/>
                </p:oleObj>
              </mc:Choice>
              <mc:Fallback>
                <p:oleObj name="Equation" r:id="rId4" imgW="1079280" imgH="495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48636" y="1023473"/>
                        <a:ext cx="2730500" cy="1252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Slide </a:t>
            </a:r>
            <a:fld id="{1F3693CA-79C3-7243-A8F0-85F1856197F2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.5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769938" marR="0" indent="-287338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ts val="1138"/>
          </a:spcAft>
          <a:buClr>
            <a:srgbClr val="000000"/>
          </a:buClr>
          <a:buSzPct val="68000"/>
          <a:buFont typeface="StarSymbol" charset="0"/>
          <a:buBlip>
            <a:blip xmlns:r="http://schemas.openxmlformats.org/officeDocument/2006/relationships" r:embed="rId1"/>
          </a:buBlip>
          <a:tabLst/>
          <a:defRPr kumimoji="0" lang="en-GB" sz="26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769938" marR="0" indent="-287338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ts val="1138"/>
          </a:spcAft>
          <a:buClr>
            <a:srgbClr val="000000"/>
          </a:buClr>
          <a:buSzPct val="68000"/>
          <a:buFont typeface="StarSymbol" charset="0"/>
          <a:buBlip>
            <a:blip xmlns:r="http://schemas.openxmlformats.org/officeDocument/2006/relationships" r:embed="rId1"/>
          </a:buBlip>
          <a:tabLst/>
          <a:defRPr kumimoji="0" lang="en-GB" sz="26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42079</TotalTime>
  <Words>2693</Words>
  <Application>Microsoft Macintosh PowerPoint</Application>
  <PresentationFormat>Custom</PresentationFormat>
  <Paragraphs>436</Paragraphs>
  <Slides>33</Slides>
  <Notes>9</Notes>
  <HiddenSlides>0</HiddenSlides>
  <MMClips>1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4" baseType="lpstr">
      <vt:lpstr>Arial Unicode MS</vt:lpstr>
      <vt:lpstr>Arial</vt:lpstr>
      <vt:lpstr>Calibri</vt:lpstr>
      <vt:lpstr>Comic Sans MS</vt:lpstr>
      <vt:lpstr>StarSymbol</vt:lpstr>
      <vt:lpstr>Symbol</vt:lpstr>
      <vt:lpstr>Times</vt:lpstr>
      <vt:lpstr>Times New Roman</vt:lpstr>
      <vt:lpstr>1_Default Design</vt:lpstr>
      <vt:lpstr>Default Design</vt:lpstr>
      <vt:lpstr>Equation</vt:lpstr>
      <vt:lpstr>Linear Colliders</vt:lpstr>
      <vt:lpstr>Preface</vt:lpstr>
      <vt:lpstr>Linear Colliders Lecture 1: Introduction and Overview</vt:lpstr>
      <vt:lpstr>Path to higher energy</vt:lpstr>
      <vt:lpstr>Lepton vs. Hadron Collisions</vt:lpstr>
      <vt:lpstr>TeV e+e- physics</vt:lpstr>
      <vt:lpstr>The next lepton collider</vt:lpstr>
      <vt:lpstr>The solution: a Linear Collider</vt:lpstr>
      <vt:lpstr>Luminosity: LC vs Storage Ring</vt:lpstr>
      <vt:lpstr>Luminosity: RF power</vt:lpstr>
      <vt:lpstr>Luminosity: IP effects</vt:lpstr>
      <vt:lpstr>Beam-Beam effects: pinch</vt:lpstr>
      <vt:lpstr>Collision Simulation</vt:lpstr>
      <vt:lpstr>Beamstrahlung</vt:lpstr>
      <vt:lpstr>Beamstrahlung: energy loss</vt:lpstr>
      <vt:lpstr>Limit on beam size: Hour-glass effect</vt:lpstr>
      <vt:lpstr>Luminosity: more scaling …</vt:lpstr>
      <vt:lpstr>The ‘final’ scaling for LC</vt:lpstr>
      <vt:lpstr>Generic Linear Collider</vt:lpstr>
      <vt:lpstr>The real designs: JLC/NLC</vt:lpstr>
      <vt:lpstr>The real designs: TESLA -&gt; ILC</vt:lpstr>
      <vt:lpstr>ILC - Global Design Effort - LCC</vt:lpstr>
      <vt:lpstr>PowerPoint Presentation</vt:lpstr>
      <vt:lpstr>PowerPoint Presentation</vt:lpstr>
      <vt:lpstr>ILC Main Linac RF Unit</vt:lpstr>
      <vt:lpstr>ILC Main Linac RF distribution</vt:lpstr>
      <vt:lpstr>CLIC – overall layout – 3 TeV </vt:lpstr>
      <vt:lpstr>CLIC two beam scheme</vt:lpstr>
      <vt:lpstr>PowerPoint Presentation</vt:lpstr>
      <vt:lpstr>CLIC two-beam scheme</vt:lpstr>
      <vt:lpstr>First LC: SLC</vt:lpstr>
      <vt:lpstr>Parameter comparison</vt:lpstr>
      <vt:lpstr>Documentation about ILC/CLIC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CTF 3 run 2004/2 Planning</dc:title>
  <cp:lastModifiedBy>Frank Tecker</cp:lastModifiedBy>
  <cp:revision>267</cp:revision>
  <dcterms:created xsi:type="dcterms:W3CDTF">2011-02-23T08:15:12Z</dcterms:created>
  <dcterms:modified xsi:type="dcterms:W3CDTF">2023-01-31T12:51:46Z</dcterms:modified>
</cp:coreProperties>
</file>