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1.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8" r:id="rId1"/>
    <p:sldMasterId id="2147483753" r:id="rId2"/>
  </p:sldMasterIdLst>
  <p:notesMasterIdLst>
    <p:notesMasterId r:id="rId54"/>
  </p:notesMasterIdLst>
  <p:sldIdLst>
    <p:sldId id="256" r:id="rId3"/>
    <p:sldId id="334" r:id="rId4"/>
    <p:sldId id="420" r:id="rId5"/>
    <p:sldId id="385" r:id="rId6"/>
    <p:sldId id="419" r:id="rId7"/>
    <p:sldId id="408" r:id="rId8"/>
    <p:sldId id="438" r:id="rId9"/>
    <p:sldId id="418" r:id="rId10"/>
    <p:sldId id="475" r:id="rId11"/>
    <p:sldId id="421" r:id="rId12"/>
    <p:sldId id="454" r:id="rId13"/>
    <p:sldId id="455" r:id="rId14"/>
    <p:sldId id="443" r:id="rId15"/>
    <p:sldId id="446" r:id="rId16"/>
    <p:sldId id="453" r:id="rId17"/>
    <p:sldId id="447" r:id="rId18"/>
    <p:sldId id="448" r:id="rId19"/>
    <p:sldId id="449" r:id="rId20"/>
    <p:sldId id="452" r:id="rId21"/>
    <p:sldId id="451" r:id="rId22"/>
    <p:sldId id="390" r:id="rId23"/>
    <p:sldId id="391" r:id="rId24"/>
    <p:sldId id="373" r:id="rId25"/>
    <p:sldId id="414" r:id="rId26"/>
    <p:sldId id="432" r:id="rId27"/>
    <p:sldId id="482" r:id="rId28"/>
    <p:sldId id="483" r:id="rId29"/>
    <p:sldId id="458" r:id="rId30"/>
    <p:sldId id="439" r:id="rId31"/>
    <p:sldId id="463" r:id="rId32"/>
    <p:sldId id="464" r:id="rId33"/>
    <p:sldId id="465" r:id="rId34"/>
    <p:sldId id="466" r:id="rId35"/>
    <p:sldId id="467" r:id="rId36"/>
    <p:sldId id="468" r:id="rId37"/>
    <p:sldId id="471" r:id="rId38"/>
    <p:sldId id="473" r:id="rId39"/>
    <p:sldId id="469" r:id="rId40"/>
    <p:sldId id="460" r:id="rId41"/>
    <p:sldId id="462" r:id="rId42"/>
    <p:sldId id="459" r:id="rId43"/>
    <p:sldId id="470" r:id="rId44"/>
    <p:sldId id="440" r:id="rId45"/>
    <p:sldId id="384" r:id="rId46"/>
    <p:sldId id="456" r:id="rId47"/>
    <p:sldId id="427" r:id="rId48"/>
    <p:sldId id="472" r:id="rId49"/>
    <p:sldId id="480" r:id="rId50"/>
    <p:sldId id="415" r:id="rId51"/>
    <p:sldId id="423" r:id="rId52"/>
    <p:sldId id="436" r:id="rId5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14" userDrawn="1">
          <p15:clr>
            <a:srgbClr val="A4A3A4"/>
          </p15:clr>
        </p15:guide>
        <p15:guide id="2" pos="876" userDrawn="1">
          <p15:clr>
            <a:srgbClr val="A4A3A4"/>
          </p15:clr>
        </p15:guide>
        <p15:guide id="3" pos="4203" userDrawn="1">
          <p15:clr>
            <a:srgbClr val="A4A3A4"/>
          </p15:clr>
        </p15:guide>
        <p15:guide id="4" orient="horz" pos="10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13476"/>
    <a:srgbClr val="CDC301"/>
    <a:srgbClr val="D8C318"/>
    <a:srgbClr val="92BD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750" autoAdjust="0"/>
    <p:restoredTop sz="87981" autoAdjust="0"/>
  </p:normalViewPr>
  <p:slideViewPr>
    <p:cSldViewPr snapToGrid="0">
      <p:cViewPr varScale="1">
        <p:scale>
          <a:sx n="53" d="100"/>
          <a:sy n="53" d="100"/>
        </p:scale>
        <p:origin x="880" y="48"/>
      </p:cViewPr>
      <p:guideLst>
        <p:guide orient="horz" pos="714"/>
        <p:guide pos="876"/>
        <p:guide pos="4203"/>
        <p:guide orient="horz" pos="1026"/>
      </p:guideLst>
    </p:cSldViewPr>
  </p:slideViewPr>
  <p:notesTextViewPr>
    <p:cViewPr>
      <p:scale>
        <a:sx n="3" d="2"/>
        <a:sy n="3" d="2"/>
      </p:scale>
      <p:origin x="0" y="0"/>
    </p:cViewPr>
  </p:notesTextViewPr>
  <p:sorterViewPr>
    <p:cViewPr varScale="1">
      <p:scale>
        <a:sx n="100" d="100"/>
        <a:sy n="100" d="100"/>
      </p:scale>
      <p:origin x="0" y="-39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bilow\Desktop\Vortr&#228;ge\Fotos%20f&#252;r%20LHCP\Grafik.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ubilow\Desktop\Vortr&#228;ge\Fotos%20f&#252;r%20LHCP\Grafik.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6.9408662900188323E-2"/>
          <c:y val="0.17171296296296296"/>
          <c:w val="0.93059133709981168"/>
          <c:h val="0.69607074081226994"/>
        </c:manualLayout>
      </c:layout>
      <c:barChart>
        <c:barDir val="col"/>
        <c:grouping val="clustered"/>
        <c:varyColors val="0"/>
        <c:ser>
          <c:idx val="0"/>
          <c:order val="0"/>
          <c:spPr>
            <a:solidFill>
              <a:srgbClr val="013476"/>
            </a:solidFill>
            <a:ln>
              <a:noFill/>
            </a:ln>
            <a:effectLst/>
          </c:spPr>
          <c:invertIfNegative val="0"/>
          <c:dLbls>
            <c:dLbl>
              <c:idx val="0"/>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0-9397-4E39-8C4F-AB6C4932600F}"/>
                </c:ext>
              </c:extLst>
            </c:dLbl>
            <c:dLbl>
              <c:idx val="1"/>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1-9397-4E39-8C4F-AB6C4932600F}"/>
                </c:ext>
              </c:extLst>
            </c:dLbl>
            <c:dLbl>
              <c:idx val="2"/>
              <c:tx>
                <c:rich>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r>
                      <a:rPr lang="en-US" dirty="0"/>
                      <a:t>75</a:t>
                    </a:r>
                  </a:p>
                </c:rich>
              </c:tx>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9397-4E39-8C4F-AB6C4932600F}"/>
                </c:ext>
              </c:extLst>
            </c:dLbl>
            <c:dLbl>
              <c:idx val="3"/>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3-9397-4E39-8C4F-AB6C4932600F}"/>
                </c:ext>
              </c:extLst>
            </c:dLbl>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Tabelle1!$A$4:$A$7</c:f>
              <c:numCache>
                <c:formatCode>General</c:formatCode>
                <c:ptCount val="4"/>
                <c:pt idx="0">
                  <c:v>1</c:v>
                </c:pt>
                <c:pt idx="1">
                  <c:v>2</c:v>
                </c:pt>
                <c:pt idx="2">
                  <c:v>3</c:v>
                </c:pt>
                <c:pt idx="3">
                  <c:v>4</c:v>
                </c:pt>
              </c:numCache>
            </c:numRef>
          </c:cat>
          <c:val>
            <c:numRef>
              <c:f>Tabelle1!$B$4:$B$7</c:f>
              <c:numCache>
                <c:formatCode>General</c:formatCode>
                <c:ptCount val="4"/>
                <c:pt idx="0">
                  <c:v>3500</c:v>
                </c:pt>
                <c:pt idx="1">
                  <c:v>250</c:v>
                </c:pt>
                <c:pt idx="2">
                  <c:v>60</c:v>
                </c:pt>
                <c:pt idx="3">
                  <c:v>15</c:v>
                </c:pt>
              </c:numCache>
            </c:numRef>
          </c:val>
          <c:extLst>
            <c:ext xmlns:c16="http://schemas.microsoft.com/office/drawing/2014/chart" uri="{C3380CC4-5D6E-409C-BE32-E72D297353CC}">
              <c16:uniqueId val="{00000004-9397-4E39-8C4F-AB6C4932600F}"/>
            </c:ext>
          </c:extLst>
        </c:ser>
        <c:dLbls>
          <c:dLblPos val="outEnd"/>
          <c:showLegendKey val="0"/>
          <c:showVal val="1"/>
          <c:showCatName val="0"/>
          <c:showSerName val="0"/>
          <c:showPercent val="0"/>
          <c:showBubbleSize val="0"/>
        </c:dLbls>
        <c:gapWidth val="444"/>
        <c:overlap val="-90"/>
        <c:axId val="448515264"/>
        <c:axId val="448516832"/>
      </c:barChart>
      <c:catAx>
        <c:axId val="448515264"/>
        <c:scaling>
          <c:orientation val="minMax"/>
        </c:scaling>
        <c:delete val="1"/>
        <c:axPos val="b"/>
        <c:numFmt formatCode="General" sourceLinked="1"/>
        <c:majorTickMark val="none"/>
        <c:minorTickMark val="none"/>
        <c:tickLblPos val="nextTo"/>
        <c:crossAx val="448516832"/>
        <c:crosses val="autoZero"/>
        <c:auto val="1"/>
        <c:lblAlgn val="ctr"/>
        <c:lblOffset val="100"/>
        <c:noMultiLvlLbl val="0"/>
      </c:catAx>
      <c:valAx>
        <c:axId val="448516832"/>
        <c:scaling>
          <c:logBase val="10"/>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de-DE" sz="1800" cap="none" dirty="0">
                    <a:solidFill>
                      <a:srgbClr val="013476"/>
                    </a:solidFill>
                    <a:latin typeface="Arial Narrow" panose="020B0606020202030204" pitchFamily="34" charset="0"/>
                  </a:rPr>
                  <a:t>Anzahl Jugendliche/Jahr</a:t>
                </a:r>
              </a:p>
            </c:rich>
          </c:tx>
          <c:layout>
            <c:manualLayout>
              <c:xMode val="edge"/>
              <c:yMode val="edge"/>
              <c:x val="9.8831283925999783E-3"/>
              <c:y val="0.26073474818136949"/>
            </c:manualLayout>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de-DE"/>
            </a:p>
          </c:txPr>
        </c:title>
        <c:numFmt formatCode="#,##0" sourceLinked="0"/>
        <c:majorTickMark val="none"/>
        <c:minorTickMark val="none"/>
        <c:tickLblPos val="nextTo"/>
        <c:crossAx val="448515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7"/>
    </mc:Choice>
    <mc:Fallback>
      <c:style val="7"/>
    </mc:Fallback>
  </mc:AlternateContent>
  <c:chart>
    <c:autoTitleDeleted val="1"/>
    <c:plotArea>
      <c:layout>
        <c:manualLayout>
          <c:layoutTarget val="inner"/>
          <c:xMode val="edge"/>
          <c:yMode val="edge"/>
          <c:x val="6.9408662900188323E-2"/>
          <c:y val="0.17171296296296296"/>
          <c:w val="0.93059133709981168"/>
          <c:h val="0.69607074081226994"/>
        </c:manualLayout>
      </c:layout>
      <c:barChart>
        <c:barDir val="col"/>
        <c:grouping val="clustered"/>
        <c:varyColors val="0"/>
        <c:ser>
          <c:idx val="0"/>
          <c:order val="0"/>
          <c:spPr>
            <a:solidFill>
              <a:srgbClr val="013476"/>
            </a:solidFill>
            <a:ln>
              <a:noFill/>
            </a:ln>
            <a:effectLst/>
          </c:spPr>
          <c:invertIfNegative val="0"/>
          <c:dLbls>
            <c:dLbl>
              <c:idx val="0"/>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0-9397-4E39-8C4F-AB6C4932600F}"/>
                </c:ext>
              </c:extLst>
            </c:dLbl>
            <c:dLbl>
              <c:idx val="1"/>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6="http://schemas.microsoft.com/office/drawing/2014/chart" uri="{C3380CC4-5D6E-409C-BE32-E72D297353CC}">
                  <c16:uniqueId val="{00000001-9397-4E39-8C4F-AB6C4932600F}"/>
                </c:ext>
              </c:extLst>
            </c:dLbl>
            <c:dLbl>
              <c:idx val="2"/>
              <c:tx>
                <c:rich>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r>
                      <a:rPr lang="en-US" dirty="0"/>
                      <a:t>75</a:t>
                    </a:r>
                  </a:p>
                </c:rich>
              </c:tx>
              <c:spPr>
                <a:noFill/>
                <a:ln>
                  <a:noFill/>
                </a:ln>
                <a:effectLst/>
              </c:spPr>
              <c:txPr>
                <a:bodyPr rot="-5400000" spcFirstLastPara="1" vertOverflow="clip" horzOverflow="clip" vert="horz" wrap="square" lIns="38100" tIns="19050" rIns="38100" bIns="19050" anchor="ctr" anchorCtr="1">
                  <a:spAutoFit/>
                </a:bodyPr>
                <a:lstStyle/>
                <a:p>
                  <a:pPr>
                    <a:defRPr sz="2000" b="1" i="0" u="none" strike="noStrike" kern="1200" baseline="0">
                      <a:solidFill>
                        <a:srgbClr val="CDC301"/>
                      </a:solidFill>
                      <a:latin typeface="Arial Narrow" panose="020B0606020202030204" pitchFamily="34" charset="0"/>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9397-4E39-8C4F-AB6C4932600F}"/>
                </c:ext>
              </c:extLst>
            </c:dLbl>
            <c:dLbl>
              <c:idx val="3"/>
              <c:delete val="1"/>
              <c:extLst>
                <c:ext xmlns:c15="http://schemas.microsoft.com/office/drawing/2012/chart" uri="{CE6537A1-D6FC-4f65-9D91-7224C49458BB}"/>
                <c:ext xmlns:c16="http://schemas.microsoft.com/office/drawing/2014/chart" uri="{C3380CC4-5D6E-409C-BE32-E72D297353CC}">
                  <c16:uniqueId val="{00000003-9397-4E39-8C4F-AB6C4932600F}"/>
                </c:ext>
              </c:extLst>
            </c:dLbl>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numRef>
              <c:f>Tabelle1!$A$4:$A$7</c:f>
              <c:numCache>
                <c:formatCode>General</c:formatCode>
                <c:ptCount val="4"/>
                <c:pt idx="0">
                  <c:v>1</c:v>
                </c:pt>
                <c:pt idx="1">
                  <c:v>2</c:v>
                </c:pt>
                <c:pt idx="2">
                  <c:v>3</c:v>
                </c:pt>
                <c:pt idx="3">
                  <c:v>4</c:v>
                </c:pt>
              </c:numCache>
            </c:numRef>
          </c:cat>
          <c:val>
            <c:numRef>
              <c:f>Tabelle1!$B$4:$B$7</c:f>
              <c:numCache>
                <c:formatCode>General</c:formatCode>
                <c:ptCount val="4"/>
                <c:pt idx="0">
                  <c:v>3500</c:v>
                </c:pt>
                <c:pt idx="1">
                  <c:v>250</c:v>
                </c:pt>
                <c:pt idx="2">
                  <c:v>60</c:v>
                </c:pt>
                <c:pt idx="3">
                  <c:v>15</c:v>
                </c:pt>
              </c:numCache>
            </c:numRef>
          </c:val>
          <c:extLst>
            <c:ext xmlns:c16="http://schemas.microsoft.com/office/drawing/2014/chart" uri="{C3380CC4-5D6E-409C-BE32-E72D297353CC}">
              <c16:uniqueId val="{00000004-9397-4E39-8C4F-AB6C4932600F}"/>
            </c:ext>
          </c:extLst>
        </c:ser>
        <c:dLbls>
          <c:dLblPos val="outEnd"/>
          <c:showLegendKey val="0"/>
          <c:showVal val="1"/>
          <c:showCatName val="0"/>
          <c:showSerName val="0"/>
          <c:showPercent val="0"/>
          <c:showBubbleSize val="0"/>
        </c:dLbls>
        <c:gapWidth val="444"/>
        <c:overlap val="-90"/>
        <c:axId val="448515264"/>
        <c:axId val="448516832"/>
      </c:barChart>
      <c:catAx>
        <c:axId val="448515264"/>
        <c:scaling>
          <c:orientation val="minMax"/>
        </c:scaling>
        <c:delete val="1"/>
        <c:axPos val="b"/>
        <c:numFmt formatCode="General" sourceLinked="1"/>
        <c:majorTickMark val="none"/>
        <c:minorTickMark val="none"/>
        <c:tickLblPos val="nextTo"/>
        <c:crossAx val="448516832"/>
        <c:crosses val="autoZero"/>
        <c:auto val="1"/>
        <c:lblAlgn val="ctr"/>
        <c:lblOffset val="100"/>
        <c:noMultiLvlLbl val="0"/>
      </c:catAx>
      <c:valAx>
        <c:axId val="448516832"/>
        <c:scaling>
          <c:logBase val="10"/>
          <c:orientation val="minMax"/>
        </c:scaling>
        <c:delete val="1"/>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r>
                  <a:rPr lang="de-DE" sz="1800" cap="none" dirty="0">
                    <a:solidFill>
                      <a:srgbClr val="013476"/>
                    </a:solidFill>
                    <a:latin typeface="Arial Narrow" panose="020B0606020202030204" pitchFamily="34" charset="0"/>
                  </a:rPr>
                  <a:t>Anzahl Jugendliche/Jahr</a:t>
                </a:r>
              </a:p>
            </c:rich>
          </c:tx>
          <c:layout>
            <c:manualLayout>
              <c:xMode val="edge"/>
              <c:yMode val="edge"/>
              <c:x val="9.8831283925999783E-3"/>
              <c:y val="0.26073474818136949"/>
            </c:manualLayout>
          </c:layout>
          <c:overlay val="0"/>
          <c:spPr>
            <a:noFill/>
            <a:ln>
              <a:noFill/>
            </a:ln>
            <a:effectLst/>
          </c:spPr>
          <c:txPr>
            <a:bodyPr rot="-5400000" spcFirstLastPara="1" vertOverflow="ellipsis" vert="horz" wrap="square" anchor="ctr" anchorCtr="1"/>
            <a:lstStyle/>
            <a:p>
              <a:pPr>
                <a:defRPr sz="1197" b="0" i="0" u="none" strike="noStrike" kern="1200" cap="all" baseline="0">
                  <a:solidFill>
                    <a:schemeClr val="tx1">
                      <a:lumMod val="65000"/>
                      <a:lumOff val="35000"/>
                    </a:schemeClr>
                  </a:solidFill>
                  <a:latin typeface="+mn-lt"/>
                  <a:ea typeface="+mn-ea"/>
                  <a:cs typeface="+mn-cs"/>
                </a:defRPr>
              </a:pPr>
              <a:endParaRPr lang="de-DE"/>
            </a:p>
          </c:txPr>
        </c:title>
        <c:numFmt formatCode="#,##0" sourceLinked="0"/>
        <c:majorTickMark val="none"/>
        <c:minorTickMark val="none"/>
        <c:tickLblPos val="nextTo"/>
        <c:crossAx val="448515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rgbClr val="013476"/>
              </a:solidFill>
              <a:ln>
                <a:noFill/>
              </a:ln>
              <a:effectLst/>
            </c:spPr>
            <c:extLst>
              <c:ext xmlns:c16="http://schemas.microsoft.com/office/drawing/2014/chart" uri="{C3380CC4-5D6E-409C-BE32-E72D297353CC}">
                <c16:uniqueId val="{00000001-FDE7-4364-95B8-091AB2F587BE}"/>
              </c:ext>
            </c:extLst>
          </c:dPt>
          <c:dPt>
            <c:idx val="1"/>
            <c:bubble3D val="0"/>
            <c:spPr>
              <a:solidFill>
                <a:schemeClr val="accent5">
                  <a:lumMod val="75000"/>
                </a:schemeClr>
              </a:solidFill>
              <a:ln>
                <a:noFill/>
              </a:ln>
              <a:effectLst/>
            </c:spPr>
            <c:extLst>
              <c:ext xmlns:c16="http://schemas.microsoft.com/office/drawing/2014/chart" uri="{C3380CC4-5D6E-409C-BE32-E72D297353CC}">
                <c16:uniqueId val="{00000003-FDE7-4364-95B8-091AB2F587BE}"/>
              </c:ext>
            </c:extLst>
          </c:dPt>
          <c:dPt>
            <c:idx val="2"/>
            <c:bubble3D val="0"/>
            <c:spPr>
              <a:solidFill>
                <a:schemeClr val="accent1">
                  <a:lumMod val="60000"/>
                  <a:lumOff val="40000"/>
                </a:schemeClr>
              </a:solidFill>
              <a:ln>
                <a:noFill/>
              </a:ln>
              <a:effectLst/>
            </c:spPr>
            <c:extLst>
              <c:ext xmlns:c16="http://schemas.microsoft.com/office/drawing/2014/chart" uri="{C3380CC4-5D6E-409C-BE32-E72D297353CC}">
                <c16:uniqueId val="{00000005-FDE7-4364-95B8-091AB2F587BE}"/>
              </c:ext>
            </c:extLst>
          </c:dPt>
          <c:dPt>
            <c:idx val="3"/>
            <c:bubble3D val="0"/>
            <c:spPr>
              <a:solidFill>
                <a:schemeClr val="accent6"/>
              </a:solidFill>
              <a:ln>
                <a:noFill/>
              </a:ln>
              <a:effectLst/>
            </c:spPr>
            <c:extLst>
              <c:ext xmlns:c16="http://schemas.microsoft.com/office/drawing/2014/chart" uri="{C3380CC4-5D6E-409C-BE32-E72D297353CC}">
                <c16:uniqueId val="{00000007-FDE7-4364-95B8-091AB2F587BE}"/>
              </c:ext>
            </c:extLst>
          </c:dPt>
          <c:dPt>
            <c:idx val="4"/>
            <c:bubble3D val="0"/>
            <c:spPr>
              <a:solidFill>
                <a:schemeClr val="accent6">
                  <a:lumMod val="40000"/>
                  <a:lumOff val="60000"/>
                </a:schemeClr>
              </a:solidFill>
              <a:ln>
                <a:noFill/>
              </a:ln>
              <a:effectLst/>
            </c:spPr>
            <c:extLst>
              <c:ext xmlns:c16="http://schemas.microsoft.com/office/drawing/2014/chart" uri="{C3380CC4-5D6E-409C-BE32-E72D297353CC}">
                <c16:uniqueId val="{00000009-FDE7-4364-95B8-091AB2F587BE}"/>
              </c:ext>
            </c:extLst>
          </c:dPt>
          <c:dPt>
            <c:idx val="5"/>
            <c:bubble3D val="0"/>
            <c:spPr>
              <a:solidFill>
                <a:schemeClr val="accent4"/>
              </a:solidFill>
              <a:ln>
                <a:noFill/>
              </a:ln>
              <a:effectLst/>
            </c:spPr>
            <c:extLst>
              <c:ext xmlns:c16="http://schemas.microsoft.com/office/drawing/2014/chart" uri="{C3380CC4-5D6E-409C-BE32-E72D297353CC}">
                <c16:uniqueId val="{0000000B-FDE7-4364-95B8-091AB2F587BE}"/>
              </c:ext>
            </c:extLst>
          </c:dPt>
          <c:dLbls>
            <c:delete val="1"/>
          </c:dLbls>
          <c:cat>
            <c:strRef>
              <c:f>Tabelle2!$A$2:$A$7</c:f>
              <c:strCache>
                <c:ptCount val="6"/>
                <c:pt idx="0">
                  <c:v>Physics</c:v>
                </c:pt>
                <c:pt idx="1">
                  <c:v>Physics teacher</c:v>
                </c:pt>
                <c:pt idx="2">
                  <c:v>PhD</c:v>
                </c:pt>
                <c:pt idx="3">
                  <c:v>STEM</c:v>
                </c:pt>
                <c:pt idx="4">
                  <c:v>Medicine</c:v>
                </c:pt>
                <c:pt idx="5">
                  <c:v>High school</c:v>
                </c:pt>
              </c:strCache>
            </c:strRef>
          </c:cat>
          <c:val>
            <c:numRef>
              <c:f>Tabelle2!$B$2:$B$7</c:f>
              <c:numCache>
                <c:formatCode>General</c:formatCode>
                <c:ptCount val="6"/>
                <c:pt idx="0">
                  <c:v>21</c:v>
                </c:pt>
                <c:pt idx="1">
                  <c:v>2</c:v>
                </c:pt>
                <c:pt idx="2">
                  <c:v>2</c:v>
                </c:pt>
                <c:pt idx="3">
                  <c:v>7</c:v>
                </c:pt>
                <c:pt idx="4">
                  <c:v>2</c:v>
                </c:pt>
                <c:pt idx="5">
                  <c:v>14</c:v>
                </c:pt>
              </c:numCache>
            </c:numRef>
          </c:val>
          <c:extLst>
            <c:ext xmlns:c16="http://schemas.microsoft.com/office/drawing/2014/chart" uri="{C3380CC4-5D6E-409C-BE32-E72D297353CC}">
              <c16:uniqueId val="{0000000C-FDE7-4364-95B8-091AB2F587BE}"/>
            </c:ext>
          </c:extLst>
        </c:ser>
        <c:dLbls>
          <c:dLblPos val="inEnd"/>
          <c:showLegendKey val="0"/>
          <c:showVal val="0"/>
          <c:showCatName val="0"/>
          <c:showSerName val="0"/>
          <c:showPercent val="1"/>
          <c:showBubbleSize val="0"/>
          <c:showLeaderLines val="1"/>
        </c:dLbls>
        <c:firstSliceAng val="0"/>
      </c:pieChart>
      <c:spPr>
        <a:noFill/>
        <a:ln>
          <a:noFill/>
        </a:ln>
        <a:effectLst/>
      </c:spPr>
    </c:plotArea>
    <c:legend>
      <c:legendPos val="t"/>
      <c:legendEntry>
        <c:idx val="0"/>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1"/>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2"/>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3"/>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4"/>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legendEntry>
        <c:idx val="5"/>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Entry>
      <c:overlay val="0"/>
      <c:spPr>
        <a:noFill/>
        <a:ln>
          <a:noFill/>
        </a:ln>
        <a:effectLst/>
      </c:spPr>
      <c:txPr>
        <a:bodyPr rot="0" spcFirstLastPara="1" vertOverflow="ellipsis" vert="horz" wrap="square" anchor="ctr" anchorCtr="1"/>
        <a:lstStyle/>
        <a:p>
          <a:pPr>
            <a:defRPr sz="1200" b="0" i="0" u="none" strike="noStrike" kern="1200" baseline="0">
              <a:solidFill>
                <a:schemeClr val="tx2"/>
              </a:solidFill>
              <a:latin typeface="Arial Narrow" panose="020B0606020202030204" pitchFamily="34" charset="0"/>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4">
    <c:autoUpdate val="0"/>
  </c:externalData>
</c:chartSpace>
</file>

<file path=ppt/charts/colors1.xml><?xml version="1.0" encoding="utf-8"?>
<cs:colorStyle xmlns:cs="http://schemas.microsoft.com/office/drawing/2012/chartStyle" xmlns:a="http://schemas.openxmlformats.org/drawingml/2006/main" meth="withinLinear" id="18">
  <a:schemeClr val="accent5"/>
</cs:colorStyle>
</file>

<file path=ppt/charts/colors2.xml><?xml version="1.0" encoding="utf-8"?>
<cs:colorStyle xmlns:cs="http://schemas.microsoft.com/office/drawing/2012/chartStyle" xmlns:a="http://schemas.openxmlformats.org/drawingml/2006/main" meth="withinLinear" id="18">
  <a:schemeClr val="accent5"/>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B6EC56-A1EB-464A-9BA1-92DDD1E38F81}" type="doc">
      <dgm:prSet loTypeId="urn:microsoft.com/office/officeart/2008/layout/HexagonCluster" loCatId="relationship" qsTypeId="urn:microsoft.com/office/officeart/2005/8/quickstyle/simple3" qsCatId="simple" csTypeId="urn:microsoft.com/office/officeart/2005/8/colors/accent1_1" csCatId="accent1" phldr="1"/>
      <dgm:spPr/>
      <dgm:t>
        <a:bodyPr/>
        <a:lstStyle/>
        <a:p>
          <a:endParaRPr lang="de-DE"/>
        </a:p>
      </dgm:t>
    </dgm:pt>
    <dgm:pt modelId="{75CB6E3E-093A-4732-A47D-7C18ED4C68FA}">
      <dgm:prSet phldrT="[Text]" custT="1"/>
      <dgm:spPr/>
      <dgm:t>
        <a:bodyPr/>
        <a:lstStyle/>
        <a:p>
          <a:r>
            <a:rPr lang="de-DE" sz="1700">
              <a:latin typeface="Arial Narrow" pitchFamily="34" charset="0"/>
            </a:rPr>
            <a:t>Bezug Experiment </a:t>
          </a:r>
          <a:br>
            <a:rPr lang="de-DE" sz="1700">
              <a:latin typeface="Arial Narrow" pitchFamily="34" charset="0"/>
            </a:rPr>
          </a:br>
          <a:r>
            <a:rPr lang="de-DE" sz="1700">
              <a:latin typeface="Arial Narrow" pitchFamily="34" charset="0"/>
              <a:sym typeface="Symbol" panose="05050102010706020507" pitchFamily="18" charset="2"/>
            </a:rPr>
            <a:t>↕</a:t>
          </a:r>
          <a:br>
            <a:rPr lang="de-DE" sz="1700">
              <a:latin typeface="Arial Narrow" pitchFamily="34" charset="0"/>
              <a:sym typeface="Symbol" panose="05050102010706020507" pitchFamily="18" charset="2"/>
            </a:rPr>
          </a:br>
          <a:r>
            <a:rPr lang="de-DE" sz="1700">
              <a:latin typeface="Arial Narrow" pitchFamily="34" charset="0"/>
              <a:sym typeface="Symbol" panose="05050102010706020507" pitchFamily="18" charset="2"/>
            </a:rPr>
            <a:t>Theorie</a:t>
          </a:r>
          <a:endParaRPr lang="de-DE" sz="1700" dirty="0">
            <a:latin typeface="Arial Narrow" pitchFamily="34" charset="0"/>
          </a:endParaRPr>
        </a:p>
      </dgm:t>
    </dgm:pt>
    <dgm:pt modelId="{540C17F3-0850-490F-BF7A-C41D4C14F73D}" type="parTrans" cxnId="{E9684774-F055-4C16-B204-7C05E780F462}">
      <dgm:prSet/>
      <dgm:spPr/>
      <dgm:t>
        <a:bodyPr/>
        <a:lstStyle/>
        <a:p>
          <a:endParaRPr lang="de-DE"/>
        </a:p>
      </dgm:t>
    </dgm:pt>
    <dgm:pt modelId="{CCC45A92-C31A-47B1-BC89-D296375BB5BE}" type="sibTrans" cxnId="{E9684774-F055-4C16-B204-7C05E780F462}">
      <dgm:prSet/>
      <dgm:spPr/>
      <dgm:t>
        <a:bodyPr/>
        <a:lstStyle/>
        <a:p>
          <a:endParaRPr lang="de-DE" sz="1500">
            <a:solidFill>
              <a:schemeClr val="tx1"/>
            </a:solidFill>
            <a:latin typeface="Arial Narrow" pitchFamily="34" charset="0"/>
          </a:endParaRPr>
        </a:p>
      </dgm:t>
    </dgm:pt>
    <dgm:pt modelId="{5CF26EBA-8207-4793-8CFB-1679A77AE17F}">
      <dgm:prSet phldrT="[Text]" custT="1"/>
      <dgm:spPr/>
      <dgm:t>
        <a:bodyPr/>
        <a:lstStyle/>
        <a:p>
          <a:r>
            <a:rPr lang="de-DE" sz="1700" dirty="0">
              <a:latin typeface="Arial Narrow" pitchFamily="34" charset="0"/>
            </a:rPr>
            <a:t>Unmittelbarer Kontakt zur Grundlagen-forschung</a:t>
          </a:r>
        </a:p>
      </dgm:t>
    </dgm:pt>
    <dgm:pt modelId="{99EDB99A-BE2E-4C14-B8E8-A7DF51F8F001}" type="parTrans" cxnId="{20BF91C1-E8A5-4A2D-99A0-A33794193474}">
      <dgm:prSet/>
      <dgm:spPr/>
      <dgm:t>
        <a:bodyPr/>
        <a:lstStyle/>
        <a:p>
          <a:endParaRPr lang="de-DE"/>
        </a:p>
      </dgm:t>
    </dgm:pt>
    <dgm:pt modelId="{2FE4B088-91AF-4C60-90D9-F1845358B4A6}" type="sibTrans" cxnId="{20BF91C1-E8A5-4A2D-99A0-A33794193474}">
      <dgm:prSet/>
      <dgm:spPr/>
      <dgm:t>
        <a:bodyPr/>
        <a:lstStyle/>
        <a:p>
          <a:endParaRPr lang="de-DE" sz="1500">
            <a:solidFill>
              <a:schemeClr val="tx1"/>
            </a:solidFill>
            <a:latin typeface="Arial Narrow" pitchFamily="34" charset="0"/>
          </a:endParaRPr>
        </a:p>
      </dgm:t>
    </dgm:pt>
    <dgm:pt modelId="{8B6CCDDB-74DF-4606-95A8-5427FBBA1F78}">
      <dgm:prSet phldrT="[Text]" custT="1"/>
      <dgm:spPr/>
      <dgm:t>
        <a:bodyPr/>
        <a:lstStyle/>
        <a:p>
          <a:r>
            <a:rPr lang="de-DE" sz="1800" b="1">
              <a:latin typeface="Arial Narrow" pitchFamily="34" charset="0"/>
            </a:rPr>
            <a:t>Forscher/in </a:t>
          </a:r>
          <a:r>
            <a:rPr lang="de-DE" sz="1800" b="1" dirty="0">
              <a:latin typeface="Arial Narrow" pitchFamily="34" charset="0"/>
            </a:rPr>
            <a:t>für einen Tag</a:t>
          </a:r>
        </a:p>
      </dgm:t>
    </dgm:pt>
    <dgm:pt modelId="{3C09FBED-1F52-4E20-9CA2-72F5881D2872}" type="parTrans" cxnId="{E6C0B4AC-634C-47C5-ADB2-27EC7C0CF182}">
      <dgm:prSet/>
      <dgm:spPr/>
      <dgm:t>
        <a:bodyPr/>
        <a:lstStyle/>
        <a:p>
          <a:endParaRPr lang="de-DE"/>
        </a:p>
      </dgm:t>
    </dgm:pt>
    <dgm:pt modelId="{CAB4046E-5EE2-49DE-8AC5-796415AD6598}" type="sibTrans" cxnId="{E6C0B4AC-634C-47C5-ADB2-27EC7C0CF182}">
      <dgm:prSet/>
      <dgm:spPr/>
      <dgm:t>
        <a:bodyPr/>
        <a:lstStyle/>
        <a:p>
          <a:endParaRPr lang="de-DE" sz="1500">
            <a:solidFill>
              <a:schemeClr val="tx1"/>
            </a:solidFill>
            <a:latin typeface="Arial Narrow" pitchFamily="34" charset="0"/>
          </a:endParaRPr>
        </a:p>
      </dgm:t>
    </dgm:pt>
    <dgm:pt modelId="{9E022DEE-37B5-4EC5-8616-FDC85D684BEA}">
      <dgm:prSet phldrT="[Text]" custT="1"/>
      <dgm:spPr/>
      <dgm:t>
        <a:bodyPr/>
        <a:lstStyle/>
        <a:p>
          <a:r>
            <a:rPr lang="de-DE" sz="1700" kern="1200">
              <a:latin typeface="Arial Narrow" pitchFamily="34" charset="0"/>
              <a:ea typeface="+mn-ea"/>
              <a:cs typeface="+mn-cs"/>
            </a:rPr>
            <a:t>Analyse </a:t>
          </a:r>
          <a:br>
            <a:rPr lang="de-DE" sz="1700" kern="1200">
              <a:latin typeface="Arial Narrow" pitchFamily="34" charset="0"/>
              <a:ea typeface="+mn-ea"/>
              <a:cs typeface="+mn-cs"/>
            </a:rPr>
          </a:br>
          <a:r>
            <a:rPr lang="de-DE" sz="1700" kern="1200">
              <a:latin typeface="Arial Narrow" pitchFamily="34" charset="0"/>
              <a:ea typeface="+mn-ea"/>
              <a:cs typeface="+mn-cs"/>
            </a:rPr>
            <a:t>echter Daten</a:t>
          </a:r>
          <a:endParaRPr lang="de-DE" sz="1700" kern="1200" dirty="0">
            <a:latin typeface="Arial Narrow" pitchFamily="34" charset="0"/>
            <a:ea typeface="+mn-ea"/>
            <a:cs typeface="+mn-cs"/>
          </a:endParaRPr>
        </a:p>
      </dgm:t>
    </dgm:pt>
    <dgm:pt modelId="{00985782-41B8-4292-AAF5-0AD7C01FB718}" type="sibTrans" cxnId="{031F9BF8-AD96-4AEF-8203-8D483594FAD8}">
      <dgm:prSet/>
      <dgm:spPr/>
      <dgm:t>
        <a:bodyPr/>
        <a:lstStyle/>
        <a:p>
          <a:endParaRPr lang="de-DE" sz="1500">
            <a:solidFill>
              <a:schemeClr val="tx1"/>
            </a:solidFill>
            <a:latin typeface="Arial Narrow" pitchFamily="34" charset="0"/>
          </a:endParaRPr>
        </a:p>
      </dgm:t>
    </dgm:pt>
    <dgm:pt modelId="{967248A9-A6CF-4357-B1B8-1AC09475BBF9}" type="parTrans" cxnId="{031F9BF8-AD96-4AEF-8203-8D483594FAD8}">
      <dgm:prSet/>
      <dgm:spPr/>
      <dgm:t>
        <a:bodyPr/>
        <a:lstStyle/>
        <a:p>
          <a:endParaRPr lang="de-DE"/>
        </a:p>
      </dgm:t>
    </dgm:pt>
    <dgm:pt modelId="{0882C069-770B-4329-B70F-E619499FA032}" type="pres">
      <dgm:prSet presAssocID="{97B6EC56-A1EB-464A-9BA1-92DDD1E38F81}" presName="Name0" presStyleCnt="0">
        <dgm:presLayoutVars>
          <dgm:chMax val="21"/>
          <dgm:chPref val="21"/>
        </dgm:presLayoutVars>
      </dgm:prSet>
      <dgm:spPr/>
    </dgm:pt>
    <dgm:pt modelId="{38E1037A-305F-4B63-A211-4EB03145AD14}" type="pres">
      <dgm:prSet presAssocID="{75CB6E3E-093A-4732-A47D-7C18ED4C68FA}" presName="text1" presStyleCnt="0"/>
      <dgm:spPr/>
    </dgm:pt>
    <dgm:pt modelId="{D24EC1C9-C488-4C5B-A5C5-22A538BB5C6B}" type="pres">
      <dgm:prSet presAssocID="{75CB6E3E-093A-4732-A47D-7C18ED4C68FA}" presName="textRepeatNode" presStyleLbl="alignNode1" presStyleIdx="0" presStyleCnt="4" custLinFactNeighborX="-187" custLinFactNeighborY="-1219">
        <dgm:presLayoutVars>
          <dgm:chMax val="0"/>
          <dgm:chPref val="0"/>
          <dgm:bulletEnabled val="1"/>
        </dgm:presLayoutVars>
      </dgm:prSet>
      <dgm:spPr/>
    </dgm:pt>
    <dgm:pt modelId="{7622C626-1A03-422C-8576-9C8DCDB2B80E}" type="pres">
      <dgm:prSet presAssocID="{75CB6E3E-093A-4732-A47D-7C18ED4C68FA}" presName="textaccent1" presStyleCnt="0"/>
      <dgm:spPr/>
    </dgm:pt>
    <dgm:pt modelId="{0C723E31-99CC-4179-9DD1-263100DC3F30}" type="pres">
      <dgm:prSet presAssocID="{75CB6E3E-093A-4732-A47D-7C18ED4C68FA}" presName="accentRepeatNode" presStyleLbl="solidAlignAcc1" presStyleIdx="0" presStyleCnt="8" custLinFactX="49944" custLinFactY="-159331" custLinFactNeighborX="100000" custLinFactNeighborY="-200000"/>
      <dgm:spPr/>
    </dgm:pt>
    <dgm:pt modelId="{CA3C88AC-D547-4A84-BA49-00CF9EEF7042}" type="pres">
      <dgm:prSet presAssocID="{CCC45A92-C31A-47B1-BC89-D296375BB5BE}" presName="image1" presStyleCnt="0"/>
      <dgm:spPr/>
    </dgm:pt>
    <dgm:pt modelId="{FE931CAF-C9B8-46AD-8AD8-3D85C0BD5641}" type="pres">
      <dgm:prSet presAssocID="{CCC45A92-C31A-47B1-BC89-D296375BB5BE}" presName="imageRepeatNode" presStyleLbl="alignAcc1" presStyleIdx="0" presStyleCnt="4" custLinFactNeighborX="-187" custLinFactNeighborY="-1219"/>
      <dgm:spPr/>
    </dgm:pt>
    <dgm:pt modelId="{CC5B6B07-2C64-4E09-AF98-4FD364750EAA}" type="pres">
      <dgm:prSet presAssocID="{CCC45A92-C31A-47B1-BC89-D296375BB5BE}" presName="imageaccent1" presStyleCnt="0"/>
      <dgm:spPr/>
    </dgm:pt>
    <dgm:pt modelId="{79FC27B3-1437-40A2-B1F4-188E148751A7}" type="pres">
      <dgm:prSet presAssocID="{CCC45A92-C31A-47B1-BC89-D296375BB5BE}" presName="accentRepeatNode" presStyleLbl="solidAlignAcc1" presStyleIdx="1" presStyleCnt="8" custLinFactX="44319" custLinFactY="-172378" custLinFactNeighborX="100000" custLinFactNeighborY="-200000"/>
      <dgm:spPr/>
    </dgm:pt>
    <dgm:pt modelId="{2DD44C08-136E-46BA-9ACA-A10ABD8A27B0}" type="pres">
      <dgm:prSet presAssocID="{8B6CCDDB-74DF-4606-95A8-5427FBBA1F78}" presName="text2" presStyleCnt="0"/>
      <dgm:spPr/>
    </dgm:pt>
    <dgm:pt modelId="{66DA27CE-D5B8-4D8F-BC29-8124604D1263}" type="pres">
      <dgm:prSet presAssocID="{8B6CCDDB-74DF-4606-95A8-5427FBBA1F78}" presName="textRepeatNode" presStyleLbl="alignNode1" presStyleIdx="1" presStyleCnt="4">
        <dgm:presLayoutVars>
          <dgm:chMax val="0"/>
          <dgm:chPref val="0"/>
          <dgm:bulletEnabled val="1"/>
        </dgm:presLayoutVars>
      </dgm:prSet>
      <dgm:spPr/>
    </dgm:pt>
    <dgm:pt modelId="{793D8D98-1818-4C5E-AA26-F1D71DC52AC1}" type="pres">
      <dgm:prSet presAssocID="{8B6CCDDB-74DF-4606-95A8-5427FBBA1F78}" presName="textaccent2" presStyleCnt="0"/>
      <dgm:spPr/>
    </dgm:pt>
    <dgm:pt modelId="{62877E04-BA84-47A4-9842-03C4205B065A}" type="pres">
      <dgm:prSet presAssocID="{8B6CCDDB-74DF-4606-95A8-5427FBBA1F78}" presName="accentRepeatNode" presStyleLbl="solidAlignAcc1" presStyleIdx="2" presStyleCnt="8"/>
      <dgm:spPr/>
    </dgm:pt>
    <dgm:pt modelId="{658C009D-B687-4D93-99A4-976BDEB79E5B}" type="pres">
      <dgm:prSet presAssocID="{CAB4046E-5EE2-49DE-8AC5-796415AD6598}" presName="image2" presStyleCnt="0"/>
      <dgm:spPr/>
    </dgm:pt>
    <dgm:pt modelId="{4B8038C2-B847-4368-AFAB-09996E583C9F}" type="pres">
      <dgm:prSet presAssocID="{CAB4046E-5EE2-49DE-8AC5-796415AD6598}" presName="imageRepeatNode" presStyleLbl="alignAcc1" presStyleIdx="1" presStyleCnt="4"/>
      <dgm:spPr/>
    </dgm:pt>
    <dgm:pt modelId="{8264E26B-9F75-4020-B639-633F8270C314}" type="pres">
      <dgm:prSet presAssocID="{CAB4046E-5EE2-49DE-8AC5-796415AD6598}" presName="imageaccent2" presStyleCnt="0"/>
      <dgm:spPr/>
    </dgm:pt>
    <dgm:pt modelId="{9C81A809-4D13-4448-9235-90FC3E0A780B}" type="pres">
      <dgm:prSet presAssocID="{CAB4046E-5EE2-49DE-8AC5-796415AD6598}" presName="accentRepeatNode" presStyleLbl="solidAlignAcc1" presStyleIdx="3" presStyleCnt="8"/>
      <dgm:spPr/>
    </dgm:pt>
    <dgm:pt modelId="{13E3E530-4AE3-4CC4-8D83-0BF6F949735C}" type="pres">
      <dgm:prSet presAssocID="{5CF26EBA-8207-4793-8CFB-1679A77AE17F}" presName="text3" presStyleCnt="0"/>
      <dgm:spPr/>
    </dgm:pt>
    <dgm:pt modelId="{B76E189B-4AD2-4BC3-BA07-50D2BA062F4E}" type="pres">
      <dgm:prSet presAssocID="{5CF26EBA-8207-4793-8CFB-1679A77AE17F}" presName="textRepeatNode" presStyleLbl="alignNode1" presStyleIdx="2" presStyleCnt="4" custLinFactNeighborX="-187" custLinFactNeighborY="-1219">
        <dgm:presLayoutVars>
          <dgm:chMax val="0"/>
          <dgm:chPref val="0"/>
          <dgm:bulletEnabled val="1"/>
        </dgm:presLayoutVars>
      </dgm:prSet>
      <dgm:spPr/>
    </dgm:pt>
    <dgm:pt modelId="{35CB6EC4-2117-4028-AEFF-936E7F62E4A9}" type="pres">
      <dgm:prSet presAssocID="{5CF26EBA-8207-4793-8CFB-1679A77AE17F}" presName="textaccent3" presStyleCnt="0"/>
      <dgm:spPr/>
    </dgm:pt>
    <dgm:pt modelId="{6F7890AE-450B-4232-B221-61DCFBFE0D59}" type="pres">
      <dgm:prSet presAssocID="{5CF26EBA-8207-4793-8CFB-1679A77AE17F}" presName="accentRepeatNode" presStyleLbl="solidAlignAcc1" presStyleIdx="4" presStyleCnt="8" custLinFactX="-200000" custLinFactY="303693" custLinFactNeighborX="-211716" custLinFactNeighborY="400000"/>
      <dgm:spPr/>
    </dgm:pt>
    <dgm:pt modelId="{577B3261-7F02-4339-BC31-65E9F271D568}" type="pres">
      <dgm:prSet presAssocID="{2FE4B088-91AF-4C60-90D9-F1845358B4A6}" presName="image3" presStyleCnt="0"/>
      <dgm:spPr/>
    </dgm:pt>
    <dgm:pt modelId="{5FD1B85F-8B53-480C-B1A2-B84E56D39E2D}" type="pres">
      <dgm:prSet presAssocID="{2FE4B088-91AF-4C60-90D9-F1845358B4A6}" presName="imageRepeatNode" presStyleLbl="alignAcc1" presStyleIdx="2" presStyleCnt="4" custLinFactNeighborX="910" custLinFactNeighborY="2424"/>
      <dgm:spPr/>
    </dgm:pt>
    <dgm:pt modelId="{AF406653-0D07-46C8-B018-421446F0BF2C}" type="pres">
      <dgm:prSet presAssocID="{2FE4B088-91AF-4C60-90D9-F1845358B4A6}" presName="imageaccent3" presStyleCnt="0"/>
      <dgm:spPr/>
    </dgm:pt>
    <dgm:pt modelId="{5437E028-7363-4D41-8FB1-729C521DAC22}" type="pres">
      <dgm:prSet presAssocID="{2FE4B088-91AF-4C60-90D9-F1845358B4A6}" presName="accentRepeatNode" presStyleLbl="solidAlignAcc1" presStyleIdx="5" presStyleCnt="8" custLinFactX="254536" custLinFactY="168373" custLinFactNeighborX="300000" custLinFactNeighborY="200000"/>
      <dgm:spPr/>
    </dgm:pt>
    <dgm:pt modelId="{56DBABC2-83B6-48C1-9BC2-0084068D8C3D}" type="pres">
      <dgm:prSet presAssocID="{9E022DEE-37B5-4EC5-8616-FDC85D684BEA}" presName="text4" presStyleCnt="0"/>
      <dgm:spPr/>
    </dgm:pt>
    <dgm:pt modelId="{8755060A-56DF-4340-8762-21503156815E}" type="pres">
      <dgm:prSet presAssocID="{9E022DEE-37B5-4EC5-8616-FDC85D684BEA}" presName="textRepeatNode" presStyleLbl="alignNode1" presStyleIdx="3" presStyleCnt="4">
        <dgm:presLayoutVars>
          <dgm:chMax val="0"/>
          <dgm:chPref val="0"/>
          <dgm:bulletEnabled val="1"/>
        </dgm:presLayoutVars>
      </dgm:prSet>
      <dgm:spPr/>
    </dgm:pt>
    <dgm:pt modelId="{B83DFFC3-2FE7-4FE8-ADA9-97D5D5560B13}" type="pres">
      <dgm:prSet presAssocID="{9E022DEE-37B5-4EC5-8616-FDC85D684BEA}" presName="textaccent4" presStyleCnt="0"/>
      <dgm:spPr/>
    </dgm:pt>
    <dgm:pt modelId="{73F1EF9C-EAB7-43AE-9D46-FE21A89878A0}" type="pres">
      <dgm:prSet presAssocID="{9E022DEE-37B5-4EC5-8616-FDC85D684BEA}" presName="accentRepeatNode" presStyleLbl="solidAlignAcc1" presStyleIdx="6" presStyleCnt="8" custLinFactX="-1189118" custLinFactY="500000" custLinFactNeighborX="-1200000" custLinFactNeighborY="547680"/>
      <dgm:spPr/>
    </dgm:pt>
    <dgm:pt modelId="{1A1E3B75-2E25-4E58-81C5-53379722EB09}" type="pres">
      <dgm:prSet presAssocID="{00985782-41B8-4292-AAF5-0AD7C01FB718}" presName="image4" presStyleCnt="0"/>
      <dgm:spPr/>
    </dgm:pt>
    <dgm:pt modelId="{F18B6638-1376-41A5-A292-C896C3C1A063}" type="pres">
      <dgm:prSet presAssocID="{00985782-41B8-4292-AAF5-0AD7C01FB718}" presName="imageRepeatNode" presStyleLbl="alignAcc1" presStyleIdx="3" presStyleCnt="4" custLinFactX="-141165" custLinFactY="12360" custLinFactNeighborX="-200000" custLinFactNeighborY="100000"/>
      <dgm:spPr/>
    </dgm:pt>
    <dgm:pt modelId="{F2171A39-53B6-4386-BE14-2C45B33B5484}" type="pres">
      <dgm:prSet presAssocID="{00985782-41B8-4292-AAF5-0AD7C01FB718}" presName="imageaccent4" presStyleCnt="0"/>
      <dgm:spPr/>
    </dgm:pt>
    <dgm:pt modelId="{CB145C1A-6571-4A7F-9F95-A6CE061ECB51}" type="pres">
      <dgm:prSet presAssocID="{00985782-41B8-4292-AAF5-0AD7C01FB718}" presName="accentRepeatNode" presStyleLbl="solidAlignAcc1" presStyleIdx="7" presStyleCnt="8" custLinFactX="799693" custLinFactY="562730" custLinFactNeighborX="800000" custLinFactNeighborY="600000"/>
      <dgm:spPr/>
    </dgm:pt>
  </dgm:ptLst>
  <dgm:cxnLst>
    <dgm:cxn modelId="{8527610B-C820-46F6-A5DF-7E9BAEC433B6}" type="presOf" srcId="{5CF26EBA-8207-4793-8CFB-1679A77AE17F}" destId="{B76E189B-4AD2-4BC3-BA07-50D2BA062F4E}" srcOrd="0" destOrd="0" presId="urn:microsoft.com/office/officeart/2008/layout/HexagonCluster"/>
    <dgm:cxn modelId="{FF629517-43C9-4BC1-9899-4B55793E6DEA}" type="presOf" srcId="{CCC45A92-C31A-47B1-BC89-D296375BB5BE}" destId="{FE931CAF-C9B8-46AD-8AD8-3D85C0BD5641}" srcOrd="0" destOrd="0" presId="urn:microsoft.com/office/officeart/2008/layout/HexagonCluster"/>
    <dgm:cxn modelId="{C8E88035-A7FC-459C-8A41-DF28465DBDFD}" type="presOf" srcId="{2FE4B088-91AF-4C60-90D9-F1845358B4A6}" destId="{5FD1B85F-8B53-480C-B1A2-B84E56D39E2D}" srcOrd="0" destOrd="0" presId="urn:microsoft.com/office/officeart/2008/layout/HexagonCluster"/>
    <dgm:cxn modelId="{38D0E53C-FFC3-4511-AB21-D9A636FF327F}" type="presOf" srcId="{75CB6E3E-093A-4732-A47D-7C18ED4C68FA}" destId="{D24EC1C9-C488-4C5B-A5C5-22A538BB5C6B}" srcOrd="0" destOrd="0" presId="urn:microsoft.com/office/officeart/2008/layout/HexagonCluster"/>
    <dgm:cxn modelId="{E9684774-F055-4C16-B204-7C05E780F462}" srcId="{97B6EC56-A1EB-464A-9BA1-92DDD1E38F81}" destId="{75CB6E3E-093A-4732-A47D-7C18ED4C68FA}" srcOrd="0" destOrd="0" parTransId="{540C17F3-0850-490F-BF7A-C41D4C14F73D}" sibTransId="{CCC45A92-C31A-47B1-BC89-D296375BB5BE}"/>
    <dgm:cxn modelId="{31E62F7C-15D2-4517-853F-04E3216E8E79}" type="presOf" srcId="{00985782-41B8-4292-AAF5-0AD7C01FB718}" destId="{F18B6638-1376-41A5-A292-C896C3C1A063}" srcOrd="0" destOrd="0" presId="urn:microsoft.com/office/officeart/2008/layout/HexagonCluster"/>
    <dgm:cxn modelId="{69580BAA-3742-4AAC-93C5-44C9C2674689}" type="presOf" srcId="{8B6CCDDB-74DF-4606-95A8-5427FBBA1F78}" destId="{66DA27CE-D5B8-4D8F-BC29-8124604D1263}" srcOrd="0" destOrd="0" presId="urn:microsoft.com/office/officeart/2008/layout/HexagonCluster"/>
    <dgm:cxn modelId="{E6C0B4AC-634C-47C5-ADB2-27EC7C0CF182}" srcId="{97B6EC56-A1EB-464A-9BA1-92DDD1E38F81}" destId="{8B6CCDDB-74DF-4606-95A8-5427FBBA1F78}" srcOrd="1" destOrd="0" parTransId="{3C09FBED-1F52-4E20-9CA2-72F5881D2872}" sibTransId="{CAB4046E-5EE2-49DE-8AC5-796415AD6598}"/>
    <dgm:cxn modelId="{86F933C1-5F90-4CB0-BDD0-788F48639F33}" type="presOf" srcId="{9E022DEE-37B5-4EC5-8616-FDC85D684BEA}" destId="{8755060A-56DF-4340-8762-21503156815E}" srcOrd="0" destOrd="0" presId="urn:microsoft.com/office/officeart/2008/layout/HexagonCluster"/>
    <dgm:cxn modelId="{20BF91C1-E8A5-4A2D-99A0-A33794193474}" srcId="{97B6EC56-A1EB-464A-9BA1-92DDD1E38F81}" destId="{5CF26EBA-8207-4793-8CFB-1679A77AE17F}" srcOrd="2" destOrd="0" parTransId="{99EDB99A-BE2E-4C14-B8E8-A7DF51F8F001}" sibTransId="{2FE4B088-91AF-4C60-90D9-F1845358B4A6}"/>
    <dgm:cxn modelId="{B7194BDC-F63C-445E-B80B-F303718C3A5D}" type="presOf" srcId="{97B6EC56-A1EB-464A-9BA1-92DDD1E38F81}" destId="{0882C069-770B-4329-B70F-E619499FA032}" srcOrd="0" destOrd="0" presId="urn:microsoft.com/office/officeart/2008/layout/HexagonCluster"/>
    <dgm:cxn modelId="{F45734F1-2222-4A66-B400-836DD44174AF}" type="presOf" srcId="{CAB4046E-5EE2-49DE-8AC5-796415AD6598}" destId="{4B8038C2-B847-4368-AFAB-09996E583C9F}" srcOrd="0" destOrd="0" presId="urn:microsoft.com/office/officeart/2008/layout/HexagonCluster"/>
    <dgm:cxn modelId="{031F9BF8-AD96-4AEF-8203-8D483594FAD8}" srcId="{97B6EC56-A1EB-464A-9BA1-92DDD1E38F81}" destId="{9E022DEE-37B5-4EC5-8616-FDC85D684BEA}" srcOrd="3" destOrd="0" parTransId="{967248A9-A6CF-4357-B1B8-1AC09475BBF9}" sibTransId="{00985782-41B8-4292-AAF5-0AD7C01FB718}"/>
    <dgm:cxn modelId="{1F5539A8-31F2-494F-861F-7EC5502463BA}" type="presParOf" srcId="{0882C069-770B-4329-B70F-E619499FA032}" destId="{38E1037A-305F-4B63-A211-4EB03145AD14}" srcOrd="0" destOrd="0" presId="urn:microsoft.com/office/officeart/2008/layout/HexagonCluster"/>
    <dgm:cxn modelId="{732D4FBE-0A66-421C-B0D8-272D57B8A718}" type="presParOf" srcId="{38E1037A-305F-4B63-A211-4EB03145AD14}" destId="{D24EC1C9-C488-4C5B-A5C5-22A538BB5C6B}" srcOrd="0" destOrd="0" presId="urn:microsoft.com/office/officeart/2008/layout/HexagonCluster"/>
    <dgm:cxn modelId="{71ED22B9-D8FB-4E6F-A338-39BA3A3B8D1E}" type="presParOf" srcId="{0882C069-770B-4329-B70F-E619499FA032}" destId="{7622C626-1A03-422C-8576-9C8DCDB2B80E}" srcOrd="1" destOrd="0" presId="urn:microsoft.com/office/officeart/2008/layout/HexagonCluster"/>
    <dgm:cxn modelId="{AFCCCA76-9644-429A-A418-345CA30B0A31}" type="presParOf" srcId="{7622C626-1A03-422C-8576-9C8DCDB2B80E}" destId="{0C723E31-99CC-4179-9DD1-263100DC3F30}" srcOrd="0" destOrd="0" presId="urn:microsoft.com/office/officeart/2008/layout/HexagonCluster"/>
    <dgm:cxn modelId="{2D0F7A8B-32DC-451E-B997-36A826E2A82D}" type="presParOf" srcId="{0882C069-770B-4329-B70F-E619499FA032}" destId="{CA3C88AC-D547-4A84-BA49-00CF9EEF7042}" srcOrd="2" destOrd="0" presId="urn:microsoft.com/office/officeart/2008/layout/HexagonCluster"/>
    <dgm:cxn modelId="{9FA17898-3E76-432B-A233-D380BB22B6E1}" type="presParOf" srcId="{CA3C88AC-D547-4A84-BA49-00CF9EEF7042}" destId="{FE931CAF-C9B8-46AD-8AD8-3D85C0BD5641}" srcOrd="0" destOrd="0" presId="urn:microsoft.com/office/officeart/2008/layout/HexagonCluster"/>
    <dgm:cxn modelId="{E165FE63-C6B9-4036-B666-70F765573504}" type="presParOf" srcId="{0882C069-770B-4329-B70F-E619499FA032}" destId="{CC5B6B07-2C64-4E09-AF98-4FD364750EAA}" srcOrd="3" destOrd="0" presId="urn:microsoft.com/office/officeart/2008/layout/HexagonCluster"/>
    <dgm:cxn modelId="{0EEC5629-866A-4F82-9A24-C78ADA09BF95}" type="presParOf" srcId="{CC5B6B07-2C64-4E09-AF98-4FD364750EAA}" destId="{79FC27B3-1437-40A2-B1F4-188E148751A7}" srcOrd="0" destOrd="0" presId="urn:microsoft.com/office/officeart/2008/layout/HexagonCluster"/>
    <dgm:cxn modelId="{A630FB63-6CC5-4AC5-A27D-BBFDAFB3E42D}" type="presParOf" srcId="{0882C069-770B-4329-B70F-E619499FA032}" destId="{2DD44C08-136E-46BA-9ACA-A10ABD8A27B0}" srcOrd="4" destOrd="0" presId="urn:microsoft.com/office/officeart/2008/layout/HexagonCluster"/>
    <dgm:cxn modelId="{BE4755A5-60C3-4D90-B514-CA9ACB09CE6A}" type="presParOf" srcId="{2DD44C08-136E-46BA-9ACA-A10ABD8A27B0}" destId="{66DA27CE-D5B8-4D8F-BC29-8124604D1263}" srcOrd="0" destOrd="0" presId="urn:microsoft.com/office/officeart/2008/layout/HexagonCluster"/>
    <dgm:cxn modelId="{494D0191-6E34-4344-AB19-837B0C2FF49D}" type="presParOf" srcId="{0882C069-770B-4329-B70F-E619499FA032}" destId="{793D8D98-1818-4C5E-AA26-F1D71DC52AC1}" srcOrd="5" destOrd="0" presId="urn:microsoft.com/office/officeart/2008/layout/HexagonCluster"/>
    <dgm:cxn modelId="{DBA709CE-1D60-4B8D-84FE-90E8D224FB09}" type="presParOf" srcId="{793D8D98-1818-4C5E-AA26-F1D71DC52AC1}" destId="{62877E04-BA84-47A4-9842-03C4205B065A}" srcOrd="0" destOrd="0" presId="urn:microsoft.com/office/officeart/2008/layout/HexagonCluster"/>
    <dgm:cxn modelId="{AD9C74F7-89B1-4FE6-AD02-CBB205CC2C98}" type="presParOf" srcId="{0882C069-770B-4329-B70F-E619499FA032}" destId="{658C009D-B687-4D93-99A4-976BDEB79E5B}" srcOrd="6" destOrd="0" presId="urn:microsoft.com/office/officeart/2008/layout/HexagonCluster"/>
    <dgm:cxn modelId="{40CCDD1D-ECAE-4BDA-8EC6-D9156DA013C1}" type="presParOf" srcId="{658C009D-B687-4D93-99A4-976BDEB79E5B}" destId="{4B8038C2-B847-4368-AFAB-09996E583C9F}" srcOrd="0" destOrd="0" presId="urn:microsoft.com/office/officeart/2008/layout/HexagonCluster"/>
    <dgm:cxn modelId="{EB7BCAD8-9F55-4544-90C6-94C758C61903}" type="presParOf" srcId="{0882C069-770B-4329-B70F-E619499FA032}" destId="{8264E26B-9F75-4020-B639-633F8270C314}" srcOrd="7" destOrd="0" presId="urn:microsoft.com/office/officeart/2008/layout/HexagonCluster"/>
    <dgm:cxn modelId="{1D566259-5C7D-4D7D-8CEB-3CD25F04D3DF}" type="presParOf" srcId="{8264E26B-9F75-4020-B639-633F8270C314}" destId="{9C81A809-4D13-4448-9235-90FC3E0A780B}" srcOrd="0" destOrd="0" presId="urn:microsoft.com/office/officeart/2008/layout/HexagonCluster"/>
    <dgm:cxn modelId="{72316C75-65D1-4903-8AF6-1A55650F8A4C}" type="presParOf" srcId="{0882C069-770B-4329-B70F-E619499FA032}" destId="{13E3E530-4AE3-4CC4-8D83-0BF6F949735C}" srcOrd="8" destOrd="0" presId="urn:microsoft.com/office/officeart/2008/layout/HexagonCluster"/>
    <dgm:cxn modelId="{5A3A41D7-DBE6-40E7-A0E1-9B034FA9933C}" type="presParOf" srcId="{13E3E530-4AE3-4CC4-8D83-0BF6F949735C}" destId="{B76E189B-4AD2-4BC3-BA07-50D2BA062F4E}" srcOrd="0" destOrd="0" presId="urn:microsoft.com/office/officeart/2008/layout/HexagonCluster"/>
    <dgm:cxn modelId="{68538D1B-DD46-49EB-86DE-AABB24335E32}" type="presParOf" srcId="{0882C069-770B-4329-B70F-E619499FA032}" destId="{35CB6EC4-2117-4028-AEFF-936E7F62E4A9}" srcOrd="9" destOrd="0" presId="urn:microsoft.com/office/officeart/2008/layout/HexagonCluster"/>
    <dgm:cxn modelId="{66B4ACDF-6351-4102-9EA9-10ED0F27C400}" type="presParOf" srcId="{35CB6EC4-2117-4028-AEFF-936E7F62E4A9}" destId="{6F7890AE-450B-4232-B221-61DCFBFE0D59}" srcOrd="0" destOrd="0" presId="urn:microsoft.com/office/officeart/2008/layout/HexagonCluster"/>
    <dgm:cxn modelId="{C8BE5919-EC98-4777-9B90-46784CA881F6}" type="presParOf" srcId="{0882C069-770B-4329-B70F-E619499FA032}" destId="{577B3261-7F02-4339-BC31-65E9F271D568}" srcOrd="10" destOrd="0" presId="urn:microsoft.com/office/officeart/2008/layout/HexagonCluster"/>
    <dgm:cxn modelId="{42E511BC-29AF-478F-A18C-E2F1A40A2437}" type="presParOf" srcId="{577B3261-7F02-4339-BC31-65E9F271D568}" destId="{5FD1B85F-8B53-480C-B1A2-B84E56D39E2D}" srcOrd="0" destOrd="0" presId="urn:microsoft.com/office/officeart/2008/layout/HexagonCluster"/>
    <dgm:cxn modelId="{9D31B682-94C1-4A7A-862A-A1DA8D11B782}" type="presParOf" srcId="{0882C069-770B-4329-B70F-E619499FA032}" destId="{AF406653-0D07-46C8-B018-421446F0BF2C}" srcOrd="11" destOrd="0" presId="urn:microsoft.com/office/officeart/2008/layout/HexagonCluster"/>
    <dgm:cxn modelId="{116B8B90-EFAA-413A-9147-16B378BC9236}" type="presParOf" srcId="{AF406653-0D07-46C8-B018-421446F0BF2C}" destId="{5437E028-7363-4D41-8FB1-729C521DAC22}" srcOrd="0" destOrd="0" presId="urn:microsoft.com/office/officeart/2008/layout/HexagonCluster"/>
    <dgm:cxn modelId="{8036E3B2-A7B3-42EF-AB1F-1A60A0A72C9B}" type="presParOf" srcId="{0882C069-770B-4329-B70F-E619499FA032}" destId="{56DBABC2-83B6-48C1-9BC2-0084068D8C3D}" srcOrd="12" destOrd="0" presId="urn:microsoft.com/office/officeart/2008/layout/HexagonCluster"/>
    <dgm:cxn modelId="{E0F8FEA2-837D-442E-9357-8BEAB93E0F7F}" type="presParOf" srcId="{56DBABC2-83B6-48C1-9BC2-0084068D8C3D}" destId="{8755060A-56DF-4340-8762-21503156815E}" srcOrd="0" destOrd="0" presId="urn:microsoft.com/office/officeart/2008/layout/HexagonCluster"/>
    <dgm:cxn modelId="{2A501892-6D87-4A54-804A-DE8CE1E8D2FF}" type="presParOf" srcId="{0882C069-770B-4329-B70F-E619499FA032}" destId="{B83DFFC3-2FE7-4FE8-ADA9-97D5D5560B13}" srcOrd="13" destOrd="0" presId="urn:microsoft.com/office/officeart/2008/layout/HexagonCluster"/>
    <dgm:cxn modelId="{A463FE22-555A-470B-85F5-3F27696C8067}" type="presParOf" srcId="{B83DFFC3-2FE7-4FE8-ADA9-97D5D5560B13}" destId="{73F1EF9C-EAB7-43AE-9D46-FE21A89878A0}" srcOrd="0" destOrd="0" presId="urn:microsoft.com/office/officeart/2008/layout/HexagonCluster"/>
    <dgm:cxn modelId="{001F3682-A984-49A8-ACF5-FB11705E22B2}" type="presParOf" srcId="{0882C069-770B-4329-B70F-E619499FA032}" destId="{1A1E3B75-2E25-4E58-81C5-53379722EB09}" srcOrd="14" destOrd="0" presId="urn:microsoft.com/office/officeart/2008/layout/HexagonCluster"/>
    <dgm:cxn modelId="{CD5999A2-4E8C-4D2C-B1FD-63E212A17C93}" type="presParOf" srcId="{1A1E3B75-2E25-4E58-81C5-53379722EB09}" destId="{F18B6638-1376-41A5-A292-C896C3C1A063}" srcOrd="0" destOrd="0" presId="urn:microsoft.com/office/officeart/2008/layout/HexagonCluster"/>
    <dgm:cxn modelId="{9B1536AD-C568-40DC-AA9E-7E4D2BCC4159}" type="presParOf" srcId="{0882C069-770B-4329-B70F-E619499FA032}" destId="{F2171A39-53B6-4386-BE14-2C45B33B5484}" srcOrd="15" destOrd="0" presId="urn:microsoft.com/office/officeart/2008/layout/HexagonCluster"/>
    <dgm:cxn modelId="{5FFB9C45-82E1-4A6B-83D3-E2C775C79E29}" type="presParOf" srcId="{F2171A39-53B6-4386-BE14-2C45B33B5484}" destId="{CB145C1A-6571-4A7F-9F95-A6CE061ECB51}"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C1C9-C488-4C5B-A5C5-22A538BB5C6B}">
      <dsp:nvSpPr>
        <dsp:cNvPr id="0" name=""/>
        <dsp:cNvSpPr/>
      </dsp:nvSpPr>
      <dsp:spPr>
        <a:xfrm>
          <a:off x="1426073" y="3107544"/>
          <a:ext cx="1683619" cy="1445192"/>
        </a:xfrm>
        <a:prstGeom prst="hexagon">
          <a:avLst>
            <a:gd name="adj" fmla="val 25000"/>
            <a:gd name="vf" fmla="val 11547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de-DE" sz="1700" kern="1200">
              <a:latin typeface="Arial Narrow" pitchFamily="34" charset="0"/>
            </a:rPr>
            <a:t>Bezug Experiment </a:t>
          </a:r>
          <a:br>
            <a:rPr lang="de-DE" sz="1700" kern="1200">
              <a:latin typeface="Arial Narrow" pitchFamily="34" charset="0"/>
            </a:rPr>
          </a:br>
          <a:r>
            <a:rPr lang="de-DE" sz="1700" kern="1200">
              <a:latin typeface="Arial Narrow" pitchFamily="34" charset="0"/>
              <a:sym typeface="Symbol" panose="05050102010706020507" pitchFamily="18" charset="2"/>
            </a:rPr>
            <a:t>↕</a:t>
          </a:r>
          <a:br>
            <a:rPr lang="de-DE" sz="1700" kern="1200">
              <a:latin typeface="Arial Narrow" pitchFamily="34" charset="0"/>
              <a:sym typeface="Symbol" panose="05050102010706020507" pitchFamily="18" charset="2"/>
            </a:rPr>
          </a:br>
          <a:r>
            <a:rPr lang="de-DE" sz="1700" kern="1200">
              <a:latin typeface="Arial Narrow" pitchFamily="34" charset="0"/>
              <a:sym typeface="Symbol" panose="05050102010706020507" pitchFamily="18" charset="2"/>
            </a:rPr>
            <a:t>Theorie</a:t>
          </a:r>
          <a:endParaRPr lang="de-DE" sz="1700" kern="1200" dirty="0">
            <a:latin typeface="Arial Narrow" pitchFamily="34" charset="0"/>
          </a:endParaRPr>
        </a:p>
      </dsp:txBody>
      <dsp:txXfrm>
        <a:off x="1686807" y="3331354"/>
        <a:ext cx="1162151" cy="997572"/>
      </dsp:txXfrm>
    </dsp:sp>
    <dsp:sp modelId="{0C723E31-99CC-4179-9DD1-263100DC3F30}">
      <dsp:nvSpPr>
        <dsp:cNvPr id="0" name=""/>
        <dsp:cNvSpPr/>
      </dsp:nvSpPr>
      <dsp:spPr>
        <a:xfrm>
          <a:off x="1776590" y="3154772"/>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E931CAF-C9B8-46AD-8AD8-3D85C0BD5641}">
      <dsp:nvSpPr>
        <dsp:cNvPr id="0" name=""/>
        <dsp:cNvSpPr/>
      </dsp:nvSpPr>
      <dsp:spPr>
        <a:xfrm>
          <a:off x="0" y="2321964"/>
          <a:ext cx="1683619" cy="1445192"/>
        </a:xfrm>
        <a:prstGeom prst="hexagon">
          <a:avLst>
            <a:gd name="adj" fmla="val 25000"/>
            <a:gd name="vf" fmla="val 115470"/>
          </a:avLst>
        </a:prstGeom>
        <a:solidFill>
          <a:schemeClr val="accent1">
            <a:alpha val="90000"/>
            <a:tint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79FC27B3-1437-40A2-B1F4-188E148751A7}">
      <dsp:nvSpPr>
        <dsp:cNvPr id="0" name=""/>
        <dsp:cNvSpPr/>
      </dsp:nvSpPr>
      <dsp:spPr>
        <a:xfrm>
          <a:off x="1423618" y="2953250"/>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6DA27CE-D5B8-4D8F-BC29-8124604D1263}">
      <dsp:nvSpPr>
        <dsp:cNvPr id="0" name=""/>
        <dsp:cNvSpPr/>
      </dsp:nvSpPr>
      <dsp:spPr>
        <a:xfrm>
          <a:off x="2856960" y="2328511"/>
          <a:ext cx="1683619" cy="1445192"/>
        </a:xfrm>
        <a:prstGeom prst="hexagon">
          <a:avLst>
            <a:gd name="adj" fmla="val 25000"/>
            <a:gd name="vf" fmla="val 11547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2860" rIns="0" bIns="22860" numCol="1" spcCol="1270" anchor="ctr" anchorCtr="0">
          <a:noAutofit/>
        </a:bodyPr>
        <a:lstStyle/>
        <a:p>
          <a:pPr marL="0" lvl="0" indent="0" algn="ctr" defTabSz="800100">
            <a:lnSpc>
              <a:spcPct val="90000"/>
            </a:lnSpc>
            <a:spcBef>
              <a:spcPct val="0"/>
            </a:spcBef>
            <a:spcAft>
              <a:spcPct val="35000"/>
            </a:spcAft>
            <a:buNone/>
          </a:pPr>
          <a:r>
            <a:rPr lang="de-DE" sz="1800" b="1" kern="1200">
              <a:latin typeface="Arial Narrow" pitchFamily="34" charset="0"/>
            </a:rPr>
            <a:t>Forscher/in </a:t>
          </a:r>
          <a:r>
            <a:rPr lang="de-DE" sz="1800" b="1" kern="1200" dirty="0">
              <a:latin typeface="Arial Narrow" pitchFamily="34" charset="0"/>
            </a:rPr>
            <a:t>für einen Tag</a:t>
          </a:r>
        </a:p>
      </dsp:txBody>
      <dsp:txXfrm>
        <a:off x="3117694" y="2552321"/>
        <a:ext cx="1162151" cy="997572"/>
      </dsp:txXfrm>
    </dsp:sp>
    <dsp:sp modelId="{62877E04-BA84-47A4-9842-03C4205B065A}">
      <dsp:nvSpPr>
        <dsp:cNvPr id="0" name=""/>
        <dsp:cNvSpPr/>
      </dsp:nvSpPr>
      <dsp:spPr>
        <a:xfrm>
          <a:off x="4010276" y="3571774"/>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B8038C2-B847-4368-AFAB-09996E583C9F}">
      <dsp:nvSpPr>
        <dsp:cNvPr id="0" name=""/>
        <dsp:cNvSpPr/>
      </dsp:nvSpPr>
      <dsp:spPr>
        <a:xfrm>
          <a:off x="4292116" y="3122871"/>
          <a:ext cx="1683619" cy="1445192"/>
        </a:xfrm>
        <a:prstGeom prst="hexagon">
          <a:avLst>
            <a:gd name="adj" fmla="val 25000"/>
            <a:gd name="vf" fmla="val 115470"/>
          </a:avLst>
        </a:prstGeom>
        <a:solidFill>
          <a:schemeClr val="accent1">
            <a:alpha val="90000"/>
            <a:tint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C81A809-4D13-4448-9235-90FC3E0A780B}">
      <dsp:nvSpPr>
        <dsp:cNvPr id="0" name=""/>
        <dsp:cNvSpPr/>
      </dsp:nvSpPr>
      <dsp:spPr>
        <a:xfrm>
          <a:off x="4330683" y="3770269"/>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B76E189B-4AD2-4BC3-BA07-50D2BA062F4E}">
      <dsp:nvSpPr>
        <dsp:cNvPr id="0" name=""/>
        <dsp:cNvSpPr/>
      </dsp:nvSpPr>
      <dsp:spPr>
        <a:xfrm>
          <a:off x="1426073" y="1532185"/>
          <a:ext cx="1683619" cy="1445192"/>
        </a:xfrm>
        <a:prstGeom prst="hexagon">
          <a:avLst>
            <a:gd name="adj" fmla="val 25000"/>
            <a:gd name="vf" fmla="val 11547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de-DE" sz="1700" kern="1200" dirty="0">
              <a:latin typeface="Arial Narrow" pitchFamily="34" charset="0"/>
            </a:rPr>
            <a:t>Unmittelbarer Kontakt zur Grundlagen-forschung</a:t>
          </a:r>
        </a:p>
      </dsp:txBody>
      <dsp:txXfrm>
        <a:off x="1686807" y="1755995"/>
        <a:ext cx="1162151" cy="997572"/>
      </dsp:txXfrm>
    </dsp:sp>
    <dsp:sp modelId="{6F7890AE-450B-4232-B221-61DCFBFE0D59}">
      <dsp:nvSpPr>
        <dsp:cNvPr id="0" name=""/>
        <dsp:cNvSpPr/>
      </dsp:nvSpPr>
      <dsp:spPr>
        <a:xfrm>
          <a:off x="1765910" y="2772222"/>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FD1B85F-8B53-480C-B1A2-B84E56D39E2D}">
      <dsp:nvSpPr>
        <dsp:cNvPr id="0" name=""/>
        <dsp:cNvSpPr/>
      </dsp:nvSpPr>
      <dsp:spPr>
        <a:xfrm>
          <a:off x="2872281" y="788183"/>
          <a:ext cx="1683619" cy="1445192"/>
        </a:xfrm>
        <a:prstGeom prst="hexagon">
          <a:avLst>
            <a:gd name="adj" fmla="val 25000"/>
            <a:gd name="vf" fmla="val 115470"/>
          </a:avLst>
        </a:prstGeom>
        <a:solidFill>
          <a:schemeClr val="accent1">
            <a:alpha val="90000"/>
            <a:tint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437E028-7363-4D41-8FB1-729C521DAC22}">
      <dsp:nvSpPr>
        <dsp:cNvPr id="0" name=""/>
        <dsp:cNvSpPr/>
      </dsp:nvSpPr>
      <dsp:spPr>
        <a:xfrm>
          <a:off x="3985445" y="2018011"/>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8755060A-56DF-4340-8762-21503156815E}">
      <dsp:nvSpPr>
        <dsp:cNvPr id="0" name=""/>
        <dsp:cNvSpPr/>
      </dsp:nvSpPr>
      <dsp:spPr>
        <a:xfrm>
          <a:off x="4292116" y="1547512"/>
          <a:ext cx="1683619" cy="1445192"/>
        </a:xfrm>
        <a:prstGeom prst="hexagon">
          <a:avLst>
            <a:gd name="adj" fmla="val 25000"/>
            <a:gd name="vf" fmla="val 115470"/>
          </a:avLst>
        </a:prstGeom>
        <a:gradFill rotWithShape="0">
          <a:gsLst>
            <a:gs pos="0">
              <a:schemeClr val="lt1">
                <a:hueOff val="0"/>
                <a:satOff val="0"/>
                <a:lumOff val="0"/>
                <a:alphaOff val="0"/>
                <a:lumMod val="110000"/>
                <a:satMod val="105000"/>
                <a:tint val="67000"/>
              </a:schemeClr>
            </a:gs>
            <a:gs pos="50000">
              <a:schemeClr val="lt1">
                <a:hueOff val="0"/>
                <a:satOff val="0"/>
                <a:lumOff val="0"/>
                <a:alphaOff val="0"/>
                <a:lumMod val="105000"/>
                <a:satMod val="103000"/>
                <a:tint val="73000"/>
              </a:schemeClr>
            </a:gs>
            <a:gs pos="100000">
              <a:schemeClr val="lt1">
                <a:hueOff val="0"/>
                <a:satOff val="0"/>
                <a:lumOff val="0"/>
                <a:alphaOff val="0"/>
                <a:lumMod val="105000"/>
                <a:satMod val="109000"/>
                <a:tint val="81000"/>
              </a:schemeClr>
            </a:gs>
          </a:gsLst>
          <a:lin ang="5400000" scaled="0"/>
        </a:grad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marL="0" lvl="0" indent="0" algn="ctr" defTabSz="755650">
            <a:lnSpc>
              <a:spcPct val="90000"/>
            </a:lnSpc>
            <a:spcBef>
              <a:spcPct val="0"/>
            </a:spcBef>
            <a:spcAft>
              <a:spcPct val="35000"/>
            </a:spcAft>
            <a:buNone/>
          </a:pPr>
          <a:r>
            <a:rPr lang="de-DE" sz="1700" kern="1200">
              <a:latin typeface="Arial Narrow" pitchFamily="34" charset="0"/>
              <a:ea typeface="+mn-ea"/>
              <a:cs typeface="+mn-cs"/>
            </a:rPr>
            <a:t>Analyse </a:t>
          </a:r>
          <a:br>
            <a:rPr lang="de-DE" sz="1700" kern="1200">
              <a:latin typeface="Arial Narrow" pitchFamily="34" charset="0"/>
              <a:ea typeface="+mn-ea"/>
              <a:cs typeface="+mn-cs"/>
            </a:rPr>
          </a:br>
          <a:r>
            <a:rPr lang="de-DE" sz="1700" kern="1200">
              <a:latin typeface="Arial Narrow" pitchFamily="34" charset="0"/>
              <a:ea typeface="+mn-ea"/>
              <a:cs typeface="+mn-cs"/>
            </a:rPr>
            <a:t>echter Daten</a:t>
          </a:r>
          <a:endParaRPr lang="de-DE" sz="1700" kern="1200" dirty="0">
            <a:latin typeface="Arial Narrow" pitchFamily="34" charset="0"/>
            <a:ea typeface="+mn-ea"/>
            <a:cs typeface="+mn-cs"/>
          </a:endParaRPr>
        </a:p>
      </dsp:txBody>
      <dsp:txXfrm>
        <a:off x="4552850" y="1771322"/>
        <a:ext cx="1162151" cy="997572"/>
      </dsp:txXfrm>
    </dsp:sp>
    <dsp:sp modelId="{73F1EF9C-EAB7-43AE-9D46-FE21A89878A0}">
      <dsp:nvSpPr>
        <dsp:cNvPr id="0" name=""/>
        <dsp:cNvSpPr/>
      </dsp:nvSpPr>
      <dsp:spPr>
        <a:xfrm>
          <a:off x="1044168" y="3961014"/>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18B6638-1376-41A5-A292-C896C3C1A063}">
      <dsp:nvSpPr>
        <dsp:cNvPr id="0" name=""/>
        <dsp:cNvSpPr/>
      </dsp:nvSpPr>
      <dsp:spPr>
        <a:xfrm>
          <a:off x="0" y="3878314"/>
          <a:ext cx="1683619" cy="1445192"/>
        </a:xfrm>
        <a:prstGeom prst="hexagon">
          <a:avLst>
            <a:gd name="adj" fmla="val 25000"/>
            <a:gd name="vf" fmla="val 115470"/>
          </a:avLst>
        </a:prstGeom>
        <a:solidFill>
          <a:schemeClr val="accent1">
            <a:alpha val="90000"/>
            <a:tint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B145C1A-6571-4A7F-9F95-A6CE061ECB51}">
      <dsp:nvSpPr>
        <dsp:cNvPr id="0" name=""/>
        <dsp:cNvSpPr/>
      </dsp:nvSpPr>
      <dsp:spPr>
        <a:xfrm>
          <a:off x="7220278" y="4338085"/>
          <a:ext cx="196545" cy="169483"/>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B9C05-D12D-445F-9B93-E8B06C945ACB}" type="datetimeFigureOut">
              <a:rPr lang="de-DE" smtClean="0"/>
              <a:t>12.04.2023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0780E3-FF10-45A8-9E0B-F5510624FA35}" type="slidenum">
              <a:rPr lang="de-DE" smtClean="0"/>
              <a:t>‹#›</a:t>
            </a:fld>
            <a:endParaRPr lang="de-DE"/>
          </a:p>
        </p:txBody>
      </p:sp>
    </p:spTree>
    <p:extLst>
      <p:ext uri="{BB962C8B-B14F-4D97-AF65-F5344CB8AC3E}">
        <p14:creationId xmlns:p14="http://schemas.microsoft.com/office/powerpoint/2010/main" val="1546896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2</a:t>
            </a:fld>
            <a:endParaRPr lang="de-DE"/>
          </a:p>
        </p:txBody>
      </p:sp>
    </p:spTree>
    <p:extLst>
      <p:ext uri="{BB962C8B-B14F-4D97-AF65-F5344CB8AC3E}">
        <p14:creationId xmlns:p14="http://schemas.microsoft.com/office/powerpoint/2010/main" val="4190843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a:t>Detektoren für Jugendliche</a:t>
            </a:r>
            <a:r>
              <a:rPr lang="de-DE" baseline="0" dirty="0"/>
              <a:t>:</a:t>
            </a:r>
            <a:r>
              <a:rPr lang="de-DE" dirty="0"/>
              <a:t> </a:t>
            </a:r>
            <a:r>
              <a:rPr lang="de-DE" dirty="0">
                <a:solidFill>
                  <a:srgbClr val="003882"/>
                </a:solidFill>
              </a:rPr>
              <a:t>Zur Ausleihe nach vorheriger Fortbildung, Geeignet für kleinere Gruppen in allen Programmstufen, für</a:t>
            </a:r>
            <a:r>
              <a:rPr lang="de-DE" baseline="0" dirty="0">
                <a:solidFill>
                  <a:srgbClr val="003882"/>
                </a:solidFill>
              </a:rPr>
              <a:t> Forschungswochen/Projektarbeiten, verschiedene Messungen (Winkel, Lebensdauer, Abschirmung), Einstieg für Jugendliche ins NTW</a:t>
            </a:r>
            <a:endParaRPr lang="de-DE" dirty="0">
              <a:solidFill>
                <a:srgbClr val="003882"/>
              </a:solidFill>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198882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a:t>Detektoren für Jugendliche</a:t>
            </a:r>
            <a:r>
              <a:rPr lang="de-DE" baseline="0" dirty="0"/>
              <a:t>:</a:t>
            </a:r>
            <a:r>
              <a:rPr lang="de-DE" dirty="0"/>
              <a:t> </a:t>
            </a:r>
            <a:r>
              <a:rPr lang="de-DE" dirty="0">
                <a:solidFill>
                  <a:srgbClr val="003882"/>
                </a:solidFill>
              </a:rPr>
              <a:t>Zur Ausleihe nach vorheriger Fortbildung, Geeignet für kleinere Gruppen in allen Programmstufen, für</a:t>
            </a:r>
            <a:r>
              <a:rPr lang="de-DE" baseline="0" dirty="0">
                <a:solidFill>
                  <a:srgbClr val="003882"/>
                </a:solidFill>
              </a:rPr>
              <a:t> Forschungswochen/Projektarbeiten, verschiedene Messungen (Winkel, Lebensdauer, Abschirmung), Einstieg für Jugendliche ins NTW</a:t>
            </a:r>
            <a:endParaRPr lang="de-DE" dirty="0">
              <a:solidFill>
                <a:srgbClr val="003882"/>
              </a:solidFill>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492772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a:t>Detektoren für Jugendliche</a:t>
            </a:r>
            <a:r>
              <a:rPr lang="de-DE" baseline="0" dirty="0"/>
              <a:t>:</a:t>
            </a:r>
            <a:r>
              <a:rPr lang="de-DE" dirty="0"/>
              <a:t> </a:t>
            </a:r>
            <a:r>
              <a:rPr lang="de-DE" dirty="0">
                <a:solidFill>
                  <a:srgbClr val="003882"/>
                </a:solidFill>
              </a:rPr>
              <a:t>Zur Ausleihe nach vorheriger Fortbildung, Geeignet für kleinere Gruppen in allen Programmstufen, für</a:t>
            </a:r>
            <a:r>
              <a:rPr lang="de-DE" baseline="0" dirty="0">
                <a:solidFill>
                  <a:srgbClr val="003882"/>
                </a:solidFill>
              </a:rPr>
              <a:t> Forschungswochen/Projektarbeiten, verschiedene Messungen (Winkel, Lebensdauer, Abschirmung), Einstieg für Jugendliche ins NTW</a:t>
            </a:r>
            <a:endParaRPr lang="de-DE" dirty="0">
              <a:solidFill>
                <a:srgbClr val="003882"/>
              </a:solidFill>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797479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a:t>Detektoren für Jugendliche</a:t>
            </a:r>
            <a:r>
              <a:rPr lang="de-DE" baseline="0" dirty="0"/>
              <a:t>:</a:t>
            </a:r>
            <a:r>
              <a:rPr lang="de-DE" dirty="0"/>
              <a:t> </a:t>
            </a:r>
            <a:r>
              <a:rPr lang="de-DE" dirty="0">
                <a:solidFill>
                  <a:srgbClr val="003882"/>
                </a:solidFill>
              </a:rPr>
              <a:t>Zur Ausleihe nach vorheriger Fortbildung, Geeignet für kleinere Gruppen in allen Programmstufen, für</a:t>
            </a:r>
            <a:r>
              <a:rPr lang="de-DE" baseline="0" dirty="0">
                <a:solidFill>
                  <a:srgbClr val="003882"/>
                </a:solidFill>
              </a:rPr>
              <a:t> Forschungswochen/Projektarbeiten, verschiedene Messungen (Winkel, Lebensdauer, Abschirmung), Einstieg für Jugendliche ins NTW</a:t>
            </a:r>
            <a:endParaRPr lang="de-DE" dirty="0">
              <a:solidFill>
                <a:srgbClr val="003882"/>
              </a:solidFill>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190453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de-DE" dirty="0"/>
              <a:t>Detektoren für Jugendliche</a:t>
            </a:r>
            <a:r>
              <a:rPr lang="de-DE" baseline="0" dirty="0"/>
              <a:t>:</a:t>
            </a:r>
            <a:r>
              <a:rPr lang="de-DE" dirty="0"/>
              <a:t> </a:t>
            </a:r>
            <a:r>
              <a:rPr lang="de-DE" dirty="0">
                <a:solidFill>
                  <a:srgbClr val="003882"/>
                </a:solidFill>
              </a:rPr>
              <a:t>Zur Ausleihe nach vorheriger Fortbildung, Geeignet für kleinere Gruppen in allen Programmstufen, für</a:t>
            </a:r>
            <a:r>
              <a:rPr lang="de-DE" baseline="0" dirty="0">
                <a:solidFill>
                  <a:srgbClr val="003882"/>
                </a:solidFill>
              </a:rPr>
              <a:t> Forschungswochen/Projektarbeiten, verschiedene Messungen (Winkel, Lebensdauer, Abschirmung), Einstieg für Jugendliche ins NTW</a:t>
            </a:r>
            <a:endParaRPr lang="de-DE" dirty="0">
              <a:solidFill>
                <a:srgbClr val="003882"/>
              </a:solidFill>
            </a:endParaRPr>
          </a:p>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72627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19</a:t>
            </a:fld>
            <a:endParaRPr lang="de-DE"/>
          </a:p>
        </p:txBody>
      </p:sp>
    </p:spTree>
    <p:extLst>
      <p:ext uri="{BB962C8B-B14F-4D97-AF65-F5344CB8AC3E}">
        <p14:creationId xmlns:p14="http://schemas.microsoft.com/office/powerpoint/2010/main" val="3193571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Teilnahme an Workshop ist Voraussetzung für Projektwochen</a:t>
            </a:r>
          </a:p>
        </p:txBody>
      </p:sp>
      <p:sp>
        <p:nvSpPr>
          <p:cNvPr id="4" name="Foliennummernplatzhalter 3"/>
          <p:cNvSpPr>
            <a:spLocks noGrp="1"/>
          </p:cNvSpPr>
          <p:nvPr>
            <p:ph type="sldNum" sz="quarter" idx="10"/>
          </p:nvPr>
        </p:nvSpPr>
        <p:spPr/>
        <p:txBody>
          <a:bodyPr/>
          <a:lstStyle/>
          <a:p>
            <a:fld id="{960780E3-FF10-45A8-9E0B-F5510624FA35}" type="slidenum">
              <a:rPr lang="de-DE" smtClean="0"/>
              <a:t>21</a:t>
            </a:fld>
            <a:endParaRPr lang="de-DE"/>
          </a:p>
        </p:txBody>
      </p:sp>
    </p:spTree>
    <p:extLst>
      <p:ext uri="{BB962C8B-B14F-4D97-AF65-F5344CB8AC3E}">
        <p14:creationId xmlns:p14="http://schemas.microsoft.com/office/powerpoint/2010/main" val="14275376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r>
              <a:rPr lang="de-DE" dirty="0"/>
              <a:t>Fellows können dann (je nach Studienwahl) auch irgendwann</a:t>
            </a:r>
            <a:r>
              <a:rPr lang="de-DE" baseline="0" dirty="0"/>
              <a:t> zu </a:t>
            </a:r>
            <a:r>
              <a:rPr lang="de-DE" baseline="0" dirty="0" err="1"/>
              <a:t>Vermittler:innen</a:t>
            </a:r>
            <a:r>
              <a:rPr lang="de-DE" baseline="0" dirty="0"/>
              <a:t> werden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23</a:t>
            </a:fld>
            <a:endParaRPr lang="de-DE"/>
          </a:p>
        </p:txBody>
      </p:sp>
    </p:spTree>
    <p:extLst>
      <p:ext uri="{BB962C8B-B14F-4D97-AF65-F5344CB8AC3E}">
        <p14:creationId xmlns:p14="http://schemas.microsoft.com/office/powerpoint/2010/main" val="1279233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Auch</a:t>
            </a:r>
            <a:r>
              <a:rPr lang="de-DE" baseline="0" dirty="0"/>
              <a:t> nach COVID noch </a:t>
            </a:r>
            <a:r>
              <a:rPr lang="de-DE" baseline="0" dirty="0" err="1"/>
              <a:t>CERN@home</a:t>
            </a:r>
            <a:r>
              <a:rPr lang="de-DE" baseline="0" dirty="0"/>
              <a:t> (20.04.)</a:t>
            </a:r>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24</a:t>
            </a:fld>
            <a:endParaRPr lang="de-DE"/>
          </a:p>
        </p:txBody>
      </p:sp>
    </p:spTree>
    <p:extLst>
      <p:ext uri="{BB962C8B-B14F-4D97-AF65-F5344CB8AC3E}">
        <p14:creationId xmlns:p14="http://schemas.microsoft.com/office/powerpoint/2010/main" val="26566701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25</a:t>
            </a:fld>
            <a:endParaRPr lang="de-DE"/>
          </a:p>
        </p:txBody>
      </p:sp>
    </p:spTree>
    <p:extLst>
      <p:ext uri="{BB962C8B-B14F-4D97-AF65-F5344CB8AC3E}">
        <p14:creationId xmlns:p14="http://schemas.microsoft.com/office/powerpoint/2010/main" val="3450363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3</a:t>
            </a:fld>
            <a:endParaRPr lang="de-DE"/>
          </a:p>
        </p:txBody>
      </p:sp>
    </p:spTree>
    <p:extLst>
      <p:ext uri="{BB962C8B-B14F-4D97-AF65-F5344CB8AC3E}">
        <p14:creationId xmlns:p14="http://schemas.microsoft.com/office/powerpoint/2010/main" val="2632145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9ACE2FA9-D227-4174-B6E7-0D26017353BE}" type="slidenum">
              <a:rPr lang="de-DE" smtClean="0"/>
              <a:pPr/>
              <a:t>26</a:t>
            </a:fld>
            <a:endParaRPr lang="de-DE"/>
          </a:p>
        </p:txBody>
      </p:sp>
    </p:spTree>
    <p:extLst>
      <p:ext uri="{BB962C8B-B14F-4D97-AF65-F5344CB8AC3E}">
        <p14:creationId xmlns:p14="http://schemas.microsoft.com/office/powerpoint/2010/main" val="7119699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27</a:t>
            </a:fld>
            <a:endParaRPr lang="de-DE"/>
          </a:p>
        </p:txBody>
      </p:sp>
    </p:spTree>
    <p:extLst>
      <p:ext uri="{BB962C8B-B14F-4D97-AF65-F5344CB8AC3E}">
        <p14:creationId xmlns:p14="http://schemas.microsoft.com/office/powerpoint/2010/main" val="2021239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29</a:t>
            </a:fld>
            <a:endParaRPr lang="de-DE"/>
          </a:p>
        </p:txBody>
      </p:sp>
    </p:spTree>
    <p:extLst>
      <p:ext uri="{BB962C8B-B14F-4D97-AF65-F5344CB8AC3E}">
        <p14:creationId xmlns:p14="http://schemas.microsoft.com/office/powerpoint/2010/main" val="3749245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solidFill>
                  <a:prstClr val="black"/>
                </a:solidFill>
              </a:rPr>
              <a:pPr/>
              <a:t>30</a:t>
            </a:fld>
            <a:endParaRPr lang="de-DE">
              <a:solidFill>
                <a:prstClr val="black"/>
              </a:solidFill>
            </a:endParaRPr>
          </a:p>
        </p:txBody>
      </p:sp>
    </p:spTree>
    <p:extLst>
      <p:ext uri="{BB962C8B-B14F-4D97-AF65-F5344CB8AC3E}">
        <p14:creationId xmlns:p14="http://schemas.microsoft.com/office/powerpoint/2010/main" val="40853360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solidFill>
                  <a:prstClr val="black"/>
                </a:solidFill>
              </a:rPr>
              <a:pPr/>
              <a:t>31</a:t>
            </a:fld>
            <a:endParaRPr lang="de-DE">
              <a:solidFill>
                <a:prstClr val="black"/>
              </a:solidFill>
            </a:endParaRPr>
          </a:p>
        </p:txBody>
      </p:sp>
    </p:spTree>
    <p:extLst>
      <p:ext uri="{BB962C8B-B14F-4D97-AF65-F5344CB8AC3E}">
        <p14:creationId xmlns:p14="http://schemas.microsoft.com/office/powerpoint/2010/main" val="32418243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Band 3 „Kosmische Strahlung“ bietet Einblicke in das faszinierende Forschungsfeld der Astroteilchenphysik. Dabei steht die experimentelle Untersuchung von kosmischen Teilchen am Beispiel der Myonen im Vordergrund. Lehrkräfte erhalten in dem 32-seitigen Heft Hintergrundinformationen</a:t>
            </a:r>
            <a:r>
              <a:rPr lang="de-DE" sz="1200" baseline="0" dirty="0"/>
              <a:t> </a:t>
            </a:r>
            <a:r>
              <a:rPr lang="de-DE" sz="1200" dirty="0"/>
              <a:t>sowie Ideen und Anregungen, wie sich das Thema in den Unterricht einbinden lässt. Außerdem enthält die Broschüre Fachtexte und</a:t>
            </a:r>
            <a:r>
              <a:rPr lang="de-DE" sz="1200" baseline="0" dirty="0"/>
              <a:t> Experimente </a:t>
            </a:r>
            <a:r>
              <a:rPr lang="de-DE" sz="1200" dirty="0"/>
              <a:t>für Schüler/innen</a:t>
            </a:r>
            <a:r>
              <a:rPr lang="de-DE" sz="1200" baseline="0" dirty="0"/>
              <a:t>, die durchentsprechende Aufgaben und Lösungen sowie einem Überblick an weiterführenden Materialien zum Thema ergänzt werden. </a:t>
            </a:r>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solidFill>
                  <a:prstClr val="black"/>
                </a:solidFill>
              </a:rPr>
              <a:pPr/>
              <a:t>32</a:t>
            </a:fld>
            <a:endParaRPr lang="de-DE" dirty="0">
              <a:solidFill>
                <a:prstClr val="black"/>
              </a:solidFill>
            </a:endParaRPr>
          </a:p>
        </p:txBody>
      </p:sp>
    </p:spTree>
    <p:extLst>
      <p:ext uri="{BB962C8B-B14F-4D97-AF65-F5344CB8AC3E}">
        <p14:creationId xmlns:p14="http://schemas.microsoft.com/office/powerpoint/2010/main" val="423220231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In den Lehrplänen einiger Bundesländer gibt es noch keinen eigenständigen Themenbereich Teilchenphysik. Für diesen Fall sind die in Band 4 vorgestellten Mikrokurse zusammengestellt worden. Er bietet vier Kurse, die auf originelle Weise eine Brücke von klassischen Lehrplanthemen zu aktuellen Forschungsgegenständen der Teilchenphysik schlagen. Denn viele der im Physikunterricht behandelten Themen lassen sich leicht um einen Bezug zur modernen Physik und insbesondere der Teilchenphysik ergänzen. Der zeitliche Bedarf für die Behandlung eines Kurses beträgt ca. ein bis zwei Unterrichtsstunden. Zu jedem Kurs werden Einsatzmöglichkeiten und wünschenswerte Vorkenntnisse der Schüler angegeben. Auf mögliche Erweiterungen und Vertiefungen wird hingewiesen. </a:t>
            </a:r>
          </a:p>
        </p:txBody>
      </p:sp>
      <p:sp>
        <p:nvSpPr>
          <p:cNvPr id="4" name="Foliennummernplatzhalter 3"/>
          <p:cNvSpPr>
            <a:spLocks noGrp="1"/>
          </p:cNvSpPr>
          <p:nvPr>
            <p:ph type="sldNum" sz="quarter" idx="10"/>
          </p:nvPr>
        </p:nvSpPr>
        <p:spPr/>
        <p:txBody>
          <a:bodyPr/>
          <a:lstStyle/>
          <a:p>
            <a:fld id="{9ACE2FA9-D227-4174-B6E7-0D26017353BE}" type="slidenum">
              <a:rPr lang="de-DE" smtClean="0">
                <a:solidFill>
                  <a:prstClr val="black"/>
                </a:solidFill>
              </a:rPr>
              <a:pPr/>
              <a:t>33</a:t>
            </a:fld>
            <a:endParaRPr lang="de-DE" dirty="0">
              <a:solidFill>
                <a:prstClr val="black"/>
              </a:solidFill>
            </a:endParaRPr>
          </a:p>
        </p:txBody>
      </p:sp>
    </p:spTree>
    <p:extLst>
      <p:ext uri="{BB962C8B-B14F-4D97-AF65-F5344CB8AC3E}">
        <p14:creationId xmlns:p14="http://schemas.microsoft.com/office/powerpoint/2010/main" val="1108728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34</a:t>
            </a:fld>
            <a:endParaRPr lang="de-DE"/>
          </a:p>
        </p:txBody>
      </p:sp>
    </p:spTree>
    <p:extLst>
      <p:ext uri="{BB962C8B-B14F-4D97-AF65-F5344CB8AC3E}">
        <p14:creationId xmlns:p14="http://schemas.microsoft.com/office/powerpoint/2010/main" val="228338895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60760">
              <a:lnSpc>
                <a:spcPct val="150000"/>
              </a:lnSpc>
              <a:defRPr/>
            </a:pPr>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35</a:t>
            </a:fld>
            <a:endParaRPr lang="de-DE"/>
          </a:p>
        </p:txBody>
      </p:sp>
    </p:spTree>
    <p:extLst>
      <p:ext uri="{BB962C8B-B14F-4D97-AF65-F5344CB8AC3E}">
        <p14:creationId xmlns:p14="http://schemas.microsoft.com/office/powerpoint/2010/main" val="40817964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38</a:t>
            </a:fld>
            <a:endParaRPr lang="de-DE"/>
          </a:p>
        </p:txBody>
      </p:sp>
    </p:spTree>
    <p:extLst>
      <p:ext uri="{BB962C8B-B14F-4D97-AF65-F5344CB8AC3E}">
        <p14:creationId xmlns:p14="http://schemas.microsoft.com/office/powerpoint/2010/main" val="48226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a:t>
            </a:fld>
            <a:endParaRPr lang="de-DE"/>
          </a:p>
        </p:txBody>
      </p:sp>
    </p:spTree>
    <p:extLst>
      <p:ext uri="{BB962C8B-B14F-4D97-AF65-F5344CB8AC3E}">
        <p14:creationId xmlns:p14="http://schemas.microsoft.com/office/powerpoint/2010/main" val="32340119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39</a:t>
            </a:fld>
            <a:endParaRPr lang="de-DE"/>
          </a:p>
        </p:txBody>
      </p:sp>
    </p:spTree>
    <p:extLst>
      <p:ext uri="{BB962C8B-B14F-4D97-AF65-F5344CB8AC3E}">
        <p14:creationId xmlns:p14="http://schemas.microsoft.com/office/powerpoint/2010/main" val="23579186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43</a:t>
            </a:fld>
            <a:endParaRPr lang="de-DE"/>
          </a:p>
        </p:txBody>
      </p:sp>
    </p:spTree>
    <p:extLst>
      <p:ext uri="{BB962C8B-B14F-4D97-AF65-F5344CB8AC3E}">
        <p14:creationId xmlns:p14="http://schemas.microsoft.com/office/powerpoint/2010/main" val="30748316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44FB6DB-8B21-4AA1-9DE1-4380A936D240}"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473667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44FB6DB-8B21-4AA1-9DE1-4380A936D240}"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228962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46</a:t>
            </a:fld>
            <a:endParaRPr lang="de-DE"/>
          </a:p>
        </p:txBody>
      </p:sp>
    </p:spTree>
    <p:extLst>
      <p:ext uri="{BB962C8B-B14F-4D97-AF65-F5344CB8AC3E}">
        <p14:creationId xmlns:p14="http://schemas.microsoft.com/office/powerpoint/2010/main" val="20852938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50</a:t>
            </a:fld>
            <a:endParaRPr lang="de-DE"/>
          </a:p>
        </p:txBody>
      </p:sp>
    </p:spTree>
    <p:extLst>
      <p:ext uri="{BB962C8B-B14F-4D97-AF65-F5344CB8AC3E}">
        <p14:creationId xmlns:p14="http://schemas.microsoft.com/office/powerpoint/2010/main" val="6290160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51</a:t>
            </a:fld>
            <a:endParaRPr lang="de-DE"/>
          </a:p>
        </p:txBody>
      </p:sp>
    </p:spTree>
    <p:extLst>
      <p:ext uri="{BB962C8B-B14F-4D97-AF65-F5344CB8AC3E}">
        <p14:creationId xmlns:p14="http://schemas.microsoft.com/office/powerpoint/2010/main" val="2980112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60780E3-FF10-45A8-9E0B-F5510624FA35}" type="slidenum">
              <a:rPr lang="de-DE" smtClean="0"/>
              <a:t>5</a:t>
            </a:fld>
            <a:endParaRPr lang="de-DE"/>
          </a:p>
        </p:txBody>
      </p:sp>
    </p:spTree>
    <p:extLst>
      <p:ext uri="{BB962C8B-B14F-4D97-AF65-F5344CB8AC3E}">
        <p14:creationId xmlns:p14="http://schemas.microsoft.com/office/powerpoint/2010/main" val="1193933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r>
              <a:rPr lang="de-DE" dirty="0"/>
              <a:t>Bauen aufeinander auf bzw. stellen Voraussetzung dar</a:t>
            </a: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44162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r>
              <a:rPr lang="de-DE" dirty="0"/>
              <a:t>Bauen aufeinander auf bzw. stellen Voraussetzung dar</a:t>
            </a:r>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313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r>
              <a:rPr lang="de-DE" dirty="0" err="1"/>
              <a:t>Masterclasses</a:t>
            </a:r>
            <a:r>
              <a:rPr lang="de-DE" dirty="0"/>
              <a:t>: LHC [ATLAS (2x), CMS, ALICE (2x), </a:t>
            </a:r>
            <a:r>
              <a:rPr lang="de-DE" dirty="0" err="1"/>
              <a:t>LHCb</a:t>
            </a:r>
            <a:r>
              <a:rPr lang="de-DE" dirty="0"/>
              <a:t>], </a:t>
            </a:r>
            <a:r>
              <a:rPr lang="de-DE" dirty="0">
                <a:sym typeface="Wingdings" panose="05000000000000000000" pitchFamily="2" charset="2"/>
              </a:rPr>
              <a:t> Standorte fokussieren sich auf eigene Forschungsthemen</a:t>
            </a:r>
          </a:p>
          <a:p>
            <a:r>
              <a:rPr lang="de-DE" dirty="0">
                <a:sym typeface="Wingdings" panose="05000000000000000000" pitchFamily="2" charset="2"/>
              </a:rPr>
              <a:t>Eintägig, echte Daten, Jugendliche</a:t>
            </a:r>
            <a:r>
              <a:rPr lang="de-DE" baseline="0" dirty="0">
                <a:sym typeface="Wingdings" panose="05000000000000000000" pitchFamily="2" charset="2"/>
              </a:rPr>
              <a:t> treffen </a:t>
            </a:r>
            <a:r>
              <a:rPr lang="de-DE" baseline="0" dirty="0" err="1">
                <a:sym typeface="Wingdings" panose="05000000000000000000" pitchFamily="2" charset="2"/>
              </a:rPr>
              <a:t>role</a:t>
            </a:r>
            <a:r>
              <a:rPr lang="de-DE" baseline="0" dirty="0">
                <a:sym typeface="Wingdings" panose="05000000000000000000" pitchFamily="2" charset="2"/>
              </a:rPr>
              <a:t> </a:t>
            </a:r>
            <a:r>
              <a:rPr lang="de-DE" baseline="0" dirty="0" err="1">
                <a:sym typeface="Wingdings" panose="05000000000000000000" pitchFamily="2" charset="2"/>
              </a:rPr>
              <a:t>models</a:t>
            </a:r>
            <a:r>
              <a:rPr lang="de-DE" baseline="0" dirty="0">
                <a:sym typeface="Wingdings" panose="05000000000000000000" pitchFamily="2" charset="2"/>
              </a:rPr>
              <a:t> (+ Nature </a:t>
            </a:r>
            <a:r>
              <a:rPr lang="de-DE" baseline="0" dirty="0" err="1">
                <a:sym typeface="Wingdings" panose="05000000000000000000" pitchFamily="2" charset="2"/>
              </a:rPr>
              <a:t>of</a:t>
            </a:r>
            <a:r>
              <a:rPr lang="de-DE" baseline="0" dirty="0">
                <a:sym typeface="Wingdings" panose="05000000000000000000" pitchFamily="2" charset="2"/>
              </a:rPr>
              <a:t> Science)</a:t>
            </a:r>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88656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nSpc>
                <a:spcPct val="150000"/>
              </a:lnSpc>
            </a:pPr>
            <a:r>
              <a:rPr lang="de-DE" b="0" baseline="0" dirty="0">
                <a:latin typeface="+mj-lt"/>
                <a:cs typeface="Arial" panose="020B0604020202020204" pitchFamily="34" charset="0"/>
              </a:rPr>
              <a:t>Das </a:t>
            </a:r>
            <a:r>
              <a:rPr lang="de-DE" b="1" baseline="0" dirty="0">
                <a:latin typeface="+mj-lt"/>
                <a:cs typeface="Arial" panose="020B0604020202020204" pitchFamily="34" charset="0"/>
              </a:rPr>
              <a:t>Konzept</a:t>
            </a:r>
            <a:r>
              <a:rPr lang="de-DE" b="0" baseline="0" dirty="0">
                <a:latin typeface="+mj-lt"/>
                <a:cs typeface="Arial" panose="020B0604020202020204" pitchFamily="34" charset="0"/>
              </a:rPr>
              <a:t>:</a:t>
            </a:r>
          </a:p>
          <a:p>
            <a:pPr>
              <a:lnSpc>
                <a:spcPct val="150000"/>
              </a:lnSpc>
            </a:pPr>
            <a:endParaRPr lang="de-DE" b="0" baseline="0" dirty="0">
              <a:latin typeface="+mj-lt"/>
              <a:cs typeface="Arial" panose="020B0604020202020204" pitchFamily="34" charset="0"/>
            </a:endParaRPr>
          </a:p>
          <a:p>
            <a:pPr>
              <a:lnSpc>
                <a:spcPct val="150000"/>
              </a:lnSpc>
            </a:pPr>
            <a:r>
              <a:rPr lang="de-DE" b="0" baseline="0" dirty="0">
                <a:latin typeface="+mj-lt"/>
                <a:cs typeface="Arial" panose="020B0604020202020204" pitchFamily="34" charset="0"/>
              </a:rPr>
              <a:t>Jugendliche und Lehrkräfte haben die Möglichkeit durch das Netzwerk einen unmittelbaren Kontakt zur Grundlagenforschung und natürlich den persönlichen Kontakt zu jungen Wissenschaftlern zu bekommen. Sie bekommen einen Einblick in die Arbeitswelt der Wissenschaftler und können selbst </a:t>
            </a:r>
            <a:r>
              <a:rPr lang="de-DE" b="1" baseline="0" dirty="0">
                <a:latin typeface="+mj-lt"/>
                <a:cs typeface="Arial" panose="020B0604020202020204" pitchFamily="34" charset="0"/>
              </a:rPr>
              <a:t>für einen Tag als Forscher handeln</a:t>
            </a:r>
            <a:r>
              <a:rPr lang="de-DE" b="0" baseline="0" dirty="0">
                <a:latin typeface="+mj-lt"/>
                <a:cs typeface="Arial" panose="020B0604020202020204" pitchFamily="34" charset="0"/>
              </a:rPr>
              <a:t>. Mit echten Daten vom CERN oder bei eigenen Messungen von Teilchen, die aus dem Kosmos kommen, lernen sie, wie man Elektronen, Quarks und Co. untersucht und sind dabei ganz nach an der aktuellen Forschung. Denn natürlich dürfen die neuesten Erkenntnisse aus der Forschung und das </a:t>
            </a:r>
            <a:r>
              <a:rPr lang="de-DE" b="0" baseline="0" dirty="0" err="1">
                <a:latin typeface="+mj-lt"/>
                <a:cs typeface="Arial" panose="020B0604020202020204" pitchFamily="34" charset="0"/>
              </a:rPr>
              <a:t>Higgs</a:t>
            </a:r>
            <a:r>
              <a:rPr lang="de-DE" b="0" baseline="0" dirty="0">
                <a:latin typeface="+mj-lt"/>
                <a:cs typeface="Arial" panose="020B0604020202020204" pitchFamily="34" charset="0"/>
              </a:rPr>
              <a:t>-Teilchen nicht fehlen.</a:t>
            </a:r>
          </a:p>
          <a:p>
            <a:endParaRPr lang="de-DE" b="0" baseline="0" dirty="0">
              <a:latin typeface="Arial" panose="020B0604020202020204" pitchFamily="34" charset="0"/>
              <a:cs typeface="Arial" panose="020B0604020202020204" pitchFamily="34" charset="0"/>
            </a:endParaRPr>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9</a:t>
            </a:fld>
            <a:endParaRPr lang="de-DE"/>
          </a:p>
        </p:txBody>
      </p:sp>
    </p:spTree>
    <p:extLst>
      <p:ext uri="{BB962C8B-B14F-4D97-AF65-F5344CB8AC3E}">
        <p14:creationId xmlns:p14="http://schemas.microsoft.com/office/powerpoint/2010/main" val="40826924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99BFD47-0E77-4F63-8BFF-7406F7363856}"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21092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4696" y="1545956"/>
            <a:ext cx="5111320" cy="1646302"/>
          </a:xfrm>
          <a:prstGeom prst="rect">
            <a:avLst/>
          </a:prstGeom>
        </p:spPr>
        <p:txBody>
          <a:bodyPr anchor="b">
            <a:noAutofit/>
          </a:bodyPr>
          <a:lstStyle>
            <a:lvl1pPr algn="r">
              <a:defRPr sz="4800" b="1" i="0">
                <a:solidFill>
                  <a:srgbClr val="013476"/>
                </a:solidFill>
                <a:latin typeface="+mn-lt"/>
              </a:defRPr>
            </a:lvl1pPr>
          </a:lstStyle>
          <a:p>
            <a:r>
              <a:rPr lang="de-DE" dirty="0"/>
              <a:t>Mastertitelformat bearbeiten</a:t>
            </a:r>
            <a:endParaRPr lang="en-US" dirty="0"/>
          </a:p>
        </p:txBody>
      </p:sp>
      <p:sp>
        <p:nvSpPr>
          <p:cNvPr id="3" name="Subtitle 2"/>
          <p:cNvSpPr>
            <a:spLocks noGrp="1"/>
          </p:cNvSpPr>
          <p:nvPr>
            <p:ph type="subTitle" idx="1"/>
          </p:nvPr>
        </p:nvSpPr>
        <p:spPr>
          <a:xfrm>
            <a:off x="5764696" y="3216713"/>
            <a:ext cx="5111320" cy="1096899"/>
          </a:xfrm>
          <a:prstGeom prst="rect">
            <a:avLst/>
          </a:prstGeom>
        </p:spPr>
        <p:txBody>
          <a:bodyPr anchor="t"/>
          <a:lstStyle>
            <a:lvl1pPr marL="0" indent="0" algn="r">
              <a:buNone/>
              <a:defRPr b="0" i="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Master-Untertitelformat bearbeiten</a:t>
            </a:r>
            <a:endParaRPr lang="en-US" dirty="0"/>
          </a:p>
        </p:txBody>
      </p:sp>
    </p:spTree>
    <p:extLst>
      <p:ext uri="{BB962C8B-B14F-4D97-AF65-F5344CB8AC3E}">
        <p14:creationId xmlns:p14="http://schemas.microsoft.com/office/powerpoint/2010/main" val="1988325897"/>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Überschrift">
    <p:bg>
      <p:bgPr>
        <a:blipFill dpi="0" rotWithShape="1">
          <a:blip r:embed="rId2"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4162" y="663276"/>
            <a:ext cx="10036851" cy="972000"/>
          </a:xfrm>
          <a:prstGeom prst="rect">
            <a:avLst/>
          </a:prstGeom>
        </p:spPr>
        <p:txBody>
          <a:bodyPr anchor="ctr"/>
          <a:lstStyle>
            <a:lvl1pPr>
              <a:defRPr sz="3200" b="1">
                <a:solidFill>
                  <a:srgbClr val="003477"/>
                </a:solidFill>
              </a:defRPr>
            </a:lvl1pPr>
          </a:lstStyle>
          <a:p>
            <a:r>
              <a:rPr lang="de-DE"/>
              <a:t>Titelmasterformat durch Klicken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10608501" y="6392504"/>
            <a:ext cx="745299"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1294163" y="6392504"/>
            <a:ext cx="1153432" cy="365125"/>
          </a:xfrm>
          <a:prstGeom prst="rect">
            <a:avLst/>
          </a:prstGeom>
        </p:spPr>
        <p:txBody>
          <a:bodyPr anchor="ctr"/>
          <a:lstStyle>
            <a:lvl1pPr algn="l">
              <a:defRPr sz="1200">
                <a:solidFill>
                  <a:schemeClr val="accent6">
                    <a:lumMod val="60000"/>
                    <a:lumOff val="40000"/>
                  </a:schemeClr>
                </a:solidFill>
              </a:defRPr>
            </a:lvl1pPr>
          </a:lstStyle>
          <a:p>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2639616" y="6392504"/>
            <a:ext cx="7872875"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Netzwerk Teilchenwelt - Angebote und Materialien - FTS Bad Honnef</a:t>
            </a:r>
            <a:endParaRPr lang="de-DE" dirty="0"/>
          </a:p>
        </p:txBody>
      </p:sp>
    </p:spTree>
    <p:extLst>
      <p:ext uri="{BB962C8B-B14F-4D97-AF65-F5344CB8AC3E}">
        <p14:creationId xmlns:p14="http://schemas.microsoft.com/office/powerpoint/2010/main" val="4170720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Kleiner Titel &amp; Text">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8"/>
            <a:ext cx="10035547" cy="1325563"/>
          </a:xfrm>
        </p:spPr>
        <p:txBody>
          <a:bodyPr/>
          <a:lstStyle>
            <a:lvl1pPr>
              <a:defRPr sz="3200" b="0">
                <a:solidFill>
                  <a:srgbClr val="002060"/>
                </a:solidFill>
              </a:defRPr>
            </a:lvl1pPr>
          </a:lstStyle>
          <a:p>
            <a:r>
              <a:rPr lang="de-DE"/>
              <a:t>Titelmasterformat durch Klicken bearbeiten</a:t>
            </a:r>
            <a:endParaRPr lang="de-DE" dirty="0"/>
          </a:p>
        </p:txBody>
      </p:sp>
      <p:sp>
        <p:nvSpPr>
          <p:cNvPr id="5" name="Foliennummernplatzhalter 4"/>
          <p:cNvSpPr>
            <a:spLocks noGrp="1"/>
          </p:cNvSpPr>
          <p:nvPr>
            <p:ph type="sldNum" sz="quarter" idx="12"/>
          </p:nvPr>
        </p:nvSpPr>
        <p:spPr>
          <a:xfrm>
            <a:off x="8610600" y="6356362"/>
            <a:ext cx="27432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a:t>
            </a:fld>
            <a:endParaRPr lang="de-DE" dirty="0"/>
          </a:p>
        </p:txBody>
      </p:sp>
      <p:sp>
        <p:nvSpPr>
          <p:cNvPr id="10" name="Textplatzhalter 2"/>
          <p:cNvSpPr>
            <a:spLocks noGrp="1"/>
          </p:cNvSpPr>
          <p:nvPr>
            <p:ph type="body" idx="1" hasCustomPrompt="1"/>
          </p:nvPr>
        </p:nvSpPr>
        <p:spPr>
          <a:xfrm>
            <a:off x="1295467" y="2060849"/>
            <a:ext cx="10051984"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6" name="Date Placeholder 3"/>
          <p:cNvSpPr>
            <a:spLocks noGrp="1"/>
          </p:cNvSpPr>
          <p:nvPr>
            <p:ph type="dt" sz="half" idx="10"/>
          </p:nvPr>
        </p:nvSpPr>
        <p:spPr>
          <a:xfrm>
            <a:off x="838200" y="6356362"/>
            <a:ext cx="1513885" cy="365125"/>
          </a:xfrm>
          <a:prstGeom prst="rect">
            <a:avLst/>
          </a:prstGeom>
        </p:spPr>
        <p:txBody>
          <a:bodyPr anchor="ctr"/>
          <a:lstStyle>
            <a:lvl1pPr>
              <a:defRPr sz="1200">
                <a:solidFill>
                  <a:srgbClr val="013476"/>
                </a:solidFill>
                <a:latin typeface="Arial Narrow" panose="020B0606020202030204" pitchFamily="34" charset="0"/>
              </a:defRPr>
            </a:lvl1pPr>
          </a:lstStyle>
          <a:p>
            <a:endParaRPr lang="de-DE" dirty="0"/>
          </a:p>
        </p:txBody>
      </p:sp>
    </p:spTree>
    <p:extLst>
      <p:ext uri="{BB962C8B-B14F-4D97-AF65-F5344CB8AC3E}">
        <p14:creationId xmlns:p14="http://schemas.microsoft.com/office/powerpoint/2010/main" val="3938473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4696" y="1545956"/>
            <a:ext cx="5111320" cy="1646302"/>
          </a:xfrm>
          <a:prstGeom prst="rect">
            <a:avLst/>
          </a:prstGeom>
        </p:spPr>
        <p:txBody>
          <a:bodyPr anchor="b">
            <a:noAutofit/>
          </a:bodyPr>
          <a:lstStyle>
            <a:lvl1pPr algn="r">
              <a:defRPr sz="4800" b="1" i="0">
                <a:solidFill>
                  <a:srgbClr val="013476"/>
                </a:solidFill>
                <a:latin typeface="+mn-lt"/>
              </a:defRPr>
            </a:lvl1pPr>
          </a:lstStyle>
          <a:p>
            <a:r>
              <a:rPr lang="de-DE" dirty="0"/>
              <a:t>Mastertitelformat bearbeiten</a:t>
            </a:r>
            <a:endParaRPr lang="en-US" dirty="0"/>
          </a:p>
        </p:txBody>
      </p:sp>
      <p:sp>
        <p:nvSpPr>
          <p:cNvPr id="3" name="Subtitle 2"/>
          <p:cNvSpPr>
            <a:spLocks noGrp="1"/>
          </p:cNvSpPr>
          <p:nvPr>
            <p:ph type="subTitle" idx="1"/>
          </p:nvPr>
        </p:nvSpPr>
        <p:spPr>
          <a:xfrm>
            <a:off x="5764696" y="3216713"/>
            <a:ext cx="5111320" cy="1096899"/>
          </a:xfrm>
          <a:prstGeom prst="rect">
            <a:avLst/>
          </a:prstGeom>
        </p:spPr>
        <p:txBody>
          <a:bodyPr anchor="t"/>
          <a:lstStyle>
            <a:lvl1pPr marL="0" indent="0" algn="r">
              <a:buNone/>
              <a:defRPr b="0" i="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Master-Untertitelformat bearbeiten</a:t>
            </a:r>
            <a:endParaRPr lang="en-US" dirty="0"/>
          </a:p>
        </p:txBody>
      </p:sp>
    </p:spTree>
    <p:extLst>
      <p:ext uri="{BB962C8B-B14F-4D97-AF65-F5344CB8AC3E}">
        <p14:creationId xmlns:p14="http://schemas.microsoft.com/office/powerpoint/2010/main" val="2503950422"/>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6"/>
            <a:ext cx="10035547" cy="972000"/>
          </a:xfrm>
          <a:prstGeom prst="rect">
            <a:avLst/>
          </a:prstGeom>
        </p:spPr>
        <p:txBody>
          <a:bodyPr anchor="ctr"/>
          <a:lstStyle>
            <a:lvl1pPr>
              <a:defRPr sz="3200" b="1" i="0">
                <a:solidFill>
                  <a:srgbClr val="003477"/>
                </a:solidFill>
                <a:latin typeface="+mn-lt"/>
              </a:defRPr>
            </a:lvl1pPr>
          </a:lstStyle>
          <a:p>
            <a:r>
              <a:rPr lang="de-DE" dirty="0"/>
              <a:t>Mastertitelformat bearbeiten</a:t>
            </a:r>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hasCustomPrompt="1"/>
          </p:nvPr>
        </p:nvSpPr>
        <p:spPr>
          <a:xfrm>
            <a:off x="1295467" y="1772817"/>
            <a:ext cx="10062245" cy="4535487"/>
          </a:xfrm>
          <a:prstGeom prst="rect">
            <a:avLst/>
          </a:prstGeom>
        </p:spPr>
        <p:txBody>
          <a:bodyPr/>
          <a:lstStyle>
            <a:lvl1pPr marL="358775" marR="0" indent="-358775"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b="0" i="0">
                <a:latin typeface="+mn-lt"/>
              </a:defRPr>
            </a:lvl1pPr>
            <a:lvl2pPr>
              <a:defRPr b="0" i="0">
                <a:latin typeface="+mn-lt"/>
              </a:defRPr>
            </a:lvl2pPr>
            <a:lvl3pPr>
              <a:defRPr b="0" i="0">
                <a:latin typeface="+mn-lt"/>
              </a:defRPr>
            </a:lvl3pPr>
          </a:lstStyle>
          <a:p>
            <a:pPr marL="228600" marR="0" lvl="0" indent="-228600"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a:pPr>
            <a:r>
              <a:rPr lang="de-DE" dirty="0"/>
              <a:t>Mastertextformat bearbeiten </a:t>
            </a:r>
            <a:r>
              <a:rPr lang="de-DE" dirty="0" err="1"/>
              <a:t>nmbf</a:t>
            </a:r>
            <a:r>
              <a:rPr lang="de-DE" dirty="0"/>
              <a:t> </a:t>
            </a:r>
            <a:r>
              <a:rPr lang="de-DE" dirty="0" err="1"/>
              <a:t>akjbfn</a:t>
            </a:r>
            <a:r>
              <a:rPr lang="de-DE" dirty="0"/>
              <a:t> </a:t>
            </a:r>
            <a:r>
              <a:rPr lang="de-DE" dirty="0" err="1"/>
              <a:t>fojnfk</a:t>
            </a:r>
            <a:r>
              <a:rPr lang="de-DE" dirty="0"/>
              <a:t> </a:t>
            </a:r>
            <a:r>
              <a:rPr lang="de-DE" dirty="0" err="1"/>
              <a:t>fekn</a:t>
            </a:r>
            <a:r>
              <a:rPr lang="de-DE" dirty="0"/>
              <a:t> </a:t>
            </a:r>
            <a:r>
              <a:rPr lang="de-DE" dirty="0" err="1"/>
              <a:t>qefonwgkn</a:t>
            </a:r>
            <a:r>
              <a:rPr lang="de-DE" dirty="0"/>
              <a:t> </a:t>
            </a:r>
            <a:r>
              <a:rPr lang="de-DE" dirty="0" err="1"/>
              <a:t>knefk</a:t>
            </a:r>
            <a:r>
              <a:rPr lang="de-DE" dirty="0"/>
              <a:t> </a:t>
            </a:r>
            <a:r>
              <a:rPr lang="de-DE" dirty="0" err="1"/>
              <a:t>vlknvaökjgngG</a:t>
            </a:r>
            <a:r>
              <a:rPr lang="de-DE" dirty="0"/>
              <a:t> GJRK</a:t>
            </a:r>
          </a:p>
          <a:p>
            <a:pPr lvl="1"/>
            <a:r>
              <a:rPr lang="de-DE" dirty="0"/>
              <a:t>Zweite Ebene</a:t>
            </a:r>
          </a:p>
          <a:p>
            <a:pPr lvl="2"/>
            <a:r>
              <a:rPr lang="de-DE" dirty="0"/>
              <a:t>Dritte Ebene</a:t>
            </a:r>
          </a:p>
        </p:txBody>
      </p:sp>
      <p:sp>
        <p:nvSpPr>
          <p:cNvPr id="3" name="Fußzeilenplatzhalter 2">
            <a:extLst>
              <a:ext uri="{FF2B5EF4-FFF2-40B4-BE49-F238E27FC236}">
                <a16:creationId xmlns:a16="http://schemas.microsoft.com/office/drawing/2014/main" id="{6B693C69-6B5D-B343-89BF-D4921FDB02C6}"/>
              </a:ext>
            </a:extLst>
          </p:cNvPr>
          <p:cNvSpPr>
            <a:spLocks noGrp="1"/>
          </p:cNvSpPr>
          <p:nvPr>
            <p:ph type="ftr" sz="quarter" idx="14"/>
          </p:nvPr>
        </p:nvSpPr>
        <p:spPr/>
        <p:txBody>
          <a:bodyPr/>
          <a:lstStyle>
            <a:lvl1pPr>
              <a:defRPr sz="1400"/>
            </a:lvl1pPr>
          </a:lstStyle>
          <a:p>
            <a:r>
              <a:rPr lang="de-DE"/>
              <a:t>Netzwerk Teilchenwelt - Angebote und Materialien - FTS Bad Honnef</a:t>
            </a:r>
            <a:endParaRPr lang="de-DE" dirty="0"/>
          </a:p>
        </p:txBody>
      </p:sp>
      <p:sp>
        <p:nvSpPr>
          <p:cNvPr id="5" name="Foliennummernplatzhalter 4">
            <a:extLst>
              <a:ext uri="{FF2B5EF4-FFF2-40B4-BE49-F238E27FC236}">
                <a16:creationId xmlns:a16="http://schemas.microsoft.com/office/drawing/2014/main" id="{C0D621EE-3415-6F4B-939D-6A0CAB098EA7}"/>
              </a:ext>
            </a:extLst>
          </p:cNvPr>
          <p:cNvSpPr>
            <a:spLocks noGrp="1"/>
          </p:cNvSpPr>
          <p:nvPr>
            <p:ph type="sldNum" sz="quarter" idx="15"/>
          </p:nvPr>
        </p:nvSpPr>
        <p:spPr>
          <a:xfrm>
            <a:off x="11078312" y="6366858"/>
            <a:ext cx="819776" cy="354340"/>
          </a:xfrm>
        </p:spPr>
        <p:txBody>
          <a:bodyPr/>
          <a:lstStyle>
            <a:lvl1pPr>
              <a:defRPr sz="1400"/>
            </a:lvl1pPr>
          </a:lstStyle>
          <a:p>
            <a:fld id="{13EBA283-81CD-428D-9703-4AE41BDC50AA}" type="slidenum">
              <a:rPr lang="de-DE" smtClean="0"/>
              <a:pPr/>
              <a:t>‹#›</a:t>
            </a:fld>
            <a:endParaRPr lang="de-DE" dirty="0"/>
          </a:p>
        </p:txBody>
      </p:sp>
    </p:spTree>
    <p:extLst>
      <p:ext uri="{BB962C8B-B14F-4D97-AF65-F5344CB8AC3E}">
        <p14:creationId xmlns:p14="http://schemas.microsoft.com/office/powerpoint/2010/main" val="1746121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737437E-4C9E-4D44-85F5-628D977B9371}"/>
              </a:ext>
            </a:extLst>
          </p:cNvPr>
          <p:cNvSpPr>
            <a:spLocks noGrp="1"/>
          </p:cNvSpPr>
          <p:nvPr>
            <p:ph type="sldNum" sz="quarter" idx="10"/>
          </p:nvPr>
        </p:nvSpPr>
        <p:spPr/>
        <p:txBody>
          <a:bodyPr/>
          <a:lstStyle/>
          <a:p>
            <a:fld id="{13EBA283-81CD-428D-9703-4AE41BDC50AA}" type="slidenum">
              <a:rPr lang="de-DE" smtClean="0"/>
              <a:pPr/>
              <a:t>‹#›</a:t>
            </a:fld>
            <a:endParaRPr lang="de-DE" sz="3200" dirty="0"/>
          </a:p>
        </p:txBody>
      </p:sp>
      <p:sp>
        <p:nvSpPr>
          <p:cNvPr id="4" name="Fußzeilenplatzhalter 3">
            <a:extLst>
              <a:ext uri="{FF2B5EF4-FFF2-40B4-BE49-F238E27FC236}">
                <a16:creationId xmlns:a16="http://schemas.microsoft.com/office/drawing/2014/main" id="{4DCF5FD0-50CA-9841-87B4-3B14391A98AA}"/>
              </a:ext>
            </a:extLst>
          </p:cNvPr>
          <p:cNvSpPr>
            <a:spLocks noGrp="1"/>
          </p:cNvSpPr>
          <p:nvPr>
            <p:ph type="ftr" sz="quarter" idx="11"/>
          </p:nvPr>
        </p:nvSpPr>
        <p:spPr/>
        <p:txBody>
          <a:bodyPr/>
          <a:lstStyle/>
          <a:p>
            <a:pPr algn="l"/>
            <a:r>
              <a:rPr lang="de-DE"/>
              <a:t>Netzwerk Teilchenwelt - Angebote und Materialien - FTS Bad Honnef</a:t>
            </a:r>
            <a:endParaRPr lang="de-DE" dirty="0"/>
          </a:p>
        </p:txBody>
      </p:sp>
    </p:spTree>
    <p:extLst>
      <p:ext uri="{BB962C8B-B14F-4D97-AF65-F5344CB8AC3E}">
        <p14:creationId xmlns:p14="http://schemas.microsoft.com/office/powerpoint/2010/main" val="22537867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solidFill>
          <a:srgbClr val="FFF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73C30-3A15-3044-A1C8-8276787AF0D3}"/>
              </a:ext>
            </a:extLst>
          </p:cNvPr>
          <p:cNvSpPr>
            <a:spLocks noGrp="1"/>
          </p:cNvSpPr>
          <p:nvPr>
            <p:ph type="title"/>
          </p:nvPr>
        </p:nvSpPr>
        <p:spPr/>
        <p:txBody>
          <a:bodyPr/>
          <a:lstStyle/>
          <a:p>
            <a:r>
              <a:rPr lang="de-DE"/>
              <a:t>Mastertitelformat bearbeiten</a:t>
            </a:r>
          </a:p>
        </p:txBody>
      </p:sp>
      <p:sp>
        <p:nvSpPr>
          <p:cNvPr id="3" name="Foliennummernplatzhalter 2">
            <a:extLst>
              <a:ext uri="{FF2B5EF4-FFF2-40B4-BE49-F238E27FC236}">
                <a16:creationId xmlns:a16="http://schemas.microsoft.com/office/drawing/2014/main" id="{F62D1D09-77AF-4746-B58D-F2EF66D800AE}"/>
              </a:ext>
            </a:extLst>
          </p:cNvPr>
          <p:cNvSpPr>
            <a:spLocks noGrp="1"/>
          </p:cNvSpPr>
          <p:nvPr>
            <p:ph type="sldNum" sz="quarter" idx="10"/>
          </p:nvPr>
        </p:nvSpPr>
        <p:spPr/>
        <p:txBody>
          <a:bodyPr/>
          <a:lstStyle/>
          <a:p>
            <a:fld id="{13EBA283-81CD-428D-9703-4AE41BDC50AA}" type="slidenum">
              <a:rPr lang="de-DE" smtClean="0"/>
              <a:pPr/>
              <a:t>‹#›</a:t>
            </a:fld>
            <a:endParaRPr lang="de-DE" sz="3200" dirty="0"/>
          </a:p>
        </p:txBody>
      </p:sp>
      <p:sp>
        <p:nvSpPr>
          <p:cNvPr id="4" name="Fußzeilenplatzhalter 3">
            <a:extLst>
              <a:ext uri="{FF2B5EF4-FFF2-40B4-BE49-F238E27FC236}">
                <a16:creationId xmlns:a16="http://schemas.microsoft.com/office/drawing/2014/main" id="{D3367B71-E31D-734A-8046-EE345161C74F}"/>
              </a:ext>
            </a:extLst>
          </p:cNvPr>
          <p:cNvSpPr>
            <a:spLocks noGrp="1"/>
          </p:cNvSpPr>
          <p:nvPr>
            <p:ph type="ftr" sz="quarter" idx="11"/>
          </p:nvPr>
        </p:nvSpPr>
        <p:spPr/>
        <p:txBody>
          <a:bodyPr/>
          <a:lstStyle/>
          <a:p>
            <a:pPr algn="l"/>
            <a:r>
              <a:rPr lang="de-DE"/>
              <a:t>Netzwerk Teilchenwelt - Angebote und Materialien - FTS Bad Honnef</a:t>
            </a:r>
            <a:endParaRPr lang="de-DE" dirty="0"/>
          </a:p>
        </p:txBody>
      </p:sp>
    </p:spTree>
    <p:extLst>
      <p:ext uri="{BB962C8B-B14F-4D97-AF65-F5344CB8AC3E}">
        <p14:creationId xmlns:p14="http://schemas.microsoft.com/office/powerpoint/2010/main" val="3197404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ocial Media">
    <p:bg>
      <p:bgPr>
        <a:solidFill>
          <a:srgbClr val="FFFFFF"/>
        </a:solidFill>
        <a:effectLst/>
      </p:bgPr>
    </p:bg>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E2E93C44-C20E-5C46-A76B-48EDE9444184}"/>
              </a:ext>
            </a:extLst>
          </p:cNvPr>
          <p:cNvPicPr>
            <a:picLocks noChangeAspect="1"/>
          </p:cNvPicPr>
          <p:nvPr userDrawn="1"/>
        </p:nvPicPr>
        <p:blipFill>
          <a:blip r:embed="rId2"/>
          <a:stretch>
            <a:fillRect/>
          </a:stretch>
        </p:blipFill>
        <p:spPr>
          <a:xfrm rot="17784200">
            <a:off x="-4949219" y="-8154265"/>
            <a:ext cx="22534786" cy="22232968"/>
          </a:xfrm>
          <a:prstGeom prst="rect">
            <a:avLst/>
          </a:prstGeom>
        </p:spPr>
      </p:pic>
    </p:spTree>
    <p:extLst>
      <p:ext uri="{BB962C8B-B14F-4D97-AF65-F5344CB8AC3E}">
        <p14:creationId xmlns:p14="http://schemas.microsoft.com/office/powerpoint/2010/main" val="36791462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Kleiner Titel &amp; Tex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8"/>
            <a:ext cx="10035547" cy="1325563"/>
          </a:xfrm>
        </p:spPr>
        <p:txBody>
          <a:bodyPr/>
          <a:lstStyle>
            <a:lvl1pPr>
              <a:defRPr sz="3200" b="0">
                <a:solidFill>
                  <a:srgbClr val="002060"/>
                </a:solidFill>
              </a:defRPr>
            </a:lvl1pPr>
          </a:lstStyle>
          <a:p>
            <a:r>
              <a:rPr lang="de-DE"/>
              <a:t>Titelmasterformat durch Klicken bearbeiten</a:t>
            </a:r>
            <a:endParaRPr lang="de-DE" dirty="0"/>
          </a:p>
        </p:txBody>
      </p:sp>
      <p:sp>
        <p:nvSpPr>
          <p:cNvPr id="5" name="Foliennummernplatzhalter 4"/>
          <p:cNvSpPr>
            <a:spLocks noGrp="1"/>
          </p:cNvSpPr>
          <p:nvPr>
            <p:ph type="sldNum" sz="quarter" idx="12"/>
          </p:nvPr>
        </p:nvSpPr>
        <p:spPr>
          <a:xfrm>
            <a:off x="8610600" y="6356362"/>
            <a:ext cx="27432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a:t>
            </a:fld>
            <a:endParaRPr lang="de-DE" dirty="0"/>
          </a:p>
        </p:txBody>
      </p:sp>
      <p:sp>
        <p:nvSpPr>
          <p:cNvPr id="6" name="Date Placeholder 3"/>
          <p:cNvSpPr>
            <a:spLocks noGrp="1"/>
          </p:cNvSpPr>
          <p:nvPr>
            <p:ph type="dt" sz="half" idx="10"/>
          </p:nvPr>
        </p:nvSpPr>
        <p:spPr>
          <a:xfrm>
            <a:off x="838200" y="6356362"/>
            <a:ext cx="1513885" cy="365125"/>
          </a:xfrm>
        </p:spPr>
        <p:txBody>
          <a:bodyPr/>
          <a:lstStyle>
            <a:lvl1pPr>
              <a:defRPr>
                <a:solidFill>
                  <a:srgbClr val="013476"/>
                </a:solidFill>
              </a:defRPr>
            </a:lvl1pPr>
          </a:lstStyle>
          <a:p>
            <a:endParaRPr lang="de-DE" dirty="0"/>
          </a:p>
        </p:txBody>
      </p:sp>
      <p:sp>
        <p:nvSpPr>
          <p:cNvPr id="7" name="Footer Placeholder 4"/>
          <p:cNvSpPr>
            <a:spLocks noGrp="1"/>
          </p:cNvSpPr>
          <p:nvPr>
            <p:ph type="ftr" sz="quarter" idx="11"/>
          </p:nvPr>
        </p:nvSpPr>
        <p:spPr>
          <a:xfrm>
            <a:off x="2543605" y="6356361"/>
            <a:ext cx="5472608" cy="365125"/>
          </a:xfrm>
        </p:spPr>
        <p:txBody>
          <a:bodyPr/>
          <a:lstStyle>
            <a:lvl1pPr algn="l">
              <a:defRPr>
                <a:solidFill>
                  <a:srgbClr val="013476"/>
                </a:solidFill>
                <a:latin typeface="Arial Narrow" panose="020B0606020202030204" pitchFamily="34" charset="0"/>
              </a:defRPr>
            </a:lvl1pPr>
          </a:lstStyle>
          <a:p>
            <a:pPr algn="ctr"/>
            <a:r>
              <a:rPr lang="de-DE"/>
              <a:t>Netzwerk Teilchenwelt - Angebote und Materialien - FTS Bad Honnef</a:t>
            </a:r>
            <a:endParaRPr lang="de-DE" dirty="0"/>
          </a:p>
        </p:txBody>
      </p:sp>
      <p:sp>
        <p:nvSpPr>
          <p:cNvPr id="10" name="Textplatzhalter 2"/>
          <p:cNvSpPr>
            <a:spLocks noGrp="1"/>
          </p:cNvSpPr>
          <p:nvPr>
            <p:ph type="body" idx="1" hasCustomPrompt="1"/>
          </p:nvPr>
        </p:nvSpPr>
        <p:spPr>
          <a:xfrm>
            <a:off x="1295467" y="2060849"/>
            <a:ext cx="10051984"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Tree>
    <p:extLst>
      <p:ext uri="{BB962C8B-B14F-4D97-AF65-F5344CB8AC3E}">
        <p14:creationId xmlns:p14="http://schemas.microsoft.com/office/powerpoint/2010/main" val="2319394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6"/>
            <a:ext cx="10035547" cy="972000"/>
          </a:xfrm>
          <a:prstGeom prst="rect">
            <a:avLst/>
          </a:prstGeom>
        </p:spPr>
        <p:txBody>
          <a:bodyPr anchor="ctr"/>
          <a:lstStyle>
            <a:lvl1pPr>
              <a:defRPr sz="3200" b="1" i="0">
                <a:solidFill>
                  <a:srgbClr val="003477"/>
                </a:solidFill>
                <a:latin typeface="+mn-lt"/>
              </a:defRPr>
            </a:lvl1pPr>
          </a:lstStyle>
          <a:p>
            <a:r>
              <a:rPr lang="de-DE" dirty="0"/>
              <a:t>Mastertitelformat bearbeiten</a:t>
            </a:r>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hasCustomPrompt="1"/>
          </p:nvPr>
        </p:nvSpPr>
        <p:spPr>
          <a:xfrm>
            <a:off x="1295467" y="1772817"/>
            <a:ext cx="10062245" cy="4535487"/>
          </a:xfrm>
          <a:prstGeom prst="rect">
            <a:avLst/>
          </a:prstGeom>
        </p:spPr>
        <p:txBody>
          <a:bodyPr/>
          <a:lstStyle>
            <a:lvl1pPr marL="358775" marR="0" indent="-358775"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b="0" i="0">
                <a:latin typeface="+mn-lt"/>
              </a:defRPr>
            </a:lvl1pPr>
            <a:lvl2pPr>
              <a:defRPr b="0" i="0">
                <a:latin typeface="+mn-lt"/>
              </a:defRPr>
            </a:lvl2pPr>
            <a:lvl3pPr>
              <a:defRPr b="0" i="0">
                <a:latin typeface="+mn-lt"/>
              </a:defRPr>
            </a:lvl3pPr>
          </a:lstStyle>
          <a:p>
            <a:pPr marL="228600" marR="0" lvl="0" indent="-228600"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a:pPr>
            <a:r>
              <a:rPr lang="de-DE" dirty="0"/>
              <a:t>Mastertextformat bearbeiten </a:t>
            </a:r>
            <a:r>
              <a:rPr lang="de-DE" dirty="0" err="1"/>
              <a:t>nmbf</a:t>
            </a:r>
            <a:r>
              <a:rPr lang="de-DE" dirty="0"/>
              <a:t> </a:t>
            </a:r>
            <a:r>
              <a:rPr lang="de-DE" dirty="0" err="1"/>
              <a:t>akjbfn</a:t>
            </a:r>
            <a:r>
              <a:rPr lang="de-DE" dirty="0"/>
              <a:t> </a:t>
            </a:r>
            <a:r>
              <a:rPr lang="de-DE" dirty="0" err="1"/>
              <a:t>fojnfk</a:t>
            </a:r>
            <a:r>
              <a:rPr lang="de-DE" dirty="0"/>
              <a:t> </a:t>
            </a:r>
            <a:r>
              <a:rPr lang="de-DE" dirty="0" err="1"/>
              <a:t>fekn</a:t>
            </a:r>
            <a:r>
              <a:rPr lang="de-DE" dirty="0"/>
              <a:t> </a:t>
            </a:r>
            <a:r>
              <a:rPr lang="de-DE" dirty="0" err="1"/>
              <a:t>qefonwgkn</a:t>
            </a:r>
            <a:r>
              <a:rPr lang="de-DE" dirty="0"/>
              <a:t> </a:t>
            </a:r>
            <a:r>
              <a:rPr lang="de-DE" dirty="0" err="1"/>
              <a:t>knefk</a:t>
            </a:r>
            <a:r>
              <a:rPr lang="de-DE" dirty="0"/>
              <a:t> </a:t>
            </a:r>
            <a:r>
              <a:rPr lang="de-DE" dirty="0" err="1"/>
              <a:t>vlknvaökjgngG</a:t>
            </a:r>
            <a:r>
              <a:rPr lang="de-DE" dirty="0"/>
              <a:t> GJRK</a:t>
            </a:r>
          </a:p>
          <a:p>
            <a:pPr lvl="1"/>
            <a:r>
              <a:rPr lang="de-DE" dirty="0"/>
              <a:t>Zweite Ebene</a:t>
            </a:r>
          </a:p>
          <a:p>
            <a:pPr lvl="2"/>
            <a:r>
              <a:rPr lang="de-DE" dirty="0"/>
              <a:t>Dritte Ebene</a:t>
            </a:r>
          </a:p>
        </p:txBody>
      </p:sp>
      <p:sp>
        <p:nvSpPr>
          <p:cNvPr id="3" name="Fußzeilenplatzhalter 2">
            <a:extLst>
              <a:ext uri="{FF2B5EF4-FFF2-40B4-BE49-F238E27FC236}">
                <a16:creationId xmlns:a16="http://schemas.microsoft.com/office/drawing/2014/main" id="{6B693C69-6B5D-B343-89BF-D4921FDB02C6}"/>
              </a:ext>
            </a:extLst>
          </p:cNvPr>
          <p:cNvSpPr>
            <a:spLocks noGrp="1"/>
          </p:cNvSpPr>
          <p:nvPr>
            <p:ph type="ftr" sz="quarter" idx="14"/>
          </p:nvPr>
        </p:nvSpPr>
        <p:spPr/>
        <p:txBody>
          <a:bodyPr/>
          <a:lstStyle>
            <a:lvl1pPr>
              <a:defRPr sz="1400"/>
            </a:lvl1pPr>
          </a:lstStyle>
          <a:p>
            <a:r>
              <a:rPr lang="de-DE"/>
              <a:t>Netzwerk Teilchenwelt - Angebote und Materialien - FTS Bad Honnef</a:t>
            </a:r>
            <a:endParaRPr lang="de-DE" dirty="0"/>
          </a:p>
        </p:txBody>
      </p:sp>
      <p:sp>
        <p:nvSpPr>
          <p:cNvPr id="5" name="Foliennummernplatzhalter 4">
            <a:extLst>
              <a:ext uri="{FF2B5EF4-FFF2-40B4-BE49-F238E27FC236}">
                <a16:creationId xmlns:a16="http://schemas.microsoft.com/office/drawing/2014/main" id="{C0D621EE-3415-6F4B-939D-6A0CAB098EA7}"/>
              </a:ext>
            </a:extLst>
          </p:cNvPr>
          <p:cNvSpPr>
            <a:spLocks noGrp="1"/>
          </p:cNvSpPr>
          <p:nvPr>
            <p:ph type="sldNum" sz="quarter" idx="15"/>
          </p:nvPr>
        </p:nvSpPr>
        <p:spPr>
          <a:xfrm>
            <a:off x="11078312" y="6366858"/>
            <a:ext cx="819776" cy="354340"/>
          </a:xfrm>
        </p:spPr>
        <p:txBody>
          <a:bodyPr/>
          <a:lstStyle>
            <a:lvl1pPr>
              <a:defRPr sz="1400"/>
            </a:lvl1pPr>
          </a:lstStyle>
          <a:p>
            <a:fld id="{13EBA283-81CD-428D-9703-4AE41BDC50AA}" type="slidenum">
              <a:rPr lang="de-DE" smtClean="0"/>
              <a:pPr/>
              <a:t>‹#›</a:t>
            </a:fld>
            <a:endParaRPr lang="de-DE" dirty="0"/>
          </a:p>
        </p:txBody>
      </p:sp>
    </p:spTree>
    <p:extLst>
      <p:ext uri="{BB962C8B-B14F-4D97-AF65-F5344CB8AC3E}">
        <p14:creationId xmlns:p14="http://schemas.microsoft.com/office/powerpoint/2010/main" val="3671726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737437E-4C9E-4D44-85F5-628D977B9371}"/>
              </a:ext>
            </a:extLst>
          </p:cNvPr>
          <p:cNvSpPr>
            <a:spLocks noGrp="1"/>
          </p:cNvSpPr>
          <p:nvPr>
            <p:ph type="sldNum" sz="quarter" idx="10"/>
          </p:nvPr>
        </p:nvSpPr>
        <p:spPr/>
        <p:txBody>
          <a:bodyPr/>
          <a:lstStyle/>
          <a:p>
            <a:fld id="{13EBA283-81CD-428D-9703-4AE41BDC50AA}" type="slidenum">
              <a:rPr lang="de-DE" smtClean="0"/>
              <a:pPr/>
              <a:t>‹#›</a:t>
            </a:fld>
            <a:endParaRPr lang="de-DE" sz="3200" dirty="0"/>
          </a:p>
        </p:txBody>
      </p:sp>
      <p:sp>
        <p:nvSpPr>
          <p:cNvPr id="4" name="Fußzeilenplatzhalter 3">
            <a:extLst>
              <a:ext uri="{FF2B5EF4-FFF2-40B4-BE49-F238E27FC236}">
                <a16:creationId xmlns:a16="http://schemas.microsoft.com/office/drawing/2014/main" id="{4DCF5FD0-50CA-9841-87B4-3B14391A98AA}"/>
              </a:ext>
            </a:extLst>
          </p:cNvPr>
          <p:cNvSpPr>
            <a:spLocks noGrp="1"/>
          </p:cNvSpPr>
          <p:nvPr>
            <p:ph type="ftr" sz="quarter" idx="11"/>
          </p:nvPr>
        </p:nvSpPr>
        <p:spPr/>
        <p:txBody>
          <a:bodyPr/>
          <a:lstStyle/>
          <a:p>
            <a:pPr algn="l"/>
            <a:r>
              <a:rPr lang="de-DE"/>
              <a:t>Netzwerk Teilchenwelt - Angebote und Materialien - FTS Bad Honnef</a:t>
            </a:r>
            <a:endParaRPr lang="de-DE" dirty="0"/>
          </a:p>
        </p:txBody>
      </p:sp>
    </p:spTree>
    <p:extLst>
      <p:ext uri="{BB962C8B-B14F-4D97-AF65-F5344CB8AC3E}">
        <p14:creationId xmlns:p14="http://schemas.microsoft.com/office/powerpoint/2010/main" val="3086186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solidFill>
          <a:srgbClr val="FFF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73C30-3A15-3044-A1C8-8276787AF0D3}"/>
              </a:ext>
            </a:extLst>
          </p:cNvPr>
          <p:cNvSpPr>
            <a:spLocks noGrp="1"/>
          </p:cNvSpPr>
          <p:nvPr>
            <p:ph type="title"/>
          </p:nvPr>
        </p:nvSpPr>
        <p:spPr/>
        <p:txBody>
          <a:bodyPr/>
          <a:lstStyle/>
          <a:p>
            <a:r>
              <a:rPr lang="de-DE"/>
              <a:t>Mastertitelformat bearbeiten</a:t>
            </a:r>
          </a:p>
        </p:txBody>
      </p:sp>
      <p:sp>
        <p:nvSpPr>
          <p:cNvPr id="3" name="Foliennummernplatzhalter 2">
            <a:extLst>
              <a:ext uri="{FF2B5EF4-FFF2-40B4-BE49-F238E27FC236}">
                <a16:creationId xmlns:a16="http://schemas.microsoft.com/office/drawing/2014/main" id="{F62D1D09-77AF-4746-B58D-F2EF66D800AE}"/>
              </a:ext>
            </a:extLst>
          </p:cNvPr>
          <p:cNvSpPr>
            <a:spLocks noGrp="1"/>
          </p:cNvSpPr>
          <p:nvPr>
            <p:ph type="sldNum" sz="quarter" idx="10"/>
          </p:nvPr>
        </p:nvSpPr>
        <p:spPr/>
        <p:txBody>
          <a:bodyPr/>
          <a:lstStyle/>
          <a:p>
            <a:fld id="{13EBA283-81CD-428D-9703-4AE41BDC50AA}" type="slidenum">
              <a:rPr lang="de-DE" smtClean="0"/>
              <a:pPr/>
              <a:t>‹#›</a:t>
            </a:fld>
            <a:endParaRPr lang="de-DE" sz="3200" dirty="0"/>
          </a:p>
        </p:txBody>
      </p:sp>
      <p:sp>
        <p:nvSpPr>
          <p:cNvPr id="4" name="Fußzeilenplatzhalter 3">
            <a:extLst>
              <a:ext uri="{FF2B5EF4-FFF2-40B4-BE49-F238E27FC236}">
                <a16:creationId xmlns:a16="http://schemas.microsoft.com/office/drawing/2014/main" id="{D3367B71-E31D-734A-8046-EE345161C74F}"/>
              </a:ext>
            </a:extLst>
          </p:cNvPr>
          <p:cNvSpPr>
            <a:spLocks noGrp="1"/>
          </p:cNvSpPr>
          <p:nvPr>
            <p:ph type="ftr" sz="quarter" idx="11"/>
          </p:nvPr>
        </p:nvSpPr>
        <p:spPr/>
        <p:txBody>
          <a:bodyPr/>
          <a:lstStyle/>
          <a:p>
            <a:pPr algn="l"/>
            <a:r>
              <a:rPr lang="de-DE"/>
              <a:t>Netzwerk Teilchenwelt - Angebote und Materialien - FTS Bad Honnef</a:t>
            </a:r>
            <a:endParaRPr lang="de-DE" dirty="0"/>
          </a:p>
        </p:txBody>
      </p:sp>
    </p:spTree>
    <p:extLst>
      <p:ext uri="{BB962C8B-B14F-4D97-AF65-F5344CB8AC3E}">
        <p14:creationId xmlns:p14="http://schemas.microsoft.com/office/powerpoint/2010/main" val="3437060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bg>
      <p:bgPr>
        <a:solidFill>
          <a:srgbClr val="FFFFFF"/>
        </a:solidFill>
        <a:effectLst/>
      </p:bgPr>
    </p:bg>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E2E93C44-C20E-5C46-A76B-48EDE9444184}"/>
              </a:ext>
            </a:extLst>
          </p:cNvPr>
          <p:cNvPicPr>
            <a:picLocks noChangeAspect="1"/>
          </p:cNvPicPr>
          <p:nvPr userDrawn="1"/>
        </p:nvPicPr>
        <p:blipFill>
          <a:blip r:embed="rId2"/>
          <a:stretch>
            <a:fillRect/>
          </a:stretch>
        </p:blipFill>
        <p:spPr>
          <a:xfrm rot="17784200">
            <a:off x="-4949219" y="-8154265"/>
            <a:ext cx="22534786" cy="22232968"/>
          </a:xfrm>
          <a:prstGeom prst="rect">
            <a:avLst/>
          </a:prstGeom>
        </p:spPr>
      </p:pic>
      <p:grpSp>
        <p:nvGrpSpPr>
          <p:cNvPr id="10" name="Gruppieren 9">
            <a:extLst>
              <a:ext uri="{FF2B5EF4-FFF2-40B4-BE49-F238E27FC236}">
                <a16:creationId xmlns:a16="http://schemas.microsoft.com/office/drawing/2014/main" id="{35844C35-E5A9-CF4B-A547-B4C102CABF25}"/>
              </a:ext>
            </a:extLst>
          </p:cNvPr>
          <p:cNvGrpSpPr/>
          <p:nvPr userDrawn="1"/>
        </p:nvGrpSpPr>
        <p:grpSpPr>
          <a:xfrm>
            <a:off x="3478529" y="2346667"/>
            <a:ext cx="5234941" cy="1368078"/>
            <a:chOff x="2023108" y="1748790"/>
            <a:chExt cx="5234941" cy="1368078"/>
          </a:xfrm>
        </p:grpSpPr>
        <p:sp>
          <p:nvSpPr>
            <p:cNvPr id="8" name="Textfeld 7">
              <a:extLst>
                <a:ext uri="{FF2B5EF4-FFF2-40B4-BE49-F238E27FC236}">
                  <a16:creationId xmlns:a16="http://schemas.microsoft.com/office/drawing/2014/main" id="{9FE81C44-CF2A-1D4F-80BB-DEB48D668888}"/>
                </a:ext>
              </a:extLst>
            </p:cNvPr>
            <p:cNvSpPr txBox="1"/>
            <p:nvPr userDrawn="1"/>
          </p:nvSpPr>
          <p:spPr>
            <a:xfrm flipH="1">
              <a:off x="2023108" y="1748790"/>
              <a:ext cx="5234941" cy="1231106"/>
            </a:xfrm>
            <a:prstGeom prst="rect">
              <a:avLst/>
            </a:prstGeom>
            <a:noFill/>
          </p:spPr>
          <p:txBody>
            <a:bodyPr wrap="square" rtlCol="0">
              <a:spAutoFit/>
            </a:bodyPr>
            <a:lstStyle/>
            <a:p>
              <a:pPr marL="0" indent="0">
                <a:lnSpc>
                  <a:spcPct val="90000"/>
                </a:lnSpc>
                <a:spcBef>
                  <a:spcPts val="1000"/>
                </a:spcBef>
                <a:buClr>
                  <a:srgbClr val="CCCC00"/>
                </a:buClr>
                <a:buSzPct val="90000"/>
                <a:buFont typeface="Arial Narrow" panose="020B0606020202030204" pitchFamily="34" charset="0"/>
                <a:buNone/>
              </a:pPr>
              <a:r>
                <a:rPr lang="de-DE" sz="8000" b="0" i="0" dirty="0">
                  <a:solidFill>
                    <a:schemeClr val="accent4"/>
                  </a:solidFill>
                  <a:latin typeface="MetaOT-Book" panose="02000503040000020004" pitchFamily="2" charset="77"/>
                </a:rPr>
                <a:t>FOLLOW US</a:t>
              </a:r>
            </a:p>
          </p:txBody>
        </p:sp>
        <p:sp>
          <p:nvSpPr>
            <p:cNvPr id="9" name="Textfeld 8">
              <a:extLst>
                <a:ext uri="{FF2B5EF4-FFF2-40B4-BE49-F238E27FC236}">
                  <a16:creationId xmlns:a16="http://schemas.microsoft.com/office/drawing/2014/main" id="{9D92C424-FB8E-9247-B252-F4F0261CC5C8}"/>
                </a:ext>
              </a:extLst>
            </p:cNvPr>
            <p:cNvSpPr txBox="1"/>
            <p:nvPr userDrawn="1"/>
          </p:nvSpPr>
          <p:spPr>
            <a:xfrm flipH="1">
              <a:off x="2160270" y="2682903"/>
              <a:ext cx="4937760" cy="433965"/>
            </a:xfrm>
            <a:prstGeom prst="rect">
              <a:avLst/>
            </a:prstGeom>
            <a:noFill/>
          </p:spPr>
          <p:txBody>
            <a:bodyPr wrap="square" rtlCol="0">
              <a:spAutoFit/>
            </a:bodyPr>
            <a:lstStyle/>
            <a:p>
              <a:pPr marL="0" indent="0" algn="ctr">
                <a:lnSpc>
                  <a:spcPct val="90000"/>
                </a:lnSpc>
                <a:spcBef>
                  <a:spcPts val="1000"/>
                </a:spcBef>
                <a:buClr>
                  <a:srgbClr val="CCCC00"/>
                </a:buClr>
                <a:buSzPct val="90000"/>
                <a:buFont typeface="Arial Narrow" panose="020B0606020202030204" pitchFamily="34" charset="0"/>
                <a:buNone/>
              </a:pPr>
              <a:r>
                <a:rPr lang="de-DE" sz="2400" b="0" i="0" dirty="0">
                  <a:solidFill>
                    <a:schemeClr val="accent4"/>
                  </a:solidFill>
                  <a:latin typeface="MetaOT-Book" panose="02000503040000020004" pitchFamily="2" charset="77"/>
                </a:rPr>
                <a:t>on </a:t>
              </a:r>
              <a:r>
                <a:rPr lang="de-DE" sz="2400" b="0" i="0" dirty="0" err="1">
                  <a:solidFill>
                    <a:schemeClr val="accent4"/>
                  </a:solidFill>
                  <a:latin typeface="MetaOT-Book" panose="02000503040000020004" pitchFamily="2" charset="77"/>
                </a:rPr>
                <a:t>Social</a:t>
              </a:r>
              <a:r>
                <a:rPr lang="de-DE" sz="2400" b="0" i="0" dirty="0">
                  <a:solidFill>
                    <a:schemeClr val="accent4"/>
                  </a:solidFill>
                  <a:latin typeface="MetaOT-Book" panose="02000503040000020004" pitchFamily="2" charset="77"/>
                </a:rPr>
                <a:t> Media</a:t>
              </a:r>
            </a:p>
          </p:txBody>
        </p:sp>
      </p:grpSp>
      <p:grpSp>
        <p:nvGrpSpPr>
          <p:cNvPr id="19" name="Gruppieren 18">
            <a:extLst>
              <a:ext uri="{FF2B5EF4-FFF2-40B4-BE49-F238E27FC236}">
                <a16:creationId xmlns:a16="http://schemas.microsoft.com/office/drawing/2014/main" id="{7947D3F7-4293-1D4B-A4F0-499824D36415}"/>
              </a:ext>
            </a:extLst>
          </p:cNvPr>
          <p:cNvGrpSpPr/>
          <p:nvPr userDrawn="1"/>
        </p:nvGrpSpPr>
        <p:grpSpPr>
          <a:xfrm>
            <a:off x="4504552" y="4019470"/>
            <a:ext cx="3182893" cy="629388"/>
            <a:chOff x="4282377" y="4253218"/>
            <a:chExt cx="3182893" cy="629388"/>
          </a:xfrm>
        </p:grpSpPr>
        <p:pic>
          <p:nvPicPr>
            <p:cNvPr id="13" name="Grafik 12">
              <a:extLst>
                <a:ext uri="{FF2B5EF4-FFF2-40B4-BE49-F238E27FC236}">
                  <a16:creationId xmlns:a16="http://schemas.microsoft.com/office/drawing/2014/main" id="{8287AA7B-C1C1-6741-95FF-10C74CAA8717}"/>
                </a:ext>
              </a:extLst>
            </p:cNvPr>
            <p:cNvPicPr>
              <a:picLocks noChangeAspect="1"/>
            </p:cNvPicPr>
            <p:nvPr userDrawn="1"/>
          </p:nvPicPr>
          <p:blipFill>
            <a:blip r:embed="rId3"/>
            <a:stretch>
              <a:fillRect/>
            </a:stretch>
          </p:blipFill>
          <p:spPr>
            <a:xfrm>
              <a:off x="5466612" y="4253218"/>
              <a:ext cx="629388" cy="629388"/>
            </a:xfrm>
            <a:prstGeom prst="rect">
              <a:avLst/>
            </a:prstGeom>
          </p:spPr>
        </p:pic>
        <p:pic>
          <p:nvPicPr>
            <p:cNvPr id="14" name="Grafik 13">
              <a:extLst>
                <a:ext uri="{FF2B5EF4-FFF2-40B4-BE49-F238E27FC236}">
                  <a16:creationId xmlns:a16="http://schemas.microsoft.com/office/drawing/2014/main" id="{58A55E02-073B-DC44-BF32-3E62A221B8EF}"/>
                </a:ext>
              </a:extLst>
            </p:cNvPr>
            <p:cNvPicPr>
              <a:picLocks noChangeAspect="1"/>
            </p:cNvPicPr>
            <p:nvPr userDrawn="1"/>
          </p:nvPicPr>
          <p:blipFill>
            <a:blip r:embed="rId4"/>
            <a:stretch>
              <a:fillRect/>
            </a:stretch>
          </p:blipFill>
          <p:spPr>
            <a:xfrm>
              <a:off x="4282377" y="4253218"/>
              <a:ext cx="629388" cy="629388"/>
            </a:xfrm>
            <a:prstGeom prst="rect">
              <a:avLst/>
            </a:prstGeom>
          </p:spPr>
        </p:pic>
        <p:pic>
          <p:nvPicPr>
            <p:cNvPr id="15" name="Grafik 14">
              <a:extLst>
                <a:ext uri="{FF2B5EF4-FFF2-40B4-BE49-F238E27FC236}">
                  <a16:creationId xmlns:a16="http://schemas.microsoft.com/office/drawing/2014/main" id="{B5C61A6D-2D98-354E-8F3E-0E2A689AE032}"/>
                </a:ext>
              </a:extLst>
            </p:cNvPr>
            <p:cNvPicPr>
              <a:picLocks noChangeAspect="1"/>
            </p:cNvPicPr>
            <p:nvPr userDrawn="1"/>
          </p:nvPicPr>
          <p:blipFill>
            <a:blip r:embed="rId5"/>
            <a:stretch>
              <a:fillRect/>
            </a:stretch>
          </p:blipFill>
          <p:spPr>
            <a:xfrm>
              <a:off x="6650847" y="4281835"/>
              <a:ext cx="814423" cy="573436"/>
            </a:xfrm>
            <a:prstGeom prst="rect">
              <a:avLst/>
            </a:prstGeom>
          </p:spPr>
        </p:pic>
        <p:cxnSp>
          <p:nvCxnSpPr>
            <p:cNvPr id="17" name="Gerade Verbindung 16">
              <a:extLst>
                <a:ext uri="{FF2B5EF4-FFF2-40B4-BE49-F238E27FC236}">
                  <a16:creationId xmlns:a16="http://schemas.microsoft.com/office/drawing/2014/main" id="{CCFD458F-4EB7-A547-A232-91BB9A565E71}"/>
                </a:ext>
              </a:extLst>
            </p:cNvPr>
            <p:cNvCxnSpPr/>
            <p:nvPr userDrawn="1"/>
          </p:nvCxnSpPr>
          <p:spPr>
            <a:xfrm>
              <a:off x="5168348" y="4281835"/>
              <a:ext cx="0" cy="573436"/>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Gerade Verbindung 17">
              <a:extLst>
                <a:ext uri="{FF2B5EF4-FFF2-40B4-BE49-F238E27FC236}">
                  <a16:creationId xmlns:a16="http://schemas.microsoft.com/office/drawing/2014/main" id="{C9D398EC-4D72-EA48-90D5-30C1C6ABE0CB}"/>
                </a:ext>
              </a:extLst>
            </p:cNvPr>
            <p:cNvCxnSpPr/>
            <p:nvPr userDrawn="1"/>
          </p:nvCxnSpPr>
          <p:spPr>
            <a:xfrm>
              <a:off x="6361043" y="4281835"/>
              <a:ext cx="0" cy="573436"/>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16100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534511" y="979565"/>
            <a:ext cx="11135072" cy="4351338"/>
          </a:xfrm>
        </p:spPr>
        <p:txBody>
          <a:bodyPr/>
          <a:lstStyle>
            <a:lvl1pPr marL="171450" indent="-171450">
              <a:buFont typeface="Wingdings" panose="05000000000000000000" pitchFamily="2" charset="2"/>
              <a:buChar char="§"/>
              <a:defRPr sz="2000"/>
            </a:lvl1pPr>
            <a:lvl2pPr marL="514350" indent="-171450">
              <a:buFont typeface="Arial" panose="020B0604020202020204" pitchFamily="34" charset="0"/>
              <a:buChar char="•"/>
              <a:defRPr sz="1800"/>
            </a:lvl2pPr>
            <a:lvl3pPr>
              <a:defRPr sz="1200"/>
            </a:lvl3p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7" name="Titelplatzhalter 1"/>
          <p:cNvSpPr>
            <a:spLocks noGrp="1"/>
          </p:cNvSpPr>
          <p:nvPr>
            <p:ph type="title"/>
          </p:nvPr>
        </p:nvSpPr>
        <p:spPr>
          <a:xfrm>
            <a:off x="523877" y="12701"/>
            <a:ext cx="11172825" cy="958850"/>
          </a:xfrm>
          <a:prstGeom prst="rect">
            <a:avLst/>
          </a:prstGeom>
        </p:spPr>
        <p:txBody>
          <a:bodyPr vert="horz" lIns="91440" tIns="45720" rIns="91440" bIns="45720" rtlCol="0" anchor="ctr">
            <a:noAutofit/>
          </a:bodyPr>
          <a:lstStyle/>
          <a:p>
            <a:r>
              <a:rPr lang="de-DE" dirty="0"/>
              <a:t>Titelmasterformat durch Klicken bearbeiten</a:t>
            </a:r>
          </a:p>
        </p:txBody>
      </p:sp>
      <p:sp>
        <p:nvSpPr>
          <p:cNvPr id="8" name="Datumsplatzhalter 3"/>
          <p:cNvSpPr>
            <a:spLocks noGrp="1"/>
          </p:cNvSpPr>
          <p:nvPr>
            <p:ph type="dt" sz="half" idx="2"/>
          </p:nvPr>
        </p:nvSpPr>
        <p:spPr>
          <a:xfrm>
            <a:off x="514349" y="6356352"/>
            <a:ext cx="3067051" cy="365125"/>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de-DE" dirty="0">
              <a:solidFill>
                <a:prstClr val="black">
                  <a:tint val="75000"/>
                </a:prstClr>
              </a:solidFill>
            </a:endParaRPr>
          </a:p>
        </p:txBody>
      </p:sp>
      <p:sp>
        <p:nvSpPr>
          <p:cNvPr id="9" name="Fußzeilenplatzhalt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r>
              <a:rPr lang="de-DE">
                <a:solidFill>
                  <a:prstClr val="black">
                    <a:tint val="75000"/>
                  </a:prstClr>
                </a:solidFill>
              </a:rPr>
              <a:t>Netzwerk Teilchenwelt - Angebote und Materialien - FTS Bad Honnef</a:t>
            </a:r>
            <a:endParaRPr lang="de-DE" dirty="0">
              <a:solidFill>
                <a:prstClr val="black">
                  <a:tint val="75000"/>
                </a:prstClr>
              </a:solidFill>
            </a:endParaRPr>
          </a:p>
        </p:txBody>
      </p:sp>
      <p:sp>
        <p:nvSpPr>
          <p:cNvPr id="10" name="Foliennummernplatzhalter 5"/>
          <p:cNvSpPr>
            <a:spLocks noGrp="1"/>
          </p:cNvSpPr>
          <p:nvPr>
            <p:ph type="sldNum" sz="quarter" idx="4"/>
          </p:nvPr>
        </p:nvSpPr>
        <p:spPr>
          <a:xfrm>
            <a:off x="8610601" y="6356352"/>
            <a:ext cx="3076575"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11C5BE8C-9F8F-44AB-AE64-AC69ABD3DD03}" type="slidenum">
              <a:rPr lang="de-DE" smtClean="0">
                <a:solidFill>
                  <a:prstClr val="black">
                    <a:tint val="75000"/>
                  </a:prstClr>
                </a:solidFill>
              </a:rPr>
              <a:pPr/>
              <a:t>‹#›</a:t>
            </a:fld>
            <a:endParaRPr lang="de-DE" dirty="0">
              <a:solidFill>
                <a:prstClr val="black">
                  <a:tint val="75000"/>
                </a:prstClr>
              </a:solidFill>
            </a:endParaRPr>
          </a:p>
        </p:txBody>
      </p:sp>
    </p:spTree>
    <p:extLst>
      <p:ext uri="{BB962C8B-B14F-4D97-AF65-F5344CB8AC3E}">
        <p14:creationId xmlns:p14="http://schemas.microsoft.com/office/powerpoint/2010/main" val="14464694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
Zweite Ebene
Dritte Ebene
Vierte Ebene
Fünfte Ebene</a:t>
            </a:r>
            <a:endParaRPr lang="en-US" dirty="0"/>
          </a:p>
        </p:txBody>
      </p:sp>
      <p:sp>
        <p:nvSpPr>
          <p:cNvPr id="5" name="Footer Placeholder 4"/>
          <p:cNvSpPr>
            <a:spLocks noGrp="1"/>
          </p:cNvSpPr>
          <p:nvPr>
            <p:ph type="ftr" sz="quarter" idx="11"/>
          </p:nvPr>
        </p:nvSpPr>
        <p:spPr>
          <a:xfrm>
            <a:off x="3359696" y="6609582"/>
            <a:ext cx="5868651" cy="277199"/>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a:ln>
                  <a:noFill/>
                </a:ln>
                <a:solidFill>
                  <a:prstClr val="black"/>
                </a:solidFill>
                <a:effectLst/>
                <a:uLnTx/>
                <a:uFillTx/>
                <a:latin typeface="Arial"/>
                <a:ea typeface="+mn-ea"/>
                <a:cs typeface="+mn-cs"/>
              </a:rPr>
              <a:t>Netzwerk Teilchenwelt - Angebote und Materialien - FTS Bad Honnef</a:t>
            </a:r>
            <a:endParaRPr kumimoji="0" lang="de-DE"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8" name="Textplatzhalter 7"/>
          <p:cNvSpPr>
            <a:spLocks noGrp="1"/>
          </p:cNvSpPr>
          <p:nvPr>
            <p:ph type="body" sz="quarter" idx="13" hasCustomPrompt="1"/>
          </p:nvPr>
        </p:nvSpPr>
        <p:spPr>
          <a:xfrm>
            <a:off x="407988" y="817500"/>
            <a:ext cx="11376024" cy="379252"/>
          </a:xfrm>
        </p:spPr>
        <p:txBody>
          <a:bodyPr/>
          <a:lstStyle>
            <a:lvl1pPr marL="0" indent="0">
              <a:spcAft>
                <a:spcPts val="0"/>
              </a:spcAft>
              <a:buNone/>
              <a:defRPr b="1">
                <a:solidFill>
                  <a:schemeClr val="accent2"/>
                </a:solidFill>
              </a:defRPr>
            </a:lvl1pPr>
            <a:lvl2pPr marL="266700" indent="0">
              <a:buNone/>
              <a:defRPr/>
            </a:lvl2pPr>
          </a:lstStyle>
          <a:p>
            <a:pPr lvl="0"/>
            <a:r>
              <a:rPr lang="de-DE" dirty="0"/>
              <a:t>Unterüberschrift</a:t>
            </a:r>
          </a:p>
        </p:txBody>
      </p:sp>
    </p:spTree>
    <p:extLst>
      <p:ext uri="{BB962C8B-B14F-4D97-AF65-F5344CB8AC3E}">
        <p14:creationId xmlns:p14="http://schemas.microsoft.com/office/powerpoint/2010/main" val="601155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extLst>
      <p:ext uri="{BB962C8B-B14F-4D97-AF65-F5344CB8AC3E}">
        <p14:creationId xmlns:p14="http://schemas.microsoft.com/office/powerpoint/2010/main" val="25012801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6" name="PlaceHolder 2"/>
          <p:cNvSpPr>
            <a:spLocks noGrp="1"/>
          </p:cNvSpPr>
          <p:nvPr>
            <p:ph type="subTitle"/>
          </p:nvPr>
        </p:nvSpPr>
        <p:spPr>
          <a:xfrm>
            <a:off x="3600000" y="4516560"/>
            <a:ext cx="5148360" cy="1899720"/>
          </a:xfrm>
          <a:prstGeom prst="rect">
            <a:avLst/>
          </a:prstGeom>
        </p:spPr>
        <p:txBody>
          <a:bodyPr lIns="0" tIns="0" rIns="0" bIns="0" anchor="ctr">
            <a:noAutofit/>
          </a:bodyPr>
          <a:lstStyle/>
          <a:p>
            <a:pPr algn="ctr"/>
            <a:endParaRPr lang="de-DE" sz="3200" b="0" strike="noStrike" spc="-1">
              <a:latin typeface="Arial"/>
            </a:endParaRPr>
          </a:p>
        </p:txBody>
      </p:sp>
    </p:spTree>
    <p:extLst>
      <p:ext uri="{BB962C8B-B14F-4D97-AF65-F5344CB8AC3E}">
        <p14:creationId xmlns:p14="http://schemas.microsoft.com/office/powerpoint/2010/main" val="4004711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1066833" y="706093"/>
            <a:ext cx="10058333"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1066833" y="1827752"/>
            <a:ext cx="10058332" cy="4351337"/>
          </a:xfrm>
          <a:prstGeom prst="rect">
            <a:avLst/>
          </a:prstGeom>
        </p:spPr>
        <p:txBody>
          <a:bodyPr vert="horz" lIns="91440" tIns="45720" rIns="91440" bIns="45720" rtlCol="0">
            <a:normAutofit/>
          </a:bodyPr>
          <a:lstStyle/>
          <a:p>
            <a:pPr lvl="0"/>
            <a:r>
              <a:rPr lang="de-DE" dirty="0"/>
              <a:t>Mastertextformat bearbeiten ,</a:t>
            </a:r>
            <a:r>
              <a:rPr lang="de-DE" dirty="0" err="1"/>
              <a:t>mn,mnre</a:t>
            </a:r>
            <a:r>
              <a:rPr lang="de-DE" dirty="0"/>
              <a:t> wer </a:t>
            </a:r>
            <a:r>
              <a:rPr lang="de-DE" dirty="0" err="1"/>
              <a:t>rw</a:t>
            </a:r>
            <a:r>
              <a:rPr lang="de-DE" dirty="0"/>
              <a:t> m </a:t>
            </a:r>
            <a:r>
              <a:rPr lang="de-DE" dirty="0" err="1"/>
              <a:t>ewnm</a:t>
            </a:r>
            <a:r>
              <a:rPr lang="de-DE" dirty="0"/>
              <a:t> </a:t>
            </a:r>
            <a:r>
              <a:rPr lang="de-DE" dirty="0" err="1"/>
              <a:t>fwn</a:t>
            </a:r>
            <a:r>
              <a:rPr lang="de-DE" dirty="0"/>
              <a:t> </a:t>
            </a:r>
            <a:r>
              <a:rPr lang="de-DE" dirty="0" err="1"/>
              <a:t>fwk</a:t>
            </a:r>
            <a:r>
              <a:rPr lang="de-DE" dirty="0"/>
              <a:t> </a:t>
            </a:r>
            <a:r>
              <a:rPr lang="de-DE" dirty="0" err="1"/>
              <a:t>fkj</a:t>
            </a:r>
            <a:r>
              <a:rPr lang="de-DE" dirty="0"/>
              <a:t> </a:t>
            </a:r>
            <a:r>
              <a:rPr lang="de-DE" dirty="0" err="1"/>
              <a:t>fqekj</a:t>
            </a:r>
            <a:r>
              <a:rPr lang="de-DE" dirty="0"/>
              <a:t> </a:t>
            </a:r>
            <a:r>
              <a:rPr lang="de-DE" dirty="0" err="1"/>
              <a:t>fk</a:t>
            </a:r>
            <a:r>
              <a:rPr lang="de-DE" dirty="0"/>
              <a:t> </a:t>
            </a:r>
            <a:r>
              <a:rPr lang="de-DE" dirty="0" err="1"/>
              <a:t>fk</a:t>
            </a:r>
            <a:r>
              <a:rPr lang="de-DE" dirty="0"/>
              <a:t> </a:t>
            </a:r>
            <a:r>
              <a:rPr lang="de-DE" dirty="0" err="1"/>
              <a:t>fqkj</a:t>
            </a:r>
            <a:r>
              <a:rPr lang="de-DE" dirty="0"/>
              <a:t> </a:t>
            </a:r>
            <a:r>
              <a:rPr lang="de-DE" dirty="0" err="1"/>
              <a:t>fqekj</a:t>
            </a:r>
            <a:r>
              <a:rPr lang="de-DE" dirty="0"/>
              <a:t> </a:t>
            </a:r>
            <a:r>
              <a:rPr lang="de-DE" dirty="0" err="1"/>
              <a:t>feqkj</a:t>
            </a:r>
            <a:r>
              <a:rPr lang="de-DE" dirty="0"/>
              <a:t> </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11125165" y="6372333"/>
            <a:ext cx="870892" cy="348865"/>
          </a:xfrm>
          <a:prstGeom prst="rect">
            <a:avLst/>
          </a:prstGeom>
        </p:spPr>
        <p:txBody>
          <a:bodyPr anchor="ctr"/>
          <a:lstStyle>
            <a:lvl1pPr algn="ctr">
              <a:defRPr sz="1200" b="0" i="0">
                <a:solidFill>
                  <a:schemeClr val="accent6">
                    <a:lumMod val="60000"/>
                    <a:lumOff val="40000"/>
                  </a:schemeClr>
                </a:solidFill>
                <a:latin typeface="+mn-lt"/>
              </a:defRPr>
            </a:lvl1pPr>
          </a:lstStyle>
          <a:p>
            <a:fld id="{13EBA283-81CD-428D-9703-4AE41BDC50AA}" type="slidenum">
              <a:rPr lang="de-DE" smtClean="0"/>
              <a:pPr/>
              <a:t>‹#›</a:t>
            </a:fld>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202231" y="6372333"/>
            <a:ext cx="7872875" cy="348865"/>
          </a:xfrm>
          <a:prstGeom prst="rect">
            <a:avLst/>
          </a:prstGeom>
        </p:spPr>
        <p:txBody>
          <a:bodyPr anchor="ctr"/>
          <a:lstStyle>
            <a:lvl1pPr algn="l">
              <a:defRPr sz="1200" b="0" i="0">
                <a:solidFill>
                  <a:schemeClr val="accent6">
                    <a:lumMod val="60000"/>
                    <a:lumOff val="40000"/>
                  </a:schemeClr>
                </a:solidFill>
                <a:latin typeface="+mn-lt"/>
              </a:defRPr>
            </a:lvl1pPr>
          </a:lstStyle>
          <a:p>
            <a:r>
              <a:rPr lang="de-DE"/>
              <a:t>Netzwerk Teilchenwelt - Angebote und Materialien - FTS Bad Honnef</a:t>
            </a:r>
            <a:endParaRPr lang="de-DE" dirty="0"/>
          </a:p>
        </p:txBody>
      </p:sp>
    </p:spTree>
    <p:extLst>
      <p:ext uri="{BB962C8B-B14F-4D97-AF65-F5344CB8AC3E}">
        <p14:creationId xmlns:p14="http://schemas.microsoft.com/office/powerpoint/2010/main" val="69636536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7" r:id="rId3"/>
    <p:sldLayoutId id="2147483738" r:id="rId4"/>
    <p:sldLayoutId id="2147483736" r:id="rId5"/>
    <p:sldLayoutId id="2147483776" r:id="rId6"/>
    <p:sldLayoutId id="2147483778" r:id="rId7"/>
    <p:sldLayoutId id="2147483779" r:id="rId8"/>
    <p:sldLayoutId id="2147483780" r:id="rId9"/>
    <p:sldLayoutId id="2147483782" r:id="rId10"/>
    <p:sldLayoutId id="2147483783" r:id="rId11"/>
  </p:sldLayoutIdLst>
  <p:hf hdr="0" dt="0"/>
  <p:txStyles>
    <p:titleStyle>
      <a:lvl1pPr algn="l" defTabSz="914400" rtl="0" eaLnBrk="1" latinLnBrk="0" hangingPunct="1">
        <a:lnSpc>
          <a:spcPct val="90000"/>
        </a:lnSpc>
        <a:spcBef>
          <a:spcPct val="0"/>
        </a:spcBef>
        <a:buNone/>
        <a:defRPr sz="3200" b="1" i="0" kern="1200">
          <a:solidFill>
            <a:srgbClr val="003477"/>
          </a:solidFill>
          <a:latin typeface="+mn-lt"/>
          <a:ea typeface="+mj-ea"/>
          <a:cs typeface="+mj-cs"/>
        </a:defRPr>
      </a:lvl1pPr>
    </p:titleStyle>
    <p:body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1066833" y="706093"/>
            <a:ext cx="10058333"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1066833" y="1827752"/>
            <a:ext cx="10058332" cy="4351337"/>
          </a:xfrm>
          <a:prstGeom prst="rect">
            <a:avLst/>
          </a:prstGeom>
        </p:spPr>
        <p:txBody>
          <a:bodyPr vert="horz" lIns="91440" tIns="45720" rIns="91440" bIns="45720" rtlCol="0">
            <a:normAutofit/>
          </a:bodyPr>
          <a:lstStyle/>
          <a:p>
            <a:pPr lvl="0"/>
            <a:r>
              <a:rPr lang="de-DE" dirty="0"/>
              <a:t>Mastertextformat bearbeiten ,</a:t>
            </a:r>
            <a:r>
              <a:rPr lang="de-DE" dirty="0" err="1"/>
              <a:t>mn,mnre</a:t>
            </a:r>
            <a:r>
              <a:rPr lang="de-DE" dirty="0"/>
              <a:t> wer </a:t>
            </a:r>
            <a:r>
              <a:rPr lang="de-DE" dirty="0" err="1"/>
              <a:t>rw</a:t>
            </a:r>
            <a:r>
              <a:rPr lang="de-DE" dirty="0"/>
              <a:t> m </a:t>
            </a:r>
            <a:r>
              <a:rPr lang="de-DE" dirty="0" err="1"/>
              <a:t>ewnm</a:t>
            </a:r>
            <a:r>
              <a:rPr lang="de-DE" dirty="0"/>
              <a:t> </a:t>
            </a:r>
            <a:r>
              <a:rPr lang="de-DE" dirty="0" err="1"/>
              <a:t>fwn</a:t>
            </a:r>
            <a:r>
              <a:rPr lang="de-DE" dirty="0"/>
              <a:t> </a:t>
            </a:r>
            <a:r>
              <a:rPr lang="de-DE" dirty="0" err="1"/>
              <a:t>fwk</a:t>
            </a:r>
            <a:r>
              <a:rPr lang="de-DE" dirty="0"/>
              <a:t> </a:t>
            </a:r>
            <a:r>
              <a:rPr lang="de-DE" dirty="0" err="1"/>
              <a:t>fkj</a:t>
            </a:r>
            <a:r>
              <a:rPr lang="de-DE" dirty="0"/>
              <a:t> </a:t>
            </a:r>
            <a:r>
              <a:rPr lang="de-DE" dirty="0" err="1"/>
              <a:t>fqekj</a:t>
            </a:r>
            <a:r>
              <a:rPr lang="de-DE" dirty="0"/>
              <a:t> </a:t>
            </a:r>
            <a:r>
              <a:rPr lang="de-DE" dirty="0" err="1"/>
              <a:t>fk</a:t>
            </a:r>
            <a:r>
              <a:rPr lang="de-DE" dirty="0"/>
              <a:t> </a:t>
            </a:r>
            <a:r>
              <a:rPr lang="de-DE" dirty="0" err="1"/>
              <a:t>fk</a:t>
            </a:r>
            <a:r>
              <a:rPr lang="de-DE" dirty="0"/>
              <a:t> </a:t>
            </a:r>
            <a:r>
              <a:rPr lang="de-DE" dirty="0" err="1"/>
              <a:t>fqkj</a:t>
            </a:r>
            <a:r>
              <a:rPr lang="de-DE" dirty="0"/>
              <a:t> </a:t>
            </a:r>
            <a:r>
              <a:rPr lang="de-DE" dirty="0" err="1"/>
              <a:t>fqekj</a:t>
            </a:r>
            <a:r>
              <a:rPr lang="de-DE" dirty="0"/>
              <a:t> </a:t>
            </a:r>
            <a:r>
              <a:rPr lang="de-DE" dirty="0" err="1"/>
              <a:t>feqkj</a:t>
            </a:r>
            <a:r>
              <a:rPr lang="de-DE" dirty="0"/>
              <a:t> </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10896533" y="6092687"/>
            <a:ext cx="1093236" cy="648682"/>
          </a:xfrm>
          <a:prstGeom prst="rect">
            <a:avLst/>
          </a:prstGeom>
        </p:spPr>
        <p:txBody>
          <a:bodyPr anchor="ctr"/>
          <a:lstStyle>
            <a:lvl1pPr algn="r">
              <a:defRPr sz="3200" b="0" i="0">
                <a:solidFill>
                  <a:schemeClr val="accent6">
                    <a:lumMod val="60000"/>
                    <a:lumOff val="40000"/>
                  </a:schemeClr>
                </a:solidFill>
                <a:latin typeface="+mn-lt"/>
              </a:defRPr>
            </a:lvl1pPr>
          </a:lstStyle>
          <a:p>
            <a:fld id="{13EBA283-81CD-428D-9703-4AE41BDC50AA}" type="slidenum">
              <a:rPr lang="de-DE" smtClean="0"/>
              <a:pPr/>
              <a:t>‹#›</a:t>
            </a:fld>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202231" y="6372333"/>
            <a:ext cx="7872875" cy="348865"/>
          </a:xfrm>
          <a:prstGeom prst="rect">
            <a:avLst/>
          </a:prstGeom>
        </p:spPr>
        <p:txBody>
          <a:bodyPr anchor="ctr"/>
          <a:lstStyle>
            <a:lvl1pPr algn="l">
              <a:defRPr sz="1200" b="0" i="0">
                <a:solidFill>
                  <a:schemeClr val="accent6">
                    <a:lumMod val="60000"/>
                    <a:lumOff val="40000"/>
                  </a:schemeClr>
                </a:solidFill>
                <a:latin typeface="+mn-lt"/>
              </a:defRPr>
            </a:lvl1pPr>
          </a:lstStyle>
          <a:p>
            <a:r>
              <a:rPr lang="de-DE"/>
              <a:t>Netzwerk Teilchenwelt - Angebote und Materialien - FTS Bad Honnef</a:t>
            </a:r>
            <a:endParaRPr lang="de-DE" dirty="0"/>
          </a:p>
        </p:txBody>
      </p:sp>
    </p:spTree>
    <p:extLst>
      <p:ext uri="{BB962C8B-B14F-4D97-AF65-F5344CB8AC3E}">
        <p14:creationId xmlns:p14="http://schemas.microsoft.com/office/powerpoint/2010/main" val="3181240900"/>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81" r:id="rId6"/>
  </p:sldLayoutIdLst>
  <p:hf hdr="0" dt="0"/>
  <p:txStyles>
    <p:titleStyle>
      <a:lvl1pPr algn="l" defTabSz="914400" rtl="0" eaLnBrk="1" latinLnBrk="0" hangingPunct="1">
        <a:lnSpc>
          <a:spcPct val="90000"/>
        </a:lnSpc>
        <a:spcBef>
          <a:spcPct val="0"/>
        </a:spcBef>
        <a:buNone/>
        <a:defRPr sz="3200" b="1" i="0" kern="1200">
          <a:solidFill>
            <a:srgbClr val="003477"/>
          </a:solidFill>
          <a:latin typeface="+mn-lt"/>
          <a:ea typeface="+mj-ea"/>
          <a:cs typeface="+mj-cs"/>
        </a:defRPr>
      </a:lvl1pPr>
    </p:titleStyle>
    <p:body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30.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3.jpe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3.jpe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hyperlink" Target="mailto:Cosmic@Web" TargetMode="External"/><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8.jp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jpeg"/></Relationships>
</file>

<file path=ppt/slides/_rels/slide1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teilchenwelt.de/material/nebelkammer-bauanleitun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47.png"/></Relationships>
</file>

<file path=ppt/slides/_rels/slide21.xml.rels><?xml version="1.0" encoding="UTF-8" standalone="yes"?>
<Relationships xmlns="http://schemas.openxmlformats.org/package/2006/relationships"><Relationship Id="rId3" Type="http://schemas.openxmlformats.org/officeDocument/2006/relationships/hyperlink" Target="https://indico.cern.ch/event/1118742/"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hyperlink" Target="https://indico.cern.ch/event/998119/"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hyperlink" Target="https://www.schule.physik.uni-mainz.de/teilchenakademie/" TargetMode="Externa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3.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2.jpeg"/><Relationship Id="rId7"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jpeg"/></Relationships>
</file>

<file path=ppt/slides/_rels/slide2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emf"/><Relationship Id="rId4" Type="http://schemas.openxmlformats.org/officeDocument/2006/relationships/image" Target="../media/image58.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64.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hyperlink" Target="https://indico.cern.ch/event/1131641/" TargetMode="External"/><Relationship Id="rId1" Type="http://schemas.openxmlformats.org/officeDocument/2006/relationships/slideLayout" Target="../slideLayouts/slideLayout13.xml"/><Relationship Id="rId6" Type="http://schemas.openxmlformats.org/officeDocument/2006/relationships/image" Target="../media/image69.jpeg"/><Relationship Id="rId5" Type="http://schemas.openxmlformats.org/officeDocument/2006/relationships/image" Target="../media/image68.jpeg"/><Relationship Id="rId4" Type="http://schemas.openxmlformats.org/officeDocument/2006/relationships/image" Target="../media/image6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teilchenwelt.de/tp" TargetMode="External"/><Relationship Id="rId2" Type="http://schemas.openxmlformats.org/officeDocument/2006/relationships/notesSlide" Target="../notesSlides/notesSlide23.xml"/><Relationship Id="rId1" Type="http://schemas.openxmlformats.org/officeDocument/2006/relationships/slideLayout" Target="../slideLayouts/slideLayout13.xml"/><Relationship Id="rId5" Type="http://schemas.openxmlformats.org/officeDocument/2006/relationships/image" Target="../media/image71.jpeg"/><Relationship Id="rId4" Type="http://schemas.openxmlformats.org/officeDocument/2006/relationships/image" Target="../media/image70.png"/></Relationships>
</file>

<file path=ppt/slides/_rels/slide31.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24.xml"/><Relationship Id="rId1" Type="http://schemas.openxmlformats.org/officeDocument/2006/relationships/slideLayout" Target="../slideLayouts/slideLayout13.xml"/><Relationship Id="rId4" Type="http://schemas.openxmlformats.org/officeDocument/2006/relationships/image" Target="../media/image73.jpeg"/></Relationships>
</file>

<file path=ppt/slides/_rels/slide32.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25.xml"/><Relationship Id="rId1" Type="http://schemas.openxmlformats.org/officeDocument/2006/relationships/slideLayout" Target="../slideLayouts/slideLayout13.xml"/><Relationship Id="rId6" Type="http://schemas.openxmlformats.org/officeDocument/2006/relationships/image" Target="../media/image77.jpeg"/><Relationship Id="rId5" Type="http://schemas.openxmlformats.org/officeDocument/2006/relationships/image" Target="../media/image76.jpeg"/><Relationship Id="rId4" Type="http://schemas.openxmlformats.org/officeDocument/2006/relationships/image" Target="../media/image75.jpeg"/></Relationships>
</file>

<file path=ppt/slides/_rels/slide33.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79.jpeg"/></Relationships>
</file>

<file path=ppt/slides/_rels/slide34.xml.rels><?xml version="1.0" encoding="UTF-8" standalone="yes"?>
<Relationships xmlns="http://schemas.openxmlformats.org/package/2006/relationships"><Relationship Id="rId3" Type="http://schemas.openxmlformats.org/officeDocument/2006/relationships/hyperlink" Target="http://www.leifiphysik.de/kern-teilchenphysik/teilchenphysik" TargetMode="External"/><Relationship Id="rId7" Type="http://schemas.openxmlformats.org/officeDocument/2006/relationships/image" Target="../media/image82.png"/><Relationship Id="rId2" Type="http://schemas.openxmlformats.org/officeDocument/2006/relationships/notesSlide" Target="../notesSlides/notesSlide27.xml"/><Relationship Id="rId1" Type="http://schemas.openxmlformats.org/officeDocument/2006/relationships/slideLayout" Target="../slideLayouts/slideLayout13.xml"/><Relationship Id="rId6" Type="http://schemas.openxmlformats.org/officeDocument/2006/relationships/image" Target="../media/image70.png"/><Relationship Id="rId5" Type="http://schemas.openxmlformats.org/officeDocument/2006/relationships/image" Target="../media/image81.png"/><Relationship Id="rId4" Type="http://schemas.openxmlformats.org/officeDocument/2006/relationships/image" Target="../media/image80.png"/></Relationships>
</file>

<file path=ppt/slides/_rels/slide35.xml.rels><?xml version="1.0" encoding="UTF-8" standalone="yes"?>
<Relationships xmlns="http://schemas.openxmlformats.org/package/2006/relationships"><Relationship Id="rId3" Type="http://schemas.openxmlformats.org/officeDocument/2006/relationships/hyperlink" Target="http://www.teilchenwelt.de/fileadmin/user_upload/Redaktion/Netzwerk_Teilchenwelt/Material_Lehrkraefte/Teilchensteckbriefe_Methodische_Anregungen_und_Hinweise.pdf" TargetMode="External"/><Relationship Id="rId2" Type="http://schemas.openxmlformats.org/officeDocument/2006/relationships/notesSlide" Target="../notesSlides/notesSlide28.xml"/><Relationship Id="rId1" Type="http://schemas.openxmlformats.org/officeDocument/2006/relationships/slideLayout" Target="../slideLayouts/slideLayout13.xml"/><Relationship Id="rId5" Type="http://schemas.openxmlformats.org/officeDocument/2006/relationships/image" Target="../media/image84.png"/><Relationship Id="rId4" Type="http://schemas.openxmlformats.org/officeDocument/2006/relationships/image" Target="../media/image83.jpeg"/></Relationships>
</file>

<file path=ppt/slides/_rels/slide36.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hyperlink" Target="https://iktp.tu-dresden.de/IKTP/pub/15/Masterarbeit_Philipp_Lindenau.pdf" TargetMode="External"/><Relationship Id="rId1" Type="http://schemas.openxmlformats.org/officeDocument/2006/relationships/slideLayout" Target="../slideLayouts/slideLayout2.xml"/><Relationship Id="rId4" Type="http://schemas.openxmlformats.org/officeDocument/2006/relationships/image" Target="../media/image86.emf"/></Relationships>
</file>

<file path=ppt/slides/_rels/slide37.xml.rels><?xml version="1.0" encoding="UTF-8" standalone="yes"?>
<Relationships xmlns="http://schemas.openxmlformats.org/package/2006/relationships"><Relationship Id="rId3" Type="http://schemas.openxmlformats.org/officeDocument/2006/relationships/hyperlink" Target="https://www.geogebra.org/u/netzwerk+teilchenwelt" TargetMode="External"/><Relationship Id="rId2" Type="http://schemas.openxmlformats.org/officeDocument/2006/relationships/hyperlink" Target="http://www.teilchenwelt.de/material/materialien-fuer-lehrkraefte/teilchenidentifikation-mit-detektoren/" TargetMode="External"/><Relationship Id="rId1" Type="http://schemas.openxmlformats.org/officeDocument/2006/relationships/slideLayout" Target="../slideLayouts/slideLayout13.xml"/><Relationship Id="rId5" Type="http://schemas.openxmlformats.org/officeDocument/2006/relationships/image" Target="../media/image88.png"/><Relationship Id="rId4" Type="http://schemas.openxmlformats.org/officeDocument/2006/relationships/image" Target="../media/image87.png"/></Relationships>
</file>

<file path=ppt/slides/_rels/slide38.xml.rels><?xml version="1.0" encoding="UTF-8" standalone="yes"?>
<Relationships xmlns="http://schemas.openxmlformats.org/package/2006/relationships"><Relationship Id="rId3" Type="http://schemas.openxmlformats.org/officeDocument/2006/relationships/hyperlink" Target="http://www.teilchenwelt.de/material/materialsammlung/" TargetMode="External"/><Relationship Id="rId2" Type="http://schemas.openxmlformats.org/officeDocument/2006/relationships/notesSlide" Target="../notesSlides/notesSlide29.xml"/><Relationship Id="rId1" Type="http://schemas.openxmlformats.org/officeDocument/2006/relationships/slideLayout" Target="../slideLayouts/slideLayout13.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39.xml.rels><?xml version="1.0" encoding="UTF-8" standalone="yes"?>
<Relationships xmlns="http://schemas.openxmlformats.org/package/2006/relationships"><Relationship Id="rId3" Type="http://schemas.openxmlformats.org/officeDocument/2006/relationships/hyperlink" Target="https://www.teilchenwelt.de/material/feynman-rombino" TargetMode="External"/><Relationship Id="rId2" Type="http://schemas.openxmlformats.org/officeDocument/2006/relationships/notesSlide" Target="../notesSlides/notesSlide30.xml"/><Relationship Id="rId1" Type="http://schemas.openxmlformats.org/officeDocument/2006/relationships/slideLayout" Target="../slideLayouts/slideLayout13.xml"/><Relationship Id="rId4" Type="http://schemas.openxmlformats.org/officeDocument/2006/relationships/image" Target="../media/image92.jpe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tiff"/></Relationships>
</file>

<file path=ppt/slides/_rels/slide4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hyperlink" Target="https://www.friedrich-verlag.de/shop/teilchenphysik-513180" TargetMode="External"/><Relationship Id="rId1" Type="http://schemas.openxmlformats.org/officeDocument/2006/relationships/slideLayout" Target="../slideLayouts/slideLayout13.xml"/><Relationship Id="rId5" Type="http://schemas.openxmlformats.org/officeDocument/2006/relationships/image" Target="../media/image94.gif"/><Relationship Id="rId4" Type="http://schemas.openxmlformats.org/officeDocument/2006/relationships/hyperlink" Target="https://www.teilchenwelt.de/material/materialien-fuer-lehrkraefte/feynman-rhombino/"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indico.cern.ch/event/1142172/contributions/4793508/attachments/2412991/4129433/DPG_220322_EscapeRadon.pdf" TargetMode="External"/><Relationship Id="rId2" Type="http://schemas.openxmlformats.org/officeDocument/2006/relationships/hyperlink" Target="http://escape-radon.bplaced.net/" TargetMode="External"/><Relationship Id="rId1" Type="http://schemas.openxmlformats.org/officeDocument/2006/relationships/slideLayout" Target="../slideLayouts/slideLayout13.xml"/><Relationship Id="rId4" Type="http://schemas.openxmlformats.org/officeDocument/2006/relationships/image" Target="../media/image95.png"/></Relationships>
</file>

<file path=ppt/slides/_rels/slide42.xml.rels><?xml version="1.0" encoding="UTF-8" standalone="yes"?>
<Relationships xmlns="http://schemas.openxmlformats.org/package/2006/relationships"><Relationship Id="rId3" Type="http://schemas.openxmlformats.org/officeDocument/2006/relationships/hyperlink" Target="https://indico.cern.ch/event/1142172/contributions/4793508/attachments/2412991/4129433/DPG_220322_EscapeRadon.pdf" TargetMode="External"/><Relationship Id="rId2" Type="http://schemas.openxmlformats.org/officeDocument/2006/relationships/hyperlink" Target="http://escape-radon.bplaced.net/" TargetMode="Externa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2.xml"/><Relationship Id="rId1" Type="http://schemas.openxmlformats.org/officeDocument/2006/relationships/slideLayout" Target="../slideLayouts/slideLayout13.xml"/><Relationship Id="rId6" Type="http://schemas.openxmlformats.org/officeDocument/2006/relationships/hyperlink" Target="https://www.researchgate.net/publication/355819741_Feynman-Rhombino_und_Quark-Tower_-_Die_Elementarteilchenphysik_spielend_entdecken" TargetMode="External"/><Relationship Id="rId5" Type="http://schemas.openxmlformats.org/officeDocument/2006/relationships/image" Target="../media/image98.jpeg"/><Relationship Id="rId4" Type="http://schemas.openxmlformats.org/officeDocument/2006/relationships/image" Target="../media/image97.png"/></Relationships>
</file>

<file path=ppt/slides/_rels/slide45.xml.rels><?xml version="1.0" encoding="UTF-8" standalone="yes"?>
<Relationships xmlns="http://schemas.openxmlformats.org/package/2006/relationships"><Relationship Id="rId8" Type="http://schemas.openxmlformats.org/officeDocument/2006/relationships/hyperlink" Target="https://indico.cern.ch/event/1142172/contributions/4793153/attachments/2411538/4126669/imascientist-DPG_21032022.pdf" TargetMode="External"/><Relationship Id="rId3" Type="http://schemas.openxmlformats.org/officeDocument/2006/relationships/image" Target="../media/image96.png"/><Relationship Id="rId7" Type="http://schemas.openxmlformats.org/officeDocument/2006/relationships/hyperlink" Target="https://www.researchgate.net/publication/355819741_Feynman-Rhombino_und_Quark-Tower_-_Die_Elementarteilchenphysik_spielend_entdecken" TargetMode="External"/><Relationship Id="rId2" Type="http://schemas.openxmlformats.org/officeDocument/2006/relationships/notesSlide" Target="../notesSlides/notesSlide33.xml"/><Relationship Id="rId1" Type="http://schemas.openxmlformats.org/officeDocument/2006/relationships/slideLayout" Target="../slideLayouts/slideLayout13.xml"/><Relationship Id="rId6" Type="http://schemas.openxmlformats.org/officeDocument/2006/relationships/image" Target="../media/image98.jpeg"/><Relationship Id="rId5" Type="http://schemas.openxmlformats.org/officeDocument/2006/relationships/image" Target="../media/image97.png"/><Relationship Id="rId10" Type="http://schemas.openxmlformats.org/officeDocument/2006/relationships/image" Target="../media/image101.PNG"/><Relationship Id="rId4" Type="http://schemas.openxmlformats.org/officeDocument/2006/relationships/image" Target="../media/image99.jpg"/><Relationship Id="rId9" Type="http://schemas.openxmlformats.org/officeDocument/2006/relationships/image" Target="../media/image100.PNG"/></Relationships>
</file>

<file path=ppt/slides/_rels/slide46.xml.rels><?xml version="1.0" encoding="UTF-8" standalone="yes"?>
<Relationships xmlns="http://schemas.openxmlformats.org/package/2006/relationships"><Relationship Id="rId3" Type="http://schemas.openxmlformats.org/officeDocument/2006/relationships/image" Target="../media/image102.png"/><Relationship Id="rId7" Type="http://schemas.openxmlformats.org/officeDocument/2006/relationships/hyperlink" Target="https://icd.desy.de/"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104.jpeg"/><Relationship Id="rId5" Type="http://schemas.openxmlformats.org/officeDocument/2006/relationships/hyperlink" Target="https://physicsmasterclasses.org/" TargetMode="External"/><Relationship Id="rId4" Type="http://schemas.openxmlformats.org/officeDocument/2006/relationships/image" Target="../media/image103.png"/></Relationships>
</file>

<file path=ppt/slides/_rels/slide47.xml.rels><?xml version="1.0" encoding="UTF-8" standalone="yes"?>
<Relationships xmlns="http://schemas.openxmlformats.org/package/2006/relationships"><Relationship Id="rId3" Type="http://schemas.openxmlformats.org/officeDocument/2006/relationships/hyperlink" Target="https://www.teilchenwelt.de/mitmachen/anmelden/" TargetMode="External"/><Relationship Id="rId2" Type="http://schemas.openxmlformats.org/officeDocument/2006/relationships/hyperlink" Target="https://www.teilchenwelt.de/aktuelles/magazin-teilchenwelten/" TargetMode="External"/><Relationship Id="rId1" Type="http://schemas.openxmlformats.org/officeDocument/2006/relationships/slideLayout" Target="../slideLayouts/slideLayout13.xml"/><Relationship Id="rId5" Type="http://schemas.openxmlformats.org/officeDocument/2006/relationships/image" Target="../media/image106.png"/><Relationship Id="rId4" Type="http://schemas.openxmlformats.org/officeDocument/2006/relationships/image" Target="../media/image105.png"/></Relationships>
</file>

<file path=ppt/slides/_rels/slide48.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hyperlink" Target="https://www.teilchenwelt.de/aktuelles/standorte/?no_cache=1" TargetMode="Externa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8" Type="http://schemas.openxmlformats.org/officeDocument/2006/relationships/image" Target="../media/image113.jpeg"/><Relationship Id="rId13" Type="http://schemas.openxmlformats.org/officeDocument/2006/relationships/hyperlink" Target="https://www.instagram.com/netzwerkteilchenwelt" TargetMode="External"/><Relationship Id="rId3" Type="http://schemas.openxmlformats.org/officeDocument/2006/relationships/image" Target="../media/image108.png"/><Relationship Id="rId7" Type="http://schemas.openxmlformats.org/officeDocument/2006/relationships/image" Target="../media/image112.tiff"/><Relationship Id="rId12" Type="http://schemas.openxmlformats.org/officeDocument/2006/relationships/hyperlink" Target="https://www.youtube.com/channel/UCGu7TaLROKw2HZjwujp-fdg" TargetMode="External"/><Relationship Id="rId2" Type="http://schemas.openxmlformats.org/officeDocument/2006/relationships/hyperlink" Target="http://www.teilchenwelt.de/" TargetMode="External"/><Relationship Id="rId1" Type="http://schemas.openxmlformats.org/officeDocument/2006/relationships/slideLayout" Target="../slideLayouts/slideLayout16.xml"/><Relationship Id="rId6" Type="http://schemas.openxmlformats.org/officeDocument/2006/relationships/image" Target="../media/image111.jpeg"/><Relationship Id="rId11" Type="http://schemas.openxmlformats.org/officeDocument/2006/relationships/image" Target="../media/image115.png"/><Relationship Id="rId5" Type="http://schemas.openxmlformats.org/officeDocument/2006/relationships/image" Target="../media/image110.png"/><Relationship Id="rId10" Type="http://schemas.openxmlformats.org/officeDocument/2006/relationships/hyperlink" Target="https://www.facebook.com/netzwerkteilchenwelt" TargetMode="External"/><Relationship Id="rId4" Type="http://schemas.openxmlformats.org/officeDocument/2006/relationships/image" Target="../media/image109.png"/><Relationship Id="rId9" Type="http://schemas.openxmlformats.org/officeDocument/2006/relationships/image" Target="../media/image11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chart" Target="../charts/chart2.xml"/><Relationship Id="rId7"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9"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25.jpeg"/><Relationship Id="rId4" Type="http://schemas.openxmlformats.org/officeDocument/2006/relationships/diagramLayout" Target="../diagrams/layout1.xml"/><Relationship Id="rId9"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2D62FC-32A7-49DC-9379-B8A560EBB08E}"/>
              </a:ext>
            </a:extLst>
          </p:cNvPr>
          <p:cNvSpPr>
            <a:spLocks noGrp="1"/>
          </p:cNvSpPr>
          <p:nvPr>
            <p:ph type="ctrTitle"/>
          </p:nvPr>
        </p:nvSpPr>
        <p:spPr>
          <a:xfrm>
            <a:off x="6003235" y="2430538"/>
            <a:ext cx="5111320" cy="1646302"/>
          </a:xfrm>
        </p:spPr>
        <p:txBody>
          <a:bodyPr>
            <a:noAutofit/>
          </a:bodyPr>
          <a:lstStyle/>
          <a:p>
            <a:pPr algn="ctr">
              <a:lnSpc>
                <a:spcPct val="100000"/>
              </a:lnSpc>
              <a:spcBef>
                <a:spcPts val="0"/>
              </a:spcBef>
            </a:pPr>
            <a:r>
              <a:rPr lang="de-DE" sz="4000" dirty="0"/>
              <a:t>Netzwerk Teilchenwelt</a:t>
            </a:r>
            <a:br>
              <a:rPr lang="de-DE" sz="4000" dirty="0"/>
            </a:br>
            <a:r>
              <a:rPr lang="de-DE" sz="2000" b="0" dirty="0">
                <a:solidFill>
                  <a:srgbClr val="013476"/>
                </a:solidFill>
              </a:rPr>
              <a:t>Die Tür zur Welt der kleinsten Teilchen</a:t>
            </a:r>
            <a:br>
              <a:rPr lang="de-DE" sz="2000" b="0" dirty="0">
                <a:solidFill>
                  <a:srgbClr val="013476"/>
                </a:solidFill>
              </a:rPr>
            </a:br>
            <a:r>
              <a:rPr lang="de-DE" sz="2000" b="0" dirty="0">
                <a:solidFill>
                  <a:srgbClr val="013476"/>
                </a:solidFill>
              </a:rPr>
              <a:t>für Jugendliche und Lehrkräfte</a:t>
            </a:r>
            <a:br>
              <a:rPr lang="de-DE" sz="2000" b="0" dirty="0">
                <a:solidFill>
                  <a:srgbClr val="013476"/>
                </a:solidFill>
              </a:rPr>
            </a:br>
            <a:br>
              <a:rPr lang="de-DE" sz="2000" b="0" dirty="0"/>
            </a:br>
            <a:r>
              <a:rPr lang="de-DE" sz="2000" b="0" dirty="0"/>
              <a:t>Kristof Schmieden; Niklas Herff</a:t>
            </a:r>
            <a:br>
              <a:rPr lang="de-DE" sz="2400" dirty="0"/>
            </a:br>
            <a:endParaRPr lang="de-DE" sz="2600" b="0" dirty="0"/>
          </a:p>
        </p:txBody>
      </p:sp>
      <p:sp>
        <p:nvSpPr>
          <p:cNvPr id="3" name="Untertitel 2">
            <a:extLst>
              <a:ext uri="{FF2B5EF4-FFF2-40B4-BE49-F238E27FC236}">
                <a16:creationId xmlns:a16="http://schemas.microsoft.com/office/drawing/2014/main" id="{170974AE-58D4-4192-83B1-776C64280A7E}"/>
              </a:ext>
            </a:extLst>
          </p:cNvPr>
          <p:cNvSpPr>
            <a:spLocks noGrp="1"/>
          </p:cNvSpPr>
          <p:nvPr>
            <p:ph type="subTitle" idx="1"/>
          </p:nvPr>
        </p:nvSpPr>
        <p:spPr>
          <a:xfrm>
            <a:off x="6003235" y="4180810"/>
            <a:ext cx="5111320" cy="1096899"/>
          </a:xfrm>
        </p:spPr>
        <p:txBody>
          <a:bodyPr>
            <a:noAutofit/>
          </a:bodyPr>
          <a:lstStyle/>
          <a:p>
            <a:pPr marL="0" indent="0" algn="ctr">
              <a:lnSpc>
                <a:spcPct val="100000"/>
              </a:lnSpc>
              <a:spcBef>
                <a:spcPts val="0"/>
              </a:spcBef>
              <a:spcAft>
                <a:spcPts val="900"/>
              </a:spcAft>
              <a:buNone/>
            </a:pPr>
            <a:r>
              <a:rPr lang="de-DE" sz="1400" i="1" dirty="0"/>
              <a:t>Forschung trifft Schule Bad Honnef </a:t>
            </a:r>
          </a:p>
          <a:p>
            <a:pPr marL="0" indent="0" algn="ctr">
              <a:lnSpc>
                <a:spcPct val="100000"/>
              </a:lnSpc>
              <a:spcBef>
                <a:spcPts val="0"/>
              </a:spcBef>
              <a:spcAft>
                <a:spcPts val="900"/>
              </a:spcAft>
              <a:buNone/>
            </a:pPr>
            <a:r>
              <a:rPr lang="de-DE" sz="1400" i="1" dirty="0"/>
              <a:t>13.-14.04.2023</a:t>
            </a:r>
          </a:p>
          <a:p>
            <a:pPr marL="0" indent="0" algn="ctr">
              <a:lnSpc>
                <a:spcPct val="100000"/>
              </a:lnSpc>
              <a:spcBef>
                <a:spcPts val="0"/>
              </a:spcBef>
              <a:spcAft>
                <a:spcPts val="900"/>
              </a:spcAft>
              <a:buNone/>
            </a:pPr>
            <a:endParaRPr lang="de-DE" sz="2000" i="1" dirty="0"/>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6768" y="223383"/>
            <a:ext cx="2095578" cy="731208"/>
          </a:xfrm>
          <a:prstGeom prst="rect">
            <a:avLst/>
          </a:prstGeom>
        </p:spPr>
      </p:pic>
      <p:pic>
        <p:nvPicPr>
          <p:cNvPr id="5" name="Grafik 4"/>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221559" y="339520"/>
            <a:ext cx="2095578" cy="615071"/>
          </a:xfrm>
          <a:prstGeom prst="rect">
            <a:avLst/>
          </a:prstGeom>
        </p:spPr>
      </p:pic>
    </p:spTree>
    <p:extLst>
      <p:ext uri="{BB962C8B-B14F-4D97-AF65-F5344CB8AC3E}">
        <p14:creationId xmlns:p14="http://schemas.microsoft.com/office/powerpoint/2010/main" val="2496014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Aktivitäten für Jugendliche – Beispiel </a:t>
            </a:r>
            <a:r>
              <a:rPr lang="de-DE" dirty="0" err="1"/>
              <a:t>Masterclass</a:t>
            </a:r>
            <a:endParaRPr lang="de-DE" dirty="0"/>
          </a:p>
        </p:txBody>
      </p:sp>
      <p:sp>
        <p:nvSpPr>
          <p:cNvPr id="10" name="Fußzeilenplatzhalter 9"/>
          <p:cNvSpPr>
            <a:spLocks noGrp="1"/>
          </p:cNvSpPr>
          <p:nvPr>
            <p:ph type="ftr" sz="quarter" idx="14"/>
          </p:nvPr>
        </p:nvSpPr>
        <p:spPr/>
        <p:txBody>
          <a:bodyPr/>
          <a:lstStyle/>
          <a:p>
            <a:r>
              <a:rPr lang="de-DE"/>
              <a:t>Netzwerk Teilchenwelt - Angebote und Materialien - FTS Bad Honnef</a:t>
            </a:r>
            <a:endParaRPr lang="de-DE" dirty="0"/>
          </a:p>
        </p:txBody>
      </p:sp>
      <p:sp>
        <p:nvSpPr>
          <p:cNvPr id="22" name="Foliennummernplatzhalter 21"/>
          <p:cNvSpPr>
            <a:spLocks noGrp="1"/>
          </p:cNvSpPr>
          <p:nvPr>
            <p:ph type="sldNum" sz="quarter" idx="15"/>
          </p:nvPr>
        </p:nvSpPr>
        <p:spPr/>
        <p:txBody>
          <a:bodyPr/>
          <a:lstStyle/>
          <a:p>
            <a:fld id="{13EBA283-81CD-428D-9703-4AE41BDC50AA}" type="slidenum">
              <a:rPr lang="de-DE" smtClean="0"/>
              <a:pPr/>
              <a:t>10</a:t>
            </a:fld>
            <a:endParaRPr lang="de-DE" dirty="0"/>
          </a:p>
        </p:txBody>
      </p:sp>
      <p:pic>
        <p:nvPicPr>
          <p:cNvPr id="5" name="Grafik 4"/>
          <p:cNvPicPr>
            <a:picLocks noChangeAspect="1"/>
          </p:cNvPicPr>
          <p:nvPr/>
        </p:nvPicPr>
        <p:blipFill>
          <a:blip r:embed="rId3"/>
          <a:stretch>
            <a:fillRect/>
          </a:stretch>
        </p:blipFill>
        <p:spPr>
          <a:xfrm>
            <a:off x="2638713" y="1373597"/>
            <a:ext cx="6614618" cy="4993261"/>
          </a:xfrm>
          <a:prstGeom prst="rect">
            <a:avLst/>
          </a:prstGeom>
        </p:spPr>
      </p:pic>
    </p:spTree>
    <p:extLst>
      <p:ext uri="{BB962C8B-B14F-4D97-AF65-F5344CB8AC3E}">
        <p14:creationId xmlns:p14="http://schemas.microsoft.com/office/powerpoint/2010/main" val="3423447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b="1" dirty="0">
                <a:solidFill>
                  <a:srgbClr val="013476"/>
                </a:solidFill>
              </a:rPr>
              <a:t>Astroteilchen-Angebote: </a:t>
            </a:r>
            <a:r>
              <a:rPr lang="de-DE" b="1" dirty="0" err="1">
                <a:solidFill>
                  <a:srgbClr val="013476"/>
                </a:solidFill>
              </a:rPr>
              <a:t>Masterclasses</a:t>
            </a:r>
            <a:endParaRPr lang="de-DE" b="1" dirty="0">
              <a:solidFill>
                <a:srgbClr val="013476"/>
              </a:solidFill>
            </a:endParaRPr>
          </a:p>
        </p:txBody>
      </p:sp>
      <p:sp>
        <p:nvSpPr>
          <p:cNvPr id="9" name="Inhaltsplatzhalter 8"/>
          <p:cNvSpPr>
            <a:spLocks noGrp="1"/>
          </p:cNvSpPr>
          <p:nvPr>
            <p:ph sz="quarter" idx="13"/>
          </p:nvPr>
        </p:nvSpPr>
        <p:spPr>
          <a:xfrm>
            <a:off x="1295468" y="1772818"/>
            <a:ext cx="6985451" cy="4290525"/>
          </a:xfrm>
        </p:spPr>
        <p:txBody>
          <a:bodyPr>
            <a:noAutofit/>
          </a:bodyPr>
          <a:lstStyle/>
          <a:p>
            <a:pPr>
              <a:lnSpc>
                <a:spcPct val="100000"/>
              </a:lnSpc>
              <a:spcBef>
                <a:spcPts val="0"/>
              </a:spcBef>
            </a:pPr>
            <a:r>
              <a:rPr lang="de-DE" dirty="0">
                <a:sym typeface="Wingdings" panose="05000000000000000000" pitchFamily="2" charset="2"/>
              </a:rPr>
              <a:t>Pierre-</a:t>
            </a:r>
            <a:r>
              <a:rPr lang="de-DE" dirty="0" err="1">
                <a:sym typeface="Wingdings" panose="05000000000000000000" pitchFamily="2" charset="2"/>
              </a:rPr>
              <a:t>Auger</a:t>
            </a:r>
            <a:r>
              <a:rPr lang="de-DE" dirty="0">
                <a:sym typeface="Wingdings" panose="05000000000000000000" pitchFamily="2" charset="2"/>
              </a:rPr>
              <a:t>-Observatorium</a:t>
            </a: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marL="0" indent="0">
              <a:lnSpc>
                <a:spcPct val="100000"/>
              </a:lnSpc>
              <a:spcBef>
                <a:spcPts val="0"/>
              </a:spcBef>
              <a:buNone/>
            </a:pPr>
            <a:endParaRPr lang="en-US" dirty="0"/>
          </a:p>
          <a:p>
            <a:endParaRPr lang="de-DE" dirty="0"/>
          </a:p>
        </p:txBody>
      </p:sp>
      <p:sp>
        <p:nvSpPr>
          <p:cNvPr id="10" name="Fußzeilenplatzhalter 9"/>
          <p:cNvSpPr>
            <a:spLocks noGrp="1"/>
          </p:cNvSpPr>
          <p:nvPr>
            <p:ph type="ftr" sz="quarter" idx="14"/>
          </p:nvPr>
        </p:nvSpPr>
        <p:spPr/>
        <p:txBody>
          <a:bodyPr/>
          <a:lstStyle/>
          <a:p>
            <a:r>
              <a:rPr lang="de-DE"/>
              <a:t>Netzwerk Teilchenwelt - Angebote und Materialien - FTS Bad Honnef</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11</a:t>
            </a:fld>
            <a:endParaRPr lang="de-DE" dirty="0"/>
          </a:p>
        </p:txBody>
      </p:sp>
      <p:pic>
        <p:nvPicPr>
          <p:cNvPr id="13" name="Grafik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9380" y="2189209"/>
            <a:ext cx="2481562" cy="202719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52908" y="927083"/>
            <a:ext cx="3050095" cy="3289318"/>
          </a:xfrm>
          <a:prstGeom prst="rect">
            <a:avLst/>
          </a:prstGeom>
        </p:spPr>
      </p:pic>
      <p:grpSp>
        <p:nvGrpSpPr>
          <p:cNvPr id="20" name="Gruppieren 19"/>
          <p:cNvGrpSpPr/>
          <p:nvPr/>
        </p:nvGrpSpPr>
        <p:grpSpPr>
          <a:xfrm>
            <a:off x="1626817" y="2189209"/>
            <a:ext cx="4095310" cy="2058576"/>
            <a:chOff x="1626817" y="2189209"/>
            <a:chExt cx="4095310" cy="2058576"/>
          </a:xfrm>
        </p:grpSpPr>
        <p:pic>
          <p:nvPicPr>
            <p:cNvPr id="17" name="Grafik 10"/>
            <p:cNvPicPr/>
            <p:nvPr/>
          </p:nvPicPr>
          <p:blipFill>
            <a:blip r:embed="rId5"/>
            <a:stretch/>
          </p:blipFill>
          <p:spPr>
            <a:xfrm>
              <a:off x="1667457" y="2189209"/>
              <a:ext cx="4054670" cy="2027192"/>
            </a:xfrm>
            <a:prstGeom prst="rect">
              <a:avLst/>
            </a:prstGeom>
            <a:ln>
              <a:noFill/>
            </a:ln>
          </p:spPr>
        </p:pic>
        <p:sp>
          <p:nvSpPr>
            <p:cNvPr id="19" name="Rechteck 18"/>
            <p:cNvSpPr/>
            <p:nvPr/>
          </p:nvSpPr>
          <p:spPr>
            <a:xfrm>
              <a:off x="1626817" y="4001564"/>
              <a:ext cx="1473480" cy="246221"/>
            </a:xfrm>
            <a:prstGeom prst="rect">
              <a:avLst/>
            </a:prstGeom>
          </p:spPr>
          <p:txBody>
            <a:bodyPr wrap="none">
              <a:spAutoFit/>
            </a:bodyPr>
            <a:lstStyle/>
            <a:p>
              <a:r>
                <a:rPr lang="de-DE" sz="1000" dirty="0" err="1">
                  <a:solidFill>
                    <a:schemeClr val="bg2">
                      <a:lumMod val="75000"/>
                    </a:schemeClr>
                  </a:solidFill>
                </a:rPr>
                <a:t>ASPERA</a:t>
              </a:r>
              <a:r>
                <a:rPr lang="de-DE" sz="1000" dirty="0">
                  <a:solidFill>
                    <a:schemeClr val="bg2">
                      <a:lumMod val="75000"/>
                    </a:schemeClr>
                  </a:solidFill>
                </a:rPr>
                <a:t>/</a:t>
              </a:r>
              <a:r>
                <a:rPr lang="de-DE" sz="1000" dirty="0" err="1">
                  <a:solidFill>
                    <a:schemeClr val="bg2">
                      <a:lumMod val="75000"/>
                    </a:schemeClr>
                  </a:solidFill>
                </a:rPr>
                <a:t>G.Toma</a:t>
              </a:r>
              <a:r>
                <a:rPr lang="de-DE" sz="1000" dirty="0">
                  <a:solidFill>
                    <a:schemeClr val="bg2">
                      <a:lumMod val="75000"/>
                    </a:schemeClr>
                  </a:solidFill>
                </a:rPr>
                <a:t>/</a:t>
              </a:r>
              <a:r>
                <a:rPr lang="de-DE" sz="1000" dirty="0" err="1">
                  <a:solidFill>
                    <a:schemeClr val="bg2">
                      <a:lumMod val="75000"/>
                    </a:schemeClr>
                  </a:solidFill>
                </a:rPr>
                <a:t>A.Saftoiu</a:t>
              </a:r>
              <a:endParaRPr lang="de-DE" sz="1000" dirty="0">
                <a:solidFill>
                  <a:schemeClr val="bg2">
                    <a:lumMod val="75000"/>
                  </a:schemeClr>
                </a:solidFill>
              </a:endParaRPr>
            </a:p>
          </p:txBody>
        </p:sp>
      </p:grpSp>
    </p:spTree>
    <p:extLst>
      <p:ext uri="{BB962C8B-B14F-4D97-AF65-F5344CB8AC3E}">
        <p14:creationId xmlns:p14="http://schemas.microsoft.com/office/powerpoint/2010/main" val="1435593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b="1" dirty="0">
                <a:solidFill>
                  <a:srgbClr val="013476"/>
                </a:solidFill>
              </a:rPr>
              <a:t>Astroteilchen-Angebote: </a:t>
            </a:r>
            <a:r>
              <a:rPr lang="de-DE" b="1" dirty="0" err="1">
                <a:solidFill>
                  <a:srgbClr val="013476"/>
                </a:solidFill>
              </a:rPr>
              <a:t>Masterclasses</a:t>
            </a:r>
            <a:endParaRPr lang="de-DE" b="1" dirty="0">
              <a:solidFill>
                <a:srgbClr val="013476"/>
              </a:solidFill>
            </a:endParaRPr>
          </a:p>
        </p:txBody>
      </p:sp>
      <p:sp>
        <p:nvSpPr>
          <p:cNvPr id="9" name="Inhaltsplatzhalter 8"/>
          <p:cNvSpPr>
            <a:spLocks noGrp="1"/>
          </p:cNvSpPr>
          <p:nvPr>
            <p:ph sz="quarter" idx="13"/>
          </p:nvPr>
        </p:nvSpPr>
        <p:spPr>
          <a:xfrm>
            <a:off x="1295468" y="1772818"/>
            <a:ext cx="6985451" cy="4290525"/>
          </a:xfrm>
        </p:spPr>
        <p:txBody>
          <a:bodyPr>
            <a:noAutofit/>
          </a:bodyPr>
          <a:lstStyle/>
          <a:p>
            <a:pPr>
              <a:lnSpc>
                <a:spcPct val="100000"/>
              </a:lnSpc>
              <a:spcBef>
                <a:spcPts val="0"/>
              </a:spcBef>
            </a:pPr>
            <a:r>
              <a:rPr lang="de-DE" dirty="0">
                <a:sym typeface="Wingdings" panose="05000000000000000000" pitchFamily="2" charset="2"/>
              </a:rPr>
              <a:t>Pierre-</a:t>
            </a:r>
            <a:r>
              <a:rPr lang="de-DE" dirty="0" err="1">
                <a:sym typeface="Wingdings" panose="05000000000000000000" pitchFamily="2" charset="2"/>
              </a:rPr>
              <a:t>Auger</a:t>
            </a:r>
            <a:r>
              <a:rPr lang="de-DE" dirty="0">
                <a:sym typeface="Wingdings" panose="05000000000000000000" pitchFamily="2" charset="2"/>
              </a:rPr>
              <a:t>-Observatorium</a:t>
            </a: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endParaRPr lang="de-DE" dirty="0">
              <a:sym typeface="Wingdings" panose="05000000000000000000" pitchFamily="2" charset="2"/>
            </a:endParaRPr>
          </a:p>
          <a:p>
            <a:pPr>
              <a:lnSpc>
                <a:spcPct val="100000"/>
              </a:lnSpc>
              <a:spcBef>
                <a:spcPts val="0"/>
              </a:spcBef>
            </a:pPr>
            <a:r>
              <a:rPr lang="de-DE" dirty="0" err="1">
                <a:sym typeface="Wingdings" panose="05000000000000000000" pitchFamily="2" charset="2"/>
              </a:rPr>
              <a:t>IceCube</a:t>
            </a:r>
            <a:endParaRPr lang="de-DE" dirty="0">
              <a:sym typeface="Wingdings" panose="05000000000000000000" pitchFamily="2" charset="2"/>
            </a:endParaRPr>
          </a:p>
          <a:p>
            <a:endParaRPr lang="en-US" dirty="0"/>
          </a:p>
          <a:p>
            <a:endParaRPr lang="de-DE" dirty="0"/>
          </a:p>
        </p:txBody>
      </p:sp>
      <p:sp>
        <p:nvSpPr>
          <p:cNvPr id="10" name="Fußzeilenplatzhalter 9"/>
          <p:cNvSpPr>
            <a:spLocks noGrp="1"/>
          </p:cNvSpPr>
          <p:nvPr>
            <p:ph type="ftr" sz="quarter" idx="14"/>
          </p:nvPr>
        </p:nvSpPr>
        <p:spPr/>
        <p:txBody>
          <a:bodyPr/>
          <a:lstStyle/>
          <a:p>
            <a:r>
              <a:rPr lang="de-DE"/>
              <a:t>Netzwerk Teilchenwelt - Angebote und Materialien - FTS Bad Honnef</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12</a:t>
            </a:fld>
            <a:endParaRPr lang="de-DE" dirty="0"/>
          </a:p>
        </p:txBody>
      </p:sp>
      <p:pic>
        <p:nvPicPr>
          <p:cNvPr id="13" name="Grafik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9380" y="2189209"/>
            <a:ext cx="2481562" cy="2027192"/>
          </a:xfrm>
          <a:prstGeom prst="rect">
            <a:avLst/>
          </a:prstGeom>
        </p:spPr>
      </p:pic>
      <p:pic>
        <p:nvPicPr>
          <p:cNvPr id="16" name="Grafik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52908" y="927083"/>
            <a:ext cx="3050095" cy="3289318"/>
          </a:xfrm>
          <a:prstGeom prst="rect">
            <a:avLst/>
          </a:prstGeom>
        </p:spPr>
      </p:pic>
      <p:grpSp>
        <p:nvGrpSpPr>
          <p:cNvPr id="6" name="Gruppieren 5"/>
          <p:cNvGrpSpPr/>
          <p:nvPr/>
        </p:nvGrpSpPr>
        <p:grpSpPr>
          <a:xfrm>
            <a:off x="6628638" y="4590180"/>
            <a:ext cx="4580017" cy="2230293"/>
            <a:chOff x="6628638" y="4590180"/>
            <a:chExt cx="4580017" cy="2230293"/>
          </a:xfrm>
        </p:grpSpPr>
        <p:pic>
          <p:nvPicPr>
            <p:cNvPr id="4" name="Grafik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28638" y="4590180"/>
              <a:ext cx="4580017" cy="2027096"/>
            </a:xfrm>
            <a:prstGeom prst="rect">
              <a:avLst/>
            </a:prstGeom>
          </p:spPr>
        </p:pic>
        <p:sp>
          <p:nvSpPr>
            <p:cNvPr id="5" name="Textfeld 4"/>
            <p:cNvSpPr txBox="1"/>
            <p:nvPr/>
          </p:nvSpPr>
          <p:spPr>
            <a:xfrm>
              <a:off x="9915195" y="6063343"/>
              <a:ext cx="1215921" cy="757130"/>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chemeClr val="bg2">
                      <a:lumMod val="75000"/>
                    </a:schemeClr>
                  </a:solidFill>
                  <a:latin typeface="Arial Narrow" panose="020B0606020202030204" pitchFamily="34" charset="0"/>
                </a:rPr>
                <a:t>Quelle: </a:t>
              </a:r>
              <a:r>
                <a:rPr lang="de-DE" sz="800" dirty="0" err="1">
                  <a:solidFill>
                    <a:schemeClr val="bg2">
                      <a:lumMod val="75000"/>
                    </a:schemeClr>
                  </a:solidFill>
                  <a:latin typeface="Arial Narrow" panose="020B0606020202030204" pitchFamily="34" charset="0"/>
                </a:rPr>
                <a:t>Brostean</a:t>
              </a:r>
              <a:r>
                <a:rPr lang="de-DE" sz="800" dirty="0">
                  <a:solidFill>
                    <a:schemeClr val="bg2">
                      <a:lumMod val="75000"/>
                    </a:schemeClr>
                  </a:solidFill>
                  <a:latin typeface="Arial Narrow" panose="020B0606020202030204" pitchFamily="34" charset="0"/>
                </a:rPr>
                <a:t>-Kaiser, https://indico.cern.ch/event/1142172/contributions/4793506/attachments/2412346/4128220/IceCubeMasterclass-EinOnlinekonzept.pdf</a:t>
              </a:r>
            </a:p>
          </p:txBody>
        </p:sp>
      </p:grpSp>
      <p:grpSp>
        <p:nvGrpSpPr>
          <p:cNvPr id="21" name="Gruppieren 20"/>
          <p:cNvGrpSpPr/>
          <p:nvPr/>
        </p:nvGrpSpPr>
        <p:grpSpPr>
          <a:xfrm>
            <a:off x="1626817" y="2189209"/>
            <a:ext cx="4095310" cy="2058576"/>
            <a:chOff x="1626817" y="2189209"/>
            <a:chExt cx="4095310" cy="2058576"/>
          </a:xfrm>
        </p:grpSpPr>
        <p:pic>
          <p:nvPicPr>
            <p:cNvPr id="22" name="Grafik 10"/>
            <p:cNvPicPr/>
            <p:nvPr/>
          </p:nvPicPr>
          <p:blipFill>
            <a:blip r:embed="rId6"/>
            <a:stretch/>
          </p:blipFill>
          <p:spPr>
            <a:xfrm>
              <a:off x="1667457" y="2189209"/>
              <a:ext cx="4054670" cy="2027192"/>
            </a:xfrm>
            <a:prstGeom prst="rect">
              <a:avLst/>
            </a:prstGeom>
            <a:ln>
              <a:noFill/>
            </a:ln>
          </p:spPr>
        </p:pic>
        <p:sp>
          <p:nvSpPr>
            <p:cNvPr id="23" name="Rechteck 22"/>
            <p:cNvSpPr/>
            <p:nvPr/>
          </p:nvSpPr>
          <p:spPr>
            <a:xfrm>
              <a:off x="1626817" y="4001564"/>
              <a:ext cx="1473480" cy="246221"/>
            </a:xfrm>
            <a:prstGeom prst="rect">
              <a:avLst/>
            </a:prstGeom>
          </p:spPr>
          <p:txBody>
            <a:bodyPr wrap="none">
              <a:spAutoFit/>
            </a:bodyPr>
            <a:lstStyle/>
            <a:p>
              <a:r>
                <a:rPr lang="de-DE" sz="1000" dirty="0" err="1">
                  <a:solidFill>
                    <a:schemeClr val="bg2">
                      <a:lumMod val="75000"/>
                    </a:schemeClr>
                  </a:solidFill>
                </a:rPr>
                <a:t>ASPERA</a:t>
              </a:r>
              <a:r>
                <a:rPr lang="de-DE" sz="1000" dirty="0">
                  <a:solidFill>
                    <a:schemeClr val="bg2">
                      <a:lumMod val="75000"/>
                    </a:schemeClr>
                  </a:solidFill>
                </a:rPr>
                <a:t>/</a:t>
              </a:r>
              <a:r>
                <a:rPr lang="de-DE" sz="1000" dirty="0" err="1">
                  <a:solidFill>
                    <a:schemeClr val="bg2">
                      <a:lumMod val="75000"/>
                    </a:schemeClr>
                  </a:solidFill>
                </a:rPr>
                <a:t>G.Toma</a:t>
              </a:r>
              <a:r>
                <a:rPr lang="de-DE" sz="1000" dirty="0">
                  <a:solidFill>
                    <a:schemeClr val="bg2">
                      <a:lumMod val="75000"/>
                    </a:schemeClr>
                  </a:solidFill>
                </a:rPr>
                <a:t>/</a:t>
              </a:r>
              <a:r>
                <a:rPr lang="de-DE" sz="1000" dirty="0" err="1">
                  <a:solidFill>
                    <a:schemeClr val="bg2">
                      <a:lumMod val="75000"/>
                    </a:schemeClr>
                  </a:solidFill>
                </a:rPr>
                <a:t>A.Saftoiu</a:t>
              </a:r>
              <a:endParaRPr lang="de-DE" sz="1000" dirty="0">
                <a:solidFill>
                  <a:schemeClr val="bg2">
                    <a:lumMod val="75000"/>
                  </a:schemeClr>
                </a:solidFill>
              </a:endParaRPr>
            </a:p>
          </p:txBody>
        </p:sp>
      </p:grpSp>
      <p:grpSp>
        <p:nvGrpSpPr>
          <p:cNvPr id="12" name="Gruppieren 11"/>
          <p:cNvGrpSpPr/>
          <p:nvPr/>
        </p:nvGrpSpPr>
        <p:grpSpPr>
          <a:xfrm>
            <a:off x="3218566" y="4312255"/>
            <a:ext cx="3445180" cy="2474712"/>
            <a:chOff x="3218566" y="4312255"/>
            <a:chExt cx="3445180" cy="2474712"/>
          </a:xfrm>
        </p:grpSpPr>
        <p:pic>
          <p:nvPicPr>
            <p:cNvPr id="3" name="Grafik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218566" y="4312255"/>
              <a:ext cx="3375273" cy="2474712"/>
            </a:xfrm>
            <a:prstGeom prst="rect">
              <a:avLst/>
            </a:prstGeom>
          </p:spPr>
        </p:pic>
        <p:sp>
          <p:nvSpPr>
            <p:cNvPr id="11" name="Textfeld 10"/>
            <p:cNvSpPr txBox="1"/>
            <p:nvPr/>
          </p:nvSpPr>
          <p:spPr>
            <a:xfrm>
              <a:off x="5722127" y="6063343"/>
              <a:ext cx="941619" cy="535531"/>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chemeClr val="bg2">
                      <a:lumMod val="75000"/>
                    </a:schemeClr>
                  </a:solidFill>
                  <a:latin typeface="Arial Narrow" panose="020B0606020202030204" pitchFamily="34" charset="0"/>
                </a:rPr>
                <a:t>Abb.: Cristina Lagunas Gualda, https://arxiv.org/abs/1612.05093</a:t>
              </a:r>
            </a:p>
          </p:txBody>
        </p:sp>
      </p:grpSp>
    </p:spTree>
    <p:extLst>
      <p:ext uri="{BB962C8B-B14F-4D97-AF65-F5344CB8AC3E}">
        <p14:creationId xmlns:p14="http://schemas.microsoft.com/office/powerpoint/2010/main" val="38682855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b="1" dirty="0">
                <a:solidFill>
                  <a:srgbClr val="013476"/>
                </a:solidFill>
              </a:rPr>
              <a:t>Astroteilchen-Angebote: Detektoren</a:t>
            </a:r>
          </a:p>
        </p:txBody>
      </p:sp>
      <p:sp>
        <p:nvSpPr>
          <p:cNvPr id="9" name="Inhaltsplatzhalter 8"/>
          <p:cNvSpPr>
            <a:spLocks noGrp="1"/>
          </p:cNvSpPr>
          <p:nvPr>
            <p:ph sz="quarter" idx="13"/>
          </p:nvPr>
        </p:nvSpPr>
        <p:spPr>
          <a:xfrm>
            <a:off x="1295468" y="1772818"/>
            <a:ext cx="6985451" cy="4290525"/>
          </a:xfrm>
        </p:spPr>
        <p:txBody>
          <a:bodyPr>
            <a:noAutofit/>
          </a:bodyPr>
          <a:lstStyle/>
          <a:p>
            <a:pPr>
              <a:lnSpc>
                <a:spcPct val="100000"/>
              </a:lnSpc>
              <a:spcBef>
                <a:spcPts val="0"/>
              </a:spcBef>
              <a:spcAft>
                <a:spcPts val="600"/>
              </a:spcAft>
            </a:pPr>
            <a:r>
              <a:rPr lang="de-DE" dirty="0">
                <a:sym typeface="Wingdings" panose="05000000000000000000" pitchFamily="2" charset="2"/>
              </a:rPr>
              <a:t>Detektoren für Jugendliche</a:t>
            </a:r>
          </a:p>
          <a:p>
            <a:pPr lvl="1">
              <a:lnSpc>
                <a:spcPct val="100000"/>
              </a:lnSpc>
              <a:spcBef>
                <a:spcPts val="0"/>
              </a:spcBef>
            </a:pPr>
            <a:r>
              <a:rPr lang="de-DE" dirty="0"/>
              <a:t>Szintillations-Detektoren (CosMO) </a:t>
            </a:r>
          </a:p>
          <a:p>
            <a:pPr lvl="1">
              <a:lnSpc>
                <a:spcPct val="100000"/>
              </a:lnSpc>
              <a:spcBef>
                <a:spcPts val="0"/>
              </a:spcBef>
            </a:pPr>
            <a:endParaRPr lang="de-DE" dirty="0"/>
          </a:p>
          <a:p>
            <a:pPr lvl="1">
              <a:lnSpc>
                <a:spcPct val="100000"/>
              </a:lnSpc>
              <a:spcBef>
                <a:spcPts val="0"/>
              </a:spcBef>
            </a:pPr>
            <a:endParaRPr lang="de-DE" dirty="0"/>
          </a:p>
          <a:p>
            <a:pPr lvl="1">
              <a:lnSpc>
                <a:spcPct val="100000"/>
              </a:lnSpc>
              <a:spcBef>
                <a:spcPts val="0"/>
              </a:spcBef>
            </a:pPr>
            <a:endParaRPr lang="de-DE" dirty="0"/>
          </a:p>
          <a:p>
            <a:pPr lvl="1">
              <a:lnSpc>
                <a:spcPct val="100000"/>
              </a:lnSpc>
              <a:spcBef>
                <a:spcPts val="0"/>
              </a:spcBef>
            </a:pPr>
            <a:endParaRPr lang="de-DE" dirty="0"/>
          </a:p>
          <a:p>
            <a:pPr marL="355600" lvl="1" indent="0">
              <a:lnSpc>
                <a:spcPct val="100000"/>
              </a:lnSpc>
              <a:spcBef>
                <a:spcPts val="0"/>
              </a:spcBef>
              <a:buNone/>
            </a:pPr>
            <a:endParaRPr lang="de-DE" dirty="0"/>
          </a:p>
          <a:p>
            <a:pPr marL="0" indent="0">
              <a:lnSpc>
                <a:spcPct val="100000"/>
              </a:lnSpc>
              <a:spcBef>
                <a:spcPts val="0"/>
              </a:spcBef>
              <a:buNone/>
            </a:pPr>
            <a:endParaRPr lang="de-DE" dirty="0">
              <a:sym typeface="Wingdings" panose="05000000000000000000" pitchFamily="2" charset="2"/>
            </a:endParaRPr>
          </a:p>
          <a:p>
            <a:endParaRPr lang="en-US" dirty="0"/>
          </a:p>
          <a:p>
            <a:endParaRPr lang="de-DE" dirty="0"/>
          </a:p>
        </p:txBody>
      </p:sp>
      <p:pic>
        <p:nvPicPr>
          <p:cNvPr id="15" name="Picture 8" descr="http://physik-begreifen-zeuthen.desy.de/sites2009/site_PhyBegZ/content/e2198/e2451/e6374/e53710/Sc_Web_1815_ger.png">
            <a:extLst>
              <a:ext uri="{FF2B5EF4-FFF2-40B4-BE49-F238E27FC236}">
                <a16:creationId xmlns:a16="http://schemas.microsoft.com/office/drawing/2014/main" id="{10DF4949-6D5B-C447-8BF7-C38B3ECC780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724962" y="2638446"/>
            <a:ext cx="3833905" cy="150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ußzeilenplatzhalter 9"/>
          <p:cNvSpPr>
            <a:spLocks noGrp="1"/>
          </p:cNvSpPr>
          <p:nvPr>
            <p:ph type="ftr" sz="quarter" idx="14"/>
          </p:nvPr>
        </p:nvSpPr>
        <p:spPr/>
        <p:txBody>
          <a:bodyPr/>
          <a:lstStyle/>
          <a:p>
            <a:r>
              <a:rPr lang="de-DE"/>
              <a:t>Netzwerk Teilchenwelt - Angebote und Materialien - FTS Bad Honnef</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13</a:t>
            </a:fld>
            <a:endParaRPr lang="de-DE" dirty="0"/>
          </a:p>
        </p:txBody>
      </p:sp>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15641" y="2159829"/>
            <a:ext cx="2980209" cy="1986806"/>
          </a:xfrm>
          <a:prstGeom prst="rect">
            <a:avLst/>
          </a:prstGeom>
        </p:spPr>
      </p:pic>
    </p:spTree>
    <p:extLst>
      <p:ext uri="{BB962C8B-B14F-4D97-AF65-F5344CB8AC3E}">
        <p14:creationId xmlns:p14="http://schemas.microsoft.com/office/powerpoint/2010/main" val="1407400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b="1" dirty="0">
                <a:solidFill>
                  <a:srgbClr val="013476"/>
                </a:solidFill>
              </a:rPr>
              <a:t>Astroteilchen-Angebote: Detektoren</a:t>
            </a:r>
          </a:p>
        </p:txBody>
      </p:sp>
      <p:sp>
        <p:nvSpPr>
          <p:cNvPr id="9" name="Inhaltsplatzhalter 8"/>
          <p:cNvSpPr>
            <a:spLocks noGrp="1"/>
          </p:cNvSpPr>
          <p:nvPr>
            <p:ph sz="quarter" idx="13"/>
          </p:nvPr>
        </p:nvSpPr>
        <p:spPr>
          <a:xfrm>
            <a:off x="1295468" y="1772818"/>
            <a:ext cx="6985451" cy="4290525"/>
          </a:xfrm>
        </p:spPr>
        <p:txBody>
          <a:bodyPr>
            <a:noAutofit/>
          </a:bodyPr>
          <a:lstStyle/>
          <a:p>
            <a:pPr>
              <a:lnSpc>
                <a:spcPct val="100000"/>
              </a:lnSpc>
              <a:spcBef>
                <a:spcPts val="0"/>
              </a:spcBef>
              <a:spcAft>
                <a:spcPts val="600"/>
              </a:spcAft>
            </a:pPr>
            <a:r>
              <a:rPr lang="de-DE" dirty="0">
                <a:sym typeface="Wingdings" panose="05000000000000000000" pitchFamily="2" charset="2"/>
              </a:rPr>
              <a:t>Detektoren für Jugendliche</a:t>
            </a:r>
          </a:p>
          <a:p>
            <a:pPr lvl="1">
              <a:lnSpc>
                <a:spcPct val="100000"/>
              </a:lnSpc>
              <a:spcBef>
                <a:spcPts val="0"/>
              </a:spcBef>
            </a:pPr>
            <a:r>
              <a:rPr lang="de-DE" dirty="0"/>
              <a:t>Szintillations-Detektoren (CosMO) </a:t>
            </a:r>
          </a:p>
          <a:p>
            <a:pPr lvl="1">
              <a:lnSpc>
                <a:spcPct val="100000"/>
              </a:lnSpc>
              <a:spcBef>
                <a:spcPts val="0"/>
              </a:spcBef>
            </a:pPr>
            <a:endParaRPr lang="de-DE" dirty="0"/>
          </a:p>
          <a:p>
            <a:pPr lvl="1">
              <a:lnSpc>
                <a:spcPct val="100000"/>
              </a:lnSpc>
              <a:spcBef>
                <a:spcPts val="0"/>
              </a:spcBef>
            </a:pPr>
            <a:endParaRPr lang="de-DE" dirty="0"/>
          </a:p>
          <a:p>
            <a:pPr lvl="1">
              <a:lnSpc>
                <a:spcPct val="100000"/>
              </a:lnSpc>
              <a:spcBef>
                <a:spcPts val="0"/>
              </a:spcBef>
            </a:pPr>
            <a:endParaRPr lang="de-DE" dirty="0"/>
          </a:p>
          <a:p>
            <a:pPr lvl="1">
              <a:lnSpc>
                <a:spcPct val="100000"/>
              </a:lnSpc>
              <a:spcBef>
                <a:spcPts val="0"/>
              </a:spcBef>
            </a:pPr>
            <a:endParaRPr lang="de-DE" dirty="0"/>
          </a:p>
          <a:p>
            <a:pPr marL="355600" lvl="1" indent="0">
              <a:lnSpc>
                <a:spcPct val="100000"/>
              </a:lnSpc>
              <a:spcBef>
                <a:spcPts val="0"/>
              </a:spcBef>
              <a:buNone/>
            </a:pPr>
            <a:endParaRPr lang="de-DE" dirty="0"/>
          </a:p>
          <a:p>
            <a:pPr lvl="1">
              <a:lnSpc>
                <a:spcPct val="100000"/>
              </a:lnSpc>
              <a:spcBef>
                <a:spcPts val="0"/>
              </a:spcBef>
            </a:pPr>
            <a:endParaRPr lang="de-DE" dirty="0"/>
          </a:p>
          <a:p>
            <a:pPr lvl="1">
              <a:lnSpc>
                <a:spcPct val="100000"/>
              </a:lnSpc>
              <a:spcBef>
                <a:spcPts val="0"/>
              </a:spcBef>
            </a:pPr>
            <a:r>
              <a:rPr lang="de-DE" dirty="0"/>
              <a:t>Cherenkov-Detektoren (</a:t>
            </a:r>
            <a:r>
              <a:rPr lang="de-DE" dirty="0" err="1"/>
              <a:t>Kamiokannen</a:t>
            </a:r>
            <a:r>
              <a:rPr lang="de-DE" dirty="0"/>
              <a:t>)</a:t>
            </a:r>
          </a:p>
          <a:p>
            <a:pPr>
              <a:lnSpc>
                <a:spcPct val="100000"/>
              </a:lnSpc>
              <a:spcBef>
                <a:spcPts val="0"/>
              </a:spcBef>
            </a:pPr>
            <a:endParaRPr lang="de-DE" dirty="0">
              <a:sym typeface="Wingdings" panose="05000000000000000000" pitchFamily="2" charset="2"/>
            </a:endParaRPr>
          </a:p>
          <a:p>
            <a:endParaRPr lang="en-US" dirty="0"/>
          </a:p>
          <a:p>
            <a:endParaRPr lang="de-DE" dirty="0"/>
          </a:p>
        </p:txBody>
      </p:sp>
      <p:pic>
        <p:nvPicPr>
          <p:cNvPr id="14" name="Grafik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62324" y="4702692"/>
            <a:ext cx="2159180" cy="1664166"/>
          </a:xfrm>
          <a:prstGeom prst="rect">
            <a:avLst/>
          </a:prstGeom>
        </p:spPr>
      </p:pic>
      <p:pic>
        <p:nvPicPr>
          <p:cNvPr id="15" name="Picture 8" descr="http://physik-begreifen-zeuthen.desy.de/sites2009/site_PhyBegZ/content/e2198/e2451/e6374/e53710/Sc_Web_1815_ger.png">
            <a:extLst>
              <a:ext uri="{FF2B5EF4-FFF2-40B4-BE49-F238E27FC236}">
                <a16:creationId xmlns:a16="http://schemas.microsoft.com/office/drawing/2014/main" id="{10DF4949-6D5B-C447-8BF7-C38B3ECC780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24962" y="2638446"/>
            <a:ext cx="3833905" cy="150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ußzeilenplatzhalter 9"/>
          <p:cNvSpPr>
            <a:spLocks noGrp="1"/>
          </p:cNvSpPr>
          <p:nvPr>
            <p:ph type="ftr" sz="quarter" idx="14"/>
          </p:nvPr>
        </p:nvSpPr>
        <p:spPr/>
        <p:txBody>
          <a:bodyPr/>
          <a:lstStyle/>
          <a:p>
            <a:r>
              <a:rPr lang="de-DE"/>
              <a:t>Netzwerk Teilchenwelt - Angebote und Materialien - FTS Bad Honnef</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14</a:t>
            </a:fld>
            <a:endParaRPr lang="de-DE" dirty="0"/>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15641" y="2159829"/>
            <a:ext cx="2980209" cy="1986806"/>
          </a:xfrm>
          <a:prstGeom prst="rect">
            <a:avLst/>
          </a:prstGeom>
        </p:spPr>
      </p:pic>
      <p:pic>
        <p:nvPicPr>
          <p:cNvPr id="12" name="Grafik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15641" y="4360239"/>
            <a:ext cx="2603606" cy="2170080"/>
          </a:xfrm>
          <a:prstGeom prst="rect">
            <a:avLst/>
          </a:prstGeom>
        </p:spPr>
      </p:pic>
    </p:spTree>
    <p:extLst>
      <p:ext uri="{BB962C8B-B14F-4D97-AF65-F5344CB8AC3E}">
        <p14:creationId xmlns:p14="http://schemas.microsoft.com/office/powerpoint/2010/main" val="35006641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b="1" dirty="0">
                <a:solidFill>
                  <a:srgbClr val="013476"/>
                </a:solidFill>
              </a:rPr>
              <a:t>Astroteilchen-Angebote: Detektoren</a:t>
            </a:r>
          </a:p>
        </p:txBody>
      </p:sp>
      <p:sp>
        <p:nvSpPr>
          <p:cNvPr id="9" name="Inhaltsplatzhalter 8"/>
          <p:cNvSpPr>
            <a:spLocks noGrp="1"/>
          </p:cNvSpPr>
          <p:nvPr>
            <p:ph sz="quarter" idx="13"/>
          </p:nvPr>
        </p:nvSpPr>
        <p:spPr>
          <a:xfrm>
            <a:off x="1295468" y="1772818"/>
            <a:ext cx="6985451" cy="4290525"/>
          </a:xfrm>
        </p:spPr>
        <p:txBody>
          <a:bodyPr>
            <a:noAutofit/>
          </a:bodyPr>
          <a:lstStyle/>
          <a:p>
            <a:pPr>
              <a:lnSpc>
                <a:spcPct val="100000"/>
              </a:lnSpc>
              <a:spcBef>
                <a:spcPts val="0"/>
              </a:spcBef>
              <a:spcAft>
                <a:spcPts val="600"/>
              </a:spcAft>
            </a:pPr>
            <a:r>
              <a:rPr lang="de-DE" dirty="0">
                <a:sym typeface="Wingdings" panose="05000000000000000000" pitchFamily="2" charset="2"/>
              </a:rPr>
              <a:t>Detektoren für Jugendliche</a:t>
            </a:r>
          </a:p>
          <a:p>
            <a:pPr lvl="1">
              <a:lnSpc>
                <a:spcPct val="100000"/>
              </a:lnSpc>
              <a:spcBef>
                <a:spcPts val="0"/>
              </a:spcBef>
            </a:pPr>
            <a:r>
              <a:rPr lang="de-DE" dirty="0"/>
              <a:t>Szintillations-Detektoren (CosMO) </a:t>
            </a:r>
          </a:p>
          <a:p>
            <a:pPr lvl="1">
              <a:lnSpc>
                <a:spcPct val="100000"/>
              </a:lnSpc>
              <a:spcBef>
                <a:spcPts val="0"/>
              </a:spcBef>
            </a:pPr>
            <a:endParaRPr lang="de-DE" dirty="0"/>
          </a:p>
          <a:p>
            <a:pPr lvl="1">
              <a:lnSpc>
                <a:spcPct val="100000"/>
              </a:lnSpc>
              <a:spcBef>
                <a:spcPts val="0"/>
              </a:spcBef>
            </a:pPr>
            <a:endParaRPr lang="de-DE" dirty="0"/>
          </a:p>
          <a:p>
            <a:pPr lvl="1">
              <a:lnSpc>
                <a:spcPct val="100000"/>
              </a:lnSpc>
              <a:spcBef>
                <a:spcPts val="0"/>
              </a:spcBef>
            </a:pPr>
            <a:endParaRPr lang="de-DE" dirty="0"/>
          </a:p>
          <a:p>
            <a:pPr lvl="1">
              <a:lnSpc>
                <a:spcPct val="100000"/>
              </a:lnSpc>
              <a:spcBef>
                <a:spcPts val="0"/>
              </a:spcBef>
            </a:pPr>
            <a:endParaRPr lang="de-DE" dirty="0"/>
          </a:p>
          <a:p>
            <a:pPr marL="355600" lvl="1" indent="0">
              <a:lnSpc>
                <a:spcPct val="100000"/>
              </a:lnSpc>
              <a:spcBef>
                <a:spcPts val="0"/>
              </a:spcBef>
              <a:buNone/>
            </a:pPr>
            <a:endParaRPr lang="de-DE" dirty="0"/>
          </a:p>
          <a:p>
            <a:pPr lvl="1">
              <a:lnSpc>
                <a:spcPct val="100000"/>
              </a:lnSpc>
              <a:spcBef>
                <a:spcPts val="0"/>
              </a:spcBef>
            </a:pPr>
            <a:endParaRPr lang="de-DE" dirty="0"/>
          </a:p>
          <a:p>
            <a:pPr lvl="1">
              <a:lnSpc>
                <a:spcPct val="100000"/>
              </a:lnSpc>
              <a:spcBef>
                <a:spcPts val="0"/>
              </a:spcBef>
            </a:pPr>
            <a:r>
              <a:rPr lang="de-DE" dirty="0"/>
              <a:t>Cherenkov-Detektoren (</a:t>
            </a:r>
            <a:r>
              <a:rPr lang="de-DE" dirty="0" err="1"/>
              <a:t>Kamiokannen</a:t>
            </a:r>
            <a:r>
              <a:rPr lang="de-DE" dirty="0"/>
              <a:t>)</a:t>
            </a:r>
          </a:p>
          <a:p>
            <a:pPr>
              <a:lnSpc>
                <a:spcPct val="100000"/>
              </a:lnSpc>
              <a:spcBef>
                <a:spcPts val="0"/>
              </a:spcBef>
            </a:pPr>
            <a:endParaRPr lang="de-DE" dirty="0">
              <a:sym typeface="Wingdings" panose="05000000000000000000" pitchFamily="2" charset="2"/>
            </a:endParaRPr>
          </a:p>
          <a:p>
            <a:endParaRPr lang="en-US" dirty="0"/>
          </a:p>
          <a:p>
            <a:endParaRPr lang="de-DE" dirty="0"/>
          </a:p>
        </p:txBody>
      </p:sp>
      <p:pic>
        <p:nvPicPr>
          <p:cNvPr id="14" name="Grafik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62324" y="4702692"/>
            <a:ext cx="2159180" cy="1664166"/>
          </a:xfrm>
          <a:prstGeom prst="rect">
            <a:avLst/>
          </a:prstGeom>
        </p:spPr>
      </p:pic>
      <p:pic>
        <p:nvPicPr>
          <p:cNvPr id="15" name="Picture 8" descr="http://physik-begreifen-zeuthen.desy.de/sites2009/site_PhyBegZ/content/e2198/e2451/e6374/e53710/Sc_Web_1815_ger.png">
            <a:extLst>
              <a:ext uri="{FF2B5EF4-FFF2-40B4-BE49-F238E27FC236}">
                <a16:creationId xmlns:a16="http://schemas.microsoft.com/office/drawing/2014/main" id="{10DF4949-6D5B-C447-8BF7-C38B3ECC780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24962" y="2638446"/>
            <a:ext cx="3833905" cy="1508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Fußzeilenplatzhalter 9"/>
          <p:cNvSpPr>
            <a:spLocks noGrp="1"/>
          </p:cNvSpPr>
          <p:nvPr>
            <p:ph type="ftr" sz="quarter" idx="14"/>
          </p:nvPr>
        </p:nvSpPr>
        <p:spPr/>
        <p:txBody>
          <a:bodyPr/>
          <a:lstStyle/>
          <a:p>
            <a:r>
              <a:rPr lang="de-DE"/>
              <a:t>Netzwerk Teilchenwelt - Angebote und Materialien - FTS Bad Honnef</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15</a:t>
            </a:fld>
            <a:endParaRPr lang="de-DE" dirty="0"/>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15641" y="2159829"/>
            <a:ext cx="2980209" cy="1986806"/>
          </a:xfrm>
          <a:prstGeom prst="rect">
            <a:avLst/>
          </a:prstGeom>
        </p:spPr>
      </p:pic>
      <p:pic>
        <p:nvPicPr>
          <p:cNvPr id="12" name="Grafik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15641" y="4360239"/>
            <a:ext cx="2603606" cy="2170080"/>
          </a:xfrm>
          <a:prstGeom prst="rect">
            <a:avLst/>
          </a:prstGeom>
        </p:spPr>
      </p:pic>
      <p:sp>
        <p:nvSpPr>
          <p:cNvPr id="13" name="Rechteck 12"/>
          <p:cNvSpPr/>
          <p:nvPr/>
        </p:nvSpPr>
        <p:spPr>
          <a:xfrm>
            <a:off x="8804155" y="4313290"/>
            <a:ext cx="3262088" cy="2185214"/>
          </a:xfrm>
          <a:prstGeom prst="rect">
            <a:avLst/>
          </a:prstGeom>
          <a:ln w="34925">
            <a:solidFill>
              <a:srgbClr val="013476"/>
            </a:solidFill>
          </a:ln>
          <a:effectLst>
            <a:outerShdw blurRad="44450" dist="27940" dir="5400000" algn="ctr">
              <a:srgbClr val="000000">
                <a:alpha val="32000"/>
              </a:srgbClr>
            </a:outerShdw>
          </a:effectLst>
        </p:spPr>
        <p:style>
          <a:lnRef idx="2">
            <a:schemeClr val="accent6"/>
          </a:lnRef>
          <a:fillRef idx="1">
            <a:schemeClr val="lt1"/>
          </a:fillRef>
          <a:effectRef idx="0">
            <a:schemeClr val="accent6"/>
          </a:effectRef>
          <a:fontRef idx="minor">
            <a:schemeClr val="dk1"/>
          </a:fontRef>
        </p:style>
        <p:txBody>
          <a:bodyPr wrap="square">
            <a:spAutoFit/>
          </a:bodyPr>
          <a:lstStyle/>
          <a:p>
            <a:pPr marL="285750" indent="-285750">
              <a:spcBef>
                <a:spcPts val="600"/>
              </a:spcBef>
              <a:buFont typeface="Arial" panose="020B0604020202020204" pitchFamily="34" charset="0"/>
              <a:buChar char="•"/>
            </a:pPr>
            <a:r>
              <a:rPr lang="de-DE" dirty="0"/>
              <a:t>Ausleihbar an </a:t>
            </a:r>
            <a:r>
              <a:rPr lang="de-DE" dirty="0" err="1"/>
              <a:t>NTW</a:t>
            </a:r>
            <a:r>
              <a:rPr lang="de-DE" dirty="0"/>
              <a:t> Standorten</a:t>
            </a:r>
          </a:p>
          <a:p>
            <a:pPr marL="285750" indent="-285750">
              <a:spcBef>
                <a:spcPts val="600"/>
              </a:spcBef>
              <a:buFont typeface="Arial" panose="020B0604020202020204" pitchFamily="34" charset="0"/>
              <a:buChar char="•"/>
            </a:pPr>
            <a:r>
              <a:rPr lang="de-DE" dirty="0"/>
              <a:t>Gut geeignet für Forschungswochen und Projektarbeiten </a:t>
            </a:r>
            <a:endParaRPr lang="de-DE" dirty="0">
              <a:solidFill>
                <a:srgbClr val="003882"/>
              </a:solidFill>
            </a:endParaRPr>
          </a:p>
          <a:p>
            <a:pPr marL="285750" indent="-285750">
              <a:spcBef>
                <a:spcPts val="600"/>
              </a:spcBef>
              <a:buFont typeface="Arial" panose="020B0604020202020204" pitchFamily="34" charset="0"/>
              <a:buChar char="•"/>
            </a:pPr>
            <a:r>
              <a:rPr lang="de-DE" dirty="0">
                <a:solidFill>
                  <a:srgbClr val="003882"/>
                </a:solidFill>
              </a:rPr>
              <a:t>Verschiedene Messungen 	                 (Winkel, Lebensdauer, Abschirmung)</a:t>
            </a:r>
          </a:p>
        </p:txBody>
      </p:sp>
    </p:spTree>
    <p:extLst>
      <p:ext uri="{BB962C8B-B14F-4D97-AF65-F5344CB8AC3E}">
        <p14:creationId xmlns:p14="http://schemas.microsoft.com/office/powerpoint/2010/main" val="1089929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13476"/>
                </a:solidFill>
              </a:rPr>
              <a:t>Astroteilchen-Angebote: </a:t>
            </a:r>
            <a:r>
              <a:rPr lang="de-DE" dirty="0" err="1">
                <a:solidFill>
                  <a:srgbClr val="013476"/>
                </a:solidFill>
              </a:rPr>
              <a:t>Cosmic@Web</a:t>
            </a:r>
            <a:endParaRPr lang="de-DE" dirty="0"/>
          </a:p>
        </p:txBody>
      </p:sp>
      <p:sp>
        <p:nvSpPr>
          <p:cNvPr id="4" name="Fußzeilenplatzhalter 3"/>
          <p:cNvSpPr>
            <a:spLocks noGrp="1"/>
          </p:cNvSpPr>
          <p:nvPr>
            <p:ph type="ftr" sz="quarter" idx="14"/>
          </p:nvPr>
        </p:nvSpPr>
        <p:spPr/>
        <p:txBody>
          <a:bodyPr/>
          <a:lstStyle/>
          <a:p>
            <a:r>
              <a:rPr lang="de-DE"/>
              <a:t>Netzwerk Teilchenwelt - Angebote und Materialien - FTS Bad Honnef</a:t>
            </a:r>
            <a:endParaRPr lang="de-DE" dirty="0"/>
          </a:p>
        </p:txBody>
      </p:sp>
      <p:sp>
        <p:nvSpPr>
          <p:cNvPr id="5" name="Foliennummernplatzhalter 4"/>
          <p:cNvSpPr>
            <a:spLocks noGrp="1"/>
          </p:cNvSpPr>
          <p:nvPr>
            <p:ph type="sldNum" sz="quarter" idx="15"/>
          </p:nvPr>
        </p:nvSpPr>
        <p:spPr/>
        <p:txBody>
          <a:bodyPr/>
          <a:lstStyle/>
          <a:p>
            <a:fld id="{13EBA283-81CD-428D-9703-4AE41BDC50AA}" type="slidenum">
              <a:rPr lang="de-DE" smtClean="0"/>
              <a:pPr/>
              <a:t>16</a:t>
            </a:fld>
            <a:endParaRPr lang="de-DE" dirty="0"/>
          </a:p>
        </p:txBody>
      </p:sp>
      <p:pic>
        <p:nvPicPr>
          <p:cNvPr id="7" name="Grafik 6">
            <a:extLst>
              <a:ext uri="{FF2B5EF4-FFF2-40B4-BE49-F238E27FC236}">
                <a16:creationId xmlns:a16="http://schemas.microsoft.com/office/drawing/2014/main" id="{F666CB3D-1C25-DB45-B1DB-E4A6EDC55076}"/>
              </a:ext>
            </a:extLst>
          </p:cNvPr>
          <p:cNvPicPr>
            <a:picLocks noChangeAspect="1"/>
          </p:cNvPicPr>
          <p:nvPr/>
        </p:nvPicPr>
        <p:blipFill>
          <a:blip r:embed="rId2"/>
          <a:stretch>
            <a:fillRect/>
          </a:stretch>
        </p:blipFill>
        <p:spPr>
          <a:xfrm>
            <a:off x="3925039" y="2237182"/>
            <a:ext cx="2641025" cy="1878850"/>
          </a:xfrm>
          <a:prstGeom prst="rect">
            <a:avLst/>
          </a:prstGeom>
        </p:spPr>
      </p:pic>
      <p:sp>
        <p:nvSpPr>
          <p:cNvPr id="9" name="Rechteck 8"/>
          <p:cNvSpPr/>
          <p:nvPr/>
        </p:nvSpPr>
        <p:spPr>
          <a:xfrm>
            <a:off x="9195636" y="2765872"/>
            <a:ext cx="2634367" cy="3600986"/>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pPr>
              <a:lnSpc>
                <a:spcPct val="100000"/>
              </a:lnSpc>
              <a:spcBef>
                <a:spcPts val="0"/>
              </a:spcBef>
              <a:spcAft>
                <a:spcPts val="600"/>
              </a:spcAft>
            </a:pPr>
            <a:r>
              <a:rPr lang="de-DE" dirty="0" err="1">
                <a:sym typeface="Wingdings" panose="05000000000000000000" pitchFamily="2" charset="2"/>
                <a:hlinkClick r:id="rId3"/>
              </a:rPr>
              <a:t>Cosmic@Web</a:t>
            </a:r>
            <a:r>
              <a:rPr lang="de-DE" dirty="0">
                <a:sym typeface="Wingdings" panose="05000000000000000000" pitchFamily="2" charset="2"/>
              </a:rPr>
              <a:t> Grundlagenwissen Experimentbeschreibung</a:t>
            </a:r>
          </a:p>
          <a:p>
            <a:pPr>
              <a:lnSpc>
                <a:spcPct val="100000"/>
              </a:lnSpc>
              <a:spcBef>
                <a:spcPts val="0"/>
              </a:spcBef>
              <a:spcAft>
                <a:spcPts val="600"/>
              </a:spcAft>
            </a:pPr>
            <a:r>
              <a:rPr lang="de-DE" dirty="0">
                <a:sym typeface="Wingdings" panose="05000000000000000000" pitchFamily="2" charset="2"/>
              </a:rPr>
              <a:t>Bedienungsanleitung</a:t>
            </a:r>
          </a:p>
          <a:p>
            <a:pPr>
              <a:lnSpc>
                <a:spcPct val="100000"/>
              </a:lnSpc>
              <a:spcBef>
                <a:spcPts val="0"/>
              </a:spcBef>
              <a:spcAft>
                <a:spcPts val="600"/>
              </a:spcAft>
            </a:pPr>
            <a:r>
              <a:rPr lang="de-DE" dirty="0">
                <a:sym typeface="Wingdings" panose="05000000000000000000" pitchFamily="2" charset="2"/>
              </a:rPr>
              <a:t>Glossar Literaturhinweise</a:t>
            </a:r>
          </a:p>
          <a:p>
            <a:pPr>
              <a:lnSpc>
                <a:spcPct val="100000"/>
              </a:lnSpc>
              <a:spcBef>
                <a:spcPts val="0"/>
              </a:spcBef>
              <a:spcAft>
                <a:spcPts val="600"/>
              </a:spcAft>
            </a:pPr>
            <a:r>
              <a:rPr lang="de-DE" dirty="0">
                <a:sym typeface="Wingdings" panose="05000000000000000000" pitchFamily="2" charset="2"/>
              </a:rPr>
              <a:t>ausführliche Analysen</a:t>
            </a:r>
          </a:p>
          <a:p>
            <a:pPr>
              <a:lnSpc>
                <a:spcPct val="100000"/>
              </a:lnSpc>
              <a:spcBef>
                <a:spcPts val="0"/>
              </a:spcBef>
              <a:spcAft>
                <a:spcPts val="600"/>
              </a:spcAft>
            </a:pPr>
            <a:r>
              <a:rPr lang="de-DE" dirty="0">
                <a:sym typeface="Wingdings" panose="05000000000000000000" pitchFamily="2" charset="2"/>
              </a:rPr>
              <a:t>Datenfilter</a:t>
            </a:r>
          </a:p>
          <a:p>
            <a:pPr>
              <a:lnSpc>
                <a:spcPct val="100000"/>
              </a:lnSpc>
              <a:spcBef>
                <a:spcPts val="0"/>
              </a:spcBef>
              <a:spcAft>
                <a:spcPts val="600"/>
              </a:spcAft>
            </a:pPr>
            <a:endParaRPr lang="de-DE" dirty="0">
              <a:sym typeface="Wingdings" panose="05000000000000000000" pitchFamily="2" charset="2"/>
            </a:endParaRPr>
          </a:p>
          <a:p>
            <a:pPr>
              <a:lnSpc>
                <a:spcPct val="100000"/>
              </a:lnSpc>
              <a:spcBef>
                <a:spcPts val="0"/>
              </a:spcBef>
              <a:spcAft>
                <a:spcPts val="600"/>
              </a:spcAft>
            </a:pPr>
            <a:r>
              <a:rPr lang="de-DE" dirty="0">
                <a:sym typeface="Wingdings" panose="05000000000000000000" pitchFamily="2" charset="2"/>
              </a:rPr>
              <a:t>Regelmäßig digitale Workshops für Jugendliche und Lehrkräfte (</a:t>
            </a:r>
            <a:r>
              <a:rPr lang="de-DE" dirty="0" err="1">
                <a:sym typeface="Wingdings" panose="05000000000000000000" pitchFamily="2" charset="2"/>
              </a:rPr>
              <a:t>2h</a:t>
            </a:r>
            <a:r>
              <a:rPr lang="de-DE" dirty="0">
                <a:sym typeface="Wingdings" panose="05000000000000000000" pitchFamily="2" charset="2"/>
              </a:rPr>
              <a:t>)</a:t>
            </a:r>
          </a:p>
        </p:txBody>
      </p:sp>
      <p:grpSp>
        <p:nvGrpSpPr>
          <p:cNvPr id="10" name="Gruppieren 9"/>
          <p:cNvGrpSpPr/>
          <p:nvPr/>
        </p:nvGrpSpPr>
        <p:grpSpPr>
          <a:xfrm>
            <a:off x="1295467" y="1504283"/>
            <a:ext cx="8154737" cy="4918504"/>
            <a:chOff x="1295467" y="1504283"/>
            <a:chExt cx="8154737" cy="4918504"/>
          </a:xfrm>
        </p:grpSpPr>
        <p:pic>
          <p:nvPicPr>
            <p:cNvPr id="6" name="Grafik 5">
              <a:extLst>
                <a:ext uri="{FF2B5EF4-FFF2-40B4-BE49-F238E27FC236}">
                  <a16:creationId xmlns:a16="http://schemas.microsoft.com/office/drawing/2014/main" id="{5EDC8B4C-AB97-1B42-8A07-9AFF79FB5F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67" y="1504283"/>
              <a:ext cx="7780118" cy="4862575"/>
            </a:xfrm>
            <a:prstGeom prst="rect">
              <a:avLst/>
            </a:prstGeom>
          </p:spPr>
        </p:pic>
        <p:sp>
          <p:nvSpPr>
            <p:cNvPr id="3" name="Textfeld 2"/>
            <p:cNvSpPr txBox="1"/>
            <p:nvPr/>
          </p:nvSpPr>
          <p:spPr>
            <a:xfrm>
              <a:off x="8117202" y="6219654"/>
              <a:ext cx="1333002" cy="203133"/>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chemeClr val="bg2">
                      <a:lumMod val="75000"/>
                    </a:schemeClr>
                  </a:solidFill>
                  <a:latin typeface="Arial Narrow" panose="020B0606020202030204" pitchFamily="34" charset="0"/>
                </a:rPr>
                <a:t>Abb.: Carolin Schwerdt</a:t>
              </a:r>
            </a:p>
          </p:txBody>
        </p:sp>
      </p:grpSp>
      <p:pic>
        <p:nvPicPr>
          <p:cNvPr id="11" name="Grafik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66806" y="317172"/>
            <a:ext cx="1664208" cy="1664208"/>
          </a:xfrm>
          <a:prstGeom prst="rect">
            <a:avLst/>
          </a:prstGeom>
        </p:spPr>
      </p:pic>
    </p:spTree>
    <p:extLst>
      <p:ext uri="{BB962C8B-B14F-4D97-AF65-F5344CB8AC3E}">
        <p14:creationId xmlns:p14="http://schemas.microsoft.com/office/powerpoint/2010/main" val="2726638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36E57F-E9FC-ED4F-8CC9-D5DD41C1F3E2}"/>
              </a:ext>
            </a:extLst>
          </p:cNvPr>
          <p:cNvSpPr>
            <a:spLocks noGrp="1"/>
          </p:cNvSpPr>
          <p:nvPr>
            <p:ph type="title"/>
          </p:nvPr>
        </p:nvSpPr>
        <p:spPr/>
        <p:txBody>
          <a:bodyPr/>
          <a:lstStyle/>
          <a:p>
            <a:r>
              <a:rPr lang="de-DE" dirty="0">
                <a:solidFill>
                  <a:srgbClr val="013476"/>
                </a:solidFill>
              </a:rPr>
              <a:t>Astroteilchen-Angebote: </a:t>
            </a:r>
            <a:r>
              <a:rPr lang="de-DE" dirty="0" err="1">
                <a:solidFill>
                  <a:srgbClr val="013476"/>
                </a:solidFill>
              </a:rPr>
              <a:t>Cosmic@Web</a:t>
            </a:r>
            <a:endParaRPr lang="de-DE" dirty="0"/>
          </a:p>
        </p:txBody>
      </p:sp>
      <p:sp>
        <p:nvSpPr>
          <p:cNvPr id="3" name="Inhaltsplatzhalter 2">
            <a:extLst>
              <a:ext uri="{FF2B5EF4-FFF2-40B4-BE49-F238E27FC236}">
                <a16:creationId xmlns:a16="http://schemas.microsoft.com/office/drawing/2014/main" id="{0BA6F688-8D27-3B47-97C8-0AF33DF559F8}"/>
              </a:ext>
            </a:extLst>
          </p:cNvPr>
          <p:cNvSpPr>
            <a:spLocks noGrp="1"/>
          </p:cNvSpPr>
          <p:nvPr>
            <p:ph sz="quarter" idx="13"/>
          </p:nvPr>
        </p:nvSpPr>
        <p:spPr>
          <a:xfrm>
            <a:off x="4654383" y="1574256"/>
            <a:ext cx="7608737" cy="4535487"/>
          </a:xfrm>
        </p:spPr>
        <p:txBody>
          <a:bodyPr>
            <a:normAutofit/>
          </a:bodyPr>
          <a:lstStyle/>
          <a:p>
            <a:pPr marL="0" indent="0">
              <a:buNone/>
            </a:pPr>
            <a:r>
              <a:rPr lang="de-DE" dirty="0"/>
              <a:t>Experimentelle Daten zur Untersuchung von kosmischen Teilchen, u. a.:</a:t>
            </a:r>
          </a:p>
          <a:p>
            <a:pPr marL="361800" indent="-361440">
              <a:spcAft>
                <a:spcPts val="1199"/>
              </a:spcAft>
              <a:buClr>
                <a:srgbClr val="000000"/>
              </a:buClr>
              <a:buFont typeface="Arial"/>
              <a:buChar char="•"/>
              <a:tabLst>
                <a:tab pos="361800" algn="l"/>
              </a:tabLst>
            </a:pPr>
            <a:r>
              <a:rPr lang="de-DE" dirty="0"/>
              <a:t>Lebensdauer von Myonen</a:t>
            </a:r>
            <a:endParaRPr lang="en-US" dirty="0"/>
          </a:p>
          <a:p>
            <a:pPr marL="361800" indent="-361440">
              <a:spcAft>
                <a:spcPts val="1199"/>
              </a:spcAft>
              <a:buClr>
                <a:srgbClr val="000000"/>
              </a:buClr>
              <a:buFont typeface="Arial"/>
              <a:buChar char="•"/>
              <a:tabLst>
                <a:tab pos="361800" algn="l"/>
              </a:tabLst>
            </a:pPr>
            <a:r>
              <a:rPr lang="de-DE" dirty="0"/>
              <a:t>Abhängigkeiten der </a:t>
            </a:r>
            <a:r>
              <a:rPr lang="de-DE" dirty="0" err="1"/>
              <a:t>Myonenrate</a:t>
            </a:r>
            <a:r>
              <a:rPr lang="de-DE" dirty="0"/>
              <a:t> von unterschiedlichen Faktoren</a:t>
            </a:r>
            <a:endParaRPr lang="en-US" dirty="0"/>
          </a:p>
          <a:p>
            <a:endParaRPr lang="de-DE" dirty="0"/>
          </a:p>
        </p:txBody>
      </p:sp>
      <p:sp>
        <p:nvSpPr>
          <p:cNvPr id="4" name="Fußzeilenplatzhalter 3">
            <a:extLst>
              <a:ext uri="{FF2B5EF4-FFF2-40B4-BE49-F238E27FC236}">
                <a16:creationId xmlns:a16="http://schemas.microsoft.com/office/drawing/2014/main" id="{69378E3C-462F-CB44-B965-6435853CFD97}"/>
              </a:ext>
            </a:extLst>
          </p:cNvPr>
          <p:cNvSpPr>
            <a:spLocks noGrp="1"/>
          </p:cNvSpPr>
          <p:nvPr>
            <p:ph type="ftr" sz="quarter" idx="14"/>
          </p:nvPr>
        </p:nvSpPr>
        <p:spPr/>
        <p:txBody>
          <a:bodyPr/>
          <a:lstStyle/>
          <a:p>
            <a:r>
              <a:rPr lang="de-DE"/>
              <a:t>Netzwerk Teilchenwelt - Angebote und Materialien - FTS Bad Honnef</a:t>
            </a:r>
          </a:p>
        </p:txBody>
      </p:sp>
      <p:grpSp>
        <p:nvGrpSpPr>
          <p:cNvPr id="6" name="Gruppieren 5"/>
          <p:cNvGrpSpPr/>
          <p:nvPr/>
        </p:nvGrpSpPr>
        <p:grpSpPr>
          <a:xfrm>
            <a:off x="4894406" y="3731469"/>
            <a:ext cx="3607207" cy="2684700"/>
            <a:chOff x="4727848" y="3501008"/>
            <a:chExt cx="3607207" cy="2684700"/>
          </a:xfrm>
        </p:grpSpPr>
        <p:sp>
          <p:nvSpPr>
            <p:cNvPr id="21" name="Textfeld 20">
              <a:extLst>
                <a:ext uri="{FF2B5EF4-FFF2-40B4-BE49-F238E27FC236}">
                  <a16:creationId xmlns:a16="http://schemas.microsoft.com/office/drawing/2014/main" id="{69286312-AF99-3344-9E60-C31E817C97E0}"/>
                </a:ext>
              </a:extLst>
            </p:cNvPr>
            <p:cNvSpPr txBox="1"/>
            <p:nvPr/>
          </p:nvSpPr>
          <p:spPr>
            <a:xfrm>
              <a:off x="5006033" y="5847154"/>
              <a:ext cx="3050835" cy="338554"/>
            </a:xfrm>
            <a:prstGeom prst="rect">
              <a:avLst/>
            </a:prstGeom>
            <a:noFill/>
          </p:spPr>
          <p:txBody>
            <a:bodyPr wrap="none" rtlCol="0">
              <a:spAutoFit/>
            </a:bodyPr>
            <a:lstStyle/>
            <a:p>
              <a:r>
                <a:rPr lang="de-DE" sz="1600" dirty="0"/>
                <a:t>Neumayer III Station (Antarktis)</a:t>
              </a:r>
            </a:p>
          </p:txBody>
        </p:sp>
        <p:pic>
          <p:nvPicPr>
            <p:cNvPr id="24" name="Picture 2">
              <a:extLst>
                <a:ext uri="{FF2B5EF4-FFF2-40B4-BE49-F238E27FC236}">
                  <a16:creationId xmlns:a16="http://schemas.microsoft.com/office/drawing/2014/main" id="{2B692BB1-FC93-9846-8CC3-4D35AE391632}"/>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31978" t="22724" r="22603" b="3417"/>
            <a:stretch/>
          </p:blipFill>
          <p:spPr bwMode="auto">
            <a:xfrm>
              <a:off x="4727848" y="3501008"/>
              <a:ext cx="3607207" cy="23461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8" name="Gruppieren 7"/>
          <p:cNvGrpSpPr/>
          <p:nvPr/>
        </p:nvGrpSpPr>
        <p:grpSpPr>
          <a:xfrm>
            <a:off x="0" y="2133305"/>
            <a:ext cx="4626823" cy="4282864"/>
            <a:chOff x="0" y="1917381"/>
            <a:chExt cx="4626823" cy="4282864"/>
          </a:xfrm>
        </p:grpSpPr>
        <p:sp>
          <p:nvSpPr>
            <p:cNvPr id="23" name="Textfeld 22">
              <a:extLst>
                <a:ext uri="{FF2B5EF4-FFF2-40B4-BE49-F238E27FC236}">
                  <a16:creationId xmlns:a16="http://schemas.microsoft.com/office/drawing/2014/main" id="{2B34A25B-757E-6D4B-A92C-6BDBDD0A2123}"/>
                </a:ext>
              </a:extLst>
            </p:cNvPr>
            <p:cNvSpPr txBox="1"/>
            <p:nvPr/>
          </p:nvSpPr>
          <p:spPr>
            <a:xfrm>
              <a:off x="1214689" y="5861691"/>
              <a:ext cx="2454518" cy="338554"/>
            </a:xfrm>
            <a:prstGeom prst="rect">
              <a:avLst/>
            </a:prstGeom>
            <a:noFill/>
          </p:spPr>
          <p:txBody>
            <a:bodyPr wrap="none" rtlCol="0">
              <a:spAutoFit/>
            </a:bodyPr>
            <a:lstStyle/>
            <a:p>
              <a:r>
                <a:rPr lang="de-DE" sz="1600" dirty="0" err="1"/>
                <a:t>CosMO</a:t>
              </a:r>
              <a:r>
                <a:rPr lang="de-DE" sz="1600" dirty="0"/>
                <a:t>-Mühle (Zeuthen)</a:t>
              </a:r>
            </a:p>
          </p:txBody>
        </p:sp>
        <p:pic>
          <p:nvPicPr>
            <p:cNvPr id="18" name="Grafik 5"/>
            <p:cNvPicPr/>
            <p:nvPr/>
          </p:nvPicPr>
          <p:blipFill>
            <a:blip r:embed="rId3"/>
            <a:stretch/>
          </p:blipFill>
          <p:spPr>
            <a:xfrm>
              <a:off x="0" y="1917381"/>
              <a:ext cx="4626823" cy="3929773"/>
            </a:xfrm>
            <a:prstGeom prst="rect">
              <a:avLst/>
            </a:prstGeom>
            <a:ln>
              <a:noFill/>
            </a:ln>
          </p:spPr>
        </p:pic>
      </p:grpSp>
      <p:grpSp>
        <p:nvGrpSpPr>
          <p:cNvPr id="7" name="Gruppieren 6"/>
          <p:cNvGrpSpPr/>
          <p:nvPr/>
        </p:nvGrpSpPr>
        <p:grpSpPr>
          <a:xfrm>
            <a:off x="8533869" y="3731469"/>
            <a:ext cx="3613294" cy="2712531"/>
            <a:chOff x="8408520" y="3501008"/>
            <a:chExt cx="3613294" cy="2712531"/>
          </a:xfrm>
        </p:grpSpPr>
        <p:pic>
          <p:nvPicPr>
            <p:cNvPr id="1032" name="Picture 8" descr="https://physik-begreifen-zeuthen.desy.de/sites2009/site_PhyBegZ/content/e2198/e203474/e203596/e203597/schuelerexp-polarstern_ger.jpg">
              <a:extLst>
                <a:ext uri="{FF2B5EF4-FFF2-40B4-BE49-F238E27FC236}">
                  <a16:creationId xmlns:a16="http://schemas.microsoft.com/office/drawing/2014/main" id="{04E9E258-6236-E246-902A-0FCD84B12D28}"/>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8408520" y="3501008"/>
              <a:ext cx="3613294" cy="2346146"/>
            </a:xfrm>
            <a:prstGeom prst="rect">
              <a:avLst/>
            </a:prstGeom>
            <a:noFill/>
            <a:extLst>
              <a:ext uri="{909E8E84-426E-40DD-AFC4-6F175D3DCCD1}">
                <a14:hiddenFill xmlns:a14="http://schemas.microsoft.com/office/drawing/2010/main">
                  <a:solidFill>
                    <a:srgbClr val="FFFFFF"/>
                  </a:solidFill>
                </a14:hiddenFill>
              </a:ext>
            </a:extLst>
          </p:spPr>
        </p:pic>
        <p:sp>
          <p:nvSpPr>
            <p:cNvPr id="25" name="Textfeld 24">
              <a:extLst>
                <a:ext uri="{FF2B5EF4-FFF2-40B4-BE49-F238E27FC236}">
                  <a16:creationId xmlns:a16="http://schemas.microsoft.com/office/drawing/2014/main" id="{69286312-AF99-3344-9E60-C31E817C97E0}"/>
                </a:ext>
              </a:extLst>
            </p:cNvPr>
            <p:cNvSpPr txBox="1"/>
            <p:nvPr/>
          </p:nvSpPr>
          <p:spPr>
            <a:xfrm>
              <a:off x="9060702" y="5874985"/>
              <a:ext cx="2723310" cy="338554"/>
            </a:xfrm>
            <a:prstGeom prst="rect">
              <a:avLst/>
            </a:prstGeom>
            <a:noFill/>
          </p:spPr>
          <p:txBody>
            <a:bodyPr wrap="none" rtlCol="0">
              <a:spAutoFit/>
            </a:bodyPr>
            <a:lstStyle/>
            <a:p>
              <a:r>
                <a:rPr lang="de-DE" sz="1600" dirty="0"/>
                <a:t>Forschungsschiff Polarstern</a:t>
              </a:r>
            </a:p>
          </p:txBody>
        </p:sp>
      </p:grpSp>
      <p:sp>
        <p:nvSpPr>
          <p:cNvPr id="5" name="Foliennummernplatzhalter 4"/>
          <p:cNvSpPr>
            <a:spLocks noGrp="1"/>
          </p:cNvSpPr>
          <p:nvPr>
            <p:ph type="sldNum" sz="quarter" idx="15"/>
          </p:nvPr>
        </p:nvSpPr>
        <p:spPr/>
        <p:txBody>
          <a:bodyPr/>
          <a:lstStyle/>
          <a:p>
            <a:fld id="{13EBA283-81CD-428D-9703-4AE41BDC50AA}" type="slidenum">
              <a:rPr lang="de-DE" smtClean="0"/>
              <a:pPr/>
              <a:t>17</a:t>
            </a:fld>
            <a:endParaRPr lang="de-DE" dirty="0"/>
          </a:p>
        </p:txBody>
      </p:sp>
    </p:spTree>
    <p:extLst>
      <p:ext uri="{BB962C8B-B14F-4D97-AF65-F5344CB8AC3E}">
        <p14:creationId xmlns:p14="http://schemas.microsoft.com/office/powerpoint/2010/main" val="3506248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1" descr="C:\Users\Fabian\Dropbox\Netzwerk Teilchenwelt\Nebelkammer_final\Bilder Nebelkammer\CIMG5003.JPG">
            <a:extLst>
              <a:ext uri="{FF2B5EF4-FFF2-40B4-BE49-F238E27FC236}">
                <a16:creationId xmlns:a16="http://schemas.microsoft.com/office/drawing/2014/main" id="{B5655FA1-9F1D-414B-A0FA-3B42C3BFA65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tretch/>
        </p:blipFill>
        <p:spPr bwMode="auto">
          <a:xfrm>
            <a:off x="2745350" y="1418400"/>
            <a:ext cx="6700699" cy="4841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7"/>
          <p:cNvSpPr>
            <a:spLocks noGrp="1"/>
          </p:cNvSpPr>
          <p:nvPr>
            <p:ph type="title"/>
          </p:nvPr>
        </p:nvSpPr>
        <p:spPr/>
        <p:txBody>
          <a:bodyPr/>
          <a:lstStyle/>
          <a:p>
            <a:r>
              <a:rPr lang="de-DE" sz="2800" dirty="0">
                <a:solidFill>
                  <a:srgbClr val="013476"/>
                </a:solidFill>
              </a:rPr>
              <a:t>Astroteilchen-Angebote: Nebelkammern</a:t>
            </a:r>
            <a:br>
              <a:rPr lang="de-DE" sz="3000" dirty="0"/>
            </a:br>
            <a:endParaRPr lang="de-DE" sz="3000" dirty="0"/>
          </a:p>
        </p:txBody>
      </p:sp>
      <p:sp>
        <p:nvSpPr>
          <p:cNvPr id="2" name="Fußzeilenplatzhalter 1"/>
          <p:cNvSpPr>
            <a:spLocks noGrp="1"/>
          </p:cNvSpPr>
          <p:nvPr>
            <p:ph type="ftr" sz="quarter" idx="14"/>
          </p:nvPr>
        </p:nvSpPr>
        <p:spPr/>
        <p:txBody>
          <a:bodyPr/>
          <a:lstStyle/>
          <a:p>
            <a:r>
              <a:rPr lang="de-DE"/>
              <a:t>Netzwerk Teilchenwelt - Angebote und Materialien - FTS Bad Honnef</a:t>
            </a:r>
            <a:endParaRPr lang="de-DE" dirty="0"/>
          </a:p>
        </p:txBody>
      </p:sp>
      <p:sp>
        <p:nvSpPr>
          <p:cNvPr id="3" name="Foliennummernplatzhalter 2"/>
          <p:cNvSpPr>
            <a:spLocks noGrp="1"/>
          </p:cNvSpPr>
          <p:nvPr>
            <p:ph type="sldNum" sz="quarter" idx="15"/>
          </p:nvPr>
        </p:nvSpPr>
        <p:spPr/>
        <p:txBody>
          <a:bodyPr/>
          <a:lstStyle/>
          <a:p>
            <a:fld id="{13EBA283-81CD-428D-9703-4AE41BDC50AA}" type="slidenum">
              <a:rPr lang="de-DE" smtClean="0"/>
              <a:pPr/>
              <a:t>18</a:t>
            </a:fld>
            <a:endParaRPr lang="de-DE" dirty="0"/>
          </a:p>
        </p:txBody>
      </p:sp>
    </p:spTree>
    <p:extLst>
      <p:ext uri="{BB962C8B-B14F-4D97-AF65-F5344CB8AC3E}">
        <p14:creationId xmlns:p14="http://schemas.microsoft.com/office/powerpoint/2010/main" val="3374135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13476"/>
                </a:solidFill>
              </a:rPr>
              <a:t>Astroteilchen-Angebote: </a:t>
            </a:r>
            <a:r>
              <a:rPr lang="de-DE" dirty="0"/>
              <a:t>Nebelkammern</a:t>
            </a:r>
          </a:p>
        </p:txBody>
      </p:sp>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19" name="Foliennummernplatzhalter 4"/>
          <p:cNvSpPr>
            <a:spLocks noGrp="1"/>
          </p:cNvSpPr>
          <p:nvPr>
            <p:ph type="sldNum" sz="quarter" idx="15"/>
          </p:nvPr>
        </p:nvSpPr>
        <p:spPr/>
        <p:txBody>
          <a:bodyPr/>
          <a:lstStyle/>
          <a:p>
            <a:fld id="{13EBA283-81CD-428D-9703-4AE41BDC50AA}" type="slidenum">
              <a:rPr lang="de-DE" smtClean="0"/>
              <a:pPr/>
              <a:t>19</a:t>
            </a:fld>
            <a:endParaRPr lang="de-DE" sz="3200" dirty="0"/>
          </a:p>
        </p:txBody>
      </p:sp>
      <p:sp>
        <p:nvSpPr>
          <p:cNvPr id="5" name="Textplatzhalter 2"/>
          <p:cNvSpPr txBox="1">
            <a:spLocks/>
          </p:cNvSpPr>
          <p:nvPr/>
        </p:nvSpPr>
        <p:spPr>
          <a:xfrm>
            <a:off x="1295466" y="1700391"/>
            <a:ext cx="9101917" cy="3956805"/>
          </a:xfrm>
          <a:prstGeom prst="rect">
            <a:avLst/>
          </a:prstGeom>
        </p:spPr>
        <p:txBody>
          <a:bodyPr/>
          <a:lst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altLang="de-DE" dirty="0"/>
              <a:t>Jedes Set beinhaltet Material für den Bau von 10 Nebelkammern:</a:t>
            </a:r>
          </a:p>
          <a:p>
            <a:endParaRPr lang="de-DE" altLang="de-DE" dirty="0"/>
          </a:p>
          <a:p>
            <a:endParaRPr lang="de-DE" sz="2000" dirty="0"/>
          </a:p>
          <a:p>
            <a:endParaRPr lang="de-DE" sz="2000" dirty="0"/>
          </a:p>
          <a:p>
            <a:endParaRPr lang="de-DE" sz="2000" dirty="0"/>
          </a:p>
          <a:p>
            <a:endParaRPr lang="de-DE" sz="2000" dirty="0"/>
          </a:p>
          <a:p>
            <a:endParaRPr lang="de-DE" sz="2000" dirty="0"/>
          </a:p>
          <a:p>
            <a:endParaRPr lang="de-DE" altLang="de-DE" sz="2000" dirty="0">
              <a:solidFill>
                <a:schemeClr val="tx2"/>
              </a:solidFill>
            </a:endParaRPr>
          </a:p>
          <a:p>
            <a:r>
              <a:rPr lang="de-DE" altLang="de-DE" dirty="0">
                <a:hlinkClick r:id="rId3"/>
              </a:rPr>
              <a:t>Anleitung</a:t>
            </a:r>
            <a:r>
              <a:rPr lang="de-DE" altLang="de-DE" dirty="0"/>
              <a:t> mit Kopiervorlagen, Hintergrundwissen, weiterführenden Links</a:t>
            </a:r>
          </a:p>
          <a:p>
            <a:r>
              <a:rPr lang="de-DE" altLang="de-DE" dirty="0"/>
              <a:t>Nicht enthalten sind Verbrauchsmaterialien (</a:t>
            </a:r>
            <a:r>
              <a:rPr lang="de-DE" altLang="de-DE" dirty="0" err="1"/>
              <a:t>Isopropanol</a:t>
            </a:r>
            <a:r>
              <a:rPr lang="de-DE" altLang="de-DE" dirty="0"/>
              <a:t>, Trockeneis) und Schutzausrüstung (Schutzbrillen, Handschuhe)</a:t>
            </a:r>
          </a:p>
          <a:p>
            <a:endParaRPr lang="de-DE" sz="2000" dirty="0"/>
          </a:p>
        </p:txBody>
      </p:sp>
      <p:pic>
        <p:nvPicPr>
          <p:cNvPr id="7"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95466" y="2145689"/>
            <a:ext cx="3405089" cy="2819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00555" y="2145689"/>
            <a:ext cx="5696829" cy="2819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0005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Übersicht</a:t>
            </a:r>
          </a:p>
        </p:txBody>
      </p:sp>
      <p:sp>
        <p:nvSpPr>
          <p:cNvPr id="8" name="Inhaltsplatzhalter 7"/>
          <p:cNvSpPr>
            <a:spLocks noGrp="1"/>
          </p:cNvSpPr>
          <p:nvPr>
            <p:ph sz="quarter" idx="13"/>
          </p:nvPr>
        </p:nvSpPr>
        <p:spPr/>
        <p:txBody>
          <a:bodyPr>
            <a:normAutofit/>
          </a:bodyPr>
          <a:lstStyle/>
          <a:p>
            <a:pPr>
              <a:lnSpc>
                <a:spcPct val="150000"/>
              </a:lnSpc>
            </a:pPr>
            <a:r>
              <a:rPr lang="de-DE" sz="2800" dirty="0"/>
              <a:t>Was ist das Netzwerk Teilchenwelt?</a:t>
            </a:r>
          </a:p>
          <a:p>
            <a:pPr>
              <a:lnSpc>
                <a:spcPct val="150000"/>
              </a:lnSpc>
            </a:pPr>
            <a:r>
              <a:rPr lang="de-DE" sz="2800" dirty="0"/>
              <a:t>Aktivitäten für Jugendliche</a:t>
            </a:r>
          </a:p>
          <a:p>
            <a:pPr>
              <a:lnSpc>
                <a:spcPct val="150000"/>
              </a:lnSpc>
            </a:pPr>
            <a:r>
              <a:rPr lang="de-DE" sz="2800" dirty="0"/>
              <a:t>Aktivitäten für Lehrkräfte</a:t>
            </a:r>
          </a:p>
          <a:p>
            <a:pPr>
              <a:lnSpc>
                <a:spcPct val="150000"/>
              </a:lnSpc>
            </a:pPr>
            <a:r>
              <a:rPr lang="de-DE" sz="2800" dirty="0"/>
              <a:t>Unterrichtsmaterialien</a:t>
            </a:r>
          </a:p>
          <a:p>
            <a:pPr>
              <a:lnSpc>
                <a:spcPct val="150000"/>
              </a:lnSpc>
            </a:pPr>
            <a:r>
              <a:rPr lang="de-DE" sz="2800" dirty="0"/>
              <a:t>Weitere Angebote</a:t>
            </a:r>
          </a:p>
        </p:txBody>
      </p:sp>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5" name="Foliennummernplatzhalter 4"/>
          <p:cNvSpPr>
            <a:spLocks noGrp="1"/>
          </p:cNvSpPr>
          <p:nvPr>
            <p:ph type="sldNum" sz="quarter" idx="15"/>
          </p:nvPr>
        </p:nvSpPr>
        <p:spPr/>
        <p:txBody>
          <a:bodyPr/>
          <a:lstStyle/>
          <a:p>
            <a:fld id="{13EBA283-81CD-428D-9703-4AE41BDC50AA}" type="slidenum">
              <a:rPr lang="de-DE" smtClean="0"/>
              <a:pPr/>
              <a:t>2</a:t>
            </a:fld>
            <a:endParaRPr lang="de-DE" sz="3200" dirty="0"/>
          </a:p>
        </p:txBody>
      </p:sp>
    </p:spTree>
    <p:extLst>
      <p:ext uri="{BB962C8B-B14F-4D97-AF65-F5344CB8AC3E}">
        <p14:creationId xmlns:p14="http://schemas.microsoft.com/office/powerpoint/2010/main" val="25778827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33686" y="4717655"/>
            <a:ext cx="2880000" cy="1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33686" y="2188374"/>
            <a:ext cx="2880000" cy="1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33686" y="3491195"/>
            <a:ext cx="2880000" cy="1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el 1"/>
          <p:cNvSpPr txBox="1">
            <a:spLocks/>
          </p:cNvSpPr>
          <p:nvPr/>
        </p:nvSpPr>
        <p:spPr>
          <a:xfrm>
            <a:off x="3584575" y="773114"/>
            <a:ext cx="6624638" cy="796925"/>
          </a:xfrm>
          <a:prstGeom prst="rect">
            <a:avLst/>
          </a:prstGeom>
        </p:spPr>
        <p:txBody>
          <a:bodyPr vert="horz" lIns="91440" tIns="45720" rIns="91440" bIns="45720" rtlCol="0" anchor="t" anchorCtr="0">
            <a:normAutofit/>
          </a:bodyPr>
          <a:lstStyle>
            <a:lvl1pPr algn="l" defTabSz="457200" rtl="0" eaLnBrk="1" latinLnBrk="0" hangingPunct="1">
              <a:spcBef>
                <a:spcPct val="0"/>
              </a:spcBef>
              <a:buNone/>
              <a:defRPr lang="de-DE" sz="3500" kern="1200" smtClean="0">
                <a:solidFill>
                  <a:schemeClr val="tx2"/>
                </a:solidFill>
                <a:latin typeface="Arial Narrow"/>
                <a:ea typeface="+mj-ea"/>
                <a:cs typeface="+mj-cs"/>
              </a:defRPr>
            </a:lvl1p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endParaRPr lang="de-DE" sz="3200" dirty="0">
              <a:solidFill>
                <a:srgbClr val="1F497D"/>
              </a:solidFill>
              <a:latin typeface="Arial Narrow" pitchFamily="32" charset="0"/>
              <a:ea typeface="+mn-ea"/>
              <a:cs typeface="Arial Unicode MS" charset="0"/>
            </a:endParaRPr>
          </a:p>
        </p:txBody>
      </p:sp>
      <p:sp>
        <p:nvSpPr>
          <p:cNvPr id="10" name="Textplatzhalter 2"/>
          <p:cNvSpPr txBox="1">
            <a:spLocks/>
          </p:cNvSpPr>
          <p:nvPr/>
        </p:nvSpPr>
        <p:spPr>
          <a:xfrm>
            <a:off x="1295467" y="1772817"/>
            <a:ext cx="10062245" cy="453548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1800" dirty="0"/>
              <a:t>Identifikation von Teilchenspuren</a:t>
            </a:r>
          </a:p>
          <a:p>
            <a:r>
              <a:rPr lang="de-DE" sz="1800" dirty="0"/>
              <a:t>Dicke, kurze Spuren </a:t>
            </a:r>
          </a:p>
          <a:p>
            <a:pPr lvl="1"/>
            <a:r>
              <a:rPr lang="de-DE" sz="1800" dirty="0"/>
              <a:t>α-Teilchen (Helium-Kern) </a:t>
            </a:r>
          </a:p>
          <a:p>
            <a:pPr lvl="1"/>
            <a:r>
              <a:rPr lang="de-DE" sz="1800" dirty="0"/>
              <a:t>aus Zerfall von Radon</a:t>
            </a:r>
          </a:p>
          <a:p>
            <a:r>
              <a:rPr lang="de-DE" sz="1800" dirty="0"/>
              <a:t>Dünne, krumme Spuren</a:t>
            </a:r>
          </a:p>
          <a:p>
            <a:pPr lvl="1"/>
            <a:r>
              <a:rPr lang="de-DE" sz="1800" dirty="0"/>
              <a:t>niederenergetische Elektronen </a:t>
            </a:r>
            <a:br>
              <a:rPr lang="de-DE" sz="1800" dirty="0"/>
            </a:br>
            <a:r>
              <a:rPr lang="de-DE" sz="1800" dirty="0"/>
              <a:t>oder Positronen</a:t>
            </a:r>
          </a:p>
          <a:p>
            <a:pPr lvl="1"/>
            <a:r>
              <a:rPr lang="de-DE" sz="1800" dirty="0"/>
              <a:t>aus β-Strahlung oder kosmischen </a:t>
            </a:r>
            <a:br>
              <a:rPr lang="de-DE" sz="1800" dirty="0"/>
            </a:br>
            <a:r>
              <a:rPr lang="de-DE" sz="1800" dirty="0"/>
              <a:t>Strahlung</a:t>
            </a:r>
          </a:p>
          <a:p>
            <a:r>
              <a:rPr lang="de-DE" sz="1800" dirty="0"/>
              <a:t>Dünne, lange, gerade Spuren </a:t>
            </a:r>
          </a:p>
          <a:p>
            <a:pPr lvl="1"/>
            <a:r>
              <a:rPr lang="de-DE" sz="1800" dirty="0"/>
              <a:t>hochenergetische e+, e- oder </a:t>
            </a:r>
            <a:br>
              <a:rPr lang="de-DE" sz="1800" dirty="0"/>
            </a:br>
            <a:r>
              <a:rPr lang="de-DE" sz="1800" dirty="0"/>
              <a:t>Myonen aus kosmischen </a:t>
            </a:r>
            <a:br>
              <a:rPr lang="de-DE" sz="1800" dirty="0"/>
            </a:br>
            <a:r>
              <a:rPr lang="de-DE" sz="1800" dirty="0"/>
              <a:t>Strahlung</a:t>
            </a:r>
          </a:p>
          <a:p>
            <a:pPr marL="355600" lvl="1" indent="0">
              <a:buFont typeface="Arial" panose="020B0604020202020204" pitchFamily="34" charset="0"/>
              <a:buNone/>
            </a:pPr>
            <a:endParaRPr lang="de-DE" dirty="0"/>
          </a:p>
          <a:p>
            <a:pPr marL="0"/>
            <a:endParaRPr lang="de-DE" sz="1400" dirty="0">
              <a:solidFill>
                <a:schemeClr val="accent6">
                  <a:lumMod val="60000"/>
                  <a:lumOff val="40000"/>
                </a:schemeClr>
              </a:solidFill>
            </a:endParaRPr>
          </a:p>
          <a:p>
            <a:endParaRPr lang="de-DE" dirty="0"/>
          </a:p>
        </p:txBody>
      </p:sp>
      <p:sp>
        <p:nvSpPr>
          <p:cNvPr id="2" name="Titel 1"/>
          <p:cNvSpPr>
            <a:spLocks noGrp="1"/>
          </p:cNvSpPr>
          <p:nvPr>
            <p:ph type="title"/>
          </p:nvPr>
        </p:nvSpPr>
        <p:spPr/>
        <p:txBody>
          <a:bodyPr/>
          <a:lstStyle/>
          <a:p>
            <a:r>
              <a:rPr lang="de-DE" dirty="0">
                <a:solidFill>
                  <a:srgbClr val="013476"/>
                </a:solidFill>
              </a:rPr>
              <a:t>Astroteilchen-Angebote: Nebelkammern</a:t>
            </a:r>
            <a:br>
              <a:rPr lang="de-DE" sz="3600" dirty="0"/>
            </a:br>
            <a:endParaRPr lang="de-DE" dirty="0"/>
          </a:p>
        </p:txBody>
      </p:sp>
      <p:sp>
        <p:nvSpPr>
          <p:cNvPr id="9" name="Fußzeilenplatzhalter 8"/>
          <p:cNvSpPr>
            <a:spLocks noGrp="1"/>
          </p:cNvSpPr>
          <p:nvPr>
            <p:ph type="ftr" sz="quarter" idx="1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b="0" i="0" u="none" strike="noStrike" kern="1200" cap="none" spc="0" normalizeH="0" baseline="0" noProof="0">
                <a:ln>
                  <a:noFill/>
                </a:ln>
                <a:solidFill>
                  <a:schemeClr val="accent5">
                    <a:lumMod val="60000"/>
                    <a:lumOff val="40000"/>
                  </a:schemeClr>
                </a:solidFill>
                <a:effectLst/>
                <a:uLnTx/>
                <a:uFillTx/>
                <a:latin typeface="+mj-lt"/>
                <a:ea typeface="+mn-ea"/>
                <a:cs typeface="+mn-cs"/>
              </a:rPr>
              <a:t>Netzwerk Teilchenwelt - Angebote und Materialien - FTS Bad Honnef</a:t>
            </a:r>
            <a:endParaRPr kumimoji="0" lang="de-DE" b="0" i="0" u="none" strike="noStrike" kern="1200" cap="none" spc="0" normalizeH="0" baseline="0" noProof="0" dirty="0">
              <a:ln>
                <a:noFill/>
              </a:ln>
              <a:solidFill>
                <a:schemeClr val="accent5">
                  <a:lumMod val="60000"/>
                  <a:lumOff val="40000"/>
                </a:schemeClr>
              </a:solidFill>
              <a:effectLst/>
              <a:uLnTx/>
              <a:uFillTx/>
              <a:latin typeface="+mj-lt"/>
              <a:ea typeface="+mn-ea"/>
              <a:cs typeface="+mn-cs"/>
            </a:endParaRPr>
          </a:p>
        </p:txBody>
      </p:sp>
      <p:pic>
        <p:nvPicPr>
          <p:cNvPr id="11" name="Grafik 10"/>
          <p:cNvPicPr>
            <a:picLocks noChangeAspect="1"/>
          </p:cNvPicPr>
          <p:nvPr/>
        </p:nvPicPr>
        <p:blipFill>
          <a:blip r:embed="rId5" cstate="screen">
            <a:extLst>
              <a:ext uri="{28A0092B-C50C-407E-A947-70E740481C1C}">
                <a14:useLocalDpi xmlns:a14="http://schemas.microsoft.com/office/drawing/2010/main" val="0"/>
              </a:ext>
            </a:extLst>
          </a:blip>
          <a:stretch>
            <a:fillRect/>
          </a:stretch>
        </p:blipFill>
        <p:spPr>
          <a:xfrm>
            <a:off x="8108708" y="2627151"/>
            <a:ext cx="3679102" cy="2448124"/>
          </a:xfrm>
          <a:prstGeom prst="rect">
            <a:avLst/>
          </a:prstGeom>
        </p:spPr>
      </p:pic>
      <p:sp>
        <p:nvSpPr>
          <p:cNvPr id="13" name="Foliennummernplatzhalter 12"/>
          <p:cNvSpPr>
            <a:spLocks noGrp="1"/>
          </p:cNvSpPr>
          <p:nvPr>
            <p:ph type="sldNum" sz="quarter" idx="15"/>
          </p:nvPr>
        </p:nvSpPr>
        <p:spPr/>
        <p:txBody>
          <a:bodyPr/>
          <a:lstStyle/>
          <a:p>
            <a:fld id="{13EBA283-81CD-428D-9703-4AE41BDC50AA}" type="slidenum">
              <a:rPr lang="de-DE" smtClean="0"/>
              <a:pPr/>
              <a:t>20</a:t>
            </a:fld>
            <a:endParaRPr lang="de-DE" dirty="0"/>
          </a:p>
        </p:txBody>
      </p:sp>
    </p:spTree>
    <p:extLst>
      <p:ext uri="{BB962C8B-B14F-4D97-AF65-F5344CB8AC3E}">
        <p14:creationId xmlns:p14="http://schemas.microsoft.com/office/powerpoint/2010/main" val="2078064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dirty="0">
                <a:solidFill>
                  <a:srgbClr val="013476"/>
                </a:solidFill>
              </a:rPr>
              <a:t>Vertiefungsprogramme am CERN </a:t>
            </a:r>
            <a:endParaRPr lang="en-US" dirty="0">
              <a:solidFill>
                <a:srgbClr val="013476"/>
              </a:solidFill>
            </a:endParaRPr>
          </a:p>
        </p:txBody>
      </p:sp>
      <p:sp>
        <p:nvSpPr>
          <p:cNvPr id="8" name="Inhaltsplatzhalter 7"/>
          <p:cNvSpPr>
            <a:spLocks noGrp="1"/>
          </p:cNvSpPr>
          <p:nvPr>
            <p:ph sz="quarter" idx="13"/>
          </p:nvPr>
        </p:nvSpPr>
        <p:spPr>
          <a:xfrm>
            <a:off x="1295467" y="1772818"/>
            <a:ext cx="7444495" cy="4345687"/>
          </a:xfrm>
        </p:spPr>
        <p:txBody>
          <a:bodyPr>
            <a:normAutofit/>
          </a:bodyPr>
          <a:lstStyle/>
          <a:p>
            <a:r>
              <a:rPr lang="de-DE" dirty="0">
                <a:solidFill>
                  <a:srgbClr val="1F497D"/>
                </a:solidFill>
              </a:rPr>
              <a:t>60 Jugendliche pro Jahr bei </a:t>
            </a:r>
            <a:r>
              <a:rPr lang="de-DE" dirty="0">
                <a:solidFill>
                  <a:srgbClr val="1F497D"/>
                </a:solidFill>
                <a:hlinkClick r:id="rId3"/>
              </a:rPr>
              <a:t>CERN-Workshops</a:t>
            </a:r>
            <a:r>
              <a:rPr lang="de-DE" dirty="0">
                <a:solidFill>
                  <a:srgbClr val="1F497D"/>
                </a:solidFill>
              </a:rPr>
              <a:t> (4 Tage) </a:t>
            </a:r>
          </a:p>
          <a:p>
            <a:pPr lvl="1"/>
            <a:r>
              <a:rPr lang="de-DE" dirty="0">
                <a:solidFill>
                  <a:srgbClr val="1F497D"/>
                </a:solidFill>
              </a:rPr>
              <a:t>Führungen, Vorträge, Treffen mit Forschenden</a:t>
            </a:r>
          </a:p>
          <a:p>
            <a:r>
              <a:rPr lang="de-DE" dirty="0">
                <a:solidFill>
                  <a:srgbClr val="1F497D"/>
                </a:solidFill>
              </a:rPr>
              <a:t>COVID-Variante: </a:t>
            </a:r>
            <a:r>
              <a:rPr lang="de-DE" dirty="0" err="1">
                <a:solidFill>
                  <a:srgbClr val="1F497D"/>
                </a:solidFill>
                <a:hlinkClick r:id="rId4"/>
              </a:rPr>
              <a:t>CERN-Workshop@home</a:t>
            </a:r>
            <a:endParaRPr lang="de-DE" dirty="0">
              <a:solidFill>
                <a:srgbClr val="1F497D"/>
              </a:solidFill>
            </a:endParaRPr>
          </a:p>
          <a:p>
            <a:pPr lvl="1"/>
            <a:r>
              <a:rPr lang="de-DE" dirty="0">
                <a:solidFill>
                  <a:srgbClr val="1F497D"/>
                </a:solidFill>
              </a:rPr>
              <a:t>online-Führungen, Fachvorträgen, Q&amp;A, </a:t>
            </a:r>
            <a:r>
              <a:rPr lang="de-DE" dirty="0" err="1">
                <a:solidFill>
                  <a:srgbClr val="1F497D"/>
                </a:solidFill>
              </a:rPr>
              <a:t>Escape</a:t>
            </a:r>
            <a:r>
              <a:rPr lang="de-DE" dirty="0">
                <a:solidFill>
                  <a:srgbClr val="1F497D"/>
                </a:solidFill>
              </a:rPr>
              <a:t>-Game</a:t>
            </a:r>
          </a:p>
          <a:p>
            <a:endParaRPr lang="de-DE" dirty="0">
              <a:solidFill>
                <a:srgbClr val="1F497D"/>
              </a:solidFill>
            </a:endParaRPr>
          </a:p>
          <a:p>
            <a:r>
              <a:rPr lang="de-DE" dirty="0">
                <a:solidFill>
                  <a:srgbClr val="1F497D"/>
                </a:solidFill>
              </a:rPr>
              <a:t>10 Jugendliche pro Jahr zu CERN-Projektwochen (2 Wochen)</a:t>
            </a:r>
          </a:p>
          <a:p>
            <a:pPr marL="819150" lvl="1" indent="-361950">
              <a:tabLst>
                <a:tab pos="711200" algn="l"/>
              </a:tabLst>
            </a:pPr>
            <a:r>
              <a:rPr lang="de-DE" dirty="0">
                <a:solidFill>
                  <a:srgbClr val="1F497D"/>
                </a:solidFill>
              </a:rPr>
              <a:t>Arbeit am eigenen Forschungsprojekt</a:t>
            </a:r>
          </a:p>
          <a:p>
            <a:pPr marL="819150" lvl="1" indent="-361950">
              <a:tabLst>
                <a:tab pos="711200" algn="l"/>
              </a:tabLst>
            </a:pPr>
            <a:r>
              <a:rPr lang="de-DE" dirty="0">
                <a:solidFill>
                  <a:srgbClr val="1F497D"/>
                </a:solidFill>
              </a:rPr>
              <a:t>Für Besondere Lernleistung, 5. Prüfungskomponente,</a:t>
            </a:r>
            <a:br>
              <a:rPr lang="de-DE" dirty="0">
                <a:solidFill>
                  <a:srgbClr val="1F497D"/>
                </a:solidFill>
              </a:rPr>
            </a:br>
            <a:r>
              <a:rPr lang="de-DE" dirty="0">
                <a:solidFill>
                  <a:srgbClr val="1F497D"/>
                </a:solidFill>
              </a:rPr>
              <a:t>Jugend-forscht, o.ä. </a:t>
            </a:r>
          </a:p>
          <a:p>
            <a:pPr marL="819150" lvl="1" indent="-361950">
              <a:tabLst>
                <a:tab pos="711200" algn="l"/>
              </a:tabLst>
            </a:pPr>
            <a:r>
              <a:rPr lang="de-DE" dirty="0">
                <a:solidFill>
                  <a:srgbClr val="1F497D"/>
                </a:solidFill>
              </a:rPr>
              <a:t>Vor- und Nachbereitung am Standort</a:t>
            </a:r>
          </a:p>
          <a:p>
            <a:pPr marL="819150" lvl="1" indent="-361950">
              <a:tabLst>
                <a:tab pos="711200" algn="l"/>
              </a:tabLst>
            </a:pPr>
            <a:r>
              <a:rPr lang="de-DE" dirty="0">
                <a:solidFill>
                  <a:srgbClr val="1F497D"/>
                </a:solidFill>
              </a:rPr>
              <a:t>Besondere Führungen</a:t>
            </a:r>
          </a:p>
          <a:p>
            <a:endParaRPr lang="de-DE" dirty="0"/>
          </a:p>
        </p:txBody>
      </p:sp>
      <p:pic>
        <p:nvPicPr>
          <p:cNvPr id="10" name="Picture 2" descr="CM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873247" y="421386"/>
            <a:ext cx="3041075" cy="2290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feld 10"/>
          <p:cNvSpPr txBox="1"/>
          <p:nvPr/>
        </p:nvSpPr>
        <p:spPr>
          <a:xfrm>
            <a:off x="8844671" y="2512302"/>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rPr>
              <a:t>© Netzwerk Teilchenwelt</a:t>
            </a:r>
          </a:p>
        </p:txBody>
      </p:sp>
      <p:pic>
        <p:nvPicPr>
          <p:cNvPr id="15" name="Picture 3" descr="DSCF0399"/>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421" r="12783" b="-656"/>
          <a:stretch/>
        </p:blipFill>
        <p:spPr bwMode="auto">
          <a:xfrm>
            <a:off x="8873248" y="3024951"/>
            <a:ext cx="3041075" cy="3331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feld 15"/>
          <p:cNvSpPr txBox="1"/>
          <p:nvPr/>
        </p:nvSpPr>
        <p:spPr>
          <a:xfrm>
            <a:off x="8844671" y="6137555"/>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rPr>
              <a:t>© Moritz Springer</a:t>
            </a:r>
          </a:p>
        </p:txBody>
      </p:sp>
      <p:sp>
        <p:nvSpPr>
          <p:cNvPr id="17" name="Fußzeilenplatzhalter 16"/>
          <p:cNvSpPr>
            <a:spLocks noGrp="1"/>
          </p:cNvSpPr>
          <p:nvPr>
            <p:ph type="ftr" sz="quarter" idx="14"/>
          </p:nvPr>
        </p:nvSpPr>
        <p:spPr/>
        <p:txBody>
          <a:bodyPr/>
          <a:lstStyle/>
          <a:p>
            <a:r>
              <a:rPr lang="de-DE"/>
              <a:t>Netzwerk Teilchenwelt - Angebote und Materialien - FTS Bad Honnef</a:t>
            </a:r>
            <a:endParaRPr lang="de-DE" dirty="0"/>
          </a:p>
        </p:txBody>
      </p:sp>
      <p:sp>
        <p:nvSpPr>
          <p:cNvPr id="18" name="Foliennummernplatzhalter 17"/>
          <p:cNvSpPr>
            <a:spLocks noGrp="1"/>
          </p:cNvSpPr>
          <p:nvPr>
            <p:ph type="sldNum" sz="quarter" idx="15"/>
          </p:nvPr>
        </p:nvSpPr>
        <p:spPr/>
        <p:txBody>
          <a:bodyPr/>
          <a:lstStyle/>
          <a:p>
            <a:fld id="{13EBA283-81CD-428D-9703-4AE41BDC50AA}" type="slidenum">
              <a:rPr lang="de-DE" smtClean="0"/>
              <a:pPr/>
              <a:t>21</a:t>
            </a:fld>
            <a:endParaRPr lang="de-DE" dirty="0"/>
          </a:p>
        </p:txBody>
      </p:sp>
    </p:spTree>
    <p:extLst>
      <p:ext uri="{BB962C8B-B14F-4D97-AF65-F5344CB8AC3E}">
        <p14:creationId xmlns:p14="http://schemas.microsoft.com/office/powerpoint/2010/main" val="2277415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Vertiefungsprogramm am Knotenpunkt Mainz</a:t>
            </a:r>
          </a:p>
        </p:txBody>
      </p:sp>
      <p:sp>
        <p:nvSpPr>
          <p:cNvPr id="6" name="Inhaltsplatzhalter 5"/>
          <p:cNvSpPr>
            <a:spLocks noGrp="1"/>
          </p:cNvSpPr>
          <p:nvPr>
            <p:ph sz="quarter" idx="13"/>
          </p:nvPr>
        </p:nvSpPr>
        <p:spPr/>
        <p:txBody>
          <a:bodyPr/>
          <a:lstStyle/>
          <a:p>
            <a:r>
              <a:rPr lang="de-DE" dirty="0">
                <a:hlinkClick r:id="rId2"/>
              </a:rPr>
              <a:t>Teilchenphysik-Akademie</a:t>
            </a:r>
            <a:endParaRPr lang="de-DE" dirty="0"/>
          </a:p>
          <a:p>
            <a:r>
              <a:rPr lang="de-DE" dirty="0"/>
              <a:t>12-20 Jugendlichen pro Jahr</a:t>
            </a:r>
          </a:p>
          <a:p>
            <a:r>
              <a:rPr lang="de-DE" dirty="0"/>
              <a:t>5-10 Tage</a:t>
            </a:r>
          </a:p>
          <a:p>
            <a:r>
              <a:rPr lang="de-DE" dirty="0"/>
              <a:t>2022: 08.08. – 18.08.</a:t>
            </a:r>
          </a:p>
          <a:p>
            <a:r>
              <a:rPr lang="de-DE" dirty="0"/>
              <a:t>Vorlesungen und Besichtigungen</a:t>
            </a:r>
          </a:p>
          <a:p>
            <a:pPr lvl="1"/>
            <a:r>
              <a:rPr lang="de-DE" dirty="0"/>
              <a:t>Nature </a:t>
            </a:r>
            <a:r>
              <a:rPr lang="de-DE" dirty="0" err="1"/>
              <a:t>of</a:t>
            </a:r>
            <a:r>
              <a:rPr lang="de-DE" dirty="0"/>
              <a:t> Science</a:t>
            </a:r>
          </a:p>
          <a:p>
            <a:r>
              <a:rPr lang="de-DE" dirty="0"/>
              <a:t>Experimente in Kleingruppen</a:t>
            </a:r>
          </a:p>
          <a:p>
            <a:pPr lvl="1"/>
            <a:r>
              <a:rPr lang="de-DE" dirty="0" err="1"/>
              <a:t>Flüssigszintillatoren</a:t>
            </a:r>
            <a:endParaRPr lang="de-DE" dirty="0"/>
          </a:p>
          <a:p>
            <a:pPr lvl="1"/>
            <a:r>
              <a:rPr lang="de-DE" dirty="0"/>
              <a:t>Gasbasierte Detektoren</a:t>
            </a:r>
          </a:p>
          <a:p>
            <a:pPr lvl="1"/>
            <a:r>
              <a:rPr lang="de-DE" dirty="0"/>
              <a:t>Datenanalyse und Simulation</a:t>
            </a:r>
          </a:p>
          <a:p>
            <a:r>
              <a:rPr lang="de-DE" dirty="0"/>
              <a:t>Präsentation der Ergebnisse</a:t>
            </a:r>
          </a:p>
          <a:p>
            <a:endParaRPr lang="de-DE" dirty="0"/>
          </a:p>
          <a:p>
            <a:endParaRPr lang="de-DE" dirty="0"/>
          </a:p>
        </p:txBody>
      </p:sp>
      <p:pic>
        <p:nvPicPr>
          <p:cNvPr id="8" name="Grafik 7"/>
          <p:cNvPicPr>
            <a:picLocks noChangeAspect="1"/>
          </p:cNvPicPr>
          <p:nvPr/>
        </p:nvPicPr>
        <p:blipFill>
          <a:blip r:embed="rId3"/>
          <a:stretch>
            <a:fillRect/>
          </a:stretch>
        </p:blipFill>
        <p:spPr>
          <a:xfrm>
            <a:off x="9754963" y="1054363"/>
            <a:ext cx="2143125" cy="2143125"/>
          </a:xfrm>
          <a:prstGeom prst="rect">
            <a:avLst/>
          </a:prstGeom>
        </p:spPr>
      </p:pic>
      <p:grpSp>
        <p:nvGrpSpPr>
          <p:cNvPr id="3" name="Gruppieren 2"/>
          <p:cNvGrpSpPr/>
          <p:nvPr/>
        </p:nvGrpSpPr>
        <p:grpSpPr>
          <a:xfrm>
            <a:off x="7467861" y="3226765"/>
            <a:ext cx="5029148" cy="2987705"/>
            <a:chOff x="7467861" y="3226765"/>
            <a:chExt cx="5029148" cy="2987705"/>
          </a:xfrm>
        </p:grpSpPr>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67861" y="3226765"/>
              <a:ext cx="4430227" cy="2958428"/>
            </a:xfrm>
            <a:prstGeom prst="rect">
              <a:avLst/>
            </a:prstGeom>
          </p:spPr>
        </p:pic>
        <p:sp>
          <p:nvSpPr>
            <p:cNvPr id="11" name="Rechteck 10"/>
            <p:cNvSpPr/>
            <p:nvPr/>
          </p:nvSpPr>
          <p:spPr>
            <a:xfrm>
              <a:off x="10826525" y="5999026"/>
              <a:ext cx="1670484" cy="215444"/>
            </a:xfrm>
            <a:prstGeom prst="rect">
              <a:avLst/>
            </a:prstGeom>
          </p:spPr>
          <p:txBody>
            <a:bodyPr wrap="square">
              <a:spAutoFit/>
            </a:bodyPr>
            <a:lstStyle/>
            <a:p>
              <a:r>
                <a:rPr lang="de-DE" sz="800" dirty="0">
                  <a:solidFill>
                    <a:srgbClr val="FFFFFF"/>
                  </a:solidFill>
                  <a:latin typeface="Arial Narrow" panose="020B0606020202030204" pitchFamily="34" charset="0"/>
                </a:rPr>
                <a:t>© Stefan F. </a:t>
              </a:r>
              <a:r>
                <a:rPr lang="de-DE" sz="800" dirty="0" err="1">
                  <a:solidFill>
                    <a:srgbClr val="FFFFFF"/>
                  </a:solidFill>
                  <a:latin typeface="Arial Narrow" panose="020B0606020202030204" pitchFamily="34" charset="0"/>
                </a:rPr>
                <a:t>Sämmer</a:t>
              </a:r>
              <a:r>
                <a:rPr lang="de-DE" sz="800" dirty="0">
                  <a:solidFill>
                    <a:srgbClr val="FFFFFF"/>
                  </a:solidFill>
                  <a:latin typeface="Arial Narrow" panose="020B0606020202030204" pitchFamily="34" charset="0"/>
                </a:rPr>
                <a:t>, JGU</a:t>
              </a:r>
            </a:p>
          </p:txBody>
        </p:sp>
      </p:grpSp>
      <p:sp>
        <p:nvSpPr>
          <p:cNvPr id="7" name="Fußzeilenplatzhalter 6"/>
          <p:cNvSpPr>
            <a:spLocks noGrp="1"/>
          </p:cNvSpPr>
          <p:nvPr>
            <p:ph type="ftr" sz="quarter" idx="14"/>
          </p:nvPr>
        </p:nvSpPr>
        <p:spPr/>
        <p:txBody>
          <a:bodyPr/>
          <a:lstStyle/>
          <a:p>
            <a:r>
              <a:rPr lang="de-DE"/>
              <a:t>Netzwerk Teilchenwelt - Angebote und Materialien - FTS Bad Honnef</a:t>
            </a:r>
            <a:endParaRPr lang="de-DE" dirty="0"/>
          </a:p>
        </p:txBody>
      </p:sp>
      <p:sp>
        <p:nvSpPr>
          <p:cNvPr id="10" name="Foliennummernplatzhalter 9"/>
          <p:cNvSpPr>
            <a:spLocks noGrp="1"/>
          </p:cNvSpPr>
          <p:nvPr>
            <p:ph type="sldNum" sz="quarter" idx="15"/>
          </p:nvPr>
        </p:nvSpPr>
        <p:spPr/>
        <p:txBody>
          <a:bodyPr/>
          <a:lstStyle/>
          <a:p>
            <a:fld id="{13EBA283-81CD-428D-9703-4AE41BDC50AA}" type="slidenum">
              <a:rPr lang="de-DE" smtClean="0"/>
              <a:pPr/>
              <a:t>22</a:t>
            </a:fld>
            <a:endParaRPr lang="de-DE" dirty="0"/>
          </a:p>
        </p:txBody>
      </p:sp>
    </p:spTree>
    <p:extLst>
      <p:ext uri="{BB962C8B-B14F-4D97-AF65-F5344CB8AC3E}">
        <p14:creationId xmlns:p14="http://schemas.microsoft.com/office/powerpoint/2010/main" val="36977344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Und danach…?</a:t>
            </a:r>
          </a:p>
        </p:txBody>
      </p:sp>
      <p:sp>
        <p:nvSpPr>
          <p:cNvPr id="6" name="Textplatzhalter 5"/>
          <p:cNvSpPr>
            <a:spLocks noGrp="1"/>
          </p:cNvSpPr>
          <p:nvPr>
            <p:ph sz="quarter" idx="13"/>
          </p:nvPr>
        </p:nvSpPr>
        <p:spPr>
          <a:xfrm>
            <a:off x="1295467" y="1772817"/>
            <a:ext cx="7467533" cy="4716883"/>
          </a:xfrm>
          <a:prstGeom prst="rect">
            <a:avLst/>
          </a:prstGeom>
        </p:spPr>
        <p:txBody>
          <a:bodyPr>
            <a:noAutofit/>
          </a:bodyPr>
          <a:lstStyle/>
          <a:p>
            <a:r>
              <a:rPr lang="de-DE" b="1" dirty="0">
                <a:solidFill>
                  <a:srgbClr val="013476"/>
                </a:solidFill>
                <a:sym typeface="Wingdings" panose="05000000000000000000" pitchFamily="2" charset="2"/>
              </a:rPr>
              <a:t>Fellows:</a:t>
            </a:r>
            <a:r>
              <a:rPr lang="de-DE" dirty="0">
                <a:solidFill>
                  <a:srgbClr val="013476"/>
                </a:solidFill>
                <a:sym typeface="Wingdings" panose="05000000000000000000" pitchFamily="2" charset="2"/>
              </a:rPr>
              <a:t> </a:t>
            </a:r>
            <a:r>
              <a:rPr lang="de-DE" dirty="0"/>
              <a:t>junge Physik-Studierende, z.T. noch </a:t>
            </a:r>
            <a:r>
              <a:rPr lang="de-DE" dirty="0" err="1"/>
              <a:t>Schüler:innen</a:t>
            </a:r>
            <a:endParaRPr lang="de-DE" dirty="0"/>
          </a:p>
          <a:p>
            <a:pPr lvl="1"/>
            <a:r>
              <a:rPr lang="de-DE" dirty="0"/>
              <a:t>Ca. 200 Fellows, 50% weiblich </a:t>
            </a:r>
          </a:p>
          <a:p>
            <a:pPr lvl="1"/>
            <a:r>
              <a:rPr lang="de-DE" dirty="0"/>
              <a:t>Alumni von CERN-Workshops und Teilchenphysik-Akademie</a:t>
            </a:r>
          </a:p>
          <a:p>
            <a:pPr lvl="1"/>
            <a:r>
              <a:rPr lang="de-DE" dirty="0"/>
              <a:t>Lokale Angebote: Praktikum, Exkursion, Seminar, Stammtisch, </a:t>
            </a:r>
            <a:r>
              <a:rPr lang="de-DE" dirty="0" err="1"/>
              <a:t>Outreach</a:t>
            </a:r>
            <a:r>
              <a:rPr lang="de-DE" dirty="0"/>
              <a:t> Veranstaltungen etc.</a:t>
            </a:r>
          </a:p>
          <a:p>
            <a:pPr lvl="1"/>
            <a:r>
              <a:rPr lang="de-DE" dirty="0">
                <a:sym typeface="Wingdings" panose="05000000000000000000" pitchFamily="2" charset="2"/>
              </a:rPr>
              <a:t>Frühzeitig Anbindung an Forschungsgruppen</a:t>
            </a:r>
          </a:p>
          <a:p>
            <a:pPr lvl="1"/>
            <a:r>
              <a:rPr lang="de-DE" dirty="0">
                <a:sym typeface="Wingdings" panose="05000000000000000000" pitchFamily="2" charset="2"/>
              </a:rPr>
              <a:t>Weiterbildungsangebote wie Fellow-Schule</a:t>
            </a:r>
          </a:p>
          <a:p>
            <a:pPr marL="355600" lvl="1" indent="0">
              <a:buNone/>
            </a:pPr>
            <a:endParaRPr lang="de-DE" dirty="0">
              <a:sym typeface="Wingdings" panose="05000000000000000000" pitchFamily="2" charset="2"/>
            </a:endParaRPr>
          </a:p>
        </p:txBody>
      </p:sp>
      <p:grpSp>
        <p:nvGrpSpPr>
          <p:cNvPr id="5" name="Gruppieren 4"/>
          <p:cNvGrpSpPr/>
          <p:nvPr/>
        </p:nvGrpSpPr>
        <p:grpSpPr>
          <a:xfrm>
            <a:off x="7582780" y="4477939"/>
            <a:ext cx="2756081" cy="1825624"/>
            <a:chOff x="7926170" y="4331313"/>
            <a:chExt cx="2756081" cy="1825624"/>
          </a:xfrm>
        </p:grpSpPr>
        <p:pic>
          <p:nvPicPr>
            <p:cNvPr id="16" name="Grafik 15"/>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7982251" y="4331313"/>
              <a:ext cx="2700000" cy="1800000"/>
            </a:xfrm>
            <a:prstGeom prst="rect">
              <a:avLst/>
            </a:prstGeom>
          </p:spPr>
        </p:pic>
        <p:sp>
          <p:nvSpPr>
            <p:cNvPr id="17" name="Textfeld 16"/>
            <p:cNvSpPr txBox="1"/>
            <p:nvPr/>
          </p:nvSpPr>
          <p:spPr>
            <a:xfrm>
              <a:off x="7926170" y="5926105"/>
              <a:ext cx="1944000"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13476"/>
                  </a:solidFill>
                  <a:latin typeface="Arial Narrow" panose="020B0606020202030204" pitchFamily="34" charset="0"/>
                </a:rPr>
                <a:t>© Netzwerk Teilchenwelt</a:t>
              </a:r>
            </a:p>
          </p:txBody>
        </p:sp>
      </p:grpSp>
      <p:grpSp>
        <p:nvGrpSpPr>
          <p:cNvPr id="3" name="Gruppieren 2"/>
          <p:cNvGrpSpPr/>
          <p:nvPr/>
        </p:nvGrpSpPr>
        <p:grpSpPr>
          <a:xfrm>
            <a:off x="1295467" y="4461101"/>
            <a:ext cx="2755416" cy="1842462"/>
            <a:chOff x="9171349" y="798250"/>
            <a:chExt cx="2755416" cy="1842462"/>
          </a:xfrm>
        </p:grpSpPr>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26765" y="798250"/>
              <a:ext cx="2700000" cy="1800900"/>
            </a:xfrm>
            <a:prstGeom prst="rect">
              <a:avLst/>
            </a:prstGeom>
          </p:spPr>
        </p:pic>
        <p:sp>
          <p:nvSpPr>
            <p:cNvPr id="18" name="Textfeld 17"/>
            <p:cNvSpPr txBox="1"/>
            <p:nvPr/>
          </p:nvSpPr>
          <p:spPr>
            <a:xfrm>
              <a:off x="9171349" y="2409880"/>
              <a:ext cx="1944000"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13476"/>
                  </a:solidFill>
                  <a:latin typeface="Arial Narrow" panose="020B0606020202030204" pitchFamily="34" charset="0"/>
                </a:rPr>
                <a:t>© DESY / Ashley Jones</a:t>
              </a:r>
            </a:p>
          </p:txBody>
        </p:sp>
      </p:grpSp>
      <p:sp>
        <p:nvSpPr>
          <p:cNvPr id="19" name="Fußzeilenplatzhalter 18"/>
          <p:cNvSpPr>
            <a:spLocks noGrp="1"/>
          </p:cNvSpPr>
          <p:nvPr>
            <p:ph type="ftr" sz="quarter" idx="14"/>
          </p:nvPr>
        </p:nvSpPr>
        <p:spPr/>
        <p:txBody>
          <a:bodyPr/>
          <a:lstStyle/>
          <a:p>
            <a:r>
              <a:rPr lang="de-DE"/>
              <a:t>Netzwerk Teilchenwelt - Angebote und Materialien - FTS Bad Honnef</a:t>
            </a:r>
            <a:endParaRPr lang="de-DE" dirty="0"/>
          </a:p>
        </p:txBody>
      </p:sp>
      <p:sp>
        <p:nvSpPr>
          <p:cNvPr id="20" name="Foliennummernplatzhalter 19"/>
          <p:cNvSpPr>
            <a:spLocks noGrp="1"/>
          </p:cNvSpPr>
          <p:nvPr>
            <p:ph type="sldNum" sz="quarter" idx="15"/>
          </p:nvPr>
        </p:nvSpPr>
        <p:spPr/>
        <p:txBody>
          <a:bodyPr/>
          <a:lstStyle/>
          <a:p>
            <a:pPr algn="ctr"/>
            <a:fld id="{13EBA283-81CD-428D-9703-4AE41BDC50AA}" type="slidenum">
              <a:rPr lang="de-DE" smtClean="0"/>
              <a:pPr algn="ctr"/>
              <a:t>23</a:t>
            </a:fld>
            <a:endParaRPr lang="de-DE" dirty="0"/>
          </a:p>
        </p:txBody>
      </p:sp>
      <p:grpSp>
        <p:nvGrpSpPr>
          <p:cNvPr id="4" name="Gruppieren 3"/>
          <p:cNvGrpSpPr/>
          <p:nvPr/>
        </p:nvGrpSpPr>
        <p:grpSpPr>
          <a:xfrm>
            <a:off x="4691234" y="0"/>
            <a:ext cx="4641017" cy="1850672"/>
            <a:chOff x="4121983" y="7293"/>
            <a:chExt cx="4641017" cy="1850672"/>
          </a:xfrm>
        </p:grpSpPr>
        <p:grpSp>
          <p:nvGrpSpPr>
            <p:cNvPr id="11" name="Gruppieren 10"/>
            <p:cNvGrpSpPr/>
            <p:nvPr/>
          </p:nvGrpSpPr>
          <p:grpSpPr>
            <a:xfrm>
              <a:off x="4121983" y="359894"/>
              <a:ext cx="1425717" cy="1425717"/>
              <a:chOff x="348245" y="1038413"/>
              <a:chExt cx="1425717" cy="1425717"/>
            </a:xfrm>
          </p:grpSpPr>
          <p:pic>
            <p:nvPicPr>
              <p:cNvPr id="13" name="Grafik 12"/>
              <p:cNvPicPr>
                <a:picLocks noChangeAspect="1"/>
              </p:cNvPicPr>
              <p:nvPr/>
            </p:nvPicPr>
            <p:blipFill>
              <a:blip r:embed="rId5" cstate="screen">
                <a:duotone>
                  <a:prstClr val="black"/>
                  <a:srgbClr val="013476">
                    <a:tint val="45000"/>
                    <a:satMod val="400000"/>
                  </a:srgbClr>
                </a:duotone>
                <a:extLst>
                  <a:ext uri="{28A0092B-C50C-407E-A947-70E740481C1C}">
                    <a14:useLocalDpi xmlns:a14="http://schemas.microsoft.com/office/drawing/2010/main" val="0"/>
                  </a:ext>
                </a:extLst>
              </a:blip>
              <a:stretch>
                <a:fillRect/>
              </a:stretch>
            </p:blipFill>
            <p:spPr>
              <a:xfrm>
                <a:off x="348245" y="1038413"/>
                <a:ext cx="1425717" cy="1425717"/>
              </a:xfrm>
              <a:prstGeom prst="rect">
                <a:avLst/>
              </a:prstGeom>
            </p:spPr>
          </p:pic>
          <p:sp>
            <p:nvSpPr>
              <p:cNvPr id="15" name="Textfeld 14"/>
              <p:cNvSpPr txBox="1"/>
              <p:nvPr/>
            </p:nvSpPr>
            <p:spPr>
              <a:xfrm>
                <a:off x="616903" y="2079000"/>
                <a:ext cx="900001" cy="315000"/>
              </a:xfrm>
              <a:prstGeom prst="rect">
                <a:avLst/>
              </a:prstGeom>
              <a:noFill/>
            </p:spPr>
            <p:txBody>
              <a:bodyPr wrap="square" rtlCol="0">
                <a:spAutoFit/>
              </a:bodyPr>
              <a:lstStyle/>
              <a:p>
                <a:pPr>
                  <a:lnSpc>
                    <a:spcPct val="90000"/>
                  </a:lnSpc>
                  <a:spcBef>
                    <a:spcPts val="1000"/>
                  </a:spcBef>
                  <a:buClr>
                    <a:srgbClr val="CCCC00"/>
                  </a:buClr>
                  <a:buSzPct val="90000"/>
                  <a:defRPr/>
                </a:pPr>
                <a:r>
                  <a:rPr lang="de-DE" sz="1600" dirty="0">
                    <a:solidFill>
                      <a:srgbClr val="002060"/>
                    </a:solidFill>
                    <a:latin typeface="Arial Narrow" panose="020B0606020202030204" pitchFamily="34" charset="0"/>
                  </a:rPr>
                  <a:t>SCHOOL</a:t>
                </a:r>
              </a:p>
            </p:txBody>
          </p:sp>
        </p:grpSp>
        <p:grpSp>
          <p:nvGrpSpPr>
            <p:cNvPr id="21" name="Gruppieren 20"/>
            <p:cNvGrpSpPr/>
            <p:nvPr/>
          </p:nvGrpSpPr>
          <p:grpSpPr>
            <a:xfrm>
              <a:off x="6871764" y="7293"/>
              <a:ext cx="1891236" cy="1850672"/>
              <a:chOff x="3098027" y="685813"/>
              <a:chExt cx="1891236" cy="1850672"/>
            </a:xfrm>
          </p:grpSpPr>
          <p:pic>
            <p:nvPicPr>
              <p:cNvPr id="22" name="Grafik 21"/>
              <p:cNvPicPr>
                <a:picLocks noChangeAspect="1"/>
              </p:cNvPicPr>
              <p:nvPr/>
            </p:nvPicPr>
            <p:blipFill>
              <a:blip r:embed="rId6" cstate="screen">
                <a:duotone>
                  <a:prstClr val="black"/>
                  <a:srgbClr val="013476">
                    <a:tint val="45000"/>
                    <a:satMod val="400000"/>
                  </a:srgbClr>
                </a:duotone>
                <a:extLst>
                  <a:ext uri="{28A0092B-C50C-407E-A947-70E740481C1C}">
                    <a14:useLocalDpi xmlns:a14="http://schemas.microsoft.com/office/drawing/2010/main" val="0"/>
                  </a:ext>
                </a:extLst>
              </a:blip>
              <a:stretch>
                <a:fillRect/>
              </a:stretch>
            </p:blipFill>
            <p:spPr>
              <a:xfrm>
                <a:off x="3100164" y="685813"/>
                <a:ext cx="1850672" cy="1850672"/>
              </a:xfrm>
              <a:prstGeom prst="rect">
                <a:avLst/>
              </a:prstGeom>
            </p:spPr>
          </p:pic>
          <p:sp>
            <p:nvSpPr>
              <p:cNvPr id="23" name="Textfeld 22"/>
              <p:cNvSpPr txBox="1"/>
              <p:nvPr/>
            </p:nvSpPr>
            <p:spPr>
              <a:xfrm>
                <a:off x="3098027" y="2087546"/>
                <a:ext cx="1891236" cy="313932"/>
              </a:xfrm>
              <a:prstGeom prst="rect">
                <a:avLst/>
              </a:prstGeom>
              <a:noFill/>
            </p:spPr>
            <p:txBody>
              <a:bodyPr wrap="square" rtlCol="0">
                <a:spAutoFit/>
              </a:bodyPr>
              <a:lstStyle/>
              <a:p>
                <a:pPr>
                  <a:lnSpc>
                    <a:spcPct val="90000"/>
                  </a:lnSpc>
                  <a:spcBef>
                    <a:spcPts val="1000"/>
                  </a:spcBef>
                  <a:buClr>
                    <a:srgbClr val="CCCC00"/>
                  </a:buClr>
                  <a:buSzPct val="90000"/>
                  <a:defRPr/>
                </a:pPr>
                <a:r>
                  <a:rPr lang="de-DE" sz="1600" dirty="0">
                    <a:solidFill>
                      <a:srgbClr val="002060"/>
                    </a:solidFill>
                    <a:latin typeface="Arial Narrow" panose="020B0606020202030204" pitchFamily="34" charset="0"/>
                  </a:rPr>
                  <a:t>RESEARCH GROUPS</a:t>
                </a:r>
              </a:p>
            </p:txBody>
          </p:sp>
        </p:grpSp>
        <p:sp>
          <p:nvSpPr>
            <p:cNvPr id="24" name="Nach unten gekrümmter Pfeil 23"/>
            <p:cNvSpPr/>
            <p:nvPr/>
          </p:nvSpPr>
          <p:spPr>
            <a:xfrm>
              <a:off x="5547700" y="631360"/>
              <a:ext cx="1324065" cy="544120"/>
            </a:xfrm>
            <a:prstGeom prst="curvedDownArrow">
              <a:avLst/>
            </a:prstGeom>
            <a:solidFill>
              <a:srgbClr val="CDC301"/>
            </a:solidFill>
            <a:ln>
              <a:solidFill>
                <a:srgbClr val="CDC30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a:solidFill>
                  <a:prstClr val="black"/>
                </a:solidFill>
                <a:latin typeface="Calibri"/>
              </a:endParaRPr>
            </a:p>
          </p:txBody>
        </p:sp>
      </p:grpSp>
      <p:graphicFrame>
        <p:nvGraphicFramePr>
          <p:cNvPr id="25" name="Diagramm 24"/>
          <p:cNvGraphicFramePr>
            <a:graphicFrameLocks/>
          </p:cNvGraphicFramePr>
          <p:nvPr>
            <p:extLst>
              <p:ext uri="{D42A27DB-BD31-4B8C-83A1-F6EECF244321}">
                <p14:modId xmlns:p14="http://schemas.microsoft.com/office/powerpoint/2010/main" val="3678634227"/>
              </p:ext>
            </p:extLst>
          </p:nvPr>
        </p:nvGraphicFramePr>
        <p:xfrm>
          <a:off x="9031658" y="1409026"/>
          <a:ext cx="3258784" cy="2905527"/>
        </p:xfrm>
        <a:graphic>
          <a:graphicData uri="http://schemas.openxmlformats.org/drawingml/2006/chart">
            <c:chart xmlns:c="http://schemas.openxmlformats.org/drawingml/2006/chart" xmlns:r="http://schemas.openxmlformats.org/officeDocument/2006/relationships" r:id="rId7"/>
          </a:graphicData>
        </a:graphic>
      </p:graphicFrame>
      <p:grpSp>
        <p:nvGrpSpPr>
          <p:cNvPr id="27" name="Gruppieren 26"/>
          <p:cNvGrpSpPr/>
          <p:nvPr/>
        </p:nvGrpSpPr>
        <p:grpSpPr>
          <a:xfrm>
            <a:off x="4564948" y="4425347"/>
            <a:ext cx="2589890" cy="1836654"/>
            <a:chOff x="7895999" y="-36000"/>
            <a:chExt cx="2776201" cy="1968779"/>
          </a:xfrm>
        </p:grpSpPr>
        <p:pic>
          <p:nvPicPr>
            <p:cNvPr id="28" name="Grafik 27"/>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7895999" y="2202"/>
              <a:ext cx="2776201" cy="1930577"/>
            </a:xfrm>
            <a:prstGeom prst="rect">
              <a:avLst/>
            </a:prstGeom>
          </p:spPr>
        </p:pic>
        <p:sp>
          <p:nvSpPr>
            <p:cNvPr id="29" name="Textfeld 28"/>
            <p:cNvSpPr txBox="1"/>
            <p:nvPr/>
          </p:nvSpPr>
          <p:spPr>
            <a:xfrm rot="16200000">
              <a:off x="9565667" y="820584"/>
              <a:ext cx="1944000" cy="230832"/>
            </a:xfrm>
            <a:prstGeom prst="rect">
              <a:avLst/>
            </a:prstGeom>
            <a:noFill/>
          </p:spPr>
          <p:txBody>
            <a:bodyPr wrap="square" rtlCol="0">
              <a:spAutoFit/>
            </a:bodyPr>
            <a:lstStyle/>
            <a:p>
              <a:pPr>
                <a:lnSpc>
                  <a:spcPct val="90000"/>
                </a:lnSpc>
                <a:spcBef>
                  <a:spcPts val="1000"/>
                </a:spcBef>
                <a:buClr>
                  <a:srgbClr val="CCCC00"/>
                </a:buClr>
                <a:buSzPct val="90000"/>
                <a:defRPr/>
              </a:pPr>
              <a:r>
                <a:rPr lang="de-DE" sz="1000" dirty="0">
                  <a:solidFill>
                    <a:srgbClr val="FFFFFF"/>
                  </a:solidFill>
                  <a:latin typeface="Arial Narrow" panose="020B0606020202030204" pitchFamily="34" charset="0"/>
                </a:rPr>
                <a:t>© Saskia </a:t>
              </a:r>
              <a:r>
                <a:rPr lang="de-DE" sz="1000" dirty="0" err="1">
                  <a:solidFill>
                    <a:srgbClr val="FFFFFF"/>
                  </a:solidFill>
                  <a:latin typeface="Arial Narrow" panose="020B0606020202030204" pitchFamily="34" charset="0"/>
                </a:rPr>
                <a:t>Plura</a:t>
              </a:r>
              <a:endParaRPr lang="de-DE" sz="1000" dirty="0">
                <a:solidFill>
                  <a:srgbClr val="FFFFFF"/>
                </a:solidFill>
                <a:latin typeface="Arial Narrow" panose="020B0606020202030204" pitchFamily="34" charset="0"/>
              </a:endParaRPr>
            </a:p>
          </p:txBody>
        </p:sp>
      </p:grpSp>
    </p:spTree>
    <p:extLst>
      <p:ext uri="{BB962C8B-B14F-4D97-AF65-F5344CB8AC3E}">
        <p14:creationId xmlns:p14="http://schemas.microsoft.com/office/powerpoint/2010/main" val="35695479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Angebote für U15</a:t>
            </a:r>
          </a:p>
        </p:txBody>
      </p:sp>
      <p:sp>
        <p:nvSpPr>
          <p:cNvPr id="7" name="Inhaltsplatzhalter 6"/>
          <p:cNvSpPr>
            <a:spLocks noGrp="1"/>
          </p:cNvSpPr>
          <p:nvPr>
            <p:ph sz="quarter" idx="13"/>
          </p:nvPr>
        </p:nvSpPr>
        <p:spPr/>
        <p:txBody>
          <a:bodyPr/>
          <a:lstStyle/>
          <a:p>
            <a:r>
              <a:rPr lang="de-DE" dirty="0" err="1"/>
              <a:t>CERN@home</a:t>
            </a:r>
            <a:r>
              <a:rPr lang="de-DE" dirty="0"/>
              <a:t> – Nachmittag für Zielgruppe 14 - 17 Jahre</a:t>
            </a:r>
          </a:p>
          <a:p>
            <a:r>
              <a:rPr lang="de-DE" dirty="0"/>
              <a:t>Aktivitäten am Knotenpunkt Münster</a:t>
            </a:r>
          </a:p>
          <a:p>
            <a:pPr lvl="1"/>
            <a:r>
              <a:rPr lang="de-DE" dirty="0"/>
              <a:t>Lego-Projekte</a:t>
            </a:r>
          </a:p>
          <a:p>
            <a:pPr lvl="1"/>
            <a:r>
              <a:rPr lang="de-DE" dirty="0"/>
              <a:t>Kernphysik-Workshops mit Nebelkammern</a:t>
            </a:r>
          </a:p>
        </p:txBody>
      </p:sp>
      <p:pic>
        <p:nvPicPr>
          <p:cNvPr id="8" name="Grafik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80515" y="2260054"/>
            <a:ext cx="2172396" cy="3862037"/>
          </a:xfrm>
          <a:prstGeom prst="rect">
            <a:avLst/>
          </a:prstGeom>
        </p:spPr>
      </p:pic>
      <p:pic>
        <p:nvPicPr>
          <p:cNvPr id="9" name="Grafik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56254" y="2260054"/>
            <a:ext cx="2170259" cy="3858238"/>
          </a:xfrm>
          <a:prstGeom prst="rect">
            <a:avLst/>
          </a:prstGeom>
        </p:spPr>
      </p:pic>
      <p:pic>
        <p:nvPicPr>
          <p:cNvPr id="10" name="Grafik 9"/>
          <p:cNvPicPr>
            <a:picLocks noChangeAspect="1"/>
          </p:cNvPicPr>
          <p:nvPr/>
        </p:nvPicPr>
        <p:blipFill>
          <a:blip r:embed="rId5"/>
          <a:stretch>
            <a:fillRect/>
          </a:stretch>
        </p:blipFill>
        <p:spPr>
          <a:xfrm>
            <a:off x="4657639" y="3560456"/>
            <a:ext cx="1836150" cy="2571788"/>
          </a:xfrm>
          <a:prstGeom prst="rect">
            <a:avLst/>
          </a:prstGeom>
        </p:spPr>
      </p:pic>
      <p:pic>
        <p:nvPicPr>
          <p:cNvPr id="11" name="Grafik 10"/>
          <p:cNvPicPr>
            <a:picLocks noChangeAspect="1"/>
          </p:cNvPicPr>
          <p:nvPr/>
        </p:nvPicPr>
        <p:blipFill>
          <a:blip r:embed="rId6"/>
          <a:stretch>
            <a:fillRect/>
          </a:stretch>
        </p:blipFill>
        <p:spPr>
          <a:xfrm>
            <a:off x="1295467" y="3560456"/>
            <a:ext cx="3138900" cy="2571788"/>
          </a:xfrm>
          <a:prstGeom prst="rect">
            <a:avLst/>
          </a:prstGeom>
        </p:spPr>
      </p:pic>
      <p:sp>
        <p:nvSpPr>
          <p:cNvPr id="13" name="Fußzeilenplatzhalter 12"/>
          <p:cNvSpPr>
            <a:spLocks noGrp="1"/>
          </p:cNvSpPr>
          <p:nvPr>
            <p:ph type="ftr" sz="quarter" idx="14"/>
          </p:nvPr>
        </p:nvSpPr>
        <p:spPr/>
        <p:txBody>
          <a:bodyPr/>
          <a:lstStyle/>
          <a:p>
            <a:r>
              <a:rPr lang="de-DE"/>
              <a:t>Netzwerk Teilchenwelt - Angebote und Materialien - FTS Bad Honnef</a:t>
            </a:r>
            <a:endParaRPr lang="de-DE" dirty="0"/>
          </a:p>
        </p:txBody>
      </p:sp>
      <p:sp>
        <p:nvSpPr>
          <p:cNvPr id="15" name="Foliennummernplatzhalter 4"/>
          <p:cNvSpPr>
            <a:spLocks noGrp="1"/>
          </p:cNvSpPr>
          <p:nvPr>
            <p:ph type="sldNum" sz="quarter" idx="15"/>
          </p:nvPr>
        </p:nvSpPr>
        <p:spPr>
          <a:xfrm>
            <a:off x="11078312" y="6377249"/>
            <a:ext cx="819776" cy="354340"/>
          </a:xfrm>
        </p:spPr>
        <p:txBody>
          <a:bodyPr/>
          <a:lstStyle/>
          <a:p>
            <a:fld id="{13EBA283-81CD-428D-9703-4AE41BDC50AA}" type="slidenum">
              <a:rPr lang="de-DE" smtClean="0"/>
              <a:pPr/>
              <a:t>24</a:t>
            </a:fld>
            <a:endParaRPr lang="de-DE" sz="3200" dirty="0"/>
          </a:p>
        </p:txBody>
      </p:sp>
    </p:spTree>
    <p:extLst>
      <p:ext uri="{BB962C8B-B14F-4D97-AF65-F5344CB8AC3E}">
        <p14:creationId xmlns:p14="http://schemas.microsoft.com/office/powerpoint/2010/main" val="2268121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Übersicht</a:t>
            </a:r>
          </a:p>
        </p:txBody>
      </p:sp>
      <p:sp>
        <p:nvSpPr>
          <p:cNvPr id="8" name="Inhaltsplatzhalter 7"/>
          <p:cNvSpPr>
            <a:spLocks noGrp="1"/>
          </p:cNvSpPr>
          <p:nvPr>
            <p:ph sz="quarter" idx="13"/>
          </p:nvPr>
        </p:nvSpPr>
        <p:spPr/>
        <p:txBody>
          <a:bodyPr>
            <a:normAutofit/>
          </a:bodyPr>
          <a:lstStyle/>
          <a:p>
            <a:pPr>
              <a:lnSpc>
                <a:spcPct val="150000"/>
              </a:lnSpc>
            </a:pPr>
            <a:r>
              <a:rPr lang="de-DE" sz="2800" dirty="0"/>
              <a:t>Was ist das Netzwerk Teilchenwelt?</a:t>
            </a:r>
          </a:p>
          <a:p>
            <a:pPr>
              <a:lnSpc>
                <a:spcPct val="150000"/>
              </a:lnSpc>
            </a:pPr>
            <a:r>
              <a:rPr lang="de-DE" sz="2800" dirty="0"/>
              <a:t>Aktivitäten für Jugendliche</a:t>
            </a:r>
          </a:p>
          <a:p>
            <a:pPr>
              <a:lnSpc>
                <a:spcPct val="150000"/>
              </a:lnSpc>
            </a:pPr>
            <a:r>
              <a:rPr lang="de-DE" sz="2800" b="1" dirty="0"/>
              <a:t>Aktivitäten für Lehrkräfte</a:t>
            </a:r>
          </a:p>
          <a:p>
            <a:pPr>
              <a:lnSpc>
                <a:spcPct val="150000"/>
              </a:lnSpc>
            </a:pPr>
            <a:r>
              <a:rPr lang="de-DE" sz="2800" dirty="0"/>
              <a:t>Unterrichtsmaterialien</a:t>
            </a:r>
          </a:p>
          <a:p>
            <a:pPr>
              <a:lnSpc>
                <a:spcPct val="150000"/>
              </a:lnSpc>
            </a:pPr>
            <a:r>
              <a:rPr lang="de-DE" sz="2800" dirty="0"/>
              <a:t>Weitere Angebote</a:t>
            </a:r>
          </a:p>
        </p:txBody>
      </p:sp>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5" name="Foliennummernplatzhalter 4"/>
          <p:cNvSpPr>
            <a:spLocks noGrp="1"/>
          </p:cNvSpPr>
          <p:nvPr>
            <p:ph type="sldNum" sz="quarter" idx="15"/>
          </p:nvPr>
        </p:nvSpPr>
        <p:spPr/>
        <p:txBody>
          <a:bodyPr/>
          <a:lstStyle/>
          <a:p>
            <a:fld id="{13EBA283-81CD-428D-9703-4AE41BDC50AA}" type="slidenum">
              <a:rPr lang="de-DE" smtClean="0"/>
              <a:pPr/>
              <a:t>25</a:t>
            </a:fld>
            <a:endParaRPr lang="de-DE" sz="3200" dirty="0"/>
          </a:p>
        </p:txBody>
      </p:sp>
    </p:spTree>
    <p:extLst>
      <p:ext uri="{BB962C8B-B14F-4D97-AF65-F5344CB8AC3E}">
        <p14:creationId xmlns:p14="http://schemas.microsoft.com/office/powerpoint/2010/main" val="16625940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Forschung trifft Schule</a:t>
            </a:r>
          </a:p>
        </p:txBody>
      </p:sp>
      <p:sp>
        <p:nvSpPr>
          <p:cNvPr id="6" name="Textplatzhalter 5"/>
          <p:cNvSpPr>
            <a:spLocks noGrp="1"/>
          </p:cNvSpPr>
          <p:nvPr>
            <p:ph sz="quarter" idx="13"/>
          </p:nvPr>
        </p:nvSpPr>
        <p:spPr/>
        <p:txBody>
          <a:bodyPr>
            <a:normAutofit fontScale="92500" lnSpcReduction="10000"/>
          </a:bodyPr>
          <a:lstStyle/>
          <a:p>
            <a:pPr marL="0" indent="0">
              <a:buNone/>
            </a:pPr>
            <a:r>
              <a:rPr lang="de-DE" dirty="0"/>
              <a:t>in Kooperation mit</a:t>
            </a:r>
            <a:br>
              <a:rPr lang="de-DE" dirty="0"/>
            </a:br>
            <a:r>
              <a:rPr lang="de-DE" dirty="0"/>
              <a:t>Dr. Hans Riegel-Stiftung</a:t>
            </a:r>
          </a:p>
          <a:p>
            <a:r>
              <a:rPr lang="de-DE" b="1" dirty="0"/>
              <a:t>Basisprogramm</a:t>
            </a:r>
            <a:r>
              <a:rPr lang="de-DE" dirty="0"/>
              <a:t>:</a:t>
            </a:r>
          </a:p>
          <a:p>
            <a:pPr lvl="1"/>
            <a:r>
              <a:rPr lang="de-DE" dirty="0"/>
              <a:t>2 tägige Fortbildung</a:t>
            </a:r>
          </a:p>
          <a:p>
            <a:r>
              <a:rPr lang="de-DE" b="1" dirty="0"/>
              <a:t>Qualifizierungsprogramm</a:t>
            </a:r>
            <a:r>
              <a:rPr lang="de-DE" dirty="0"/>
              <a:t>:</a:t>
            </a:r>
          </a:p>
          <a:p>
            <a:pPr lvl="1"/>
            <a:r>
              <a:rPr lang="de-DE" dirty="0"/>
              <a:t>Multiplikatoren Schulung</a:t>
            </a:r>
          </a:p>
          <a:p>
            <a:r>
              <a:rPr lang="de-DE" b="1" dirty="0"/>
              <a:t>Vertiefungsprogramm</a:t>
            </a:r>
            <a:r>
              <a:rPr lang="de-DE" dirty="0"/>
              <a:t>:</a:t>
            </a:r>
          </a:p>
          <a:p>
            <a:pPr lvl="1"/>
            <a:r>
              <a:rPr lang="de-DE" dirty="0"/>
              <a:t>Jährlich: CERN Summer School</a:t>
            </a:r>
          </a:p>
          <a:p>
            <a:pPr lvl="1"/>
            <a:r>
              <a:rPr lang="de-DE" dirty="0"/>
              <a:t>Eine Woche im Juli</a:t>
            </a:r>
          </a:p>
          <a:p>
            <a:r>
              <a:rPr lang="de-DE" b="1" dirty="0"/>
              <a:t>Digitale Fortbildungen:</a:t>
            </a:r>
          </a:p>
          <a:p>
            <a:pPr lvl="1"/>
            <a:r>
              <a:rPr lang="de-DE" dirty="0"/>
              <a:t>Von der Kollision zur Entdeckung</a:t>
            </a:r>
          </a:p>
          <a:p>
            <a:pPr lvl="1"/>
            <a:r>
              <a:rPr lang="de-DE" dirty="0" err="1"/>
              <a:t>Cosmic@Web</a:t>
            </a:r>
            <a:r>
              <a:rPr lang="de-DE" dirty="0"/>
              <a:t> Workshops</a:t>
            </a:r>
          </a:p>
          <a:p>
            <a:pPr lvl="1"/>
            <a:r>
              <a:rPr lang="de-DE" dirty="0"/>
              <a:t>Mehrwöchige Veranstaltungsreihen</a:t>
            </a:r>
          </a:p>
          <a:p>
            <a:pPr marL="355600" lvl="1" indent="0">
              <a:buNone/>
            </a:pPr>
            <a:endParaRPr lang="de-DE" dirty="0"/>
          </a:p>
        </p:txBody>
      </p:sp>
      <p:sp>
        <p:nvSpPr>
          <p:cNvPr id="5" name="Fußzeilenplatzhalter 4"/>
          <p:cNvSpPr>
            <a:spLocks noGrp="1"/>
          </p:cNvSpPr>
          <p:nvPr>
            <p:ph type="ftr" sz="quarter" idx="14"/>
          </p:nvPr>
        </p:nvSpPr>
        <p:spPr/>
        <p:txBody>
          <a:bodyPr/>
          <a:lstStyle/>
          <a:p>
            <a:r>
              <a:rPr lang="de-DE"/>
              <a:t>Netzwerk Teilchenwelt - Angebote und Materialien - FTS Bad Honnef</a:t>
            </a:r>
            <a:endParaRPr lang="de-DE" dirty="0"/>
          </a:p>
        </p:txBody>
      </p:sp>
      <p:sp>
        <p:nvSpPr>
          <p:cNvPr id="3" name="Foliennummernplatzhalter 2"/>
          <p:cNvSpPr>
            <a:spLocks noGrp="1"/>
          </p:cNvSpPr>
          <p:nvPr>
            <p:ph type="sldNum" sz="quarter" idx="15"/>
          </p:nvPr>
        </p:nvSpPr>
        <p:spPr/>
        <p:txBody>
          <a:bodyPr/>
          <a:lstStyle/>
          <a:p>
            <a:fld id="{13EBA283-81CD-428D-9703-4AE41BDC50AA}" type="slidenum">
              <a:rPr lang="de-DE" smtClean="0"/>
              <a:pPr/>
              <a:t>26</a:t>
            </a:fld>
            <a:endParaRPr lang="de-DE" dirty="0"/>
          </a:p>
        </p:txBody>
      </p:sp>
      <p:pic>
        <p:nvPicPr>
          <p:cNvPr id="15" name="Grafik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97248" y="461144"/>
            <a:ext cx="2922506" cy="1950715"/>
          </a:xfrm>
          <a:prstGeom prst="rect">
            <a:avLst/>
          </a:prstGeom>
        </p:spPr>
      </p:pic>
      <p:pic>
        <p:nvPicPr>
          <p:cNvPr id="18" name="Grafik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9599" y="4904427"/>
            <a:ext cx="3787897" cy="1321708"/>
          </a:xfrm>
          <a:prstGeom prst="rect">
            <a:avLst/>
          </a:prstGeom>
        </p:spPr>
      </p:pic>
      <p:pic>
        <p:nvPicPr>
          <p:cNvPr id="7" name="Grafik 6"/>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96739" y="503506"/>
            <a:ext cx="2921319" cy="1950135"/>
          </a:xfrm>
          <a:prstGeom prst="rect">
            <a:avLst/>
          </a:prstGeom>
        </p:spPr>
      </p:pic>
      <p:pic>
        <p:nvPicPr>
          <p:cNvPr id="8" name="Grafik 7"/>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5553403" y="2678906"/>
            <a:ext cx="2966351" cy="1980286"/>
          </a:xfrm>
          <a:prstGeom prst="rect">
            <a:avLst/>
          </a:prstGeom>
        </p:spPr>
      </p:pic>
      <p:pic>
        <p:nvPicPr>
          <p:cNvPr id="10" name="Grafik 9"/>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696739" y="2673342"/>
            <a:ext cx="2974974" cy="1985850"/>
          </a:xfrm>
          <a:prstGeom prst="rect">
            <a:avLst/>
          </a:prstGeom>
        </p:spPr>
      </p:pic>
      <p:sp>
        <p:nvSpPr>
          <p:cNvPr id="13" name="Textfeld 12"/>
          <p:cNvSpPr txBox="1"/>
          <p:nvPr/>
        </p:nvSpPr>
        <p:spPr>
          <a:xfrm>
            <a:off x="7555065" y="2270396"/>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rgbClr val="FFFFFF"/>
                </a:solidFill>
                <a:latin typeface="Arial Narrow" panose="020B0606020202030204" pitchFamily="34" charset="0"/>
              </a:rPr>
              <a:t>Foto: Philipp Lindenau</a:t>
            </a:r>
          </a:p>
        </p:txBody>
      </p:sp>
      <p:sp>
        <p:nvSpPr>
          <p:cNvPr id="14" name="Textfeld 13"/>
          <p:cNvSpPr txBox="1"/>
          <p:nvPr/>
        </p:nvSpPr>
        <p:spPr>
          <a:xfrm>
            <a:off x="10618262" y="461144"/>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rgbClr val="FFFFFF"/>
                </a:solidFill>
                <a:latin typeface="Arial Narrow" panose="020B0606020202030204" pitchFamily="34" charset="0"/>
              </a:rPr>
              <a:t>Foto: Philipp Lindenau</a:t>
            </a:r>
          </a:p>
        </p:txBody>
      </p:sp>
      <p:sp>
        <p:nvSpPr>
          <p:cNvPr id="16" name="Textfeld 15"/>
          <p:cNvSpPr txBox="1"/>
          <p:nvPr/>
        </p:nvSpPr>
        <p:spPr>
          <a:xfrm>
            <a:off x="8673548" y="4482594"/>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rgbClr val="FFFFFF"/>
                </a:solidFill>
                <a:latin typeface="Arial Narrow" panose="020B0606020202030204" pitchFamily="34" charset="0"/>
              </a:rPr>
              <a:t>Foto: Philipp Lindenau</a:t>
            </a:r>
          </a:p>
        </p:txBody>
      </p:sp>
      <p:sp>
        <p:nvSpPr>
          <p:cNvPr id="17" name="Textfeld 16"/>
          <p:cNvSpPr txBox="1"/>
          <p:nvPr/>
        </p:nvSpPr>
        <p:spPr>
          <a:xfrm>
            <a:off x="7555065" y="4482594"/>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rgbClr val="FFFFFF"/>
                </a:solidFill>
                <a:latin typeface="Arial Narrow" panose="020B0606020202030204" pitchFamily="34" charset="0"/>
              </a:rPr>
              <a:t>Foto: Philipp Lindenau</a:t>
            </a:r>
          </a:p>
        </p:txBody>
      </p:sp>
    </p:spTree>
    <p:extLst>
      <p:ext uri="{BB962C8B-B14F-4D97-AF65-F5344CB8AC3E}">
        <p14:creationId xmlns:p14="http://schemas.microsoft.com/office/powerpoint/2010/main" val="13933855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Online Fortbildungen</a:t>
            </a:r>
          </a:p>
        </p:txBody>
      </p:sp>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19" name="Foliennummernplatzhalter 4"/>
          <p:cNvSpPr>
            <a:spLocks noGrp="1"/>
          </p:cNvSpPr>
          <p:nvPr>
            <p:ph type="sldNum" sz="quarter" idx="15"/>
          </p:nvPr>
        </p:nvSpPr>
        <p:spPr>
          <a:xfrm>
            <a:off x="11078312" y="6377249"/>
            <a:ext cx="819776" cy="354340"/>
          </a:xfrm>
        </p:spPr>
        <p:txBody>
          <a:bodyPr/>
          <a:lstStyle/>
          <a:p>
            <a:fld id="{13EBA283-81CD-428D-9703-4AE41BDC50AA}" type="slidenum">
              <a:rPr lang="de-DE" smtClean="0"/>
              <a:pPr/>
              <a:t>27</a:t>
            </a:fld>
            <a:endParaRPr lang="de-DE" sz="3200" dirty="0"/>
          </a:p>
        </p:txBody>
      </p:sp>
      <p:sp>
        <p:nvSpPr>
          <p:cNvPr id="5" name="Textplatzhalter 5"/>
          <p:cNvSpPr>
            <a:spLocks noGrp="1"/>
          </p:cNvSpPr>
          <p:nvPr>
            <p:ph sz="quarter" idx="13"/>
          </p:nvPr>
        </p:nvSpPr>
        <p:spPr>
          <a:xfrm>
            <a:off x="1295467" y="1772817"/>
            <a:ext cx="4805146" cy="4716883"/>
          </a:xfrm>
          <a:prstGeom prst="rect">
            <a:avLst/>
          </a:prstGeom>
        </p:spPr>
        <p:txBody>
          <a:bodyPr>
            <a:noAutofit/>
          </a:bodyPr>
          <a:lstStyle/>
          <a:p>
            <a:r>
              <a:rPr lang="de-DE" b="1" dirty="0"/>
              <a:t>„Von der Kollision zur Entdeckung“</a:t>
            </a:r>
          </a:p>
          <a:p>
            <a:pPr lvl="1"/>
            <a:r>
              <a:rPr lang="de-DE" dirty="0">
                <a:solidFill>
                  <a:srgbClr val="013476"/>
                </a:solidFill>
                <a:sym typeface="Wingdings" panose="05000000000000000000" pitchFamily="2" charset="2"/>
              </a:rPr>
              <a:t>5-Stunden-Programm mit </a:t>
            </a:r>
            <a:r>
              <a:rPr lang="de-DE" dirty="0" err="1">
                <a:solidFill>
                  <a:srgbClr val="013476"/>
                </a:solidFill>
                <a:sym typeface="Wingdings" panose="05000000000000000000" pitchFamily="2" charset="2"/>
              </a:rPr>
              <a:t>Physiker:innen</a:t>
            </a:r>
            <a:endParaRPr lang="de-DE" dirty="0">
              <a:solidFill>
                <a:srgbClr val="013476"/>
              </a:solidFill>
              <a:sym typeface="Wingdings" panose="05000000000000000000" pitchFamily="2" charset="2"/>
            </a:endParaRPr>
          </a:p>
          <a:p>
            <a:pPr lvl="1"/>
            <a:r>
              <a:rPr lang="de-DE" dirty="0">
                <a:sym typeface="Wingdings" panose="05000000000000000000" pitchFamily="2" charset="2"/>
              </a:rPr>
              <a:t>Verschiedene Vorträge und interaktive Phasen</a:t>
            </a:r>
            <a:endParaRPr lang="de-DE" dirty="0">
              <a:solidFill>
                <a:srgbClr val="013476"/>
              </a:solidFill>
              <a:sym typeface="Wingdings" panose="05000000000000000000" pitchFamily="2" charset="2"/>
            </a:endParaRPr>
          </a:p>
          <a:p>
            <a:pPr lvl="1"/>
            <a:endParaRPr lang="de-DE" dirty="0">
              <a:sym typeface="Wingdings" panose="05000000000000000000" pitchFamily="2" charset="2"/>
            </a:endParaRPr>
          </a:p>
          <a:p>
            <a:r>
              <a:rPr lang="de-DE" b="1" dirty="0" err="1"/>
              <a:t>Cosmic@WEB</a:t>
            </a:r>
            <a:endParaRPr lang="de-DE" b="1" dirty="0"/>
          </a:p>
          <a:p>
            <a:pPr lvl="1"/>
            <a:r>
              <a:rPr lang="de-DE" dirty="0">
                <a:sym typeface="Wingdings" panose="05000000000000000000" pitchFamily="2" charset="2"/>
              </a:rPr>
              <a:t>2-Stunden-Programm</a:t>
            </a:r>
          </a:p>
          <a:p>
            <a:pPr lvl="1"/>
            <a:r>
              <a:rPr lang="de-DE" dirty="0">
                <a:sym typeface="Wingdings" panose="05000000000000000000" pitchFamily="2" charset="2"/>
              </a:rPr>
              <a:t>Einführungsvortrag zu Astroteilchen + interaktive Phase</a:t>
            </a:r>
          </a:p>
          <a:p>
            <a:pPr marL="0" indent="0">
              <a:buNone/>
            </a:pPr>
            <a:endParaRPr lang="de-DE" dirty="0"/>
          </a:p>
          <a:p>
            <a:pPr marL="0" indent="0">
              <a:buNone/>
            </a:pPr>
            <a:endParaRPr lang="de-DE" dirty="0"/>
          </a:p>
        </p:txBody>
      </p:sp>
      <p:pic>
        <p:nvPicPr>
          <p:cNvPr id="3" name="Grafik 2"/>
          <p:cNvPicPr>
            <a:picLocks noChangeAspect="1"/>
          </p:cNvPicPr>
          <p:nvPr/>
        </p:nvPicPr>
        <p:blipFill>
          <a:blip r:embed="rId3"/>
          <a:stretch>
            <a:fillRect/>
          </a:stretch>
        </p:blipFill>
        <p:spPr>
          <a:xfrm>
            <a:off x="6100613" y="171542"/>
            <a:ext cx="5797475" cy="6549656"/>
          </a:xfrm>
          <a:prstGeom prst="rect">
            <a:avLst/>
          </a:prstGeom>
        </p:spPr>
      </p:pic>
    </p:spTree>
    <p:extLst>
      <p:ext uri="{BB962C8B-B14F-4D97-AF65-F5344CB8AC3E}">
        <p14:creationId xmlns:p14="http://schemas.microsoft.com/office/powerpoint/2010/main" val="35252930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CERN Summerschool</a:t>
            </a:r>
          </a:p>
        </p:txBody>
      </p:sp>
      <p:sp>
        <p:nvSpPr>
          <p:cNvPr id="5" name="Fußzeilenplatzhalter 4"/>
          <p:cNvSpPr>
            <a:spLocks noGrp="1"/>
          </p:cNvSpPr>
          <p:nvPr>
            <p:ph type="ftr" sz="quarter" idx="4294967295"/>
          </p:nvPr>
        </p:nvSpPr>
        <p:spPr/>
        <p:txBody>
          <a:bodyPr/>
          <a:lstStyle/>
          <a:p>
            <a:r>
              <a:rPr lang="de-DE" sz="1400"/>
              <a:t>Netzwerk Teilchenwelt - Angebote und Materialien - FTS Bad Honnef</a:t>
            </a:r>
            <a:endParaRPr lang="de-DE" sz="1400" dirty="0"/>
          </a:p>
        </p:txBody>
      </p:sp>
      <p:sp>
        <p:nvSpPr>
          <p:cNvPr id="6" name="Inhaltsplatzhalter 5"/>
          <p:cNvSpPr>
            <a:spLocks noGrp="1"/>
          </p:cNvSpPr>
          <p:nvPr>
            <p:ph sz="quarter" idx="13"/>
          </p:nvPr>
        </p:nvSpPr>
        <p:spPr/>
        <p:txBody>
          <a:bodyPr/>
          <a:lstStyle/>
          <a:p>
            <a:r>
              <a:rPr lang="de-DE" b="1" dirty="0"/>
              <a:t>Zeitraum 23.-29.07. oder 30.07.-05.08.2023</a:t>
            </a:r>
            <a:endParaRPr lang="de-DE" dirty="0"/>
          </a:p>
          <a:p>
            <a:r>
              <a:rPr lang="de-DE" dirty="0">
                <a:hlinkClick r:id="rId2"/>
              </a:rPr>
              <a:t>https://indico.cern.ch/event/1131641/</a:t>
            </a:r>
            <a:r>
              <a:rPr lang="de-DE" dirty="0"/>
              <a:t> (2022)</a:t>
            </a:r>
          </a:p>
          <a:p>
            <a:r>
              <a:rPr lang="de-DE" dirty="0"/>
              <a:t>Bewerbung ab ca. 01.04.</a:t>
            </a:r>
          </a:p>
          <a:p>
            <a:r>
              <a:rPr lang="de-DE" dirty="0"/>
              <a:t>Voraussetzung: Teilnahme an einer einführenden </a:t>
            </a:r>
            <a:r>
              <a:rPr lang="de-DE" dirty="0" err="1"/>
              <a:t>NTW</a:t>
            </a:r>
            <a:r>
              <a:rPr lang="de-DE" dirty="0"/>
              <a:t> Fortbildung</a:t>
            </a:r>
          </a:p>
          <a:p>
            <a:endParaRPr lang="de-DE" b="1" dirty="0"/>
          </a:p>
          <a:p>
            <a:endParaRPr lang="de-DE" b="1" dirty="0"/>
          </a:p>
        </p:txBody>
      </p:sp>
      <p:grpSp>
        <p:nvGrpSpPr>
          <p:cNvPr id="8" name="Gruppieren 7"/>
          <p:cNvGrpSpPr/>
          <p:nvPr/>
        </p:nvGrpSpPr>
        <p:grpSpPr>
          <a:xfrm>
            <a:off x="7752349" y="165637"/>
            <a:ext cx="4858491" cy="2939277"/>
            <a:chOff x="3702659" y="3608485"/>
            <a:chExt cx="4882541" cy="2953827"/>
          </a:xfrm>
        </p:grpSpPr>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2659" y="3608485"/>
              <a:ext cx="4425341" cy="2953827"/>
            </a:xfrm>
            <a:prstGeom prst="rect">
              <a:avLst/>
            </a:prstGeom>
          </p:spPr>
        </p:pic>
        <p:sp>
          <p:nvSpPr>
            <p:cNvPr id="3" name="Textfeld 2"/>
            <p:cNvSpPr txBox="1"/>
            <p:nvPr/>
          </p:nvSpPr>
          <p:spPr>
            <a:xfrm>
              <a:off x="7152640" y="6359179"/>
              <a:ext cx="1432560" cy="203133"/>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rgbClr val="FFFFFF"/>
                  </a:solidFill>
                  <a:latin typeface="Arial Narrow" panose="020B0606020202030204" pitchFamily="34" charset="0"/>
                </a:rPr>
                <a:t>Foto: Philipp Lindenau</a:t>
              </a:r>
            </a:p>
          </p:txBody>
        </p:sp>
      </p:grpSp>
      <p:sp>
        <p:nvSpPr>
          <p:cNvPr id="9" name="Foliennummernplatzhalter 8"/>
          <p:cNvSpPr>
            <a:spLocks noGrp="1"/>
          </p:cNvSpPr>
          <p:nvPr>
            <p:ph type="sldNum" sz="quarter" idx="15"/>
          </p:nvPr>
        </p:nvSpPr>
        <p:spPr/>
        <p:txBody>
          <a:bodyPr/>
          <a:lstStyle/>
          <a:p>
            <a:pPr algn="ctr"/>
            <a:fld id="{13EBA283-81CD-428D-9703-4AE41BDC50AA}" type="slidenum">
              <a:rPr lang="de-DE" smtClean="0"/>
              <a:pPr algn="ctr"/>
              <a:t>28</a:t>
            </a:fld>
            <a:endParaRPr lang="de-DE" dirty="0"/>
          </a:p>
        </p:txBody>
      </p:sp>
      <p:pic>
        <p:nvPicPr>
          <p:cNvPr id="12" name="Grafik 11"/>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4997249" y="3883385"/>
            <a:ext cx="3496682" cy="2334221"/>
          </a:xfrm>
          <a:prstGeom prst="rect">
            <a:avLst/>
          </a:prstGeom>
        </p:spPr>
      </p:pic>
      <p:pic>
        <p:nvPicPr>
          <p:cNvPr id="13" name="Grafik 12"/>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634639" y="3883385"/>
            <a:ext cx="3509408" cy="2342830"/>
          </a:xfrm>
          <a:prstGeom prst="rect">
            <a:avLst/>
          </a:prstGeom>
        </p:spPr>
      </p:pic>
      <p:sp>
        <p:nvSpPr>
          <p:cNvPr id="14" name="Textfeld 13"/>
          <p:cNvSpPr txBox="1"/>
          <p:nvPr/>
        </p:nvSpPr>
        <p:spPr>
          <a:xfrm>
            <a:off x="11185336" y="6045721"/>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rgbClr val="FFFFFF"/>
                </a:solidFill>
                <a:latin typeface="Arial Narrow" panose="020B0606020202030204" pitchFamily="34" charset="0"/>
              </a:rPr>
              <a:t>Foto: Philipp Lindenau</a:t>
            </a:r>
          </a:p>
        </p:txBody>
      </p:sp>
      <p:sp>
        <p:nvSpPr>
          <p:cNvPr id="15" name="Textfeld 14"/>
          <p:cNvSpPr txBox="1"/>
          <p:nvPr/>
        </p:nvSpPr>
        <p:spPr>
          <a:xfrm>
            <a:off x="7533133" y="6053360"/>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rgbClr val="FFFFFF"/>
                </a:solidFill>
                <a:latin typeface="Arial Narrow" panose="020B0606020202030204" pitchFamily="34" charset="0"/>
              </a:rPr>
              <a:t>Foto: Philipp Lindenau</a:t>
            </a:r>
          </a:p>
        </p:txBody>
      </p:sp>
      <p:grpSp>
        <p:nvGrpSpPr>
          <p:cNvPr id="18" name="Gruppieren 17"/>
          <p:cNvGrpSpPr/>
          <p:nvPr/>
        </p:nvGrpSpPr>
        <p:grpSpPr>
          <a:xfrm>
            <a:off x="1314537" y="3883385"/>
            <a:ext cx="3968134" cy="2398273"/>
            <a:chOff x="1023333" y="3857219"/>
            <a:chExt cx="3968134" cy="2398273"/>
          </a:xfrm>
        </p:grpSpPr>
        <p:pic>
          <p:nvPicPr>
            <p:cNvPr id="17" name="Grafik 16"/>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1023333" y="3857219"/>
              <a:ext cx="3535082" cy="2359855"/>
            </a:xfrm>
            <a:prstGeom prst="rect">
              <a:avLst/>
            </a:prstGeom>
          </p:spPr>
        </p:pic>
        <p:sp>
          <p:nvSpPr>
            <p:cNvPr id="16" name="Textfeld 15"/>
            <p:cNvSpPr txBox="1"/>
            <p:nvPr/>
          </p:nvSpPr>
          <p:spPr>
            <a:xfrm>
              <a:off x="3565963" y="6053360"/>
              <a:ext cx="1425504" cy="202132"/>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rgbClr val="FFFFFF"/>
                  </a:solidFill>
                  <a:latin typeface="Arial Narrow" panose="020B0606020202030204" pitchFamily="34" charset="0"/>
                </a:rPr>
                <a:t>Foto: Philipp Lindenau</a:t>
              </a:r>
            </a:p>
          </p:txBody>
        </p:sp>
      </p:grpSp>
    </p:spTree>
    <p:extLst>
      <p:ext uri="{BB962C8B-B14F-4D97-AF65-F5344CB8AC3E}">
        <p14:creationId xmlns:p14="http://schemas.microsoft.com/office/powerpoint/2010/main" val="39138644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Übersicht</a:t>
            </a:r>
          </a:p>
        </p:txBody>
      </p:sp>
      <p:sp>
        <p:nvSpPr>
          <p:cNvPr id="8" name="Inhaltsplatzhalter 7"/>
          <p:cNvSpPr>
            <a:spLocks noGrp="1"/>
          </p:cNvSpPr>
          <p:nvPr>
            <p:ph sz="quarter" idx="13"/>
          </p:nvPr>
        </p:nvSpPr>
        <p:spPr/>
        <p:txBody>
          <a:bodyPr>
            <a:normAutofit/>
          </a:bodyPr>
          <a:lstStyle/>
          <a:p>
            <a:pPr>
              <a:lnSpc>
                <a:spcPct val="150000"/>
              </a:lnSpc>
            </a:pPr>
            <a:r>
              <a:rPr lang="de-DE" sz="2800" dirty="0"/>
              <a:t>Was ist das Netzwerk Teilchenwelt?</a:t>
            </a:r>
          </a:p>
          <a:p>
            <a:pPr>
              <a:lnSpc>
                <a:spcPct val="150000"/>
              </a:lnSpc>
            </a:pPr>
            <a:r>
              <a:rPr lang="de-DE" sz="2800" dirty="0"/>
              <a:t>Aktivitäten für Jugendliche</a:t>
            </a:r>
          </a:p>
          <a:p>
            <a:pPr>
              <a:lnSpc>
                <a:spcPct val="150000"/>
              </a:lnSpc>
            </a:pPr>
            <a:r>
              <a:rPr lang="de-DE" sz="2800" dirty="0"/>
              <a:t>Aktivitäten für Lehrkräfte</a:t>
            </a:r>
          </a:p>
          <a:p>
            <a:pPr>
              <a:lnSpc>
                <a:spcPct val="150000"/>
              </a:lnSpc>
            </a:pPr>
            <a:r>
              <a:rPr lang="de-DE" sz="2800" b="1" dirty="0"/>
              <a:t>Unterrichtsmaterialien</a:t>
            </a:r>
          </a:p>
          <a:p>
            <a:pPr>
              <a:lnSpc>
                <a:spcPct val="150000"/>
              </a:lnSpc>
            </a:pPr>
            <a:r>
              <a:rPr lang="de-DE" sz="2800" dirty="0"/>
              <a:t>Weitere Angebote</a:t>
            </a:r>
          </a:p>
        </p:txBody>
      </p:sp>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29</a:t>
            </a:fld>
            <a:endParaRPr lang="de-DE" sz="3200" dirty="0"/>
          </a:p>
        </p:txBody>
      </p:sp>
    </p:spTree>
    <p:extLst>
      <p:ext uri="{BB962C8B-B14F-4D97-AF65-F5344CB8AC3E}">
        <p14:creationId xmlns:p14="http://schemas.microsoft.com/office/powerpoint/2010/main" val="513356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Übersicht</a:t>
            </a:r>
          </a:p>
        </p:txBody>
      </p:sp>
      <p:sp>
        <p:nvSpPr>
          <p:cNvPr id="8" name="Inhaltsplatzhalter 7"/>
          <p:cNvSpPr>
            <a:spLocks noGrp="1"/>
          </p:cNvSpPr>
          <p:nvPr>
            <p:ph sz="quarter" idx="13"/>
          </p:nvPr>
        </p:nvSpPr>
        <p:spPr/>
        <p:txBody>
          <a:bodyPr>
            <a:normAutofit/>
          </a:bodyPr>
          <a:lstStyle/>
          <a:p>
            <a:pPr>
              <a:lnSpc>
                <a:spcPct val="150000"/>
              </a:lnSpc>
            </a:pPr>
            <a:r>
              <a:rPr lang="de-DE" sz="2800" b="1" dirty="0"/>
              <a:t>Was ist das Netzwerk Teilchenwelt?</a:t>
            </a:r>
          </a:p>
          <a:p>
            <a:pPr>
              <a:lnSpc>
                <a:spcPct val="150000"/>
              </a:lnSpc>
            </a:pPr>
            <a:r>
              <a:rPr lang="de-DE" sz="2800" dirty="0"/>
              <a:t>Aktivitäten für Jugendliche</a:t>
            </a:r>
          </a:p>
          <a:p>
            <a:pPr>
              <a:lnSpc>
                <a:spcPct val="150000"/>
              </a:lnSpc>
            </a:pPr>
            <a:r>
              <a:rPr lang="de-DE" sz="2800" dirty="0"/>
              <a:t>Aktivitäten für Lehrkräfte</a:t>
            </a:r>
          </a:p>
          <a:p>
            <a:pPr>
              <a:lnSpc>
                <a:spcPct val="150000"/>
              </a:lnSpc>
            </a:pPr>
            <a:r>
              <a:rPr lang="de-DE" sz="2800" dirty="0"/>
              <a:t>Unterrichtsmaterialien</a:t>
            </a:r>
          </a:p>
          <a:p>
            <a:pPr>
              <a:lnSpc>
                <a:spcPct val="150000"/>
              </a:lnSpc>
            </a:pPr>
            <a:r>
              <a:rPr lang="de-DE" sz="2800" dirty="0"/>
              <a:t>Weitere Angebote</a:t>
            </a:r>
          </a:p>
        </p:txBody>
      </p:sp>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5" name="Foliennummernplatzhalter 4"/>
          <p:cNvSpPr>
            <a:spLocks noGrp="1"/>
          </p:cNvSpPr>
          <p:nvPr>
            <p:ph type="sldNum" sz="quarter" idx="15"/>
          </p:nvPr>
        </p:nvSpPr>
        <p:spPr/>
        <p:txBody>
          <a:bodyPr/>
          <a:lstStyle/>
          <a:p>
            <a:fld id="{13EBA283-81CD-428D-9703-4AE41BDC50AA}" type="slidenum">
              <a:rPr lang="de-DE" smtClean="0"/>
              <a:pPr/>
              <a:t>3</a:t>
            </a:fld>
            <a:endParaRPr lang="de-DE" sz="3200" dirty="0"/>
          </a:p>
        </p:txBody>
      </p:sp>
    </p:spTree>
    <p:extLst>
      <p:ext uri="{BB962C8B-B14F-4D97-AF65-F5344CB8AC3E}">
        <p14:creationId xmlns:p14="http://schemas.microsoft.com/office/powerpoint/2010/main" val="30138506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dirty="0"/>
              <a:t>Unterrichtsmaterial Teilchenphysik</a:t>
            </a:r>
            <a:endParaRPr lang="de-DE" sz="1600" dirty="0"/>
          </a:p>
        </p:txBody>
      </p:sp>
      <p:sp>
        <p:nvSpPr>
          <p:cNvPr id="11" name="Text Placeholder 10"/>
          <p:cNvSpPr>
            <a:spLocks noGrp="1"/>
          </p:cNvSpPr>
          <p:nvPr>
            <p:ph sz="quarter" idx="13"/>
          </p:nvPr>
        </p:nvSpPr>
        <p:spPr/>
        <p:txBody>
          <a:bodyPr/>
          <a:lstStyle/>
          <a:p>
            <a:pPr>
              <a:lnSpc>
                <a:spcPct val="100000"/>
              </a:lnSpc>
              <a:spcBef>
                <a:spcPts val="600"/>
              </a:spcBef>
            </a:pPr>
            <a:r>
              <a:rPr lang="de-DE" dirty="0">
                <a:solidFill>
                  <a:srgbClr val="013476"/>
                </a:solidFill>
              </a:rPr>
              <a:t>Gefördert durch die Joachim Herz Stiftung</a:t>
            </a:r>
          </a:p>
          <a:p>
            <a:pPr>
              <a:lnSpc>
                <a:spcPct val="100000"/>
              </a:lnSpc>
              <a:spcBef>
                <a:spcPts val="600"/>
              </a:spcBef>
            </a:pPr>
            <a:r>
              <a:rPr lang="de-DE" dirty="0">
                <a:solidFill>
                  <a:srgbClr val="013476"/>
                </a:solidFill>
              </a:rPr>
              <a:t>enge Kooperation mit Lehrkräften </a:t>
            </a:r>
            <a:endParaRPr lang="de-DE" dirty="0"/>
          </a:p>
          <a:p>
            <a:pPr>
              <a:lnSpc>
                <a:spcPct val="100000"/>
              </a:lnSpc>
              <a:spcBef>
                <a:spcPts val="600"/>
              </a:spcBef>
            </a:pPr>
            <a:r>
              <a:rPr lang="de-DE" dirty="0">
                <a:solidFill>
                  <a:srgbClr val="013476"/>
                </a:solidFill>
              </a:rPr>
              <a:t>modulare Sammlung von Handreichungen für Lehrkräfte </a:t>
            </a:r>
          </a:p>
          <a:p>
            <a:pPr>
              <a:lnSpc>
                <a:spcPct val="100000"/>
              </a:lnSpc>
              <a:spcBef>
                <a:spcPts val="600"/>
              </a:spcBef>
            </a:pPr>
            <a:r>
              <a:rPr lang="de-DE" dirty="0">
                <a:solidFill>
                  <a:srgbClr val="013476"/>
                </a:solidFill>
              </a:rPr>
              <a:t>4 Bände</a:t>
            </a:r>
          </a:p>
          <a:p>
            <a:pPr>
              <a:lnSpc>
                <a:spcPct val="100000"/>
              </a:lnSpc>
              <a:spcBef>
                <a:spcPts val="600"/>
              </a:spcBef>
            </a:pPr>
            <a:r>
              <a:rPr lang="de-DE" dirty="0">
                <a:solidFill>
                  <a:srgbClr val="013476"/>
                </a:solidFill>
              </a:rPr>
              <a:t>Kostenfrei erhältlich</a:t>
            </a:r>
          </a:p>
          <a:p>
            <a:pPr lvl="1">
              <a:lnSpc>
                <a:spcPct val="100000"/>
              </a:lnSpc>
              <a:spcBef>
                <a:spcPts val="600"/>
              </a:spcBef>
            </a:pPr>
            <a:r>
              <a:rPr lang="de-DE" sz="1800" dirty="0"/>
              <a:t>Online </a:t>
            </a:r>
            <a:r>
              <a:rPr lang="de-DE" sz="1800" dirty="0">
                <a:hlinkClick r:id="rId3"/>
              </a:rPr>
              <a:t>www.teilchenwelt.de/tp</a:t>
            </a:r>
            <a:endParaRPr lang="de-DE" sz="1800" dirty="0"/>
          </a:p>
          <a:p>
            <a:pPr lvl="1">
              <a:lnSpc>
                <a:spcPct val="100000"/>
              </a:lnSpc>
              <a:spcBef>
                <a:spcPts val="600"/>
              </a:spcBef>
            </a:pPr>
            <a:r>
              <a:rPr lang="de-DE" sz="1800" dirty="0"/>
              <a:t>Druckexemplar bei Netzwerk Teilchenwelt </a:t>
            </a:r>
          </a:p>
        </p:txBody>
      </p:sp>
      <p:sp>
        <p:nvSpPr>
          <p:cNvPr id="3" name="Fußzeilenplatzhalter 2"/>
          <p:cNvSpPr>
            <a:spLocks noGrp="1"/>
          </p:cNvSpPr>
          <p:nvPr>
            <p:ph type="ftr" sz="quarter" idx="14"/>
          </p:nvPr>
        </p:nvSpPr>
        <p:spPr/>
        <p:txBody>
          <a:bodyPr/>
          <a:lstStyle/>
          <a:p>
            <a:r>
              <a:rPr lang="de-DE"/>
              <a:t>Netzwerk Teilchenwelt - Angebote und Materialien - FTS Bad Honnef</a:t>
            </a:r>
            <a:endParaRPr lang="de-DE" dirty="0"/>
          </a:p>
        </p:txBody>
      </p:sp>
      <p:sp>
        <p:nvSpPr>
          <p:cNvPr id="7" name="Foliennummernplatzhalter 6"/>
          <p:cNvSpPr>
            <a:spLocks noGrp="1"/>
          </p:cNvSpPr>
          <p:nvPr>
            <p:ph type="sldNum" sz="quarter" idx="15"/>
          </p:nvPr>
        </p:nvSpPr>
        <p:spPr/>
        <p:txBody>
          <a:bodyPr/>
          <a:lstStyle/>
          <a:p>
            <a:pPr algn="ctr"/>
            <a:fld id="{13EBA283-81CD-428D-9703-4AE41BDC50AA}" type="slidenum">
              <a:rPr lang="de-DE" sz="1400" smtClean="0">
                <a:solidFill>
                  <a:srgbClr val="4D4D4D">
                    <a:lumMod val="60000"/>
                    <a:lumOff val="40000"/>
                  </a:srgbClr>
                </a:solidFill>
              </a:rPr>
              <a:pPr algn="ctr"/>
              <a:t>30</a:t>
            </a:fld>
            <a:endParaRPr lang="de-DE" sz="1400" dirty="0">
              <a:solidFill>
                <a:srgbClr val="4D4D4D">
                  <a:lumMod val="60000"/>
                  <a:lumOff val="40000"/>
                </a:srgbClr>
              </a:solidFill>
            </a:endParaRPr>
          </a:p>
        </p:txBody>
      </p:sp>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56894" y="1688619"/>
            <a:ext cx="1130763" cy="619505"/>
          </a:xfrm>
          <a:prstGeom prst="rect">
            <a:avLst/>
          </a:prstGeom>
        </p:spPr>
      </p:pic>
      <p:grpSp>
        <p:nvGrpSpPr>
          <p:cNvPr id="2" name="Gruppieren 1"/>
          <p:cNvGrpSpPr>
            <a:grpSpLocks noChangeAspect="1"/>
          </p:cNvGrpSpPr>
          <p:nvPr/>
        </p:nvGrpSpPr>
        <p:grpSpPr>
          <a:xfrm>
            <a:off x="6873366" y="3333687"/>
            <a:ext cx="3345335" cy="2470103"/>
            <a:chOff x="7154082" y="3746063"/>
            <a:chExt cx="1785229" cy="1318164"/>
          </a:xfrm>
        </p:grpSpPr>
        <p:pic>
          <p:nvPicPr>
            <p:cNvPr id="13" name="Grafik 12"/>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154082" y="3746063"/>
              <a:ext cx="722497" cy="1021161"/>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494317" y="3920052"/>
              <a:ext cx="722497" cy="1021161"/>
            </a:xfrm>
            <a:prstGeom prst="rect">
              <a:avLst/>
            </a:prstGeom>
          </p:spPr>
        </p:pic>
        <p:pic>
          <p:nvPicPr>
            <p:cNvPr id="15" name="Grafik 1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876579" y="4043066"/>
              <a:ext cx="722497" cy="1021161"/>
            </a:xfrm>
            <a:prstGeom prst="rect">
              <a:avLst/>
            </a:prstGeom>
          </p:spPr>
        </p:pic>
        <p:pic>
          <p:nvPicPr>
            <p:cNvPr id="16" name="Grafik 15"/>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216814" y="3746063"/>
              <a:ext cx="722497" cy="1021161"/>
            </a:xfrm>
            <a:prstGeom prst="rect">
              <a:avLst/>
            </a:prstGeom>
          </p:spPr>
        </p:pic>
      </p:grpSp>
    </p:spTree>
    <p:extLst>
      <p:ext uri="{BB962C8B-B14F-4D97-AF65-F5344CB8AC3E}">
        <p14:creationId xmlns:p14="http://schemas.microsoft.com/office/powerpoint/2010/main" val="17754562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de-DE" sz="3400" dirty="0">
                <a:solidFill>
                  <a:srgbClr val="013476"/>
                </a:solidFill>
                <a:latin typeface="Arial Narrow"/>
                <a:cs typeface="Arial" panose="020B0604020202020204" pitchFamily="34" charset="0"/>
              </a:rPr>
              <a:t>Band 1: Ladungen, Wechselwirkungen u. Teilchen</a:t>
            </a:r>
            <a:endParaRPr lang="de-DE" sz="1600" dirty="0"/>
          </a:p>
        </p:txBody>
      </p:sp>
      <p:sp>
        <p:nvSpPr>
          <p:cNvPr id="11" name="Text Placeholder 10"/>
          <p:cNvSpPr>
            <a:spLocks noGrp="1"/>
          </p:cNvSpPr>
          <p:nvPr>
            <p:ph sz="quarter" idx="13"/>
          </p:nvPr>
        </p:nvSpPr>
        <p:spPr/>
        <p:txBody>
          <a:bodyPr/>
          <a:lstStyle/>
          <a:p>
            <a:pPr>
              <a:lnSpc>
                <a:spcPct val="100000"/>
              </a:lnSpc>
              <a:spcBef>
                <a:spcPts val="600"/>
              </a:spcBef>
            </a:pPr>
            <a:r>
              <a:rPr lang="de-DE" dirty="0">
                <a:solidFill>
                  <a:srgbClr val="013476"/>
                </a:solidFill>
              </a:rPr>
              <a:t>Ca. 100 Seiten Hintergrundinformationen </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 fachliche Hinweise</a:t>
            </a:r>
          </a:p>
          <a:p>
            <a:pPr>
              <a:lnSpc>
                <a:spcPct val="100000"/>
              </a:lnSpc>
              <a:spcBef>
                <a:spcPts val="600"/>
              </a:spcBef>
            </a:pPr>
            <a:r>
              <a:rPr lang="de-DE" dirty="0">
                <a:solidFill>
                  <a:srgbClr val="013476"/>
                </a:solidFill>
              </a:rPr>
              <a:t>Anknüpfungspunkte an typische Lehrplaninhalte</a:t>
            </a:r>
          </a:p>
          <a:p>
            <a:pPr>
              <a:lnSpc>
                <a:spcPct val="100000"/>
              </a:lnSpc>
              <a:spcBef>
                <a:spcPts val="600"/>
              </a:spcBef>
            </a:pPr>
            <a:r>
              <a:rPr lang="de-DE" dirty="0">
                <a:solidFill>
                  <a:srgbClr val="013476"/>
                </a:solidFill>
              </a:rPr>
              <a:t>Konsistente und schulgeeignete Begriffsbildung</a:t>
            </a:r>
          </a:p>
          <a:p>
            <a:pPr>
              <a:lnSpc>
                <a:spcPct val="100000"/>
              </a:lnSpc>
              <a:spcBef>
                <a:spcPts val="600"/>
              </a:spcBef>
            </a:pPr>
            <a:endParaRPr lang="de-DE" dirty="0"/>
          </a:p>
          <a:p>
            <a:pPr marL="355600" lvl="1" indent="0">
              <a:lnSpc>
                <a:spcPct val="100000"/>
              </a:lnSpc>
              <a:spcBef>
                <a:spcPts val="600"/>
              </a:spcBef>
              <a:buNone/>
            </a:pPr>
            <a:endParaRPr lang="de-DE" sz="2200" dirty="0"/>
          </a:p>
          <a:p>
            <a:pPr>
              <a:lnSpc>
                <a:spcPct val="100000"/>
              </a:lnSpc>
              <a:spcBef>
                <a:spcPts val="600"/>
              </a:spcBef>
            </a:pPr>
            <a:r>
              <a:rPr lang="de-DE" dirty="0">
                <a:solidFill>
                  <a:srgbClr val="013476"/>
                </a:solidFill>
              </a:rPr>
              <a:t>Forschungsziele</a:t>
            </a:r>
          </a:p>
          <a:p>
            <a:pPr>
              <a:lnSpc>
                <a:spcPct val="100000"/>
              </a:lnSpc>
              <a:spcBef>
                <a:spcPts val="600"/>
              </a:spcBef>
            </a:pPr>
            <a:r>
              <a:rPr lang="de-DE" dirty="0">
                <a:solidFill>
                  <a:srgbClr val="013476"/>
                </a:solidFill>
              </a:rPr>
              <a:t>Beschleuniger &amp; Detektoren</a:t>
            </a:r>
          </a:p>
          <a:p>
            <a:pPr>
              <a:lnSpc>
                <a:spcPct val="100000"/>
              </a:lnSpc>
              <a:spcBef>
                <a:spcPts val="600"/>
              </a:spcBef>
            </a:pPr>
            <a:r>
              <a:rPr lang="de-DE" dirty="0">
                <a:solidFill>
                  <a:srgbClr val="013476"/>
                </a:solidFill>
              </a:rPr>
              <a:t>Zahlreiche Aufgaben</a:t>
            </a:r>
          </a:p>
          <a:p>
            <a:pPr marL="0" indent="0">
              <a:lnSpc>
                <a:spcPct val="100000"/>
              </a:lnSpc>
              <a:spcBef>
                <a:spcPts val="600"/>
              </a:spcBef>
              <a:buNone/>
            </a:pPr>
            <a:endParaRPr lang="de-DE" dirty="0">
              <a:solidFill>
                <a:srgbClr val="013476"/>
              </a:solidFill>
            </a:endParaRPr>
          </a:p>
          <a:p>
            <a:pPr lvl="1">
              <a:lnSpc>
                <a:spcPct val="100000"/>
              </a:lnSpc>
              <a:spcBef>
                <a:spcPts val="600"/>
              </a:spcBef>
            </a:pPr>
            <a:endParaRPr lang="de-DE" sz="2200" dirty="0"/>
          </a:p>
        </p:txBody>
      </p:sp>
      <p:sp>
        <p:nvSpPr>
          <p:cNvPr id="3" name="Fußzeilenplatzhalter 2"/>
          <p:cNvSpPr>
            <a:spLocks noGrp="1"/>
          </p:cNvSpPr>
          <p:nvPr>
            <p:ph type="ftr" sz="quarter" idx="14"/>
          </p:nvPr>
        </p:nvSpPr>
        <p:spPr/>
        <p:txBody>
          <a:bodyPr/>
          <a:lstStyle/>
          <a:p>
            <a:r>
              <a:rPr lang="de-DE"/>
              <a:t>Netzwerk Teilchenwelt - Angebote und Materialien - FTS Bad Honnef</a:t>
            </a:r>
            <a:endParaRPr lang="de-DE" dirty="0"/>
          </a:p>
        </p:txBody>
      </p:sp>
      <p:sp>
        <p:nvSpPr>
          <p:cNvPr id="8" name="Foliennummernplatzhalter 7"/>
          <p:cNvSpPr>
            <a:spLocks noGrp="1"/>
          </p:cNvSpPr>
          <p:nvPr>
            <p:ph type="sldNum" sz="quarter" idx="15"/>
          </p:nvPr>
        </p:nvSpPr>
        <p:spPr/>
        <p:txBody>
          <a:bodyPr/>
          <a:lstStyle/>
          <a:p>
            <a:pPr algn="ctr"/>
            <a:fld id="{13EBA283-81CD-428D-9703-4AE41BDC50AA}" type="slidenum">
              <a:rPr lang="de-DE" smtClean="0">
                <a:solidFill>
                  <a:srgbClr val="4D4D4D">
                    <a:lumMod val="60000"/>
                    <a:lumOff val="40000"/>
                  </a:srgbClr>
                </a:solidFill>
              </a:rPr>
              <a:pPr algn="ctr"/>
              <a:t>31</a:t>
            </a:fld>
            <a:endParaRPr lang="de-DE" dirty="0">
              <a:solidFill>
                <a:srgbClr val="4D4D4D">
                  <a:lumMod val="60000"/>
                  <a:lumOff val="40000"/>
                </a:srgbClr>
              </a:solidFill>
            </a:endParaRPr>
          </a:p>
        </p:txBody>
      </p:sp>
      <p:sp>
        <p:nvSpPr>
          <p:cNvPr id="6" name="Title 9"/>
          <p:cNvSpPr txBox="1">
            <a:spLocks/>
          </p:cNvSpPr>
          <p:nvPr/>
        </p:nvSpPr>
        <p:spPr>
          <a:xfrm>
            <a:off x="1295467" y="4040560"/>
            <a:ext cx="752666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r>
              <a:rPr lang="de-DE" sz="3100" b="1" dirty="0">
                <a:solidFill>
                  <a:srgbClr val="013476"/>
                </a:solidFill>
                <a:latin typeface="Arial Narrow"/>
                <a:cs typeface="Arial" panose="020B0604020202020204" pitchFamily="34" charset="0"/>
              </a:rPr>
              <a:t>Band 2: Forschungsmethoden</a:t>
            </a:r>
            <a:br>
              <a:rPr lang="de-DE" sz="3100" b="1" dirty="0">
                <a:solidFill>
                  <a:srgbClr val="013476"/>
                </a:solidFill>
                <a:latin typeface="Arial Narrow"/>
                <a:cs typeface="Arial" panose="020B0604020202020204" pitchFamily="34" charset="0"/>
              </a:rPr>
            </a:br>
            <a:endParaRPr lang="de-DE" sz="3100" b="1" dirty="0">
              <a:latin typeface="Arial Narrow"/>
              <a:cs typeface="Arial" panose="020B0604020202020204" pitchFamily="34" charset="0"/>
            </a:endParaRPr>
          </a:p>
        </p:txBody>
      </p:sp>
      <p:pic>
        <p:nvPicPr>
          <p:cNvPr id="2" name="Grafik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72570" y="4007240"/>
            <a:ext cx="1729547" cy="2443752"/>
          </a:xfrm>
          <a:prstGeom prst="rect">
            <a:avLst/>
          </a:prstGeom>
        </p:spPr>
      </p:pic>
      <p:pic>
        <p:nvPicPr>
          <p:cNvPr id="7" name="Grafik 6"/>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772571" y="1433280"/>
            <a:ext cx="3161335" cy="2189250"/>
          </a:xfrm>
          <a:prstGeom prst="rect">
            <a:avLst/>
          </a:prstGeom>
        </p:spPr>
      </p:pic>
    </p:spTree>
    <p:extLst>
      <p:ext uri="{BB962C8B-B14F-4D97-AF65-F5344CB8AC3E}">
        <p14:creationId xmlns:p14="http://schemas.microsoft.com/office/powerpoint/2010/main" val="16985444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dirty="0">
                <a:solidFill>
                  <a:srgbClr val="013476"/>
                </a:solidFill>
              </a:rPr>
              <a:t>Band 3: Kosmische Strahlung</a:t>
            </a:r>
            <a:endParaRPr lang="de-DE" sz="1600" dirty="0"/>
          </a:p>
        </p:txBody>
      </p:sp>
      <p:sp>
        <p:nvSpPr>
          <p:cNvPr id="11" name="Text Placeholder 10"/>
          <p:cNvSpPr>
            <a:spLocks noGrp="1"/>
          </p:cNvSpPr>
          <p:nvPr>
            <p:ph sz="quarter" idx="13"/>
          </p:nvPr>
        </p:nvSpPr>
        <p:spPr/>
        <p:txBody>
          <a:bodyPr/>
          <a:lstStyle/>
          <a:p>
            <a:pPr>
              <a:lnSpc>
                <a:spcPct val="100000"/>
              </a:lnSpc>
              <a:spcBef>
                <a:spcPts val="600"/>
              </a:spcBef>
            </a:pPr>
            <a:r>
              <a:rPr lang="de-DE" sz="2600" dirty="0"/>
              <a:t>32 Seiten</a:t>
            </a:r>
          </a:p>
          <a:p>
            <a:pPr>
              <a:lnSpc>
                <a:spcPct val="100000"/>
              </a:lnSpc>
              <a:spcBef>
                <a:spcPts val="600"/>
              </a:spcBef>
            </a:pPr>
            <a:r>
              <a:rPr lang="de-DE" sz="2600" dirty="0"/>
              <a:t>Fokus: Untersuchung von Myonen mit </a:t>
            </a:r>
            <a:r>
              <a:rPr lang="de-DE" sz="2600" dirty="0" err="1"/>
              <a:t>CosMO</a:t>
            </a:r>
            <a:r>
              <a:rPr lang="de-DE" sz="2600" dirty="0"/>
              <a:t>-Detektoren</a:t>
            </a:r>
          </a:p>
          <a:p>
            <a:pPr>
              <a:lnSpc>
                <a:spcPct val="100000"/>
              </a:lnSpc>
              <a:spcBef>
                <a:spcPts val="600"/>
              </a:spcBef>
            </a:pPr>
            <a:r>
              <a:rPr lang="de-DE" sz="2600" dirty="0"/>
              <a:t>Hintergrundinfos für Lehrkräfte</a:t>
            </a:r>
          </a:p>
          <a:p>
            <a:pPr>
              <a:lnSpc>
                <a:spcPct val="100000"/>
              </a:lnSpc>
              <a:spcBef>
                <a:spcPts val="600"/>
              </a:spcBef>
            </a:pPr>
            <a:r>
              <a:rPr lang="de-DE" sz="2600" dirty="0"/>
              <a:t>Fachtext für Schüler/innen</a:t>
            </a:r>
          </a:p>
          <a:p>
            <a:pPr>
              <a:lnSpc>
                <a:spcPct val="100000"/>
              </a:lnSpc>
              <a:spcBef>
                <a:spcPts val="600"/>
              </a:spcBef>
            </a:pPr>
            <a:r>
              <a:rPr lang="de-DE" sz="2600" dirty="0"/>
              <a:t>Aktivitäten, Aufgaben und Lösungen</a:t>
            </a:r>
          </a:p>
          <a:p>
            <a:pPr>
              <a:lnSpc>
                <a:spcPct val="100000"/>
              </a:lnSpc>
              <a:spcBef>
                <a:spcPts val="600"/>
              </a:spcBef>
            </a:pPr>
            <a:endParaRPr lang="de-DE" sz="2600" dirty="0"/>
          </a:p>
        </p:txBody>
      </p:sp>
      <p:sp>
        <p:nvSpPr>
          <p:cNvPr id="2" name="Fußzeilenplatzhalter 1"/>
          <p:cNvSpPr>
            <a:spLocks noGrp="1"/>
          </p:cNvSpPr>
          <p:nvPr>
            <p:ph type="ftr" sz="quarter" idx="14"/>
          </p:nvPr>
        </p:nvSpPr>
        <p:spPr/>
        <p:txBody>
          <a:bodyPr/>
          <a:lstStyle/>
          <a:p>
            <a:r>
              <a:rPr lang="de-DE"/>
              <a:t>Netzwerk Teilchenwelt - Angebote und Materialien - FTS Bad Honnef</a:t>
            </a:r>
            <a:endParaRPr lang="de-DE" dirty="0"/>
          </a:p>
        </p:txBody>
      </p:sp>
      <p:sp>
        <p:nvSpPr>
          <p:cNvPr id="13" name="Foliennummernplatzhalter 12"/>
          <p:cNvSpPr>
            <a:spLocks noGrp="1"/>
          </p:cNvSpPr>
          <p:nvPr>
            <p:ph type="sldNum" sz="quarter" idx="15"/>
          </p:nvPr>
        </p:nvSpPr>
        <p:spPr/>
        <p:txBody>
          <a:bodyPr/>
          <a:lstStyle/>
          <a:p>
            <a:pPr algn="ctr"/>
            <a:fld id="{13EBA283-81CD-428D-9703-4AE41BDC50AA}" type="slidenum">
              <a:rPr lang="de-DE" sz="1400" smtClean="0">
                <a:solidFill>
                  <a:srgbClr val="4D4D4D">
                    <a:lumMod val="60000"/>
                    <a:lumOff val="40000"/>
                  </a:srgbClr>
                </a:solidFill>
              </a:rPr>
              <a:pPr algn="ctr"/>
              <a:t>32</a:t>
            </a:fld>
            <a:endParaRPr lang="de-DE" sz="1400" dirty="0">
              <a:solidFill>
                <a:srgbClr val="4D4D4D">
                  <a:lumMod val="60000"/>
                  <a:lumOff val="40000"/>
                </a:srgbClr>
              </a:solidFill>
            </a:endParaRPr>
          </a:p>
        </p:txBody>
      </p:sp>
      <p:pic>
        <p:nvPicPr>
          <p:cNvPr id="6" name="Grafik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378259" y="410118"/>
            <a:ext cx="2295482" cy="3257422"/>
          </a:xfrm>
          <a:prstGeom prst="rect">
            <a:avLst/>
          </a:prstGeom>
        </p:spPr>
      </p:pic>
      <p:pic>
        <p:nvPicPr>
          <p:cNvPr id="3" name="Grafik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71390" y="4228596"/>
            <a:ext cx="1898374" cy="2526589"/>
          </a:xfrm>
          <a:prstGeom prst="rect">
            <a:avLst/>
          </a:prstGeom>
          <a:ln>
            <a:solidFill>
              <a:srgbClr val="3CBDA1"/>
            </a:solidFill>
          </a:ln>
        </p:spPr>
      </p:pic>
      <p:pic>
        <p:nvPicPr>
          <p:cNvPr id="5" name="Grafik 4"/>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286638" y="4228596"/>
            <a:ext cx="1892966" cy="2519741"/>
          </a:xfrm>
          <a:prstGeom prst="rect">
            <a:avLst/>
          </a:prstGeom>
          <a:ln>
            <a:solidFill>
              <a:srgbClr val="3CBDA1"/>
            </a:solidFill>
          </a:ln>
        </p:spPr>
      </p:pic>
      <p:pic>
        <p:nvPicPr>
          <p:cNvPr id="7" name="Grafik 6"/>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413353" y="4196807"/>
            <a:ext cx="1911880" cy="2544562"/>
          </a:xfrm>
          <a:prstGeom prst="rect">
            <a:avLst/>
          </a:prstGeom>
          <a:ln>
            <a:solidFill>
              <a:srgbClr val="3CBDA1"/>
            </a:solidFill>
          </a:ln>
        </p:spPr>
      </p:pic>
    </p:spTree>
    <p:extLst>
      <p:ext uri="{BB962C8B-B14F-4D97-AF65-F5344CB8AC3E}">
        <p14:creationId xmlns:p14="http://schemas.microsoft.com/office/powerpoint/2010/main" val="18064469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dirty="0">
                <a:solidFill>
                  <a:srgbClr val="013476"/>
                </a:solidFill>
              </a:rPr>
              <a:t>Band 4: Mikrokurse</a:t>
            </a:r>
            <a:endParaRPr lang="de-DE" sz="1600" dirty="0"/>
          </a:p>
        </p:txBody>
      </p:sp>
      <p:sp>
        <p:nvSpPr>
          <p:cNvPr id="11" name="Text Placeholder 10"/>
          <p:cNvSpPr>
            <a:spLocks noGrp="1"/>
          </p:cNvSpPr>
          <p:nvPr>
            <p:ph sz="quarter" idx="13"/>
          </p:nvPr>
        </p:nvSpPr>
        <p:spPr>
          <a:xfrm>
            <a:off x="1295467" y="1772817"/>
            <a:ext cx="6228455" cy="4535487"/>
          </a:xfrm>
        </p:spPr>
        <p:txBody>
          <a:bodyPr/>
          <a:lstStyle/>
          <a:p>
            <a:pPr>
              <a:lnSpc>
                <a:spcPct val="100000"/>
              </a:lnSpc>
              <a:spcBef>
                <a:spcPts val="600"/>
              </a:spcBef>
            </a:pPr>
            <a:r>
              <a:rPr lang="de-DE" sz="2600" dirty="0"/>
              <a:t>4 Kurse</a:t>
            </a:r>
          </a:p>
          <a:p>
            <a:pPr>
              <a:lnSpc>
                <a:spcPct val="100000"/>
              </a:lnSpc>
              <a:spcBef>
                <a:spcPts val="600"/>
              </a:spcBef>
            </a:pPr>
            <a:r>
              <a:rPr lang="de-DE" sz="2600" dirty="0"/>
              <a:t>Zeitbedarf jeweils 1-2 Unterrichtsstunden</a:t>
            </a:r>
          </a:p>
          <a:p>
            <a:pPr>
              <a:lnSpc>
                <a:spcPct val="100000"/>
              </a:lnSpc>
              <a:spcBef>
                <a:spcPts val="600"/>
              </a:spcBef>
            </a:pPr>
            <a:r>
              <a:rPr lang="de-DE" sz="2600" dirty="0"/>
              <a:t>Anknüpfung an klassische Lehrplanthemen, z.B. waagerechter Wurf mit Anti-Wasserstoff</a:t>
            </a:r>
          </a:p>
          <a:p>
            <a:pPr>
              <a:lnSpc>
                <a:spcPct val="100000"/>
              </a:lnSpc>
              <a:spcBef>
                <a:spcPts val="600"/>
              </a:spcBef>
            </a:pPr>
            <a:r>
              <a:rPr lang="de-DE" sz="2600" dirty="0"/>
              <a:t>mit Aufgaben und Lösungen</a:t>
            </a:r>
          </a:p>
        </p:txBody>
      </p:sp>
      <p:sp>
        <p:nvSpPr>
          <p:cNvPr id="2" name="Fußzeilenplatzhalter 1"/>
          <p:cNvSpPr>
            <a:spLocks noGrp="1"/>
          </p:cNvSpPr>
          <p:nvPr>
            <p:ph type="ftr" sz="quarter" idx="14"/>
          </p:nvPr>
        </p:nvSpPr>
        <p:spPr/>
        <p:txBody>
          <a:bodyPr/>
          <a:lstStyle/>
          <a:p>
            <a:r>
              <a:rPr lang="de-DE"/>
              <a:t>Netzwerk Teilchenwelt - Angebote und Materialien - FTS Bad Honnef</a:t>
            </a:r>
            <a:endParaRPr lang="de-DE" dirty="0"/>
          </a:p>
        </p:txBody>
      </p:sp>
      <p:sp>
        <p:nvSpPr>
          <p:cNvPr id="12" name="Foliennummernplatzhalter 11"/>
          <p:cNvSpPr>
            <a:spLocks noGrp="1"/>
          </p:cNvSpPr>
          <p:nvPr>
            <p:ph type="sldNum" sz="quarter" idx="15"/>
          </p:nvPr>
        </p:nvSpPr>
        <p:spPr/>
        <p:txBody>
          <a:bodyPr/>
          <a:lstStyle/>
          <a:p>
            <a:pPr algn="ctr"/>
            <a:fld id="{13EBA283-81CD-428D-9703-4AE41BDC50AA}" type="slidenum">
              <a:rPr lang="de-DE" sz="1400" smtClean="0">
                <a:solidFill>
                  <a:srgbClr val="4D4D4D">
                    <a:lumMod val="60000"/>
                    <a:lumOff val="40000"/>
                  </a:srgbClr>
                </a:solidFill>
              </a:rPr>
              <a:pPr algn="ctr"/>
              <a:t>33</a:t>
            </a:fld>
            <a:endParaRPr lang="de-DE" sz="1400" dirty="0">
              <a:solidFill>
                <a:srgbClr val="4D4D4D">
                  <a:lumMod val="60000"/>
                  <a:lumOff val="40000"/>
                </a:srgbClr>
              </a:solidFill>
            </a:endParaRPr>
          </a:p>
        </p:txBody>
      </p:sp>
      <p:pic>
        <p:nvPicPr>
          <p:cNvPr id="6" name="Grafik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75106" y="3480340"/>
            <a:ext cx="2305918" cy="3261029"/>
          </a:xfrm>
          <a:prstGeom prst="rect">
            <a:avLst/>
          </a:prstGeom>
          <a:ln>
            <a:solidFill>
              <a:srgbClr val="3CBDA1"/>
            </a:solidFill>
          </a:ln>
        </p:spPr>
      </p:pic>
      <p:pic>
        <p:nvPicPr>
          <p:cNvPr id="7" name="Grafik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75106" y="150659"/>
            <a:ext cx="2305918" cy="3260910"/>
          </a:xfrm>
          <a:prstGeom prst="rect">
            <a:avLst/>
          </a:prstGeom>
          <a:ln>
            <a:solidFill>
              <a:srgbClr val="3CBDA1"/>
            </a:solidFill>
          </a:ln>
        </p:spPr>
      </p:pic>
    </p:spTree>
    <p:extLst>
      <p:ext uri="{BB962C8B-B14F-4D97-AF65-F5344CB8AC3E}">
        <p14:creationId xmlns:p14="http://schemas.microsoft.com/office/powerpoint/2010/main" val="16376124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a:solidFill>
                  <a:srgbClr val="013476"/>
                </a:solidFill>
              </a:rPr>
              <a:t>LEIFI Physik Portal</a:t>
            </a:r>
          </a:p>
        </p:txBody>
      </p:sp>
      <p:sp>
        <p:nvSpPr>
          <p:cNvPr id="12" name="Inhaltsplatzhalter 11"/>
          <p:cNvSpPr>
            <a:spLocks noGrp="1"/>
          </p:cNvSpPr>
          <p:nvPr>
            <p:ph sz="quarter" idx="13"/>
          </p:nvPr>
        </p:nvSpPr>
        <p:spPr/>
        <p:txBody>
          <a:bodyPr/>
          <a:lstStyle/>
          <a:p>
            <a:r>
              <a:rPr lang="de-DE" dirty="0">
                <a:hlinkClick r:id="rId3"/>
              </a:rPr>
              <a:t>Kapitel</a:t>
            </a:r>
            <a:r>
              <a:rPr lang="de-DE" dirty="0"/>
              <a:t> zur Teilchenphysik</a:t>
            </a:r>
          </a:p>
        </p:txBody>
      </p:sp>
      <p:sp>
        <p:nvSpPr>
          <p:cNvPr id="3" name="Fußzeilenplatzhalter 2"/>
          <p:cNvSpPr>
            <a:spLocks noGrp="1"/>
          </p:cNvSpPr>
          <p:nvPr>
            <p:ph type="ftr" sz="quarter" idx="14"/>
          </p:nvPr>
        </p:nvSpPr>
        <p:spPr/>
        <p:txBody>
          <a:bodyPr/>
          <a:lstStyle/>
          <a:p>
            <a:r>
              <a:rPr lang="de-DE"/>
              <a:t>Netzwerk Teilchenwelt - Angebote und Materialien - FTS Bad Honnef</a:t>
            </a:r>
            <a:endParaRPr lang="de-DE" dirty="0"/>
          </a:p>
        </p:txBody>
      </p:sp>
      <p:sp>
        <p:nvSpPr>
          <p:cNvPr id="4" name="Foliennummernplatzhalter 3"/>
          <p:cNvSpPr>
            <a:spLocks noGrp="1"/>
          </p:cNvSpPr>
          <p:nvPr>
            <p:ph type="sldNum" sz="quarter" idx="15"/>
          </p:nvPr>
        </p:nvSpPr>
        <p:spPr/>
        <p:txBody>
          <a:bodyPr/>
          <a:lstStyle/>
          <a:p>
            <a:pPr algn="ctr"/>
            <a:fld id="{13EBA283-81CD-428D-9703-4AE41BDC50AA}" type="slidenum">
              <a:rPr lang="de-DE" sz="1400" smtClean="0"/>
              <a:pPr algn="ctr"/>
              <a:t>34</a:t>
            </a:fld>
            <a:endParaRPr lang="de-DE" sz="1400" dirty="0"/>
          </a:p>
        </p:txBody>
      </p:sp>
      <p:pic>
        <p:nvPicPr>
          <p:cNvPr id="8" name="Grafik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01394" y="3603776"/>
            <a:ext cx="4142806" cy="2473317"/>
          </a:xfrm>
          <a:prstGeom prst="rect">
            <a:avLst/>
          </a:prstGeom>
          <a:ln>
            <a:solidFill>
              <a:srgbClr val="013476"/>
            </a:solidFill>
          </a:ln>
        </p:spPr>
      </p:pic>
      <p:pic>
        <p:nvPicPr>
          <p:cNvPr id="10" name="Grafik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01394" y="1040727"/>
            <a:ext cx="4125948" cy="2335442"/>
          </a:xfrm>
          <a:prstGeom prst="rect">
            <a:avLst/>
          </a:prstGeom>
          <a:ln>
            <a:solidFill>
              <a:srgbClr val="013476"/>
            </a:solidFill>
          </a:ln>
        </p:spPr>
      </p:pic>
      <p:pic>
        <p:nvPicPr>
          <p:cNvPr id="11" name="Grafik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55320" y="821624"/>
            <a:ext cx="1130763" cy="619505"/>
          </a:xfrm>
          <a:prstGeom prst="rect">
            <a:avLst/>
          </a:prstGeom>
        </p:spPr>
      </p:pic>
      <p:pic>
        <p:nvPicPr>
          <p:cNvPr id="13" name="Grafik 12"/>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803061" y="2309432"/>
            <a:ext cx="4379078" cy="3767661"/>
          </a:xfrm>
          <a:prstGeom prst="rect">
            <a:avLst/>
          </a:prstGeom>
          <a:ln>
            <a:solidFill>
              <a:schemeClr val="tx1"/>
            </a:solidFill>
          </a:ln>
        </p:spPr>
      </p:pic>
    </p:spTree>
    <p:extLst>
      <p:ext uri="{BB962C8B-B14F-4D97-AF65-F5344CB8AC3E}">
        <p14:creationId xmlns:p14="http://schemas.microsoft.com/office/powerpoint/2010/main" val="26182940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a:solidFill>
                  <a:srgbClr val="013476"/>
                </a:solidFill>
              </a:rPr>
              <a:t>Teilchensteckbriefe</a:t>
            </a:r>
          </a:p>
        </p:txBody>
      </p:sp>
      <p:sp>
        <p:nvSpPr>
          <p:cNvPr id="6" name="Textplatzhalter 2"/>
          <p:cNvSpPr>
            <a:spLocks noGrp="1"/>
          </p:cNvSpPr>
          <p:nvPr>
            <p:ph sz="quarter" idx="13"/>
          </p:nvPr>
        </p:nvSpPr>
        <p:spPr/>
        <p:txBody>
          <a:bodyPr/>
          <a:lstStyle/>
          <a:p>
            <a:pPr>
              <a:lnSpc>
                <a:spcPct val="100000"/>
              </a:lnSpc>
              <a:spcBef>
                <a:spcPts val="0"/>
              </a:spcBef>
            </a:pPr>
            <a:r>
              <a:rPr lang="de-DE" dirty="0">
                <a:solidFill>
                  <a:srgbClr val="013476"/>
                </a:solidFill>
              </a:rPr>
              <a:t>61 Karten: Materie- und Antimaterieteilchen, Austausch-teilchen, Higgs-Boson</a:t>
            </a:r>
          </a:p>
          <a:p>
            <a:pPr>
              <a:lnSpc>
                <a:spcPct val="100000"/>
              </a:lnSpc>
              <a:spcBef>
                <a:spcPts val="0"/>
              </a:spcBef>
            </a:pPr>
            <a:r>
              <a:rPr lang="de-DE" dirty="0">
                <a:solidFill>
                  <a:srgbClr val="013476"/>
                </a:solidFill>
              </a:rPr>
              <a:t>Ordnen, diskutieren, vertraut werden</a:t>
            </a:r>
          </a:p>
          <a:p>
            <a:pPr>
              <a:lnSpc>
                <a:spcPct val="100000"/>
              </a:lnSpc>
              <a:spcBef>
                <a:spcPts val="0"/>
              </a:spcBef>
            </a:pPr>
            <a:r>
              <a:rPr lang="de-DE" dirty="0">
                <a:solidFill>
                  <a:srgbClr val="013476"/>
                </a:solidFill>
                <a:hlinkClick r:id="rId3"/>
              </a:rPr>
              <a:t>Handreichung</a:t>
            </a:r>
            <a:r>
              <a:rPr lang="de-DE" dirty="0">
                <a:solidFill>
                  <a:srgbClr val="013476"/>
                </a:solidFill>
              </a:rPr>
              <a:t> mit methodischen Anregungen</a:t>
            </a:r>
          </a:p>
          <a:p>
            <a:pPr lvl="1">
              <a:spcBef>
                <a:spcPts val="0"/>
              </a:spcBef>
            </a:pPr>
            <a:endParaRPr lang="de-DE" dirty="0">
              <a:solidFill>
                <a:srgbClr val="003882"/>
              </a:solidFill>
            </a:endParaRPr>
          </a:p>
          <a:p>
            <a:endParaRPr lang="de-DE" dirty="0"/>
          </a:p>
        </p:txBody>
      </p:sp>
      <p:sp>
        <p:nvSpPr>
          <p:cNvPr id="8" name="Fußzeilenplatzhalter 7"/>
          <p:cNvSpPr>
            <a:spLocks noGrp="1"/>
          </p:cNvSpPr>
          <p:nvPr>
            <p:ph type="ftr" sz="quarter" idx="14"/>
          </p:nvPr>
        </p:nvSpPr>
        <p:spPr/>
        <p:txBody>
          <a:bodyPr/>
          <a:lstStyle/>
          <a:p>
            <a:r>
              <a:rPr lang="de-DE"/>
              <a:t>Netzwerk Teilchenwelt - Angebote und Materialien - FTS Bad Honnef</a:t>
            </a:r>
            <a:endParaRPr lang="de-DE" dirty="0"/>
          </a:p>
        </p:txBody>
      </p:sp>
      <p:sp>
        <p:nvSpPr>
          <p:cNvPr id="4" name="Foliennummernplatzhalter 3"/>
          <p:cNvSpPr>
            <a:spLocks noGrp="1"/>
          </p:cNvSpPr>
          <p:nvPr>
            <p:ph type="sldNum" sz="quarter" idx="15"/>
          </p:nvPr>
        </p:nvSpPr>
        <p:spPr/>
        <p:txBody>
          <a:bodyPr/>
          <a:lstStyle/>
          <a:p>
            <a:pPr algn="ctr"/>
            <a:fld id="{13EBA283-81CD-428D-9703-4AE41BDC50AA}" type="slidenum">
              <a:rPr lang="de-DE" sz="1400" smtClean="0"/>
              <a:pPr algn="ctr"/>
              <a:t>35</a:t>
            </a:fld>
            <a:endParaRPr lang="de-DE" sz="1400" dirty="0"/>
          </a:p>
        </p:txBody>
      </p:sp>
      <p:pic>
        <p:nvPicPr>
          <p:cNvPr id="3" name="Grafik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95280" y="3594932"/>
            <a:ext cx="3600384" cy="2384670"/>
          </a:xfrm>
          <a:prstGeom prst="rect">
            <a:avLst/>
          </a:prstGeom>
        </p:spPr>
      </p:pic>
      <p:pic>
        <p:nvPicPr>
          <p:cNvPr id="10" name="Grafik 9"/>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802173" y="3404067"/>
            <a:ext cx="3140449" cy="2826404"/>
          </a:xfrm>
          <a:prstGeom prst="rect">
            <a:avLst/>
          </a:prstGeom>
        </p:spPr>
      </p:pic>
    </p:spTree>
    <p:extLst>
      <p:ext uri="{BB962C8B-B14F-4D97-AF65-F5344CB8AC3E}">
        <p14:creationId xmlns:p14="http://schemas.microsoft.com/office/powerpoint/2010/main" val="388369949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lstStyle/>
          <a:p>
            <a:r>
              <a:rPr lang="de-DE" sz="2800" b="1" dirty="0">
                <a:solidFill>
                  <a:srgbClr val="013476"/>
                </a:solidFill>
                <a:hlinkClick r:id="rId2"/>
              </a:rPr>
              <a:t>Arbeitsblätter</a:t>
            </a:r>
            <a:r>
              <a:rPr lang="de-DE" sz="2800" b="1" dirty="0">
                <a:solidFill>
                  <a:srgbClr val="013476"/>
                </a:solidFill>
              </a:rPr>
              <a:t>: Teilchenidentifikation mit Detektoren</a:t>
            </a:r>
          </a:p>
        </p:txBody>
      </p:sp>
      <p:sp>
        <p:nvSpPr>
          <p:cNvPr id="5" name="Textplatzhalter 4"/>
          <p:cNvSpPr>
            <a:spLocks noGrp="1"/>
          </p:cNvSpPr>
          <p:nvPr>
            <p:ph sz="quarter" idx="13"/>
          </p:nvPr>
        </p:nvSpPr>
        <p:spPr/>
        <p:txBody>
          <a:bodyPr/>
          <a:lstStyle/>
          <a:p>
            <a:r>
              <a:rPr lang="de-DE" dirty="0">
                <a:solidFill>
                  <a:srgbClr val="013476"/>
                </a:solidFill>
              </a:rPr>
              <a:t>Originaldaten vom OPAL Experiment (LEP)</a:t>
            </a:r>
          </a:p>
          <a:p>
            <a:r>
              <a:rPr lang="de-DE" dirty="0">
                <a:solidFill>
                  <a:srgbClr val="013476"/>
                </a:solidFill>
              </a:rPr>
              <a:t>Identifikation von Teilchen/Anti-Teilchen</a:t>
            </a:r>
          </a:p>
          <a:p>
            <a:r>
              <a:rPr lang="de-DE" dirty="0">
                <a:solidFill>
                  <a:srgbClr val="013476"/>
                </a:solidFill>
              </a:rPr>
              <a:t>Umwandlungen des Z-Teilchens</a:t>
            </a:r>
          </a:p>
        </p:txBody>
      </p:sp>
      <p:sp>
        <p:nvSpPr>
          <p:cNvPr id="9" name="Fußzeilenplatzhalter 8"/>
          <p:cNvSpPr>
            <a:spLocks noGrp="1"/>
          </p:cNvSpPr>
          <p:nvPr>
            <p:ph type="ftr" sz="quarter" idx="14"/>
          </p:nvPr>
        </p:nvSpPr>
        <p:spPr/>
        <p:txBody>
          <a:bodyPr/>
          <a:lstStyle/>
          <a:p>
            <a:r>
              <a:rPr lang="de-DE"/>
              <a:t>Netzwerk Teilchenwelt - Angebote und Materialien - FTS Bad Honnef</a:t>
            </a:r>
            <a:endParaRPr lang="de-DE" dirty="0"/>
          </a:p>
        </p:txBody>
      </p:sp>
      <p:sp>
        <p:nvSpPr>
          <p:cNvPr id="3" name="Foliennummernplatzhalter 2"/>
          <p:cNvSpPr>
            <a:spLocks noGrp="1"/>
          </p:cNvSpPr>
          <p:nvPr>
            <p:ph type="sldNum" sz="quarter" idx="15"/>
          </p:nvPr>
        </p:nvSpPr>
        <p:spPr/>
        <p:txBody>
          <a:bodyPr/>
          <a:lstStyle/>
          <a:p>
            <a:fld id="{13EBA283-81CD-428D-9703-4AE41BDC50AA}" type="slidenum">
              <a:rPr lang="de-DE" smtClean="0"/>
              <a:pPr/>
              <a:t>36</a:t>
            </a:fld>
            <a:endParaRPr lang="de-DE" dirty="0"/>
          </a:p>
        </p:txBody>
      </p:sp>
      <p:pic>
        <p:nvPicPr>
          <p:cNvPr id="6" name="Grafik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88909" y="3285242"/>
            <a:ext cx="3809256" cy="2928545"/>
          </a:xfrm>
          <a:prstGeom prst="rect">
            <a:avLst/>
          </a:prstGeom>
        </p:spPr>
      </p:pic>
      <p:pic>
        <p:nvPicPr>
          <p:cNvPr id="7" name="Grafik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771104" y="3293684"/>
            <a:ext cx="2956281" cy="2920103"/>
          </a:xfrm>
          <a:prstGeom prst="rect">
            <a:avLst/>
          </a:prstGeom>
        </p:spPr>
      </p:pic>
    </p:spTree>
    <p:extLst>
      <p:ext uri="{BB962C8B-B14F-4D97-AF65-F5344CB8AC3E}">
        <p14:creationId xmlns:p14="http://schemas.microsoft.com/office/powerpoint/2010/main" val="37818402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solidFill>
                  <a:srgbClr val="013476"/>
                </a:solidFill>
              </a:rPr>
              <a:t>Blasenkammeraufnahmen / GeoGebra</a:t>
            </a:r>
          </a:p>
        </p:txBody>
      </p:sp>
      <p:sp>
        <p:nvSpPr>
          <p:cNvPr id="6" name="Inhaltsplatzhalter 5"/>
          <p:cNvSpPr>
            <a:spLocks noGrp="1"/>
          </p:cNvSpPr>
          <p:nvPr>
            <p:ph sz="quarter" idx="13"/>
          </p:nvPr>
        </p:nvSpPr>
        <p:spPr/>
        <p:txBody>
          <a:bodyPr/>
          <a:lstStyle/>
          <a:p>
            <a:r>
              <a:rPr lang="de-DE" dirty="0">
                <a:solidFill>
                  <a:srgbClr val="013476"/>
                </a:solidFill>
              </a:rPr>
              <a:t>2 </a:t>
            </a:r>
            <a:r>
              <a:rPr lang="de-DE" dirty="0">
                <a:solidFill>
                  <a:srgbClr val="013476"/>
                </a:solidFill>
                <a:hlinkClick r:id="rId2"/>
              </a:rPr>
              <a:t>Abschlussarbeiten</a:t>
            </a:r>
            <a:r>
              <a:rPr lang="de-DE" dirty="0">
                <a:solidFill>
                  <a:srgbClr val="013476"/>
                </a:solidFill>
              </a:rPr>
              <a:t> von Lehramt-Studierenden</a:t>
            </a:r>
          </a:p>
          <a:p>
            <a:r>
              <a:rPr lang="de-DE" dirty="0">
                <a:solidFill>
                  <a:srgbClr val="013476"/>
                </a:solidFill>
              </a:rPr>
              <a:t>Grundlegendes und erhöhtes Anforderungsniveau</a:t>
            </a:r>
          </a:p>
          <a:p>
            <a:r>
              <a:rPr lang="de-DE" dirty="0">
                <a:solidFill>
                  <a:srgbClr val="013476"/>
                </a:solidFill>
                <a:hlinkClick r:id="rId3"/>
              </a:rPr>
              <a:t>GeoGebra Applets</a:t>
            </a:r>
            <a:r>
              <a:rPr lang="de-DE" dirty="0">
                <a:solidFill>
                  <a:srgbClr val="013476"/>
                </a:solidFill>
              </a:rPr>
              <a:t>, Arbeitsblätter und Handreichung</a:t>
            </a:r>
          </a:p>
          <a:p>
            <a:endParaRPr lang="de-DE" dirty="0"/>
          </a:p>
        </p:txBody>
      </p:sp>
      <p:sp>
        <p:nvSpPr>
          <p:cNvPr id="5" name="Fußzeilenplatzhalter 4"/>
          <p:cNvSpPr>
            <a:spLocks noGrp="1"/>
          </p:cNvSpPr>
          <p:nvPr>
            <p:ph type="ftr" sz="quarter" idx="14"/>
          </p:nvPr>
        </p:nvSpPr>
        <p:spPr/>
        <p:txBody>
          <a:bodyPr/>
          <a:lstStyle/>
          <a:p>
            <a:r>
              <a:rPr lang="de-DE"/>
              <a:t>Netzwerk Teilchenwelt - Angebote und Materialien - FTS Bad Honnef</a:t>
            </a:r>
            <a:endParaRPr lang="de-DE" dirty="0"/>
          </a:p>
        </p:txBody>
      </p:sp>
      <p:sp>
        <p:nvSpPr>
          <p:cNvPr id="3" name="Foliennummernplatzhalter 2"/>
          <p:cNvSpPr>
            <a:spLocks noGrp="1"/>
          </p:cNvSpPr>
          <p:nvPr>
            <p:ph type="sldNum" sz="quarter" idx="15"/>
          </p:nvPr>
        </p:nvSpPr>
        <p:spPr/>
        <p:txBody>
          <a:bodyPr/>
          <a:lstStyle/>
          <a:p>
            <a:pPr algn="ctr"/>
            <a:fld id="{13EBA283-81CD-428D-9703-4AE41BDC50AA}" type="slidenum">
              <a:rPr lang="de-DE" sz="1400" smtClean="0"/>
              <a:pPr algn="ctr"/>
              <a:t>37</a:t>
            </a:fld>
            <a:endParaRPr lang="de-DE" sz="1400" dirty="0"/>
          </a:p>
        </p:txBody>
      </p:sp>
      <p:pic>
        <p:nvPicPr>
          <p:cNvPr id="8" name="Grafik 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11496" y="3181450"/>
            <a:ext cx="4936483" cy="3181289"/>
          </a:xfrm>
          <a:prstGeom prst="rect">
            <a:avLst/>
          </a:prstGeom>
        </p:spPr>
      </p:pic>
      <p:pic>
        <p:nvPicPr>
          <p:cNvPr id="9" name="Grafik 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64614" y="3181450"/>
            <a:ext cx="3846357" cy="3190883"/>
          </a:xfrm>
          <a:prstGeom prst="rect">
            <a:avLst/>
          </a:prstGeom>
        </p:spPr>
      </p:pic>
    </p:spTree>
    <p:extLst>
      <p:ext uri="{BB962C8B-B14F-4D97-AF65-F5344CB8AC3E}">
        <p14:creationId xmlns:p14="http://schemas.microsoft.com/office/powerpoint/2010/main" val="8452819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
          <p:cNvSpPr>
            <a:spLocks noGrp="1"/>
          </p:cNvSpPr>
          <p:nvPr>
            <p:ph type="title"/>
          </p:nvPr>
        </p:nvSpPr>
        <p:spPr/>
        <p:txBody>
          <a:bodyPr/>
          <a:lstStyle/>
          <a:p>
            <a:r>
              <a:rPr lang="de-DE" dirty="0">
                <a:solidFill>
                  <a:srgbClr val="013476"/>
                </a:solidFill>
              </a:rPr>
              <a:t>Materialsammlung</a:t>
            </a:r>
          </a:p>
        </p:txBody>
      </p:sp>
      <p:sp>
        <p:nvSpPr>
          <p:cNvPr id="12" name="Textplatzhalter 2"/>
          <p:cNvSpPr>
            <a:spLocks noGrp="1"/>
          </p:cNvSpPr>
          <p:nvPr>
            <p:ph sz="quarter" idx="13"/>
          </p:nvPr>
        </p:nvSpPr>
        <p:spPr/>
        <p:txBody>
          <a:bodyPr/>
          <a:lstStyle/>
          <a:p>
            <a:pPr marL="269875" indent="-269875"/>
            <a:r>
              <a:rPr lang="en-US" dirty="0" err="1">
                <a:solidFill>
                  <a:srgbClr val="013476"/>
                </a:solidFill>
              </a:rPr>
              <a:t>Hintergrundinformationen</a:t>
            </a:r>
            <a:r>
              <a:rPr lang="en-US" dirty="0">
                <a:solidFill>
                  <a:srgbClr val="013476"/>
                </a:solidFill>
              </a:rPr>
              <a:t> und </a:t>
            </a:r>
            <a:r>
              <a:rPr lang="en-US" dirty="0" err="1">
                <a:solidFill>
                  <a:srgbClr val="013476"/>
                </a:solidFill>
              </a:rPr>
              <a:t>Arbeitsblätter</a:t>
            </a:r>
            <a:r>
              <a:rPr lang="en-US" dirty="0">
                <a:solidFill>
                  <a:srgbClr val="013476"/>
                </a:solidFill>
              </a:rPr>
              <a:t> </a:t>
            </a:r>
            <a:r>
              <a:rPr lang="en-US" dirty="0" err="1">
                <a:solidFill>
                  <a:srgbClr val="013476"/>
                </a:solidFill>
              </a:rPr>
              <a:t>zu</a:t>
            </a:r>
            <a:endParaRPr lang="en-US" dirty="0">
              <a:solidFill>
                <a:srgbClr val="013476"/>
              </a:solidFill>
            </a:endParaRPr>
          </a:p>
          <a:p>
            <a:pPr lvl="1">
              <a:buSzPct val="100000"/>
            </a:pPr>
            <a:r>
              <a:rPr lang="de-DE" dirty="0">
                <a:solidFill>
                  <a:srgbClr val="013476"/>
                </a:solidFill>
              </a:rPr>
              <a:t>Teilchenphysik - Forschung und Anwendungen</a:t>
            </a:r>
            <a:endParaRPr lang="en-US" dirty="0">
              <a:solidFill>
                <a:srgbClr val="013476"/>
              </a:solidFill>
            </a:endParaRPr>
          </a:p>
          <a:p>
            <a:pPr lvl="1">
              <a:buSzPct val="100000"/>
            </a:pPr>
            <a:r>
              <a:rPr lang="de-DE" dirty="0">
                <a:solidFill>
                  <a:srgbClr val="013476"/>
                </a:solidFill>
              </a:rPr>
              <a:t>ATLAS-Detektor</a:t>
            </a:r>
            <a:endParaRPr lang="en-US" dirty="0">
              <a:solidFill>
                <a:srgbClr val="013476"/>
              </a:solidFill>
            </a:endParaRPr>
          </a:p>
          <a:p>
            <a:r>
              <a:rPr lang="en-US" dirty="0" err="1">
                <a:solidFill>
                  <a:srgbClr val="013476"/>
                </a:solidFill>
              </a:rPr>
              <a:t>Erhältlich</a:t>
            </a:r>
            <a:r>
              <a:rPr lang="en-US" dirty="0">
                <a:solidFill>
                  <a:srgbClr val="013476"/>
                </a:solidFill>
              </a:rPr>
              <a:t> </a:t>
            </a:r>
            <a:r>
              <a:rPr lang="en-US" dirty="0" err="1">
                <a:solidFill>
                  <a:srgbClr val="013476"/>
                </a:solidFill>
              </a:rPr>
              <a:t>als</a:t>
            </a:r>
            <a:r>
              <a:rPr lang="en-US" dirty="0">
                <a:solidFill>
                  <a:srgbClr val="013476"/>
                </a:solidFill>
              </a:rPr>
              <a:t>…</a:t>
            </a:r>
          </a:p>
          <a:p>
            <a:pPr lvl="1">
              <a:buSzPct val="100000"/>
            </a:pPr>
            <a:r>
              <a:rPr lang="en-US" dirty="0" err="1">
                <a:solidFill>
                  <a:srgbClr val="013476"/>
                </a:solidFill>
              </a:rPr>
              <a:t>Gedruckte</a:t>
            </a:r>
            <a:r>
              <a:rPr lang="en-US" dirty="0">
                <a:solidFill>
                  <a:srgbClr val="013476"/>
                </a:solidFill>
              </a:rPr>
              <a:t> Version</a:t>
            </a:r>
          </a:p>
          <a:p>
            <a:pPr lvl="1">
              <a:buSzPct val="100000"/>
            </a:pPr>
            <a:r>
              <a:rPr lang="en-US" dirty="0">
                <a:solidFill>
                  <a:srgbClr val="013476"/>
                </a:solidFill>
                <a:hlinkClick r:id="rId3"/>
              </a:rPr>
              <a:t>Download</a:t>
            </a:r>
            <a:r>
              <a:rPr lang="en-US" dirty="0">
                <a:solidFill>
                  <a:srgbClr val="013476"/>
                </a:solidFill>
              </a:rPr>
              <a:t> </a:t>
            </a:r>
            <a:endParaRPr lang="de-DE" dirty="0"/>
          </a:p>
        </p:txBody>
      </p:sp>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4" name="Foliennummernplatzhalter 3"/>
          <p:cNvSpPr>
            <a:spLocks noGrp="1"/>
          </p:cNvSpPr>
          <p:nvPr>
            <p:ph type="sldNum" sz="quarter" idx="15"/>
          </p:nvPr>
        </p:nvSpPr>
        <p:spPr/>
        <p:txBody>
          <a:bodyPr/>
          <a:lstStyle/>
          <a:p>
            <a:pPr algn="ctr"/>
            <a:fld id="{13EBA283-81CD-428D-9703-4AE41BDC50AA}" type="slidenum">
              <a:rPr lang="de-DE" sz="1400" smtClean="0"/>
              <a:pPr algn="ctr"/>
              <a:t>38</a:t>
            </a:fld>
            <a:endParaRPr lang="de-DE" sz="1400" dirty="0"/>
          </a:p>
        </p:txBody>
      </p:sp>
      <p:pic>
        <p:nvPicPr>
          <p:cNvPr id="14"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76285" y="2987012"/>
            <a:ext cx="3550476" cy="3105675"/>
          </a:xfrm>
          <a:prstGeom prst="rect">
            <a:avLst/>
          </a:prstGeom>
          <a:noFill/>
          <a:ln w="9525">
            <a:solidFill>
              <a:srgbClr val="013476"/>
            </a:solidFill>
            <a:miter lim="800000"/>
            <a:headEnd/>
            <a:tailEnd/>
          </a:ln>
        </p:spPr>
      </p:pic>
      <p:pic>
        <p:nvPicPr>
          <p:cNvPr id="15"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750540" y="4226526"/>
            <a:ext cx="2250890" cy="1866161"/>
          </a:xfrm>
          <a:prstGeom prst="rect">
            <a:avLst/>
          </a:prstGeom>
          <a:noFill/>
          <a:ln w="9525">
            <a:solidFill>
              <a:srgbClr val="013476"/>
            </a:solidFill>
            <a:miter lim="800000"/>
            <a:headEnd/>
            <a:tailEnd/>
          </a:ln>
        </p:spPr>
      </p:pic>
      <p:pic>
        <p:nvPicPr>
          <p:cNvPr id="3" name="Grafik 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296309" y="1376839"/>
            <a:ext cx="3350734" cy="4715848"/>
          </a:xfrm>
          <a:prstGeom prst="rect">
            <a:avLst/>
          </a:prstGeom>
          <a:ln>
            <a:solidFill>
              <a:srgbClr val="013476"/>
            </a:solidFill>
          </a:ln>
        </p:spPr>
      </p:pic>
    </p:spTree>
    <p:extLst>
      <p:ext uri="{BB962C8B-B14F-4D97-AF65-F5344CB8AC3E}">
        <p14:creationId xmlns:p14="http://schemas.microsoft.com/office/powerpoint/2010/main" val="3678002297"/>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Feynman-Rhombino</a:t>
            </a:r>
            <a:endParaRPr lang="en-US" dirty="0"/>
          </a:p>
        </p:txBody>
      </p:sp>
      <p:sp>
        <p:nvSpPr>
          <p:cNvPr id="8" name="Inhaltsplatzhalter 7"/>
          <p:cNvSpPr>
            <a:spLocks noGrp="1"/>
          </p:cNvSpPr>
          <p:nvPr>
            <p:ph sz="quarter" idx="13"/>
          </p:nvPr>
        </p:nvSpPr>
        <p:spPr/>
        <p:txBody>
          <a:bodyPr/>
          <a:lstStyle/>
          <a:p>
            <a:endParaRPr lang="de-DE" dirty="0">
              <a:hlinkClick r:id="rId3"/>
            </a:endParaRPr>
          </a:p>
          <a:p>
            <a:endParaRPr lang="de-DE" dirty="0">
              <a:hlinkClick r:id="rId3"/>
            </a:endParaRPr>
          </a:p>
          <a:p>
            <a:endParaRPr lang="de-DE" dirty="0">
              <a:hlinkClick r:id="rId3"/>
            </a:endParaRPr>
          </a:p>
          <a:p>
            <a:endParaRPr lang="de-DE" dirty="0">
              <a:hlinkClick r:id="rId3"/>
            </a:endParaRPr>
          </a:p>
          <a:p>
            <a:endParaRPr lang="de-DE" dirty="0">
              <a:hlinkClick r:id="rId3"/>
            </a:endParaRPr>
          </a:p>
          <a:p>
            <a:endParaRPr lang="de-DE" dirty="0">
              <a:hlinkClick r:id="rId3"/>
            </a:endParaRPr>
          </a:p>
          <a:p>
            <a:endParaRPr lang="de-DE" dirty="0">
              <a:hlinkClick r:id="rId3"/>
            </a:endParaRPr>
          </a:p>
          <a:p>
            <a:endParaRPr lang="de-DE" dirty="0">
              <a:hlinkClick r:id="rId3"/>
            </a:endParaRPr>
          </a:p>
          <a:p>
            <a:endParaRPr lang="de-DE" dirty="0">
              <a:hlinkClick r:id="rId3"/>
            </a:endParaRPr>
          </a:p>
          <a:p>
            <a:endParaRPr lang="en-US" dirty="0"/>
          </a:p>
        </p:txBody>
      </p:sp>
      <p:sp>
        <p:nvSpPr>
          <p:cNvPr id="5" name="Fußzeilenplatzhalter 4"/>
          <p:cNvSpPr>
            <a:spLocks noGrp="1"/>
          </p:cNvSpPr>
          <p:nvPr>
            <p:ph type="ftr" sz="quarter" idx="14"/>
          </p:nvPr>
        </p:nvSpPr>
        <p:spPr/>
        <p:txBody>
          <a:bodyPr/>
          <a:lstStyle/>
          <a:p>
            <a:r>
              <a:rPr lang="de-DE"/>
              <a:t>Netzwerk Teilchenwelt - Angebote und Materialien - FTS Bad Honnef</a:t>
            </a:r>
            <a:endParaRPr lang="de-DE" dirty="0"/>
          </a:p>
        </p:txBody>
      </p:sp>
      <p:sp>
        <p:nvSpPr>
          <p:cNvPr id="3" name="Foliennummernplatzhalter 2"/>
          <p:cNvSpPr>
            <a:spLocks noGrp="1"/>
          </p:cNvSpPr>
          <p:nvPr>
            <p:ph type="sldNum" sz="quarter" idx="15"/>
          </p:nvPr>
        </p:nvSpPr>
        <p:spPr/>
        <p:txBody>
          <a:bodyPr/>
          <a:lstStyle/>
          <a:p>
            <a:pPr algn="ctr"/>
            <a:fld id="{13EBA283-81CD-428D-9703-4AE41BDC50AA}" type="slidenum">
              <a:rPr lang="de-DE" sz="1400" smtClean="0"/>
              <a:pPr algn="ctr"/>
              <a:t>39</a:t>
            </a:fld>
            <a:endParaRPr lang="de-DE" sz="1400" dirty="0"/>
          </a:p>
        </p:txBody>
      </p:sp>
      <p:grpSp>
        <p:nvGrpSpPr>
          <p:cNvPr id="6" name="Gruppieren 5"/>
          <p:cNvGrpSpPr/>
          <p:nvPr/>
        </p:nvGrpSpPr>
        <p:grpSpPr>
          <a:xfrm>
            <a:off x="2415208" y="1515265"/>
            <a:ext cx="7624559" cy="4974066"/>
            <a:chOff x="2415208" y="1515265"/>
            <a:chExt cx="7624559" cy="4974066"/>
          </a:xfrm>
        </p:grpSpPr>
        <p:pic>
          <p:nvPicPr>
            <p:cNvPr id="9" name="Grafik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15208" y="1515265"/>
              <a:ext cx="7402250" cy="4942053"/>
            </a:xfrm>
            <a:prstGeom prst="rect">
              <a:avLst/>
            </a:prstGeom>
          </p:spPr>
        </p:pic>
        <p:sp>
          <p:nvSpPr>
            <p:cNvPr id="4" name="Textfeld 3"/>
            <p:cNvSpPr txBox="1"/>
            <p:nvPr/>
          </p:nvSpPr>
          <p:spPr>
            <a:xfrm>
              <a:off x="8864627" y="6290220"/>
              <a:ext cx="1175140" cy="199111"/>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rgbClr val="002060"/>
                  </a:solidFill>
                  <a:latin typeface="Arial Narrow" panose="020B0606020202030204" pitchFamily="34" charset="0"/>
                </a:rPr>
                <a:t>Foto: Philipp Lindenau</a:t>
              </a:r>
            </a:p>
          </p:txBody>
        </p:sp>
      </p:grpSp>
    </p:spTree>
    <p:extLst>
      <p:ext uri="{BB962C8B-B14F-4D97-AF65-F5344CB8AC3E}">
        <p14:creationId xmlns:p14="http://schemas.microsoft.com/office/powerpoint/2010/main" val="2013935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normAutofit/>
          </a:bodyPr>
          <a:lstStyle/>
          <a:p>
            <a:r>
              <a:rPr lang="de-DE" dirty="0">
                <a:solidFill>
                  <a:srgbClr val="013476"/>
                </a:solidFill>
              </a:rPr>
              <a:t>Netzwerk Teilchenwelt</a:t>
            </a:r>
          </a:p>
        </p:txBody>
      </p:sp>
      <p:sp>
        <p:nvSpPr>
          <p:cNvPr id="4" name="Inhaltsplatzhalter 3"/>
          <p:cNvSpPr>
            <a:spLocks noGrp="1"/>
          </p:cNvSpPr>
          <p:nvPr>
            <p:ph sz="quarter" idx="13"/>
          </p:nvPr>
        </p:nvSpPr>
        <p:spPr/>
        <p:txBody>
          <a:bodyPr>
            <a:noAutofit/>
          </a:bodyPr>
          <a:lstStyle/>
          <a:p>
            <a:pPr>
              <a:lnSpc>
                <a:spcPct val="100000"/>
              </a:lnSpc>
              <a:spcBef>
                <a:spcPts val="600"/>
              </a:spcBef>
            </a:pPr>
            <a:r>
              <a:rPr lang="de-DE" b="1" dirty="0"/>
              <a:t>30 Standorte </a:t>
            </a:r>
            <a:r>
              <a:rPr lang="de-DE" dirty="0"/>
              <a:t>(Unis / MPIs / KIT / DESY / …) + CERN</a:t>
            </a:r>
          </a:p>
          <a:p>
            <a:pPr marL="358775" lvl="1" indent="-358775">
              <a:lnSpc>
                <a:spcPct val="100000"/>
              </a:lnSpc>
              <a:spcBef>
                <a:spcPts val="600"/>
              </a:spcBef>
              <a:buClr>
                <a:schemeClr val="bg1"/>
              </a:buClr>
              <a:buSzTx/>
              <a:buFont typeface="Arial Narrow" panose="020B0606020202030204" pitchFamily="34" charset="0"/>
              <a:buChar char="►"/>
            </a:pPr>
            <a:r>
              <a:rPr lang="de-DE" sz="2400" dirty="0"/>
              <a:t>~ 150 </a:t>
            </a:r>
            <a:r>
              <a:rPr lang="de-DE" sz="2400" dirty="0" err="1"/>
              <a:t>Vermittler:innen</a:t>
            </a:r>
            <a:r>
              <a:rPr lang="de-DE" sz="2400" dirty="0"/>
              <a:t> (engagierte junge </a:t>
            </a:r>
            <a:r>
              <a:rPr lang="de-DE" sz="2400" dirty="0" err="1"/>
              <a:t>Wissenschaftler:innen</a:t>
            </a:r>
            <a:r>
              <a:rPr lang="de-DE" sz="2400" dirty="0"/>
              <a:t>)</a:t>
            </a:r>
          </a:p>
          <a:p>
            <a:pPr marL="358775" lvl="1" indent="-358775">
              <a:lnSpc>
                <a:spcPct val="100000"/>
              </a:lnSpc>
              <a:spcBef>
                <a:spcPts val="600"/>
              </a:spcBef>
              <a:buClr>
                <a:schemeClr val="bg1"/>
              </a:buClr>
              <a:buSzTx/>
              <a:buFont typeface="Arial Narrow" panose="020B0606020202030204" pitchFamily="34" charset="0"/>
              <a:buChar char="►"/>
            </a:pPr>
            <a:r>
              <a:rPr lang="de-DE" sz="2400" dirty="0"/>
              <a:t>~ 4.000 Jugendliche und Lehrkräfte nehmen pro Jahr an </a:t>
            </a:r>
            <a:br>
              <a:rPr lang="de-DE" sz="2400" dirty="0"/>
            </a:br>
            <a:r>
              <a:rPr lang="de-DE" sz="2400" dirty="0"/>
              <a:t>unseren Veranstaltungen teil</a:t>
            </a:r>
          </a:p>
          <a:p>
            <a:pPr>
              <a:lnSpc>
                <a:spcPct val="100000"/>
              </a:lnSpc>
              <a:spcBef>
                <a:spcPts val="600"/>
              </a:spcBef>
            </a:pPr>
            <a:r>
              <a:rPr lang="de-DE" dirty="0"/>
              <a:t>Seit 2010 Teilchen- und Astroteilchenphysik, </a:t>
            </a:r>
            <a:br>
              <a:rPr lang="de-DE" dirty="0"/>
            </a:br>
            <a:r>
              <a:rPr lang="de-DE" dirty="0"/>
              <a:t>seit 2020 auch </a:t>
            </a:r>
            <a:r>
              <a:rPr lang="de-DE" dirty="0" err="1"/>
              <a:t>Hadronen</a:t>
            </a:r>
            <a:r>
              <a:rPr lang="de-DE" dirty="0"/>
              <a:t>- und </a:t>
            </a:r>
            <a:r>
              <a:rPr lang="de-DE" dirty="0" err="1"/>
              <a:t>Kernephysik</a:t>
            </a:r>
            <a:endParaRPr lang="de-DE" dirty="0"/>
          </a:p>
          <a:p>
            <a:pPr>
              <a:lnSpc>
                <a:spcPct val="100000"/>
              </a:lnSpc>
              <a:spcBef>
                <a:spcPts val="600"/>
              </a:spcBef>
            </a:pPr>
            <a:r>
              <a:rPr lang="de-DE" dirty="0"/>
              <a:t>Gemeinsames Ziel: Forschung erlebbar machen!</a:t>
            </a:r>
          </a:p>
          <a:p>
            <a:pPr marL="0" indent="0">
              <a:lnSpc>
                <a:spcPct val="100000"/>
              </a:lnSpc>
              <a:spcBef>
                <a:spcPts val="600"/>
              </a:spcBef>
              <a:buNone/>
            </a:pPr>
            <a:endParaRPr lang="de-DE" dirty="0"/>
          </a:p>
        </p:txBody>
      </p:sp>
      <p:sp>
        <p:nvSpPr>
          <p:cNvPr id="12" name="Inhaltsplatzhalter 2"/>
          <p:cNvSpPr txBox="1">
            <a:spLocks/>
          </p:cNvSpPr>
          <p:nvPr/>
        </p:nvSpPr>
        <p:spPr>
          <a:xfrm>
            <a:off x="7164302" y="5506535"/>
            <a:ext cx="5489766" cy="1481142"/>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66700" indent="-266700">
              <a:lnSpc>
                <a:spcPct val="100000"/>
              </a:lnSpc>
              <a:spcBef>
                <a:spcPts val="600"/>
              </a:spcBef>
            </a:pPr>
            <a:endParaRPr lang="de-DE" sz="2200" dirty="0">
              <a:solidFill>
                <a:srgbClr val="013476"/>
              </a:solidFill>
            </a:endParaRP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22458" y="1627707"/>
            <a:ext cx="3475630" cy="4739151"/>
          </a:xfrm>
          <a:prstGeom prst="rect">
            <a:avLst/>
          </a:prstGeom>
        </p:spPr>
      </p:pic>
      <p:pic>
        <p:nvPicPr>
          <p:cNvPr id="9" name="Grafik 8"/>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8994052" y="625368"/>
            <a:ext cx="2336962" cy="735860"/>
          </a:xfrm>
          <a:prstGeom prst="rect">
            <a:avLst/>
          </a:prstGeom>
        </p:spPr>
      </p:pic>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7" name="Foliennummernplatzhalter 6"/>
          <p:cNvSpPr>
            <a:spLocks noGrp="1"/>
          </p:cNvSpPr>
          <p:nvPr>
            <p:ph type="sldNum" sz="quarter" idx="15"/>
          </p:nvPr>
        </p:nvSpPr>
        <p:spPr/>
        <p:txBody>
          <a:bodyPr/>
          <a:lstStyle/>
          <a:p>
            <a:fld id="{13EBA283-81CD-428D-9703-4AE41BDC50AA}" type="slidenum">
              <a:rPr lang="de-DE" smtClean="0"/>
              <a:pPr/>
              <a:t>4</a:t>
            </a:fld>
            <a:endParaRPr lang="de-DE" dirty="0"/>
          </a:p>
        </p:txBody>
      </p:sp>
    </p:spTree>
    <p:extLst>
      <p:ext uri="{BB962C8B-B14F-4D97-AF65-F5344CB8AC3E}">
        <p14:creationId xmlns:p14="http://schemas.microsoft.com/office/powerpoint/2010/main" val="342264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Feynman-Rhombino</a:t>
            </a:r>
          </a:p>
        </p:txBody>
      </p:sp>
      <p:sp>
        <p:nvSpPr>
          <p:cNvPr id="3" name="Inhaltsplatzhalter 2"/>
          <p:cNvSpPr>
            <a:spLocks noGrp="1"/>
          </p:cNvSpPr>
          <p:nvPr>
            <p:ph sz="quarter" idx="13"/>
          </p:nvPr>
        </p:nvSpPr>
        <p:spPr/>
        <p:txBody>
          <a:bodyPr/>
          <a:lstStyle/>
          <a:p>
            <a:r>
              <a:rPr lang="de-DE" dirty="0"/>
              <a:t>dominoartiges Spiel</a:t>
            </a:r>
          </a:p>
          <a:p>
            <a:r>
              <a:rPr lang="de-DE" dirty="0"/>
              <a:t>Spielsteine = Rhombinos, nach den Regeln für Feynman-Diagramme zusammenfügen</a:t>
            </a:r>
          </a:p>
          <a:p>
            <a:r>
              <a:rPr lang="de-DE" dirty="0"/>
              <a:t>Entstanden aus Idee bei unserer CERN Summer School 2017</a:t>
            </a:r>
          </a:p>
          <a:p>
            <a:r>
              <a:rPr lang="de-DE" dirty="0"/>
              <a:t>Vertiefende Infos: </a:t>
            </a:r>
            <a:r>
              <a:rPr lang="de-DE" dirty="0">
                <a:hlinkClick r:id="rId2"/>
              </a:rPr>
              <a:t>Unterricht Physik Nr. 180/2020</a:t>
            </a:r>
            <a:endParaRPr lang="de-DE" dirty="0"/>
          </a:p>
        </p:txBody>
      </p:sp>
      <p:sp>
        <p:nvSpPr>
          <p:cNvPr id="4" name="Fußzeilenplatzhalter 3"/>
          <p:cNvSpPr>
            <a:spLocks noGrp="1"/>
          </p:cNvSpPr>
          <p:nvPr>
            <p:ph type="ftr" sz="quarter" idx="14"/>
          </p:nvPr>
        </p:nvSpPr>
        <p:spPr/>
        <p:txBody>
          <a:bodyPr/>
          <a:lstStyle/>
          <a:p>
            <a:r>
              <a:rPr lang="de-DE"/>
              <a:t>Netzwerk Teilchenwelt - Angebote und Materialien - FTS Bad Honnef</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40</a:t>
            </a:fld>
            <a:endParaRPr lang="de-DE"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4903" y="3968400"/>
            <a:ext cx="5877878" cy="2417071"/>
          </a:xfrm>
          <a:prstGeom prst="rect">
            <a:avLst/>
          </a:prstGeom>
        </p:spPr>
      </p:pic>
      <p:sp>
        <p:nvSpPr>
          <p:cNvPr id="8" name="Textfeld 7"/>
          <p:cNvSpPr txBox="1"/>
          <p:nvPr/>
        </p:nvSpPr>
        <p:spPr>
          <a:xfrm>
            <a:off x="8892296" y="576741"/>
            <a:ext cx="2595903" cy="1089529"/>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lnSpc>
                <a:spcPct val="90000"/>
              </a:lnSpc>
              <a:spcBef>
                <a:spcPts val="1000"/>
              </a:spcBef>
              <a:buClr>
                <a:srgbClr val="CCCC00"/>
              </a:buClr>
              <a:buSzPct val="90000"/>
            </a:pPr>
            <a:r>
              <a:rPr lang="de-DE" sz="2400" dirty="0">
                <a:hlinkClick r:id="rId4"/>
              </a:rPr>
              <a:t>Download Spielmaterial und Anleitung</a:t>
            </a:r>
            <a:endParaRPr lang="de-DE" sz="2400" dirty="0"/>
          </a:p>
        </p:txBody>
      </p:sp>
      <p:grpSp>
        <p:nvGrpSpPr>
          <p:cNvPr id="11" name="Gruppieren 10"/>
          <p:cNvGrpSpPr/>
          <p:nvPr/>
        </p:nvGrpSpPr>
        <p:grpSpPr>
          <a:xfrm>
            <a:off x="8893303" y="3165422"/>
            <a:ext cx="2669354" cy="3201436"/>
            <a:chOff x="9006301" y="3072065"/>
            <a:chExt cx="2669354" cy="3201436"/>
          </a:xfrm>
        </p:grpSpPr>
        <p:pic>
          <p:nvPicPr>
            <p:cNvPr id="9" name="Grafik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06301" y="3072065"/>
              <a:ext cx="2594896" cy="3201436"/>
            </a:xfrm>
            <a:prstGeom prst="rect">
              <a:avLst/>
            </a:prstGeom>
          </p:spPr>
        </p:pic>
        <p:sp>
          <p:nvSpPr>
            <p:cNvPr id="10" name="Textfeld 9"/>
            <p:cNvSpPr txBox="1"/>
            <p:nvPr/>
          </p:nvSpPr>
          <p:spPr>
            <a:xfrm>
              <a:off x="10660823" y="6070368"/>
              <a:ext cx="1014832" cy="203133"/>
            </a:xfrm>
            <a:prstGeom prst="rect">
              <a:avLst/>
            </a:prstGeom>
            <a:noFill/>
          </p:spPr>
          <p:txBody>
            <a:bodyPr wrap="square" rtlCol="0">
              <a:spAutoFit/>
            </a:bodyPr>
            <a:lstStyle/>
            <a:p>
              <a:pPr>
                <a:lnSpc>
                  <a:spcPct val="90000"/>
                </a:lnSpc>
                <a:spcBef>
                  <a:spcPts val="1000"/>
                </a:spcBef>
                <a:buClr>
                  <a:srgbClr val="CCCC00"/>
                </a:buClr>
                <a:buSzPct val="90000"/>
              </a:pPr>
              <a:r>
                <a:rPr lang="de-DE" sz="800" dirty="0">
                  <a:solidFill>
                    <a:srgbClr val="013476"/>
                  </a:solidFill>
                  <a:latin typeface="Arial Narrow" panose="020B0606020202030204" pitchFamily="34" charset="0"/>
                </a:rPr>
                <a:t>Video: Moritz Springer</a:t>
              </a:r>
            </a:p>
          </p:txBody>
        </p:sp>
      </p:grpSp>
    </p:spTree>
    <p:extLst>
      <p:ext uri="{BB962C8B-B14F-4D97-AF65-F5344CB8AC3E}">
        <p14:creationId xmlns:p14="http://schemas.microsoft.com/office/powerpoint/2010/main" val="8960562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Escape</a:t>
            </a:r>
            <a:r>
              <a:rPr lang="de-DE" dirty="0"/>
              <a:t> Radon – Eine </a:t>
            </a:r>
            <a:r>
              <a:rPr lang="de-DE" dirty="0" err="1"/>
              <a:t>Escape</a:t>
            </a:r>
            <a:r>
              <a:rPr lang="de-DE" dirty="0"/>
              <a:t>-Story zum Radonproblem</a:t>
            </a:r>
          </a:p>
        </p:txBody>
      </p:sp>
      <p:sp>
        <p:nvSpPr>
          <p:cNvPr id="3" name="Inhaltsplatzhalter 2"/>
          <p:cNvSpPr>
            <a:spLocks noGrp="1"/>
          </p:cNvSpPr>
          <p:nvPr>
            <p:ph sz="quarter" idx="13"/>
          </p:nvPr>
        </p:nvSpPr>
        <p:spPr>
          <a:xfrm>
            <a:off x="1295468" y="1772817"/>
            <a:ext cx="4525666" cy="4535487"/>
          </a:xfrm>
        </p:spPr>
        <p:txBody>
          <a:bodyPr>
            <a:normAutofit/>
          </a:bodyPr>
          <a:lstStyle/>
          <a:p>
            <a:r>
              <a:rPr lang="de-DE" dirty="0"/>
              <a:t>Staatsexamensarbeit @ TU Dresden</a:t>
            </a:r>
          </a:p>
          <a:p>
            <a:r>
              <a:rPr lang="de-DE" dirty="0">
                <a:hlinkClick r:id="rId2"/>
              </a:rPr>
              <a:t>http://escape-radon.bplaced.net/</a:t>
            </a:r>
            <a:endParaRPr lang="de-DE" dirty="0"/>
          </a:p>
          <a:p>
            <a:r>
              <a:rPr lang="de-DE" dirty="0"/>
              <a:t>Kontext: Kernphysik und Strahlenbiologie</a:t>
            </a:r>
          </a:p>
          <a:p>
            <a:r>
              <a:rPr lang="de-DE" dirty="0"/>
              <a:t>Spieldauer: ca. 120 min</a:t>
            </a:r>
          </a:p>
          <a:p>
            <a:r>
              <a:rPr lang="de-DE" dirty="0"/>
              <a:t>DPG-Vortrag dazu </a:t>
            </a:r>
            <a:r>
              <a:rPr lang="de-DE" dirty="0">
                <a:hlinkClick r:id="rId3"/>
              </a:rPr>
              <a:t>hier</a:t>
            </a:r>
            <a:r>
              <a:rPr lang="de-DE" dirty="0"/>
              <a:t>.</a:t>
            </a:r>
          </a:p>
          <a:p>
            <a:r>
              <a:rPr lang="de-DE" dirty="0"/>
              <a:t>Weitere </a:t>
            </a:r>
            <a:r>
              <a:rPr lang="de-DE" dirty="0" err="1"/>
              <a:t>Escape</a:t>
            </a:r>
            <a:r>
              <a:rPr lang="de-DE" dirty="0"/>
              <a:t>-Stories in Arbeit</a:t>
            </a:r>
          </a:p>
          <a:p>
            <a:pPr marL="0" indent="0">
              <a:buNone/>
            </a:pPr>
            <a:endParaRPr lang="de-DE" dirty="0"/>
          </a:p>
          <a:p>
            <a:endParaRPr lang="de-DE" dirty="0"/>
          </a:p>
        </p:txBody>
      </p:sp>
      <p:sp>
        <p:nvSpPr>
          <p:cNvPr id="4" name="Fußzeilenplatzhalter 3"/>
          <p:cNvSpPr>
            <a:spLocks noGrp="1"/>
          </p:cNvSpPr>
          <p:nvPr>
            <p:ph type="ftr" sz="quarter" idx="14"/>
          </p:nvPr>
        </p:nvSpPr>
        <p:spPr/>
        <p:txBody>
          <a:bodyPr/>
          <a:lstStyle/>
          <a:p>
            <a:r>
              <a:rPr lang="de-DE"/>
              <a:t>Netzwerk Teilchenwelt - Angebote und Materialien - FTS Bad Honnef</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41</a:t>
            </a:fld>
            <a:endParaRPr lang="de-DE" dirty="0"/>
          </a:p>
        </p:txBody>
      </p:sp>
      <p:pic>
        <p:nvPicPr>
          <p:cNvPr id="6" name="Grafik 5"/>
          <p:cNvPicPr>
            <a:picLocks noChangeAspect="1"/>
          </p:cNvPicPr>
          <p:nvPr/>
        </p:nvPicPr>
        <p:blipFill>
          <a:blip r:embed="rId4"/>
          <a:stretch>
            <a:fillRect/>
          </a:stretch>
        </p:blipFill>
        <p:spPr>
          <a:xfrm>
            <a:off x="5821133" y="1461984"/>
            <a:ext cx="5667067" cy="4846320"/>
          </a:xfrm>
          <a:prstGeom prst="rect">
            <a:avLst/>
          </a:prstGeom>
        </p:spPr>
      </p:pic>
    </p:spTree>
    <p:extLst>
      <p:ext uri="{BB962C8B-B14F-4D97-AF65-F5344CB8AC3E}">
        <p14:creationId xmlns:p14="http://schemas.microsoft.com/office/powerpoint/2010/main" val="15586027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a:t>Escape</a:t>
            </a:r>
            <a:r>
              <a:rPr lang="de-DE" dirty="0"/>
              <a:t> Radon – Eine </a:t>
            </a:r>
            <a:r>
              <a:rPr lang="de-DE" dirty="0" err="1"/>
              <a:t>Escape</a:t>
            </a:r>
            <a:r>
              <a:rPr lang="de-DE" dirty="0"/>
              <a:t>-Story zum Radonproblem</a:t>
            </a:r>
          </a:p>
        </p:txBody>
      </p:sp>
      <p:sp>
        <p:nvSpPr>
          <p:cNvPr id="3" name="Inhaltsplatzhalter 2"/>
          <p:cNvSpPr>
            <a:spLocks noGrp="1"/>
          </p:cNvSpPr>
          <p:nvPr>
            <p:ph sz="quarter" idx="13"/>
          </p:nvPr>
        </p:nvSpPr>
        <p:spPr>
          <a:xfrm>
            <a:off x="1295468" y="1772817"/>
            <a:ext cx="4525666" cy="4535487"/>
          </a:xfrm>
        </p:spPr>
        <p:txBody>
          <a:bodyPr>
            <a:normAutofit/>
          </a:bodyPr>
          <a:lstStyle/>
          <a:p>
            <a:r>
              <a:rPr lang="de-DE" dirty="0"/>
              <a:t>Staatsexamensarbeit @ TU Dresden</a:t>
            </a:r>
          </a:p>
          <a:p>
            <a:r>
              <a:rPr lang="de-DE" dirty="0">
                <a:hlinkClick r:id="rId2"/>
              </a:rPr>
              <a:t>http://escape-radon.bplaced.net/</a:t>
            </a:r>
            <a:endParaRPr lang="de-DE" dirty="0"/>
          </a:p>
          <a:p>
            <a:r>
              <a:rPr lang="de-DE" dirty="0"/>
              <a:t>Kontext: Kernphysik und Strahlenbiologie</a:t>
            </a:r>
          </a:p>
          <a:p>
            <a:r>
              <a:rPr lang="de-DE" dirty="0"/>
              <a:t>Spieldauer: ca. 120 min</a:t>
            </a:r>
          </a:p>
          <a:p>
            <a:r>
              <a:rPr lang="de-DE" dirty="0"/>
              <a:t>DPG-Vortrag dazu </a:t>
            </a:r>
            <a:r>
              <a:rPr lang="de-DE" dirty="0">
                <a:hlinkClick r:id="rId3"/>
              </a:rPr>
              <a:t>hier</a:t>
            </a:r>
            <a:r>
              <a:rPr lang="de-DE" dirty="0"/>
              <a:t>.</a:t>
            </a:r>
          </a:p>
          <a:p>
            <a:r>
              <a:rPr lang="de-DE" dirty="0"/>
              <a:t>Weitere </a:t>
            </a:r>
            <a:r>
              <a:rPr lang="de-DE" dirty="0" err="1"/>
              <a:t>Escape</a:t>
            </a:r>
            <a:r>
              <a:rPr lang="de-DE" dirty="0"/>
              <a:t>-Stories in Arbeit</a:t>
            </a:r>
          </a:p>
          <a:p>
            <a:pPr marL="0" indent="0">
              <a:buNone/>
            </a:pPr>
            <a:endParaRPr lang="de-DE" dirty="0"/>
          </a:p>
          <a:p>
            <a:endParaRPr lang="de-DE" dirty="0"/>
          </a:p>
        </p:txBody>
      </p:sp>
      <p:sp>
        <p:nvSpPr>
          <p:cNvPr id="4" name="Fußzeilenplatzhalter 3"/>
          <p:cNvSpPr>
            <a:spLocks noGrp="1"/>
          </p:cNvSpPr>
          <p:nvPr>
            <p:ph type="ftr" sz="quarter" idx="14"/>
          </p:nvPr>
        </p:nvSpPr>
        <p:spPr/>
        <p:txBody>
          <a:bodyPr/>
          <a:lstStyle/>
          <a:p>
            <a:r>
              <a:rPr lang="de-DE"/>
              <a:t>Netzwerk Teilchenwelt - Angebote und Materialien - FTS Bad Honnef</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42</a:t>
            </a:fld>
            <a:endParaRPr lang="de-DE" dirty="0"/>
          </a:p>
        </p:txBody>
      </p:sp>
      <p:sp>
        <p:nvSpPr>
          <p:cNvPr id="7" name="Textfeld 6"/>
          <p:cNvSpPr txBox="1"/>
          <p:nvPr/>
        </p:nvSpPr>
        <p:spPr>
          <a:xfrm>
            <a:off x="7532326" y="2086439"/>
            <a:ext cx="3798688" cy="2675604"/>
          </a:xfrm>
          <a:prstGeom prst="rec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6"/>
          </a:lnRef>
          <a:fillRef idx="1">
            <a:schemeClr val="lt1"/>
          </a:fillRef>
          <a:effectRef idx="0">
            <a:schemeClr val="accent6"/>
          </a:effectRef>
          <a:fontRef idx="minor">
            <a:schemeClr val="dk1"/>
          </a:fontRef>
        </p:style>
        <p:txBody>
          <a:bodyPr wrap="square" rtlCol="0" anchor="ctr">
            <a:spAutoFit/>
          </a:bodyPr>
          <a:lstStyle/>
          <a:p>
            <a:pPr algn="ctr">
              <a:lnSpc>
                <a:spcPct val="90000"/>
              </a:lnSpc>
              <a:spcBef>
                <a:spcPts val="1000"/>
              </a:spcBef>
              <a:buClr>
                <a:srgbClr val="CCCC00"/>
              </a:buClr>
              <a:buSzPct val="90000"/>
            </a:pPr>
            <a:endParaRPr lang="de-DE" sz="2400" b="1" i="1" dirty="0"/>
          </a:p>
          <a:p>
            <a:pPr algn="ctr">
              <a:lnSpc>
                <a:spcPct val="90000"/>
              </a:lnSpc>
              <a:spcBef>
                <a:spcPts val="1000"/>
              </a:spcBef>
              <a:buClr>
                <a:srgbClr val="CCCC00"/>
              </a:buClr>
              <a:buSzPct val="90000"/>
            </a:pPr>
            <a:r>
              <a:rPr lang="de-DE" sz="2400" b="1" i="1" dirty="0"/>
              <a:t>„Rundum eine sehr gelungene Sache, die meiner Meinung nach hervorragend im Unterricht eingesetzt werden kann.“</a:t>
            </a:r>
          </a:p>
          <a:p>
            <a:pPr algn="ctr">
              <a:lnSpc>
                <a:spcPct val="90000"/>
              </a:lnSpc>
              <a:spcBef>
                <a:spcPts val="1000"/>
              </a:spcBef>
              <a:buClr>
                <a:srgbClr val="CCCC00"/>
              </a:buClr>
              <a:buSzPct val="90000"/>
            </a:pP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40413064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Übersicht</a:t>
            </a:r>
          </a:p>
        </p:txBody>
      </p:sp>
      <p:sp>
        <p:nvSpPr>
          <p:cNvPr id="8" name="Inhaltsplatzhalter 7"/>
          <p:cNvSpPr>
            <a:spLocks noGrp="1"/>
          </p:cNvSpPr>
          <p:nvPr>
            <p:ph sz="quarter" idx="13"/>
          </p:nvPr>
        </p:nvSpPr>
        <p:spPr/>
        <p:txBody>
          <a:bodyPr>
            <a:normAutofit/>
          </a:bodyPr>
          <a:lstStyle/>
          <a:p>
            <a:pPr>
              <a:lnSpc>
                <a:spcPct val="150000"/>
              </a:lnSpc>
            </a:pPr>
            <a:r>
              <a:rPr lang="de-DE" sz="2800" dirty="0"/>
              <a:t>Was ist das Netzwerk Teilchenwelt?</a:t>
            </a:r>
          </a:p>
          <a:p>
            <a:pPr>
              <a:lnSpc>
                <a:spcPct val="150000"/>
              </a:lnSpc>
            </a:pPr>
            <a:r>
              <a:rPr lang="de-DE" sz="2800" dirty="0"/>
              <a:t>Aktivitäten für Jugendliche</a:t>
            </a:r>
          </a:p>
          <a:p>
            <a:pPr>
              <a:lnSpc>
                <a:spcPct val="150000"/>
              </a:lnSpc>
            </a:pPr>
            <a:r>
              <a:rPr lang="de-DE" sz="2800" dirty="0"/>
              <a:t>Aktivitäten für Lehrkräfte</a:t>
            </a:r>
          </a:p>
          <a:p>
            <a:pPr>
              <a:lnSpc>
                <a:spcPct val="150000"/>
              </a:lnSpc>
            </a:pPr>
            <a:r>
              <a:rPr lang="de-DE" sz="2800" dirty="0"/>
              <a:t>Unterrichtsmaterialien</a:t>
            </a:r>
          </a:p>
          <a:p>
            <a:pPr>
              <a:lnSpc>
                <a:spcPct val="150000"/>
              </a:lnSpc>
            </a:pPr>
            <a:r>
              <a:rPr lang="de-DE" sz="2800" b="1" dirty="0"/>
              <a:t>Weitere Angebote</a:t>
            </a:r>
          </a:p>
        </p:txBody>
      </p:sp>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43</a:t>
            </a:fld>
            <a:endParaRPr lang="de-DE" sz="3200" dirty="0"/>
          </a:p>
        </p:txBody>
      </p:sp>
    </p:spTree>
    <p:extLst>
      <p:ext uri="{BB962C8B-B14F-4D97-AF65-F5344CB8AC3E}">
        <p14:creationId xmlns:p14="http://schemas.microsoft.com/office/powerpoint/2010/main" val="31712274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nhaltsplatzhalt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796" y="131610"/>
            <a:ext cx="3617878" cy="2064859"/>
          </a:xfrm>
          <a:prstGeom prst="rect">
            <a:avLst/>
          </a:prstGeom>
        </p:spPr>
      </p:pic>
      <p:sp>
        <p:nvSpPr>
          <p:cNvPr id="3" name="Inhaltsplatzhalter 2"/>
          <p:cNvSpPr>
            <a:spLocks noGrp="1"/>
          </p:cNvSpPr>
          <p:nvPr>
            <p:ph sz="quarter" idx="13"/>
          </p:nvPr>
        </p:nvSpPr>
        <p:spPr>
          <a:xfrm>
            <a:off x="1295467" y="1772817"/>
            <a:ext cx="4837083" cy="4323183"/>
          </a:xfrm>
        </p:spPr>
        <p:txBody>
          <a:bodyPr>
            <a:noAutofit/>
          </a:bodyPr>
          <a:lstStyle/>
          <a:p>
            <a:r>
              <a:rPr lang="de-DE" sz="2200" dirty="0"/>
              <a:t>Interaktive mobile Ausstellung zur Teilchenphysik</a:t>
            </a:r>
            <a:r>
              <a:rPr lang="en-US" sz="2200" dirty="0"/>
              <a:t>, </a:t>
            </a:r>
            <a:r>
              <a:rPr lang="en-US" sz="2200" dirty="0" err="1"/>
              <a:t>seit</a:t>
            </a:r>
            <a:r>
              <a:rPr lang="en-US" sz="2200" dirty="0"/>
              <a:t> </a:t>
            </a:r>
            <a:r>
              <a:rPr lang="en-US" sz="2200" dirty="0" err="1"/>
              <a:t>Mitte</a:t>
            </a:r>
            <a:r>
              <a:rPr lang="en-US" sz="2200" dirty="0"/>
              <a:t> 2021 auf Tour</a:t>
            </a:r>
          </a:p>
          <a:p>
            <a:endParaRPr lang="de-DE" dirty="0"/>
          </a:p>
        </p:txBody>
      </p:sp>
      <p:sp>
        <p:nvSpPr>
          <p:cNvPr id="8" name="Titel 1"/>
          <p:cNvSpPr txBox="1">
            <a:spLocks/>
          </p:cNvSpPr>
          <p:nvPr/>
        </p:nvSpPr>
        <p:spPr>
          <a:xfrm>
            <a:off x="2493" y="12813"/>
            <a:ext cx="6530672" cy="89590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pPr marL="180975" marR="0" lvl="0" indent="0" algn="l" defTabSz="914400" rtl="0" eaLnBrk="1" fontAlgn="auto" latinLnBrk="0" hangingPunct="1">
              <a:lnSpc>
                <a:spcPct val="90000"/>
              </a:lnSpc>
              <a:spcBef>
                <a:spcPct val="0"/>
              </a:spcBef>
              <a:spcAft>
                <a:spcPts val="0"/>
              </a:spcAft>
              <a:buClrTx/>
              <a:buSzTx/>
              <a:buFontTx/>
              <a:buNone/>
              <a:tabLst/>
              <a:defRPr/>
            </a:pPr>
            <a:endParaRPr kumimoji="0" lang="de-DE" sz="3200" b="0" i="1" u="none" strike="noStrike" kern="1200" cap="none" spc="0" normalizeH="0" baseline="0" noProof="0" dirty="0">
              <a:ln>
                <a:noFill/>
              </a:ln>
              <a:solidFill>
                <a:srgbClr val="013476"/>
              </a:solidFill>
              <a:effectLst/>
              <a:uLnTx/>
              <a:uFillTx/>
              <a:latin typeface="Arial Narrow" panose="020B0606020202030204" pitchFamily="34" charset="0"/>
              <a:ea typeface="+mj-ea"/>
              <a:cs typeface="+mj-cs"/>
            </a:endParaRPr>
          </a:p>
        </p:txBody>
      </p:sp>
      <p:sp>
        <p:nvSpPr>
          <p:cNvPr id="13" name="Titel 1"/>
          <p:cNvSpPr txBox="1">
            <a:spLocks/>
          </p:cNvSpPr>
          <p:nvPr/>
        </p:nvSpPr>
        <p:spPr>
          <a:xfrm>
            <a:off x="7536728" y="8620"/>
            <a:ext cx="5112000" cy="89590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pPr marL="180975" marR="0" lvl="0" indent="0" algn="l" defTabSz="914400" rtl="0" eaLnBrk="1" fontAlgn="auto" latinLnBrk="0" hangingPunct="1">
              <a:lnSpc>
                <a:spcPct val="90000"/>
              </a:lnSpc>
              <a:spcBef>
                <a:spcPct val="0"/>
              </a:spcBef>
              <a:spcAft>
                <a:spcPts val="0"/>
              </a:spcAft>
              <a:buClrTx/>
              <a:buSzTx/>
              <a:buFontTx/>
              <a:buNone/>
              <a:tabLst/>
              <a:defRPr/>
            </a:pPr>
            <a:endParaRPr kumimoji="0" lang="de-DE" sz="3200" b="0" i="1" u="none" strike="noStrike" kern="1200" cap="none" spc="0" normalizeH="0" baseline="0" noProof="0" dirty="0">
              <a:ln>
                <a:noFill/>
              </a:ln>
              <a:solidFill>
                <a:srgbClr val="013476"/>
              </a:solidFill>
              <a:effectLst/>
              <a:uLnTx/>
              <a:uFillTx/>
              <a:latin typeface="Arial Narrow" panose="020B0606020202030204" pitchFamily="34" charset="0"/>
              <a:ea typeface="+mj-ea"/>
              <a:cs typeface="+mj-cs"/>
            </a:endParaRPr>
          </a:p>
        </p:txBody>
      </p:sp>
      <p:grpSp>
        <p:nvGrpSpPr>
          <p:cNvPr id="4" name="Gruppieren 3"/>
          <p:cNvGrpSpPr/>
          <p:nvPr/>
        </p:nvGrpSpPr>
        <p:grpSpPr>
          <a:xfrm>
            <a:off x="578580" y="2856543"/>
            <a:ext cx="2689249" cy="2700000"/>
            <a:chOff x="202231" y="2966402"/>
            <a:chExt cx="2689249" cy="2700000"/>
          </a:xfrm>
        </p:grpSpPr>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2231" y="2966402"/>
              <a:ext cx="2689249" cy="2700000"/>
            </a:xfrm>
            <a:prstGeom prst="rect">
              <a:avLst/>
            </a:prstGeom>
          </p:spPr>
        </p:pic>
        <p:sp>
          <p:nvSpPr>
            <p:cNvPr id="18" name="Textfeld 17"/>
            <p:cNvSpPr txBox="1"/>
            <p:nvPr/>
          </p:nvSpPr>
          <p:spPr>
            <a:xfrm>
              <a:off x="218092" y="5435570"/>
              <a:ext cx="1944000"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FFFFFF"/>
                  </a:solidFill>
                  <a:latin typeface="Arial Narrow" panose="020B0606020202030204" pitchFamily="34" charset="0"/>
                </a:rPr>
                <a:t>© Weltmaschine</a:t>
              </a:r>
            </a:p>
          </p:txBody>
        </p:sp>
      </p:grpSp>
      <p:sp>
        <p:nvSpPr>
          <p:cNvPr id="7" name="Fußzeilenplatzhalter 6"/>
          <p:cNvSpPr>
            <a:spLocks noGrp="1"/>
          </p:cNvSpPr>
          <p:nvPr>
            <p:ph type="ftr" sz="quarter" idx="14"/>
          </p:nvPr>
        </p:nvSpPr>
        <p:spPr/>
        <p:txBody>
          <a:bodyPr/>
          <a:lstStyle/>
          <a:p>
            <a:r>
              <a:rPr lang="de-DE"/>
              <a:t>Netzwerk Teilchenwelt - Angebote und Materialien - FTS Bad Honnef</a:t>
            </a:r>
            <a:endParaRPr lang="de-DE" dirty="0"/>
          </a:p>
        </p:txBody>
      </p:sp>
      <p:sp>
        <p:nvSpPr>
          <p:cNvPr id="10" name="Foliennummernplatzhalter 9"/>
          <p:cNvSpPr>
            <a:spLocks noGrp="1"/>
          </p:cNvSpPr>
          <p:nvPr>
            <p:ph type="sldNum" sz="quarter" idx="15"/>
          </p:nvPr>
        </p:nvSpPr>
        <p:spPr/>
        <p:txBody>
          <a:bodyPr/>
          <a:lstStyle/>
          <a:p>
            <a:pPr algn="ctr"/>
            <a:fld id="{13EBA283-81CD-428D-9703-4AE41BDC50AA}" type="slidenum">
              <a:rPr lang="de-DE" smtClean="0"/>
              <a:pPr algn="ctr"/>
              <a:t>44</a:t>
            </a:fld>
            <a:endParaRPr lang="de-DE" dirty="0"/>
          </a:p>
        </p:txBody>
      </p:sp>
      <p:grpSp>
        <p:nvGrpSpPr>
          <p:cNvPr id="12" name="Gruppieren 11"/>
          <p:cNvGrpSpPr/>
          <p:nvPr/>
        </p:nvGrpSpPr>
        <p:grpSpPr>
          <a:xfrm>
            <a:off x="3841011" y="2678852"/>
            <a:ext cx="2291539" cy="3480116"/>
            <a:chOff x="3841011" y="2678852"/>
            <a:chExt cx="2291539" cy="3480116"/>
          </a:xfrm>
        </p:grpSpPr>
        <p:pic>
          <p:nvPicPr>
            <p:cNvPr id="15" name="Inhaltsplatzhalter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3459089" y="3060775"/>
              <a:ext cx="3055383" cy="2291538"/>
            </a:xfrm>
            <a:prstGeom prst="rect">
              <a:avLst/>
            </a:prstGeom>
          </p:spPr>
        </p:pic>
        <p:sp>
          <p:nvSpPr>
            <p:cNvPr id="11" name="Textfeld 10"/>
            <p:cNvSpPr txBox="1"/>
            <p:nvPr/>
          </p:nvSpPr>
          <p:spPr>
            <a:xfrm>
              <a:off x="3841011" y="5734236"/>
              <a:ext cx="2291539" cy="424732"/>
            </a:xfrm>
            <a:prstGeom prst="rect">
              <a:avLst/>
            </a:prstGeom>
            <a:noFill/>
          </p:spPr>
          <p:txBody>
            <a:bodyPr wrap="square" rtlCol="0">
              <a:spAutoFit/>
            </a:bodyPr>
            <a:lstStyle/>
            <a:p>
              <a:pPr algn="ctr">
                <a:lnSpc>
                  <a:spcPct val="90000"/>
                </a:lnSpc>
                <a:spcBef>
                  <a:spcPts val="1000"/>
                </a:spcBef>
                <a:buClr>
                  <a:srgbClr val="CCCC00"/>
                </a:buClr>
                <a:buSzPct val="90000"/>
              </a:pPr>
              <a:r>
                <a:rPr lang="de-DE" sz="2400" dirty="0">
                  <a:solidFill>
                    <a:srgbClr val="002060"/>
                  </a:solidFill>
                  <a:latin typeface="Arial Narrow" panose="020B0606020202030204" pitchFamily="34" charset="0"/>
                  <a:hlinkClick r:id="rId6"/>
                </a:rPr>
                <a:t>Quark-Tower</a:t>
              </a:r>
              <a:endParaRPr lang="de-DE" sz="2400" dirty="0">
                <a:solidFill>
                  <a:srgbClr val="002060"/>
                </a:solidFill>
                <a:latin typeface="Arial Narrow" panose="020B0606020202030204" pitchFamily="34" charset="0"/>
              </a:endParaRPr>
            </a:p>
          </p:txBody>
        </p:sp>
      </p:grpSp>
    </p:spTree>
    <p:extLst>
      <p:ext uri="{BB962C8B-B14F-4D97-AF65-F5344CB8AC3E}">
        <p14:creationId xmlns:p14="http://schemas.microsoft.com/office/powerpoint/2010/main" val="49341021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nhaltsplatzhalt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6796" y="131610"/>
            <a:ext cx="3617878" cy="2064859"/>
          </a:xfrm>
          <a:prstGeom prst="rect">
            <a:avLst/>
          </a:prstGeom>
        </p:spPr>
      </p:pic>
      <p:sp>
        <p:nvSpPr>
          <p:cNvPr id="5" name="Titel 4"/>
          <p:cNvSpPr>
            <a:spLocks noGrp="1"/>
          </p:cNvSpPr>
          <p:nvPr>
            <p:ph type="title"/>
          </p:nvPr>
        </p:nvSpPr>
        <p:spPr>
          <a:xfrm>
            <a:off x="1295467" y="692806"/>
            <a:ext cx="10580847" cy="942469"/>
          </a:xfrm>
        </p:spPr>
        <p:txBody>
          <a:bodyPr>
            <a:normAutofit/>
          </a:bodyPr>
          <a:lstStyle/>
          <a:p>
            <a:r>
              <a:rPr lang="de-DE" dirty="0"/>
              <a:t>						Chat-Aktion</a:t>
            </a:r>
            <a:endParaRPr lang="de-DE" i="1" dirty="0"/>
          </a:p>
        </p:txBody>
      </p:sp>
      <p:sp>
        <p:nvSpPr>
          <p:cNvPr id="3" name="Inhaltsplatzhalter 2"/>
          <p:cNvSpPr>
            <a:spLocks noGrp="1"/>
          </p:cNvSpPr>
          <p:nvPr>
            <p:ph sz="quarter" idx="13"/>
          </p:nvPr>
        </p:nvSpPr>
        <p:spPr>
          <a:xfrm>
            <a:off x="1295467" y="1772817"/>
            <a:ext cx="4837083" cy="4323183"/>
          </a:xfrm>
        </p:spPr>
        <p:txBody>
          <a:bodyPr>
            <a:noAutofit/>
          </a:bodyPr>
          <a:lstStyle/>
          <a:p>
            <a:r>
              <a:rPr lang="de-DE" sz="2200" dirty="0"/>
              <a:t>Interaktive mobile Ausstellung zur Teilchenphysik</a:t>
            </a:r>
            <a:r>
              <a:rPr lang="en-US" sz="2200" dirty="0"/>
              <a:t>, </a:t>
            </a:r>
            <a:r>
              <a:rPr lang="en-US" sz="2200" dirty="0" err="1"/>
              <a:t>seit</a:t>
            </a:r>
            <a:r>
              <a:rPr lang="en-US" sz="2200" dirty="0"/>
              <a:t> </a:t>
            </a:r>
            <a:r>
              <a:rPr lang="en-US" sz="2200" dirty="0" err="1"/>
              <a:t>Mitte</a:t>
            </a:r>
            <a:r>
              <a:rPr lang="en-US" sz="2200" dirty="0"/>
              <a:t> 2021 auf Tour</a:t>
            </a:r>
          </a:p>
          <a:p>
            <a:endParaRPr lang="de-DE" dirty="0"/>
          </a:p>
        </p:txBody>
      </p:sp>
      <p:sp>
        <p:nvSpPr>
          <p:cNvPr id="8" name="Titel 1"/>
          <p:cNvSpPr txBox="1">
            <a:spLocks/>
          </p:cNvSpPr>
          <p:nvPr/>
        </p:nvSpPr>
        <p:spPr>
          <a:xfrm>
            <a:off x="2493" y="12813"/>
            <a:ext cx="6530672" cy="89590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pPr marL="180975" marR="0" lvl="0" indent="0" algn="l" defTabSz="914400" rtl="0" eaLnBrk="1" fontAlgn="auto" latinLnBrk="0" hangingPunct="1">
              <a:lnSpc>
                <a:spcPct val="90000"/>
              </a:lnSpc>
              <a:spcBef>
                <a:spcPct val="0"/>
              </a:spcBef>
              <a:spcAft>
                <a:spcPts val="0"/>
              </a:spcAft>
              <a:buClrTx/>
              <a:buSzTx/>
              <a:buFontTx/>
              <a:buNone/>
              <a:tabLst/>
              <a:defRPr/>
            </a:pPr>
            <a:endParaRPr kumimoji="0" lang="de-DE" sz="3200" b="0" i="1" u="none" strike="noStrike" kern="1200" cap="none" spc="0" normalizeH="0" baseline="0" noProof="0" dirty="0">
              <a:ln>
                <a:noFill/>
              </a:ln>
              <a:solidFill>
                <a:srgbClr val="013476"/>
              </a:solidFill>
              <a:effectLst/>
              <a:uLnTx/>
              <a:uFillTx/>
              <a:latin typeface="Arial Narrow" panose="020B0606020202030204" pitchFamily="34" charset="0"/>
              <a:ea typeface="+mj-ea"/>
              <a:cs typeface="+mj-cs"/>
            </a:endParaRPr>
          </a:p>
        </p:txBody>
      </p:sp>
      <p:sp>
        <p:nvSpPr>
          <p:cNvPr id="13" name="Titel 1"/>
          <p:cNvSpPr txBox="1">
            <a:spLocks/>
          </p:cNvSpPr>
          <p:nvPr/>
        </p:nvSpPr>
        <p:spPr>
          <a:xfrm>
            <a:off x="7536728" y="8620"/>
            <a:ext cx="5112000" cy="89590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pPr marL="180975" marR="0" lvl="0" indent="0" algn="l" defTabSz="914400" rtl="0" eaLnBrk="1" fontAlgn="auto" latinLnBrk="0" hangingPunct="1">
              <a:lnSpc>
                <a:spcPct val="90000"/>
              </a:lnSpc>
              <a:spcBef>
                <a:spcPct val="0"/>
              </a:spcBef>
              <a:spcAft>
                <a:spcPts val="0"/>
              </a:spcAft>
              <a:buClrTx/>
              <a:buSzTx/>
              <a:buFontTx/>
              <a:buNone/>
              <a:tabLst/>
              <a:defRPr/>
            </a:pPr>
            <a:endParaRPr kumimoji="0" lang="de-DE" sz="3200" b="0" i="1" u="none" strike="noStrike" kern="1200" cap="none" spc="0" normalizeH="0" baseline="0" noProof="0" dirty="0">
              <a:ln>
                <a:noFill/>
              </a:ln>
              <a:solidFill>
                <a:srgbClr val="013476"/>
              </a:solidFill>
              <a:effectLst/>
              <a:uLnTx/>
              <a:uFillTx/>
              <a:latin typeface="Arial Narrow" panose="020B0606020202030204" pitchFamily="34" charset="0"/>
              <a:ea typeface="+mj-ea"/>
              <a:cs typeface="+mj-cs"/>
            </a:endParaRPr>
          </a:p>
        </p:txBody>
      </p:sp>
      <p:sp>
        <p:nvSpPr>
          <p:cNvPr id="2" name="Textfeld 1"/>
          <p:cNvSpPr txBox="1"/>
          <p:nvPr/>
        </p:nvSpPr>
        <p:spPr>
          <a:xfrm>
            <a:off x="7154058" y="1772817"/>
            <a:ext cx="4630574" cy="2028248"/>
          </a:xfrm>
          <a:prstGeom prst="rect">
            <a:avLst/>
          </a:prstGeom>
          <a:noFill/>
        </p:spPr>
        <p:txBody>
          <a:bodyPr wrap="square" rtlCol="0">
            <a:spAutoFit/>
          </a:bodyPr>
          <a:lstStyle/>
          <a:p>
            <a:pPr marL="358775" marR="0" lvl="0" indent="-358775" algn="l" defTabSz="914400" rtl="0" eaLnBrk="1" fontAlgn="auto" latinLnBrk="0" hangingPunct="1">
              <a:lnSpc>
                <a:spcPct val="90000"/>
              </a:lnSpc>
              <a:spcBef>
                <a:spcPts val="1000"/>
              </a:spcBef>
              <a:spcAft>
                <a:spcPts val="0"/>
              </a:spcAft>
              <a:buClr>
                <a:srgbClr val="CDC301"/>
              </a:buClr>
              <a:buSzTx/>
              <a:buFont typeface="Arial Narrow" panose="020B0606020202030204" pitchFamily="34" charset="0"/>
              <a:buChar char="►"/>
              <a:tabLst/>
              <a:defRPr/>
            </a:pPr>
            <a:r>
              <a:rPr kumimoji="0" lang="en-US" sz="2200" b="0" i="0" u="none" strike="noStrike" kern="1200" cap="none" spc="0" normalizeH="0" baseline="0" noProof="0" dirty="0" err="1">
                <a:ln>
                  <a:noFill/>
                </a:ln>
                <a:solidFill>
                  <a:srgbClr val="013476"/>
                </a:solidFill>
                <a:effectLst/>
                <a:uLnTx/>
                <a:uFillTx/>
                <a:latin typeface="Arial Narrow"/>
                <a:ea typeface="+mn-ea"/>
                <a:cs typeface="+mn-cs"/>
              </a:rPr>
              <a:t>Spannende</a:t>
            </a:r>
            <a:r>
              <a:rPr kumimoji="0" lang="en-US" sz="2200" b="0" i="0" u="none" strike="noStrike" kern="1200" cap="none" spc="0" normalizeH="0" baseline="0" noProof="0" dirty="0">
                <a:ln>
                  <a:noFill/>
                </a:ln>
                <a:solidFill>
                  <a:srgbClr val="013476"/>
                </a:solidFill>
                <a:effectLst/>
                <a:uLnTx/>
                <a:uFillTx/>
                <a:latin typeface="Arial Narrow"/>
                <a:ea typeface="+mn-ea"/>
                <a:cs typeface="+mn-cs"/>
              </a:rPr>
              <a:t> </a:t>
            </a:r>
            <a:r>
              <a:rPr kumimoji="0" lang="en-US" sz="2200" b="0" i="0" u="none" strike="noStrike" kern="1200" cap="none" spc="0" normalizeH="0" baseline="0" noProof="0" dirty="0" err="1">
                <a:ln>
                  <a:noFill/>
                </a:ln>
                <a:solidFill>
                  <a:srgbClr val="013476"/>
                </a:solidFill>
                <a:effectLst/>
                <a:uLnTx/>
                <a:uFillTx/>
                <a:latin typeface="Arial Narrow"/>
                <a:ea typeface="+mn-ea"/>
                <a:cs typeface="+mn-cs"/>
              </a:rPr>
              <a:t>Fragen</a:t>
            </a:r>
            <a:r>
              <a:rPr kumimoji="0" lang="en-US" sz="2200" b="0" i="0" u="none" strike="noStrike" kern="1200" cap="none" spc="0" normalizeH="0" baseline="0" noProof="0" dirty="0">
                <a:ln>
                  <a:noFill/>
                </a:ln>
                <a:solidFill>
                  <a:srgbClr val="013476"/>
                </a:solidFill>
                <a:effectLst/>
                <a:uLnTx/>
                <a:uFillTx/>
                <a:latin typeface="Arial Narrow"/>
                <a:ea typeface="+mn-ea"/>
                <a:cs typeface="+mn-cs"/>
              </a:rPr>
              <a:t> </a:t>
            </a:r>
            <a:r>
              <a:rPr kumimoji="0" lang="en-US" sz="2200" b="0" i="0" u="none" strike="noStrike" kern="1200" cap="none" spc="0" normalizeH="0" baseline="0" noProof="0" dirty="0" err="1">
                <a:ln>
                  <a:noFill/>
                </a:ln>
                <a:solidFill>
                  <a:srgbClr val="013476"/>
                </a:solidFill>
                <a:effectLst/>
                <a:uLnTx/>
                <a:uFillTx/>
                <a:latin typeface="Arial Narrow"/>
                <a:ea typeface="+mn-ea"/>
                <a:cs typeface="+mn-cs"/>
              </a:rPr>
              <a:t>zu</a:t>
            </a:r>
            <a:r>
              <a:rPr kumimoji="0" lang="en-US" sz="2200" b="0" i="0" u="none" strike="noStrike" kern="1200" cap="none" spc="0" normalizeH="0" baseline="0" noProof="0" dirty="0">
                <a:ln>
                  <a:noFill/>
                </a:ln>
                <a:solidFill>
                  <a:srgbClr val="013476"/>
                </a:solidFill>
                <a:effectLst/>
                <a:uLnTx/>
                <a:uFillTx/>
                <a:latin typeface="Arial Narrow"/>
                <a:ea typeface="+mn-ea"/>
                <a:cs typeface="+mn-cs"/>
              </a:rPr>
              <a:t> </a:t>
            </a:r>
            <a:r>
              <a:rPr kumimoji="0" lang="en-US" sz="2200" b="0" i="0" u="none" strike="noStrike" kern="1200" cap="none" spc="0" normalizeH="0" baseline="0" noProof="0" dirty="0" err="1">
                <a:ln>
                  <a:noFill/>
                </a:ln>
                <a:solidFill>
                  <a:srgbClr val="013476"/>
                </a:solidFill>
                <a:effectLst/>
                <a:uLnTx/>
                <a:uFillTx/>
                <a:latin typeface="Arial Narrow"/>
                <a:ea typeface="+mn-ea"/>
                <a:cs typeface="+mn-cs"/>
              </a:rPr>
              <a:t>Forschung</a:t>
            </a:r>
            <a:r>
              <a:rPr kumimoji="0" lang="en-US" sz="2200" b="0" i="0" u="none" strike="noStrike" kern="1200" cap="none" spc="0" normalizeH="0" baseline="0" noProof="0" dirty="0">
                <a:ln>
                  <a:noFill/>
                </a:ln>
                <a:solidFill>
                  <a:srgbClr val="013476"/>
                </a:solidFill>
                <a:effectLst/>
                <a:uLnTx/>
                <a:uFillTx/>
                <a:latin typeface="Arial Narrow"/>
                <a:ea typeface="+mn-ea"/>
                <a:cs typeface="+mn-cs"/>
              </a:rPr>
              <a:t>, </a:t>
            </a:r>
            <a:r>
              <a:rPr kumimoji="0" lang="en-US" sz="2200" b="0" i="0" u="none" strike="noStrike" kern="1200" cap="none" spc="0" normalizeH="0" baseline="0" noProof="0" dirty="0" err="1">
                <a:ln>
                  <a:noFill/>
                </a:ln>
                <a:solidFill>
                  <a:srgbClr val="013476"/>
                </a:solidFill>
                <a:effectLst/>
                <a:uLnTx/>
                <a:uFillTx/>
                <a:latin typeface="Arial Narrow"/>
                <a:ea typeface="+mn-ea"/>
                <a:cs typeface="+mn-cs"/>
              </a:rPr>
              <a:t>Arbeitsalltag</a:t>
            </a:r>
            <a:r>
              <a:rPr kumimoji="0" lang="en-US" sz="2200" b="0" i="0" u="none" strike="noStrike" kern="1200" cap="none" spc="0" normalizeH="0" noProof="0" dirty="0">
                <a:ln>
                  <a:noFill/>
                </a:ln>
                <a:solidFill>
                  <a:srgbClr val="013476"/>
                </a:solidFill>
                <a:effectLst/>
                <a:uLnTx/>
                <a:uFillTx/>
                <a:latin typeface="Arial Narrow"/>
                <a:ea typeface="+mn-ea"/>
                <a:cs typeface="+mn-cs"/>
              </a:rPr>
              <a:t> </a:t>
            </a:r>
            <a:r>
              <a:rPr kumimoji="0" lang="en-US" sz="2200" b="0" i="0" u="none" strike="noStrike" kern="1200" cap="none" spc="0" normalizeH="0" baseline="0" noProof="0" dirty="0">
                <a:ln>
                  <a:noFill/>
                </a:ln>
                <a:solidFill>
                  <a:srgbClr val="013476"/>
                </a:solidFill>
                <a:effectLst/>
                <a:uLnTx/>
                <a:uFillTx/>
                <a:latin typeface="Arial Narrow"/>
                <a:ea typeface="+mn-ea"/>
                <a:cs typeface="+mn-cs"/>
              </a:rPr>
              <a:t>und </a:t>
            </a:r>
            <a:r>
              <a:rPr kumimoji="0" lang="en-US" sz="2200" b="0" i="0" u="none" strike="noStrike" kern="1200" cap="none" spc="0" normalizeH="0" baseline="0" noProof="0" dirty="0" err="1">
                <a:ln>
                  <a:noFill/>
                </a:ln>
                <a:solidFill>
                  <a:srgbClr val="013476"/>
                </a:solidFill>
                <a:effectLst/>
                <a:uLnTx/>
                <a:uFillTx/>
                <a:latin typeface="Arial Narrow"/>
                <a:ea typeface="+mn-ea"/>
                <a:cs typeface="+mn-cs"/>
              </a:rPr>
              <a:t>Berufsperspektiven</a:t>
            </a:r>
            <a:endParaRPr kumimoji="0" lang="en-US" sz="2200" b="0" i="0" u="none" strike="noStrike" kern="1200" cap="none" spc="0" normalizeH="0" baseline="0" noProof="0" dirty="0">
              <a:ln>
                <a:noFill/>
              </a:ln>
              <a:solidFill>
                <a:srgbClr val="013476"/>
              </a:solidFill>
              <a:effectLst/>
              <a:uLnTx/>
              <a:uFillTx/>
              <a:latin typeface="Arial Narrow"/>
              <a:ea typeface="+mn-ea"/>
              <a:cs typeface="+mn-cs"/>
            </a:endParaRPr>
          </a:p>
          <a:p>
            <a:pPr marL="358775" marR="0" lvl="0" indent="-358775" algn="l" defTabSz="914400" rtl="0" eaLnBrk="1" fontAlgn="auto" latinLnBrk="0" hangingPunct="1">
              <a:lnSpc>
                <a:spcPct val="90000"/>
              </a:lnSpc>
              <a:spcBef>
                <a:spcPts val="1000"/>
              </a:spcBef>
              <a:spcAft>
                <a:spcPts val="0"/>
              </a:spcAft>
              <a:buClr>
                <a:srgbClr val="CDC301"/>
              </a:buClr>
              <a:buSzTx/>
              <a:buFont typeface="Arial Narrow" panose="020B0606020202030204" pitchFamily="34" charset="0"/>
              <a:buChar char="►"/>
              <a:tabLst/>
              <a:defRPr/>
            </a:pPr>
            <a:endParaRPr kumimoji="0" lang="en-US" sz="2200" b="0" i="0" u="none" strike="noStrike" kern="1200" cap="none" spc="0" normalizeH="0" baseline="0" noProof="0" dirty="0">
              <a:ln>
                <a:noFill/>
              </a:ln>
              <a:solidFill>
                <a:srgbClr val="013476"/>
              </a:solidFill>
              <a:effectLst/>
              <a:uLnTx/>
              <a:uFillTx/>
              <a:latin typeface="Arial Narrow"/>
              <a:ea typeface="+mn-ea"/>
              <a:cs typeface="+mn-cs"/>
            </a:endParaRPr>
          </a:p>
          <a:p>
            <a:pPr marL="358775" marR="0" lvl="0" indent="-358775" algn="l" defTabSz="914400" rtl="0" eaLnBrk="1" fontAlgn="auto" latinLnBrk="0" hangingPunct="1">
              <a:lnSpc>
                <a:spcPct val="90000"/>
              </a:lnSpc>
              <a:spcBef>
                <a:spcPts val="1000"/>
              </a:spcBef>
              <a:spcAft>
                <a:spcPts val="0"/>
              </a:spcAft>
              <a:buClr>
                <a:srgbClr val="CDC301"/>
              </a:buClr>
              <a:buSzTx/>
              <a:buFont typeface="Arial Narrow" panose="020B0606020202030204" pitchFamily="34" charset="0"/>
              <a:buChar char="►"/>
              <a:tabLst/>
              <a:defRPr/>
            </a:pPr>
            <a:endParaRPr kumimoji="0" lang="en-US" sz="2200" b="0" i="0" u="none" strike="noStrike" kern="1200" cap="none" spc="0" normalizeH="0" baseline="0" noProof="0" dirty="0">
              <a:ln>
                <a:noFill/>
              </a:ln>
              <a:solidFill>
                <a:srgbClr val="013476"/>
              </a:solidFill>
              <a:effectLst/>
              <a:uLnTx/>
              <a:uFillTx/>
              <a:latin typeface="Arial Narrow"/>
              <a:ea typeface="+mn-ea"/>
              <a:cs typeface="+mn-cs"/>
            </a:endParaRPr>
          </a:p>
          <a:p>
            <a:pPr marL="228600" marR="0" lvl="0" indent="-228600" algn="l" defTabSz="914400" rtl="0" eaLnBrk="1" fontAlgn="auto" latinLnBrk="0" hangingPunct="1">
              <a:lnSpc>
                <a:spcPct val="90000"/>
              </a:lnSpc>
              <a:spcBef>
                <a:spcPts val="1000"/>
              </a:spcBef>
              <a:spcAft>
                <a:spcPts val="0"/>
              </a:spcAft>
              <a:buClr>
                <a:srgbClr val="CCCC00"/>
              </a:buClr>
              <a:buSzPct val="90000"/>
              <a:buFont typeface="Arial Narrow" panose="020B0606020202030204" pitchFamily="34" charset="0"/>
              <a:buChar char="►"/>
              <a:tabLst/>
              <a:defRPr/>
            </a:pPr>
            <a:endParaRPr kumimoji="0" lang="de-DE" sz="2400" b="0" i="0" u="none" strike="noStrike" kern="1200" cap="none" spc="0" normalizeH="0" baseline="0" noProof="0" dirty="0">
              <a:ln>
                <a:noFill/>
              </a:ln>
              <a:solidFill>
                <a:srgbClr val="002060"/>
              </a:solidFill>
              <a:effectLst/>
              <a:uLnTx/>
              <a:uFillTx/>
              <a:latin typeface="Arial Narrow" panose="020B0606020202030204" pitchFamily="34" charset="0"/>
              <a:ea typeface="+mn-ea"/>
              <a:cs typeface="+mn-cs"/>
            </a:endParaRPr>
          </a:p>
        </p:txBody>
      </p:sp>
      <p:pic>
        <p:nvPicPr>
          <p:cNvPr id="14" name="Grafik 13"/>
          <p:cNvPicPr>
            <a:picLocks noChangeAspect="1"/>
          </p:cNvPicPr>
          <p:nvPr/>
        </p:nvPicPr>
        <p:blipFill rotWithShape="1">
          <a:blip r:embed="rId4">
            <a:extLst>
              <a:ext uri="{28A0092B-C50C-407E-A947-70E740481C1C}">
                <a14:useLocalDpi xmlns:a14="http://schemas.microsoft.com/office/drawing/2010/main" val="0"/>
              </a:ext>
            </a:extLst>
          </a:blip>
          <a:srcRect t="-200" r="55542"/>
          <a:stretch/>
        </p:blipFill>
        <p:spPr>
          <a:xfrm>
            <a:off x="7823200" y="2661265"/>
            <a:ext cx="3171217" cy="3671912"/>
          </a:xfrm>
          <a:prstGeom prst="rect">
            <a:avLst/>
          </a:prstGeom>
        </p:spPr>
      </p:pic>
      <p:grpSp>
        <p:nvGrpSpPr>
          <p:cNvPr id="4" name="Gruppieren 3"/>
          <p:cNvGrpSpPr/>
          <p:nvPr/>
        </p:nvGrpSpPr>
        <p:grpSpPr>
          <a:xfrm>
            <a:off x="578580" y="2856543"/>
            <a:ext cx="2689249" cy="2700000"/>
            <a:chOff x="202231" y="2966402"/>
            <a:chExt cx="2689249" cy="2700000"/>
          </a:xfrm>
        </p:grpSpPr>
        <p:pic>
          <p:nvPicPr>
            <p:cNvPr id="6" name="Grafi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02231" y="2966402"/>
              <a:ext cx="2689249" cy="2700000"/>
            </a:xfrm>
            <a:prstGeom prst="rect">
              <a:avLst/>
            </a:prstGeom>
          </p:spPr>
        </p:pic>
        <p:sp>
          <p:nvSpPr>
            <p:cNvPr id="18" name="Textfeld 17"/>
            <p:cNvSpPr txBox="1"/>
            <p:nvPr/>
          </p:nvSpPr>
          <p:spPr>
            <a:xfrm>
              <a:off x="218092" y="5435570"/>
              <a:ext cx="1944000"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FFFFFF"/>
                  </a:solidFill>
                  <a:latin typeface="Arial Narrow" panose="020B0606020202030204" pitchFamily="34" charset="0"/>
                </a:rPr>
                <a:t>© Weltmaschine</a:t>
              </a:r>
            </a:p>
          </p:txBody>
        </p:sp>
      </p:grpSp>
      <p:sp>
        <p:nvSpPr>
          <p:cNvPr id="7" name="Fußzeilenplatzhalter 6"/>
          <p:cNvSpPr>
            <a:spLocks noGrp="1"/>
          </p:cNvSpPr>
          <p:nvPr>
            <p:ph type="ftr" sz="quarter" idx="14"/>
          </p:nvPr>
        </p:nvSpPr>
        <p:spPr/>
        <p:txBody>
          <a:bodyPr/>
          <a:lstStyle/>
          <a:p>
            <a:r>
              <a:rPr lang="de-DE"/>
              <a:t>Netzwerk Teilchenwelt - Angebote und Materialien - FTS Bad Honnef</a:t>
            </a:r>
            <a:endParaRPr lang="de-DE" dirty="0"/>
          </a:p>
        </p:txBody>
      </p:sp>
      <p:sp>
        <p:nvSpPr>
          <p:cNvPr id="10" name="Foliennummernplatzhalter 9"/>
          <p:cNvSpPr>
            <a:spLocks noGrp="1"/>
          </p:cNvSpPr>
          <p:nvPr>
            <p:ph type="sldNum" sz="quarter" idx="15"/>
          </p:nvPr>
        </p:nvSpPr>
        <p:spPr/>
        <p:txBody>
          <a:bodyPr/>
          <a:lstStyle/>
          <a:p>
            <a:pPr algn="ctr"/>
            <a:fld id="{13EBA283-81CD-428D-9703-4AE41BDC50AA}" type="slidenum">
              <a:rPr lang="de-DE" smtClean="0"/>
              <a:pPr algn="ctr"/>
              <a:t>45</a:t>
            </a:fld>
            <a:endParaRPr lang="de-DE" dirty="0"/>
          </a:p>
        </p:txBody>
      </p:sp>
      <p:grpSp>
        <p:nvGrpSpPr>
          <p:cNvPr id="12" name="Gruppieren 11"/>
          <p:cNvGrpSpPr/>
          <p:nvPr/>
        </p:nvGrpSpPr>
        <p:grpSpPr>
          <a:xfrm>
            <a:off x="3841011" y="2678852"/>
            <a:ext cx="2291539" cy="3480116"/>
            <a:chOff x="3841011" y="2678852"/>
            <a:chExt cx="2291539" cy="3480116"/>
          </a:xfrm>
        </p:grpSpPr>
        <p:pic>
          <p:nvPicPr>
            <p:cNvPr id="15" name="Inhaltsplatzhalter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3459089" y="3060775"/>
              <a:ext cx="3055383" cy="2291538"/>
            </a:xfrm>
            <a:prstGeom prst="rect">
              <a:avLst/>
            </a:prstGeom>
          </p:spPr>
        </p:pic>
        <p:sp>
          <p:nvSpPr>
            <p:cNvPr id="11" name="Textfeld 10"/>
            <p:cNvSpPr txBox="1"/>
            <p:nvPr/>
          </p:nvSpPr>
          <p:spPr>
            <a:xfrm>
              <a:off x="3841011" y="5734236"/>
              <a:ext cx="2291539" cy="424732"/>
            </a:xfrm>
            <a:prstGeom prst="rect">
              <a:avLst/>
            </a:prstGeom>
            <a:noFill/>
          </p:spPr>
          <p:txBody>
            <a:bodyPr wrap="square" rtlCol="0">
              <a:spAutoFit/>
            </a:bodyPr>
            <a:lstStyle/>
            <a:p>
              <a:pPr algn="ctr">
                <a:lnSpc>
                  <a:spcPct val="90000"/>
                </a:lnSpc>
                <a:spcBef>
                  <a:spcPts val="1000"/>
                </a:spcBef>
                <a:buClr>
                  <a:srgbClr val="CCCC00"/>
                </a:buClr>
                <a:buSzPct val="90000"/>
              </a:pPr>
              <a:r>
                <a:rPr lang="de-DE" sz="2400" dirty="0">
                  <a:solidFill>
                    <a:srgbClr val="002060"/>
                  </a:solidFill>
                  <a:latin typeface="Arial Narrow" panose="020B0606020202030204" pitchFamily="34" charset="0"/>
                  <a:hlinkClick r:id="rId7"/>
                </a:rPr>
                <a:t>Quark-Tower</a:t>
              </a:r>
              <a:endParaRPr lang="de-DE" sz="2400" dirty="0">
                <a:solidFill>
                  <a:srgbClr val="002060"/>
                </a:solidFill>
                <a:latin typeface="Arial Narrow" panose="020B0606020202030204" pitchFamily="34" charset="0"/>
              </a:endParaRPr>
            </a:p>
          </p:txBody>
        </p:sp>
      </p:grpSp>
      <p:sp>
        <p:nvSpPr>
          <p:cNvPr id="9" name="Textfeld 8"/>
          <p:cNvSpPr txBox="1"/>
          <p:nvPr/>
        </p:nvSpPr>
        <p:spPr>
          <a:xfrm>
            <a:off x="8573100" y="6292033"/>
            <a:ext cx="2919311" cy="424732"/>
          </a:xfrm>
          <a:prstGeom prst="rect">
            <a:avLst/>
          </a:prstGeom>
          <a:noFill/>
        </p:spPr>
        <p:txBody>
          <a:bodyPr wrap="square" rtlCol="0">
            <a:spAutoFit/>
          </a:bodyPr>
          <a:lstStyle/>
          <a:p>
            <a:pPr>
              <a:lnSpc>
                <a:spcPct val="90000"/>
              </a:lnSpc>
              <a:spcBef>
                <a:spcPts val="1000"/>
              </a:spcBef>
              <a:buClr>
                <a:srgbClr val="CCCC00"/>
              </a:buClr>
              <a:buSzPct val="90000"/>
            </a:pPr>
            <a:r>
              <a:rPr lang="de-DE" sz="2400" dirty="0">
                <a:solidFill>
                  <a:srgbClr val="002060"/>
                </a:solidFill>
                <a:latin typeface="Arial Narrow" panose="020B0606020202030204" pitchFamily="34" charset="0"/>
                <a:hlinkClick r:id="rId8"/>
              </a:rPr>
              <a:t>DPG-Vortrag</a:t>
            </a:r>
            <a:endParaRPr lang="de-DE" sz="2400" dirty="0">
              <a:solidFill>
                <a:srgbClr val="002060"/>
              </a:solidFill>
              <a:latin typeface="Arial Narrow" panose="020B0606020202030204" pitchFamily="34" charset="0"/>
            </a:endParaRPr>
          </a:p>
        </p:txBody>
      </p:sp>
      <p:pic>
        <p:nvPicPr>
          <p:cNvPr id="16" name="Grafik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15240" y="243542"/>
            <a:ext cx="2415749" cy="1104996"/>
          </a:xfrm>
          <a:prstGeom prst="rect">
            <a:avLst/>
          </a:prstGeom>
        </p:spPr>
      </p:pic>
      <p:pic>
        <p:nvPicPr>
          <p:cNvPr id="17" name="Grafik 1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815240" y="1461519"/>
            <a:ext cx="2435032" cy="311297"/>
          </a:xfrm>
          <a:prstGeom prst="rect">
            <a:avLst/>
          </a:prstGeom>
        </p:spPr>
      </p:pic>
    </p:spTree>
    <p:extLst>
      <p:ext uri="{BB962C8B-B14F-4D97-AF65-F5344CB8AC3E}">
        <p14:creationId xmlns:p14="http://schemas.microsoft.com/office/powerpoint/2010/main" val="379247576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International </a:t>
            </a:r>
            <a:r>
              <a:rPr lang="de-DE" dirty="0" err="1"/>
              <a:t>Masterclasses</a:t>
            </a:r>
            <a:r>
              <a:rPr lang="de-DE" dirty="0"/>
              <a:t> </a:t>
            </a:r>
            <a:r>
              <a:rPr lang="de-DE" dirty="0" err="1"/>
              <a:t>and</a:t>
            </a:r>
            <a:r>
              <a:rPr lang="de-DE" dirty="0"/>
              <a:t> International </a:t>
            </a:r>
            <a:r>
              <a:rPr lang="de-DE" dirty="0" err="1"/>
              <a:t>Cosmic</a:t>
            </a:r>
            <a:r>
              <a:rPr lang="de-DE" dirty="0"/>
              <a:t> Day</a:t>
            </a:r>
          </a:p>
        </p:txBody>
      </p:sp>
      <p:sp>
        <p:nvSpPr>
          <p:cNvPr id="3" name="Inhaltsplatzhalter 2"/>
          <p:cNvSpPr>
            <a:spLocks noGrp="1"/>
          </p:cNvSpPr>
          <p:nvPr>
            <p:ph sz="quarter" idx="13"/>
          </p:nvPr>
        </p:nvSpPr>
        <p:spPr/>
        <p:txBody>
          <a:bodyPr/>
          <a:lstStyle/>
          <a:p>
            <a:r>
              <a:rPr lang="de-DE" dirty="0"/>
              <a:t>Internationale Aktionstage mit Forschungsaktivitäten für </a:t>
            </a:r>
            <a:r>
              <a:rPr lang="de-DE" dirty="0" err="1"/>
              <a:t>Schüler:innen</a:t>
            </a:r>
            <a:endParaRPr lang="de-DE" dirty="0"/>
          </a:p>
          <a:p>
            <a:r>
              <a:rPr lang="de-DE" dirty="0"/>
              <a:t>Gemeinsame Videokonferenz mit Forschungsinstituten</a:t>
            </a:r>
          </a:p>
        </p:txBody>
      </p:sp>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19" name="Foliennummernplatzhalter 4"/>
          <p:cNvSpPr>
            <a:spLocks noGrp="1"/>
          </p:cNvSpPr>
          <p:nvPr>
            <p:ph type="sldNum" sz="quarter" idx="15"/>
          </p:nvPr>
        </p:nvSpPr>
        <p:spPr/>
        <p:txBody>
          <a:bodyPr/>
          <a:lstStyle/>
          <a:p>
            <a:fld id="{13EBA283-81CD-428D-9703-4AE41BDC50AA}" type="slidenum">
              <a:rPr lang="de-DE" smtClean="0"/>
              <a:pPr/>
              <a:t>46</a:t>
            </a:fld>
            <a:endParaRPr lang="de-DE" sz="32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6015" y="4761408"/>
            <a:ext cx="1828958" cy="1615580"/>
          </a:xfrm>
          <a:prstGeom prst="rect">
            <a:avLst/>
          </a:prstGeom>
        </p:spPr>
      </p:pic>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6015" y="3002211"/>
            <a:ext cx="4031329" cy="1585097"/>
          </a:xfrm>
          <a:prstGeom prst="rect">
            <a:avLst/>
          </a:prstGeom>
        </p:spPr>
      </p:pic>
      <p:sp>
        <p:nvSpPr>
          <p:cNvPr id="9" name="Textfeld 8"/>
          <p:cNvSpPr txBox="1"/>
          <p:nvPr/>
        </p:nvSpPr>
        <p:spPr>
          <a:xfrm>
            <a:off x="3281679" y="4734560"/>
            <a:ext cx="2448561" cy="1550168"/>
          </a:xfrm>
          <a:prstGeom prst="rect">
            <a:avLst/>
          </a:prstGeom>
          <a:noFill/>
        </p:spPr>
        <p:txBody>
          <a:bodyPr wrap="square" rtlCol="0">
            <a:spAutoFit/>
          </a:bodyPr>
          <a:lstStyle/>
          <a:p>
            <a:pPr marL="228600" indent="-228600">
              <a:lnSpc>
                <a:spcPct val="90000"/>
              </a:lnSpc>
              <a:spcBef>
                <a:spcPts val="1000"/>
              </a:spcBef>
              <a:buClr>
                <a:srgbClr val="CCCC00"/>
              </a:buClr>
              <a:buSzPct val="90000"/>
              <a:buFont typeface="Arial Narrow" panose="020B0606020202030204" pitchFamily="34" charset="0"/>
              <a:buChar char="►"/>
            </a:pPr>
            <a:r>
              <a:rPr lang="de-DE" sz="2400" dirty="0">
                <a:solidFill>
                  <a:srgbClr val="002060"/>
                </a:solidFill>
                <a:latin typeface="Arial Narrow" panose="020B0606020202030204" pitchFamily="34" charset="0"/>
                <a:hlinkClick r:id="rId5"/>
              </a:rPr>
              <a:t>Website</a:t>
            </a:r>
            <a:endParaRPr lang="de-DE" sz="2400" dirty="0">
              <a:solidFill>
                <a:srgbClr val="002060"/>
              </a:solidFill>
              <a:latin typeface="Arial Narrow" panose="020B0606020202030204" pitchFamily="34" charset="0"/>
            </a:endParaRPr>
          </a:p>
          <a:p>
            <a:pPr marL="228600" indent="-228600">
              <a:lnSpc>
                <a:spcPct val="90000"/>
              </a:lnSpc>
              <a:spcBef>
                <a:spcPts val="1000"/>
              </a:spcBef>
              <a:buClr>
                <a:srgbClr val="CCCC00"/>
              </a:buClr>
              <a:buSzPct val="90000"/>
              <a:buFont typeface="Arial Narrow" panose="020B0606020202030204" pitchFamily="34" charset="0"/>
              <a:buChar char="►"/>
            </a:pPr>
            <a:r>
              <a:rPr lang="de-DE" sz="2400" dirty="0">
                <a:solidFill>
                  <a:srgbClr val="002060"/>
                </a:solidFill>
                <a:latin typeface="Arial Narrow" panose="020B0606020202030204" pitchFamily="34" charset="0"/>
              </a:rPr>
              <a:t>Koordiniert aus Dresden und USA (</a:t>
            </a:r>
            <a:r>
              <a:rPr lang="de-DE" sz="2400" dirty="0" err="1">
                <a:solidFill>
                  <a:srgbClr val="002060"/>
                </a:solidFill>
                <a:latin typeface="Arial Narrow" panose="020B0606020202030204" pitchFamily="34" charset="0"/>
              </a:rPr>
              <a:t>QuarkNet</a:t>
            </a:r>
            <a:r>
              <a:rPr lang="de-DE" sz="2400" dirty="0">
                <a:solidFill>
                  <a:srgbClr val="002060"/>
                </a:solidFill>
                <a:latin typeface="Arial Narrow" panose="020B0606020202030204" pitchFamily="34" charset="0"/>
              </a:rPr>
              <a:t>)</a:t>
            </a:r>
          </a:p>
        </p:txBody>
      </p:sp>
      <p:pic>
        <p:nvPicPr>
          <p:cNvPr id="10" name="Grafik 9"/>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7170937" y="2735847"/>
            <a:ext cx="2513531" cy="3555250"/>
          </a:xfrm>
          <a:prstGeom prst="rect">
            <a:avLst/>
          </a:prstGeom>
        </p:spPr>
      </p:pic>
      <p:sp>
        <p:nvSpPr>
          <p:cNvPr id="11" name="Textfeld 10"/>
          <p:cNvSpPr txBox="1"/>
          <p:nvPr/>
        </p:nvSpPr>
        <p:spPr>
          <a:xfrm>
            <a:off x="9811391" y="3794759"/>
            <a:ext cx="2214880" cy="1217769"/>
          </a:xfrm>
          <a:prstGeom prst="rect">
            <a:avLst/>
          </a:prstGeom>
          <a:noFill/>
        </p:spPr>
        <p:txBody>
          <a:bodyPr wrap="square" rtlCol="0">
            <a:spAutoFit/>
          </a:bodyPr>
          <a:lstStyle/>
          <a:p>
            <a:pPr marL="228600" indent="-228600">
              <a:lnSpc>
                <a:spcPct val="90000"/>
              </a:lnSpc>
              <a:spcBef>
                <a:spcPts val="1000"/>
              </a:spcBef>
              <a:buClr>
                <a:srgbClr val="CCCC00"/>
              </a:buClr>
              <a:buSzPct val="90000"/>
              <a:buFont typeface="Arial Narrow" panose="020B0606020202030204" pitchFamily="34" charset="0"/>
              <a:buChar char="►"/>
            </a:pPr>
            <a:r>
              <a:rPr lang="de-DE" sz="2400" dirty="0">
                <a:solidFill>
                  <a:srgbClr val="002060"/>
                </a:solidFill>
                <a:latin typeface="Arial Narrow" panose="020B0606020202030204" pitchFamily="34" charset="0"/>
                <a:hlinkClick r:id="rId7"/>
              </a:rPr>
              <a:t>Website</a:t>
            </a:r>
            <a:endParaRPr lang="de-DE" sz="2400" dirty="0">
              <a:solidFill>
                <a:srgbClr val="002060"/>
              </a:solidFill>
              <a:latin typeface="Arial Narrow" panose="020B0606020202030204" pitchFamily="34" charset="0"/>
            </a:endParaRPr>
          </a:p>
          <a:p>
            <a:pPr marL="228600" indent="-228600">
              <a:lnSpc>
                <a:spcPct val="90000"/>
              </a:lnSpc>
              <a:spcBef>
                <a:spcPts val="1000"/>
              </a:spcBef>
              <a:buClr>
                <a:srgbClr val="CCCC00"/>
              </a:buClr>
              <a:buSzPct val="90000"/>
              <a:buFont typeface="Arial Narrow" panose="020B0606020202030204" pitchFamily="34" charset="0"/>
              <a:buChar char="►"/>
            </a:pPr>
            <a:r>
              <a:rPr lang="de-DE" sz="2400" dirty="0">
                <a:solidFill>
                  <a:srgbClr val="002060"/>
                </a:solidFill>
                <a:latin typeface="Arial Narrow" panose="020B0606020202030204" pitchFamily="34" charset="0"/>
              </a:rPr>
              <a:t>Organisiert von </a:t>
            </a:r>
            <a:r>
              <a:rPr lang="de-DE" sz="2400" dirty="0" err="1">
                <a:solidFill>
                  <a:srgbClr val="002060"/>
                </a:solidFill>
                <a:latin typeface="Arial Narrow" panose="020B0606020202030204" pitchFamily="34" charset="0"/>
              </a:rPr>
              <a:t>DESY</a:t>
            </a: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20671756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29E695-0A69-41A8-9F49-065118CE1BD9}"/>
              </a:ext>
            </a:extLst>
          </p:cNvPr>
          <p:cNvSpPr>
            <a:spLocks noGrp="1"/>
          </p:cNvSpPr>
          <p:nvPr>
            <p:ph type="title"/>
          </p:nvPr>
        </p:nvSpPr>
        <p:spPr/>
        <p:txBody>
          <a:bodyPr/>
          <a:lstStyle/>
          <a:p>
            <a:r>
              <a:rPr lang="de-DE" dirty="0"/>
              <a:t>Auf dem Laufenden bleiben</a:t>
            </a:r>
          </a:p>
        </p:txBody>
      </p:sp>
      <p:sp>
        <p:nvSpPr>
          <p:cNvPr id="6" name="Inhaltsplatzhalter 5">
            <a:extLst>
              <a:ext uri="{FF2B5EF4-FFF2-40B4-BE49-F238E27FC236}">
                <a16:creationId xmlns:a16="http://schemas.microsoft.com/office/drawing/2014/main" id="{FB4D6EE8-66A7-4EC8-9278-5191C59027B6}"/>
              </a:ext>
            </a:extLst>
          </p:cNvPr>
          <p:cNvSpPr>
            <a:spLocks noGrp="1"/>
          </p:cNvSpPr>
          <p:nvPr>
            <p:ph sz="quarter" idx="13"/>
          </p:nvPr>
        </p:nvSpPr>
        <p:spPr>
          <a:xfrm>
            <a:off x="1295467" y="1772817"/>
            <a:ext cx="7526681" cy="4535487"/>
          </a:xfrm>
        </p:spPr>
        <p:txBody>
          <a:bodyPr>
            <a:normAutofit/>
          </a:bodyPr>
          <a:lstStyle/>
          <a:p>
            <a:pPr marL="361950" indent="-361950"/>
            <a:r>
              <a:rPr lang="de-DE" dirty="0"/>
              <a:t>Newsletter/Magazin „Teilchenwelten“ (ca. 3 x pro Jahr) </a:t>
            </a:r>
            <a:r>
              <a:rPr lang="de-DE" sz="1800" dirty="0">
                <a:hlinkClick r:id="rId2"/>
              </a:rPr>
              <a:t>https://www.teilchenwelt.de/aktuelles/magazin-teilchenwelten/</a:t>
            </a:r>
            <a:r>
              <a:rPr lang="de-DE" sz="1800" dirty="0"/>
              <a:t>  </a:t>
            </a:r>
          </a:p>
          <a:p>
            <a:pPr marL="361950" indent="-361950"/>
            <a:r>
              <a:rPr lang="de-DE" dirty="0"/>
              <a:t>Zusätzlicher Email-Verteiler (ca. 6 x pro Jahr)</a:t>
            </a:r>
          </a:p>
          <a:p>
            <a:pPr lvl="1"/>
            <a:r>
              <a:rPr lang="de-DE" dirty="0"/>
              <a:t>Informationen zu überregionalen Angeboten</a:t>
            </a:r>
            <a:br>
              <a:rPr lang="de-DE" dirty="0"/>
            </a:br>
            <a:r>
              <a:rPr lang="de-DE" dirty="0"/>
              <a:t>für Ihre Schülerinnen und Schüler (z.B. CERN-Workshops, </a:t>
            </a:r>
            <a:br>
              <a:rPr lang="de-DE" dirty="0"/>
            </a:br>
            <a:r>
              <a:rPr lang="de-DE" dirty="0"/>
              <a:t>-Projektwochen, überregionale Angebote)</a:t>
            </a:r>
          </a:p>
          <a:p>
            <a:pPr lvl="1"/>
            <a:r>
              <a:rPr lang="de-DE" dirty="0"/>
              <a:t>Informationen zu Materialien für Lehrkräfte für den Unterricht (Neuerscheinungen, Nachdrucke, …)</a:t>
            </a:r>
          </a:p>
          <a:p>
            <a:pPr lvl="1"/>
            <a:r>
              <a:rPr lang="de-DE" dirty="0"/>
              <a:t>Informationen zum überregionalen Fortbildungsprogramm des Projekts </a:t>
            </a:r>
            <a:br>
              <a:rPr lang="de-DE" dirty="0"/>
            </a:br>
            <a:r>
              <a:rPr lang="de-DE" dirty="0"/>
              <a:t>„Forschung trifft Schule“ </a:t>
            </a:r>
          </a:p>
          <a:p>
            <a:pPr marL="361950" indent="-361950"/>
            <a:r>
              <a:rPr lang="de-DE" dirty="0">
                <a:hlinkClick r:id="rId3"/>
              </a:rPr>
              <a:t>Hier</a:t>
            </a:r>
            <a:r>
              <a:rPr lang="de-DE" dirty="0"/>
              <a:t> können Sie sich anmelden und auswählen, welche Informationen Sie erhalten möchten.</a:t>
            </a:r>
          </a:p>
          <a:p>
            <a:endParaRPr lang="de-DE" dirty="0"/>
          </a:p>
        </p:txBody>
      </p:sp>
      <p:sp>
        <p:nvSpPr>
          <p:cNvPr id="8" name="Fußzeilenplatzhalter 7"/>
          <p:cNvSpPr>
            <a:spLocks noGrp="1"/>
          </p:cNvSpPr>
          <p:nvPr>
            <p:ph type="ftr" sz="quarter" idx="14"/>
          </p:nvPr>
        </p:nvSpPr>
        <p:spPr/>
        <p:txBody>
          <a:bodyPr/>
          <a:lstStyle/>
          <a:p>
            <a:r>
              <a:rPr lang="de-DE"/>
              <a:t>Netzwerk Teilchenwelt - Angebote und Materialien - FTS Bad Honnef</a:t>
            </a:r>
            <a:endParaRPr lang="de-DE" dirty="0"/>
          </a:p>
        </p:txBody>
      </p:sp>
      <p:sp>
        <p:nvSpPr>
          <p:cNvPr id="3" name="Foliennummernplatzhalter 2">
            <a:extLst>
              <a:ext uri="{FF2B5EF4-FFF2-40B4-BE49-F238E27FC236}">
                <a16:creationId xmlns:a16="http://schemas.microsoft.com/office/drawing/2014/main" id="{82F0001B-454B-4BB5-A859-F6CDDC6E6EFE}"/>
              </a:ext>
            </a:extLst>
          </p:cNvPr>
          <p:cNvSpPr>
            <a:spLocks noGrp="1"/>
          </p:cNvSpPr>
          <p:nvPr>
            <p:ph type="sldNum" sz="quarter" idx="15"/>
          </p:nvPr>
        </p:nvSpPr>
        <p:spPr/>
        <p:txBody>
          <a:bodyPr/>
          <a:lstStyle/>
          <a:p>
            <a:pPr algn="ctr"/>
            <a:fld id="{13EBA283-81CD-428D-9703-4AE41BDC50AA}" type="slidenum">
              <a:rPr lang="de-DE" sz="1400" smtClean="0"/>
              <a:pPr algn="ctr"/>
              <a:t>47</a:t>
            </a:fld>
            <a:endParaRPr lang="de-DE" sz="1400" dirty="0"/>
          </a:p>
        </p:txBody>
      </p:sp>
      <p:pic>
        <p:nvPicPr>
          <p:cNvPr id="7" name="Grafik 6">
            <a:extLst>
              <a:ext uri="{FF2B5EF4-FFF2-40B4-BE49-F238E27FC236}">
                <a16:creationId xmlns:a16="http://schemas.microsoft.com/office/drawing/2014/main" id="{8182DA51-8694-4DEE-ABF0-ABB99F8DC1E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72400" y="219510"/>
            <a:ext cx="4419600" cy="3082388"/>
          </a:xfrm>
          <a:prstGeom prst="rect">
            <a:avLst/>
          </a:prstGeom>
        </p:spPr>
      </p:pic>
      <p:pic>
        <p:nvPicPr>
          <p:cNvPr id="5" name="Grafik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22148" y="3402330"/>
            <a:ext cx="2857500" cy="2857500"/>
          </a:xfrm>
          <a:prstGeom prst="rect">
            <a:avLst/>
          </a:prstGeom>
        </p:spPr>
      </p:pic>
    </p:spTree>
    <p:extLst>
      <p:ext uri="{BB962C8B-B14F-4D97-AF65-F5344CB8AC3E}">
        <p14:creationId xmlns:p14="http://schemas.microsoft.com/office/powerpoint/2010/main" val="256505077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Kontakt aufnehmen</a:t>
            </a:r>
          </a:p>
        </p:txBody>
      </p:sp>
      <p:sp>
        <p:nvSpPr>
          <p:cNvPr id="3" name="Inhaltsplatzhalter 2"/>
          <p:cNvSpPr>
            <a:spLocks noGrp="1"/>
          </p:cNvSpPr>
          <p:nvPr>
            <p:ph sz="quarter" idx="13"/>
          </p:nvPr>
        </p:nvSpPr>
        <p:spPr>
          <a:xfrm>
            <a:off x="1295468" y="1772817"/>
            <a:ext cx="3315650" cy="4535487"/>
          </a:xfrm>
        </p:spPr>
        <p:txBody>
          <a:bodyPr/>
          <a:lstStyle/>
          <a:p>
            <a:r>
              <a:rPr lang="de-DE" dirty="0"/>
              <a:t>Nahegelegenen </a:t>
            </a:r>
            <a:r>
              <a:rPr lang="de-DE" dirty="0">
                <a:hlinkClick r:id="rId2"/>
              </a:rPr>
              <a:t>Standort suchen</a:t>
            </a:r>
            <a:endParaRPr lang="de-DE" dirty="0"/>
          </a:p>
          <a:p>
            <a:r>
              <a:rPr lang="de-DE" dirty="0"/>
              <a:t>Angebote des Standorts erfragen oder eigene Idee einbringen</a:t>
            </a:r>
          </a:p>
          <a:p>
            <a:r>
              <a:rPr lang="de-DE" dirty="0"/>
              <a:t>Mail: [Stadt]@teilchenwelt.de</a:t>
            </a:r>
          </a:p>
        </p:txBody>
      </p:sp>
      <p:sp>
        <p:nvSpPr>
          <p:cNvPr id="4" name="Fußzeilenplatzhalter 3"/>
          <p:cNvSpPr>
            <a:spLocks noGrp="1"/>
          </p:cNvSpPr>
          <p:nvPr>
            <p:ph type="ftr" sz="quarter" idx="14"/>
          </p:nvPr>
        </p:nvSpPr>
        <p:spPr/>
        <p:txBody>
          <a:bodyPr/>
          <a:lstStyle/>
          <a:p>
            <a:r>
              <a:rPr lang="de-DE"/>
              <a:t>Netzwerk Teilchenwelt - Angebote und Materialien - FTS Bad Honnef</a:t>
            </a:r>
            <a:endParaRPr lang="de-DE" dirty="0"/>
          </a:p>
        </p:txBody>
      </p:sp>
      <p:sp>
        <p:nvSpPr>
          <p:cNvPr id="5" name="Foliennummernplatzhalter 4"/>
          <p:cNvSpPr>
            <a:spLocks noGrp="1"/>
          </p:cNvSpPr>
          <p:nvPr>
            <p:ph type="sldNum" sz="quarter" idx="15"/>
          </p:nvPr>
        </p:nvSpPr>
        <p:spPr/>
        <p:txBody>
          <a:bodyPr/>
          <a:lstStyle/>
          <a:p>
            <a:pPr algn="ctr"/>
            <a:fld id="{13EBA283-81CD-428D-9703-4AE41BDC50AA}" type="slidenum">
              <a:rPr lang="de-DE" smtClean="0"/>
              <a:pPr algn="ctr"/>
              <a:t>48</a:t>
            </a:fld>
            <a:endParaRPr lang="de-DE" dirty="0"/>
          </a:p>
        </p:txBody>
      </p:sp>
      <p:pic>
        <p:nvPicPr>
          <p:cNvPr id="9" name="Grafik 8"/>
          <p:cNvPicPr>
            <a:picLocks noChangeAspect="1"/>
          </p:cNvPicPr>
          <p:nvPr/>
        </p:nvPicPr>
        <p:blipFill>
          <a:blip r:embed="rId3"/>
          <a:stretch>
            <a:fillRect/>
          </a:stretch>
        </p:blipFill>
        <p:spPr>
          <a:xfrm>
            <a:off x="4622135" y="1508412"/>
            <a:ext cx="7395796" cy="4143241"/>
          </a:xfrm>
          <a:prstGeom prst="rect">
            <a:avLst/>
          </a:prstGeom>
        </p:spPr>
      </p:pic>
    </p:spTree>
    <p:extLst>
      <p:ext uri="{BB962C8B-B14F-4D97-AF65-F5344CB8AC3E}">
        <p14:creationId xmlns:p14="http://schemas.microsoft.com/office/powerpoint/2010/main" val="42903733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2478544" y="2084535"/>
            <a:ext cx="2667000" cy="2000548"/>
          </a:xfrm>
          <a:prstGeom prst="rect">
            <a:avLst/>
          </a:prstGeom>
        </p:spPr>
        <p:txBody>
          <a:bodyPr wrap="square">
            <a:spAutoFit/>
          </a:bodyPr>
          <a:lstStyle/>
          <a:p>
            <a:pPr>
              <a:spcBef>
                <a:spcPts val="0"/>
              </a:spcBef>
            </a:pPr>
            <a:endParaRPr lang="de-DE" dirty="0">
              <a:solidFill>
                <a:prstClr val="black"/>
              </a:solidFill>
            </a:endParaRPr>
          </a:p>
          <a:p>
            <a:pPr>
              <a:lnSpc>
                <a:spcPct val="150000"/>
              </a:lnSpc>
              <a:spcBef>
                <a:spcPts val="600"/>
              </a:spcBef>
              <a:spcAft>
                <a:spcPts val="600"/>
              </a:spcAft>
            </a:pPr>
            <a:r>
              <a:rPr lang="de-DE" sz="2400" dirty="0">
                <a:solidFill>
                  <a:srgbClr val="013476"/>
                </a:solidFill>
                <a:hlinkClick r:id="rId2"/>
              </a:rPr>
              <a:t>www.teilchenwelt.de</a:t>
            </a:r>
            <a:endParaRPr lang="de-DE" sz="2400" dirty="0">
              <a:solidFill>
                <a:srgbClr val="013476"/>
              </a:solidFill>
            </a:endParaRPr>
          </a:p>
          <a:p>
            <a:pPr>
              <a:lnSpc>
                <a:spcPct val="150000"/>
              </a:lnSpc>
            </a:pPr>
            <a:r>
              <a:rPr lang="de-DE" sz="2400" dirty="0">
                <a:solidFill>
                  <a:prstClr val="black"/>
                </a:solidFill>
                <a:hlinkClick r:id="" action="ppaction://noaction"/>
              </a:rPr>
              <a:t>mail@teilchenwelt.de</a:t>
            </a:r>
            <a:endParaRPr lang="de-DE" sz="2400" dirty="0">
              <a:solidFill>
                <a:prstClr val="black"/>
              </a:solidFill>
            </a:endParaRPr>
          </a:p>
          <a:p>
            <a:pPr>
              <a:spcBef>
                <a:spcPts val="0"/>
              </a:spcBef>
            </a:pPr>
            <a:endParaRPr lang="de-DE" sz="2400" dirty="0">
              <a:solidFill>
                <a:srgbClr val="013476"/>
              </a:solidFill>
            </a:endParaRPr>
          </a:p>
        </p:txBody>
      </p:sp>
      <p:sp>
        <p:nvSpPr>
          <p:cNvPr id="10" name="Rechteck 9"/>
          <p:cNvSpPr/>
          <p:nvPr/>
        </p:nvSpPr>
        <p:spPr>
          <a:xfrm>
            <a:off x="8109857" y="0"/>
            <a:ext cx="4158343" cy="6858000"/>
          </a:xfrm>
          <a:prstGeom prst="rect">
            <a:avLst/>
          </a:pr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63095" y="2183284"/>
            <a:ext cx="540000" cy="540000"/>
          </a:xfrm>
          <a:prstGeom prst="rect">
            <a:avLst/>
          </a:prstGeom>
        </p:spPr>
      </p:pic>
      <p:sp>
        <p:nvSpPr>
          <p:cNvPr id="12" name="Textfeld 11"/>
          <p:cNvSpPr txBox="1"/>
          <p:nvPr/>
        </p:nvSpPr>
        <p:spPr>
          <a:xfrm>
            <a:off x="9784624" y="18952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13" name="Textfeld 12"/>
          <p:cNvSpPr txBox="1"/>
          <p:nvPr/>
        </p:nvSpPr>
        <p:spPr>
          <a:xfrm>
            <a:off x="9784624" y="8552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14" name="Grafik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08457" y="1146168"/>
            <a:ext cx="1570964" cy="461052"/>
          </a:xfrm>
          <a:prstGeom prst="rect">
            <a:avLst/>
          </a:prstGeom>
        </p:spPr>
      </p:pic>
      <p:sp>
        <p:nvSpPr>
          <p:cNvPr id="15" name="Textfeld 14"/>
          <p:cNvSpPr txBox="1"/>
          <p:nvPr/>
        </p:nvSpPr>
        <p:spPr>
          <a:xfrm>
            <a:off x="9784624" y="30021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16" name="Grafik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04968" y="3338610"/>
            <a:ext cx="1009505" cy="428850"/>
          </a:xfrm>
          <a:prstGeom prst="rect">
            <a:avLst/>
          </a:prstGeom>
        </p:spPr>
      </p:pic>
      <p:pic>
        <p:nvPicPr>
          <p:cNvPr id="17" name="Grafik 16"/>
          <p:cNvPicPr>
            <a:picLocks noChangeAspect="1"/>
          </p:cNvPicPr>
          <p:nvPr/>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9903604" y="5546581"/>
            <a:ext cx="1575816" cy="597143"/>
          </a:xfrm>
          <a:prstGeom prst="rect">
            <a:avLst/>
          </a:prstGeom>
        </p:spPr>
      </p:pic>
      <p:pic>
        <p:nvPicPr>
          <p:cNvPr id="18" name="Grafik 17"/>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03604" y="4326364"/>
            <a:ext cx="1575816" cy="1097280"/>
          </a:xfrm>
          <a:prstGeom prst="rect">
            <a:avLst/>
          </a:prstGeom>
        </p:spPr>
      </p:pic>
      <p:sp>
        <p:nvSpPr>
          <p:cNvPr id="19" name="Textfeld 18"/>
          <p:cNvSpPr txBox="1"/>
          <p:nvPr/>
        </p:nvSpPr>
        <p:spPr>
          <a:xfrm>
            <a:off x="9755448" y="40102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pic>
        <p:nvPicPr>
          <p:cNvPr id="20" name="Grafik 19">
            <a:extLst>
              <a:ext uri="{FF2B5EF4-FFF2-40B4-BE49-F238E27FC236}">
                <a16:creationId xmlns:a16="http://schemas.microsoft.com/office/drawing/2014/main" id="{ADB11F86-256A-4BFA-AD2F-072C052B672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874752" y="2192500"/>
            <a:ext cx="675000" cy="675000"/>
          </a:xfrm>
          <a:prstGeom prst="rect">
            <a:avLst/>
          </a:prstGeom>
        </p:spPr>
      </p:pic>
      <p:pic>
        <p:nvPicPr>
          <p:cNvPr id="21" name="Grafik 20"/>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2478544" y="1262727"/>
            <a:ext cx="3094520" cy="974399"/>
          </a:xfrm>
          <a:prstGeom prst="rect">
            <a:avLst/>
          </a:prstGeom>
        </p:spPr>
      </p:pic>
      <p:pic>
        <p:nvPicPr>
          <p:cNvPr id="22" name="Grafik 21">
            <a:hlinkClick r:id="rId10"/>
          </p:cNvPr>
          <p:cNvPicPr>
            <a:picLocks noChangeAspect="1"/>
          </p:cNvPicPr>
          <p:nvPr/>
        </p:nvPicPr>
        <p:blipFill rotWithShape="1">
          <a:blip r:embed="rId11"/>
          <a:srcRect t="1222" r="75965" b="-1"/>
          <a:stretch/>
        </p:blipFill>
        <p:spPr>
          <a:xfrm>
            <a:off x="2478544" y="4290860"/>
            <a:ext cx="521973" cy="555112"/>
          </a:xfrm>
          <a:prstGeom prst="rect">
            <a:avLst/>
          </a:prstGeom>
        </p:spPr>
      </p:pic>
      <p:pic>
        <p:nvPicPr>
          <p:cNvPr id="23" name="Grafik 22">
            <a:hlinkClick r:id="rId12"/>
          </p:cNvPr>
          <p:cNvPicPr>
            <a:picLocks noChangeAspect="1"/>
          </p:cNvPicPr>
          <p:nvPr/>
        </p:nvPicPr>
        <p:blipFill rotWithShape="1">
          <a:blip r:embed="rId11"/>
          <a:srcRect l="75000" t="1603" b="-1"/>
          <a:stretch/>
        </p:blipFill>
        <p:spPr>
          <a:xfrm>
            <a:off x="3577187" y="4288243"/>
            <a:ext cx="542925" cy="552967"/>
          </a:xfrm>
          <a:prstGeom prst="rect">
            <a:avLst/>
          </a:prstGeom>
        </p:spPr>
      </p:pic>
      <p:pic>
        <p:nvPicPr>
          <p:cNvPr id="24" name="Grafik 23">
            <a:hlinkClick r:id="rId13"/>
          </p:cNvPr>
          <p:cNvPicPr>
            <a:picLocks noChangeAspect="1"/>
          </p:cNvPicPr>
          <p:nvPr/>
        </p:nvPicPr>
        <p:blipFill rotWithShape="1">
          <a:blip r:embed="rId11"/>
          <a:srcRect l="25497" t="91" r="51491"/>
          <a:stretch/>
        </p:blipFill>
        <p:spPr>
          <a:xfrm>
            <a:off x="3038975" y="4288243"/>
            <a:ext cx="499753" cy="561462"/>
          </a:xfrm>
          <a:prstGeom prst="rect">
            <a:avLst/>
          </a:prstGeom>
        </p:spPr>
      </p:pic>
    </p:spTree>
    <p:extLst>
      <p:ext uri="{BB962C8B-B14F-4D97-AF65-F5344CB8AC3E}">
        <p14:creationId xmlns:p14="http://schemas.microsoft.com/office/powerpoint/2010/main" val="1956645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Übersicht</a:t>
            </a:r>
          </a:p>
        </p:txBody>
      </p:sp>
      <p:sp>
        <p:nvSpPr>
          <p:cNvPr id="8" name="Inhaltsplatzhalter 7"/>
          <p:cNvSpPr>
            <a:spLocks noGrp="1"/>
          </p:cNvSpPr>
          <p:nvPr>
            <p:ph sz="quarter" idx="13"/>
          </p:nvPr>
        </p:nvSpPr>
        <p:spPr/>
        <p:txBody>
          <a:bodyPr>
            <a:normAutofit/>
          </a:bodyPr>
          <a:lstStyle/>
          <a:p>
            <a:pPr>
              <a:lnSpc>
                <a:spcPct val="150000"/>
              </a:lnSpc>
            </a:pPr>
            <a:r>
              <a:rPr lang="de-DE" sz="2800" dirty="0"/>
              <a:t>Was ist das Netzwerk Teilchenwelt?</a:t>
            </a:r>
          </a:p>
          <a:p>
            <a:pPr>
              <a:lnSpc>
                <a:spcPct val="150000"/>
              </a:lnSpc>
            </a:pPr>
            <a:r>
              <a:rPr lang="de-DE" sz="2800" b="1" dirty="0"/>
              <a:t>Aktivitäten für Jugendliche</a:t>
            </a:r>
          </a:p>
          <a:p>
            <a:pPr>
              <a:lnSpc>
                <a:spcPct val="150000"/>
              </a:lnSpc>
            </a:pPr>
            <a:r>
              <a:rPr lang="de-DE" sz="2800" dirty="0"/>
              <a:t>Aktivitäten für Lehrkräfte</a:t>
            </a:r>
          </a:p>
          <a:p>
            <a:pPr>
              <a:lnSpc>
                <a:spcPct val="150000"/>
              </a:lnSpc>
            </a:pPr>
            <a:r>
              <a:rPr lang="de-DE" sz="2800" dirty="0"/>
              <a:t>Unterrichtsmaterialien</a:t>
            </a:r>
          </a:p>
          <a:p>
            <a:pPr>
              <a:lnSpc>
                <a:spcPct val="150000"/>
              </a:lnSpc>
            </a:pPr>
            <a:r>
              <a:rPr lang="de-DE" sz="2800" dirty="0"/>
              <a:t>Weitere Angebote</a:t>
            </a:r>
          </a:p>
        </p:txBody>
      </p:sp>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5" name="Foliennummernplatzhalter 4"/>
          <p:cNvSpPr>
            <a:spLocks noGrp="1"/>
          </p:cNvSpPr>
          <p:nvPr>
            <p:ph type="sldNum" sz="quarter" idx="15"/>
          </p:nvPr>
        </p:nvSpPr>
        <p:spPr/>
        <p:txBody>
          <a:bodyPr/>
          <a:lstStyle/>
          <a:p>
            <a:fld id="{13EBA283-81CD-428D-9703-4AE41BDC50AA}" type="slidenum">
              <a:rPr lang="de-DE" smtClean="0"/>
              <a:pPr/>
              <a:t>5</a:t>
            </a:fld>
            <a:endParaRPr lang="de-DE" sz="3200" dirty="0"/>
          </a:p>
        </p:txBody>
      </p:sp>
    </p:spTree>
    <p:extLst>
      <p:ext uri="{BB962C8B-B14F-4D97-AF65-F5344CB8AC3E}">
        <p14:creationId xmlns:p14="http://schemas.microsoft.com/office/powerpoint/2010/main" val="361533532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19" name="Foliennummernplatzhalter 4"/>
          <p:cNvSpPr>
            <a:spLocks noGrp="1"/>
          </p:cNvSpPr>
          <p:nvPr>
            <p:ph type="sldNum" sz="quarter" idx="15"/>
          </p:nvPr>
        </p:nvSpPr>
        <p:spPr>
          <a:xfrm>
            <a:off x="11078312" y="6377249"/>
            <a:ext cx="819776" cy="354340"/>
          </a:xfrm>
        </p:spPr>
        <p:txBody>
          <a:bodyPr/>
          <a:lstStyle/>
          <a:p>
            <a:fld id="{13EBA283-81CD-428D-9703-4AE41BDC50AA}" type="slidenum">
              <a:rPr lang="de-DE" smtClean="0"/>
              <a:pPr/>
              <a:t>50</a:t>
            </a:fld>
            <a:endParaRPr lang="de-DE" sz="3200" dirty="0"/>
          </a:p>
        </p:txBody>
      </p:sp>
      <p:sp>
        <p:nvSpPr>
          <p:cNvPr id="3" name="Titel 2"/>
          <p:cNvSpPr>
            <a:spLocks noGrp="1"/>
          </p:cNvSpPr>
          <p:nvPr>
            <p:ph type="title"/>
          </p:nvPr>
        </p:nvSpPr>
        <p:spPr>
          <a:xfrm>
            <a:off x="4383907" y="2747257"/>
            <a:ext cx="3882589" cy="972000"/>
          </a:xfrm>
        </p:spPr>
        <p:txBody>
          <a:bodyPr>
            <a:noAutofit/>
          </a:bodyPr>
          <a:lstStyle/>
          <a:p>
            <a:r>
              <a:rPr lang="de-DE" sz="8000" dirty="0"/>
              <a:t>Anhang</a:t>
            </a:r>
          </a:p>
        </p:txBody>
      </p:sp>
    </p:spTree>
    <p:extLst>
      <p:ext uri="{BB962C8B-B14F-4D97-AF65-F5344CB8AC3E}">
        <p14:creationId xmlns:p14="http://schemas.microsoft.com/office/powerpoint/2010/main" val="37553361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Online Fortbildungen</a:t>
            </a:r>
          </a:p>
        </p:txBody>
      </p:sp>
      <p:sp>
        <p:nvSpPr>
          <p:cNvPr id="6" name="Fußzeilenplatzhalter 5"/>
          <p:cNvSpPr>
            <a:spLocks noGrp="1"/>
          </p:cNvSpPr>
          <p:nvPr>
            <p:ph type="ftr" sz="quarter" idx="14"/>
          </p:nvPr>
        </p:nvSpPr>
        <p:spPr/>
        <p:txBody>
          <a:bodyPr/>
          <a:lstStyle/>
          <a:p>
            <a:r>
              <a:rPr lang="de-DE"/>
              <a:t>Netzwerk Teilchenwelt - Angebote und Materialien - FTS Bad Honnef</a:t>
            </a:r>
            <a:endParaRPr lang="de-DE" dirty="0"/>
          </a:p>
        </p:txBody>
      </p:sp>
      <p:sp>
        <p:nvSpPr>
          <p:cNvPr id="19" name="Foliennummernplatzhalter 4"/>
          <p:cNvSpPr>
            <a:spLocks noGrp="1"/>
          </p:cNvSpPr>
          <p:nvPr>
            <p:ph type="sldNum" sz="quarter" idx="15"/>
          </p:nvPr>
        </p:nvSpPr>
        <p:spPr>
          <a:xfrm>
            <a:off x="11078312" y="6377249"/>
            <a:ext cx="819776" cy="354340"/>
          </a:xfrm>
        </p:spPr>
        <p:txBody>
          <a:bodyPr/>
          <a:lstStyle/>
          <a:p>
            <a:fld id="{13EBA283-81CD-428D-9703-4AE41BDC50AA}" type="slidenum">
              <a:rPr lang="de-DE" smtClean="0"/>
              <a:pPr/>
              <a:t>51</a:t>
            </a:fld>
            <a:endParaRPr lang="de-DE" sz="3200" dirty="0"/>
          </a:p>
        </p:txBody>
      </p:sp>
      <p:sp>
        <p:nvSpPr>
          <p:cNvPr id="5" name="Textplatzhalter 5"/>
          <p:cNvSpPr>
            <a:spLocks noGrp="1"/>
          </p:cNvSpPr>
          <p:nvPr>
            <p:ph sz="quarter" idx="13"/>
          </p:nvPr>
        </p:nvSpPr>
        <p:spPr>
          <a:xfrm>
            <a:off x="1295467" y="1772817"/>
            <a:ext cx="4424849" cy="4716883"/>
          </a:xfrm>
          <a:prstGeom prst="rect">
            <a:avLst/>
          </a:prstGeom>
        </p:spPr>
        <p:txBody>
          <a:bodyPr>
            <a:noAutofit/>
          </a:bodyPr>
          <a:lstStyle/>
          <a:p>
            <a:r>
              <a:rPr lang="de-DE" dirty="0"/>
              <a:t>„Von der Kollision zur Entdeckung“</a:t>
            </a:r>
          </a:p>
          <a:p>
            <a:pPr lvl="1"/>
            <a:r>
              <a:rPr lang="de-DE" dirty="0">
                <a:solidFill>
                  <a:srgbClr val="013476"/>
                </a:solidFill>
                <a:sym typeface="Wingdings" panose="05000000000000000000" pitchFamily="2" charset="2"/>
              </a:rPr>
              <a:t>5-Stunden-Programm mit </a:t>
            </a:r>
            <a:r>
              <a:rPr lang="de-DE" dirty="0" err="1">
                <a:solidFill>
                  <a:srgbClr val="013476"/>
                </a:solidFill>
                <a:sym typeface="Wingdings" panose="05000000000000000000" pitchFamily="2" charset="2"/>
              </a:rPr>
              <a:t>Physiker:innen</a:t>
            </a:r>
            <a:endParaRPr lang="de-DE" dirty="0">
              <a:solidFill>
                <a:srgbClr val="013476"/>
              </a:solidFill>
              <a:sym typeface="Wingdings" panose="05000000000000000000" pitchFamily="2" charset="2"/>
            </a:endParaRPr>
          </a:p>
          <a:p>
            <a:pPr lvl="1"/>
            <a:r>
              <a:rPr lang="de-DE" dirty="0">
                <a:sym typeface="Wingdings" panose="05000000000000000000" pitchFamily="2" charset="2"/>
              </a:rPr>
              <a:t>Verschiedene Vorträge und interaktive Phasen</a:t>
            </a:r>
            <a:endParaRPr lang="de-DE" dirty="0">
              <a:solidFill>
                <a:srgbClr val="013476"/>
              </a:solidFill>
              <a:sym typeface="Wingdings" panose="05000000000000000000" pitchFamily="2" charset="2"/>
            </a:endParaRPr>
          </a:p>
          <a:p>
            <a:pPr lvl="1"/>
            <a:endParaRPr lang="de-DE" dirty="0">
              <a:sym typeface="Wingdings" panose="05000000000000000000" pitchFamily="2" charset="2"/>
            </a:endParaRPr>
          </a:p>
          <a:p>
            <a:r>
              <a:rPr lang="de-DE" dirty="0" err="1"/>
              <a:t>Cosmic@WEB</a:t>
            </a:r>
            <a:endParaRPr lang="de-DE" dirty="0"/>
          </a:p>
          <a:p>
            <a:pPr lvl="1"/>
            <a:r>
              <a:rPr lang="de-DE" dirty="0">
                <a:sym typeface="Wingdings" panose="05000000000000000000" pitchFamily="2" charset="2"/>
              </a:rPr>
              <a:t>2-Stunden-Programm</a:t>
            </a:r>
          </a:p>
          <a:p>
            <a:pPr lvl="1"/>
            <a:r>
              <a:rPr lang="de-DE" dirty="0">
                <a:sym typeface="Wingdings" panose="05000000000000000000" pitchFamily="2" charset="2"/>
              </a:rPr>
              <a:t>Einführungsvortrag zu Astroteilchen + interaktive Phase</a:t>
            </a:r>
          </a:p>
          <a:p>
            <a:pPr marL="0" indent="0">
              <a:buNone/>
            </a:pPr>
            <a:endParaRPr lang="de-DE" dirty="0"/>
          </a:p>
          <a:p>
            <a:pPr marL="0" indent="0">
              <a:buNone/>
            </a:pPr>
            <a:endParaRPr lang="de-DE" dirty="0"/>
          </a:p>
        </p:txBody>
      </p:sp>
      <p:pic>
        <p:nvPicPr>
          <p:cNvPr id="3" name="Grafik 2"/>
          <p:cNvPicPr>
            <a:picLocks noChangeAspect="1"/>
          </p:cNvPicPr>
          <p:nvPr/>
        </p:nvPicPr>
        <p:blipFill>
          <a:blip r:embed="rId3"/>
          <a:stretch>
            <a:fillRect/>
          </a:stretch>
        </p:blipFill>
        <p:spPr>
          <a:xfrm>
            <a:off x="6100613" y="171542"/>
            <a:ext cx="5797475" cy="6549656"/>
          </a:xfrm>
          <a:prstGeom prst="rect">
            <a:avLst/>
          </a:prstGeom>
        </p:spPr>
      </p:pic>
    </p:spTree>
    <p:extLst>
      <p:ext uri="{BB962C8B-B14F-4D97-AF65-F5344CB8AC3E}">
        <p14:creationId xmlns:p14="http://schemas.microsoft.com/office/powerpoint/2010/main" val="23366461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Stufenprogramm für Jugendliche</a:t>
            </a:r>
          </a:p>
        </p:txBody>
      </p:sp>
      <p:sp>
        <p:nvSpPr>
          <p:cNvPr id="10" name="Fußzeilenplatzhalter 9"/>
          <p:cNvSpPr>
            <a:spLocks noGrp="1"/>
          </p:cNvSpPr>
          <p:nvPr>
            <p:ph type="ftr" sz="quarter" idx="14"/>
          </p:nvPr>
        </p:nvSpPr>
        <p:spPr/>
        <p:txBody>
          <a:bodyPr/>
          <a:lstStyle/>
          <a:p>
            <a:r>
              <a:rPr lang="de-DE"/>
              <a:t>Netzwerk Teilchenwelt - Angebote und Materialien - FTS Bad Honnef</a:t>
            </a:r>
            <a:endParaRPr lang="de-DE" dirty="0"/>
          </a:p>
        </p:txBody>
      </p:sp>
      <p:sp>
        <p:nvSpPr>
          <p:cNvPr id="22" name="Foliennummernplatzhalter 21"/>
          <p:cNvSpPr>
            <a:spLocks noGrp="1"/>
          </p:cNvSpPr>
          <p:nvPr>
            <p:ph type="sldNum" sz="quarter" idx="15"/>
          </p:nvPr>
        </p:nvSpPr>
        <p:spPr/>
        <p:txBody>
          <a:bodyPr/>
          <a:lstStyle/>
          <a:p>
            <a:fld id="{13EBA283-81CD-428D-9703-4AE41BDC50AA}" type="slidenum">
              <a:rPr lang="de-DE" smtClean="0"/>
              <a:pPr/>
              <a:t>6</a:t>
            </a:fld>
            <a:endParaRPr lang="de-DE" dirty="0"/>
          </a:p>
        </p:txBody>
      </p:sp>
      <p:graphicFrame>
        <p:nvGraphicFramePr>
          <p:cNvPr id="35" name="Diagramm 34"/>
          <p:cNvGraphicFramePr>
            <a:graphicFrameLocks/>
          </p:cNvGraphicFramePr>
          <p:nvPr>
            <p:extLst>
              <p:ext uri="{D42A27DB-BD31-4B8C-83A1-F6EECF244321}">
                <p14:modId xmlns:p14="http://schemas.microsoft.com/office/powerpoint/2010/main" val="998110585"/>
              </p:ext>
            </p:extLst>
          </p:nvPr>
        </p:nvGraphicFramePr>
        <p:xfrm>
          <a:off x="422118" y="4126851"/>
          <a:ext cx="11358756" cy="2516454"/>
        </p:xfrm>
        <a:graphic>
          <a:graphicData uri="http://schemas.openxmlformats.org/drawingml/2006/chart">
            <c:chart xmlns:c="http://schemas.openxmlformats.org/drawingml/2006/chart" xmlns:r="http://schemas.openxmlformats.org/officeDocument/2006/relationships" r:id="rId3"/>
          </a:graphicData>
        </a:graphic>
      </p:graphicFrame>
      <p:pic>
        <p:nvPicPr>
          <p:cNvPr id="37" name="Grafik 36"/>
          <p:cNvPicPr>
            <a:picLocks noChangeAspect="1"/>
          </p:cNvPicPr>
          <p:nvPr/>
        </p:nvPicPr>
        <p:blipFill rotWithShape="1">
          <a:blip r:embed="rId4" cstate="print">
            <a:extLst>
              <a:ext uri="{28A0092B-C50C-407E-A947-70E740481C1C}">
                <a14:useLocalDpi xmlns:a14="http://schemas.microsoft.com/office/drawing/2010/main" val="0"/>
              </a:ext>
            </a:extLst>
          </a:blip>
          <a:srcRect t="-300"/>
          <a:stretch/>
        </p:blipFill>
        <p:spPr>
          <a:xfrm>
            <a:off x="1418608" y="1464840"/>
            <a:ext cx="2173607" cy="2556000"/>
          </a:xfrm>
          <a:prstGeom prst="rect">
            <a:avLst/>
          </a:prstGeom>
        </p:spPr>
      </p:pic>
      <p:sp>
        <p:nvSpPr>
          <p:cNvPr id="38" name="Textplatzhalter 5"/>
          <p:cNvSpPr txBox="1">
            <a:spLocks/>
          </p:cNvSpPr>
          <p:nvPr/>
        </p:nvSpPr>
        <p:spPr>
          <a:xfrm>
            <a:off x="1180155" y="4054643"/>
            <a:ext cx="2650512" cy="497372"/>
          </a:xfrm>
          <a:prstGeom prst="rect">
            <a:avLst/>
          </a:prstGeom>
        </p:spPr>
        <p:txBody>
          <a:bodyPr/>
          <a:lst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Font typeface="Arial Narrow" panose="020B0606020202030204" pitchFamily="34" charset="0"/>
              <a:buNone/>
            </a:pPr>
            <a:r>
              <a:rPr lang="de-DE" sz="1800" dirty="0" err="1"/>
              <a:t>Masterclasses</a:t>
            </a:r>
            <a:r>
              <a:rPr lang="de-DE" sz="1800" dirty="0"/>
              <a:t> in Schulen, Lernorten oder online</a:t>
            </a:r>
            <a:endParaRPr lang="de-DE" sz="1800" dirty="0">
              <a:sym typeface="Wingdings" panose="05000000000000000000" pitchFamily="2" charset="2"/>
            </a:endParaRPr>
          </a:p>
          <a:p>
            <a:pPr marL="0" indent="0">
              <a:buFont typeface="Arial Narrow" panose="020B0606020202030204" pitchFamily="34" charset="0"/>
              <a:buNone/>
            </a:pPr>
            <a:endParaRPr lang="de-DE" sz="1800" dirty="0"/>
          </a:p>
        </p:txBody>
      </p:sp>
      <p:pic>
        <p:nvPicPr>
          <p:cNvPr id="39" name="Grafik 38"/>
          <p:cNvPicPr>
            <a:picLocks noChangeAspect="1"/>
          </p:cNvPicPr>
          <p:nvPr/>
        </p:nvPicPr>
        <p:blipFill rotWithShape="1">
          <a:blip r:embed="rId5" cstate="print">
            <a:extLst>
              <a:ext uri="{28A0092B-C50C-407E-A947-70E740481C1C}">
                <a14:useLocalDpi xmlns:a14="http://schemas.microsoft.com/office/drawing/2010/main" val="0"/>
              </a:ext>
            </a:extLst>
          </a:blip>
          <a:srcRect b="-568"/>
          <a:stretch/>
        </p:blipFill>
        <p:spPr>
          <a:xfrm>
            <a:off x="4181986" y="1460595"/>
            <a:ext cx="2121991" cy="2556000"/>
          </a:xfrm>
          <a:prstGeom prst="rect">
            <a:avLst/>
          </a:prstGeom>
        </p:spPr>
      </p:pic>
      <p:sp>
        <p:nvSpPr>
          <p:cNvPr id="40" name="Textplatzhalter 5"/>
          <p:cNvSpPr txBox="1">
            <a:spLocks/>
          </p:cNvSpPr>
          <p:nvPr/>
        </p:nvSpPr>
        <p:spPr>
          <a:xfrm>
            <a:off x="3910625" y="4007258"/>
            <a:ext cx="2690447" cy="775864"/>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CCCC00"/>
              </a:buClr>
              <a:buSzPct val="90000"/>
              <a:buFont typeface="Arial Narrow" panose="020B0606020202030204" pitchFamily="34" charset="0"/>
              <a:buNone/>
              <a:tabLst>
                <a:tab pos="271463" algn="l"/>
              </a:tabLst>
              <a:defRPr/>
            </a:pPr>
            <a:r>
              <a:rPr kumimoji="0" lang="en-US" sz="1800" b="0" i="0" u="none" strike="noStrike" kern="1200" cap="none" spc="0" normalizeH="0" baseline="0" noProof="0" dirty="0" err="1">
                <a:ln>
                  <a:noFill/>
                </a:ln>
                <a:solidFill>
                  <a:srgbClr val="013476"/>
                </a:solidFill>
                <a:effectLst/>
                <a:uLnTx/>
                <a:uFillTx/>
                <a:latin typeface="Arial Narrow" panose="020B0606020202030204" pitchFamily="34" charset="0"/>
                <a:ea typeface="+mn-ea"/>
                <a:cs typeface="+mn-cs"/>
              </a:rPr>
              <a:t>Eigenes</a:t>
            </a:r>
            <a:r>
              <a:rPr kumimoji="0" lang="en-US" sz="18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rPr>
              <a:t> Engagement, </a:t>
            </a:r>
            <a:r>
              <a:rPr kumimoji="0" lang="en-US" sz="1800" b="0" i="0" u="none" strike="noStrike" kern="1200" cap="none" spc="0" normalizeH="0" baseline="0" noProof="0" dirty="0" err="1">
                <a:ln>
                  <a:noFill/>
                </a:ln>
                <a:solidFill>
                  <a:srgbClr val="013476"/>
                </a:solidFill>
                <a:effectLst/>
                <a:uLnTx/>
                <a:uFillTx/>
                <a:latin typeface="Arial Narrow" panose="020B0606020202030204" pitchFamily="34" charset="0"/>
                <a:ea typeface="+mn-ea"/>
                <a:cs typeface="+mn-cs"/>
              </a:rPr>
              <a:t>Detektor-Projekte</a:t>
            </a:r>
            <a:r>
              <a:rPr kumimoji="0" lang="en-US" sz="18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rPr>
              <a:t>, …</a:t>
            </a:r>
          </a:p>
        </p:txBody>
      </p:sp>
      <p:pic>
        <p:nvPicPr>
          <p:cNvPr id="41" name="Grafik 40"/>
          <p:cNvPicPr>
            <a:picLocks noChangeAspect="1"/>
          </p:cNvPicPr>
          <p:nvPr/>
        </p:nvPicPr>
        <p:blipFill rotWithShape="1">
          <a:blip r:embed="rId6" cstate="print">
            <a:extLst>
              <a:ext uri="{28A0092B-C50C-407E-A947-70E740481C1C}">
                <a14:useLocalDpi xmlns:a14="http://schemas.microsoft.com/office/drawing/2010/main" val="0"/>
              </a:ext>
            </a:extLst>
          </a:blip>
          <a:srcRect t="-1196"/>
          <a:stretch/>
        </p:blipFill>
        <p:spPr>
          <a:xfrm>
            <a:off x="6879411" y="1436444"/>
            <a:ext cx="1954782" cy="2587209"/>
          </a:xfrm>
          <a:prstGeom prst="rect">
            <a:avLst/>
          </a:prstGeom>
        </p:spPr>
      </p:pic>
      <p:pic>
        <p:nvPicPr>
          <p:cNvPr id="42" name="Grafik 41"/>
          <p:cNvPicPr>
            <a:picLocks noChangeAspect="1"/>
          </p:cNvPicPr>
          <p:nvPr/>
        </p:nvPicPr>
        <p:blipFill rotWithShape="1">
          <a:blip r:embed="rId7" cstate="screen">
            <a:extLst>
              <a:ext uri="{28A0092B-C50C-407E-A947-70E740481C1C}">
                <a14:useLocalDpi xmlns:a14="http://schemas.microsoft.com/office/drawing/2010/main" val="0"/>
              </a:ext>
            </a:extLst>
          </a:blip>
          <a:srcRect/>
          <a:stretch/>
        </p:blipFill>
        <p:spPr>
          <a:xfrm>
            <a:off x="9394823" y="1436444"/>
            <a:ext cx="1869288" cy="2556000"/>
          </a:xfrm>
          <a:prstGeom prst="rect">
            <a:avLst/>
          </a:prstGeom>
        </p:spPr>
      </p:pic>
      <p:sp>
        <p:nvSpPr>
          <p:cNvPr id="43" name="Textplatzhalter 5"/>
          <p:cNvSpPr txBox="1">
            <a:spLocks/>
          </p:cNvSpPr>
          <p:nvPr/>
        </p:nvSpPr>
        <p:spPr>
          <a:xfrm>
            <a:off x="6651234" y="4010207"/>
            <a:ext cx="2432402" cy="748700"/>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
                <a:srgbClr val="CCCC00"/>
              </a:buClr>
              <a:buSzPct val="90000"/>
              <a:buFont typeface="Arial Narrow" panose="020B0606020202030204" pitchFamily="34" charset="0"/>
              <a:buNone/>
              <a:tabLst>
                <a:tab pos="271463" algn="l"/>
              </a:tabLst>
              <a:defRPr/>
            </a:pPr>
            <a:r>
              <a:rPr kumimoji="0" lang="en-US" sz="1800" b="0" i="0" u="none" strike="noStrike" kern="1200" cap="none" spc="0" normalizeH="0" baseline="0" noProof="0" dirty="0" err="1">
                <a:ln>
                  <a:noFill/>
                </a:ln>
                <a:solidFill>
                  <a:srgbClr val="013476"/>
                </a:solidFill>
                <a:effectLst/>
                <a:uLnTx/>
                <a:uFillTx/>
                <a:latin typeface="Arial Narrow" panose="020B0606020202030204" pitchFamily="34" charset="0"/>
                <a:ea typeface="+mn-ea"/>
                <a:cs typeface="+mn-cs"/>
              </a:rPr>
              <a:t>Mehrtägige</a:t>
            </a:r>
            <a:r>
              <a:rPr kumimoji="0" lang="en-US" sz="1800" b="0" i="0" u="none" strike="noStrike" kern="1200" cap="none" spc="0" normalizeH="0" noProof="0" dirty="0">
                <a:ln>
                  <a:noFill/>
                </a:ln>
                <a:solidFill>
                  <a:srgbClr val="013476"/>
                </a:solidFill>
                <a:effectLst/>
                <a:uLnTx/>
                <a:uFillTx/>
                <a:latin typeface="Arial Narrow" panose="020B0606020202030204" pitchFamily="34" charset="0"/>
                <a:ea typeface="+mn-ea"/>
                <a:cs typeface="+mn-cs"/>
              </a:rPr>
              <a:t> </a:t>
            </a:r>
            <a:r>
              <a:rPr kumimoji="0" lang="en-US" sz="18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rPr>
              <a:t>Workshops </a:t>
            </a:r>
            <a:br>
              <a:rPr kumimoji="0" lang="en-US" sz="18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rPr>
            </a:br>
            <a:r>
              <a:rPr kumimoji="0" lang="en-US" sz="18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rPr>
              <a:t>z. B. CERN u. Mainz </a:t>
            </a:r>
          </a:p>
        </p:txBody>
      </p:sp>
      <p:sp>
        <p:nvSpPr>
          <p:cNvPr id="44" name="Textplatzhalter 5"/>
          <p:cNvSpPr txBox="1">
            <a:spLocks/>
          </p:cNvSpPr>
          <p:nvPr/>
        </p:nvSpPr>
        <p:spPr>
          <a:xfrm>
            <a:off x="9076297" y="3999191"/>
            <a:ext cx="2516426" cy="748700"/>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90000"/>
              </a:lnSpc>
              <a:spcBef>
                <a:spcPts val="0"/>
              </a:spcBef>
              <a:spcAft>
                <a:spcPts val="0"/>
              </a:spcAft>
              <a:buClr>
                <a:srgbClr val="CCCC00"/>
              </a:buClr>
              <a:buSzPct val="90000"/>
              <a:buFont typeface="Arial Narrow" panose="020B0606020202030204" pitchFamily="34" charset="0"/>
              <a:buNone/>
              <a:tabLst>
                <a:tab pos="271463" algn="l"/>
              </a:tabLst>
              <a:defRPr/>
            </a:pPr>
            <a:r>
              <a:rPr kumimoji="0" lang="en-US" sz="1800" b="0" i="0" u="none" strike="noStrike" kern="1200" cap="none" spc="0" normalizeH="0" baseline="0" noProof="0" dirty="0" err="1">
                <a:ln>
                  <a:noFill/>
                </a:ln>
                <a:solidFill>
                  <a:srgbClr val="013476"/>
                </a:solidFill>
                <a:effectLst/>
                <a:uLnTx/>
                <a:uFillTx/>
                <a:latin typeface="Arial Narrow" panose="020B0606020202030204" pitchFamily="34" charset="0"/>
                <a:ea typeface="+mn-ea"/>
                <a:cs typeface="+mn-cs"/>
              </a:rPr>
              <a:t>Forschungs</a:t>
            </a:r>
            <a:r>
              <a:rPr kumimoji="0" lang="en-US" sz="18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rPr>
              <a:t>-</a:t>
            </a:r>
          </a:p>
          <a:p>
            <a:pPr marL="0" marR="0" lvl="0" indent="0" algn="ctr" defTabSz="914400" rtl="0" eaLnBrk="1" fontAlgn="auto" latinLnBrk="0" hangingPunct="1">
              <a:lnSpc>
                <a:spcPct val="90000"/>
              </a:lnSpc>
              <a:spcBef>
                <a:spcPts val="0"/>
              </a:spcBef>
              <a:spcAft>
                <a:spcPts val="0"/>
              </a:spcAft>
              <a:buClr>
                <a:srgbClr val="CCCC00"/>
              </a:buClr>
              <a:buSzPct val="90000"/>
              <a:buFont typeface="Arial Narrow" panose="020B0606020202030204" pitchFamily="34" charset="0"/>
              <a:buNone/>
              <a:tabLst>
                <a:tab pos="271463" algn="l"/>
              </a:tabLst>
              <a:defRPr/>
            </a:pPr>
            <a:r>
              <a:rPr kumimoji="0" lang="en-US" sz="1800" b="0" i="0" u="none" strike="noStrike" kern="1200" cap="none" spc="0" normalizeH="0" baseline="0" noProof="0" dirty="0" err="1">
                <a:ln>
                  <a:noFill/>
                </a:ln>
                <a:solidFill>
                  <a:srgbClr val="013476"/>
                </a:solidFill>
                <a:effectLst/>
                <a:uLnTx/>
                <a:uFillTx/>
                <a:latin typeface="Arial Narrow" panose="020B0606020202030204" pitchFamily="34" charset="0"/>
                <a:ea typeface="+mn-ea"/>
                <a:cs typeface="+mn-cs"/>
              </a:rPr>
              <a:t>projekte</a:t>
            </a:r>
            <a:r>
              <a:rPr kumimoji="0" lang="en-US" sz="18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rPr>
              <a:t> (</a:t>
            </a:r>
            <a:r>
              <a:rPr kumimoji="0" lang="en-US" sz="1800" b="0" i="0" u="none" strike="noStrike" kern="1200" cap="none" spc="0" normalizeH="0" baseline="0" noProof="0" dirty="0" err="1">
                <a:ln>
                  <a:noFill/>
                </a:ln>
                <a:solidFill>
                  <a:srgbClr val="013476"/>
                </a:solidFill>
                <a:effectLst/>
                <a:uLnTx/>
                <a:uFillTx/>
                <a:latin typeface="Arial Narrow" panose="020B0606020202030204" pitchFamily="34" charset="0"/>
                <a:ea typeface="+mn-ea"/>
                <a:cs typeface="+mn-cs"/>
              </a:rPr>
              <a:t>Standorte</a:t>
            </a:r>
            <a:r>
              <a:rPr kumimoji="0" lang="en-US" sz="1800" b="0" i="0" u="none" strike="noStrike" kern="1200" cap="none" spc="0" normalizeH="0" baseline="0" noProof="0" dirty="0">
                <a:ln>
                  <a:noFill/>
                </a:ln>
                <a:solidFill>
                  <a:srgbClr val="013476"/>
                </a:solidFill>
                <a:effectLst/>
                <a:uLnTx/>
                <a:uFillTx/>
                <a:latin typeface="Arial Narrow" panose="020B0606020202030204" pitchFamily="34" charset="0"/>
                <a:ea typeface="+mn-ea"/>
                <a:cs typeface="+mn-cs"/>
              </a:rPr>
              <a:t>/CERN)</a:t>
            </a:r>
          </a:p>
        </p:txBody>
      </p:sp>
      <p:sp>
        <p:nvSpPr>
          <p:cNvPr id="45" name="Textfeld 44"/>
          <p:cNvSpPr txBox="1"/>
          <p:nvPr/>
        </p:nvSpPr>
        <p:spPr>
          <a:xfrm>
            <a:off x="1362338" y="3817450"/>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rPr>
              <a:t>© Juliana Socher</a:t>
            </a:r>
          </a:p>
        </p:txBody>
      </p:sp>
      <p:sp>
        <p:nvSpPr>
          <p:cNvPr id="46" name="Textfeld 45"/>
          <p:cNvSpPr txBox="1"/>
          <p:nvPr/>
        </p:nvSpPr>
        <p:spPr>
          <a:xfrm>
            <a:off x="4107464" y="3806817"/>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rPr>
              <a:t>© Netzwerk Teilchenwelt</a:t>
            </a:r>
          </a:p>
        </p:txBody>
      </p:sp>
      <p:sp>
        <p:nvSpPr>
          <p:cNvPr id="47" name="Textfeld 46"/>
          <p:cNvSpPr txBox="1"/>
          <p:nvPr/>
        </p:nvSpPr>
        <p:spPr>
          <a:xfrm>
            <a:off x="6803350" y="3828759"/>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rPr>
              <a:t>© Netzwerk Teilchenwelt</a:t>
            </a:r>
          </a:p>
        </p:txBody>
      </p:sp>
      <p:sp>
        <p:nvSpPr>
          <p:cNvPr id="48" name="Textfeld 47"/>
          <p:cNvSpPr txBox="1"/>
          <p:nvPr/>
        </p:nvSpPr>
        <p:spPr>
          <a:xfrm>
            <a:off x="10408941" y="3777301"/>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mn-cs"/>
              </a:rPr>
              <a:t>© Michael Hoch</a:t>
            </a:r>
          </a:p>
        </p:txBody>
      </p:sp>
    </p:spTree>
    <p:extLst>
      <p:ext uri="{BB962C8B-B14F-4D97-AF65-F5344CB8AC3E}">
        <p14:creationId xmlns:p14="http://schemas.microsoft.com/office/powerpoint/2010/main" val="217848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Stufenprogramm für Jugendliche</a:t>
            </a:r>
          </a:p>
        </p:txBody>
      </p:sp>
      <p:sp>
        <p:nvSpPr>
          <p:cNvPr id="10" name="Fußzeilenplatzhalter 9"/>
          <p:cNvSpPr>
            <a:spLocks noGrp="1"/>
          </p:cNvSpPr>
          <p:nvPr>
            <p:ph type="ftr" sz="quarter" idx="14"/>
          </p:nvPr>
        </p:nvSpPr>
        <p:spPr/>
        <p:txBody>
          <a:bodyPr/>
          <a:lstStyle/>
          <a:p>
            <a:r>
              <a:rPr lang="de-DE"/>
              <a:t>Netzwerk Teilchenwelt - Angebote und Materialien - FTS Bad Honnef</a:t>
            </a:r>
            <a:endParaRPr lang="de-DE" dirty="0"/>
          </a:p>
        </p:txBody>
      </p:sp>
      <p:sp>
        <p:nvSpPr>
          <p:cNvPr id="22" name="Foliennummernplatzhalter 21"/>
          <p:cNvSpPr>
            <a:spLocks noGrp="1"/>
          </p:cNvSpPr>
          <p:nvPr>
            <p:ph type="sldNum" sz="quarter" idx="15"/>
          </p:nvPr>
        </p:nvSpPr>
        <p:spPr/>
        <p:txBody>
          <a:bodyPr/>
          <a:lstStyle/>
          <a:p>
            <a:fld id="{13EBA283-81CD-428D-9703-4AE41BDC50AA}" type="slidenum">
              <a:rPr lang="de-DE" smtClean="0"/>
              <a:pPr/>
              <a:t>7</a:t>
            </a:fld>
            <a:endParaRPr lang="de-DE" dirty="0"/>
          </a:p>
        </p:txBody>
      </p:sp>
      <p:graphicFrame>
        <p:nvGraphicFramePr>
          <p:cNvPr id="35" name="Diagramm 34"/>
          <p:cNvGraphicFramePr>
            <a:graphicFrameLocks/>
          </p:cNvGraphicFramePr>
          <p:nvPr/>
        </p:nvGraphicFramePr>
        <p:xfrm>
          <a:off x="422118" y="4126851"/>
          <a:ext cx="11358756" cy="2516454"/>
        </p:xfrm>
        <a:graphic>
          <a:graphicData uri="http://schemas.openxmlformats.org/drawingml/2006/chart">
            <c:chart xmlns:c="http://schemas.openxmlformats.org/drawingml/2006/chart" xmlns:r="http://schemas.openxmlformats.org/officeDocument/2006/relationships" r:id="rId3"/>
          </a:graphicData>
        </a:graphic>
      </p:graphicFrame>
      <p:pic>
        <p:nvPicPr>
          <p:cNvPr id="37" name="Grafik 36"/>
          <p:cNvPicPr>
            <a:picLocks noChangeAspect="1"/>
          </p:cNvPicPr>
          <p:nvPr/>
        </p:nvPicPr>
        <p:blipFill rotWithShape="1">
          <a:blip r:embed="rId4" cstate="print">
            <a:extLst>
              <a:ext uri="{28A0092B-C50C-407E-A947-70E740481C1C}">
                <a14:useLocalDpi xmlns:a14="http://schemas.microsoft.com/office/drawing/2010/main" val="0"/>
              </a:ext>
            </a:extLst>
          </a:blip>
          <a:srcRect t="-300"/>
          <a:stretch/>
        </p:blipFill>
        <p:spPr>
          <a:xfrm>
            <a:off x="1418608" y="1464840"/>
            <a:ext cx="2173607" cy="2556000"/>
          </a:xfrm>
          <a:prstGeom prst="rect">
            <a:avLst/>
          </a:prstGeom>
        </p:spPr>
      </p:pic>
      <p:sp>
        <p:nvSpPr>
          <p:cNvPr id="38" name="Textplatzhalter 5"/>
          <p:cNvSpPr txBox="1">
            <a:spLocks/>
          </p:cNvSpPr>
          <p:nvPr/>
        </p:nvSpPr>
        <p:spPr>
          <a:xfrm>
            <a:off x="1180155" y="4054643"/>
            <a:ext cx="2650512" cy="497372"/>
          </a:xfrm>
          <a:prstGeom prst="rect">
            <a:avLst/>
          </a:prstGeom>
        </p:spPr>
        <p:txBody>
          <a:bodyPr/>
          <a:lst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spcBef>
                <a:spcPts val="0"/>
              </a:spcBef>
              <a:buFont typeface="Arial Narrow" panose="020B0606020202030204" pitchFamily="34" charset="0"/>
              <a:buNone/>
            </a:pPr>
            <a:r>
              <a:rPr lang="de-DE" sz="1800" dirty="0" err="1"/>
              <a:t>Masterclasses</a:t>
            </a:r>
            <a:r>
              <a:rPr lang="de-DE" sz="1800" dirty="0"/>
              <a:t> in Schulen, Lernorten oder online</a:t>
            </a:r>
            <a:endParaRPr lang="de-DE" sz="1800" dirty="0">
              <a:sym typeface="Wingdings" panose="05000000000000000000" pitchFamily="2" charset="2"/>
            </a:endParaRPr>
          </a:p>
          <a:p>
            <a:pPr marL="0" indent="0">
              <a:buFont typeface="Arial Narrow" panose="020B0606020202030204" pitchFamily="34" charset="0"/>
              <a:buNone/>
            </a:pPr>
            <a:endParaRPr lang="de-DE" sz="1800" dirty="0"/>
          </a:p>
        </p:txBody>
      </p:sp>
      <p:pic>
        <p:nvPicPr>
          <p:cNvPr id="39" name="Grafik 38"/>
          <p:cNvPicPr>
            <a:picLocks noChangeAspect="1"/>
          </p:cNvPicPr>
          <p:nvPr/>
        </p:nvPicPr>
        <p:blipFill rotWithShape="1">
          <a:blip r:embed="rId5" cstate="print">
            <a:extLst>
              <a:ext uri="{28A0092B-C50C-407E-A947-70E740481C1C}">
                <a14:useLocalDpi xmlns:a14="http://schemas.microsoft.com/office/drawing/2010/main" val="0"/>
              </a:ext>
            </a:extLst>
          </a:blip>
          <a:srcRect b="-568"/>
          <a:stretch/>
        </p:blipFill>
        <p:spPr>
          <a:xfrm>
            <a:off x="4181986" y="1460595"/>
            <a:ext cx="2121991" cy="2556000"/>
          </a:xfrm>
          <a:prstGeom prst="rect">
            <a:avLst/>
          </a:prstGeom>
        </p:spPr>
      </p:pic>
      <p:sp>
        <p:nvSpPr>
          <p:cNvPr id="40" name="Textplatzhalter 5"/>
          <p:cNvSpPr txBox="1">
            <a:spLocks/>
          </p:cNvSpPr>
          <p:nvPr/>
        </p:nvSpPr>
        <p:spPr>
          <a:xfrm>
            <a:off x="3910625" y="4007258"/>
            <a:ext cx="2690447" cy="775864"/>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lvl="0" indent="0" algn="ctr">
              <a:buNone/>
              <a:defRPr/>
            </a:pPr>
            <a:r>
              <a:rPr lang="en-US" sz="1800" dirty="0" err="1">
                <a:solidFill>
                  <a:srgbClr val="013476"/>
                </a:solidFill>
              </a:rPr>
              <a:t>Eigenes</a:t>
            </a:r>
            <a:r>
              <a:rPr lang="en-US" sz="1800" dirty="0">
                <a:solidFill>
                  <a:srgbClr val="013476"/>
                </a:solidFill>
              </a:rPr>
              <a:t> Engagement, </a:t>
            </a:r>
            <a:r>
              <a:rPr lang="en-US" sz="1800" dirty="0" err="1">
                <a:solidFill>
                  <a:srgbClr val="013476"/>
                </a:solidFill>
              </a:rPr>
              <a:t>Detektor-Projekte</a:t>
            </a:r>
            <a:r>
              <a:rPr lang="en-US" sz="1800" dirty="0">
                <a:solidFill>
                  <a:srgbClr val="013476"/>
                </a:solidFill>
              </a:rPr>
              <a:t>, …</a:t>
            </a:r>
          </a:p>
        </p:txBody>
      </p:sp>
      <p:pic>
        <p:nvPicPr>
          <p:cNvPr id="41" name="Grafik 40"/>
          <p:cNvPicPr>
            <a:picLocks noChangeAspect="1"/>
          </p:cNvPicPr>
          <p:nvPr/>
        </p:nvPicPr>
        <p:blipFill rotWithShape="1">
          <a:blip r:embed="rId6" cstate="print">
            <a:extLst>
              <a:ext uri="{28A0092B-C50C-407E-A947-70E740481C1C}">
                <a14:useLocalDpi xmlns:a14="http://schemas.microsoft.com/office/drawing/2010/main" val="0"/>
              </a:ext>
            </a:extLst>
          </a:blip>
          <a:srcRect t="-1196"/>
          <a:stretch/>
        </p:blipFill>
        <p:spPr>
          <a:xfrm>
            <a:off x="6879411" y="1436444"/>
            <a:ext cx="1954782" cy="2587209"/>
          </a:xfrm>
          <a:prstGeom prst="rect">
            <a:avLst/>
          </a:prstGeom>
        </p:spPr>
      </p:pic>
      <p:sp>
        <p:nvSpPr>
          <p:cNvPr id="43" name="Textplatzhalter 5"/>
          <p:cNvSpPr txBox="1">
            <a:spLocks/>
          </p:cNvSpPr>
          <p:nvPr/>
        </p:nvSpPr>
        <p:spPr>
          <a:xfrm>
            <a:off x="6651234" y="4010207"/>
            <a:ext cx="2432402" cy="748700"/>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lvl="0" indent="0" algn="ctr">
              <a:buNone/>
              <a:defRPr/>
            </a:pPr>
            <a:r>
              <a:rPr lang="en-US" sz="1800" dirty="0" err="1">
                <a:solidFill>
                  <a:srgbClr val="013476"/>
                </a:solidFill>
              </a:rPr>
              <a:t>Mehrtägige</a:t>
            </a:r>
            <a:r>
              <a:rPr lang="en-US" sz="1800" dirty="0">
                <a:solidFill>
                  <a:srgbClr val="013476"/>
                </a:solidFill>
              </a:rPr>
              <a:t> Workshops </a:t>
            </a:r>
            <a:br>
              <a:rPr lang="en-US" sz="1800" dirty="0">
                <a:solidFill>
                  <a:srgbClr val="013476"/>
                </a:solidFill>
              </a:rPr>
            </a:br>
            <a:r>
              <a:rPr lang="en-US" sz="1800" dirty="0">
                <a:solidFill>
                  <a:srgbClr val="013476"/>
                </a:solidFill>
              </a:rPr>
              <a:t>z. B. CERN u. Mainz </a:t>
            </a:r>
          </a:p>
        </p:txBody>
      </p:sp>
      <p:sp>
        <p:nvSpPr>
          <p:cNvPr id="45" name="Textfeld 44"/>
          <p:cNvSpPr txBox="1"/>
          <p:nvPr/>
        </p:nvSpPr>
        <p:spPr>
          <a:xfrm>
            <a:off x="1362338" y="3817450"/>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rPr>
              <a:t>© Juliana Socher</a:t>
            </a:r>
          </a:p>
        </p:txBody>
      </p:sp>
      <p:sp>
        <p:nvSpPr>
          <p:cNvPr id="46" name="Textfeld 45"/>
          <p:cNvSpPr txBox="1"/>
          <p:nvPr/>
        </p:nvSpPr>
        <p:spPr>
          <a:xfrm>
            <a:off x="4107464" y="3806817"/>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rPr>
              <a:t>© Netzwerk Teilchenwelt</a:t>
            </a:r>
          </a:p>
        </p:txBody>
      </p:sp>
      <p:sp>
        <p:nvSpPr>
          <p:cNvPr id="3" name="Rechteck 2"/>
          <p:cNvSpPr/>
          <p:nvPr/>
        </p:nvSpPr>
        <p:spPr>
          <a:xfrm>
            <a:off x="8970794" y="0"/>
            <a:ext cx="3150595" cy="6366858"/>
          </a:xfrm>
          <a:prstGeom prst="rect">
            <a:avLst/>
          </a:pr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Textfeld 46"/>
          <p:cNvSpPr txBox="1"/>
          <p:nvPr/>
        </p:nvSpPr>
        <p:spPr>
          <a:xfrm>
            <a:off x="6803350" y="3828759"/>
            <a:ext cx="1944000" cy="230832"/>
          </a:xfrm>
          <a:prstGeom prst="rect">
            <a:avLst/>
          </a:prstGeom>
          <a:noFill/>
        </p:spPr>
        <p:txBody>
          <a:bodyPr wrap="square" rtlCol="0">
            <a:spAutoFit/>
          </a:bodyPr>
          <a:lstStyle/>
          <a:p>
            <a:pPr marL="0" marR="0" lvl="0" indent="0" algn="l" defTabSz="914400" rtl="0" eaLnBrk="1" fontAlgn="auto" latinLnBrk="0" hangingPunct="1">
              <a:lnSpc>
                <a:spcPct val="90000"/>
              </a:lnSpc>
              <a:spcBef>
                <a:spcPts val="1000"/>
              </a:spcBef>
              <a:spcAft>
                <a:spcPts val="0"/>
              </a:spcAft>
              <a:buClr>
                <a:srgbClr val="CCCC00"/>
              </a:buClr>
              <a:buSzPct val="90000"/>
              <a:buFontTx/>
              <a:buNone/>
              <a:tabLst/>
              <a:defRPr/>
            </a:pPr>
            <a:r>
              <a:rPr kumimoji="0" lang="de-DE" sz="1000" b="0" i="0" u="none" strike="noStrike" kern="1200" cap="none" spc="0" normalizeH="0" baseline="0" noProof="0" dirty="0">
                <a:ln>
                  <a:noFill/>
                </a:ln>
                <a:solidFill>
                  <a:srgbClr val="FFFFFF"/>
                </a:solidFill>
                <a:effectLst/>
                <a:uLnTx/>
                <a:uFillTx/>
                <a:latin typeface="Arial Narrow" panose="020B0606020202030204" pitchFamily="34" charset="0"/>
                <a:ea typeface="+mn-ea"/>
                <a:cs typeface="+mn-cs"/>
              </a:rPr>
              <a:t>© Netzwerk Teilchenwelt</a:t>
            </a:r>
          </a:p>
        </p:txBody>
      </p:sp>
      <p:pic>
        <p:nvPicPr>
          <p:cNvPr id="20" name="Grafik 19"/>
          <p:cNvPicPr>
            <a:picLocks noChangeAspect="1"/>
          </p:cNvPicPr>
          <p:nvPr/>
        </p:nvPicPr>
        <p:blipFill rotWithShape="1">
          <a:blip r:embed="rId7" cstate="hqprint">
            <a:extLst>
              <a:ext uri="{28A0092B-C50C-407E-A947-70E740481C1C}">
                <a14:useLocalDpi xmlns:a14="http://schemas.microsoft.com/office/drawing/2010/main"/>
              </a:ext>
            </a:extLst>
          </a:blip>
          <a:srcRect r="-2228"/>
          <a:stretch/>
        </p:blipFill>
        <p:spPr>
          <a:xfrm rot="1385876">
            <a:off x="8971112" y="634422"/>
            <a:ext cx="3237805" cy="663239"/>
          </a:xfrm>
          <a:prstGeom prst="rect">
            <a:avLst/>
          </a:prstGeom>
        </p:spPr>
      </p:pic>
      <p:grpSp>
        <p:nvGrpSpPr>
          <p:cNvPr id="4" name="Gruppieren 3"/>
          <p:cNvGrpSpPr/>
          <p:nvPr/>
        </p:nvGrpSpPr>
        <p:grpSpPr>
          <a:xfrm>
            <a:off x="9190496" y="1751920"/>
            <a:ext cx="2795402" cy="1924207"/>
            <a:chOff x="9190496" y="1751920"/>
            <a:chExt cx="2795402" cy="1924207"/>
          </a:xfrm>
        </p:grpSpPr>
        <p:pic>
          <p:nvPicPr>
            <p:cNvPr id="18" name="Inhaltsplatzhalter 6"/>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9194131" y="1751920"/>
              <a:ext cx="2791767" cy="1862453"/>
            </a:xfrm>
            <a:prstGeom prst="rect">
              <a:avLst/>
            </a:prstGeom>
          </p:spPr>
        </p:pic>
        <p:sp>
          <p:nvSpPr>
            <p:cNvPr id="23" name="Textfeld 22"/>
            <p:cNvSpPr txBox="1"/>
            <p:nvPr/>
          </p:nvSpPr>
          <p:spPr>
            <a:xfrm>
              <a:off x="9190496" y="3445295"/>
              <a:ext cx="2161653"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a:solidFill>
                    <a:srgbClr val="013476"/>
                  </a:solidFill>
                  <a:latin typeface="Arial Narrow" panose="020B0606020202030204" pitchFamily="34" charset="0"/>
                </a:rPr>
                <a:t>© FZ Jülich / Ralf-Uwe Limbach</a:t>
              </a:r>
            </a:p>
          </p:txBody>
        </p:sp>
      </p:grpSp>
      <p:grpSp>
        <p:nvGrpSpPr>
          <p:cNvPr id="6" name="Gruppieren 5"/>
          <p:cNvGrpSpPr/>
          <p:nvPr/>
        </p:nvGrpSpPr>
        <p:grpSpPr>
          <a:xfrm>
            <a:off x="9190496" y="3922233"/>
            <a:ext cx="2795402" cy="1904479"/>
            <a:chOff x="9190496" y="3922233"/>
            <a:chExt cx="2795402" cy="1904479"/>
          </a:xfrm>
        </p:grpSpPr>
        <p:pic>
          <p:nvPicPr>
            <p:cNvPr id="19" name="Grafik 18"/>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9194131" y="3922233"/>
              <a:ext cx="2791767" cy="1890259"/>
            </a:xfrm>
            <a:prstGeom prst="rect">
              <a:avLst/>
            </a:prstGeom>
          </p:spPr>
        </p:pic>
        <p:sp>
          <p:nvSpPr>
            <p:cNvPr id="5" name="Rechteck 4"/>
            <p:cNvSpPr/>
            <p:nvPr/>
          </p:nvSpPr>
          <p:spPr>
            <a:xfrm>
              <a:off x="9190496" y="5595880"/>
              <a:ext cx="1460656" cy="230832"/>
            </a:xfrm>
            <a:prstGeom prst="rect">
              <a:avLst/>
            </a:prstGeom>
          </p:spPr>
          <p:txBody>
            <a:bodyPr wrap="none">
              <a:spAutoFit/>
            </a:bodyPr>
            <a:lstStyle/>
            <a:p>
              <a:pPr>
                <a:lnSpc>
                  <a:spcPct val="90000"/>
                </a:lnSpc>
                <a:spcBef>
                  <a:spcPts val="1000"/>
                </a:spcBef>
                <a:buClr>
                  <a:srgbClr val="CCCC00"/>
                </a:buClr>
                <a:buSzPct val="90000"/>
              </a:pPr>
              <a:r>
                <a:rPr lang="de-DE" sz="1000" dirty="0">
                  <a:solidFill>
                    <a:srgbClr val="013476"/>
                  </a:solidFill>
                  <a:latin typeface="Arial Narrow" panose="020B0606020202030204" pitchFamily="34" charset="0"/>
                </a:rPr>
                <a:t>© Wirtschaftsjunioren NRW</a:t>
              </a:r>
            </a:p>
          </p:txBody>
        </p:sp>
      </p:grpSp>
    </p:spTree>
    <p:extLst>
      <p:ext uri="{BB962C8B-B14F-4D97-AF65-F5344CB8AC3E}">
        <p14:creationId xmlns:p14="http://schemas.microsoft.com/office/powerpoint/2010/main" val="34264535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338028" y="218013"/>
            <a:ext cx="1721486" cy="2247923"/>
          </a:xfrm>
          <a:prstGeom prst="rect">
            <a:avLst/>
          </a:prstGeom>
        </p:spPr>
      </p:pic>
      <p:sp>
        <p:nvSpPr>
          <p:cNvPr id="2" name="Titel 1"/>
          <p:cNvSpPr>
            <a:spLocks noGrp="1"/>
          </p:cNvSpPr>
          <p:nvPr>
            <p:ph type="title"/>
          </p:nvPr>
        </p:nvSpPr>
        <p:spPr/>
        <p:txBody>
          <a:bodyPr/>
          <a:lstStyle/>
          <a:p>
            <a:r>
              <a:rPr lang="de-DE" dirty="0"/>
              <a:t>Aktivitäten für Jugendliche</a:t>
            </a:r>
          </a:p>
        </p:txBody>
      </p:sp>
      <p:sp>
        <p:nvSpPr>
          <p:cNvPr id="6" name="Inhaltsplatzhalter 5"/>
          <p:cNvSpPr>
            <a:spLocks noGrp="1"/>
          </p:cNvSpPr>
          <p:nvPr>
            <p:ph sz="quarter" idx="13"/>
          </p:nvPr>
        </p:nvSpPr>
        <p:spPr>
          <a:xfrm>
            <a:off x="1295467" y="1772817"/>
            <a:ext cx="7850801" cy="4535487"/>
          </a:xfrm>
          <a:prstGeom prst="rect">
            <a:avLst/>
          </a:prstGeom>
        </p:spPr>
        <p:txBody>
          <a:bodyPr>
            <a:normAutofit fontScale="92500" lnSpcReduction="10000"/>
          </a:bodyPr>
          <a:lstStyle/>
          <a:p>
            <a:pPr marL="0" indent="0">
              <a:spcBef>
                <a:spcPts val="450"/>
              </a:spcBef>
              <a:buNone/>
            </a:pPr>
            <a:r>
              <a:rPr lang="de-DE" b="1" dirty="0">
                <a:sym typeface="Wingdings" panose="05000000000000000000" pitchFamily="2" charset="2"/>
              </a:rPr>
              <a:t>Basisprogramm: </a:t>
            </a:r>
            <a:r>
              <a:rPr lang="de-DE" b="1" dirty="0" err="1">
                <a:sym typeface="Wingdings" panose="05000000000000000000" pitchFamily="2" charset="2"/>
              </a:rPr>
              <a:t>Masterclasses</a:t>
            </a:r>
            <a:endParaRPr lang="de-DE" b="1" dirty="0">
              <a:sym typeface="Wingdings" panose="05000000000000000000" pitchFamily="2" charset="2"/>
            </a:endParaRPr>
          </a:p>
          <a:p>
            <a:pPr>
              <a:spcBef>
                <a:spcPts val="450"/>
              </a:spcBef>
              <a:spcAft>
                <a:spcPts val="338"/>
              </a:spcAft>
            </a:pPr>
            <a:r>
              <a:rPr lang="de-DE" dirty="0">
                <a:sym typeface="Wingdings" panose="05000000000000000000" pitchFamily="2" charset="2"/>
              </a:rPr>
              <a:t>Eintägig, an Schulen, Unis, Schülerlaboren, Museen etc.</a:t>
            </a:r>
          </a:p>
          <a:p>
            <a:pPr>
              <a:spcBef>
                <a:spcPts val="450"/>
              </a:spcBef>
              <a:spcAft>
                <a:spcPts val="338"/>
              </a:spcAft>
            </a:pPr>
            <a:r>
              <a:rPr lang="de-DE" dirty="0">
                <a:sym typeface="Wingdings" panose="05000000000000000000" pitchFamily="2" charset="2"/>
              </a:rPr>
              <a:t>Einführende Vorträge</a:t>
            </a:r>
          </a:p>
          <a:p>
            <a:pPr>
              <a:spcBef>
                <a:spcPts val="450"/>
              </a:spcBef>
              <a:spcAft>
                <a:spcPts val="338"/>
              </a:spcAft>
            </a:pPr>
            <a:r>
              <a:rPr lang="de-DE" dirty="0">
                <a:sym typeface="Wingdings" panose="05000000000000000000" pitchFamily="2" charset="2"/>
              </a:rPr>
              <a:t>Analyse von Originaldaten</a:t>
            </a:r>
          </a:p>
          <a:p>
            <a:pPr marL="687600" lvl="1" indent="-230400"/>
            <a:r>
              <a:rPr lang="de-DE" dirty="0"/>
              <a:t>Teilchenphysik (z. B. </a:t>
            </a:r>
            <a:r>
              <a:rPr lang="de-DE" dirty="0" err="1"/>
              <a:t>LHC</a:t>
            </a:r>
            <a:r>
              <a:rPr lang="de-DE" dirty="0"/>
              <a:t>, Belle II)</a:t>
            </a:r>
          </a:p>
          <a:p>
            <a:pPr marL="687600" lvl="1" indent="-230400"/>
            <a:r>
              <a:rPr lang="de-DE" dirty="0"/>
              <a:t>Astroteilchenphysik (z. B. </a:t>
            </a:r>
            <a:r>
              <a:rPr lang="de-DE" dirty="0" err="1"/>
              <a:t>IceCube</a:t>
            </a:r>
            <a:r>
              <a:rPr lang="de-DE" dirty="0"/>
              <a:t>, Pierre-</a:t>
            </a:r>
            <a:r>
              <a:rPr lang="de-DE" dirty="0" err="1"/>
              <a:t>Auger</a:t>
            </a:r>
            <a:r>
              <a:rPr lang="de-DE" dirty="0"/>
              <a:t>-Observatorium)</a:t>
            </a:r>
          </a:p>
          <a:p>
            <a:pPr marL="687600" lvl="1" indent="-230400"/>
            <a:r>
              <a:rPr lang="de-DE" dirty="0"/>
              <a:t>Kern- und </a:t>
            </a:r>
            <a:r>
              <a:rPr lang="de-DE" dirty="0" err="1"/>
              <a:t>Hadronenphysik</a:t>
            </a:r>
            <a:r>
              <a:rPr lang="de-DE" dirty="0"/>
              <a:t> (z. B. ALICE, </a:t>
            </a:r>
            <a:r>
              <a:rPr lang="de-DE" dirty="0" err="1"/>
              <a:t>Hadronentherapie</a:t>
            </a:r>
            <a:r>
              <a:rPr lang="de-DE" dirty="0"/>
              <a:t>)</a:t>
            </a:r>
          </a:p>
          <a:p>
            <a:r>
              <a:rPr lang="de-DE" altLang="de-DE" dirty="0"/>
              <a:t>Ergebnis bringt Erkenntnisgewinn oder beantwortet eine anfangs gestellten Forschungsfrage </a:t>
            </a:r>
          </a:p>
          <a:p>
            <a:r>
              <a:rPr lang="en-US" dirty="0" err="1"/>
              <a:t>Jugendliche</a:t>
            </a:r>
            <a:r>
              <a:rPr lang="en-US" dirty="0"/>
              <a:t> </a:t>
            </a:r>
            <a:r>
              <a:rPr lang="en-US" dirty="0" err="1"/>
              <a:t>treffen</a:t>
            </a:r>
            <a:r>
              <a:rPr lang="en-US" dirty="0"/>
              <a:t> role models</a:t>
            </a:r>
            <a:endParaRPr lang="de-DE" dirty="0"/>
          </a:p>
          <a:p>
            <a:pPr marL="357188" indent="-357188"/>
            <a:r>
              <a:rPr lang="de-DE" dirty="0"/>
              <a:t>In Präsenz oder online als </a:t>
            </a:r>
            <a:r>
              <a:rPr lang="de-DE" dirty="0" err="1"/>
              <a:t>Masterclass@home</a:t>
            </a:r>
            <a:r>
              <a:rPr lang="de-DE" dirty="0"/>
              <a:t> </a:t>
            </a:r>
          </a:p>
          <a:p>
            <a:pPr marL="687600" lvl="1" indent="-230400"/>
            <a:r>
              <a:rPr lang="de-DE" dirty="0"/>
              <a:t>Anmeldung als ganze Klassen/Kurse oder einzeln (ab 15 Jahren)</a:t>
            </a:r>
          </a:p>
          <a:p>
            <a:pPr>
              <a:spcBef>
                <a:spcPts val="450"/>
              </a:spcBef>
              <a:spcAft>
                <a:spcPts val="338"/>
              </a:spcAft>
            </a:pPr>
            <a:r>
              <a:rPr lang="de-DE" dirty="0">
                <a:sym typeface="Wingdings" panose="05000000000000000000" pitchFamily="2" charset="2"/>
              </a:rPr>
              <a:t>&gt; 160 </a:t>
            </a:r>
            <a:r>
              <a:rPr lang="de-DE" dirty="0" err="1">
                <a:sym typeface="Wingdings" panose="05000000000000000000" pitchFamily="2" charset="2"/>
              </a:rPr>
              <a:t>Masterclasses</a:t>
            </a:r>
            <a:r>
              <a:rPr lang="de-DE" dirty="0">
                <a:sym typeface="Wingdings" panose="05000000000000000000" pitchFamily="2" charset="2"/>
              </a:rPr>
              <a:t> in 2019</a:t>
            </a:r>
          </a:p>
        </p:txBody>
      </p:sp>
      <p:pic>
        <p:nvPicPr>
          <p:cNvPr id="17" name="Grafik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46268" y="4554730"/>
            <a:ext cx="2880000" cy="1563695"/>
          </a:xfrm>
          <a:prstGeom prst="rect">
            <a:avLst/>
          </a:prstGeom>
        </p:spPr>
      </p:pic>
      <p:pic>
        <p:nvPicPr>
          <p:cNvPr id="19" name="Grafik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46268" y="2685632"/>
            <a:ext cx="2880000" cy="1650124"/>
          </a:xfrm>
          <a:prstGeom prst="rect">
            <a:avLst/>
          </a:prstGeom>
        </p:spPr>
      </p:pic>
      <p:pic>
        <p:nvPicPr>
          <p:cNvPr id="21" name="Grafik 20"/>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9146268" y="663276"/>
            <a:ext cx="2880000" cy="1803383"/>
          </a:xfrm>
          <a:prstGeom prst="rect">
            <a:avLst/>
          </a:prstGeom>
        </p:spPr>
      </p:pic>
      <p:sp>
        <p:nvSpPr>
          <p:cNvPr id="10" name="Fußzeilenplatzhalter 9"/>
          <p:cNvSpPr>
            <a:spLocks noGrp="1"/>
          </p:cNvSpPr>
          <p:nvPr>
            <p:ph type="ftr" sz="quarter" idx="14"/>
          </p:nvPr>
        </p:nvSpPr>
        <p:spPr/>
        <p:txBody>
          <a:bodyPr/>
          <a:lstStyle/>
          <a:p>
            <a:r>
              <a:rPr lang="de-DE"/>
              <a:t>Netzwerk Teilchenwelt - Angebote und Materialien - FTS Bad Honnef</a:t>
            </a:r>
            <a:endParaRPr lang="de-DE" dirty="0"/>
          </a:p>
        </p:txBody>
      </p:sp>
      <p:sp>
        <p:nvSpPr>
          <p:cNvPr id="22" name="Foliennummernplatzhalter 21"/>
          <p:cNvSpPr>
            <a:spLocks noGrp="1"/>
          </p:cNvSpPr>
          <p:nvPr>
            <p:ph type="sldNum" sz="quarter" idx="15"/>
          </p:nvPr>
        </p:nvSpPr>
        <p:spPr/>
        <p:txBody>
          <a:bodyPr/>
          <a:lstStyle/>
          <a:p>
            <a:fld id="{13EBA283-81CD-428D-9703-4AE41BDC50AA}" type="slidenum">
              <a:rPr lang="de-DE" smtClean="0"/>
              <a:pPr/>
              <a:t>8</a:t>
            </a:fld>
            <a:endParaRPr lang="de-DE" dirty="0"/>
          </a:p>
        </p:txBody>
      </p:sp>
    </p:spTree>
    <p:extLst>
      <p:ext uri="{BB962C8B-B14F-4D97-AF65-F5344CB8AC3E}">
        <p14:creationId xmlns:p14="http://schemas.microsoft.com/office/powerpoint/2010/main" val="2393277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0" end="1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Aktivitäten für Jugendliche</a:t>
            </a:r>
          </a:p>
        </p:txBody>
      </p:sp>
      <p:sp>
        <p:nvSpPr>
          <p:cNvPr id="4" name="Fußzeilenplatzhalter 3"/>
          <p:cNvSpPr>
            <a:spLocks noGrp="1"/>
          </p:cNvSpPr>
          <p:nvPr>
            <p:ph type="ftr" sz="quarter" idx="14"/>
          </p:nvPr>
        </p:nvSpPr>
        <p:spPr/>
        <p:txBody>
          <a:bodyPr/>
          <a:lstStyle/>
          <a:p>
            <a:r>
              <a:rPr lang="de-DE"/>
              <a:t>Netzwerk Teilchenwelt - Angebote und Materialien - FTS Bad Honnef</a:t>
            </a:r>
            <a:endParaRPr lang="de-DE" dirty="0"/>
          </a:p>
        </p:txBody>
      </p:sp>
      <p:sp>
        <p:nvSpPr>
          <p:cNvPr id="3" name="Foliennummernplatzhalter 2"/>
          <p:cNvSpPr>
            <a:spLocks noGrp="1"/>
          </p:cNvSpPr>
          <p:nvPr>
            <p:ph type="sldNum" sz="quarter" idx="15"/>
          </p:nvPr>
        </p:nvSpPr>
        <p:spPr/>
        <p:txBody>
          <a:bodyPr/>
          <a:lstStyle/>
          <a:p>
            <a:fld id="{13EBA283-81CD-428D-9703-4AE41BDC50AA}" type="slidenum">
              <a:rPr lang="de-DE" smtClean="0"/>
              <a:pPr/>
              <a:t>9</a:t>
            </a:fld>
            <a:endParaRPr lang="de-DE" dirty="0"/>
          </a:p>
        </p:txBody>
      </p:sp>
      <p:graphicFrame>
        <p:nvGraphicFramePr>
          <p:cNvPr id="10" name="Diagramm 9"/>
          <p:cNvGraphicFramePr/>
          <p:nvPr/>
        </p:nvGraphicFramePr>
        <p:xfrm>
          <a:off x="1919536" y="908721"/>
          <a:ext cx="7416824" cy="532350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extfeld 10"/>
          <p:cNvSpPr txBox="1"/>
          <p:nvPr/>
        </p:nvSpPr>
        <p:spPr>
          <a:xfrm>
            <a:off x="5096828" y="2093368"/>
            <a:ext cx="1215196" cy="615553"/>
          </a:xfrm>
          <a:prstGeom prst="rect">
            <a:avLst/>
          </a:prstGeom>
          <a:noFill/>
        </p:spPr>
        <p:txBody>
          <a:bodyPr wrap="square" rtlCol="0">
            <a:spAutoFit/>
          </a:bodyPr>
          <a:lstStyle/>
          <a:p>
            <a:pPr algn="ctr"/>
            <a:r>
              <a:rPr lang="de-DE" sz="1700" dirty="0">
                <a:latin typeface="Arial Narrow" pitchFamily="34" charset="0"/>
              </a:rPr>
              <a:t>Authentische Erfahrungen</a:t>
            </a:r>
          </a:p>
        </p:txBody>
      </p:sp>
      <p:sp>
        <p:nvSpPr>
          <p:cNvPr id="12" name="Textfeld 11"/>
          <p:cNvSpPr txBox="1"/>
          <p:nvPr/>
        </p:nvSpPr>
        <p:spPr>
          <a:xfrm>
            <a:off x="6403660" y="4237340"/>
            <a:ext cx="1343129" cy="877163"/>
          </a:xfrm>
          <a:prstGeom prst="rect">
            <a:avLst/>
          </a:prstGeom>
          <a:noFill/>
        </p:spPr>
        <p:txBody>
          <a:bodyPr wrap="square" rtlCol="0">
            <a:spAutoFit/>
          </a:bodyPr>
          <a:lstStyle/>
          <a:p>
            <a:pPr lvl="0" algn="ctr"/>
            <a:r>
              <a:rPr lang="de-DE" sz="1700" dirty="0">
                <a:latin typeface="Arial Narrow" pitchFamily="34" charset="0"/>
              </a:rPr>
              <a:t>Eigene „</a:t>
            </a:r>
            <a:r>
              <a:rPr lang="de-DE" sz="1700" dirty="0" err="1">
                <a:latin typeface="Arial Narrow" pitchFamily="34" charset="0"/>
              </a:rPr>
              <a:t>hands</a:t>
            </a:r>
            <a:r>
              <a:rPr lang="de-DE" sz="1700" dirty="0">
                <a:latin typeface="Arial Narrow" pitchFamily="34" charset="0"/>
              </a:rPr>
              <a:t>-on“ Aktivitäten</a:t>
            </a:r>
          </a:p>
        </p:txBody>
      </p:sp>
      <p:sp>
        <p:nvSpPr>
          <p:cNvPr id="14" name="Textfeld 13"/>
          <p:cNvSpPr txBox="1"/>
          <p:nvPr/>
        </p:nvSpPr>
        <p:spPr>
          <a:xfrm>
            <a:off x="2024202" y="3559950"/>
            <a:ext cx="1479434" cy="877163"/>
          </a:xfrm>
          <a:prstGeom prst="rect">
            <a:avLst/>
          </a:prstGeom>
          <a:noFill/>
        </p:spPr>
        <p:txBody>
          <a:bodyPr wrap="square" rtlCol="0">
            <a:spAutoFit/>
          </a:bodyPr>
          <a:lstStyle/>
          <a:p>
            <a:pPr algn="ctr"/>
            <a:r>
              <a:rPr lang="de-DE" sz="1700" dirty="0">
                <a:latin typeface="Arial Narrow" pitchFamily="34" charset="0"/>
              </a:rPr>
              <a:t>Einblick in den Forschungs-prozess</a:t>
            </a:r>
          </a:p>
        </p:txBody>
      </p:sp>
      <p:pic>
        <p:nvPicPr>
          <p:cNvPr id="17" name="Grafik 16"/>
          <p:cNvPicPr>
            <a:picLocks noChangeAspect="1"/>
          </p:cNvPicPr>
          <p:nvPr/>
        </p:nvPicPr>
        <p:blipFill>
          <a:blip r:embed="rId8" cstate="screen">
            <a:extLst>
              <a:ext uri="{28A0092B-C50C-407E-A947-70E740481C1C}">
                <a14:useLocalDpi xmlns:a14="http://schemas.microsoft.com/office/drawing/2010/main" val="0"/>
              </a:ext>
            </a:extLst>
          </a:blip>
          <a:stretch>
            <a:fillRect/>
          </a:stretch>
        </p:blipFill>
        <p:spPr>
          <a:xfrm>
            <a:off x="8155769" y="764704"/>
            <a:ext cx="2401763" cy="1631712"/>
          </a:xfrm>
          <a:prstGeom prst="rect">
            <a:avLst/>
          </a:prstGeom>
        </p:spPr>
      </p:pic>
      <p:pic>
        <p:nvPicPr>
          <p:cNvPr id="22" name="Grafik 21"/>
          <p:cNvPicPr>
            <a:picLocks noChangeAspect="1"/>
          </p:cNvPicPr>
          <p:nvPr/>
        </p:nvPicPr>
        <p:blipFill>
          <a:blip r:embed="rId9" cstate="screen">
            <a:extLst>
              <a:ext uri="{28A0092B-C50C-407E-A947-70E740481C1C}">
                <a14:useLocalDpi xmlns:a14="http://schemas.microsoft.com/office/drawing/2010/main" val="0"/>
              </a:ext>
            </a:extLst>
          </a:blip>
          <a:stretch>
            <a:fillRect/>
          </a:stretch>
        </p:blipFill>
        <p:spPr>
          <a:xfrm>
            <a:off x="8155769" y="2474370"/>
            <a:ext cx="2401762" cy="2166696"/>
          </a:xfrm>
          <a:prstGeom prst="rect">
            <a:avLst/>
          </a:prstGeom>
        </p:spPr>
      </p:pic>
      <p:pic>
        <p:nvPicPr>
          <p:cNvPr id="23" name="Grafik 22"/>
          <p:cNvPicPr>
            <a:picLocks noChangeAspect="1"/>
          </p:cNvPicPr>
          <p:nvPr/>
        </p:nvPicPr>
        <p:blipFill>
          <a:blip r:embed="rId10" cstate="screen">
            <a:extLst>
              <a:ext uri="{28A0092B-C50C-407E-A947-70E740481C1C}">
                <a14:useLocalDpi xmlns:a14="http://schemas.microsoft.com/office/drawing/2010/main" val="0"/>
              </a:ext>
            </a:extLst>
          </a:blip>
          <a:stretch>
            <a:fillRect/>
          </a:stretch>
        </p:blipFill>
        <p:spPr>
          <a:xfrm>
            <a:off x="8155768" y="4717655"/>
            <a:ext cx="2401762" cy="1598165"/>
          </a:xfrm>
          <a:prstGeom prst="rect">
            <a:avLst/>
          </a:prstGeom>
        </p:spPr>
      </p:pic>
      <p:sp>
        <p:nvSpPr>
          <p:cNvPr id="26" name="Sechseck 25"/>
          <p:cNvSpPr/>
          <p:nvPr/>
        </p:nvSpPr>
        <p:spPr>
          <a:xfrm>
            <a:off x="6348257" y="2894700"/>
            <a:ext cx="200362" cy="172774"/>
          </a:xfrm>
          <a:prstGeom prst="hexagon">
            <a:avLst>
              <a:gd name="adj" fmla="val 25000"/>
              <a:gd name="vf" fmla="val 115470"/>
            </a:avLst>
          </a:prstGeom>
          <a:ln>
            <a:solidFill>
              <a:srgbClr val="AFC419"/>
            </a:solidFill>
          </a:ln>
        </p:spPr>
        <p:style>
          <a:lnRef idx="2">
            <a:scrgbClr r="0" g="0" b="0"/>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7" name="Sechseck 26"/>
          <p:cNvSpPr/>
          <p:nvPr/>
        </p:nvSpPr>
        <p:spPr>
          <a:xfrm>
            <a:off x="4814088" y="4797152"/>
            <a:ext cx="1589571" cy="1296144"/>
          </a:xfrm>
          <a:prstGeom prst="hexagon">
            <a:avLst>
              <a:gd name="adj" fmla="val 25000"/>
              <a:gd name="vf" fmla="val 115470"/>
            </a:avLst>
          </a:prstGeom>
          <a:ln/>
        </p:spPr>
        <p:style>
          <a:lnRef idx="1">
            <a:schemeClr val="dk1"/>
          </a:lnRef>
          <a:fillRef idx="2">
            <a:schemeClr val="dk1"/>
          </a:fillRef>
          <a:effectRef idx="1">
            <a:schemeClr val="dk1"/>
          </a:effectRef>
          <a:fontRef idx="minor">
            <a:schemeClr val="dk1"/>
          </a:fontRef>
        </p:style>
        <p:txBody>
          <a:bodyPr/>
          <a:lstStyle/>
          <a:p>
            <a:r>
              <a:rPr lang="de-DE" dirty="0"/>
              <a:t>Wissen-</a:t>
            </a:r>
            <a:r>
              <a:rPr lang="de-DE" dirty="0" err="1"/>
              <a:t>schaft</a:t>
            </a:r>
            <a:r>
              <a:rPr lang="de-DE" dirty="0"/>
              <a:t> erleben</a:t>
            </a:r>
          </a:p>
        </p:txBody>
      </p:sp>
      <p:sp>
        <p:nvSpPr>
          <p:cNvPr id="28" name="Textfeld 27"/>
          <p:cNvSpPr txBox="1"/>
          <p:nvPr/>
        </p:nvSpPr>
        <p:spPr>
          <a:xfrm>
            <a:off x="2099252" y="4954524"/>
            <a:ext cx="1404385" cy="1138773"/>
          </a:xfrm>
          <a:prstGeom prst="rect">
            <a:avLst/>
          </a:prstGeom>
          <a:noFill/>
        </p:spPr>
        <p:txBody>
          <a:bodyPr wrap="square" rtlCol="0">
            <a:spAutoFit/>
          </a:bodyPr>
          <a:lstStyle/>
          <a:p>
            <a:pPr lvl="0" algn="ctr"/>
            <a:r>
              <a:rPr lang="de-DE" sz="1700" dirty="0">
                <a:latin typeface="Arial Narrow" pitchFamily="34" charset="0"/>
              </a:rPr>
              <a:t>Persönlicher Kontakt zu Wissen-</a:t>
            </a:r>
            <a:r>
              <a:rPr lang="de-DE" sz="1700" dirty="0" err="1">
                <a:latin typeface="Arial Narrow" pitchFamily="34" charset="0"/>
              </a:rPr>
              <a:t>schaftlern</a:t>
            </a:r>
            <a:endParaRPr lang="de-DE" sz="1700" dirty="0">
              <a:latin typeface="Arial Narrow" pitchFamily="34" charset="0"/>
            </a:endParaRPr>
          </a:p>
        </p:txBody>
      </p:sp>
      <p:sp>
        <p:nvSpPr>
          <p:cNvPr id="20" name="Fußzeilenplatzhalter 5"/>
          <p:cNvSpPr txBox="1">
            <a:spLocks/>
          </p:cNvSpPr>
          <p:nvPr/>
        </p:nvSpPr>
        <p:spPr>
          <a:xfrm>
            <a:off x="8753282" y="6232228"/>
            <a:ext cx="2023238"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Narrow" panose="020B0606020202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a:t>Fotos: Netzwerk Teilchenwelt</a:t>
            </a:r>
          </a:p>
        </p:txBody>
      </p:sp>
      <p:sp>
        <p:nvSpPr>
          <p:cNvPr id="21" name="Sechseck 20"/>
          <p:cNvSpPr/>
          <p:nvPr/>
        </p:nvSpPr>
        <p:spPr>
          <a:xfrm>
            <a:off x="6258441" y="1029000"/>
            <a:ext cx="1637759" cy="1319880"/>
          </a:xfrm>
          <a:prstGeom prst="hexagon">
            <a:avLst>
              <a:gd name="adj" fmla="val 25000"/>
              <a:gd name="vf" fmla="val 115470"/>
            </a:avLst>
          </a:prstGeom>
          <a:ln/>
        </p:spPr>
        <p:style>
          <a:lnRef idx="1">
            <a:schemeClr val="dk1"/>
          </a:lnRef>
          <a:fillRef idx="2">
            <a:schemeClr val="dk1"/>
          </a:fillRef>
          <a:effectRef idx="1">
            <a:schemeClr val="dk1"/>
          </a:effectRef>
          <a:fontRef idx="minor">
            <a:schemeClr val="dk1"/>
          </a:fontRef>
        </p:style>
        <p:txBody>
          <a:bodyPr/>
          <a:lstStyle/>
          <a:p>
            <a:r>
              <a:rPr lang="de-DE" dirty="0"/>
              <a:t>Informieren über Forschung</a:t>
            </a:r>
          </a:p>
        </p:txBody>
      </p:sp>
    </p:spTree>
    <p:extLst>
      <p:ext uri="{BB962C8B-B14F-4D97-AF65-F5344CB8AC3E}">
        <p14:creationId xmlns:p14="http://schemas.microsoft.com/office/powerpoint/2010/main" val="2450702843"/>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2.xml><?xml version="1.0" encoding="utf-8"?>
<a:theme xmlns:a="http://schemas.openxmlformats.org/drawingml/2006/main" name="1_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NTW</Template>
  <TotalTime>0</TotalTime>
  <Words>3023</Words>
  <Application>Microsoft Office PowerPoint</Application>
  <PresentationFormat>Widescreen</PresentationFormat>
  <Paragraphs>557</Paragraphs>
  <Slides>51</Slides>
  <Notes>36</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51</vt:i4>
      </vt:variant>
    </vt:vector>
  </HeadingPairs>
  <TitlesOfParts>
    <vt:vector size="60" baseType="lpstr">
      <vt:lpstr>Arial</vt:lpstr>
      <vt:lpstr>Arial Narrow</vt:lpstr>
      <vt:lpstr>Calibri</vt:lpstr>
      <vt:lpstr>Calibri Light</vt:lpstr>
      <vt:lpstr>MetaOT-Book</vt:lpstr>
      <vt:lpstr>Symbol</vt:lpstr>
      <vt:lpstr>Wingdings</vt:lpstr>
      <vt:lpstr>NTW</vt:lpstr>
      <vt:lpstr>1_NTW</vt:lpstr>
      <vt:lpstr>Netzwerk Teilchenwelt Die Tür zur Welt der kleinsten Teilchen für Jugendliche und Lehrkräfte  Kristof Schmieden; Niklas Herff </vt:lpstr>
      <vt:lpstr>Übersicht</vt:lpstr>
      <vt:lpstr>Übersicht</vt:lpstr>
      <vt:lpstr>Netzwerk Teilchenwelt</vt:lpstr>
      <vt:lpstr>Übersicht</vt:lpstr>
      <vt:lpstr>Stufenprogramm für Jugendliche</vt:lpstr>
      <vt:lpstr>Stufenprogramm für Jugendliche</vt:lpstr>
      <vt:lpstr>Aktivitäten für Jugendliche</vt:lpstr>
      <vt:lpstr>Aktivitäten für Jugendliche</vt:lpstr>
      <vt:lpstr>Aktivitäten für Jugendliche – Beispiel Masterclass</vt:lpstr>
      <vt:lpstr>Astroteilchen-Angebote: Masterclasses</vt:lpstr>
      <vt:lpstr>Astroteilchen-Angebote: Masterclasses</vt:lpstr>
      <vt:lpstr>Astroteilchen-Angebote: Detektoren</vt:lpstr>
      <vt:lpstr>Astroteilchen-Angebote: Detektoren</vt:lpstr>
      <vt:lpstr>Astroteilchen-Angebote: Detektoren</vt:lpstr>
      <vt:lpstr>Astroteilchen-Angebote: Cosmic@Web</vt:lpstr>
      <vt:lpstr>Astroteilchen-Angebote: Cosmic@Web</vt:lpstr>
      <vt:lpstr>Astroteilchen-Angebote: Nebelkammern </vt:lpstr>
      <vt:lpstr>Astroteilchen-Angebote: Nebelkammern</vt:lpstr>
      <vt:lpstr>Astroteilchen-Angebote: Nebelkammern </vt:lpstr>
      <vt:lpstr>Vertiefungsprogramme am CERN </vt:lpstr>
      <vt:lpstr>Vertiefungsprogramm am Knotenpunkt Mainz</vt:lpstr>
      <vt:lpstr>Und danach…?</vt:lpstr>
      <vt:lpstr>Angebote für U15</vt:lpstr>
      <vt:lpstr>Übersicht</vt:lpstr>
      <vt:lpstr>Forschung trifft Schule</vt:lpstr>
      <vt:lpstr>Online Fortbildungen</vt:lpstr>
      <vt:lpstr>CERN Summerschool</vt:lpstr>
      <vt:lpstr>Übersicht</vt:lpstr>
      <vt:lpstr>Unterrichtsmaterial Teilchenphysik</vt:lpstr>
      <vt:lpstr>Band 1: Ladungen, Wechselwirkungen u. Teilchen</vt:lpstr>
      <vt:lpstr>Band 3: Kosmische Strahlung</vt:lpstr>
      <vt:lpstr>Band 4: Mikrokurse</vt:lpstr>
      <vt:lpstr>LEIFI Physik Portal</vt:lpstr>
      <vt:lpstr>Teilchensteckbriefe</vt:lpstr>
      <vt:lpstr>Arbeitsblätter: Teilchenidentifikation mit Detektoren</vt:lpstr>
      <vt:lpstr>Blasenkammeraufnahmen / GeoGebra</vt:lpstr>
      <vt:lpstr>Materialsammlung</vt:lpstr>
      <vt:lpstr>Feynman-Rhombino</vt:lpstr>
      <vt:lpstr>Feynman-Rhombino</vt:lpstr>
      <vt:lpstr>Escape Radon – Eine Escape-Story zum Radonproblem</vt:lpstr>
      <vt:lpstr>Escape Radon – Eine Escape-Story zum Radonproblem</vt:lpstr>
      <vt:lpstr>Übersicht</vt:lpstr>
      <vt:lpstr>PowerPoint Presentation</vt:lpstr>
      <vt:lpstr>      Chat-Aktion</vt:lpstr>
      <vt:lpstr>International Masterclasses and International Cosmic Day</vt:lpstr>
      <vt:lpstr>Auf dem Laufenden bleiben</vt:lpstr>
      <vt:lpstr>Kontakt aufnehmen</vt:lpstr>
      <vt:lpstr>PowerPoint Presentation</vt:lpstr>
      <vt:lpstr>Anhang</vt:lpstr>
      <vt:lpstr>Online Fortbildungen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dc:title>
  <dc:creator>Uta Bilow</dc:creator>
  <cp:lastModifiedBy>Niklas Herff</cp:lastModifiedBy>
  <cp:revision>409</cp:revision>
  <dcterms:created xsi:type="dcterms:W3CDTF">2018-11-01T09:16:39Z</dcterms:created>
  <dcterms:modified xsi:type="dcterms:W3CDTF">2023-04-12T20:09:13Z</dcterms:modified>
</cp:coreProperties>
</file>