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64" r:id="rId2"/>
    <p:sldId id="335" r:id="rId3"/>
    <p:sldId id="389" r:id="rId4"/>
    <p:sldId id="388" r:id="rId5"/>
    <p:sldId id="344" r:id="rId6"/>
    <p:sldId id="362" r:id="rId7"/>
    <p:sldId id="361" r:id="rId8"/>
    <p:sldId id="346" r:id="rId9"/>
    <p:sldId id="359" r:id="rId10"/>
    <p:sldId id="268" r:id="rId11"/>
    <p:sldId id="337" r:id="rId12"/>
    <p:sldId id="393" r:id="rId13"/>
    <p:sldId id="390" r:id="rId14"/>
    <p:sldId id="334" r:id="rId15"/>
    <p:sldId id="364" r:id="rId16"/>
    <p:sldId id="365" r:id="rId17"/>
    <p:sldId id="372" r:id="rId18"/>
    <p:sldId id="368" r:id="rId19"/>
    <p:sldId id="371" r:id="rId20"/>
    <p:sldId id="391" r:id="rId21"/>
    <p:sldId id="376" r:id="rId22"/>
    <p:sldId id="339" r:id="rId23"/>
    <p:sldId id="375" r:id="rId24"/>
    <p:sldId id="374" r:id="rId25"/>
    <p:sldId id="380" r:id="rId26"/>
    <p:sldId id="382" r:id="rId27"/>
    <p:sldId id="381" r:id="rId28"/>
    <p:sldId id="387" r:id="rId29"/>
    <p:sldId id="377" r:id="rId30"/>
    <p:sldId id="392" r:id="rId31"/>
    <p:sldId id="378" r:id="rId32"/>
    <p:sldId id="266" r:id="rId33"/>
    <p:sldId id="343" r:id="rId34"/>
    <p:sldId id="347" r:id="rId35"/>
    <p:sldId id="350" r:id="rId36"/>
    <p:sldId id="352" r:id="rId37"/>
    <p:sldId id="348" r:id="rId38"/>
    <p:sldId id="349" r:id="rId39"/>
    <p:sldId id="351" r:id="rId40"/>
    <p:sldId id="353" r:id="rId41"/>
    <p:sldId id="367" r:id="rId42"/>
    <p:sldId id="336" r:id="rId43"/>
    <p:sldId id="383" r:id="rId44"/>
    <p:sldId id="384" r:id="rId45"/>
    <p:sldId id="385" r:id="rId46"/>
    <p:sldId id="370" r:id="rId47"/>
  </p:sldIdLst>
  <p:sldSz cx="9144000" cy="5143500" type="screen16x9"/>
  <p:notesSz cx="6858000" cy="92964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us Zerlauth" initials="MZ" lastIdx="1" clrIdx="0">
    <p:extLst>
      <p:ext uri="{19B8F6BF-5375-455C-9EA6-DF929625EA0E}">
        <p15:presenceInfo xmlns:p15="http://schemas.microsoft.com/office/powerpoint/2012/main" userId="S::markus.zerlauth@cern.ch::5f12ab63-b3c0-438f-8c94-e72fc022f9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B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64" autoAdjust="0"/>
    <p:restoredTop sz="94246" autoAdjust="0"/>
  </p:normalViewPr>
  <p:slideViewPr>
    <p:cSldViewPr snapToObjects="1" showGuides="1">
      <p:cViewPr varScale="1">
        <p:scale>
          <a:sx n="161" d="100"/>
          <a:sy n="161" d="100"/>
        </p:scale>
        <p:origin x="326" y="1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7FD2C3-C996-4A1D-BEF3-DEF8C60BA5B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E2D1E0-D155-4648-A23B-13E49B7FC9FA}">
      <dgm:prSet phldrT="[Text]"/>
      <dgm:spPr/>
      <dgm:t>
        <a:bodyPr/>
        <a:lstStyle/>
        <a:p>
          <a:r>
            <a:rPr lang="en-US" dirty="0"/>
            <a:t>SmarTeam/CATIA</a:t>
          </a:r>
        </a:p>
      </dgm:t>
    </dgm:pt>
    <dgm:pt modelId="{1EB73FEA-5262-4630-A497-C792A8A24E24}" type="parTrans" cxnId="{359582EF-4B7C-4953-939E-50439000D931}">
      <dgm:prSet/>
      <dgm:spPr/>
      <dgm:t>
        <a:bodyPr/>
        <a:lstStyle/>
        <a:p>
          <a:endParaRPr lang="en-US"/>
        </a:p>
      </dgm:t>
    </dgm:pt>
    <dgm:pt modelId="{B3EDF1D9-48AD-43EE-AC10-BA304FE6799B}" type="sibTrans" cxnId="{359582EF-4B7C-4953-939E-50439000D931}">
      <dgm:prSet/>
      <dgm:spPr/>
      <dgm:t>
        <a:bodyPr/>
        <a:lstStyle/>
        <a:p>
          <a:endParaRPr lang="en-US"/>
        </a:p>
      </dgm:t>
    </dgm:pt>
    <dgm:pt modelId="{232CFF73-4DB4-469F-B3B9-C9F3B2281AA5}">
      <dgm:prSet phldrT="[Text]" custT="1"/>
      <dgm:spPr/>
      <dgm:t>
        <a:bodyPr/>
        <a:lstStyle/>
        <a:p>
          <a:r>
            <a:rPr lang="en-US" sz="1050" dirty="0"/>
            <a:t>Used to extract BOMs and check some assemblies by the QA</a:t>
          </a:r>
        </a:p>
      </dgm:t>
    </dgm:pt>
    <dgm:pt modelId="{025E06C2-D602-4211-8531-5FEFA471DD88}" type="parTrans" cxnId="{565E0BDA-C81F-4505-B0CC-48B150DDF14B}">
      <dgm:prSet/>
      <dgm:spPr/>
      <dgm:t>
        <a:bodyPr/>
        <a:lstStyle/>
        <a:p>
          <a:endParaRPr lang="en-US"/>
        </a:p>
      </dgm:t>
    </dgm:pt>
    <dgm:pt modelId="{9B6496C1-8BB2-4D27-9461-8B7A1FF425E3}" type="sibTrans" cxnId="{565E0BDA-C81F-4505-B0CC-48B150DDF14B}">
      <dgm:prSet/>
      <dgm:spPr/>
      <dgm:t>
        <a:bodyPr/>
        <a:lstStyle/>
        <a:p>
          <a:endParaRPr lang="en-US"/>
        </a:p>
      </dgm:t>
    </dgm:pt>
    <dgm:pt modelId="{682713AD-476A-4C56-9ECF-BB3AFC5EFAEC}">
      <dgm:prSet phldrT="[Text]"/>
      <dgm:spPr/>
      <dgm:t>
        <a:bodyPr/>
        <a:lstStyle/>
        <a:p>
          <a:r>
            <a:rPr lang="en-US" dirty="0"/>
            <a:t>CDD</a:t>
          </a:r>
        </a:p>
      </dgm:t>
    </dgm:pt>
    <dgm:pt modelId="{44F2C560-72A0-44F6-A58E-3062EBE4D387}" type="parTrans" cxnId="{B7281A0C-CD1F-4CEC-B2F4-261907768B7E}">
      <dgm:prSet/>
      <dgm:spPr/>
      <dgm:t>
        <a:bodyPr/>
        <a:lstStyle/>
        <a:p>
          <a:endParaRPr lang="en-US"/>
        </a:p>
      </dgm:t>
    </dgm:pt>
    <dgm:pt modelId="{8B07E1C2-2728-4DE9-96AA-6714AC4C998F}" type="sibTrans" cxnId="{B7281A0C-CD1F-4CEC-B2F4-261907768B7E}">
      <dgm:prSet/>
      <dgm:spPr/>
      <dgm:t>
        <a:bodyPr/>
        <a:lstStyle/>
        <a:p>
          <a:endParaRPr lang="en-US"/>
        </a:p>
      </dgm:t>
    </dgm:pt>
    <dgm:pt modelId="{C2EF65D9-204C-45BD-9EC8-81AA4B00DAA0}">
      <dgm:prSet phldrT="[Text]" custT="1"/>
      <dgm:spPr/>
      <dgm:t>
        <a:bodyPr/>
        <a:lstStyle/>
        <a:p>
          <a:r>
            <a:rPr lang="en-US" sz="1050" dirty="0"/>
            <a:t>Used for all internal drawings and for drawing control</a:t>
          </a:r>
        </a:p>
      </dgm:t>
    </dgm:pt>
    <dgm:pt modelId="{E440EAEA-60A8-49DD-8324-9D6151B9FCE1}" type="parTrans" cxnId="{BCB21847-EA67-4416-90B8-91E00686F297}">
      <dgm:prSet/>
      <dgm:spPr/>
      <dgm:t>
        <a:bodyPr/>
        <a:lstStyle/>
        <a:p>
          <a:endParaRPr lang="en-US"/>
        </a:p>
      </dgm:t>
    </dgm:pt>
    <dgm:pt modelId="{5AF58684-D9B7-4870-A6FB-1A64A9E0053F}" type="sibTrans" cxnId="{BCB21847-EA67-4416-90B8-91E00686F297}">
      <dgm:prSet/>
      <dgm:spPr/>
      <dgm:t>
        <a:bodyPr/>
        <a:lstStyle/>
        <a:p>
          <a:endParaRPr lang="en-US"/>
        </a:p>
      </dgm:t>
    </dgm:pt>
    <dgm:pt modelId="{3878BD3F-F12C-4996-891B-68380EBDFE4A}">
      <dgm:prSet phldrT="[Text]"/>
      <dgm:spPr/>
      <dgm:t>
        <a:bodyPr/>
        <a:lstStyle/>
        <a:p>
          <a:r>
            <a:rPr lang="en-US" dirty="0" smtClean="0"/>
            <a:t>MTF/EAM</a:t>
          </a:r>
          <a:endParaRPr lang="en-US" dirty="0"/>
        </a:p>
      </dgm:t>
    </dgm:pt>
    <dgm:pt modelId="{A3FA8257-6395-4957-BDE1-80469CB0BA15}" type="parTrans" cxnId="{AB88DB10-BCD2-48AB-9363-2D3A2BA72AE2}">
      <dgm:prSet/>
      <dgm:spPr/>
      <dgm:t>
        <a:bodyPr/>
        <a:lstStyle/>
        <a:p>
          <a:endParaRPr lang="en-US"/>
        </a:p>
      </dgm:t>
    </dgm:pt>
    <dgm:pt modelId="{876EEFDA-29CB-4084-8BCB-DEBC6A8B84F8}" type="sibTrans" cxnId="{AB88DB10-BCD2-48AB-9363-2D3A2BA72AE2}">
      <dgm:prSet/>
      <dgm:spPr/>
      <dgm:t>
        <a:bodyPr/>
        <a:lstStyle/>
        <a:p>
          <a:endParaRPr lang="en-US"/>
        </a:p>
      </dgm:t>
    </dgm:pt>
    <dgm:pt modelId="{9B5BCDB6-9CB6-4D52-87A1-AED471A8314A}">
      <dgm:prSet phldrT="[Text]" custT="1"/>
      <dgm:spPr/>
      <dgm:t>
        <a:bodyPr/>
        <a:lstStyle/>
        <a:p>
          <a:r>
            <a:rPr lang="en-US" sz="1050" dirty="0"/>
            <a:t>Used for upload and control of external drawings (collaborations and companies) w/ LHC Stamp, by import</a:t>
          </a:r>
        </a:p>
      </dgm:t>
    </dgm:pt>
    <dgm:pt modelId="{6CC50AD0-7BA2-4347-B61A-D6687EA1A0E8}" type="parTrans" cxnId="{59CD3715-AEAB-4F19-954B-C140C2B298DA}">
      <dgm:prSet/>
      <dgm:spPr/>
      <dgm:t>
        <a:bodyPr/>
        <a:lstStyle/>
        <a:p>
          <a:endParaRPr lang="en-US"/>
        </a:p>
      </dgm:t>
    </dgm:pt>
    <dgm:pt modelId="{52899DEC-3433-42B1-AEA7-D11A77642150}" type="sibTrans" cxnId="{59CD3715-AEAB-4F19-954B-C140C2B298DA}">
      <dgm:prSet/>
      <dgm:spPr/>
      <dgm:t>
        <a:bodyPr/>
        <a:lstStyle/>
        <a:p>
          <a:endParaRPr lang="en-US"/>
        </a:p>
      </dgm:t>
    </dgm:pt>
    <dgm:pt modelId="{ED48A2ED-2F61-41E6-87DF-69858DA5E0B6}">
      <dgm:prSet phldrT="[Text]" custT="1"/>
      <dgm:spPr/>
      <dgm:t>
        <a:bodyPr/>
        <a:lstStyle/>
        <a:p>
          <a:r>
            <a:rPr lang="en-US" sz="1050" dirty="0"/>
            <a:t>Used for assets (equipment or batch) and EDMS documents links</a:t>
          </a:r>
        </a:p>
      </dgm:t>
    </dgm:pt>
    <dgm:pt modelId="{7F818A50-C085-49D3-93C1-8E1BAB5CF0C1}" type="parTrans" cxnId="{81F4B83D-863F-4912-B871-391AEB332E25}">
      <dgm:prSet/>
      <dgm:spPr/>
      <dgm:t>
        <a:bodyPr/>
        <a:lstStyle/>
        <a:p>
          <a:endParaRPr lang="en-US"/>
        </a:p>
      </dgm:t>
    </dgm:pt>
    <dgm:pt modelId="{AECC120B-1772-4FDF-B9E8-9AF4D5F38CB2}" type="sibTrans" cxnId="{81F4B83D-863F-4912-B871-391AEB332E25}">
      <dgm:prSet/>
      <dgm:spPr/>
      <dgm:t>
        <a:bodyPr/>
        <a:lstStyle/>
        <a:p>
          <a:endParaRPr lang="en-US"/>
        </a:p>
      </dgm:t>
    </dgm:pt>
    <dgm:pt modelId="{C70EF06B-AED5-4513-B517-75DFA46D2E4F}">
      <dgm:prSet phldrT="[Text]"/>
      <dgm:spPr/>
      <dgm:t>
        <a:bodyPr/>
        <a:lstStyle/>
        <a:p>
          <a:r>
            <a:rPr lang="en-US" dirty="0"/>
            <a:t>EDMS</a:t>
          </a:r>
        </a:p>
      </dgm:t>
    </dgm:pt>
    <dgm:pt modelId="{8F1AD0C0-4CBA-4B49-AD2D-43273A38BF6D}" type="parTrans" cxnId="{E1E26602-1A39-443A-9C4C-19ECE188102D}">
      <dgm:prSet/>
      <dgm:spPr/>
      <dgm:t>
        <a:bodyPr/>
        <a:lstStyle/>
        <a:p>
          <a:endParaRPr lang="en-US"/>
        </a:p>
      </dgm:t>
    </dgm:pt>
    <dgm:pt modelId="{A0EA9228-06B4-46D9-8E94-7612FAF73274}" type="sibTrans" cxnId="{E1E26602-1A39-443A-9C4C-19ECE188102D}">
      <dgm:prSet/>
      <dgm:spPr/>
      <dgm:t>
        <a:bodyPr/>
        <a:lstStyle/>
        <a:p>
          <a:endParaRPr lang="en-US"/>
        </a:p>
      </dgm:t>
    </dgm:pt>
    <dgm:pt modelId="{7B66B913-BD4A-419A-A1F9-B6E2EE5046F8}">
      <dgm:prSet phldrT="[Text]" custT="1"/>
      <dgm:spPr/>
      <dgm:t>
        <a:bodyPr/>
        <a:lstStyle/>
        <a:p>
          <a:r>
            <a:rPr lang="en-US" sz="1050" dirty="0"/>
            <a:t>Used for items</a:t>
          </a:r>
        </a:p>
      </dgm:t>
    </dgm:pt>
    <dgm:pt modelId="{D840DCF7-A21F-4296-B5E3-FAEA41C53030}" type="parTrans" cxnId="{F3341493-6B14-4014-AA8F-1D633F7B1323}">
      <dgm:prSet/>
      <dgm:spPr/>
      <dgm:t>
        <a:bodyPr/>
        <a:lstStyle/>
        <a:p>
          <a:endParaRPr lang="en-US"/>
        </a:p>
      </dgm:t>
    </dgm:pt>
    <dgm:pt modelId="{582014E2-7BC8-4E92-B8CB-04DDD259028D}" type="sibTrans" cxnId="{F3341493-6B14-4014-AA8F-1D633F7B1323}">
      <dgm:prSet/>
      <dgm:spPr/>
      <dgm:t>
        <a:bodyPr/>
        <a:lstStyle/>
        <a:p>
          <a:endParaRPr lang="en-US"/>
        </a:p>
      </dgm:t>
    </dgm:pt>
    <dgm:pt modelId="{94A88DC7-7800-4386-A707-164374461C15}">
      <dgm:prSet custT="1"/>
      <dgm:spPr/>
      <dgm:t>
        <a:bodyPr/>
        <a:lstStyle/>
        <a:p>
          <a:r>
            <a:rPr lang="en-US" sz="1050" dirty="0"/>
            <a:t>Used for storage, approval, traceability and management of documentation (engineering, manufacturing, installation,..)</a:t>
          </a:r>
        </a:p>
      </dgm:t>
    </dgm:pt>
    <dgm:pt modelId="{6BBF7711-305E-4176-BA30-037F0F384E6E}" type="parTrans" cxnId="{C9F16A7E-BC32-4D9A-AF8B-F25E41423C39}">
      <dgm:prSet/>
      <dgm:spPr/>
      <dgm:t>
        <a:bodyPr/>
        <a:lstStyle/>
        <a:p>
          <a:endParaRPr lang="en-US"/>
        </a:p>
      </dgm:t>
    </dgm:pt>
    <dgm:pt modelId="{199257CE-BEAA-406B-9B8B-6CC2531A9BC8}" type="sibTrans" cxnId="{C9F16A7E-BC32-4D9A-AF8B-F25E41423C39}">
      <dgm:prSet/>
      <dgm:spPr/>
      <dgm:t>
        <a:bodyPr/>
        <a:lstStyle/>
        <a:p>
          <a:endParaRPr lang="en-US"/>
        </a:p>
      </dgm:t>
    </dgm:pt>
    <dgm:pt modelId="{A378318B-B428-4FDC-B1F1-EF2318D49944}">
      <dgm:prSet phldrT="[Text]" custT="1"/>
      <dgm:spPr/>
      <dgm:t>
        <a:bodyPr/>
        <a:lstStyle/>
        <a:p>
          <a:r>
            <a:rPr lang="en-US" sz="1050" dirty="0"/>
            <a:t>Used thoroughly by the designers that make the 3D and 2D models</a:t>
          </a:r>
        </a:p>
      </dgm:t>
    </dgm:pt>
    <dgm:pt modelId="{77F13AEF-BD8D-4006-81C3-DC643FEAB8BA}" type="parTrans" cxnId="{FDF95FEC-47AB-43CA-B6DA-83DC8AC5A7A9}">
      <dgm:prSet/>
      <dgm:spPr/>
      <dgm:t>
        <a:bodyPr/>
        <a:lstStyle/>
        <a:p>
          <a:endParaRPr lang="en-US"/>
        </a:p>
      </dgm:t>
    </dgm:pt>
    <dgm:pt modelId="{02F2E084-1A47-4243-BB91-D32F0604BEB9}" type="sibTrans" cxnId="{FDF95FEC-47AB-43CA-B6DA-83DC8AC5A7A9}">
      <dgm:prSet/>
      <dgm:spPr/>
      <dgm:t>
        <a:bodyPr/>
        <a:lstStyle/>
        <a:p>
          <a:endParaRPr lang="en-US"/>
        </a:p>
      </dgm:t>
    </dgm:pt>
    <dgm:pt modelId="{342EEB9C-B055-4F83-84DF-147409F4B201}">
      <dgm:prSet custT="1"/>
      <dgm:spPr/>
      <dgm:t>
        <a:bodyPr/>
        <a:lstStyle/>
        <a:p>
          <a:r>
            <a:rPr lang="en-US" sz="1050" dirty="0"/>
            <a:t>Used to access CDD as the drawings are also EDMS documents</a:t>
          </a:r>
        </a:p>
      </dgm:t>
    </dgm:pt>
    <dgm:pt modelId="{2C37339B-9649-40DF-A03D-9D8D042445EF}" type="parTrans" cxnId="{98B4DDB3-1148-4369-8260-CB22AA70FD2D}">
      <dgm:prSet/>
      <dgm:spPr/>
      <dgm:t>
        <a:bodyPr/>
        <a:lstStyle/>
        <a:p>
          <a:endParaRPr lang="en-US"/>
        </a:p>
      </dgm:t>
    </dgm:pt>
    <dgm:pt modelId="{A5DEEBB0-8A64-445E-A8E6-02A1FB957C65}" type="sibTrans" cxnId="{98B4DDB3-1148-4369-8260-CB22AA70FD2D}">
      <dgm:prSet/>
      <dgm:spPr/>
      <dgm:t>
        <a:bodyPr/>
        <a:lstStyle/>
        <a:p>
          <a:endParaRPr lang="en-US"/>
        </a:p>
      </dgm:t>
    </dgm:pt>
    <dgm:pt modelId="{A66DD969-B60A-48C5-9C52-A9CA1598AAD5}">
      <dgm:prSet phldrT="[Text]" custT="1"/>
      <dgm:spPr/>
      <dgm:t>
        <a:bodyPr/>
        <a:lstStyle/>
        <a:p>
          <a:r>
            <a:rPr lang="en-US" sz="1050" dirty="0"/>
            <a:t>Used for equipment production follow-up and their traceability</a:t>
          </a:r>
        </a:p>
      </dgm:t>
    </dgm:pt>
    <dgm:pt modelId="{ACB64ECF-E70F-4765-8CF7-44C3E8C6FB46}" type="parTrans" cxnId="{BEBFC587-D0B4-4048-A952-A2BDE5336E31}">
      <dgm:prSet/>
      <dgm:spPr/>
      <dgm:t>
        <a:bodyPr/>
        <a:lstStyle/>
        <a:p>
          <a:endParaRPr lang="en-US"/>
        </a:p>
      </dgm:t>
    </dgm:pt>
    <dgm:pt modelId="{78ED5046-2E92-4A6B-B733-86DF8700F74F}" type="sibTrans" cxnId="{BEBFC587-D0B4-4048-A952-A2BDE5336E31}">
      <dgm:prSet/>
      <dgm:spPr/>
      <dgm:t>
        <a:bodyPr/>
        <a:lstStyle/>
        <a:p>
          <a:endParaRPr lang="en-US"/>
        </a:p>
      </dgm:t>
    </dgm:pt>
    <dgm:pt modelId="{AABD4862-AFDF-4974-828C-BE1228D12E0E}">
      <dgm:prSet phldrT="[Text]" custT="1"/>
      <dgm:spPr/>
      <dgm:t>
        <a:bodyPr/>
        <a:lstStyle/>
        <a:p>
          <a:r>
            <a:rPr lang="en-US" sz="1050" dirty="0"/>
            <a:t>Used for storage (KIOSK)</a:t>
          </a:r>
        </a:p>
      </dgm:t>
    </dgm:pt>
    <dgm:pt modelId="{7B39C73B-E3BF-49FC-A5DF-AFF1AF08A3EB}" type="parTrans" cxnId="{0ED0364F-8847-46D3-A480-30A047C58371}">
      <dgm:prSet/>
      <dgm:spPr/>
      <dgm:t>
        <a:bodyPr/>
        <a:lstStyle/>
        <a:p>
          <a:endParaRPr lang="en-US"/>
        </a:p>
      </dgm:t>
    </dgm:pt>
    <dgm:pt modelId="{DBB6CA56-9E62-47CB-88B0-5A0134CBE253}" type="sibTrans" cxnId="{0ED0364F-8847-46D3-A480-30A047C58371}">
      <dgm:prSet/>
      <dgm:spPr/>
      <dgm:t>
        <a:bodyPr/>
        <a:lstStyle/>
        <a:p>
          <a:endParaRPr lang="en-US"/>
        </a:p>
      </dgm:t>
    </dgm:pt>
    <dgm:pt modelId="{6FBC59B1-D0D4-4022-A2D7-13A67777795D}">
      <dgm:prSet phldrT="[Text]" custT="1"/>
      <dgm:spPr/>
      <dgm:t>
        <a:bodyPr/>
        <a:lstStyle/>
        <a:p>
          <a:r>
            <a:rPr lang="en-US" sz="1050" dirty="0"/>
            <a:t>Used for Layout links</a:t>
          </a:r>
        </a:p>
      </dgm:t>
    </dgm:pt>
    <dgm:pt modelId="{01EC5187-9029-4B35-8F3F-FE09AEBDAAF5}" type="parTrans" cxnId="{B40D09C2-8CAD-4A1A-98E5-2CF3BE4C88AD}">
      <dgm:prSet/>
      <dgm:spPr/>
      <dgm:t>
        <a:bodyPr/>
        <a:lstStyle/>
        <a:p>
          <a:endParaRPr lang="en-US"/>
        </a:p>
      </dgm:t>
    </dgm:pt>
    <dgm:pt modelId="{A0B584C5-5798-4B98-9AEF-378EBA8BA5BA}" type="sibTrans" cxnId="{B40D09C2-8CAD-4A1A-98E5-2CF3BE4C88AD}">
      <dgm:prSet/>
      <dgm:spPr/>
      <dgm:t>
        <a:bodyPr/>
        <a:lstStyle/>
        <a:p>
          <a:endParaRPr lang="en-US"/>
        </a:p>
      </dgm:t>
    </dgm:pt>
    <dgm:pt modelId="{F44E34B9-B7D7-452D-9A07-392043D6A5AD}">
      <dgm:prSet phldrT="[Text]" custT="1"/>
      <dgm:spPr/>
      <dgm:t>
        <a:bodyPr/>
        <a:lstStyle/>
        <a:p>
          <a:r>
            <a:rPr lang="en-US" sz="1050" dirty="0"/>
            <a:t>Used to structure the Project in the different folders following the PBS [Configuration]</a:t>
          </a:r>
        </a:p>
      </dgm:t>
    </dgm:pt>
    <dgm:pt modelId="{A5427293-2140-426A-80C0-C14F8D20C890}" type="parTrans" cxnId="{070EFF91-7BC3-465F-A29D-6CA6EED103C1}">
      <dgm:prSet/>
      <dgm:spPr/>
      <dgm:t>
        <a:bodyPr/>
        <a:lstStyle/>
        <a:p>
          <a:endParaRPr lang="en-US"/>
        </a:p>
      </dgm:t>
    </dgm:pt>
    <dgm:pt modelId="{F02BCF89-6060-4703-9042-E3677CABFF8C}" type="sibTrans" cxnId="{070EFF91-7BC3-465F-A29D-6CA6EED103C1}">
      <dgm:prSet/>
      <dgm:spPr/>
      <dgm:t>
        <a:bodyPr/>
        <a:lstStyle/>
        <a:p>
          <a:endParaRPr lang="en-US"/>
        </a:p>
      </dgm:t>
    </dgm:pt>
    <dgm:pt modelId="{D075BF38-600F-4970-80C9-21821E5378F1}">
      <dgm:prSet phldrT="[Text]" custT="1"/>
      <dgm:spPr/>
      <dgm:t>
        <a:bodyPr/>
        <a:lstStyle/>
        <a:p>
          <a:r>
            <a:rPr lang="en-US" sz="1050" dirty="0"/>
            <a:t>Used for manufacturing data storage</a:t>
          </a:r>
        </a:p>
      </dgm:t>
    </dgm:pt>
    <dgm:pt modelId="{9EA3A18B-A046-4439-9605-E75191C2E9E5}" type="parTrans" cxnId="{A1FCF673-4F65-4CA5-A588-691B6408119C}">
      <dgm:prSet/>
      <dgm:spPr/>
      <dgm:t>
        <a:bodyPr/>
        <a:lstStyle/>
        <a:p>
          <a:endParaRPr lang="en-US"/>
        </a:p>
      </dgm:t>
    </dgm:pt>
    <dgm:pt modelId="{11BDE0EE-1FD9-4E24-91F9-6916E6E5EFC9}" type="sibTrans" cxnId="{A1FCF673-4F65-4CA5-A588-691B6408119C}">
      <dgm:prSet/>
      <dgm:spPr/>
      <dgm:t>
        <a:bodyPr/>
        <a:lstStyle/>
        <a:p>
          <a:endParaRPr lang="en-US"/>
        </a:p>
      </dgm:t>
    </dgm:pt>
    <dgm:pt modelId="{5D80CBE8-E86B-4F88-AEE1-B1EDF846B6F2}">
      <dgm:prSet custT="1"/>
      <dgm:spPr/>
      <dgm:t>
        <a:bodyPr/>
        <a:lstStyle/>
        <a:p>
          <a:r>
            <a:rPr lang="en-US" sz="1050" dirty="0"/>
            <a:t>Used to access assets linked to an item</a:t>
          </a:r>
        </a:p>
      </dgm:t>
    </dgm:pt>
    <dgm:pt modelId="{8F2B3C3C-7123-4522-A18F-8CFE57C442E9}" type="parTrans" cxnId="{0C5823C9-8A51-462E-B7EE-85E3C94571BC}">
      <dgm:prSet/>
      <dgm:spPr/>
      <dgm:t>
        <a:bodyPr/>
        <a:lstStyle/>
        <a:p>
          <a:endParaRPr lang="en-US"/>
        </a:p>
      </dgm:t>
    </dgm:pt>
    <dgm:pt modelId="{5D733666-DFAA-410E-8928-DD5A1FDB883A}" type="sibTrans" cxnId="{0C5823C9-8A51-462E-B7EE-85E3C94571BC}">
      <dgm:prSet/>
      <dgm:spPr/>
      <dgm:t>
        <a:bodyPr/>
        <a:lstStyle/>
        <a:p>
          <a:endParaRPr lang="en-US"/>
        </a:p>
      </dgm:t>
    </dgm:pt>
    <dgm:pt modelId="{27C3293D-FD7B-4308-810A-F206C86C2346}" type="pres">
      <dgm:prSet presAssocID="{7D7FD2C3-C996-4A1D-BEF3-DEF8C60BA5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D7FEBC-47E8-4380-9B6A-17D7A192E27A}" type="pres">
      <dgm:prSet presAssocID="{B6E2D1E0-D155-4648-A23B-13E49B7FC9FA}" presName="linNode" presStyleCnt="0"/>
      <dgm:spPr/>
    </dgm:pt>
    <dgm:pt modelId="{D26AC5A9-6042-4E00-8FEC-6138E630AFBC}" type="pres">
      <dgm:prSet presAssocID="{B6E2D1E0-D155-4648-A23B-13E49B7FC9FA}" presName="parentText" presStyleLbl="node1" presStyleIdx="0" presStyleCnt="4" custScaleX="5998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B58E74-DEEE-4E55-BF79-F376E74B54F3}" type="pres">
      <dgm:prSet presAssocID="{B6E2D1E0-D155-4648-A23B-13E49B7FC9FA}" presName="descendantText" presStyleLbl="alignAccFollowNode1" presStyleIdx="0" presStyleCnt="4" custScaleX="1168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716D8-FE1B-4E09-B21A-B87AF1BD82A5}" type="pres">
      <dgm:prSet presAssocID="{B3EDF1D9-48AD-43EE-AC10-BA304FE6799B}" presName="sp" presStyleCnt="0"/>
      <dgm:spPr/>
    </dgm:pt>
    <dgm:pt modelId="{8B27639C-3BD7-4DB3-8AF9-D4ECB537690B}" type="pres">
      <dgm:prSet presAssocID="{682713AD-476A-4C56-9ECF-BB3AFC5EFAEC}" presName="linNode" presStyleCnt="0"/>
      <dgm:spPr/>
    </dgm:pt>
    <dgm:pt modelId="{7A684E73-D59F-4BAB-8ABF-16D31FC40A40}" type="pres">
      <dgm:prSet presAssocID="{682713AD-476A-4C56-9ECF-BB3AFC5EFAEC}" presName="parentText" presStyleLbl="node1" presStyleIdx="1" presStyleCnt="4" custScaleX="5998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D3589C-2E2D-4F14-A5C9-A3F627532D12}" type="pres">
      <dgm:prSet presAssocID="{682713AD-476A-4C56-9ECF-BB3AFC5EFAEC}" presName="descendantText" presStyleLbl="alignAccFollowNode1" presStyleIdx="1" presStyleCnt="4" custScaleX="1168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765C34-95A0-45C3-834C-AAC880BBCFE2}" type="pres">
      <dgm:prSet presAssocID="{8B07E1C2-2728-4DE9-96AA-6714AC4C998F}" presName="sp" presStyleCnt="0"/>
      <dgm:spPr/>
    </dgm:pt>
    <dgm:pt modelId="{99ABD270-D919-407B-9158-FCFC4698C1FA}" type="pres">
      <dgm:prSet presAssocID="{C70EF06B-AED5-4513-B517-75DFA46D2E4F}" presName="linNode" presStyleCnt="0"/>
      <dgm:spPr/>
    </dgm:pt>
    <dgm:pt modelId="{8B55A7CE-B38C-4C18-A637-FF401B7DBDFE}" type="pres">
      <dgm:prSet presAssocID="{C70EF06B-AED5-4513-B517-75DFA46D2E4F}" presName="parentText" presStyleLbl="node1" presStyleIdx="2" presStyleCnt="4" custScaleX="6017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03104D-7251-4E7E-B1D1-EE944717CB08}" type="pres">
      <dgm:prSet presAssocID="{C70EF06B-AED5-4513-B517-75DFA46D2E4F}" presName="descendantText" presStyleLbl="alignAccFollowNode1" presStyleIdx="2" presStyleCnt="4" custScaleX="115453" custScaleY="13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026EE3-3521-4CB6-B89D-A71142796C60}" type="pres">
      <dgm:prSet presAssocID="{A0EA9228-06B4-46D9-8E94-7612FAF73274}" presName="sp" presStyleCnt="0"/>
      <dgm:spPr/>
    </dgm:pt>
    <dgm:pt modelId="{8E737826-2AA3-4027-8C81-43857BF913CF}" type="pres">
      <dgm:prSet presAssocID="{3878BD3F-F12C-4996-891B-68380EBDFE4A}" presName="linNode" presStyleCnt="0"/>
      <dgm:spPr/>
    </dgm:pt>
    <dgm:pt modelId="{922533AF-3704-4365-8406-3C6D399BCA85}" type="pres">
      <dgm:prSet presAssocID="{3878BD3F-F12C-4996-891B-68380EBDFE4A}" presName="parentText" presStyleLbl="node1" presStyleIdx="3" presStyleCnt="4" custScaleX="5998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3EFAC9-AF69-4050-822A-3D7BA9D24970}" type="pres">
      <dgm:prSet presAssocID="{3878BD3F-F12C-4996-891B-68380EBDFE4A}" presName="descendantText" presStyleLbl="alignAccFollowNode1" presStyleIdx="3" presStyleCnt="4" custScaleX="1168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D0364F-8847-46D3-A480-30A047C58371}" srcId="{3878BD3F-F12C-4996-891B-68380EBDFE4A}" destId="{AABD4862-AFDF-4974-828C-BE1228D12E0E}" srcOrd="3" destOrd="0" parTransId="{7B39C73B-E3BF-49FC-A5DF-AFF1AF08A3EB}" sibTransId="{DBB6CA56-9E62-47CB-88B0-5A0134CBE253}"/>
    <dgm:cxn modelId="{FDF95FEC-47AB-43CA-B6DA-83DC8AC5A7A9}" srcId="{B6E2D1E0-D155-4648-A23B-13E49B7FC9FA}" destId="{A378318B-B428-4FDC-B1F1-EF2318D49944}" srcOrd="1" destOrd="0" parTransId="{77F13AEF-BD8D-4006-81C3-DC643FEAB8BA}" sibTransId="{02F2E084-1A47-4243-BB91-D32F0604BEB9}"/>
    <dgm:cxn modelId="{B7281A0C-CD1F-4CEC-B2F4-261907768B7E}" srcId="{7D7FD2C3-C996-4A1D-BEF3-DEF8C60BA5BE}" destId="{682713AD-476A-4C56-9ECF-BB3AFC5EFAEC}" srcOrd="1" destOrd="0" parTransId="{44F2C560-72A0-44F6-A58E-3062EBE4D387}" sibTransId="{8B07E1C2-2728-4DE9-96AA-6714AC4C998F}"/>
    <dgm:cxn modelId="{AE43DADD-E74F-46A3-9743-E07563C7A95D}" type="presOf" srcId="{6FBC59B1-D0D4-4022-A2D7-13A67777795D}" destId="{3C3EFAC9-AF69-4050-822A-3D7BA9D24970}" srcOrd="0" destOrd="4" presId="urn:microsoft.com/office/officeart/2005/8/layout/vList5"/>
    <dgm:cxn modelId="{98B4DDB3-1148-4369-8260-CB22AA70FD2D}" srcId="{C70EF06B-AED5-4513-B517-75DFA46D2E4F}" destId="{342EEB9C-B055-4F83-84DF-147409F4B201}" srcOrd="3" destOrd="0" parTransId="{2C37339B-9649-40DF-A03D-9D8D042445EF}" sibTransId="{A5DEEBB0-8A64-445E-A8E6-02A1FB957C65}"/>
    <dgm:cxn modelId="{E1E26602-1A39-443A-9C4C-19ECE188102D}" srcId="{7D7FD2C3-C996-4A1D-BEF3-DEF8C60BA5BE}" destId="{C70EF06B-AED5-4513-B517-75DFA46D2E4F}" srcOrd="2" destOrd="0" parTransId="{8F1AD0C0-4CBA-4B49-AD2D-43273A38BF6D}" sibTransId="{A0EA9228-06B4-46D9-8E94-7612FAF73274}"/>
    <dgm:cxn modelId="{38D6FB1A-931F-4B9F-A8EA-B3E385C85D68}" type="presOf" srcId="{3878BD3F-F12C-4996-891B-68380EBDFE4A}" destId="{922533AF-3704-4365-8406-3C6D399BCA85}" srcOrd="0" destOrd="0" presId="urn:microsoft.com/office/officeart/2005/8/layout/vList5"/>
    <dgm:cxn modelId="{9FB8BA85-4AD1-44FC-B7E8-C04302F637E6}" type="presOf" srcId="{A66DD969-B60A-48C5-9C52-A9CA1598AAD5}" destId="{3C3EFAC9-AF69-4050-822A-3D7BA9D24970}" srcOrd="0" destOrd="2" presId="urn:microsoft.com/office/officeart/2005/8/layout/vList5"/>
    <dgm:cxn modelId="{AB88DB10-BCD2-48AB-9363-2D3A2BA72AE2}" srcId="{7D7FD2C3-C996-4A1D-BEF3-DEF8C60BA5BE}" destId="{3878BD3F-F12C-4996-891B-68380EBDFE4A}" srcOrd="3" destOrd="0" parTransId="{A3FA8257-6395-4957-BDE1-80469CB0BA15}" sibTransId="{876EEFDA-29CB-4084-8BCB-DEBC6A8B84F8}"/>
    <dgm:cxn modelId="{64F04035-292A-4458-A73C-2216A3120AA2}" type="presOf" srcId="{232CFF73-4DB4-469F-B3B9-C9F3B2281AA5}" destId="{29B58E74-DEEE-4E55-BF79-F376E74B54F3}" srcOrd="0" destOrd="0" presId="urn:microsoft.com/office/officeart/2005/8/layout/vList5"/>
    <dgm:cxn modelId="{C9F16A7E-BC32-4D9A-AF8B-F25E41423C39}" srcId="{C70EF06B-AED5-4513-B517-75DFA46D2E4F}" destId="{94A88DC7-7800-4386-A707-164374461C15}" srcOrd="2" destOrd="0" parTransId="{6BBF7711-305E-4176-BA30-037F0F384E6E}" sibTransId="{199257CE-BEAA-406B-9B8B-6CC2531A9BC8}"/>
    <dgm:cxn modelId="{79E19AC6-8D44-4D71-A10B-9FAAA42066FC}" type="presOf" srcId="{A378318B-B428-4FDC-B1F1-EF2318D49944}" destId="{29B58E74-DEEE-4E55-BF79-F376E74B54F3}" srcOrd="0" destOrd="1" presId="urn:microsoft.com/office/officeart/2005/8/layout/vList5"/>
    <dgm:cxn modelId="{4910AEC4-5128-491A-A030-1B79833F5460}" type="presOf" srcId="{B6E2D1E0-D155-4648-A23B-13E49B7FC9FA}" destId="{D26AC5A9-6042-4E00-8FEC-6138E630AFBC}" srcOrd="0" destOrd="0" presId="urn:microsoft.com/office/officeart/2005/8/layout/vList5"/>
    <dgm:cxn modelId="{D1BF512C-092E-4BCD-9021-AF7B22A36784}" type="presOf" srcId="{94A88DC7-7800-4386-A707-164374461C15}" destId="{2C03104D-7251-4E7E-B1D1-EE944717CB08}" srcOrd="0" destOrd="2" presId="urn:microsoft.com/office/officeart/2005/8/layout/vList5"/>
    <dgm:cxn modelId="{299C2239-8B45-4E31-A677-354B08DC5C7A}" type="presOf" srcId="{C2EF65D9-204C-45BD-9EC8-81AA4B00DAA0}" destId="{57D3589C-2E2D-4F14-A5C9-A3F627532D12}" srcOrd="0" destOrd="0" presId="urn:microsoft.com/office/officeart/2005/8/layout/vList5"/>
    <dgm:cxn modelId="{BEBFC587-D0B4-4048-A952-A2BDE5336E31}" srcId="{3878BD3F-F12C-4996-891B-68380EBDFE4A}" destId="{A66DD969-B60A-48C5-9C52-A9CA1598AAD5}" srcOrd="2" destOrd="0" parTransId="{ACB64ECF-E70F-4765-8CF7-44C3E8C6FB46}" sibTransId="{78ED5046-2E92-4A6B-B733-86DF8700F74F}"/>
    <dgm:cxn modelId="{955FB47E-7CDB-4169-A91C-0B31C2138972}" type="presOf" srcId="{D075BF38-600F-4970-80C9-21821E5378F1}" destId="{3C3EFAC9-AF69-4050-822A-3D7BA9D24970}" srcOrd="0" destOrd="1" presId="urn:microsoft.com/office/officeart/2005/8/layout/vList5"/>
    <dgm:cxn modelId="{14E41802-46AC-4FD1-AF1A-282814F6E99F}" type="presOf" srcId="{682713AD-476A-4C56-9ECF-BB3AFC5EFAEC}" destId="{7A684E73-D59F-4BAB-8ABF-16D31FC40A40}" srcOrd="0" destOrd="0" presId="urn:microsoft.com/office/officeart/2005/8/layout/vList5"/>
    <dgm:cxn modelId="{B135DB4C-A40B-478E-B1FB-3540A10240A1}" type="presOf" srcId="{342EEB9C-B055-4F83-84DF-147409F4B201}" destId="{2C03104D-7251-4E7E-B1D1-EE944717CB08}" srcOrd="0" destOrd="3" presId="urn:microsoft.com/office/officeart/2005/8/layout/vList5"/>
    <dgm:cxn modelId="{0C5823C9-8A51-462E-B7EE-85E3C94571BC}" srcId="{C70EF06B-AED5-4513-B517-75DFA46D2E4F}" destId="{5D80CBE8-E86B-4F88-AEE1-B1EDF846B6F2}" srcOrd="4" destOrd="0" parTransId="{8F2B3C3C-7123-4522-A18F-8CFE57C442E9}" sibTransId="{5D733666-DFAA-410E-8928-DD5A1FDB883A}"/>
    <dgm:cxn modelId="{BCB21847-EA67-4416-90B8-91E00686F297}" srcId="{682713AD-476A-4C56-9ECF-BB3AFC5EFAEC}" destId="{C2EF65D9-204C-45BD-9EC8-81AA4B00DAA0}" srcOrd="0" destOrd="0" parTransId="{E440EAEA-60A8-49DD-8324-9D6151B9FCE1}" sibTransId="{5AF58684-D9B7-4870-A6FB-1A64A9E0053F}"/>
    <dgm:cxn modelId="{56A05361-E06B-479F-BD8F-63D6A2594572}" type="presOf" srcId="{9B5BCDB6-9CB6-4D52-87A1-AED471A8314A}" destId="{57D3589C-2E2D-4F14-A5C9-A3F627532D12}" srcOrd="0" destOrd="1" presId="urn:microsoft.com/office/officeart/2005/8/layout/vList5"/>
    <dgm:cxn modelId="{359582EF-4B7C-4953-939E-50439000D931}" srcId="{7D7FD2C3-C996-4A1D-BEF3-DEF8C60BA5BE}" destId="{B6E2D1E0-D155-4648-A23B-13E49B7FC9FA}" srcOrd="0" destOrd="0" parTransId="{1EB73FEA-5262-4630-A497-C792A8A24E24}" sibTransId="{B3EDF1D9-48AD-43EE-AC10-BA304FE6799B}"/>
    <dgm:cxn modelId="{6C91261B-736E-4B08-B209-3CD763E62B39}" type="presOf" srcId="{7D7FD2C3-C996-4A1D-BEF3-DEF8C60BA5BE}" destId="{27C3293D-FD7B-4308-810A-F206C86C2346}" srcOrd="0" destOrd="0" presId="urn:microsoft.com/office/officeart/2005/8/layout/vList5"/>
    <dgm:cxn modelId="{A1FCF673-4F65-4CA5-A588-691B6408119C}" srcId="{3878BD3F-F12C-4996-891B-68380EBDFE4A}" destId="{D075BF38-600F-4970-80C9-21821E5378F1}" srcOrd="1" destOrd="0" parTransId="{9EA3A18B-A046-4439-9605-E75191C2E9E5}" sibTransId="{11BDE0EE-1FD9-4E24-91F9-6916E6E5EFC9}"/>
    <dgm:cxn modelId="{8B557462-A253-4BCC-A17B-16F46171FBF8}" type="presOf" srcId="{7B66B913-BD4A-419A-A1F9-B6E2EE5046F8}" destId="{2C03104D-7251-4E7E-B1D1-EE944717CB08}" srcOrd="0" destOrd="1" presId="urn:microsoft.com/office/officeart/2005/8/layout/vList5"/>
    <dgm:cxn modelId="{B40D09C2-8CAD-4A1A-98E5-2CF3BE4C88AD}" srcId="{3878BD3F-F12C-4996-891B-68380EBDFE4A}" destId="{6FBC59B1-D0D4-4022-A2D7-13A67777795D}" srcOrd="4" destOrd="0" parTransId="{01EC5187-9029-4B35-8F3F-FE09AEBDAAF5}" sibTransId="{A0B584C5-5798-4B98-9AEF-378EBA8BA5BA}"/>
    <dgm:cxn modelId="{56302C3C-C709-483E-8460-8D7565EB351E}" type="presOf" srcId="{ED48A2ED-2F61-41E6-87DF-69858DA5E0B6}" destId="{3C3EFAC9-AF69-4050-822A-3D7BA9D24970}" srcOrd="0" destOrd="0" presId="urn:microsoft.com/office/officeart/2005/8/layout/vList5"/>
    <dgm:cxn modelId="{070EFF91-7BC3-465F-A29D-6CA6EED103C1}" srcId="{C70EF06B-AED5-4513-B517-75DFA46D2E4F}" destId="{F44E34B9-B7D7-452D-9A07-392043D6A5AD}" srcOrd="0" destOrd="0" parTransId="{A5427293-2140-426A-80C0-C14F8D20C890}" sibTransId="{F02BCF89-6060-4703-9042-E3677CABFF8C}"/>
    <dgm:cxn modelId="{3BCA5AB7-966B-401E-B601-DEAD038DEF04}" type="presOf" srcId="{F44E34B9-B7D7-452D-9A07-392043D6A5AD}" destId="{2C03104D-7251-4E7E-B1D1-EE944717CB08}" srcOrd="0" destOrd="0" presId="urn:microsoft.com/office/officeart/2005/8/layout/vList5"/>
    <dgm:cxn modelId="{BC04D73E-6D87-4795-944D-CDB75098A73C}" type="presOf" srcId="{5D80CBE8-E86B-4F88-AEE1-B1EDF846B6F2}" destId="{2C03104D-7251-4E7E-B1D1-EE944717CB08}" srcOrd="0" destOrd="4" presId="urn:microsoft.com/office/officeart/2005/8/layout/vList5"/>
    <dgm:cxn modelId="{F3341493-6B14-4014-AA8F-1D633F7B1323}" srcId="{C70EF06B-AED5-4513-B517-75DFA46D2E4F}" destId="{7B66B913-BD4A-419A-A1F9-B6E2EE5046F8}" srcOrd="1" destOrd="0" parTransId="{D840DCF7-A21F-4296-B5E3-FAEA41C53030}" sibTransId="{582014E2-7BC8-4E92-B8CB-04DDD259028D}"/>
    <dgm:cxn modelId="{979191BA-7F18-419A-88EE-499FF61D9813}" type="presOf" srcId="{C70EF06B-AED5-4513-B517-75DFA46D2E4F}" destId="{8B55A7CE-B38C-4C18-A637-FF401B7DBDFE}" srcOrd="0" destOrd="0" presId="urn:microsoft.com/office/officeart/2005/8/layout/vList5"/>
    <dgm:cxn modelId="{2140DA11-9DEF-4ACC-BEC4-125E30859FE2}" type="presOf" srcId="{AABD4862-AFDF-4974-828C-BE1228D12E0E}" destId="{3C3EFAC9-AF69-4050-822A-3D7BA9D24970}" srcOrd="0" destOrd="3" presId="urn:microsoft.com/office/officeart/2005/8/layout/vList5"/>
    <dgm:cxn modelId="{565E0BDA-C81F-4505-B0CC-48B150DDF14B}" srcId="{B6E2D1E0-D155-4648-A23B-13E49B7FC9FA}" destId="{232CFF73-4DB4-469F-B3B9-C9F3B2281AA5}" srcOrd="0" destOrd="0" parTransId="{025E06C2-D602-4211-8531-5FEFA471DD88}" sibTransId="{9B6496C1-8BB2-4D27-9461-8B7A1FF425E3}"/>
    <dgm:cxn modelId="{59CD3715-AEAB-4F19-954B-C140C2B298DA}" srcId="{682713AD-476A-4C56-9ECF-BB3AFC5EFAEC}" destId="{9B5BCDB6-9CB6-4D52-87A1-AED471A8314A}" srcOrd="1" destOrd="0" parTransId="{6CC50AD0-7BA2-4347-B61A-D6687EA1A0E8}" sibTransId="{52899DEC-3433-42B1-AEA7-D11A77642150}"/>
    <dgm:cxn modelId="{81F4B83D-863F-4912-B871-391AEB332E25}" srcId="{3878BD3F-F12C-4996-891B-68380EBDFE4A}" destId="{ED48A2ED-2F61-41E6-87DF-69858DA5E0B6}" srcOrd="0" destOrd="0" parTransId="{7F818A50-C085-49D3-93C1-8E1BAB5CF0C1}" sibTransId="{AECC120B-1772-4FDF-B9E8-9AF4D5F38CB2}"/>
    <dgm:cxn modelId="{6E2A7D3A-DF81-4E2A-B4CB-42A95BA05581}" type="presParOf" srcId="{27C3293D-FD7B-4308-810A-F206C86C2346}" destId="{11D7FEBC-47E8-4380-9B6A-17D7A192E27A}" srcOrd="0" destOrd="0" presId="urn:microsoft.com/office/officeart/2005/8/layout/vList5"/>
    <dgm:cxn modelId="{15A7E53C-2058-4134-9D02-C5921199E21A}" type="presParOf" srcId="{11D7FEBC-47E8-4380-9B6A-17D7A192E27A}" destId="{D26AC5A9-6042-4E00-8FEC-6138E630AFBC}" srcOrd="0" destOrd="0" presId="urn:microsoft.com/office/officeart/2005/8/layout/vList5"/>
    <dgm:cxn modelId="{6C1E6A61-91D9-4BD8-8FBC-8F3FB11A30B9}" type="presParOf" srcId="{11D7FEBC-47E8-4380-9B6A-17D7A192E27A}" destId="{29B58E74-DEEE-4E55-BF79-F376E74B54F3}" srcOrd="1" destOrd="0" presId="urn:microsoft.com/office/officeart/2005/8/layout/vList5"/>
    <dgm:cxn modelId="{7F380999-DD10-4DA8-81B0-3755CDCF48EB}" type="presParOf" srcId="{27C3293D-FD7B-4308-810A-F206C86C2346}" destId="{927716D8-FE1B-4E09-B21A-B87AF1BD82A5}" srcOrd="1" destOrd="0" presId="urn:microsoft.com/office/officeart/2005/8/layout/vList5"/>
    <dgm:cxn modelId="{C9889BE0-28C8-442C-977A-3D3740A2333D}" type="presParOf" srcId="{27C3293D-FD7B-4308-810A-F206C86C2346}" destId="{8B27639C-3BD7-4DB3-8AF9-D4ECB537690B}" srcOrd="2" destOrd="0" presId="urn:microsoft.com/office/officeart/2005/8/layout/vList5"/>
    <dgm:cxn modelId="{DD6327F1-74A0-4DE4-A5BD-6E02D1DD8BCD}" type="presParOf" srcId="{8B27639C-3BD7-4DB3-8AF9-D4ECB537690B}" destId="{7A684E73-D59F-4BAB-8ABF-16D31FC40A40}" srcOrd="0" destOrd="0" presId="urn:microsoft.com/office/officeart/2005/8/layout/vList5"/>
    <dgm:cxn modelId="{04103B90-D3E8-4298-B055-B95C2058BC87}" type="presParOf" srcId="{8B27639C-3BD7-4DB3-8AF9-D4ECB537690B}" destId="{57D3589C-2E2D-4F14-A5C9-A3F627532D12}" srcOrd="1" destOrd="0" presId="urn:microsoft.com/office/officeart/2005/8/layout/vList5"/>
    <dgm:cxn modelId="{749EDBEC-EEFE-44E0-B093-BECF5874B3BC}" type="presParOf" srcId="{27C3293D-FD7B-4308-810A-F206C86C2346}" destId="{D3765C34-95A0-45C3-834C-AAC880BBCFE2}" srcOrd="3" destOrd="0" presId="urn:microsoft.com/office/officeart/2005/8/layout/vList5"/>
    <dgm:cxn modelId="{A3B8E6D4-7921-45F0-AFA5-92D176481639}" type="presParOf" srcId="{27C3293D-FD7B-4308-810A-F206C86C2346}" destId="{99ABD270-D919-407B-9158-FCFC4698C1FA}" srcOrd="4" destOrd="0" presId="urn:microsoft.com/office/officeart/2005/8/layout/vList5"/>
    <dgm:cxn modelId="{E5F7F2B4-0000-42A9-9295-1650AB5F7B34}" type="presParOf" srcId="{99ABD270-D919-407B-9158-FCFC4698C1FA}" destId="{8B55A7CE-B38C-4C18-A637-FF401B7DBDFE}" srcOrd="0" destOrd="0" presId="urn:microsoft.com/office/officeart/2005/8/layout/vList5"/>
    <dgm:cxn modelId="{7C4D647E-8AA8-458C-BE6D-9392E9DF0E5D}" type="presParOf" srcId="{99ABD270-D919-407B-9158-FCFC4698C1FA}" destId="{2C03104D-7251-4E7E-B1D1-EE944717CB08}" srcOrd="1" destOrd="0" presId="urn:microsoft.com/office/officeart/2005/8/layout/vList5"/>
    <dgm:cxn modelId="{1F10A02D-02D8-40F8-B267-9DB905829054}" type="presParOf" srcId="{27C3293D-FD7B-4308-810A-F206C86C2346}" destId="{77026EE3-3521-4CB6-B89D-A71142796C60}" srcOrd="5" destOrd="0" presId="urn:microsoft.com/office/officeart/2005/8/layout/vList5"/>
    <dgm:cxn modelId="{24691C3A-0AF5-4D0D-9D11-AAB1D2E73B1F}" type="presParOf" srcId="{27C3293D-FD7B-4308-810A-F206C86C2346}" destId="{8E737826-2AA3-4027-8C81-43857BF913CF}" srcOrd="6" destOrd="0" presId="urn:microsoft.com/office/officeart/2005/8/layout/vList5"/>
    <dgm:cxn modelId="{7AB39CB0-0DDC-41D5-9E52-BADD86B7ABBD}" type="presParOf" srcId="{8E737826-2AA3-4027-8C81-43857BF913CF}" destId="{922533AF-3704-4365-8406-3C6D399BCA85}" srcOrd="0" destOrd="0" presId="urn:microsoft.com/office/officeart/2005/8/layout/vList5"/>
    <dgm:cxn modelId="{67EFAFDA-7154-4EEF-9CD7-1C0535049171}" type="presParOf" srcId="{8E737826-2AA3-4027-8C81-43857BF913CF}" destId="{3C3EFAC9-AF69-4050-822A-3D7BA9D2497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58E74-DEEE-4E55-BF79-F376E74B54F3}">
      <dsp:nvSpPr>
        <dsp:cNvPr id="0" name=""/>
        <dsp:cNvSpPr/>
      </dsp:nvSpPr>
      <dsp:spPr>
        <a:xfrm rot="5400000">
          <a:off x="4705346" y="-2657316"/>
          <a:ext cx="746137" cy="6248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to extract BOMs and check some assemblies by the QA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thoroughly by the designers that make the 3D and 2D models</a:t>
          </a:r>
        </a:p>
      </dsp:txBody>
      <dsp:txXfrm rot="-5400000">
        <a:off x="1953966" y="130487"/>
        <a:ext cx="6212475" cy="673291"/>
      </dsp:txXfrm>
    </dsp:sp>
    <dsp:sp modelId="{D26AC5A9-6042-4E00-8FEC-6138E630AFBC}">
      <dsp:nvSpPr>
        <dsp:cNvPr id="0" name=""/>
        <dsp:cNvSpPr/>
      </dsp:nvSpPr>
      <dsp:spPr>
        <a:xfrm>
          <a:off x="150063" y="797"/>
          <a:ext cx="1803901" cy="9326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SmarTeam/CATIA</a:t>
          </a:r>
        </a:p>
      </dsp:txBody>
      <dsp:txXfrm>
        <a:off x="195592" y="46326"/>
        <a:ext cx="1712843" cy="841613"/>
      </dsp:txXfrm>
    </dsp:sp>
    <dsp:sp modelId="{57D3589C-2E2D-4F14-A5C9-A3F627532D12}">
      <dsp:nvSpPr>
        <dsp:cNvPr id="0" name=""/>
        <dsp:cNvSpPr/>
      </dsp:nvSpPr>
      <dsp:spPr>
        <a:xfrm rot="5400000">
          <a:off x="4705346" y="-1678011"/>
          <a:ext cx="746137" cy="6248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for all internal drawings and for drawing control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for upload and control of external drawings (collaborations and companies) w/ LHC Stamp, by import</a:t>
          </a:r>
        </a:p>
      </dsp:txBody>
      <dsp:txXfrm rot="-5400000">
        <a:off x="1953966" y="1109792"/>
        <a:ext cx="6212475" cy="673291"/>
      </dsp:txXfrm>
    </dsp:sp>
    <dsp:sp modelId="{7A684E73-D59F-4BAB-8ABF-16D31FC40A40}">
      <dsp:nvSpPr>
        <dsp:cNvPr id="0" name=""/>
        <dsp:cNvSpPr/>
      </dsp:nvSpPr>
      <dsp:spPr>
        <a:xfrm>
          <a:off x="150063" y="980102"/>
          <a:ext cx="1803901" cy="9326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CDD</a:t>
          </a:r>
        </a:p>
      </dsp:txBody>
      <dsp:txXfrm>
        <a:off x="195592" y="1025631"/>
        <a:ext cx="1712843" cy="841613"/>
      </dsp:txXfrm>
    </dsp:sp>
    <dsp:sp modelId="{2C03104D-7251-4E7E-B1D1-EE944717CB08}">
      <dsp:nvSpPr>
        <dsp:cNvPr id="0" name=""/>
        <dsp:cNvSpPr/>
      </dsp:nvSpPr>
      <dsp:spPr>
        <a:xfrm rot="5400000">
          <a:off x="4539209" y="-622101"/>
          <a:ext cx="1002927" cy="6165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to structure the Project in the different folders following the PBS [Configuration]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for items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for storage, approval, traceability and management of documentation (engineering, manufacturing, installation,..)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to access CDD as the drawings are also EDMS documents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to access assets linked to an item</a:t>
          </a:r>
        </a:p>
      </dsp:txBody>
      <dsp:txXfrm rot="-5400000">
        <a:off x="1957701" y="2008366"/>
        <a:ext cx="6116985" cy="905009"/>
      </dsp:txXfrm>
    </dsp:sp>
    <dsp:sp modelId="{8B55A7CE-B38C-4C18-A637-FF401B7DBDFE}">
      <dsp:nvSpPr>
        <dsp:cNvPr id="0" name=""/>
        <dsp:cNvSpPr/>
      </dsp:nvSpPr>
      <dsp:spPr>
        <a:xfrm>
          <a:off x="150063" y="1994535"/>
          <a:ext cx="1807637" cy="9326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EDMS</a:t>
          </a:r>
        </a:p>
      </dsp:txBody>
      <dsp:txXfrm>
        <a:off x="195592" y="2040064"/>
        <a:ext cx="1716579" cy="841613"/>
      </dsp:txXfrm>
    </dsp:sp>
    <dsp:sp modelId="{3C3EFAC9-AF69-4050-822A-3D7BA9D24970}">
      <dsp:nvSpPr>
        <dsp:cNvPr id="0" name=""/>
        <dsp:cNvSpPr/>
      </dsp:nvSpPr>
      <dsp:spPr>
        <a:xfrm rot="5400000">
          <a:off x="4705346" y="350854"/>
          <a:ext cx="746137" cy="6248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for assets (equipment or batch) and EDMS documents links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for manufacturing data storage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for equipment production follow-up and their traceability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for storage (KIOSK)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/>
            <a:t>Used for Layout links</a:t>
          </a:r>
        </a:p>
      </dsp:txBody>
      <dsp:txXfrm rot="-5400000">
        <a:off x="1953966" y="3138658"/>
        <a:ext cx="6212475" cy="673291"/>
      </dsp:txXfrm>
    </dsp:sp>
    <dsp:sp modelId="{922533AF-3704-4365-8406-3C6D399BCA85}">
      <dsp:nvSpPr>
        <dsp:cNvPr id="0" name=""/>
        <dsp:cNvSpPr/>
      </dsp:nvSpPr>
      <dsp:spPr>
        <a:xfrm>
          <a:off x="150063" y="3008968"/>
          <a:ext cx="1803901" cy="9326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MTF/EAM</a:t>
          </a:r>
          <a:endParaRPr lang="en-US" sz="1400" kern="1200" dirty="0"/>
        </a:p>
      </dsp:txBody>
      <dsp:txXfrm>
        <a:off x="195592" y="3054497"/>
        <a:ext cx="1712843" cy="8416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15/12/2022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75526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689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7457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019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38308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516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21216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EA8DC-45FA-42FB-B291-2E84CFDFCE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65773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4548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1032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261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795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771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9419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D3884-39FE-884A-BB22-153FDED8A5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2245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530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289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300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050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H. Garcia Gavela - CERN-TRIUMF Use of MTF/Infor for HL-LHC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513591/2.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hyperlink" Target="https://edms.cern.ch/document/1513591/2.0" TargetMode="Externa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3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hyperlink" Target="https://edms.cern.ch/document/1361462" TargetMode="External"/><Relationship Id="rId5" Type="http://schemas.openxmlformats.org/officeDocument/2006/relationships/image" Target="../media/image27.png"/><Relationship Id="rId15" Type="http://schemas.openxmlformats.org/officeDocument/2006/relationships/image" Target="../media/image34.png"/><Relationship Id="rId10" Type="http://schemas.openxmlformats.org/officeDocument/2006/relationships/hyperlink" Target="https://edms.cern.ch/document/1513591" TargetMode="External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hyperlink" Target="https://edms.cern.ch/document/134228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26" Type="http://schemas.openxmlformats.org/officeDocument/2006/relationships/image" Target="../media/image59.pn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7" Type="http://schemas.openxmlformats.org/officeDocument/2006/relationships/image" Target="../media/image40.jpe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5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29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24" Type="http://schemas.openxmlformats.org/officeDocument/2006/relationships/image" Target="../media/image57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23" Type="http://schemas.openxmlformats.org/officeDocument/2006/relationships/image" Target="../media/image56.png"/><Relationship Id="rId28" Type="http://schemas.openxmlformats.org/officeDocument/2006/relationships/image" Target="../media/image61.png"/><Relationship Id="rId10" Type="http://schemas.openxmlformats.org/officeDocument/2006/relationships/image" Target="../media/image43.jpeg"/><Relationship Id="rId19" Type="http://schemas.openxmlformats.org/officeDocument/2006/relationships/image" Target="../media/image52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Relationship Id="rId22" Type="http://schemas.openxmlformats.org/officeDocument/2006/relationships/image" Target="../media/image55.png"/><Relationship Id="rId27" Type="http://schemas.openxmlformats.org/officeDocument/2006/relationships/image" Target="../media/image60.png"/><Relationship Id="rId30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64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36.png"/><Relationship Id="rId9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cid:image005.png@01D5E1C0.034FA7A0" TargetMode="Externa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3" Type="http://schemas.openxmlformats.org/officeDocument/2006/relationships/image" Target="../media/image70.jpeg"/><Relationship Id="rId7" Type="http://schemas.openxmlformats.org/officeDocument/2006/relationships/image" Target="../media/image42.png"/><Relationship Id="rId12" Type="http://schemas.openxmlformats.org/officeDocument/2006/relationships/image" Target="../media/image7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3.png"/><Relationship Id="rId11" Type="http://schemas.openxmlformats.org/officeDocument/2006/relationships/image" Target="../media/image77.png"/><Relationship Id="rId5" Type="http://schemas.openxmlformats.org/officeDocument/2006/relationships/image" Target="../media/image72.png"/><Relationship Id="rId10" Type="http://schemas.openxmlformats.org/officeDocument/2006/relationships/image" Target="../media/image76.png"/><Relationship Id="rId4" Type="http://schemas.openxmlformats.org/officeDocument/2006/relationships/image" Target="../media/image71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54.png"/><Relationship Id="rId18" Type="http://schemas.openxmlformats.org/officeDocument/2006/relationships/image" Target="../media/image83.png"/><Relationship Id="rId3" Type="http://schemas.openxmlformats.org/officeDocument/2006/relationships/image" Target="../media/image71.png"/><Relationship Id="rId7" Type="http://schemas.openxmlformats.org/officeDocument/2006/relationships/image" Target="../media/image74.png"/><Relationship Id="rId12" Type="http://schemas.openxmlformats.org/officeDocument/2006/relationships/image" Target="../media/image52.png"/><Relationship Id="rId17" Type="http://schemas.openxmlformats.org/officeDocument/2006/relationships/image" Target="../media/image82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11" Type="http://schemas.openxmlformats.org/officeDocument/2006/relationships/image" Target="../media/image51.png"/><Relationship Id="rId5" Type="http://schemas.openxmlformats.org/officeDocument/2006/relationships/image" Target="../media/image73.png"/><Relationship Id="rId15" Type="http://schemas.openxmlformats.org/officeDocument/2006/relationships/image" Target="../media/image81.png"/><Relationship Id="rId10" Type="http://schemas.openxmlformats.org/officeDocument/2006/relationships/image" Target="../media/image57.png"/><Relationship Id="rId4" Type="http://schemas.openxmlformats.org/officeDocument/2006/relationships/image" Target="../media/image72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86.png"/><Relationship Id="rId2" Type="http://schemas.openxmlformats.org/officeDocument/2006/relationships/hyperlink" Target="https://edms.cern.ch/document/1501109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7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0.jpeg"/><Relationship Id="rId4" Type="http://schemas.openxmlformats.org/officeDocument/2006/relationships/image" Target="../media/image9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g"/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3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document/1361462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70.jpeg"/><Relationship Id="rId7" Type="http://schemas.openxmlformats.org/officeDocument/2006/relationships/hyperlink" Target="https://edms.cern.ch/document/1528333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1563887" TargetMode="External"/><Relationship Id="rId5" Type="http://schemas.openxmlformats.org/officeDocument/2006/relationships/image" Target="../media/image116.png"/><Relationship Id="rId4" Type="http://schemas.openxmlformats.org/officeDocument/2006/relationships/image" Target="../media/image115.png"/><Relationship Id="rId9" Type="http://schemas.openxmlformats.org/officeDocument/2006/relationships/image" Target="../media/image1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0.png"/><Relationship Id="rId4" Type="http://schemas.openxmlformats.org/officeDocument/2006/relationships/image" Target="../media/image7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000" dirty="0"/>
              <a:t/>
            </a:r>
            <a:br>
              <a:rPr lang="en-GB" sz="3000" dirty="0"/>
            </a:br>
            <a:r>
              <a:rPr lang="en-GB" sz="3000" dirty="0" smtClean="0"/>
              <a:t>HL-LHC Project</a:t>
            </a:r>
            <a:br>
              <a:rPr lang="en-GB" sz="3000" dirty="0" smtClean="0"/>
            </a:br>
            <a:r>
              <a:rPr lang="en-GB" sz="3000" dirty="0" smtClean="0"/>
              <a:t>Introduction, Configuration and Tools</a:t>
            </a:r>
            <a:endParaRPr lang="en-GB" sz="3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Hector Garcia Gavela</a:t>
            </a:r>
          </a:p>
          <a:p>
            <a:r>
              <a:rPr lang="en-GB" dirty="0"/>
              <a:t>Procurement, </a:t>
            </a:r>
            <a:r>
              <a:rPr lang="en-GB" dirty="0" smtClean="0"/>
              <a:t>Quality </a:t>
            </a:r>
            <a:r>
              <a:rPr lang="en-GB" dirty="0"/>
              <a:t>and Risk Officer</a:t>
            </a:r>
          </a:p>
          <a:p>
            <a:r>
              <a:rPr lang="en-GB" dirty="0"/>
              <a:t>On behalf of the HL-LHC Project Office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i="0" dirty="0">
                <a:solidFill>
                  <a:schemeClr val="accent5"/>
                </a:solidFill>
              </a:rPr>
              <a:t>15.12.2022	- Meeting CERN – TRIUMF		</a:t>
            </a:r>
            <a:r>
              <a:rPr lang="en-GB" dirty="0"/>
              <a:t>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WP Structure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7" t="5299" r="6323" b="8391"/>
          <a:stretch/>
        </p:blipFill>
        <p:spPr>
          <a:xfrm>
            <a:off x="467544" y="675000"/>
            <a:ext cx="5968912" cy="38733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2F0BD1-C7F1-44FA-B451-DAA14CA4FFEB}"/>
              </a:ext>
            </a:extLst>
          </p:cNvPr>
          <p:cNvSpPr txBox="1"/>
          <p:nvPr/>
        </p:nvSpPr>
        <p:spPr>
          <a:xfrm>
            <a:off x="6516216" y="828305"/>
            <a:ext cx="244827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5"/>
                </a:solidFill>
              </a:rPr>
              <a:t>Major upgrade of the iconic LHC machine (mainly but not only at </a:t>
            </a:r>
            <a:r>
              <a:rPr lang="en-US" sz="1600" dirty="0" smtClean="0">
                <a:solidFill>
                  <a:schemeClr val="accent5"/>
                </a:solidFill>
              </a:rPr>
              <a:t>IR1 </a:t>
            </a:r>
            <a:r>
              <a:rPr lang="en-US" sz="1600" dirty="0">
                <a:solidFill>
                  <a:schemeClr val="accent5"/>
                </a:solidFill>
              </a:rPr>
              <a:t>and </a:t>
            </a:r>
            <a:r>
              <a:rPr lang="en-US" sz="1600" dirty="0" smtClean="0">
                <a:solidFill>
                  <a:schemeClr val="accent5"/>
                </a:solidFill>
              </a:rPr>
              <a:t>IR5</a:t>
            </a:r>
            <a:r>
              <a:rPr lang="en-US" sz="1600" dirty="0">
                <a:solidFill>
                  <a:schemeClr val="accent5"/>
                </a:solidFill>
              </a:rPr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5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5"/>
                </a:solidFill>
              </a:rPr>
              <a:t>All core technologies and domains of CERN are well represented within the </a:t>
            </a:r>
            <a:r>
              <a:rPr lang="en-US" sz="1600" dirty="0" smtClean="0">
                <a:solidFill>
                  <a:schemeClr val="accent5"/>
                </a:solidFill>
              </a:rPr>
              <a:t>Project via the different WPs</a:t>
            </a:r>
            <a:r>
              <a:rPr lang="en-US" sz="1600" dirty="0">
                <a:solidFill>
                  <a:schemeClr val="accent5"/>
                </a:solidFill>
              </a:rPr>
              <a:t> </a:t>
            </a:r>
            <a:r>
              <a:rPr lang="en-US" sz="1600" dirty="0" smtClean="0">
                <a:solidFill>
                  <a:schemeClr val="accent5"/>
                </a:solidFill>
              </a:rPr>
              <a:t>(Project organization different as the Organic Units)</a:t>
            </a:r>
            <a:endParaRPr lang="en-US" sz="1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02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784"/>
            <a:ext cx="7920000" cy="540000"/>
          </a:xfrm>
        </p:spPr>
        <p:txBody>
          <a:bodyPr/>
          <a:lstStyle/>
          <a:p>
            <a:r>
              <a:rPr lang="en-GB" dirty="0"/>
              <a:t>Project Structure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F8F18F-3DBA-398F-0FC6-734497569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526575"/>
            <a:ext cx="7200000" cy="427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28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1DD98-6562-1543-8E16-3D4139854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B372E3BC-6F46-C148-8B91-D7DC34EDF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61750" y="4840002"/>
            <a:ext cx="4970250" cy="270000"/>
          </a:xfrm>
        </p:spPr>
        <p:txBody>
          <a:bodyPr/>
          <a:lstStyle/>
          <a:p>
            <a:r>
              <a:rPr lang="en-GB" noProof="0"/>
              <a:t>H. Garcia Gavela - CERN-TRIUMF Use of MTF/Infor for HL-LHC </a:t>
            </a:r>
            <a:endParaRPr lang="en-GB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9E2631-B501-F734-E096-D8C4A680D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572" y="33498"/>
            <a:ext cx="7704856" cy="4563186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5873BCF-36D8-EB40-A45A-163F9E7879D7}"/>
              </a:ext>
            </a:extLst>
          </p:cNvPr>
          <p:cNvSpPr/>
          <p:nvPr/>
        </p:nvSpPr>
        <p:spPr>
          <a:xfrm>
            <a:off x="3635896" y="4497102"/>
            <a:ext cx="1502926" cy="3429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88" dirty="0">
                <a:solidFill>
                  <a:schemeClr val="tx1"/>
                </a:solidFill>
              </a:rPr>
              <a:t>HL-LHC SCE Steering Committee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FBE3811-44CC-A84D-BDB5-FEC3257E516A}"/>
              </a:ext>
            </a:extLst>
          </p:cNvPr>
          <p:cNvCxnSpPr>
            <a:cxnSpLocks/>
          </p:cNvCxnSpPr>
          <p:nvPr/>
        </p:nvCxnSpPr>
        <p:spPr>
          <a:xfrm>
            <a:off x="4121950" y="3965558"/>
            <a:ext cx="0" cy="53154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  <a:round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31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HL-LHC Project Introduction</a:t>
            </a:r>
          </a:p>
          <a:p>
            <a:r>
              <a:rPr lang="en-GB" dirty="0" smtClean="0"/>
              <a:t>HL-LHC Quality Plan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MTF /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EAM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for HL-LHC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Summary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60665"/>
            <a:ext cx="7920000" cy="540000"/>
          </a:xfrm>
        </p:spPr>
        <p:txBody>
          <a:bodyPr/>
          <a:lstStyle/>
          <a:p>
            <a:r>
              <a:rPr lang="en-GB" dirty="0"/>
              <a:t>HL-LHC </a:t>
            </a:r>
            <a:r>
              <a:rPr lang="en-GB" dirty="0" smtClean="0"/>
              <a:t>as a </a:t>
            </a:r>
            <a:r>
              <a:rPr lang="en-GB" dirty="0"/>
              <a:t>truly collaboration project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GB" smtClean="0">
                <a:solidFill>
                  <a:srgbClr val="64BCD9"/>
                </a:solidFill>
                <a:latin typeface="Arial"/>
              </a:rPr>
              <a:t>H. Garcia Gavela - CERN-TRIUMF Use of MTF/Infor for HL-LHC 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D668BF-4A66-4C47-B2B7-8516D1464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189"/>
              <a:t>14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765448"/>
            <a:ext cx="7200000" cy="36656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576" y="963023"/>
            <a:ext cx="7200000" cy="3702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A26ECC-BCAB-4B27-9CE5-52146E611E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955" y="732211"/>
            <a:ext cx="7200000" cy="40770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F448D3-997A-4F17-BBE7-6745736E3E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90733" y="1957948"/>
            <a:ext cx="3600000" cy="151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2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Pragmatic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81057"/>
            <a:ext cx="8291264" cy="3680222"/>
          </a:xfrm>
        </p:spPr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GB" dirty="0"/>
              <a:t>External contributors are governed by the quality management plans of their home institute, however </a:t>
            </a:r>
            <a:r>
              <a:rPr lang="en-GB" b="1" dirty="0"/>
              <a:t>all HL-LHC deliverables shall be compatible with the </a:t>
            </a:r>
            <a:r>
              <a:rPr lang="en-GB" b="1" dirty="0">
                <a:hlinkClick r:id="rId2"/>
              </a:rPr>
              <a:t>HL-LHC Quality plan</a:t>
            </a:r>
            <a:endParaRPr lang="en-GB" b="1" dirty="0"/>
          </a:p>
          <a:p>
            <a:pPr algn="l"/>
            <a:r>
              <a:rPr lang="en-GB" dirty="0"/>
              <a:t>Hardware baseline documentation stored in </a:t>
            </a:r>
            <a:r>
              <a:rPr lang="en-GB" b="1" dirty="0"/>
              <a:t>EDMS</a:t>
            </a:r>
          </a:p>
          <a:p>
            <a:pPr algn="l"/>
            <a:r>
              <a:rPr lang="en-GB" dirty="0"/>
              <a:t>Fabrication records in </a:t>
            </a:r>
            <a:r>
              <a:rPr lang="en-GB" b="1" dirty="0" smtClean="0"/>
              <a:t>MTF</a:t>
            </a:r>
            <a:endParaRPr lang="en-GB" b="1" dirty="0"/>
          </a:p>
          <a:p>
            <a:pPr algn="l"/>
            <a:r>
              <a:rPr lang="en-GB" dirty="0"/>
              <a:t>Project information accessible to all “</a:t>
            </a:r>
            <a:r>
              <a:rPr lang="en-GB" dirty="0" err="1"/>
              <a:t>Hilumiers</a:t>
            </a:r>
            <a:r>
              <a:rPr lang="en-GB" dirty="0"/>
              <a:t>”</a:t>
            </a:r>
          </a:p>
          <a:p>
            <a:pPr algn="l"/>
            <a:r>
              <a:rPr lang="en-GB" dirty="0"/>
              <a:t>Corporate image when representing the project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16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433"/>
            <a:ext cx="7920000" cy="540000"/>
          </a:xfrm>
        </p:spPr>
        <p:txBody>
          <a:bodyPr/>
          <a:lstStyle/>
          <a:p>
            <a:r>
              <a:rPr lang="en-GB" dirty="0"/>
              <a:t>HL-LHC Quality Plan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8632E4-3769-45C3-A217-7CF586FBB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73" y="481405"/>
            <a:ext cx="2836033" cy="40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527BC6-A37A-4597-80A7-89AAFF5CB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481405"/>
            <a:ext cx="3600000" cy="12131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9CF8A5-F982-4EB0-9CD5-224C5DC64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896" y="1662160"/>
            <a:ext cx="3600000" cy="15934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FCB47A-14E4-0C51-09D4-417BC69FEC3D}"/>
              </a:ext>
            </a:extLst>
          </p:cNvPr>
          <p:cNvSpPr txBox="1"/>
          <p:nvPr/>
        </p:nvSpPr>
        <p:spPr>
          <a:xfrm>
            <a:off x="628116" y="2115487"/>
            <a:ext cx="2553768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50" dirty="0">
                <a:hlinkClick r:id="rId5"/>
              </a:rPr>
              <a:t>https://edms.cern.ch/document/1513591/2.0</a:t>
            </a:r>
            <a:r>
              <a:rPr lang="en-US" sz="950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37C30C-8F9A-73F7-3F0C-5531AA2E52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9400" y="3255603"/>
            <a:ext cx="3600000" cy="161621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832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5573" y="0"/>
            <a:ext cx="6858000" cy="540000"/>
          </a:xfrm>
          <a:solidFill>
            <a:schemeClr val="bg1"/>
          </a:solidFill>
        </p:spPr>
        <p:txBody>
          <a:bodyPr/>
          <a:lstStyle/>
          <a:p>
            <a:r>
              <a:rPr lang="en-GB" sz="2025" dirty="0"/>
              <a:t>HL-LHC Quality – Some pillars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17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885" y="967080"/>
            <a:ext cx="1350000" cy="17915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137" y="3212210"/>
            <a:ext cx="1350000" cy="17915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1879" y="3641088"/>
            <a:ext cx="1080000" cy="2891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t="19450"/>
          <a:stretch/>
        </p:blipFill>
        <p:spPr>
          <a:xfrm>
            <a:off x="5583467" y="3964075"/>
            <a:ext cx="810000" cy="46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5050" y="3185491"/>
            <a:ext cx="810000" cy="405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588" y="4312921"/>
            <a:ext cx="540000" cy="5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83467" y="4381782"/>
            <a:ext cx="810000" cy="43645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9643735">
            <a:off x="537736" y="1675768"/>
            <a:ext cx="1448407" cy="30008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5"/>
                </a:solidFill>
                <a:hlinkClick r:id="rId10"/>
              </a:rPr>
              <a:t>EDMS 1513591 </a:t>
            </a:r>
            <a:endParaRPr lang="en-US" sz="1350" b="1" dirty="0">
              <a:solidFill>
                <a:schemeClr val="accent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756453">
            <a:off x="510126" y="3908709"/>
            <a:ext cx="1435762" cy="30008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5"/>
                </a:solidFill>
                <a:hlinkClick r:id="rId11"/>
              </a:rPr>
              <a:t>EDMS 1361462 </a:t>
            </a:r>
            <a:endParaRPr lang="en-US" sz="1350" b="1" dirty="0">
              <a:solidFill>
                <a:schemeClr val="accent5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4048" y="2892231"/>
            <a:ext cx="1194566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b="1" u="sng" dirty="0">
                <a:solidFill>
                  <a:schemeClr val="accent5"/>
                </a:solidFill>
              </a:rPr>
              <a:t>Tools for HL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7808" y="575406"/>
            <a:ext cx="1454153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b="1" u="sng" dirty="0">
                <a:solidFill>
                  <a:schemeClr val="accent5"/>
                </a:solidFill>
              </a:rPr>
              <a:t>HL Quality Plan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1770" y="2846719"/>
            <a:ext cx="2536715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b="1" u="sng" dirty="0">
                <a:solidFill>
                  <a:schemeClr val="accent5"/>
                </a:solidFill>
              </a:rPr>
              <a:t>Baseline Documentation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52637" y="536806"/>
            <a:ext cx="2603035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350" b="1" u="sng" dirty="0">
                <a:solidFill>
                  <a:schemeClr val="accent5"/>
                </a:solidFill>
              </a:rPr>
              <a:t>Doc. Management &amp; Control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57438" y="960317"/>
            <a:ext cx="1304891" cy="18661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76269" y="1337579"/>
            <a:ext cx="1955772" cy="129790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9507878">
            <a:off x="4767102" y="1673801"/>
            <a:ext cx="1428536" cy="30008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b="1">
                <a:solidFill>
                  <a:schemeClr val="accent5"/>
                </a:solidFill>
              </a:defRPr>
            </a:lvl1pPr>
          </a:lstStyle>
          <a:p>
            <a:r>
              <a:rPr lang="en-US" sz="1350" dirty="0">
                <a:hlinkClick r:id="rId14"/>
              </a:rPr>
              <a:t>EDMS 1342285 </a:t>
            </a:r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9DAD75-BF47-7321-92A3-EB78D84B7C47}"/>
              </a:ext>
            </a:extLst>
          </p:cNvPr>
          <p:cNvSpPr txBox="1"/>
          <p:nvPr/>
        </p:nvSpPr>
        <p:spPr>
          <a:xfrm>
            <a:off x="2090124" y="946679"/>
            <a:ext cx="21093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It provides the procedures to be used and it explains how quality is managed for HL-LHC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109E33-4CC3-113C-62EB-9B8D6AC9C11A}"/>
              </a:ext>
            </a:extLst>
          </p:cNvPr>
          <p:cNvSpPr txBox="1"/>
          <p:nvPr/>
        </p:nvSpPr>
        <p:spPr>
          <a:xfrm>
            <a:off x="2090124" y="3126086"/>
            <a:ext cx="21093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Baseline documents that need to be issued and stored up to the dismantling of the machine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DEE640-8F4B-19AB-75A1-82100C18E00C}"/>
              </a:ext>
            </a:extLst>
          </p:cNvPr>
          <p:cNvSpPr txBox="1"/>
          <p:nvPr/>
        </p:nvSpPr>
        <p:spPr>
          <a:xfrm>
            <a:off x="6642492" y="1222721"/>
            <a:ext cx="21093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Reference document for the Handling and storing of documentation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1BEAAFA-F636-E8F0-4DE3-7A18ACDB478B}"/>
              </a:ext>
            </a:extLst>
          </p:cNvPr>
          <p:cNvSpPr txBox="1"/>
          <p:nvPr/>
        </p:nvSpPr>
        <p:spPr>
          <a:xfrm>
            <a:off x="6642491" y="3501467"/>
            <a:ext cx="2109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Tools at CERN to manage the documentation 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5999CC-F0C7-FEB3-6846-D077BC9FBEE1}"/>
              </a:ext>
            </a:extLst>
          </p:cNvPr>
          <p:cNvSpPr txBox="1"/>
          <p:nvPr/>
        </p:nvSpPr>
        <p:spPr>
          <a:xfrm rot="20669377">
            <a:off x="684495" y="2110086"/>
            <a:ext cx="777501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On top of the Quality Plan, guidelines, procedures and tools, the most important is the commitment and engagement of the people for these activities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D8E1C6-6280-CCD3-FAB0-23F536B49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925445" y="3649472"/>
            <a:ext cx="281739" cy="288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798955" y="4001653"/>
            <a:ext cx="6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54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933398"/>
              </p:ext>
            </p:extLst>
          </p:nvPr>
        </p:nvGraphicFramePr>
        <p:xfrm>
          <a:off x="539552" y="600531"/>
          <a:ext cx="8352928" cy="3942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D5A64D26-2BB2-490C-BF6A-36876991014B}"/>
              </a:ext>
            </a:extLst>
          </p:cNvPr>
          <p:cNvSpPr txBox="1">
            <a:spLocks/>
          </p:cNvSpPr>
          <p:nvPr/>
        </p:nvSpPr>
        <p:spPr>
          <a:xfrm>
            <a:off x="1763688" y="835496"/>
            <a:ext cx="6326100" cy="70855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B64942-56A6-4BEF-97DC-8C4FBCC61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CERN </a:t>
            </a:r>
            <a:r>
              <a:rPr lang="en-GB" sz="2400" dirty="0"/>
              <a:t>Tools integrated </a:t>
            </a:r>
            <a:r>
              <a:rPr lang="en-GB" sz="2400" dirty="0" smtClean="0"/>
              <a:t>and </a:t>
            </a:r>
            <a:r>
              <a:rPr lang="en-GB" sz="2400" dirty="0"/>
              <a:t>supported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DFF8E11-2BCC-49DA-B80A-E674F7B31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7803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40865"/>
            <a:ext cx="6170141" cy="459246"/>
          </a:xfrm>
        </p:spPr>
        <p:txBody>
          <a:bodyPr>
            <a:normAutofit/>
          </a:bodyPr>
          <a:lstStyle/>
          <a:p>
            <a:r>
              <a:rPr lang="en-GB" dirty="0"/>
              <a:t>When – The full HL-LHC life-cycle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42FBF73-202E-4264-B8B2-C56E1393C9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96" r="13272" b="89358"/>
          <a:stretch/>
        </p:blipFill>
        <p:spPr>
          <a:xfrm>
            <a:off x="117000" y="581518"/>
            <a:ext cx="8910000" cy="84288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E084CF2-C5F7-47C3-AF59-AF54BCD821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412" b="22620"/>
          <a:stretch/>
        </p:blipFill>
        <p:spPr>
          <a:xfrm>
            <a:off x="117000" y="2757320"/>
            <a:ext cx="8910000" cy="238539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D874BAD-28FC-4712-A526-D93F84B82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5042" y="1516883"/>
            <a:ext cx="1303308" cy="81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894DFA2-2048-4036-90EA-94737ED91D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953" y="1426757"/>
            <a:ext cx="937108" cy="81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23AD68AD-E4F9-4A98-93ED-830C9582FC5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9" r="-2" b="7870"/>
          <a:stretch/>
        </p:blipFill>
        <p:spPr>
          <a:xfrm>
            <a:off x="6194770" y="1662394"/>
            <a:ext cx="1069517" cy="8113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4E4BACD-FB68-4A97-B4A7-16007B2021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000" y="1432576"/>
            <a:ext cx="453419" cy="702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8DA284B-ED3A-4E87-9C79-D4C3DADA4E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4016" y="1662395"/>
            <a:ext cx="1080000" cy="8113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2" name="Picture 51" descr="C:\Documents and Settings\Ben\My Documents\presentations\DQWCC2.jpg">
            <a:extLst>
              <a:ext uri="{FF2B5EF4-FFF2-40B4-BE49-F238E27FC236}">
                <a16:creationId xmlns:a16="http://schemas.microsoft.com/office/drawing/2014/main" id="{C0B0D15A-4D9D-48D8-A8A3-C86C6C30E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58694" y="2231957"/>
            <a:ext cx="577943" cy="408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DB0231CC-AA05-4B6E-B562-6861D28A510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0257" y="1510310"/>
            <a:ext cx="837000" cy="51912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95A78923-EB3A-4723-B1F4-424ABA84354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7778" y="2236758"/>
            <a:ext cx="810000" cy="310562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FB7C43E-CF3D-4FC5-8840-E706D5FA97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00891" y="1694882"/>
            <a:ext cx="1395365" cy="81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BE01D085-B93B-4195-90A8-A33945C44332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5" t="12323" r="33463" b="10928"/>
          <a:stretch/>
        </p:blipFill>
        <p:spPr>
          <a:xfrm>
            <a:off x="1945432" y="2195497"/>
            <a:ext cx="349814" cy="44743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8F16182E-BC63-4983-B794-667555A89F1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57664" y="2259383"/>
            <a:ext cx="550474" cy="405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E89344E-2A9C-4D42-A04D-CC3B0DFA7A2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86863" y="3157327"/>
            <a:ext cx="859474" cy="1215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3CC68776-87E8-4830-BFE8-78F4954A4C2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26941" y="3157327"/>
            <a:ext cx="857009" cy="1215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9FE616EA-9C1B-46F1-90B9-5C773E2F70B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39775" y="3180157"/>
            <a:ext cx="701164" cy="999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E97A37C-DBC7-46B4-AA98-B2AC0B42694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870372" y="3302585"/>
            <a:ext cx="705863" cy="999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569F9B3C-D7AF-42CE-AE8C-3B01F510A197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454" y="3756225"/>
            <a:ext cx="1013027" cy="10130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AC0513F-2628-4367-8B5A-8A08BF19156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036273" y="3423428"/>
            <a:ext cx="702000" cy="99868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A7CC25F7-7497-48AE-84C4-46206F9E496D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137042" y="3557681"/>
            <a:ext cx="702533" cy="999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43B8BD0E-C4CA-4AC6-9A1F-B995D8006BD6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58551" y="3157991"/>
            <a:ext cx="855900" cy="12055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4E489A56-A573-4DF7-8DCA-8E5775789E15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390651" y="3674608"/>
            <a:ext cx="1080000" cy="7651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92BE2E02-DE1F-4BAB-A44B-5CB2A37F14A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602466" y="4031636"/>
            <a:ext cx="1080000" cy="763649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85D679D7-74F8-4118-8A5C-69C2040010C2}"/>
              </a:ext>
            </a:extLst>
          </p:cNvPr>
          <p:cNvGrpSpPr/>
          <p:nvPr/>
        </p:nvGrpSpPr>
        <p:grpSpPr>
          <a:xfrm>
            <a:off x="5240800" y="3634403"/>
            <a:ext cx="809063" cy="1118402"/>
            <a:chOff x="7308304" y="3972067"/>
            <a:chExt cx="1078751" cy="1491203"/>
          </a:xfrm>
          <a:noFill/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8C1F8252-4176-4014-89AF-050628CF4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7308304" y="4026029"/>
              <a:ext cx="969792" cy="584583"/>
            </a:xfrm>
            <a:prstGeom prst="rect">
              <a:avLst/>
            </a:prstGeom>
            <a:grpFill/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19942A72-6138-42B1-998B-263A099BCC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7"/>
            <a:srcRect r="8319"/>
            <a:stretch/>
          </p:blipFill>
          <p:spPr>
            <a:xfrm>
              <a:off x="7421523" y="4577125"/>
              <a:ext cx="889120" cy="833951"/>
            </a:xfrm>
            <a:prstGeom prst="rect">
              <a:avLst/>
            </a:prstGeom>
            <a:grpFill/>
          </p:spPr>
        </p:pic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02F0BFBF-B228-4F86-8767-B4FE5F170CA9}"/>
                </a:ext>
              </a:extLst>
            </p:cNvPr>
            <p:cNvSpPr/>
            <p:nvPr/>
          </p:nvSpPr>
          <p:spPr>
            <a:xfrm>
              <a:off x="7308304" y="3972067"/>
              <a:ext cx="1078751" cy="14912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n-US" sz="1350">
                <a:solidFill>
                  <a:prstClr val="white"/>
                </a:solidFill>
                <a:latin typeface="Arial"/>
              </a:endParaRPr>
            </a:p>
          </p:txBody>
        </p:sp>
      </p:grpSp>
      <p:pic>
        <p:nvPicPr>
          <p:cNvPr id="72" name="Picture 71">
            <a:extLst>
              <a:ext uri="{FF2B5EF4-FFF2-40B4-BE49-F238E27FC236}">
                <a16:creationId xmlns:a16="http://schemas.microsoft.com/office/drawing/2014/main" id="{10B7CF5E-DB78-4A81-B1A0-1351D39C98D4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398564" y="3239594"/>
            <a:ext cx="855826" cy="1215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4B365D3D-675D-4E2B-A115-9EF3492DFFAD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1" t="20693" r="17062" b="19146"/>
          <a:stretch/>
        </p:blipFill>
        <p:spPr>
          <a:xfrm>
            <a:off x="7907583" y="3061358"/>
            <a:ext cx="912767" cy="654131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7C0166E0-6A41-4E45-8CBB-F2EB670C9A1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737" y="1989383"/>
            <a:ext cx="900263" cy="6750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52F8C6E8-F8A5-4AD9-B18B-05BC0FF2D626}"/>
              </a:ext>
            </a:extLst>
          </p:cNvPr>
          <p:cNvGrpSpPr/>
          <p:nvPr/>
        </p:nvGrpSpPr>
        <p:grpSpPr>
          <a:xfrm>
            <a:off x="1374610" y="3447079"/>
            <a:ext cx="6394781" cy="1078361"/>
            <a:chOff x="710213" y="4806828"/>
            <a:chExt cx="7704856" cy="1310227"/>
          </a:xfrm>
        </p:grpSpPr>
        <p:sp>
          <p:nvSpPr>
            <p:cNvPr id="76" name="Right Arrow 48">
              <a:extLst>
                <a:ext uri="{FF2B5EF4-FFF2-40B4-BE49-F238E27FC236}">
                  <a16:creationId xmlns:a16="http://schemas.microsoft.com/office/drawing/2014/main" id="{1B4F4247-7561-4872-A8A1-30B05584F103}"/>
                </a:ext>
              </a:extLst>
            </p:cNvPr>
            <p:cNvSpPr/>
            <p:nvPr/>
          </p:nvSpPr>
          <p:spPr>
            <a:xfrm>
              <a:off x="710213" y="4806828"/>
              <a:ext cx="7704856" cy="1310227"/>
            </a:xfrm>
            <a:prstGeom prst="rightArrow">
              <a:avLst/>
            </a:prstGeom>
            <a:solidFill>
              <a:srgbClr val="005AA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n-US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B1003C4-6416-4AA0-AE2C-32BE6A23D4EC}"/>
                </a:ext>
              </a:extLst>
            </p:cNvPr>
            <p:cNvSpPr txBox="1"/>
            <p:nvPr/>
          </p:nvSpPr>
          <p:spPr>
            <a:xfrm>
              <a:off x="821841" y="5260911"/>
              <a:ext cx="7192648" cy="3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en-US" sz="1500" b="1" dirty="0">
                  <a:solidFill>
                    <a:prstClr val="white"/>
                  </a:solidFill>
                  <a:latin typeface="Arial"/>
                  <a:ea typeface="MS PGothic" panose="020B0600070205080204" pitchFamily="34" charset="-128"/>
                </a:rPr>
                <a:t>From Systems Requirements to Technical Solutions &amp; Products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E91A7A-4401-4D79-9166-1EC0D9AB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7457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HL-LHC Project Introduction</a:t>
            </a:r>
          </a:p>
          <a:p>
            <a:r>
              <a:rPr lang="en-GB" dirty="0" smtClean="0"/>
              <a:t>HL-LHC Quality Plan</a:t>
            </a:r>
          </a:p>
          <a:p>
            <a:r>
              <a:rPr lang="en-GB" dirty="0" smtClean="0"/>
              <a:t>MTF / </a:t>
            </a:r>
            <a:r>
              <a:rPr lang="en-GB" dirty="0" smtClean="0"/>
              <a:t>EAM </a:t>
            </a:r>
            <a:r>
              <a:rPr lang="en-GB" dirty="0" smtClean="0"/>
              <a:t>for HL-LHC</a:t>
            </a:r>
          </a:p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1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HL-LHC Project Introduction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HL-LHC Quality Plan</a:t>
            </a:r>
          </a:p>
          <a:p>
            <a:r>
              <a:rPr lang="en-GB" dirty="0" smtClean="0"/>
              <a:t>MTF / </a:t>
            </a:r>
            <a:r>
              <a:rPr lang="en-GB" dirty="0" smtClean="0"/>
              <a:t>EAM </a:t>
            </a:r>
            <a:r>
              <a:rPr lang="en-GB" dirty="0" smtClean="0"/>
              <a:t>for HL-LHC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Summary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93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9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781"/>
          <a:stretch/>
        </p:blipFill>
        <p:spPr bwMode="auto">
          <a:xfrm>
            <a:off x="4372836" y="4356503"/>
            <a:ext cx="3098029" cy="53031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40865"/>
            <a:ext cx="6170141" cy="459246"/>
          </a:xfrm>
        </p:spPr>
        <p:txBody>
          <a:bodyPr>
            <a:normAutofit/>
          </a:bodyPr>
          <a:lstStyle/>
          <a:p>
            <a:r>
              <a:rPr lang="en-GB" dirty="0"/>
              <a:t>When – The full HL-LHC life-cycle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42FBF73-202E-4264-B8B2-C56E1393C9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96" r="13272" b="89358"/>
          <a:stretch/>
        </p:blipFill>
        <p:spPr>
          <a:xfrm>
            <a:off x="117000" y="581518"/>
            <a:ext cx="8910000" cy="84288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E91A7A-4401-4D79-9166-1EC0D9AB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4859" y="3270470"/>
            <a:ext cx="1080000" cy="28918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6"/>
          <a:srcRect t="19450"/>
          <a:stretch/>
        </p:blipFill>
        <p:spPr>
          <a:xfrm>
            <a:off x="2522089" y="2630339"/>
            <a:ext cx="810000" cy="46549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544" y="2058409"/>
            <a:ext cx="810000" cy="4050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8057" y="3271651"/>
            <a:ext cx="281739" cy="28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7544" y="1563638"/>
            <a:ext cx="660000" cy="3600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2537" y="2058409"/>
            <a:ext cx="810000" cy="405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90394" y="1563638"/>
            <a:ext cx="660000" cy="360000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6"/>
          <a:srcRect t="19450"/>
          <a:stretch/>
        </p:blipFill>
        <p:spPr>
          <a:xfrm>
            <a:off x="4775572" y="2603214"/>
            <a:ext cx="810000" cy="465496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4049" y="2058409"/>
            <a:ext cx="810000" cy="4050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446067" y="1387412"/>
            <a:ext cx="0" cy="252000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394992" y="1387412"/>
            <a:ext cx="0" cy="252000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5902448" y="1387412"/>
            <a:ext cx="0" cy="252000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7562033" y="1387412"/>
            <a:ext cx="0" cy="252000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7" name="Picture 8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94785" y="1558604"/>
            <a:ext cx="660000" cy="360000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3168" y="3273525"/>
            <a:ext cx="1080000" cy="289181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6366" y="3274706"/>
            <a:ext cx="281739" cy="288000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6"/>
          <a:srcRect t="19450"/>
          <a:stretch/>
        </p:blipFill>
        <p:spPr>
          <a:xfrm>
            <a:off x="6396840" y="2603214"/>
            <a:ext cx="810000" cy="465496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6840" y="2062453"/>
            <a:ext cx="810000" cy="4050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90364" y="1563638"/>
            <a:ext cx="660000" cy="36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73717" y="382544"/>
            <a:ext cx="1564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End of the HL-LHC Project and take over by Operation</a:t>
            </a:r>
            <a:endParaRPr lang="en-GB" sz="900" dirty="0"/>
          </a:p>
        </p:txBody>
      </p:sp>
      <p:sp>
        <p:nvSpPr>
          <p:cNvPr id="9" name="Oval 8"/>
          <p:cNvSpPr/>
          <p:nvPr/>
        </p:nvSpPr>
        <p:spPr>
          <a:xfrm>
            <a:off x="4022034" y="2977357"/>
            <a:ext cx="3888432" cy="936104"/>
          </a:xfrm>
          <a:prstGeom prst="ellipse">
            <a:avLst/>
          </a:prstGeom>
          <a:noFill/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3" name="Picture 9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" t="47552" r="37849" b="27971"/>
          <a:stretch/>
        </p:blipFill>
        <p:spPr bwMode="auto">
          <a:xfrm>
            <a:off x="1403648" y="3927564"/>
            <a:ext cx="3298834" cy="7200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7562033" y="699469"/>
            <a:ext cx="1" cy="5957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4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lang="en-GB" dirty="0" smtClean="0"/>
              <a:t>Why do we use MTF/EAM for HL-LHC?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E30A10E-D336-494A-843D-1DD0531E0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198" y="771550"/>
            <a:ext cx="8490118" cy="3680222"/>
          </a:xfrm>
        </p:spPr>
        <p:txBody>
          <a:bodyPr>
            <a:normAutofit/>
          </a:bodyPr>
          <a:lstStyle/>
          <a:p>
            <a:pPr algn="just"/>
            <a:r>
              <a:rPr lang="en-US" sz="2300" b="1" dirty="0" smtClean="0"/>
              <a:t>Identification of the equipment </a:t>
            </a:r>
            <a:r>
              <a:rPr lang="en-US" sz="2300" dirty="0" smtClean="0"/>
              <a:t>- Unique </a:t>
            </a:r>
            <a:r>
              <a:rPr lang="en-US" sz="2300" dirty="0"/>
              <a:t>S</a:t>
            </a:r>
            <a:r>
              <a:rPr lang="en-US" sz="2300" dirty="0" smtClean="0"/>
              <a:t>erial </a:t>
            </a:r>
            <a:r>
              <a:rPr lang="en-US" sz="2300" dirty="0"/>
              <a:t>N</a:t>
            </a:r>
            <a:r>
              <a:rPr lang="en-US" sz="2300" dirty="0" smtClean="0"/>
              <a:t>umber for each component (asset) produced</a:t>
            </a:r>
          </a:p>
          <a:p>
            <a:pPr algn="just"/>
            <a:r>
              <a:rPr lang="en-US" sz="2300" b="1" dirty="0"/>
              <a:t>Traceability of components </a:t>
            </a:r>
            <a:r>
              <a:rPr lang="en-US" sz="2300" dirty="0"/>
              <a:t>- what is the equipment made </a:t>
            </a:r>
            <a:r>
              <a:rPr lang="en-US" sz="2300" dirty="0" smtClean="0"/>
              <a:t>of</a:t>
            </a:r>
          </a:p>
          <a:p>
            <a:pPr algn="just"/>
            <a:r>
              <a:rPr lang="en-US" sz="2300" b="1" dirty="0" smtClean="0"/>
              <a:t>Production follow-up </a:t>
            </a:r>
            <a:r>
              <a:rPr lang="en-US" sz="2300" dirty="0" smtClean="0"/>
              <a:t>– Electronic Manufacturing and Inspection Plan (Workflow for production and testing)</a:t>
            </a:r>
          </a:p>
          <a:p>
            <a:pPr algn="just"/>
            <a:r>
              <a:rPr lang="en-US" sz="2300" b="1" dirty="0" smtClean="0"/>
              <a:t>Storage of Manufacturing data </a:t>
            </a:r>
            <a:r>
              <a:rPr lang="en-US" sz="2300" dirty="0" smtClean="0"/>
              <a:t>– Each asset will have its individual manufacturing folder with the QC reporting</a:t>
            </a:r>
          </a:p>
          <a:p>
            <a:pPr algn="just"/>
            <a:r>
              <a:rPr lang="en-US" sz="2300" b="1" dirty="0" smtClean="0"/>
              <a:t>Management of Nonconformities </a:t>
            </a:r>
            <a:endParaRPr lang="en-US" sz="2300" dirty="0" smtClean="0"/>
          </a:p>
          <a:p>
            <a:pPr algn="just"/>
            <a:r>
              <a:rPr lang="en-US" sz="2300" b="1" dirty="0" smtClean="0"/>
              <a:t>Installation in the machine </a:t>
            </a:r>
            <a:r>
              <a:rPr lang="en-US" sz="2300" dirty="0" smtClean="0"/>
              <a:t>- What goes where</a:t>
            </a:r>
          </a:p>
          <a:p>
            <a:pPr algn="just"/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130629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 smtClean="0"/>
              <a:t>Identification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3165"/>
            <a:ext cx="5653165" cy="28887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67544" y="411510"/>
            <a:ext cx="84969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700" dirty="0" smtClean="0">
                <a:solidFill>
                  <a:schemeClr val="accent5"/>
                </a:solidFill>
              </a:rPr>
              <a:t>MTF / EAM is used to provide an </a:t>
            </a:r>
            <a:r>
              <a:rPr lang="en-GB" sz="1700" b="1" dirty="0" smtClean="0">
                <a:solidFill>
                  <a:schemeClr val="accent5"/>
                </a:solidFill>
              </a:rPr>
              <a:t>unique identifier </a:t>
            </a:r>
            <a:r>
              <a:rPr lang="en-GB" sz="1700" dirty="0" smtClean="0">
                <a:solidFill>
                  <a:schemeClr val="accent5"/>
                </a:solidFill>
              </a:rPr>
              <a:t>to </a:t>
            </a:r>
            <a:r>
              <a:rPr lang="en-GB" sz="1700" b="1" dirty="0" smtClean="0">
                <a:solidFill>
                  <a:schemeClr val="accent5"/>
                </a:solidFill>
              </a:rPr>
              <a:t>each component </a:t>
            </a:r>
            <a:r>
              <a:rPr lang="en-GB" sz="1700" dirty="0" smtClean="0">
                <a:solidFill>
                  <a:schemeClr val="accent5"/>
                </a:solidFill>
              </a:rPr>
              <a:t>manufactured for the Project (according to the </a:t>
            </a:r>
            <a:r>
              <a:rPr lang="en-GB" sz="1700" b="1" dirty="0" smtClean="0">
                <a:solidFill>
                  <a:schemeClr val="accent5"/>
                </a:solidFill>
              </a:rPr>
              <a:t>granularity agreed </a:t>
            </a:r>
            <a:r>
              <a:rPr lang="en-GB" sz="1700" dirty="0" smtClean="0">
                <a:solidFill>
                  <a:schemeClr val="accent5"/>
                </a:solidFill>
              </a:rPr>
              <a:t>with the </a:t>
            </a:r>
            <a:r>
              <a:rPr lang="en-GB" sz="1700" b="1" dirty="0" smtClean="0">
                <a:solidFill>
                  <a:schemeClr val="accent5"/>
                </a:solidFill>
              </a:rPr>
              <a:t>Technical teams</a:t>
            </a:r>
            <a:r>
              <a:rPr lang="en-GB" sz="1700" dirty="0" smtClean="0">
                <a:solidFill>
                  <a:schemeClr val="accent5"/>
                </a:solidFill>
              </a:rPr>
              <a:t>), based on the </a:t>
            </a:r>
            <a:r>
              <a:rPr lang="en-GB" sz="1700" dirty="0">
                <a:solidFill>
                  <a:schemeClr val="accent5"/>
                </a:solidFill>
              </a:rPr>
              <a:t> </a:t>
            </a:r>
            <a:r>
              <a:rPr lang="en-GB" sz="1700" b="1" dirty="0" smtClean="0">
                <a:solidFill>
                  <a:schemeClr val="accent5"/>
                </a:solidFill>
              </a:rPr>
              <a:t>PBS (Project Breakdown Structure) </a:t>
            </a:r>
            <a:r>
              <a:rPr lang="en-GB" sz="1700" dirty="0" smtClean="0">
                <a:solidFill>
                  <a:schemeClr val="accent5"/>
                </a:solidFill>
              </a:rPr>
              <a:t>and the </a:t>
            </a:r>
            <a:r>
              <a:rPr lang="en-GB" sz="1700" b="1" dirty="0" smtClean="0">
                <a:solidFill>
                  <a:schemeClr val="accent5"/>
                </a:solidFill>
              </a:rPr>
              <a:t>BOM (Bill of Materials) of the equipment</a:t>
            </a:r>
            <a:endParaRPr lang="en-GB" sz="1700" b="1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1598018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 </a:t>
            </a:r>
            <a:r>
              <a:rPr lang="en-GB" b="1" dirty="0" smtClean="0">
                <a:solidFill>
                  <a:schemeClr val="accent5"/>
                </a:solidFill>
              </a:rPr>
              <a:t>H C  A  C  F _  A               0  0  4   -  U  K 0  0  0  0  0  1 </a:t>
            </a:r>
            <a:endParaRPr lang="en-GB" b="1" dirty="0">
              <a:solidFill>
                <a:schemeClr val="accent5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422" y="2198916"/>
            <a:ext cx="2880000" cy="225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4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Traceability of components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524509-835F-47AF-A651-28225E2D4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092" y="731639"/>
            <a:ext cx="8541396" cy="3680222"/>
          </a:xfrm>
        </p:spPr>
        <p:txBody>
          <a:bodyPr>
            <a:normAutofit/>
          </a:bodyPr>
          <a:lstStyle/>
          <a:p>
            <a:pPr algn="just"/>
            <a:endParaRPr lang="fr-CH" sz="2200" dirty="0"/>
          </a:p>
          <a:p>
            <a:pPr algn="just"/>
            <a:endParaRPr lang="fr-CH" sz="2200" dirty="0"/>
          </a:p>
          <a:p>
            <a:pPr marL="0" indent="0" algn="just">
              <a:buNone/>
            </a:pPr>
            <a:endParaRPr lang="en-US" sz="2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01FB91-BC02-A752-44EC-3A6215569F3C}"/>
              </a:ext>
            </a:extLst>
          </p:cNvPr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61" y="581567"/>
            <a:ext cx="62547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Picture 400">
            <a:extLst>
              <a:ext uri="{FF2B5EF4-FFF2-40B4-BE49-F238E27FC236}">
                <a16:creationId xmlns:a16="http://schemas.microsoft.com/office/drawing/2014/main" id="{CCF5EA77-8425-6213-BD55-AA77316753EA}"/>
              </a:ext>
            </a:extLst>
          </p:cNvPr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975" y="546364"/>
            <a:ext cx="62547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Picture 401">
            <a:extLst>
              <a:ext uri="{FF2B5EF4-FFF2-40B4-BE49-F238E27FC236}">
                <a16:creationId xmlns:a16="http://schemas.microsoft.com/office/drawing/2014/main" id="{8E15D95A-2B30-749B-4389-EEB0BCA0222B}"/>
              </a:ext>
            </a:extLst>
          </p:cNvPr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871" y="570783"/>
            <a:ext cx="62547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Picture 402">
            <a:extLst>
              <a:ext uri="{FF2B5EF4-FFF2-40B4-BE49-F238E27FC236}">
                <a16:creationId xmlns:a16="http://schemas.microsoft.com/office/drawing/2014/main" id="{AD811EE5-0940-58C8-4B32-849315A3FD73}"/>
              </a:ext>
            </a:extLst>
          </p:cNvPr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540" y="603493"/>
            <a:ext cx="625475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DB54D0-B3EA-31A7-2DCA-64DC85418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84F654-6185-D1B6-B16A-E47D57FC7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254" y="1285314"/>
            <a:ext cx="1824693" cy="2880000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8143" y="1290057"/>
            <a:ext cx="1824693" cy="2880000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1279922"/>
            <a:ext cx="1824693" cy="2880000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1592" y="1290057"/>
            <a:ext cx="182469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2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 smtClean="0"/>
              <a:t>Traceability of components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F6C515-7B4C-FDD5-B981-2631355C8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547423"/>
            <a:ext cx="3657600" cy="40215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FA56DD-EAAB-FEB8-E2CE-9FF00E8D6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12" y="482038"/>
            <a:ext cx="3960000" cy="31680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23528" y="3693494"/>
            <a:ext cx="482453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700" dirty="0" smtClean="0">
                <a:solidFill>
                  <a:schemeClr val="accent5"/>
                </a:solidFill>
              </a:rPr>
              <a:t>MTF used to build the assembly tree of each equipment (subcomponents assembled to the main component)</a:t>
            </a:r>
            <a:endParaRPr lang="en-GB" sz="17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74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5576"/>
            <a:ext cx="7920000" cy="540000"/>
          </a:xfrm>
        </p:spPr>
        <p:txBody>
          <a:bodyPr/>
          <a:lstStyle/>
          <a:p>
            <a:r>
              <a:rPr lang="en-GB" dirty="0"/>
              <a:t>From MIP to </a:t>
            </a:r>
            <a:r>
              <a:rPr lang="en-US" dirty="0" smtClean="0"/>
              <a:t>MTF – Production Follow-up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26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500" y="4711500"/>
            <a:ext cx="370639" cy="364500"/>
          </a:xfrm>
          <a:prstGeom prst="rect">
            <a:avLst/>
          </a:prstGeom>
        </p:spPr>
      </p:pic>
      <p:sp>
        <p:nvSpPr>
          <p:cNvPr id="2" name="Curved Up Arrow 1"/>
          <p:cNvSpPr/>
          <p:nvPr/>
        </p:nvSpPr>
        <p:spPr>
          <a:xfrm>
            <a:off x="3353884" y="4245936"/>
            <a:ext cx="2960856" cy="540060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6330" y="675000"/>
            <a:ext cx="2062733" cy="16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5823" y="2553816"/>
            <a:ext cx="2060218" cy="16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5457" y="861476"/>
            <a:ext cx="1612230" cy="27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5120" y="2808393"/>
            <a:ext cx="1080000" cy="8113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750" y="3274420"/>
            <a:ext cx="1080000" cy="93351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000" y="1005900"/>
            <a:ext cx="2160000" cy="15479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5681" y="1373821"/>
            <a:ext cx="2160000" cy="15181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90677" y="1714731"/>
            <a:ext cx="2160000" cy="1516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2571750" y="4767263"/>
            <a:ext cx="4970250" cy="270000"/>
          </a:xfrm>
        </p:spPr>
        <p:txBody>
          <a:bodyPr/>
          <a:lstStyle/>
          <a:p>
            <a:r>
              <a:rPr lang="en-GB" smtClean="0"/>
              <a:t>H. Garcia Gavela - CERN-TRIUMF Use of MTF/Infor for HL-LHC </a:t>
            </a:r>
            <a:endParaRPr lang="en-GB" noProof="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72039" y="533471"/>
            <a:ext cx="300038" cy="3857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04000" y="648246"/>
            <a:ext cx="268000" cy="27370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22400" y="2553816"/>
            <a:ext cx="268000" cy="27370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09BA020-8CEA-4565-9C2D-3572AEB058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33929" y="951016"/>
            <a:ext cx="1080000" cy="8113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387BC60-27F0-4C45-9FC8-4A4478F641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28047" y="4254092"/>
            <a:ext cx="327905" cy="35132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6A9091E-2FC1-479E-993C-0E65497D03F8}"/>
              </a:ext>
            </a:extLst>
          </p:cNvPr>
          <p:cNvSpPr txBox="1"/>
          <p:nvPr/>
        </p:nvSpPr>
        <p:spPr>
          <a:xfrm>
            <a:off x="1919665" y="4274326"/>
            <a:ext cx="7100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ITEM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3AFB62-5E68-4B7C-8820-BCC235D1614A}"/>
              </a:ext>
            </a:extLst>
          </p:cNvPr>
          <p:cNvSpPr txBox="1"/>
          <p:nvPr/>
        </p:nvSpPr>
        <p:spPr>
          <a:xfrm>
            <a:off x="6435813" y="4250745"/>
            <a:ext cx="10812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ASSET (S)</a:t>
            </a:r>
          </a:p>
        </p:txBody>
      </p:sp>
    </p:spTree>
    <p:extLst>
      <p:ext uri="{BB962C8B-B14F-4D97-AF65-F5344CB8AC3E}">
        <p14:creationId xmlns:p14="http://schemas.microsoft.com/office/powerpoint/2010/main" val="16640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45768"/>
            <a:ext cx="7920000" cy="540000"/>
          </a:xfrm>
        </p:spPr>
        <p:txBody>
          <a:bodyPr/>
          <a:lstStyle/>
          <a:p>
            <a:r>
              <a:rPr lang="fr-CH" sz="2200" dirty="0" smtClean="0"/>
              <a:t>Production </a:t>
            </a:r>
            <a:r>
              <a:rPr lang="fr-CH" sz="2200" dirty="0" err="1" smtClean="0"/>
              <a:t>Follow</a:t>
            </a:r>
            <a:r>
              <a:rPr lang="fr-CH" sz="2200" dirty="0" smtClean="0"/>
              <a:t>-up and Storage of </a:t>
            </a:r>
            <a:r>
              <a:rPr lang="fr-CH" sz="2200" dirty="0" err="1" smtClean="0"/>
              <a:t>Manufacturing</a:t>
            </a:r>
            <a:r>
              <a:rPr lang="fr-CH" sz="2200" dirty="0" smtClean="0"/>
              <a:t> Data </a:t>
            </a:r>
            <a:endParaRPr lang="en-GB" sz="2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193" y="739027"/>
            <a:ext cx="1547050" cy="1215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960" y="3535707"/>
            <a:ext cx="1545164" cy="1215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883" y="1447820"/>
            <a:ext cx="1209173" cy="2025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3001" y="741815"/>
            <a:ext cx="1012500" cy="76068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327" y="2077754"/>
            <a:ext cx="1046915" cy="90491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2128" y="675000"/>
            <a:ext cx="1847018" cy="13236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09BA020-8CEA-4565-9C2D-3572AEB058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0692" y="3220876"/>
            <a:ext cx="1012500" cy="76068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44CACDA-F160-4471-8DE6-4FD35EC9B4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02302" y="670794"/>
            <a:ext cx="933627" cy="13236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FB0926E-CECE-4248-803D-40E4CF9C97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5213" y="2122821"/>
            <a:ext cx="1418692" cy="10051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63790C8-E387-420E-8F72-8118918049A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19692" y="2084830"/>
            <a:ext cx="654649" cy="93272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A42FAB6-D98F-4434-81A5-088118824B3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68110" y="2068838"/>
            <a:ext cx="659036" cy="93272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F661FB0-34DD-4603-A833-546D1C9B3C0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89111" y="2077754"/>
            <a:ext cx="655430" cy="93243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93D3E80-140F-492F-B972-B4CCD94B3CF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15937" y="2072513"/>
            <a:ext cx="655928" cy="93272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527331-2D7E-40AF-BA26-7A062290E0C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7659" y="3239214"/>
            <a:ext cx="1217395" cy="17448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387BC60-27F0-4C45-9FC8-4A4478F641A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425429" y="3769920"/>
            <a:ext cx="327905" cy="35132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64C9AC7-3D20-4CA7-9F03-6BAD56234C4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42242" y="1607578"/>
            <a:ext cx="324759" cy="28996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2A0A7F7B-2CD7-4042-9BA8-F97FFEF0050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43592" y="3190401"/>
            <a:ext cx="324759" cy="2899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A9091E-2FC1-479E-993C-0E65497D03F8}"/>
              </a:ext>
            </a:extLst>
          </p:cNvPr>
          <p:cNvSpPr txBox="1"/>
          <p:nvPr/>
        </p:nvSpPr>
        <p:spPr>
          <a:xfrm>
            <a:off x="2359083" y="4207931"/>
            <a:ext cx="7100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ITEM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53073E3-F79C-49CF-95FA-54BBA59FB9FF}"/>
              </a:ext>
            </a:extLst>
          </p:cNvPr>
          <p:cNvCxnSpPr/>
          <p:nvPr/>
        </p:nvCxnSpPr>
        <p:spPr>
          <a:xfrm flipV="1">
            <a:off x="3569866" y="1813687"/>
            <a:ext cx="2571944" cy="93924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2497BC2-D4F0-4F92-80C4-62A44ECF4F97}"/>
              </a:ext>
            </a:extLst>
          </p:cNvPr>
          <p:cNvCxnSpPr>
            <a:cxnSpLocks/>
          </p:cNvCxnSpPr>
          <p:nvPr/>
        </p:nvCxnSpPr>
        <p:spPr>
          <a:xfrm>
            <a:off x="3569866" y="2752931"/>
            <a:ext cx="2613540" cy="58245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25B26521-34B1-483B-ACB8-F075617D224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977971" y="3200999"/>
            <a:ext cx="1199988" cy="17448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73AFB62-5E68-4B7C-8820-BCC235D1614A}"/>
              </a:ext>
            </a:extLst>
          </p:cNvPr>
          <p:cNvSpPr txBox="1"/>
          <p:nvPr/>
        </p:nvSpPr>
        <p:spPr>
          <a:xfrm>
            <a:off x="6728441" y="4203790"/>
            <a:ext cx="10812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ASSET (S)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6A2CD63-C735-4A91-84C4-C6F05730C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92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602001" y="135000"/>
            <a:ext cx="5292254" cy="540000"/>
          </a:xfrm>
        </p:spPr>
        <p:txBody>
          <a:bodyPr/>
          <a:lstStyle/>
          <a:p>
            <a:r>
              <a:rPr lang="en-GB" dirty="0" smtClean="0"/>
              <a:t>Nonconformities</a:t>
            </a:r>
            <a:endParaRPr lang="en-GB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idx="1"/>
          </p:nvPr>
        </p:nvSpPr>
        <p:spPr>
          <a:xfrm>
            <a:off x="611561" y="662832"/>
            <a:ext cx="3849118" cy="47982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Nonconformity Report (NCR)</a:t>
            </a:r>
          </a:p>
          <a:p>
            <a:r>
              <a:rPr lang="en-GB" dirty="0">
                <a:hlinkClick r:id="rId2"/>
              </a:rPr>
              <a:t>EDMS 1501109</a:t>
            </a:r>
            <a:endParaRPr lang="en-GB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3"/>
          </p:nvPr>
        </p:nvSpPr>
        <p:spPr>
          <a:xfrm>
            <a:off x="4693418" y="662832"/>
            <a:ext cx="3993382" cy="479822"/>
          </a:xfrm>
        </p:spPr>
        <p:txBody>
          <a:bodyPr/>
          <a:lstStyle/>
          <a:p>
            <a:r>
              <a:rPr lang="en-GB" dirty="0"/>
              <a:t>Nonconformity via MTF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28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500" y="4711500"/>
            <a:ext cx="370639" cy="364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BA12BF1-6B75-471B-AEF5-321D35101F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6789" y="1209606"/>
            <a:ext cx="1328526" cy="189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0110706-405B-443E-8154-8814B1731A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859" y="1213882"/>
            <a:ext cx="1333205" cy="189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27" name="Straight Connector 26"/>
          <p:cNvCxnSpPr/>
          <p:nvPr/>
        </p:nvCxnSpPr>
        <p:spPr>
          <a:xfrm>
            <a:off x="4516041" y="681540"/>
            <a:ext cx="0" cy="2466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34380" y="3443981"/>
            <a:ext cx="807523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350" dirty="0">
                <a:solidFill>
                  <a:schemeClr val="accent5"/>
                </a:solidFill>
              </a:rPr>
              <a:t>A N</a:t>
            </a:r>
            <a:r>
              <a:rPr lang="en-US" sz="1350" dirty="0" smtClean="0">
                <a:solidFill>
                  <a:schemeClr val="accent5"/>
                </a:solidFill>
              </a:rPr>
              <a:t>onconformity </a:t>
            </a:r>
            <a:r>
              <a:rPr lang="en-US" sz="1350" dirty="0">
                <a:solidFill>
                  <a:schemeClr val="accent5"/>
                </a:solidFill>
              </a:rPr>
              <a:t>Report is attached to the step </a:t>
            </a:r>
            <a:r>
              <a:rPr lang="en-US" sz="1350" dirty="0" smtClean="0">
                <a:solidFill>
                  <a:schemeClr val="accent5"/>
                </a:solidFill>
              </a:rPr>
              <a:t>in which the deviation was found (Manufacturing Folder) and it is part of the Quality Dossier of the Project</a:t>
            </a:r>
            <a:endParaRPr lang="en-US" sz="1350" dirty="0">
              <a:solidFill>
                <a:schemeClr val="accent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3000" y="4254178"/>
            <a:ext cx="6858000" cy="286652"/>
          </a:xfrm>
          <a:prstGeom prst="rect">
            <a:avLst/>
          </a:prstGeom>
        </p:spPr>
      </p:pic>
      <p:sp>
        <p:nvSpPr>
          <p:cNvPr id="15" name="Text Placeholder 22"/>
          <p:cNvSpPr txBox="1">
            <a:spLocks/>
          </p:cNvSpPr>
          <p:nvPr/>
        </p:nvSpPr>
        <p:spPr>
          <a:xfrm>
            <a:off x="3000376" y="3975530"/>
            <a:ext cx="3031331" cy="47982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/>
              <a:t>Decision about Non Conformity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8781" y="1086913"/>
            <a:ext cx="3120233" cy="2025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802786" y="2450575"/>
            <a:ext cx="216024" cy="945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0784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1705"/>
            <a:ext cx="7920000" cy="540000"/>
          </a:xfrm>
        </p:spPr>
        <p:txBody>
          <a:bodyPr/>
          <a:lstStyle/>
          <a:p>
            <a:r>
              <a:rPr lang="en-GB" dirty="0" smtClean="0"/>
              <a:t>What goes where in the machine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800236"/>
            <a:ext cx="6627000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53AEBD-0641-A049-A19D-D31FB95A1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169" y="618914"/>
            <a:ext cx="5357662" cy="390567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0329" y="1838822"/>
            <a:ext cx="1800000" cy="146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17" y="1904279"/>
            <a:ext cx="1800000" cy="1469199"/>
          </a:xfrm>
          <a:prstGeom prst="rect">
            <a:avLst/>
          </a:prstGeom>
        </p:spPr>
      </p:pic>
      <p:sp>
        <p:nvSpPr>
          <p:cNvPr id="8" name="Curved Up Arrow 7"/>
          <p:cNvSpPr/>
          <p:nvPr/>
        </p:nvSpPr>
        <p:spPr>
          <a:xfrm rot="253443">
            <a:off x="5612100" y="4227203"/>
            <a:ext cx="1440160" cy="450770"/>
          </a:xfrm>
          <a:prstGeom prst="curvedUpArrow">
            <a:avLst>
              <a:gd name="adj1" fmla="val 11822"/>
              <a:gd name="adj2" fmla="val 72646"/>
              <a:gd name="adj3" fmla="val 4605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9" name="Curved Up Arrow 8"/>
          <p:cNvSpPr/>
          <p:nvPr/>
        </p:nvSpPr>
        <p:spPr>
          <a:xfrm rot="7469034" flipV="1">
            <a:off x="1806318" y="4233340"/>
            <a:ext cx="1131016" cy="312495"/>
          </a:xfrm>
          <a:prstGeom prst="curvedUpArrow">
            <a:avLst>
              <a:gd name="adj1" fmla="val 25000"/>
              <a:gd name="adj2" fmla="val 144517"/>
              <a:gd name="adj3" fmla="val 3875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9944" y="3491110"/>
            <a:ext cx="1800000" cy="14486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63" y="3575256"/>
            <a:ext cx="1800000" cy="13960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85642"/>
            <a:ext cx="2520000" cy="9512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6221" y="525804"/>
            <a:ext cx="2520000" cy="107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878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HL-LHC Project Introduction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HL-LHC Quality Plan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MTF /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EAM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for HL-LHC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Summary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61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HL-LHC Project Introduction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HL-LHC Quality Plan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MTF /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EAM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for HL-LHC</a:t>
            </a:r>
          </a:p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18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87534"/>
            <a:ext cx="7920000" cy="540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E30A10E-D336-494A-843D-1DD0531E0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840" y="555526"/>
            <a:ext cx="8342624" cy="3680222"/>
          </a:xfrm>
        </p:spPr>
        <p:txBody>
          <a:bodyPr>
            <a:noAutofit/>
          </a:bodyPr>
          <a:lstStyle/>
          <a:p>
            <a:pPr algn="just"/>
            <a:r>
              <a:rPr lang="en-US" sz="2200" dirty="0" smtClean="0"/>
              <a:t>The </a:t>
            </a:r>
            <a:r>
              <a:rPr lang="en-US" sz="2200" b="1" dirty="0" smtClean="0"/>
              <a:t>HL-LHC Project </a:t>
            </a:r>
            <a:r>
              <a:rPr lang="en-US" sz="2200" dirty="0" smtClean="0"/>
              <a:t>is the flagship project at </a:t>
            </a:r>
            <a:r>
              <a:rPr lang="en-US" sz="2200" b="1" dirty="0" smtClean="0"/>
              <a:t>CERN</a:t>
            </a:r>
            <a:r>
              <a:rPr lang="en-US" sz="2200" dirty="0" smtClean="0"/>
              <a:t> for the next years</a:t>
            </a:r>
          </a:p>
          <a:p>
            <a:pPr algn="just"/>
            <a:r>
              <a:rPr lang="en-US" sz="2200" dirty="0" smtClean="0"/>
              <a:t>Since the beginning </a:t>
            </a:r>
            <a:r>
              <a:rPr lang="en-US" sz="2200" b="1" dirty="0" smtClean="0"/>
              <a:t>the existing tools at CERN </a:t>
            </a:r>
            <a:r>
              <a:rPr lang="en-US" sz="2200" dirty="0" smtClean="0"/>
              <a:t>were adopted to </a:t>
            </a:r>
            <a:r>
              <a:rPr lang="en-US" sz="2200" b="1" dirty="0" smtClean="0"/>
              <a:t>handle the documentation </a:t>
            </a:r>
            <a:r>
              <a:rPr lang="en-US" sz="2200" dirty="0" smtClean="0"/>
              <a:t>and </a:t>
            </a:r>
            <a:r>
              <a:rPr lang="en-US" sz="2200" b="1" dirty="0" smtClean="0"/>
              <a:t>trace the equipment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(</a:t>
            </a:r>
            <a:r>
              <a:rPr lang="en-US" sz="2200" b="1" dirty="0" smtClean="0"/>
              <a:t>HL-LHC Plan</a:t>
            </a:r>
            <a:r>
              <a:rPr lang="en-US" sz="2200" dirty="0" smtClean="0"/>
              <a:t>)</a:t>
            </a:r>
          </a:p>
          <a:p>
            <a:pPr algn="just"/>
            <a:r>
              <a:rPr lang="en-US" sz="2200" dirty="0" smtClean="0"/>
              <a:t>The project is now in full </a:t>
            </a:r>
            <a:r>
              <a:rPr lang="en-US" sz="2200" b="1" dirty="0" smtClean="0"/>
              <a:t>Series production</a:t>
            </a:r>
            <a:r>
              <a:rPr lang="en-US" sz="2200" dirty="0" smtClean="0"/>
              <a:t>. </a:t>
            </a:r>
            <a:r>
              <a:rPr lang="en-US" sz="2200" b="1" dirty="0" smtClean="0"/>
              <a:t>MTF and </a:t>
            </a:r>
            <a:r>
              <a:rPr lang="en-US" sz="2200" b="1" smtClean="0"/>
              <a:t/>
            </a:r>
            <a:br>
              <a:rPr lang="en-US" sz="2200" b="1" smtClean="0"/>
            </a:br>
            <a:r>
              <a:rPr lang="en-US" sz="2200" b="1" smtClean="0"/>
              <a:t>EAM</a:t>
            </a:r>
            <a:r>
              <a:rPr lang="en-US" sz="2200" smtClean="0"/>
              <a:t> </a:t>
            </a:r>
            <a:r>
              <a:rPr lang="en-US" sz="2200" dirty="0" smtClean="0"/>
              <a:t>are </a:t>
            </a:r>
            <a:r>
              <a:rPr lang="en-US" sz="2200" b="1" dirty="0" smtClean="0"/>
              <a:t>extensively used </a:t>
            </a:r>
            <a:r>
              <a:rPr lang="en-US" sz="2200" dirty="0" smtClean="0"/>
              <a:t>nowadays (not only at CERN but also by Contractors and Collaborations)</a:t>
            </a:r>
          </a:p>
          <a:p>
            <a:pPr algn="just"/>
            <a:r>
              <a:rPr lang="en-US" sz="2200" dirty="0" smtClean="0"/>
              <a:t>The </a:t>
            </a:r>
            <a:r>
              <a:rPr lang="en-US" sz="2200" b="1" dirty="0" smtClean="0"/>
              <a:t>tools are well adapted </a:t>
            </a:r>
            <a:r>
              <a:rPr lang="en-US" sz="2200" dirty="0" smtClean="0"/>
              <a:t>to cover </a:t>
            </a:r>
            <a:r>
              <a:rPr lang="en-US" sz="2200" b="1" dirty="0" smtClean="0"/>
              <a:t>our needs</a:t>
            </a:r>
            <a:r>
              <a:rPr lang="en-US" sz="2200" dirty="0" smtClean="0"/>
              <a:t>: identification, traceability, production follow-up, storage of manufacturing data (</a:t>
            </a:r>
            <a:r>
              <a:rPr lang="en-US" sz="2200" b="1" dirty="0" smtClean="0"/>
              <a:t>Thanks to EN-IM Colleagues </a:t>
            </a:r>
            <a:r>
              <a:rPr lang="en-US" sz="2200" dirty="0" smtClean="0"/>
              <a:t>for the support to HL-LHC)</a:t>
            </a:r>
          </a:p>
        </p:txBody>
      </p:sp>
    </p:spTree>
    <p:extLst>
      <p:ext uri="{BB962C8B-B14F-4D97-AF65-F5344CB8AC3E}">
        <p14:creationId xmlns:p14="http://schemas.microsoft.com/office/powerpoint/2010/main" val="63529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5091" y="2211710"/>
            <a:ext cx="4830300" cy="1544888"/>
          </a:xfrm>
        </p:spPr>
        <p:txBody>
          <a:bodyPr/>
          <a:lstStyle/>
          <a:p>
            <a:r>
              <a:rPr lang="en-GB" sz="2400" dirty="0" smtClean="0"/>
              <a:t>Thanks a lot for your attention</a:t>
            </a:r>
            <a:br>
              <a:rPr lang="en-GB" sz="2400" dirty="0" smtClean="0"/>
            </a:br>
            <a:r>
              <a:rPr lang="en-GB" sz="2400" dirty="0" smtClean="0"/>
              <a:t>Any question?</a:t>
            </a:r>
            <a:endParaRPr lang="en-GB" sz="24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Why</a:t>
            </a:r>
            <a:r>
              <a:rPr lang="fr-CH" dirty="0" smtClean="0"/>
              <a:t> not </a:t>
            </a:r>
            <a:r>
              <a:rPr lang="fr-CH" dirty="0" err="1" smtClean="0"/>
              <a:t>just</a:t>
            </a:r>
            <a:r>
              <a:rPr lang="fr-CH" dirty="0" smtClean="0"/>
              <a:t> </a:t>
            </a:r>
            <a:r>
              <a:rPr lang="fr-CH" dirty="0" err="1" smtClean="0"/>
              <a:t>keep</a:t>
            </a:r>
            <a:r>
              <a:rPr lang="fr-CH" dirty="0" smtClean="0"/>
              <a:t> </a:t>
            </a:r>
            <a:r>
              <a:rPr lang="fr-CH" dirty="0" err="1" smtClean="0"/>
              <a:t>going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consolidation?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682883"/>
            <a:ext cx="6846169" cy="4056990"/>
          </a:xfrm>
          <a:prstGeom prst="rect">
            <a:avLst/>
          </a:prstGeom>
        </p:spPr>
      </p:pic>
      <p:sp>
        <p:nvSpPr>
          <p:cNvPr id="7" name="Striped Right Arrow 6"/>
          <p:cNvSpPr/>
          <p:nvPr/>
        </p:nvSpPr>
        <p:spPr>
          <a:xfrm rot="16200000">
            <a:off x="7099125" y="2138120"/>
            <a:ext cx="1152128" cy="484632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Upgrade!</a:t>
            </a:r>
            <a:endParaRPr lang="en-GB" sz="14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682716" y="3111079"/>
            <a:ext cx="3129481" cy="792819"/>
          </a:xfrm>
          <a:prstGeom prst="straightConnector1">
            <a:avLst/>
          </a:prstGeom>
          <a:ln w="31750">
            <a:solidFill>
              <a:srgbClr val="005F8C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0704605">
            <a:off x="5409582" y="3121441"/>
            <a:ext cx="27061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Performance </a:t>
            </a:r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improving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consolidation</a:t>
            </a: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123122" y="1656693"/>
            <a:ext cx="2689075" cy="2114881"/>
          </a:xfrm>
          <a:prstGeom prst="straightConnector1">
            <a:avLst/>
          </a:prstGeom>
          <a:ln w="31750">
            <a:solidFill>
              <a:srgbClr val="C0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005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B8B2C8AB-3DB7-6175-E2CA-4EFA4CDA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376" y="4847272"/>
            <a:ext cx="6454057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15258B-B830-A561-EF29-AF8D1584F7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412"/>
          <a:stretch/>
        </p:blipFill>
        <p:spPr>
          <a:xfrm>
            <a:off x="0" y="765531"/>
            <a:ext cx="4094226" cy="23545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36926" y="459935"/>
            <a:ext cx="241925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1500" b="1" dirty="0">
                <a:solidFill>
                  <a:srgbClr val="0C377B"/>
                </a:solidFill>
                <a:latin typeface="Arial"/>
              </a:rPr>
              <a:t>Underground</a:t>
            </a:r>
          </a:p>
          <a:p>
            <a:pPr algn="ctr">
              <a:defRPr/>
            </a:pPr>
            <a:r>
              <a:rPr lang="en-GB" sz="1200" b="1" dirty="0">
                <a:solidFill>
                  <a:srgbClr val="0C377B"/>
                </a:solidFill>
                <a:latin typeface="Arial"/>
              </a:rPr>
              <a:t>(Fully completed on 25 Oct’21)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8D21E4-C7FE-4248-B30B-3DD6A65D48E1}"/>
              </a:ext>
            </a:extLst>
          </p:cNvPr>
          <p:cNvSpPr/>
          <p:nvPr/>
        </p:nvSpPr>
        <p:spPr>
          <a:xfrm>
            <a:off x="6600321" y="529341"/>
            <a:ext cx="89159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500" b="1" dirty="0">
                <a:solidFill>
                  <a:srgbClr val="0C377B"/>
                </a:solidFill>
                <a:latin typeface="Arial"/>
              </a:rPr>
              <a:t>Surface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9B6A530C-33B9-B6A7-5DE1-6F8B639A6990}"/>
              </a:ext>
            </a:extLst>
          </p:cNvPr>
          <p:cNvSpPr txBox="1">
            <a:spLocks/>
          </p:cNvSpPr>
          <p:nvPr/>
        </p:nvSpPr>
        <p:spPr>
          <a:xfrm>
            <a:off x="629562" y="49428"/>
            <a:ext cx="8430056" cy="5251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Main civil engineering work at Point 1 (ATLAS)</a:t>
            </a:r>
            <a:endParaRPr lang="en-GB" sz="3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49A2AC4-9ABF-8D0D-D792-E4A0D6227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3886"/>
            <a:ext cx="3399282" cy="17247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F64596-34CA-1544-725E-3BBD5F289F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780"/>
          <a:stretch/>
        </p:blipFill>
        <p:spPr>
          <a:xfrm>
            <a:off x="4627606" y="837386"/>
            <a:ext cx="4432012" cy="2566782"/>
          </a:xfrm>
          <a:prstGeom prst="rect">
            <a:avLst/>
          </a:prstGeom>
        </p:spPr>
      </p:pic>
      <p:graphicFrame>
        <p:nvGraphicFramePr>
          <p:cNvPr id="22" name="Table 11">
            <a:extLst>
              <a:ext uri="{FF2B5EF4-FFF2-40B4-BE49-F238E27FC236}">
                <a16:creationId xmlns:a16="http://schemas.microsoft.com/office/drawing/2014/main" id="{1AF753E7-4815-6512-1BDC-A98AB9147D8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482983" y="3301103"/>
          <a:ext cx="3202882" cy="17602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55909">
                  <a:extLst>
                    <a:ext uri="{9D8B030D-6E8A-4147-A177-3AD203B41FA5}">
                      <a16:colId xmlns:a16="http://schemas.microsoft.com/office/drawing/2014/main" val="2677916621"/>
                    </a:ext>
                  </a:extLst>
                </a:gridCol>
                <a:gridCol w="2146973">
                  <a:extLst>
                    <a:ext uri="{9D8B030D-6E8A-4147-A177-3AD203B41FA5}">
                      <a16:colId xmlns:a16="http://schemas.microsoft.com/office/drawing/2014/main" val="1805187479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Buildings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Progress [%] / delivery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7763404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SF17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100% / delivered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162761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SHM17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100% / delivered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9992006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SU17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100% / delivered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2935831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SE17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95 % / 26 Sep’22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4041314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SD17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95 % / 26 Sep’22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64881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Underground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100% </a:t>
                      </a:r>
                      <a:r>
                        <a:rPr lang="en-US" sz="1200" dirty="0"/>
                        <a:t>/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26 Sep’22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5599045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8D6456B0-388A-6033-91E3-0F8EB5F4C533}"/>
              </a:ext>
            </a:extLst>
          </p:cNvPr>
          <p:cNvSpPr txBox="1"/>
          <p:nvPr/>
        </p:nvSpPr>
        <p:spPr>
          <a:xfrm>
            <a:off x="5233087" y="790833"/>
            <a:ext cx="5068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SF17</a:t>
            </a:r>
            <a:endParaRPr lang="en-GB" sz="10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463757-CD46-F776-133A-0017B1F54594}"/>
              </a:ext>
            </a:extLst>
          </p:cNvPr>
          <p:cNvSpPr txBox="1"/>
          <p:nvPr/>
        </p:nvSpPr>
        <p:spPr>
          <a:xfrm>
            <a:off x="4587447" y="2245842"/>
            <a:ext cx="6351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SHM17</a:t>
            </a:r>
            <a:endParaRPr lang="en-GB" sz="10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28CF9C-3AE4-B1A2-CF34-F2CC4CA80B3F}"/>
              </a:ext>
            </a:extLst>
          </p:cNvPr>
          <p:cNvSpPr txBox="1"/>
          <p:nvPr/>
        </p:nvSpPr>
        <p:spPr>
          <a:xfrm>
            <a:off x="5946689" y="1183160"/>
            <a:ext cx="6536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SU17</a:t>
            </a:r>
            <a:endParaRPr lang="en-GB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9C28082-0844-58C7-A6F3-5201B5777852}"/>
              </a:ext>
            </a:extLst>
          </p:cNvPr>
          <p:cNvSpPr txBox="1"/>
          <p:nvPr/>
        </p:nvSpPr>
        <p:spPr>
          <a:xfrm>
            <a:off x="6604687" y="1526060"/>
            <a:ext cx="6136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SE17</a:t>
            </a:r>
            <a:endParaRPr lang="en-GB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2F7121-98D8-63D7-15FA-C2394ABD0CD8}"/>
              </a:ext>
            </a:extLst>
          </p:cNvPr>
          <p:cNvSpPr txBox="1"/>
          <p:nvPr/>
        </p:nvSpPr>
        <p:spPr>
          <a:xfrm>
            <a:off x="5177481" y="2335428"/>
            <a:ext cx="5364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SD17</a:t>
            </a:r>
            <a:endParaRPr lang="en-GB" sz="10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866E52-EBE7-58F4-B6F7-C29B41EEA5FE}"/>
              </a:ext>
            </a:extLst>
          </p:cNvPr>
          <p:cNvSpPr txBox="1"/>
          <p:nvPr/>
        </p:nvSpPr>
        <p:spPr>
          <a:xfrm>
            <a:off x="6853571" y="3379146"/>
            <a:ext cx="23663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Fully completed and delivered by Sep’22 (+ ~1 months w/r to the initial contractual date)</a:t>
            </a:r>
            <a:endParaRPr lang="en-GB" sz="1350" b="1" dirty="0">
              <a:solidFill>
                <a:srgbClr val="FF0000"/>
              </a:solidFill>
            </a:endParaRPr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2D72AFD-3701-FCD3-481C-74A3929EE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2BC654-795E-8796-D933-18AC329EC87C}"/>
              </a:ext>
            </a:extLst>
          </p:cNvPr>
          <p:cNvSpPr/>
          <p:nvPr/>
        </p:nvSpPr>
        <p:spPr>
          <a:xfrm>
            <a:off x="6890263" y="4284450"/>
            <a:ext cx="179087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Pieter </a:t>
            </a:r>
            <a:r>
              <a:rPr lang="en-GB" sz="13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Mattelaer</a:t>
            </a:r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</a:p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Laurent Tavian</a:t>
            </a:r>
          </a:p>
        </p:txBody>
      </p:sp>
    </p:spTree>
    <p:extLst>
      <p:ext uri="{BB962C8B-B14F-4D97-AF65-F5344CB8AC3E}">
        <p14:creationId xmlns:p14="http://schemas.microsoft.com/office/powerpoint/2010/main" val="30888268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ABBDB71E-142D-8BAC-149A-E0E89EEDA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376" y="4847272"/>
            <a:ext cx="6454057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8D21E4-C7FE-4248-B30B-3DD6A65D48E1}"/>
              </a:ext>
            </a:extLst>
          </p:cNvPr>
          <p:cNvSpPr/>
          <p:nvPr/>
        </p:nvSpPr>
        <p:spPr>
          <a:xfrm>
            <a:off x="6600321" y="529341"/>
            <a:ext cx="89159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500" b="1" dirty="0">
                <a:solidFill>
                  <a:srgbClr val="0C377B"/>
                </a:solidFill>
                <a:latin typeface="Arial"/>
              </a:rPr>
              <a:t>Surface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9B6A530C-33B9-B6A7-5DE1-6F8B639A6990}"/>
              </a:ext>
            </a:extLst>
          </p:cNvPr>
          <p:cNvSpPr txBox="1">
            <a:spLocks/>
          </p:cNvSpPr>
          <p:nvPr/>
        </p:nvSpPr>
        <p:spPr>
          <a:xfrm>
            <a:off x="672425" y="49428"/>
            <a:ext cx="7886700" cy="5251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Main civil engineering work at Point 5 (CMS)</a:t>
            </a:r>
            <a:endParaRPr lang="en-GB" sz="3000" dirty="0"/>
          </a:p>
        </p:txBody>
      </p:sp>
      <p:graphicFrame>
        <p:nvGraphicFramePr>
          <p:cNvPr id="22" name="Table 11">
            <a:extLst>
              <a:ext uri="{FF2B5EF4-FFF2-40B4-BE49-F238E27FC236}">
                <a16:creationId xmlns:a16="http://schemas.microsoft.com/office/drawing/2014/main" id="{1AF753E7-4815-6512-1BDC-A98AB9147D8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45886" y="3383280"/>
          <a:ext cx="3248317" cy="17602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70888">
                  <a:extLst>
                    <a:ext uri="{9D8B030D-6E8A-4147-A177-3AD203B41FA5}">
                      <a16:colId xmlns:a16="http://schemas.microsoft.com/office/drawing/2014/main" val="2677916621"/>
                    </a:ext>
                  </a:extLst>
                </a:gridCol>
                <a:gridCol w="2177429">
                  <a:extLst>
                    <a:ext uri="{9D8B030D-6E8A-4147-A177-3AD203B41FA5}">
                      <a16:colId xmlns:a16="http://schemas.microsoft.com/office/drawing/2014/main" val="1805187479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Buildings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Progress [%] / delivery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7763404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SF57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100% / delivered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162761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SHM57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100% / delivered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9992006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SU57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100% / delivered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2935831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SE57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70 % / 01 Dec’22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4041314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SD57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60 % / 01 Dec’22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64881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Underground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100% </a:t>
                      </a:r>
                      <a:r>
                        <a:rPr lang="en-US" sz="1200" dirty="0"/>
                        <a:t>/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01 Dec’22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55990459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17047AE-BD38-C4FF-7AE7-3B2C9F7129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71"/>
          <a:stretch/>
        </p:blipFill>
        <p:spPr>
          <a:xfrm>
            <a:off x="0" y="953010"/>
            <a:ext cx="3976384" cy="2354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30A575-DE0C-D480-B7D7-60440C146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11463"/>
            <a:ext cx="3410444" cy="173009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16ADF8E-FA71-87EC-9DB2-E4897DDCE4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4"/>
          <a:stretch/>
        </p:blipFill>
        <p:spPr bwMode="auto">
          <a:xfrm>
            <a:off x="4664676" y="867691"/>
            <a:ext cx="4449170" cy="238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E44A517-D8CC-B7CF-921F-3ED0AA1EA9F8}"/>
              </a:ext>
            </a:extLst>
          </p:cNvPr>
          <p:cNvSpPr txBox="1"/>
          <p:nvPr/>
        </p:nvSpPr>
        <p:spPr>
          <a:xfrm>
            <a:off x="6481119" y="797011"/>
            <a:ext cx="5068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SF57</a:t>
            </a:r>
            <a:endParaRPr lang="en-GB" sz="10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69BDB3-675B-AB2B-BC63-35AB209F7AAB}"/>
              </a:ext>
            </a:extLst>
          </p:cNvPr>
          <p:cNvSpPr txBox="1"/>
          <p:nvPr/>
        </p:nvSpPr>
        <p:spPr>
          <a:xfrm>
            <a:off x="7633387" y="701247"/>
            <a:ext cx="6351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SHM57</a:t>
            </a:r>
            <a:endParaRPr lang="en-GB" sz="10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E9BAD-D838-CAD9-86C4-29F6D8D1701D}"/>
              </a:ext>
            </a:extLst>
          </p:cNvPr>
          <p:cNvSpPr txBox="1"/>
          <p:nvPr/>
        </p:nvSpPr>
        <p:spPr>
          <a:xfrm>
            <a:off x="5637770" y="2233484"/>
            <a:ext cx="5369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SU57</a:t>
            </a:r>
            <a:endParaRPr lang="en-GB" sz="10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86A89DC-5AA7-C090-B6E1-37D838D745DE}"/>
              </a:ext>
            </a:extLst>
          </p:cNvPr>
          <p:cNvSpPr txBox="1"/>
          <p:nvPr/>
        </p:nvSpPr>
        <p:spPr>
          <a:xfrm>
            <a:off x="4842031" y="1329612"/>
            <a:ext cx="573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SE57</a:t>
            </a:r>
            <a:endParaRPr lang="en-GB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E48A6F-99E2-7953-1D71-A5B9DA7A7D1D}"/>
              </a:ext>
            </a:extLst>
          </p:cNvPr>
          <p:cNvSpPr txBox="1"/>
          <p:nvPr/>
        </p:nvSpPr>
        <p:spPr>
          <a:xfrm>
            <a:off x="6141307" y="1748482"/>
            <a:ext cx="5369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SD57</a:t>
            </a:r>
            <a:endParaRPr lang="en-GB" sz="1050" dirty="0"/>
          </a:p>
        </p:txBody>
      </p:sp>
      <p:sp>
        <p:nvSpPr>
          <p:cNvPr id="6" name="Rectangle 5"/>
          <p:cNvSpPr/>
          <p:nvPr/>
        </p:nvSpPr>
        <p:spPr>
          <a:xfrm>
            <a:off x="665739" y="472292"/>
            <a:ext cx="239360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1500" b="1" dirty="0">
                <a:solidFill>
                  <a:srgbClr val="0C377B"/>
                </a:solidFill>
                <a:latin typeface="Arial"/>
              </a:rPr>
              <a:t>Underground</a:t>
            </a:r>
          </a:p>
          <a:p>
            <a:pPr algn="ctr">
              <a:defRPr/>
            </a:pPr>
            <a:r>
              <a:rPr lang="en-GB" sz="1200" b="1" dirty="0">
                <a:solidFill>
                  <a:srgbClr val="0C377B"/>
                </a:solidFill>
                <a:latin typeface="Arial"/>
              </a:rPr>
              <a:t>(fully completed on 25 Feb’22)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86C5D1-5E2D-27FC-4F90-0406B1AA0FA0}"/>
              </a:ext>
            </a:extLst>
          </p:cNvPr>
          <p:cNvSpPr txBox="1"/>
          <p:nvPr/>
        </p:nvSpPr>
        <p:spPr>
          <a:xfrm>
            <a:off x="6808289" y="3475671"/>
            <a:ext cx="23663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Fully completed and delivered by Dec’22 (+ ~2 months w/r to the initial contractual date)</a:t>
            </a:r>
            <a:endParaRPr lang="en-GB" sz="1350" b="1" dirty="0">
              <a:solidFill>
                <a:srgbClr val="FF0000"/>
              </a:solidFill>
            </a:endParaRPr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B431F92D-F509-20B4-D816-07EBE2FB2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351FD3-58A6-7BDE-7531-F5E815891F26}"/>
              </a:ext>
            </a:extLst>
          </p:cNvPr>
          <p:cNvSpPr/>
          <p:nvPr/>
        </p:nvSpPr>
        <p:spPr>
          <a:xfrm>
            <a:off x="6900499" y="4397767"/>
            <a:ext cx="179087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Pieter </a:t>
            </a:r>
            <a:r>
              <a:rPr lang="en-GB" sz="13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Mattelaer</a:t>
            </a:r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</a:p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Laurent Tavian</a:t>
            </a:r>
          </a:p>
        </p:txBody>
      </p:sp>
    </p:spTree>
    <p:extLst>
      <p:ext uri="{BB962C8B-B14F-4D97-AF65-F5344CB8AC3E}">
        <p14:creationId xmlns:p14="http://schemas.microsoft.com/office/powerpoint/2010/main" val="7801742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A4A8025F-0096-4263-3340-C4F33EF12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9" y="1309816"/>
            <a:ext cx="4230645" cy="282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0FBF219-2C29-784D-F23B-66D141055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4977" y="3136603"/>
            <a:ext cx="2911563" cy="1676354"/>
          </a:xfrm>
          <a:prstGeom prst="rect">
            <a:avLst/>
          </a:prstGeom>
        </p:spPr>
      </p:pic>
      <p:sp>
        <p:nvSpPr>
          <p:cNvPr id="3" name="Title 3">
            <a:extLst>
              <a:ext uri="{FF2B5EF4-FFF2-40B4-BE49-F238E27FC236}">
                <a16:creationId xmlns:a16="http://schemas.microsoft.com/office/drawing/2014/main" id="{4DCD3359-F2C9-5DC7-D7AB-6FFE2EDEC4A4}"/>
              </a:ext>
            </a:extLst>
          </p:cNvPr>
          <p:cNvSpPr txBox="1">
            <a:spLocks/>
          </p:cNvSpPr>
          <p:nvPr/>
        </p:nvSpPr>
        <p:spPr>
          <a:xfrm>
            <a:off x="672425" y="49428"/>
            <a:ext cx="7886700" cy="5251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/>
              <a:t>Main civil engineering work at Point 5 (CMS)</a:t>
            </a:r>
            <a:endParaRPr lang="en-GB" sz="33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5A9C2C4-5EC3-8E80-2A73-4A71E3AAF16B}"/>
              </a:ext>
            </a:extLst>
          </p:cNvPr>
          <p:cNvCxnSpPr>
            <a:cxnSpLocks/>
          </p:cNvCxnSpPr>
          <p:nvPr/>
        </p:nvCxnSpPr>
        <p:spPr>
          <a:xfrm flipH="1">
            <a:off x="7871255" y="3175687"/>
            <a:ext cx="203886" cy="1143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8D4B8FC-4E1C-B871-6918-4C5644EDEE8A}"/>
              </a:ext>
            </a:extLst>
          </p:cNvPr>
          <p:cNvSpPr txBox="1"/>
          <p:nvPr/>
        </p:nvSpPr>
        <p:spPr>
          <a:xfrm>
            <a:off x="2029467" y="1215235"/>
            <a:ext cx="6078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SE57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A4293C-583C-3BCB-30B4-2C20C8DBF8B5}"/>
              </a:ext>
            </a:extLst>
          </p:cNvPr>
          <p:cNvSpPr txBox="1"/>
          <p:nvPr/>
        </p:nvSpPr>
        <p:spPr>
          <a:xfrm>
            <a:off x="1044015" y="1125649"/>
            <a:ext cx="6174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SU57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9C436A-63A5-F93D-1A12-00FE91F94454}"/>
              </a:ext>
            </a:extLst>
          </p:cNvPr>
          <p:cNvSpPr txBox="1"/>
          <p:nvPr/>
        </p:nvSpPr>
        <p:spPr>
          <a:xfrm>
            <a:off x="1340577" y="2441644"/>
            <a:ext cx="6174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SD57</a:t>
            </a:r>
            <a:endParaRPr lang="en-GB" sz="1350" dirty="0">
              <a:highlight>
                <a:srgbClr val="FFFF00"/>
              </a:highlight>
            </a:endParaRPr>
          </a:p>
        </p:txBody>
      </p:sp>
      <p:pic>
        <p:nvPicPr>
          <p:cNvPr id="9" name="Picture 8" descr="A picture containing outdoor&#10;&#10;Description automatically generated">
            <a:extLst>
              <a:ext uri="{FF2B5EF4-FFF2-40B4-BE49-F238E27FC236}">
                <a16:creationId xmlns:a16="http://schemas.microsoft.com/office/drawing/2014/main" id="{DA4AAE8E-5D11-6479-AACA-DC8D6BB224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9" t="15255" r="32062" b="63603"/>
          <a:stretch/>
        </p:blipFill>
        <p:spPr>
          <a:xfrm>
            <a:off x="4538303" y="716692"/>
            <a:ext cx="4423890" cy="21809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F190F9F-CE89-BBD6-A600-9CDDEA577BA7}"/>
              </a:ext>
            </a:extLst>
          </p:cNvPr>
          <p:cNvSpPr txBox="1"/>
          <p:nvPr/>
        </p:nvSpPr>
        <p:spPr>
          <a:xfrm>
            <a:off x="5538786" y="998992"/>
            <a:ext cx="5982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SF57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0B6D63-CDF1-4BF8-A82F-679FBF0D15CF}"/>
              </a:ext>
            </a:extLst>
          </p:cNvPr>
          <p:cNvSpPr txBox="1"/>
          <p:nvPr/>
        </p:nvSpPr>
        <p:spPr>
          <a:xfrm>
            <a:off x="7413924" y="989725"/>
            <a:ext cx="7617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SHM57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3426A800-2935-1ACF-91E5-C48122132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376" y="4847272"/>
            <a:ext cx="6454057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8F2AB063-4DC3-911C-9CAF-77AEAB30A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FB6C99-9E05-D171-5123-9A19C9729F50}"/>
              </a:ext>
            </a:extLst>
          </p:cNvPr>
          <p:cNvSpPr/>
          <p:nvPr/>
        </p:nvSpPr>
        <p:spPr>
          <a:xfrm>
            <a:off x="3794077" y="4338225"/>
            <a:ext cx="179087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Pieter </a:t>
            </a:r>
            <a:r>
              <a:rPr lang="en-GB" sz="13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Mattelaer</a:t>
            </a:r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</a:p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Laurent Tavian</a:t>
            </a:r>
          </a:p>
        </p:txBody>
      </p:sp>
    </p:spTree>
    <p:extLst>
      <p:ext uri="{BB962C8B-B14F-4D97-AF65-F5344CB8AC3E}">
        <p14:creationId xmlns:p14="http://schemas.microsoft.com/office/powerpoint/2010/main" val="27857012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89B40C18-BF18-4320-D85C-CD18051F1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376" y="4847272"/>
            <a:ext cx="6454057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4DCD3359-F2C9-5DC7-D7AB-6FFE2EDEC4A4}"/>
              </a:ext>
            </a:extLst>
          </p:cNvPr>
          <p:cNvSpPr txBox="1">
            <a:spLocks/>
          </p:cNvSpPr>
          <p:nvPr/>
        </p:nvSpPr>
        <p:spPr>
          <a:xfrm>
            <a:off x="672425" y="49428"/>
            <a:ext cx="7886700" cy="5251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/>
              <a:t>Main civil engineering work at Point 1 (ATLAS)</a:t>
            </a:r>
            <a:endParaRPr lang="en-GB" sz="3300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E992DD6-C7EB-7686-581B-070D5226C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4109"/>
            <a:ext cx="4221803" cy="316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054490-D7B0-683E-B56B-00F5C09C31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412"/>
          <a:stretch/>
        </p:blipFill>
        <p:spPr>
          <a:xfrm>
            <a:off x="4771417" y="3014330"/>
            <a:ext cx="3342764" cy="1922392"/>
          </a:xfrm>
          <a:prstGeom prst="rect">
            <a:avLst/>
          </a:prstGeom>
          <a:ln>
            <a:noFill/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5575028-49BA-2310-4EE2-4ABC24B425AB}"/>
              </a:ext>
            </a:extLst>
          </p:cNvPr>
          <p:cNvCxnSpPr>
            <a:cxnSpLocks/>
          </p:cNvCxnSpPr>
          <p:nvPr/>
        </p:nvCxnSpPr>
        <p:spPr>
          <a:xfrm>
            <a:off x="3676135" y="3243649"/>
            <a:ext cx="1970903" cy="35834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>
            <a:extLst>
              <a:ext uri="{FF2B5EF4-FFF2-40B4-BE49-F238E27FC236}">
                <a16:creationId xmlns:a16="http://schemas.microsoft.com/office/drawing/2014/main" id="{73345609-AA14-175B-8A32-AB2A8F134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108" y="556054"/>
            <a:ext cx="3361038" cy="2520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5A9C2C4-5EC3-8E80-2A73-4A71E3AAF16B}"/>
              </a:ext>
            </a:extLst>
          </p:cNvPr>
          <p:cNvCxnSpPr>
            <a:cxnSpLocks/>
          </p:cNvCxnSpPr>
          <p:nvPr/>
        </p:nvCxnSpPr>
        <p:spPr>
          <a:xfrm flipH="1">
            <a:off x="6715898" y="3095368"/>
            <a:ext cx="265670" cy="93293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2801F5B-3B82-2B88-91C1-0CB225B41D91}"/>
              </a:ext>
            </a:extLst>
          </p:cNvPr>
          <p:cNvSpPr txBox="1"/>
          <p:nvPr/>
        </p:nvSpPr>
        <p:spPr>
          <a:xfrm>
            <a:off x="429267" y="1320268"/>
            <a:ext cx="6174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US17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B78977-511D-CBEA-5EA0-BEB10B57BF94}"/>
              </a:ext>
            </a:extLst>
          </p:cNvPr>
          <p:cNvSpPr txBox="1"/>
          <p:nvPr/>
        </p:nvSpPr>
        <p:spPr>
          <a:xfrm>
            <a:off x="7111183" y="705519"/>
            <a:ext cx="6270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UR15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0028C127-5740-0A46-8395-9F14F2DB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62099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4DCD3359-F2C9-5DC7-D7AB-6FFE2EDEC4A4}"/>
              </a:ext>
            </a:extLst>
          </p:cNvPr>
          <p:cNvSpPr txBox="1">
            <a:spLocks/>
          </p:cNvSpPr>
          <p:nvPr/>
        </p:nvSpPr>
        <p:spPr>
          <a:xfrm>
            <a:off x="672424" y="49428"/>
            <a:ext cx="8220056" cy="5251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Main civil engineering work at Point 1 (ATLAS)</a:t>
            </a:r>
            <a:endParaRPr lang="en-GB" sz="30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801EC6B-E2DA-07C9-EE30-6C20681C4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859000"/>
            <a:ext cx="8572500" cy="256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D9BAC0-8B21-8C69-4830-DA27333D1576}"/>
              </a:ext>
            </a:extLst>
          </p:cNvPr>
          <p:cNvSpPr txBox="1"/>
          <p:nvPr/>
        </p:nvSpPr>
        <p:spPr>
          <a:xfrm>
            <a:off x="7018507" y="1298643"/>
            <a:ext cx="5982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SF17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53B5F-87A8-A940-A53D-2D77CD2B5228}"/>
              </a:ext>
            </a:extLst>
          </p:cNvPr>
          <p:cNvSpPr txBox="1"/>
          <p:nvPr/>
        </p:nvSpPr>
        <p:spPr>
          <a:xfrm>
            <a:off x="5971273" y="1419121"/>
            <a:ext cx="7617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SHM17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20703A-944C-EC66-C48E-D28CD9F298F0}"/>
              </a:ext>
            </a:extLst>
          </p:cNvPr>
          <p:cNvSpPr txBox="1"/>
          <p:nvPr/>
        </p:nvSpPr>
        <p:spPr>
          <a:xfrm>
            <a:off x="3147753" y="1542689"/>
            <a:ext cx="6174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SU17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2C8ED1-95C6-A5BD-9B8A-9B26EA067B75}"/>
              </a:ext>
            </a:extLst>
          </p:cNvPr>
          <p:cNvSpPr txBox="1"/>
          <p:nvPr/>
        </p:nvSpPr>
        <p:spPr>
          <a:xfrm>
            <a:off x="1300418" y="1573581"/>
            <a:ext cx="6078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SE17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3CBB49-1B55-9F69-ADD1-38D6904E5DA3}"/>
              </a:ext>
            </a:extLst>
          </p:cNvPr>
          <p:cNvSpPr txBox="1"/>
          <p:nvPr/>
        </p:nvSpPr>
        <p:spPr>
          <a:xfrm>
            <a:off x="3895337" y="1104025"/>
            <a:ext cx="6174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SD17</a:t>
            </a:r>
            <a:endParaRPr lang="en-GB" sz="1350" dirty="0">
              <a:highlight>
                <a:srgbClr val="FFFF00"/>
              </a:highligh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1DFCBF-FB79-4CA0-5C4E-B6519E65C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1732" y="3410639"/>
            <a:ext cx="2965436" cy="1732861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94DC09E-55A4-7309-1E8C-9052250C32D3}"/>
              </a:ext>
            </a:extLst>
          </p:cNvPr>
          <p:cNvCxnSpPr>
            <a:cxnSpLocks/>
          </p:cNvCxnSpPr>
          <p:nvPr/>
        </p:nvCxnSpPr>
        <p:spPr>
          <a:xfrm flipH="1">
            <a:off x="3997411" y="3466070"/>
            <a:ext cx="123568" cy="2224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5C844128-A5A0-8198-9EC9-F95581E5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376" y="4847272"/>
            <a:ext cx="6454057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365B471E-CDF3-F977-F2FF-25571C2B6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69575C-12DB-5593-0FED-E08DFB168C38}"/>
              </a:ext>
            </a:extLst>
          </p:cNvPr>
          <p:cNvSpPr/>
          <p:nvPr/>
        </p:nvSpPr>
        <p:spPr>
          <a:xfrm>
            <a:off x="6890263" y="4284450"/>
            <a:ext cx="179087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Pieter </a:t>
            </a:r>
            <a:r>
              <a:rPr lang="en-GB" sz="13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Mattelaer</a:t>
            </a:r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</a:p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Laurent Tavian</a:t>
            </a:r>
          </a:p>
        </p:txBody>
      </p:sp>
    </p:spTree>
    <p:extLst>
      <p:ext uri="{BB962C8B-B14F-4D97-AF65-F5344CB8AC3E}">
        <p14:creationId xmlns:p14="http://schemas.microsoft.com/office/powerpoint/2010/main" val="8670053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0082CF19-6782-28C7-7FA5-FC5D58760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376" y="4847272"/>
            <a:ext cx="6454057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4DCD3359-F2C9-5DC7-D7AB-6FFE2EDEC4A4}"/>
              </a:ext>
            </a:extLst>
          </p:cNvPr>
          <p:cNvSpPr txBox="1">
            <a:spLocks/>
          </p:cNvSpPr>
          <p:nvPr/>
        </p:nvSpPr>
        <p:spPr>
          <a:xfrm>
            <a:off x="672425" y="49428"/>
            <a:ext cx="7886700" cy="5251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/>
              <a:t>Main civil engineering work at Point 5 (CMS)</a:t>
            </a:r>
            <a:endParaRPr lang="en-GB" sz="3300" dirty="0"/>
          </a:p>
        </p:txBody>
      </p:sp>
      <p:pic>
        <p:nvPicPr>
          <p:cNvPr id="9" name="Picture 8" descr="A picture containing indoor, blue&#10;&#10;Description automatically generated">
            <a:extLst>
              <a:ext uri="{FF2B5EF4-FFF2-40B4-BE49-F238E27FC236}">
                <a16:creationId xmlns:a16="http://schemas.microsoft.com/office/drawing/2014/main" id="{F9CE2CB0-0786-3395-57EE-B8DF07E10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197" y="608230"/>
            <a:ext cx="2236056" cy="2981408"/>
          </a:xfrm>
          <a:prstGeom prst="rect">
            <a:avLst/>
          </a:prstGeom>
        </p:spPr>
      </p:pic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1088FDE1-BD71-4D1C-9D16-559C73624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170" y="630194"/>
            <a:ext cx="3393990" cy="25454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893B9B9-30EA-93BD-2F5F-57C2AC9434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671"/>
          <a:stretch/>
        </p:blipFill>
        <p:spPr>
          <a:xfrm>
            <a:off x="5931243" y="3241240"/>
            <a:ext cx="3212757" cy="190226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5A9C2C4-5EC3-8E80-2A73-4A71E3AAF16B}"/>
              </a:ext>
            </a:extLst>
          </p:cNvPr>
          <p:cNvCxnSpPr>
            <a:cxnSpLocks/>
          </p:cNvCxnSpPr>
          <p:nvPr/>
        </p:nvCxnSpPr>
        <p:spPr>
          <a:xfrm flipH="1">
            <a:off x="7871255" y="3175687"/>
            <a:ext cx="203886" cy="1143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5575028-49BA-2310-4EE2-4ABC24B425AB}"/>
              </a:ext>
            </a:extLst>
          </p:cNvPr>
          <p:cNvCxnSpPr>
            <a:cxnSpLocks/>
          </p:cNvCxnSpPr>
          <p:nvPr/>
        </p:nvCxnSpPr>
        <p:spPr>
          <a:xfrm>
            <a:off x="5288692" y="3083011"/>
            <a:ext cx="1359243" cy="57458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516E34-7FF6-8606-1265-75008DEEE39F}"/>
              </a:ext>
            </a:extLst>
          </p:cNvPr>
          <p:cNvCxnSpPr>
            <a:cxnSpLocks/>
          </p:cNvCxnSpPr>
          <p:nvPr/>
        </p:nvCxnSpPr>
        <p:spPr>
          <a:xfrm flipV="1">
            <a:off x="2662881" y="3855309"/>
            <a:ext cx="4102443" cy="78465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>
            <a:extLst>
              <a:ext uri="{FF2B5EF4-FFF2-40B4-BE49-F238E27FC236}">
                <a16:creationId xmlns:a16="http://schemas.microsoft.com/office/drawing/2014/main" id="{04FD1451-4775-3F07-7869-95B14DEBB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79124"/>
            <a:ext cx="3019168" cy="226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7B5F0F-E969-7634-1626-60F60688A605}"/>
              </a:ext>
            </a:extLst>
          </p:cNvPr>
          <p:cNvSpPr txBox="1"/>
          <p:nvPr/>
        </p:nvSpPr>
        <p:spPr>
          <a:xfrm>
            <a:off x="2245710" y="3408560"/>
            <a:ext cx="6174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US57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53B04C-E9BA-3D07-CCA9-146237A58DE2}"/>
              </a:ext>
            </a:extLst>
          </p:cNvPr>
          <p:cNvSpPr txBox="1"/>
          <p:nvPr/>
        </p:nvSpPr>
        <p:spPr>
          <a:xfrm>
            <a:off x="3608043" y="668449"/>
            <a:ext cx="6367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PM57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8A33E6-131E-576F-A6FC-FA5E048D4CFD}"/>
              </a:ext>
            </a:extLst>
          </p:cNvPr>
          <p:cNvSpPr txBox="1"/>
          <p:nvPr/>
        </p:nvSpPr>
        <p:spPr>
          <a:xfrm>
            <a:off x="7679594" y="810552"/>
            <a:ext cx="6270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UR55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C0047CCD-8342-2849-9FED-EA07F9B1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FD679B-FD69-F683-FE3D-6B7ACB9CE6F6}"/>
              </a:ext>
            </a:extLst>
          </p:cNvPr>
          <p:cNvSpPr/>
          <p:nvPr/>
        </p:nvSpPr>
        <p:spPr>
          <a:xfrm>
            <a:off x="4572001" y="4391410"/>
            <a:ext cx="179087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Pieter </a:t>
            </a:r>
            <a:r>
              <a:rPr lang="en-GB" sz="13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Mattelaer</a:t>
            </a:r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</a:p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Laurent Tavian</a:t>
            </a:r>
          </a:p>
        </p:txBody>
      </p:sp>
    </p:spTree>
    <p:extLst>
      <p:ext uri="{BB962C8B-B14F-4D97-AF65-F5344CB8AC3E}">
        <p14:creationId xmlns:p14="http://schemas.microsoft.com/office/powerpoint/2010/main" val="1320917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7" y="14913"/>
            <a:ext cx="7920000" cy="540000"/>
          </a:xfrm>
        </p:spPr>
        <p:txBody>
          <a:bodyPr/>
          <a:lstStyle/>
          <a:p>
            <a:r>
              <a:rPr lang="en-GB" dirty="0" smtClean="0"/>
              <a:t>HL-LHC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06" y="465516"/>
            <a:ext cx="5346594" cy="35438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8E379F-4CFE-4F7D-8262-DC8632B5367A}"/>
              </a:ext>
            </a:extLst>
          </p:cNvPr>
          <p:cNvSpPr txBox="1"/>
          <p:nvPr/>
        </p:nvSpPr>
        <p:spPr>
          <a:xfrm>
            <a:off x="5463100" y="529319"/>
            <a:ext cx="358370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accent5"/>
                </a:solidFill>
              </a:rPr>
              <a:t>2010 : High Luminosity LHC Design Study established &amp; application for EU funds</a:t>
            </a:r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accent5"/>
                </a:solidFill>
              </a:rPr>
              <a:t>2011: approval and start of the EU co-funded FP7-HiLumi LHC Design Study with 20 Institutions</a:t>
            </a:r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accent5"/>
                </a:solidFill>
              </a:rPr>
              <a:t>2013: Approval by EU HEP strategy of HiLumi as main project for the next decade; Kick off meeting in Daresbury of HL-LHC as construction project; P5 subpanel (USA) also put HL-LHC as next main project</a:t>
            </a:r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accent5"/>
                </a:solidFill>
              </a:rPr>
              <a:t>2015: 1</a:t>
            </a:r>
            <a:r>
              <a:rPr lang="en-US" sz="1200" baseline="30000" dirty="0">
                <a:solidFill>
                  <a:schemeClr val="accent5"/>
                </a:solidFill>
              </a:rPr>
              <a:t>st</a:t>
            </a:r>
            <a:r>
              <a:rPr lang="en-US" sz="1200" dirty="0">
                <a:solidFill>
                  <a:schemeClr val="accent5"/>
                </a:solidFill>
              </a:rPr>
              <a:t> C&amp;S Review 1, end of the FP7-Design Study and insertion of the full funding profile in the CERN budget till 2026 (approved formally till 2020); </a:t>
            </a:r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accent5"/>
                </a:solidFill>
              </a:rPr>
              <a:t>2015 Oct : end of FP7 design phase issue of first TDR-V0</a:t>
            </a:r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en-US" sz="1200" b="1" dirty="0">
                <a:solidFill>
                  <a:schemeClr val="accent5"/>
                </a:solidFill>
              </a:rPr>
              <a:t>2016 (June Council): formal approval of the entire HL-LHC project; HL-LHC declared an ESFRI landmark (</a:t>
            </a:r>
            <a:r>
              <a:rPr lang="en-GB" sz="1200" b="1" dirty="0">
                <a:solidFill>
                  <a:schemeClr val="accent5"/>
                </a:solidFill>
              </a:rPr>
              <a:t>European Strategy Forum on Research Infrastructures)</a:t>
            </a:r>
            <a:endParaRPr lang="en-US" sz="1200" b="1" dirty="0">
              <a:solidFill>
                <a:schemeClr val="accent5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EC10B8-DDD6-4AEE-8A33-D098624945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855" y="4302571"/>
            <a:ext cx="5832648" cy="64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7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0B432B0-6DB1-BFF8-7891-952FED89C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376" y="4847272"/>
            <a:ext cx="6454057" cy="270000"/>
          </a:xfrm>
        </p:spPr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53879-437C-B76D-0724-0F201F7A4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175" y="196373"/>
            <a:ext cx="7886700" cy="617838"/>
          </a:xfrm>
        </p:spPr>
        <p:txBody>
          <a:bodyPr>
            <a:normAutofit fontScale="90000"/>
          </a:bodyPr>
          <a:lstStyle/>
          <a:p>
            <a:pPr algn="l"/>
            <a:r>
              <a:rPr lang="en-US" sz="3000" dirty="0"/>
              <a:t>Technical infrastructures in the delivered buildings</a:t>
            </a:r>
            <a:endParaRPr lang="en-GB" sz="3000" dirty="0"/>
          </a:p>
        </p:txBody>
      </p:sp>
      <p:pic>
        <p:nvPicPr>
          <p:cNvPr id="3" name="Image 3" descr="Une image contenant intérieur, bâtiment&#10;&#10;Description générée automatiquement">
            <a:extLst>
              <a:ext uri="{FF2B5EF4-FFF2-40B4-BE49-F238E27FC236}">
                <a16:creationId xmlns:a16="http://schemas.microsoft.com/office/drawing/2014/main" id="{CECBD7E6-505D-471D-2B57-7B4447FC6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825" y="561772"/>
            <a:ext cx="3840001" cy="2160000"/>
          </a:xfrm>
          <a:prstGeom prst="rect">
            <a:avLst/>
          </a:prstGeom>
        </p:spPr>
      </p:pic>
      <p:pic>
        <p:nvPicPr>
          <p:cNvPr id="4" name="Image 9">
            <a:extLst>
              <a:ext uri="{FF2B5EF4-FFF2-40B4-BE49-F238E27FC236}">
                <a16:creationId xmlns:a16="http://schemas.microsoft.com/office/drawing/2014/main" id="{317000C5-9069-12E7-1B9A-101AE11ED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83" y="2869949"/>
            <a:ext cx="3840000" cy="2160000"/>
          </a:xfrm>
          <a:prstGeom prst="rect">
            <a:avLst/>
          </a:prstGeom>
        </p:spPr>
      </p:pic>
      <p:pic>
        <p:nvPicPr>
          <p:cNvPr id="5" name="Image 3" descr="Une image contenant terrain&#10;&#10;Description générée automatiquement">
            <a:extLst>
              <a:ext uri="{FF2B5EF4-FFF2-40B4-BE49-F238E27FC236}">
                <a16:creationId xmlns:a16="http://schemas.microsoft.com/office/drawing/2014/main" id="{651D250D-6E31-49C3-B06C-F3F7420DD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793" y="2865375"/>
            <a:ext cx="3840000" cy="216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7F84A2-F4AD-DEF2-3FEF-2EA137F1FF1E}"/>
              </a:ext>
            </a:extLst>
          </p:cNvPr>
          <p:cNvSpPr txBox="1"/>
          <p:nvPr/>
        </p:nvSpPr>
        <p:spPr>
          <a:xfrm>
            <a:off x="7559707" y="3041801"/>
            <a:ext cx="684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SL172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7BB9EB-7525-7981-AC22-7EA428C45C0A}"/>
              </a:ext>
            </a:extLst>
          </p:cNvPr>
          <p:cNvSpPr txBox="1"/>
          <p:nvPr/>
        </p:nvSpPr>
        <p:spPr>
          <a:xfrm>
            <a:off x="6428867" y="2443551"/>
            <a:ext cx="7617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SHM57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D9A65F-80BA-0E27-F5D8-AF94163D5641}"/>
              </a:ext>
            </a:extLst>
          </p:cNvPr>
          <p:cNvSpPr txBox="1"/>
          <p:nvPr/>
        </p:nvSpPr>
        <p:spPr>
          <a:xfrm>
            <a:off x="2654535" y="4367195"/>
            <a:ext cx="5982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SF57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A9A7B8-E325-3B46-48B9-F37BDBC96D8D}"/>
              </a:ext>
            </a:extLst>
          </p:cNvPr>
          <p:cNvSpPr txBox="1"/>
          <p:nvPr/>
        </p:nvSpPr>
        <p:spPr>
          <a:xfrm>
            <a:off x="878878" y="989307"/>
            <a:ext cx="26199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dirty="0"/>
              <a:t>Sectional doors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dirty="0"/>
              <a:t>Cranes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dirty="0"/>
              <a:t>Cable trays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dirty="0"/>
              <a:t>Lighting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dirty="0"/>
              <a:t>Ventilation system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dirty="0"/>
              <a:t>Primary water system</a:t>
            </a:r>
            <a:endParaRPr lang="en-GB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1BED345B-22E7-1CD2-CC0C-789289859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0313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484" y="593281"/>
            <a:ext cx="6170141" cy="44141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75120"/>
            <a:ext cx="6170141" cy="459246"/>
          </a:xfrm>
        </p:spPr>
        <p:txBody>
          <a:bodyPr>
            <a:normAutofit fontScale="90000"/>
          </a:bodyPr>
          <a:lstStyle/>
          <a:p>
            <a:r>
              <a:rPr lang="en-GB" dirty="0"/>
              <a:t>How – Defined – Structured – Templates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7626" y="1275606"/>
            <a:ext cx="2052675" cy="3462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25" i="1" dirty="0">
                <a:solidFill>
                  <a:prstClr val="black"/>
                </a:solidFill>
                <a:latin typeface="Arial"/>
              </a:rPr>
              <a:t>From </a:t>
            </a:r>
            <a:r>
              <a:rPr lang="en-GB" sz="825" b="1" i="1" dirty="0">
                <a:solidFill>
                  <a:prstClr val="black"/>
                </a:solidFill>
                <a:latin typeface="Arial"/>
              </a:rPr>
              <a:t>system requirements </a:t>
            </a:r>
            <a:r>
              <a:rPr lang="en-GB" sz="825" i="1" dirty="0">
                <a:solidFill>
                  <a:prstClr val="black"/>
                </a:solidFill>
                <a:latin typeface="Arial"/>
              </a:rPr>
              <a:t>to </a:t>
            </a:r>
            <a:r>
              <a:rPr lang="en-GB" sz="825" b="1" i="1" dirty="0">
                <a:solidFill>
                  <a:prstClr val="black"/>
                </a:solidFill>
                <a:latin typeface="Arial"/>
              </a:rPr>
              <a:t>technical solutions</a:t>
            </a:r>
            <a:r>
              <a:rPr lang="en-GB" sz="825" i="1" dirty="0">
                <a:solidFill>
                  <a:prstClr val="black"/>
                </a:solidFill>
                <a:latin typeface="Arial"/>
              </a:rPr>
              <a:t> and </a:t>
            </a:r>
            <a:r>
              <a:rPr lang="en-GB" sz="825" b="1" i="1" dirty="0">
                <a:solidFill>
                  <a:prstClr val="black"/>
                </a:solidFill>
                <a:latin typeface="Arial"/>
              </a:rPr>
              <a:t>products</a:t>
            </a:r>
          </a:p>
        </p:txBody>
      </p:sp>
      <p:sp>
        <p:nvSpPr>
          <p:cNvPr id="8" name="Rectangle 7"/>
          <p:cNvSpPr/>
          <p:nvPr/>
        </p:nvSpPr>
        <p:spPr>
          <a:xfrm>
            <a:off x="971600" y="2931790"/>
            <a:ext cx="2268252" cy="297180"/>
          </a:xfrm>
          <a:prstGeom prst="rect">
            <a:avLst/>
          </a:pr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60938" y="674306"/>
            <a:ext cx="1770118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u="sng" dirty="0">
                <a:solidFill>
                  <a:prstClr val="black"/>
                </a:solidFill>
                <a:latin typeface="Arial"/>
                <a:hlinkClick r:id="rId4"/>
              </a:rPr>
              <a:t>EDMS #1361462</a:t>
            </a:r>
            <a:endParaRPr lang="en-GB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17380" y="3970924"/>
            <a:ext cx="102870" cy="92322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17380" y="4126354"/>
            <a:ext cx="102870" cy="92322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17380" y="4277591"/>
            <a:ext cx="102870" cy="92322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85961" y="3944647"/>
            <a:ext cx="89800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600" dirty="0">
                <a:solidFill>
                  <a:prstClr val="black"/>
                </a:solidFill>
                <a:latin typeface="Arial"/>
              </a:rPr>
              <a:t>Project management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04543" y="4094229"/>
            <a:ext cx="55976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600" dirty="0">
                <a:solidFill>
                  <a:prstClr val="black"/>
                </a:solidFill>
                <a:latin typeface="Arial"/>
              </a:rPr>
              <a:t>Acquisition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95988" y="4248270"/>
            <a:ext cx="5164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600" dirty="0">
                <a:solidFill>
                  <a:prstClr val="black"/>
                </a:solidFill>
                <a:latin typeface="Arial"/>
              </a:rPr>
              <a:t>Technical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917380" y="4434712"/>
            <a:ext cx="102870" cy="92322"/>
          </a:xfrm>
          <a:prstGeom prst="rect">
            <a:avLst/>
          </a:prstGeom>
          <a:solidFill>
            <a:srgbClr val="336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11083" y="4409853"/>
            <a:ext cx="40267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600" dirty="0">
                <a:solidFill>
                  <a:prstClr val="black"/>
                </a:solidFill>
                <a:latin typeface="Arial"/>
              </a:rPr>
              <a:t>Safety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>
                <a:defRPr/>
              </a:pPr>
              <a:t>41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999225-0A38-49AE-8E60-1673F9C27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15395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6064"/>
            <a:ext cx="7920000" cy="540000"/>
          </a:xfrm>
        </p:spPr>
        <p:txBody>
          <a:bodyPr/>
          <a:lstStyle/>
          <a:p>
            <a:r>
              <a:rPr lang="en-GB" dirty="0"/>
              <a:t>Project Office roles in detail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28C41E-536A-172F-9407-27F4CC6C6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556064"/>
            <a:ext cx="7200000" cy="4031372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Manufacturing</a:t>
            </a:r>
            <a:r>
              <a:rPr lang="fr-CH" dirty="0"/>
              <a:t> Inspection Plan - MIP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500" y="4711500"/>
            <a:ext cx="370639" cy="364500"/>
          </a:xfrm>
          <a:prstGeom prst="rect">
            <a:avLst/>
          </a:prstGeom>
        </p:spPr>
      </p:pic>
      <p:sp>
        <p:nvSpPr>
          <p:cNvPr id="21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2571750" y="4767263"/>
            <a:ext cx="4970250" cy="270000"/>
          </a:xfrm>
        </p:spPr>
        <p:txBody>
          <a:bodyPr/>
          <a:lstStyle/>
          <a:p>
            <a:r>
              <a:rPr lang="en-GB" smtClean="0"/>
              <a:t>H. Garcia Gavela - CERN-TRIUMF Use of MTF/Infor for HL-LHC 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5098" y="667302"/>
            <a:ext cx="2700000" cy="19008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5098" y="2826676"/>
            <a:ext cx="2700000" cy="18569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302000" y="632788"/>
            <a:ext cx="4590480" cy="3070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b="1" u="sng" dirty="0" err="1">
                <a:solidFill>
                  <a:schemeClr val="accent5"/>
                </a:solidFill>
              </a:rPr>
              <a:t>Manufacturing</a:t>
            </a:r>
            <a:r>
              <a:rPr lang="fr-CH" sz="1500" b="1" u="sng" dirty="0">
                <a:solidFill>
                  <a:schemeClr val="accent5"/>
                </a:solidFill>
              </a:rPr>
              <a:t> and Inspection Plan</a:t>
            </a:r>
          </a:p>
          <a:p>
            <a:endParaRPr lang="fr-CH" sz="1350" dirty="0">
              <a:solidFill>
                <a:schemeClr val="accent5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fr-CH" sz="1500" b="1" dirty="0">
                <a:solidFill>
                  <a:schemeClr val="accent5"/>
                </a:solidFill>
              </a:rPr>
              <a:t>PROCEDURE: </a:t>
            </a:r>
            <a:r>
              <a:rPr lang="fr-CH" sz="1500" b="1" dirty="0">
                <a:solidFill>
                  <a:schemeClr val="accent5"/>
                </a:solidFill>
                <a:hlinkClick r:id="rId6"/>
              </a:rPr>
              <a:t>1563887</a:t>
            </a:r>
            <a:endParaRPr lang="fr-CH" sz="1500" b="1" dirty="0">
              <a:solidFill>
                <a:schemeClr val="accent5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fr-CH" sz="1500" b="1" dirty="0">
              <a:solidFill>
                <a:schemeClr val="accent5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fr-CH" sz="1500" b="1" dirty="0">
              <a:solidFill>
                <a:schemeClr val="accent5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fr-CH" sz="1500" b="1" dirty="0">
              <a:solidFill>
                <a:schemeClr val="accent5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fr-CH" sz="1500" b="1" dirty="0">
              <a:solidFill>
                <a:schemeClr val="accent5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fr-CH" sz="1500" b="1" dirty="0">
              <a:solidFill>
                <a:schemeClr val="accent5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fr-CH" sz="1500" b="1" dirty="0">
              <a:solidFill>
                <a:schemeClr val="accent5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fr-CH" sz="1500" b="1" dirty="0">
              <a:solidFill>
                <a:schemeClr val="accent5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fr-CH" sz="1500" b="1" dirty="0">
              <a:solidFill>
                <a:schemeClr val="accent5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fr-CH" sz="1500" b="1" dirty="0">
              <a:solidFill>
                <a:schemeClr val="accent5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fr-CH" sz="1500" b="1" dirty="0">
                <a:solidFill>
                  <a:schemeClr val="accent5"/>
                </a:solidFill>
              </a:rPr>
              <a:t>TEMPLATE: </a:t>
            </a:r>
            <a:r>
              <a:rPr lang="fr-CH" sz="1500" b="1" dirty="0">
                <a:solidFill>
                  <a:schemeClr val="accent5"/>
                </a:solidFill>
                <a:hlinkClick r:id="rId7"/>
              </a:rPr>
              <a:t>1528333</a:t>
            </a:r>
            <a:endParaRPr lang="en-GB" sz="1500" b="1" dirty="0">
              <a:solidFill>
                <a:schemeClr val="accent5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63988" y="1401569"/>
            <a:ext cx="1328727" cy="189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74822" y="1401569"/>
            <a:ext cx="1329660" cy="189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1315" y="3705876"/>
            <a:ext cx="1534073" cy="10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2341" y="3705876"/>
            <a:ext cx="1570323" cy="10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745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Manufacturing</a:t>
            </a:r>
            <a:r>
              <a:rPr lang="fr-CH" dirty="0"/>
              <a:t> Inspection Plan - MIP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500" y="4711500"/>
            <a:ext cx="370639" cy="364500"/>
          </a:xfrm>
          <a:prstGeom prst="rect">
            <a:avLst/>
          </a:prstGeom>
        </p:spPr>
      </p:pic>
      <p:sp>
        <p:nvSpPr>
          <p:cNvPr id="21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2571750" y="4767263"/>
            <a:ext cx="4970250" cy="270000"/>
          </a:xfrm>
        </p:spPr>
        <p:txBody>
          <a:bodyPr/>
          <a:lstStyle/>
          <a:p>
            <a:r>
              <a:rPr lang="en-GB" smtClean="0"/>
              <a:t>H. Garcia Gavela - CERN-TRIUMF Use of MTF/Infor for HL-LHC </a:t>
            </a:r>
            <a:endParaRPr lang="en-GB" noProof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6584" y="737050"/>
            <a:ext cx="4164608" cy="30768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259799" y="2319532"/>
            <a:ext cx="1998222" cy="1131079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350" dirty="0">
                <a:solidFill>
                  <a:schemeClr val="accent5"/>
                </a:solidFill>
              </a:rPr>
              <a:t>Sequence of required steps to manufacture the equipment (both fabrication and QC activities).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07272" y="749672"/>
            <a:ext cx="1926381" cy="877163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75" dirty="0">
                <a:solidFill>
                  <a:schemeClr val="accent5"/>
                </a:solidFill>
              </a:rPr>
              <a:t>Verification and approval following HL-LHC documentation approval process.</a:t>
            </a:r>
          </a:p>
        </p:txBody>
      </p:sp>
      <p:sp>
        <p:nvSpPr>
          <p:cNvPr id="13" name="Oval 12"/>
          <p:cNvSpPr/>
          <p:nvPr/>
        </p:nvSpPr>
        <p:spPr>
          <a:xfrm>
            <a:off x="3534773" y="2011910"/>
            <a:ext cx="653145" cy="1519111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Oval 17"/>
          <p:cNvSpPr/>
          <p:nvPr/>
        </p:nvSpPr>
        <p:spPr>
          <a:xfrm rot="16200000">
            <a:off x="3618318" y="1267090"/>
            <a:ext cx="486054" cy="687425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Oval 18"/>
          <p:cNvSpPr/>
          <p:nvPr/>
        </p:nvSpPr>
        <p:spPr>
          <a:xfrm>
            <a:off x="4205058" y="2011910"/>
            <a:ext cx="653145" cy="1519111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TextBox 19"/>
          <p:cNvSpPr txBox="1"/>
          <p:nvPr/>
        </p:nvSpPr>
        <p:spPr>
          <a:xfrm>
            <a:off x="1143000" y="3922140"/>
            <a:ext cx="4150374" cy="923330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350" dirty="0">
                <a:solidFill>
                  <a:schemeClr val="accent5"/>
                </a:solidFill>
              </a:rPr>
              <a:t>Applicable documentation which supports the related activity such as drawings, procedures, standards, guidelines, acceptance criteria, checklists, etc.</a:t>
            </a:r>
          </a:p>
        </p:txBody>
      </p:sp>
      <p:sp>
        <p:nvSpPr>
          <p:cNvPr id="22" name="Oval 21"/>
          <p:cNvSpPr/>
          <p:nvPr/>
        </p:nvSpPr>
        <p:spPr>
          <a:xfrm>
            <a:off x="5544108" y="1968758"/>
            <a:ext cx="216024" cy="1414707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3" name="TextBox 22"/>
          <p:cNvSpPr txBox="1"/>
          <p:nvPr/>
        </p:nvSpPr>
        <p:spPr>
          <a:xfrm>
            <a:off x="5760132" y="3888947"/>
            <a:ext cx="1998222" cy="715581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350" dirty="0">
                <a:solidFill>
                  <a:schemeClr val="accent5"/>
                </a:solidFill>
              </a:rPr>
              <a:t>Codification of the activity by the client (see next slide)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3094928" y="1418779"/>
            <a:ext cx="490757" cy="1457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3251205" y="2698615"/>
            <a:ext cx="391844" cy="623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4083988" y="2884311"/>
            <a:ext cx="378413" cy="9981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618517" y="3219822"/>
            <a:ext cx="303634" cy="6691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424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678420"/>
            <a:ext cx="2700000" cy="18569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Oval 25"/>
          <p:cNvSpPr/>
          <p:nvPr/>
        </p:nvSpPr>
        <p:spPr>
          <a:xfrm rot="16200000">
            <a:off x="2184663" y="1480556"/>
            <a:ext cx="994256" cy="2916326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Manufacturing</a:t>
            </a:r>
            <a:r>
              <a:rPr lang="fr-CH" dirty="0"/>
              <a:t> Inspection Plan - MIP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500" y="4711500"/>
            <a:ext cx="370639" cy="364500"/>
          </a:xfrm>
          <a:prstGeom prst="rect">
            <a:avLst/>
          </a:prstGeom>
        </p:spPr>
      </p:pic>
      <p:sp>
        <p:nvSpPr>
          <p:cNvPr id="21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2571750" y="4767263"/>
            <a:ext cx="4970250" cy="270000"/>
          </a:xfrm>
        </p:spPr>
        <p:txBody>
          <a:bodyPr/>
          <a:lstStyle/>
          <a:p>
            <a:r>
              <a:rPr lang="en-GB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24" name="Content Placeholder 3"/>
          <p:cNvSpPr txBox="1">
            <a:spLocks/>
          </p:cNvSpPr>
          <p:nvPr/>
        </p:nvSpPr>
        <p:spPr>
          <a:xfrm>
            <a:off x="1602000" y="675001"/>
            <a:ext cx="6264366" cy="103265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800" dirty="0"/>
              <a:t>The different activities will be categorized by the client during the verification and approval process. The assigned categories shall be respected along the process (N, H, W, R or a combination of those).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754" y="2703862"/>
            <a:ext cx="6733447" cy="2023217"/>
          </a:xfrm>
          <a:prstGeom prst="rect">
            <a:avLst/>
          </a:prstGeom>
        </p:spPr>
      </p:pic>
      <p:sp>
        <p:nvSpPr>
          <p:cNvPr id="29" name="Content Placeholder 3"/>
          <p:cNvSpPr txBox="1">
            <a:spLocks/>
          </p:cNvSpPr>
          <p:nvPr/>
        </p:nvSpPr>
        <p:spPr>
          <a:xfrm>
            <a:off x="4052101" y="1621333"/>
            <a:ext cx="3858881" cy="10612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CH" sz="1350" dirty="0" err="1"/>
              <a:t>We</a:t>
            </a:r>
            <a:r>
              <a:rPr lang="fr-CH" sz="1350" dirty="0"/>
              <a:t> </a:t>
            </a:r>
            <a:r>
              <a:rPr lang="fr-CH" sz="1350" dirty="0" err="1"/>
              <a:t>can</a:t>
            </a:r>
            <a:r>
              <a:rPr lang="fr-CH" sz="1350" dirty="0"/>
              <a:t> set </a:t>
            </a:r>
            <a:r>
              <a:rPr lang="fr-CH" sz="1350" dirty="0" err="1"/>
              <a:t>these</a:t>
            </a:r>
            <a:r>
              <a:rPr lang="fr-CH" sz="1350" dirty="0"/>
              <a:t> </a:t>
            </a:r>
            <a:r>
              <a:rPr lang="fr-CH" sz="1350" dirty="0" err="1"/>
              <a:t>categories</a:t>
            </a:r>
            <a:r>
              <a:rPr lang="fr-CH" sz="1350" dirty="0"/>
              <a:t> on MTF. </a:t>
            </a:r>
            <a:r>
              <a:rPr lang="fr-CH" sz="1350" dirty="0" err="1"/>
              <a:t>Since</a:t>
            </a:r>
            <a:r>
              <a:rPr lang="fr-CH" sz="1350" dirty="0"/>
              <a:t> </a:t>
            </a:r>
            <a:r>
              <a:rPr lang="fr-CH" sz="1350" dirty="0" err="1"/>
              <a:t>parallel</a:t>
            </a:r>
            <a:r>
              <a:rPr lang="fr-CH" sz="1350" dirty="0"/>
              <a:t> </a:t>
            </a:r>
            <a:r>
              <a:rPr lang="fr-CH" sz="1350" dirty="0" err="1"/>
              <a:t>activities</a:t>
            </a:r>
            <a:r>
              <a:rPr lang="fr-CH" sz="1350" dirty="0"/>
              <a:t> are not </a:t>
            </a:r>
            <a:r>
              <a:rPr lang="fr-CH" sz="1350" dirty="0" err="1"/>
              <a:t>allowed</a:t>
            </a:r>
            <a:r>
              <a:rPr lang="fr-CH" sz="1350" dirty="0"/>
              <a:t> in the </a:t>
            </a:r>
            <a:r>
              <a:rPr lang="fr-CH" sz="1350" dirty="0" err="1"/>
              <a:t>platform</a:t>
            </a:r>
            <a:r>
              <a:rPr lang="fr-CH" sz="1350" dirty="0"/>
              <a:t>, </a:t>
            </a:r>
            <a:r>
              <a:rPr lang="fr-CH" sz="1350" dirty="0" err="1"/>
              <a:t>it</a:t>
            </a:r>
            <a:r>
              <a:rPr lang="fr-CH" sz="1350" dirty="0"/>
              <a:t> </a:t>
            </a:r>
            <a:r>
              <a:rPr lang="fr-CH" sz="1350" dirty="0" err="1"/>
              <a:t>is</a:t>
            </a:r>
            <a:r>
              <a:rPr lang="fr-CH" sz="1350" dirty="0"/>
              <a:t> not </a:t>
            </a:r>
            <a:r>
              <a:rPr lang="fr-CH" sz="1350" dirty="0" err="1"/>
              <a:t>recommended</a:t>
            </a:r>
            <a:r>
              <a:rPr lang="fr-CH" sz="1350" dirty="0"/>
              <a:t> to stop the workflow. </a:t>
            </a:r>
            <a:r>
              <a:rPr lang="fr-CH" sz="1350" dirty="0" err="1"/>
              <a:t>Therefore</a:t>
            </a:r>
            <a:r>
              <a:rPr lang="fr-CH" sz="1350" dirty="0"/>
              <a:t>, </a:t>
            </a:r>
            <a:r>
              <a:rPr lang="fr-CH" sz="1350" dirty="0" err="1"/>
              <a:t>we</a:t>
            </a:r>
            <a:r>
              <a:rPr lang="fr-CH" sz="1350" dirty="0"/>
              <a:t> </a:t>
            </a:r>
            <a:r>
              <a:rPr lang="fr-CH" sz="1350" dirty="0" err="1"/>
              <a:t>can</a:t>
            </a:r>
            <a:r>
              <a:rPr lang="fr-CH" sz="1350" dirty="0"/>
              <a:t> at least </a:t>
            </a:r>
            <a:r>
              <a:rPr lang="fr-CH" sz="1350" dirty="0" err="1"/>
              <a:t>indicate</a:t>
            </a:r>
            <a:r>
              <a:rPr lang="fr-CH" sz="1350" dirty="0"/>
              <a:t> the </a:t>
            </a:r>
            <a:r>
              <a:rPr lang="fr-CH" sz="1350" dirty="0" err="1"/>
              <a:t>activity</a:t>
            </a:r>
            <a:r>
              <a:rPr lang="fr-CH" sz="1350" dirty="0"/>
              <a:t> code in the </a:t>
            </a:r>
            <a:r>
              <a:rPr lang="fr-CH" sz="1350" dirty="0" err="1"/>
              <a:t>name</a:t>
            </a:r>
            <a:r>
              <a:rPr lang="fr-CH" sz="1350" dirty="0"/>
              <a:t> of the </a:t>
            </a:r>
            <a:r>
              <a:rPr lang="fr-CH" sz="1350" dirty="0" err="1"/>
              <a:t>activity</a:t>
            </a:r>
            <a:r>
              <a:rPr lang="fr-CH" sz="1350" dirty="0"/>
              <a:t> as per the MIP.</a:t>
            </a:r>
            <a:endParaRPr lang="en-GB" sz="135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671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A64D26-2BB2-490C-BF6A-36876991014B}"/>
              </a:ext>
            </a:extLst>
          </p:cNvPr>
          <p:cNvSpPr txBox="1">
            <a:spLocks/>
          </p:cNvSpPr>
          <p:nvPr/>
        </p:nvSpPr>
        <p:spPr>
          <a:xfrm>
            <a:off x="1763688" y="835496"/>
            <a:ext cx="6326100" cy="70855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B64942-56A6-4BEF-97DC-8C4FBCC61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40000"/>
          </a:xfrm>
        </p:spPr>
        <p:txBody>
          <a:bodyPr/>
          <a:lstStyle/>
          <a:p>
            <a:r>
              <a:rPr lang="fr-CH" dirty="0"/>
              <a:t>Items / Assets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DFF8E11-2BCC-49DA-B80A-E674F7B31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31310E-DFBB-4C37-8647-219B5708A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7" y="482972"/>
            <a:ext cx="3600000" cy="39578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6584469-EFD7-4B82-840B-324E9F3E1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973" y="482972"/>
            <a:ext cx="3269622" cy="417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E23F0A-71C9-44D7-9B8E-B7960DDCD3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4542" y="1685323"/>
            <a:ext cx="3600000" cy="20185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49186BB-3EB6-438B-8BD0-E691D6EE43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2066738"/>
            <a:ext cx="2657475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99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05019"/>
            <a:ext cx="7920000" cy="540000"/>
          </a:xfrm>
        </p:spPr>
        <p:txBody>
          <a:bodyPr/>
          <a:lstStyle/>
          <a:p>
            <a:r>
              <a:rPr lang="fr-CH" dirty="0" smtClean="0"/>
              <a:t>Goal of HL-LHC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30352" y="1041762"/>
            <a:ext cx="8339328" cy="2431435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GB" sz="1600" kern="0" dirty="0">
                <a:solidFill>
                  <a:prstClr val="black"/>
                </a:solidFill>
                <a:latin typeface="Calibri"/>
              </a:rPr>
              <a:t>The main objective of HiLumi LHC Design Study is to determine a hardware configuration and a set of beam parameters that will allow the LHC to reach the following targets</a:t>
            </a:r>
            <a:r>
              <a:rPr lang="en-GB" sz="1600" kern="0" dirty="0" smtClean="0">
                <a:solidFill>
                  <a:prstClr val="black"/>
                </a:solidFill>
                <a:latin typeface="Calibri"/>
              </a:rPr>
              <a:t>:</a:t>
            </a:r>
            <a:endParaRPr lang="en-GB" sz="1600" kern="0" dirty="0">
              <a:solidFill>
                <a:prstClr val="black"/>
              </a:solidFill>
              <a:latin typeface="Calibri"/>
            </a:endParaRPr>
          </a:p>
          <a:p>
            <a:pPr defTabSz="914400">
              <a:defRPr/>
            </a:pPr>
            <a:r>
              <a:rPr lang="en-GB" sz="2400" kern="0" dirty="0">
                <a:solidFill>
                  <a:prstClr val="black"/>
                </a:solidFill>
                <a:latin typeface="Calibri"/>
              </a:rPr>
              <a:t>A peak luminosity of </a:t>
            </a:r>
            <a:r>
              <a:rPr lang="en-GB" sz="2400" kern="0" dirty="0" err="1">
                <a:solidFill>
                  <a:prstClr val="black"/>
                </a:solidFill>
                <a:latin typeface="Calibri"/>
              </a:rPr>
              <a:t>L</a:t>
            </a:r>
            <a:r>
              <a:rPr lang="en-GB" sz="2400" kern="0" baseline="-25000" dirty="0" err="1">
                <a:solidFill>
                  <a:prstClr val="black"/>
                </a:solidFill>
                <a:latin typeface="Calibri"/>
              </a:rPr>
              <a:t>peak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 =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5×10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34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cm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-2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with levelling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, allowing</a:t>
            </a:r>
            <a:r>
              <a:rPr lang="en-GB" sz="2400" kern="0" dirty="0" smtClean="0">
                <a:solidFill>
                  <a:prstClr val="black"/>
                </a:solidFill>
                <a:latin typeface="Calibri"/>
              </a:rPr>
              <a:t>: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/>
            </a:r>
            <a:br>
              <a:rPr lang="en-GB" sz="2400" kern="0" dirty="0">
                <a:solidFill>
                  <a:prstClr val="black"/>
                </a:solidFill>
                <a:latin typeface="Calibri"/>
              </a:rPr>
            </a:br>
            <a:r>
              <a:rPr lang="en-GB" sz="2400" kern="0" dirty="0">
                <a:solidFill>
                  <a:prstClr val="black"/>
                </a:solidFill>
                <a:latin typeface="Calibri"/>
              </a:rPr>
              <a:t>An integrated luminosity of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250 fb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per year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, enabling the goal of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L</a:t>
            </a:r>
            <a:r>
              <a:rPr lang="en-GB" sz="2400" b="1" kern="0" baseline="-25000" dirty="0">
                <a:solidFill>
                  <a:prstClr val="black"/>
                </a:solidFill>
                <a:latin typeface="Calibri"/>
              </a:rPr>
              <a:t>int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= 3000 fb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 twelve years after the upgrade. </a:t>
            </a:r>
            <a:br>
              <a:rPr lang="en-GB" sz="2400" kern="0" dirty="0">
                <a:solidFill>
                  <a:prstClr val="black"/>
                </a:solidFill>
                <a:latin typeface="Calibri"/>
              </a:rPr>
            </a:br>
            <a:r>
              <a:rPr lang="en-GB" sz="2400" kern="0" dirty="0">
                <a:solidFill>
                  <a:prstClr val="black"/>
                </a:solidFill>
                <a:latin typeface="Calibri"/>
              </a:rPr>
              <a:t>This luminosity is more than ten times the luminosity reach of the first 10 years of the LHC lifetime.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22576" y="685280"/>
            <a:ext cx="5705808" cy="369332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fr-CH" kern="0" dirty="0" err="1">
                <a:solidFill>
                  <a:prstClr val="black"/>
                </a:solidFill>
                <a:latin typeface="Calibri"/>
              </a:rPr>
              <a:t>From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kern="0" dirty="0" smtClean="0">
                <a:solidFill>
                  <a:prstClr val="black"/>
                </a:solidFill>
                <a:latin typeface="Calibri"/>
              </a:rPr>
              <a:t>EC-FP7 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HiLumi LHC Design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Study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kern="0" dirty="0" smtClean="0">
                <a:solidFill>
                  <a:prstClr val="black"/>
                </a:solidFill>
                <a:latin typeface="Calibri"/>
              </a:rPr>
              <a:t>application of 2010</a:t>
            </a:r>
            <a:endParaRPr lang="en-GB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7588" y="3391546"/>
            <a:ext cx="7704856" cy="923330"/>
          </a:xfrm>
          <a:prstGeom prst="rect">
            <a:avLst/>
          </a:prstGeom>
          <a:ln/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fr-CH" b="1" kern="0" dirty="0">
                <a:solidFill>
                  <a:prstClr val="black"/>
                </a:solidFill>
                <a:latin typeface="Calibri"/>
              </a:rPr>
              <a:t>U</a:t>
            </a:r>
            <a:r>
              <a:rPr lang="fr-CH" b="1" kern="0" dirty="0" err="1">
                <a:solidFill>
                  <a:prstClr val="black"/>
                </a:solidFill>
                <a:latin typeface="Calibri"/>
              </a:rPr>
              <a:t>ltimate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performance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established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2015-2016: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same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hardware </a:t>
            </a:r>
            <a:br>
              <a:rPr lang="fr-CH" kern="0" dirty="0">
                <a:solidFill>
                  <a:prstClr val="black"/>
                </a:solidFill>
                <a:latin typeface="Calibri"/>
              </a:rPr>
            </a:br>
            <a:r>
              <a:rPr lang="fr-CH" kern="0" dirty="0">
                <a:solidFill>
                  <a:prstClr val="black"/>
                </a:solidFill>
                <a:latin typeface="Calibri"/>
              </a:rPr>
              <a:t>and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same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beam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parameters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: use of </a:t>
            </a:r>
            <a:r>
              <a:rPr lang="fr-CH" b="1" kern="0" dirty="0">
                <a:solidFill>
                  <a:prstClr val="black"/>
                </a:solidFill>
                <a:latin typeface="Calibri"/>
              </a:rPr>
              <a:t>engineering </a:t>
            </a:r>
            <a:r>
              <a:rPr lang="fr-CH" b="1" kern="0" dirty="0" err="1">
                <a:solidFill>
                  <a:prstClr val="black"/>
                </a:solidFill>
                <a:latin typeface="Calibri"/>
              </a:rPr>
              <a:t>margins</a:t>
            </a:r>
            <a:r>
              <a:rPr lang="fr-CH" b="1" kern="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algn="ctr" defTabSz="914400">
              <a:defRPr/>
            </a:pPr>
            <a:r>
              <a:rPr lang="fr-CH" b="1" kern="0" dirty="0" err="1">
                <a:solidFill>
                  <a:prstClr val="black"/>
                </a:solidFill>
                <a:latin typeface="Calibri"/>
              </a:rPr>
              <a:t>L</a:t>
            </a:r>
            <a:r>
              <a:rPr lang="fr-CH" b="1" kern="0" baseline="-25000" dirty="0" err="1">
                <a:solidFill>
                  <a:prstClr val="black"/>
                </a:solidFill>
                <a:latin typeface="Calibri"/>
              </a:rPr>
              <a:t>peak</a:t>
            </a:r>
            <a:r>
              <a:rPr lang="fr-CH" b="1" kern="0" baseline="-25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kern="0" baseline="-25000" dirty="0" err="1">
                <a:solidFill>
                  <a:prstClr val="black"/>
                </a:solidFill>
                <a:latin typeface="Calibri"/>
              </a:rPr>
              <a:t>ult</a:t>
            </a:r>
            <a:r>
              <a:rPr lang="fr-CH" b="1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 7.5 10</a:t>
            </a:r>
            <a:r>
              <a:rPr lang="fr-CH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34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 cm</a:t>
            </a:r>
            <a:r>
              <a:rPr lang="fr-CH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-2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s</a:t>
            </a:r>
            <a:r>
              <a:rPr lang="fr-CH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-1</a:t>
            </a:r>
            <a:r>
              <a:rPr lang="fr-CH" kern="0" dirty="0">
                <a:solidFill>
                  <a:prstClr val="black"/>
                </a:solidFill>
                <a:latin typeface="Calibri"/>
                <a:sym typeface="Symbol"/>
              </a:rPr>
              <a:t>  and   </a:t>
            </a:r>
            <a:r>
              <a:rPr lang="fr-CH" b="1" kern="0" dirty="0" err="1">
                <a:solidFill>
                  <a:prstClr val="black"/>
                </a:solidFill>
                <a:latin typeface="Calibri"/>
                <a:sym typeface="Symbol"/>
              </a:rPr>
              <a:t>Ultimate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 Integrated L</a:t>
            </a:r>
            <a:r>
              <a:rPr lang="fr-CH" b="1" kern="0" baseline="-25000" dirty="0">
                <a:solidFill>
                  <a:prstClr val="black"/>
                </a:solidFill>
                <a:latin typeface="Calibri"/>
                <a:sym typeface="Symbol"/>
              </a:rPr>
              <a:t>int </a:t>
            </a:r>
            <a:r>
              <a:rPr lang="fr-CH" b="1" kern="0" baseline="-25000" dirty="0" err="1">
                <a:solidFill>
                  <a:prstClr val="black"/>
                </a:solidFill>
                <a:latin typeface="Calibri"/>
                <a:sym typeface="Symbol"/>
              </a:rPr>
              <a:t>ult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  4000 fb</a:t>
            </a:r>
            <a:r>
              <a:rPr lang="fr-CH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-1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 </a:t>
            </a:r>
            <a:r>
              <a:rPr lang="fr-CH" kern="0" dirty="0">
                <a:solidFill>
                  <a:prstClr val="black"/>
                </a:solidFill>
                <a:latin typeface="Calibri"/>
                <a:sym typeface="Symbo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76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50371" y="1305413"/>
            <a:ext cx="2473976" cy="15633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0" tIns="0" rIns="0" bIns="0" rtlCol="0" anchor="ctr" anchorCtr="1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/>
              <a:t>Higgs</a:t>
            </a:r>
            <a:r>
              <a:rPr lang="fr-CH" sz="1800" dirty="0"/>
              <a:t>: the </a:t>
            </a:r>
            <a:r>
              <a:rPr lang="fr-CH" sz="1800" dirty="0" err="1"/>
              <a:t>needle</a:t>
            </a:r>
            <a:r>
              <a:rPr lang="fr-CH" sz="1800" dirty="0"/>
              <a:t> in the </a:t>
            </a:r>
            <a:r>
              <a:rPr lang="fr-CH" sz="1800" dirty="0" err="1"/>
              <a:t>haystack</a:t>
            </a:r>
            <a:r>
              <a:rPr lang="fr-CH" sz="1800" dirty="0"/>
              <a:t/>
            </a:r>
            <a:br>
              <a:rPr lang="fr-CH" sz="1800" dirty="0"/>
            </a:br>
            <a:r>
              <a:rPr lang="fr-CH" sz="1800" dirty="0"/>
              <a:t/>
            </a:r>
            <a:br>
              <a:rPr lang="fr-CH" sz="1800" dirty="0"/>
            </a:br>
            <a:r>
              <a:rPr lang="fr-CH" sz="1800" dirty="0"/>
              <a:t>Picture </a:t>
            </a:r>
            <a:r>
              <a:rPr lang="fr-CH" sz="1800" dirty="0" err="1"/>
              <a:t>repeated</a:t>
            </a:r>
            <a:r>
              <a:rPr lang="fr-CH" sz="1800" dirty="0"/>
              <a:t> 40 millions times </a:t>
            </a:r>
            <a:r>
              <a:rPr lang="fr-CH" sz="1800" dirty="0" err="1"/>
              <a:t>each</a:t>
            </a:r>
            <a:r>
              <a:rPr lang="fr-CH" sz="1800" dirty="0"/>
              <a:t> second</a:t>
            </a:r>
            <a:endParaRPr lang="en-GB" sz="1800" dirty="0"/>
          </a:p>
        </p:txBody>
      </p:sp>
      <p:grpSp>
        <p:nvGrpSpPr>
          <p:cNvPr id="8" name="Group 7"/>
          <p:cNvGrpSpPr/>
          <p:nvPr/>
        </p:nvGrpSpPr>
        <p:grpSpPr>
          <a:xfrm>
            <a:off x="179512" y="2868721"/>
            <a:ext cx="8866885" cy="2274779"/>
            <a:chOff x="0" y="2203650"/>
            <a:chExt cx="9411478" cy="3080742"/>
          </a:xfrm>
        </p:grpSpPr>
        <p:pic>
          <p:nvPicPr>
            <p:cNvPr id="9" name="Picture 8" descr="Untitled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03650"/>
              <a:ext cx="9144000" cy="3080742"/>
            </a:xfrm>
            <a:prstGeom prst="rect">
              <a:avLst/>
            </a:prstGeom>
          </p:spPr>
        </p:pic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1259632" y="3861048"/>
              <a:ext cx="784831" cy="33855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>
                  <a:solidFill>
                    <a:prstClr val="black"/>
                  </a:solidFill>
                  <a:sym typeface="Wingdings"/>
                </a:rPr>
                <a:t>Z </a:t>
              </a:r>
              <a:r>
                <a:rPr lang="en-US" sz="1050" dirty="0" err="1">
                  <a:solidFill>
                    <a:prstClr val="black"/>
                  </a:solidFill>
                  <a:latin typeface="Lucida Grande"/>
                  <a:ea typeface="Lucida Grande"/>
                  <a:cs typeface="Lucida Grande"/>
                  <a:sym typeface="Wingdings"/>
                </a:rPr>
                <a:t>μμ</a:t>
              </a:r>
              <a:endParaRPr lang="en-US" sz="1050" dirty="0">
                <a:solidFill>
                  <a:prstClr val="black"/>
                </a:solidFill>
                <a:sym typeface="Wingdings"/>
              </a:endParaRPr>
            </a:p>
          </p:txBody>
        </p:sp>
        <p:sp>
          <p:nvSpPr>
            <p:cNvPr id="11" name="TextBox 5"/>
            <p:cNvSpPr txBox="1">
              <a:spLocks noChangeArrowheads="1"/>
            </p:cNvSpPr>
            <p:nvPr/>
          </p:nvSpPr>
          <p:spPr bwMode="auto">
            <a:xfrm>
              <a:off x="3108043" y="4535702"/>
              <a:ext cx="6303435" cy="40010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350" dirty="0">
                  <a:solidFill>
                    <a:prstClr val="black"/>
                  </a:solidFill>
                  <a:sym typeface="Wingdings"/>
                </a:rPr>
                <a:t>Z </a:t>
              </a:r>
              <a:r>
                <a:rPr lang="en-US" sz="1350" dirty="0" err="1">
                  <a:solidFill>
                    <a:prstClr val="black"/>
                  </a:solidFill>
                  <a:latin typeface="Lucida Grande"/>
                  <a:ea typeface="Lucida Grande"/>
                  <a:cs typeface="Lucida Grande"/>
                  <a:sym typeface="Wingdings"/>
                </a:rPr>
                <a:t>μμ</a:t>
              </a:r>
              <a:r>
                <a:rPr lang="en-US" sz="1350" dirty="0">
                  <a:solidFill>
                    <a:prstClr val="black"/>
                  </a:solidFill>
                  <a:sym typeface="Wingdings"/>
                </a:rPr>
                <a:t> event from 2012 data with 25 reconstructed vertices</a:t>
              </a:r>
            </a:p>
          </p:txBody>
        </p:sp>
      </p:grpSp>
      <p:pic>
        <p:nvPicPr>
          <p:cNvPr id="12" name="Picture 11" descr="run205113_evt12611816_VP1Base_lego.png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5000"/>
            <a:ext cx="5382598" cy="2800339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0102" y="36501"/>
            <a:ext cx="3556698" cy="1176882"/>
          </a:xfrm>
        </p:spPr>
        <p:txBody>
          <a:bodyPr/>
          <a:lstStyle/>
          <a:p>
            <a:r>
              <a:rPr lang="en-US" dirty="0"/>
              <a:t>More luminosity </a:t>
            </a:r>
            <a:br>
              <a:rPr lang="en-US" dirty="0"/>
            </a:br>
            <a:r>
              <a:rPr lang="en-US" dirty="0">
                <a:sym typeface="Symbol" panose="05050102010706020507" pitchFamily="18" charset="2"/>
              </a:rPr>
              <a:t> </a:t>
            </a:r>
            <a:r>
              <a:rPr lang="en-US" dirty="0" smtClean="0">
                <a:sym typeface="Symbol" panose="05050102010706020507" pitchFamily="18" charset="2"/>
              </a:rPr>
              <a:t>increased </a:t>
            </a:r>
            <a:r>
              <a:rPr lang="en-US" dirty="0"/>
              <a:t>collision rate  </a:t>
            </a:r>
          </a:p>
        </p:txBody>
      </p:sp>
    </p:spTree>
    <p:extLst>
      <p:ext uri="{BB962C8B-B14F-4D97-AF65-F5344CB8AC3E}">
        <p14:creationId xmlns:p14="http://schemas.microsoft.com/office/powerpoint/2010/main" val="345715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 of High Luminosity LHC (HL-LHC) as fixed in November 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280081" y="1609600"/>
            <a:ext cx="4266474" cy="2831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27" tIns="34264" rIns="68527" bIns="34264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lvl="1" indent="0"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latin typeface="+mn-lt"/>
                <a:sym typeface="Wingdings" charset="0"/>
              </a:rPr>
              <a:t>1) maximize number of bunches </a:t>
            </a:r>
            <a:r>
              <a:rPr lang="en-US" sz="1800" dirty="0" err="1">
                <a:solidFill>
                  <a:schemeClr val="tx1"/>
                </a:solidFill>
                <a:latin typeface="+mn-lt"/>
                <a:sym typeface="Wingdings" charset="0"/>
              </a:rPr>
              <a:t>n</a:t>
            </a:r>
            <a:r>
              <a:rPr lang="en-US" sz="1800" baseline="-25000" dirty="0" err="1">
                <a:solidFill>
                  <a:schemeClr val="tx1"/>
                </a:solidFill>
                <a:latin typeface="+mn-lt"/>
                <a:sym typeface="Wingdings" charset="0"/>
              </a:rPr>
              <a:t>b</a:t>
            </a:r>
            <a:r>
              <a:rPr lang="en-US" sz="1800" dirty="0">
                <a:solidFill>
                  <a:schemeClr val="tx1"/>
                </a:solidFill>
                <a:latin typeface="+mn-lt"/>
                <a:sym typeface="Wingdings" charset="0"/>
              </a:rPr>
              <a:t> </a:t>
            </a:r>
          </a:p>
          <a:p>
            <a:pPr marL="0" lvl="1" indent="0"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latin typeface="+mn-lt"/>
                <a:sym typeface="Wingdings" charset="0"/>
              </a:rPr>
              <a:t>2) maximize bunch intensities </a:t>
            </a:r>
          </a:p>
          <a:p>
            <a:pPr marL="0" lvl="1" indent="0"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latin typeface="+mn-lt"/>
                <a:sym typeface="Wingdings" charset="0"/>
              </a:rPr>
              <a:t>    per beam N</a:t>
            </a:r>
            <a:r>
              <a:rPr lang="en-US" sz="1800" baseline="-25000" dirty="0">
                <a:solidFill>
                  <a:schemeClr val="tx1"/>
                </a:solidFill>
                <a:latin typeface="+mn-lt"/>
                <a:sym typeface="Wingdings" charset="0"/>
              </a:rPr>
              <a:t>1</a:t>
            </a:r>
            <a:r>
              <a:rPr lang="en-US" sz="1800" dirty="0">
                <a:solidFill>
                  <a:schemeClr val="tx1"/>
                </a:solidFill>
                <a:latin typeface="+mn-lt"/>
                <a:sym typeface="Wingdings" charset="0"/>
              </a:rPr>
              <a:t> and N</a:t>
            </a:r>
            <a:r>
              <a:rPr lang="en-US" sz="1800" baseline="-25000" dirty="0">
                <a:solidFill>
                  <a:schemeClr val="tx1"/>
                </a:solidFill>
                <a:latin typeface="+mn-lt"/>
                <a:sym typeface="Wingdings" charset="0"/>
              </a:rPr>
              <a:t>2</a:t>
            </a:r>
          </a:p>
          <a:p>
            <a:pPr marL="0" lvl="1" indent="0"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latin typeface="+mn-lt"/>
                <a:sym typeface="Wingdings" charset="0"/>
              </a:rPr>
              <a:t>3) minimize the beam emittance </a:t>
            </a:r>
            <a:r>
              <a:rPr lang="en-US" sz="1800" dirty="0">
                <a:solidFill>
                  <a:schemeClr val="tx1"/>
                </a:solidFill>
                <a:latin typeface="+mn-lt"/>
                <a:sym typeface="Symbol" panose="05050102010706020507" pitchFamily="18" charset="2"/>
              </a:rPr>
              <a:t></a:t>
            </a:r>
            <a:endParaRPr lang="en-US" sz="1800" dirty="0">
              <a:solidFill>
                <a:schemeClr val="tx1"/>
              </a:solidFill>
              <a:latin typeface="+mn-lt"/>
              <a:sym typeface="Wingdings" charset="0"/>
            </a:endParaRPr>
          </a:p>
          <a:p>
            <a:pPr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latin typeface="+mn-lt"/>
                <a:sym typeface="Wingdings" charset="0"/>
              </a:rPr>
              <a:t>4) minimize beta function at IP, </a:t>
            </a:r>
            <a:r>
              <a:rPr lang="en-US" sz="1800" dirty="0">
                <a:solidFill>
                  <a:schemeClr val="tx1"/>
                </a:solidFill>
                <a:latin typeface="+mn-lt"/>
                <a:sym typeface="Symbol" panose="05050102010706020507" pitchFamily="18" charset="2"/>
              </a:rPr>
              <a:t>*</a:t>
            </a:r>
            <a:r>
              <a:rPr lang="en-US" sz="1800" dirty="0">
                <a:solidFill>
                  <a:schemeClr val="tx1"/>
                </a:solidFill>
                <a:latin typeface="+mn-lt"/>
                <a:sym typeface="Wingdings" charset="0"/>
              </a:rPr>
              <a:t>; </a:t>
            </a:r>
          </a:p>
          <a:p>
            <a:pPr>
              <a:spcAft>
                <a:spcPts val="900"/>
              </a:spcAft>
            </a:pPr>
            <a:endParaRPr lang="en-US" sz="100" dirty="0">
              <a:solidFill>
                <a:schemeClr val="tx1"/>
              </a:solidFill>
              <a:latin typeface="+mn-lt"/>
              <a:sym typeface="Wingdings" charset="0"/>
            </a:endParaRPr>
          </a:p>
          <a:p>
            <a:pPr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latin typeface="+mn-lt"/>
                <a:sym typeface="Wingdings" charset="0"/>
              </a:rPr>
              <a:t>5) compensate for </a:t>
            </a:r>
            <a:r>
              <a:rPr lang="ja-JP" altLang="en-US" sz="1800" dirty="0">
                <a:solidFill>
                  <a:schemeClr val="tx1"/>
                </a:solidFill>
                <a:latin typeface="+mn-lt"/>
                <a:sym typeface="Wingdings" charset="0"/>
              </a:rPr>
              <a:t>‘</a:t>
            </a:r>
            <a:r>
              <a:rPr lang="en-US" altLang="ja-JP" sz="1800" dirty="0">
                <a:solidFill>
                  <a:schemeClr val="tx1"/>
                </a:solidFill>
                <a:latin typeface="+mn-lt"/>
                <a:sym typeface="Wingdings" charset="0"/>
              </a:rPr>
              <a:t>F’; </a:t>
            </a:r>
          </a:p>
          <a:p>
            <a:pPr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latin typeface="+mn-lt"/>
                <a:sym typeface="Wingdings" charset="0"/>
              </a:rPr>
              <a:t>6) Improve machine ‘availability’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>
            <p:extLst/>
          </p:nvPr>
        </p:nvGraphicFramePr>
        <p:xfrm>
          <a:off x="1442101" y="769579"/>
          <a:ext cx="3565922" cy="735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Equation" r:id="rId4" imgW="2235200" imgH="431800" progId="Equation.3">
                  <p:embed/>
                </p:oleObj>
              </mc:Choice>
              <mc:Fallback>
                <p:oleObj name="Equation" r:id="rId4" imgW="2235200" imgH="431800" progId="Equation.3">
                  <p:embed/>
                  <p:pic>
                    <p:nvPicPr>
                      <p:cNvPr id="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2101" y="769579"/>
                        <a:ext cx="3565922" cy="7358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4952491" y="1675027"/>
            <a:ext cx="2921336" cy="2377854"/>
            <a:chOff x="5220072" y="2148083"/>
            <a:chExt cx="3895115" cy="3170473"/>
          </a:xfrm>
        </p:grpSpPr>
        <p:sp>
          <p:nvSpPr>
            <p:cNvPr id="14" name="Right Brace 13"/>
            <p:cNvSpPr/>
            <p:nvPr/>
          </p:nvSpPr>
          <p:spPr>
            <a:xfrm>
              <a:off x="5220072" y="2708920"/>
              <a:ext cx="504056" cy="1288836"/>
            </a:xfrm>
            <a:prstGeom prst="rightBrac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68144" y="2924943"/>
              <a:ext cx="2877075" cy="830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900"/>
                </a:spcAft>
              </a:pPr>
              <a:r>
                <a:rPr lang="en-US" sz="1350" b="1" dirty="0">
                  <a:solidFill>
                    <a:srgbClr val="008000"/>
                  </a:solidFill>
                  <a:sym typeface="Wingdings" charset="0"/>
                </a:rPr>
                <a:t>Injector complex </a:t>
              </a:r>
            </a:p>
            <a:p>
              <a:pPr>
                <a:spcAft>
                  <a:spcPts val="900"/>
                </a:spcAft>
              </a:pPr>
              <a:r>
                <a:rPr lang="en-US" sz="1350" b="1" dirty="0">
                  <a:solidFill>
                    <a:srgbClr val="008000"/>
                  </a:solidFill>
                  <a:sym typeface="Wingdings" charset="0"/>
                </a:rPr>
                <a:t> LIU project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68144" y="2148083"/>
              <a:ext cx="3247043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900"/>
                </a:spcAft>
              </a:pPr>
              <a:r>
                <a:rPr lang="en-US" sz="1350" b="1" dirty="0" smtClean="0">
                  <a:solidFill>
                    <a:srgbClr val="008000"/>
                  </a:solidFill>
                  <a:sym typeface="Wingdings" charset="0"/>
                </a:rPr>
                <a:t>2808 </a:t>
              </a:r>
              <a:r>
                <a:rPr lang="en-US" sz="1350" b="1" dirty="0">
                  <a:solidFill>
                    <a:srgbClr val="008000"/>
                  </a:solidFill>
                  <a:sym typeface="Wingdings" charset="0"/>
                </a:rPr>
                <a:t>bunches; 25ns (7.5 m)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68144" y="4082793"/>
              <a:ext cx="2736304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>
                <a:spcAft>
                  <a:spcPts val="900"/>
                </a:spcAft>
              </a:pPr>
              <a:r>
                <a:rPr lang="en-US" sz="1350" b="1" dirty="0">
                  <a:solidFill>
                    <a:srgbClr val="008000"/>
                  </a:solidFill>
                  <a:sym typeface="Wingdings" charset="0"/>
                </a:rPr>
                <a:t>Triplet strength and magnet aperture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868144" y="4918446"/>
              <a:ext cx="17209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900"/>
                </a:spcAft>
              </a:pPr>
              <a:r>
                <a:rPr lang="en-US" altLang="ja-JP" sz="1350" b="1" dirty="0">
                  <a:solidFill>
                    <a:srgbClr val="008000"/>
                  </a:solidFill>
                  <a:sym typeface="Wingdings" charset="0"/>
                </a:rPr>
                <a:t>Crab Cavities</a:t>
              </a:r>
            </a:p>
          </p:txBody>
        </p:sp>
      </p:grpSp>
      <p:sp>
        <p:nvSpPr>
          <p:cNvPr id="19" name="Rectangle 18"/>
          <p:cNvSpPr/>
          <p:nvPr/>
        </p:nvSpPr>
        <p:spPr>
          <a:xfrm>
            <a:off x="5438543" y="4093760"/>
            <a:ext cx="24842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008000"/>
                </a:solidFill>
                <a:sym typeface="Wingdings"/>
              </a:rPr>
              <a:t>minimize number and length </a:t>
            </a:r>
          </a:p>
          <a:p>
            <a:r>
              <a:rPr lang="en-US" sz="1350" b="1" dirty="0">
                <a:solidFill>
                  <a:srgbClr val="008000"/>
                </a:solidFill>
                <a:sym typeface="Wingdings"/>
              </a:rPr>
              <a:t>of faults (MTBF and MTTR)</a:t>
            </a:r>
            <a:endParaRPr lang="en-US" sz="1350" b="1" dirty="0">
              <a:solidFill>
                <a:srgbClr val="008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141511" y="824891"/>
                <a:ext cx="2565285" cy="5721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2700" i="1" dirty="0">
                    <a:solidFill>
                      <a:srgbClr val="404040"/>
                    </a:solidFill>
                  </a:rPr>
                  <a:t>=&gt; L</a:t>
                </a:r>
                <a:r>
                  <a:rPr lang="fr-FR" sz="2700" dirty="0">
                    <a:solidFill>
                      <a:srgbClr val="404040"/>
                    </a:solidFill>
                  </a:rPr>
                  <a:t>int =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FR" sz="2700" i="1">
                            <a:solidFill>
                              <a:srgbClr val="40404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fr-CH" sz="2700" i="1">
                            <a:solidFill>
                              <a:srgbClr val="404040"/>
                            </a:solidFill>
                            <a:latin typeface="Cambria Math" panose="02040503050406030204" pitchFamily="18" charset="0"/>
                          </a:rPr>
                          <m:t>𝐿𝑑𝑡</m:t>
                        </m:r>
                        <m:r>
                          <a:rPr lang="fr-CH" sz="2700" i="1">
                            <a:solidFill>
                              <a:srgbClr val="40404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fr-FR" sz="2700" dirty="0">
                  <a:solidFill>
                    <a:srgbClr val="40404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511" y="824891"/>
                <a:ext cx="2565285" cy="572144"/>
              </a:xfrm>
              <a:prstGeom prst="rect">
                <a:avLst/>
              </a:prstGeom>
              <a:blipFill>
                <a:blip r:embed="rId6"/>
                <a:stretch>
                  <a:fillRect l="-2613" t="-8511" b="-170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B9425FCB-2A78-4B7B-99AC-900DE69E8A4E}"/>
              </a:ext>
            </a:extLst>
          </p:cNvPr>
          <p:cNvSpPr txBox="1"/>
          <p:nvPr/>
        </p:nvSpPr>
        <p:spPr>
          <a:xfrm>
            <a:off x="7067795" y="3633890"/>
            <a:ext cx="1710047" cy="3000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350" dirty="0" err="1"/>
              <a:t>Courtesy</a:t>
            </a:r>
            <a:r>
              <a:rPr lang="fr-CH" sz="1350" dirty="0"/>
              <a:t>: L. Rossi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330492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bicycle&#10;&#10;Description automatically generated">
            <a:extLst>
              <a:ext uri="{FF2B5EF4-FFF2-40B4-BE49-F238E27FC236}">
                <a16:creationId xmlns:a16="http://schemas.microsoft.com/office/drawing/2014/main" id="{E39AE046-52F0-4A34-BF7A-0E5BC70063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75" y="574495"/>
            <a:ext cx="8539019" cy="4245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09873C-D792-4723-B198-78F8319D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2642" y="46232"/>
            <a:ext cx="4967241" cy="540000"/>
          </a:xfrm>
        </p:spPr>
        <p:txBody>
          <a:bodyPr/>
          <a:lstStyle/>
          <a:p>
            <a:r>
              <a:rPr lang="en-US" dirty="0"/>
              <a:t>HL-LHC Scope </a:t>
            </a:r>
            <a:r>
              <a:rPr lang="en-US" dirty="0" smtClean="0"/>
              <a:t>in 1R and 5R 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98AD87-9C67-452E-AF49-A8213ACB66B5}"/>
              </a:ext>
            </a:extLst>
          </p:cNvPr>
          <p:cNvSpPr txBox="1"/>
          <p:nvPr/>
        </p:nvSpPr>
        <p:spPr>
          <a:xfrm rot="20974381">
            <a:off x="3235042" y="3256605"/>
            <a:ext cx="426179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UA57</a:t>
            </a:r>
            <a:endParaRPr lang="fr-FR" sz="7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4DEFE-218C-4209-8205-11502A6E49E6}"/>
              </a:ext>
            </a:extLst>
          </p:cNvPr>
          <p:cNvSpPr txBox="1"/>
          <p:nvPr/>
        </p:nvSpPr>
        <p:spPr>
          <a:xfrm>
            <a:off x="2141730" y="2009043"/>
            <a:ext cx="453051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US57</a:t>
            </a:r>
            <a:endParaRPr lang="fr-FR" sz="7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0B939-5CCF-4632-BD33-BA8D02C04602}"/>
              </a:ext>
            </a:extLst>
          </p:cNvPr>
          <p:cNvSpPr txBox="1"/>
          <p:nvPr/>
        </p:nvSpPr>
        <p:spPr>
          <a:xfrm rot="20762707">
            <a:off x="8218174" y="937414"/>
            <a:ext cx="485814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UR55</a:t>
            </a:r>
            <a:endParaRPr lang="fr-FR" sz="7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36E04F-42D6-4B36-87A9-FDED13338EC0}"/>
              </a:ext>
            </a:extLst>
          </p:cNvPr>
          <p:cNvSpPr txBox="1"/>
          <p:nvPr/>
        </p:nvSpPr>
        <p:spPr>
          <a:xfrm rot="1872273">
            <a:off x="5049276" y="2820447"/>
            <a:ext cx="435257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FCEDF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UL57</a:t>
            </a:r>
            <a:endParaRPr lang="fr-FR" sz="7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AFD8B1-A593-4397-A11C-AAA39339BF6F}"/>
              </a:ext>
            </a:extLst>
          </p:cNvPr>
          <p:cNvSpPr txBox="1"/>
          <p:nvPr/>
        </p:nvSpPr>
        <p:spPr>
          <a:xfrm>
            <a:off x="1497922" y="3794038"/>
            <a:ext cx="494426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UPR57</a:t>
            </a:r>
            <a:endParaRPr lang="fr-FR" sz="7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18F8348-3FDE-488D-8E99-551AA84B584A}"/>
              </a:ext>
            </a:extLst>
          </p:cNvPr>
          <p:cNvGrpSpPr/>
          <p:nvPr/>
        </p:nvGrpSpPr>
        <p:grpSpPr>
          <a:xfrm>
            <a:off x="5506865" y="2080816"/>
            <a:ext cx="368032" cy="381848"/>
            <a:chOff x="6340100" y="2733610"/>
            <a:chExt cx="368032" cy="381848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1381E44-0293-4F95-8DCD-A0B09236195D}"/>
                </a:ext>
              </a:extLst>
            </p:cNvPr>
            <p:cNvSpPr/>
            <p:nvPr/>
          </p:nvSpPr>
          <p:spPr>
            <a:xfrm>
              <a:off x="6340100" y="2939845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PC IT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6ABDC4-CF24-45CE-92B9-7704BEBD9233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6522560" y="2733610"/>
              <a:ext cx="1556" cy="20623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51DE9B0-927C-4E09-9F4A-627E1BE4545B}"/>
              </a:ext>
            </a:extLst>
          </p:cNvPr>
          <p:cNvGrpSpPr/>
          <p:nvPr/>
        </p:nvGrpSpPr>
        <p:grpSpPr>
          <a:xfrm>
            <a:off x="5974997" y="2016280"/>
            <a:ext cx="650058" cy="390619"/>
            <a:chOff x="6499279" y="2713124"/>
            <a:chExt cx="650058" cy="39061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50574D71-A8D5-45A8-AC87-A2B4F2E8446B}"/>
                </a:ext>
              </a:extLst>
            </p:cNvPr>
            <p:cNvSpPr/>
            <p:nvPr/>
          </p:nvSpPr>
          <p:spPr>
            <a:xfrm>
              <a:off x="6499279" y="2928130"/>
              <a:ext cx="650058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PCs IT Trims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678CA5A-9152-467A-BF70-C0AD5797063B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H="1" flipV="1">
              <a:off x="6562570" y="2713124"/>
              <a:ext cx="261738" cy="21500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6AA214-6A28-4A79-B2CC-CE9B49D965A9}"/>
              </a:ext>
            </a:extLst>
          </p:cNvPr>
          <p:cNvGrpSpPr/>
          <p:nvPr/>
        </p:nvGrpSpPr>
        <p:grpSpPr>
          <a:xfrm>
            <a:off x="5549703" y="3397174"/>
            <a:ext cx="490409" cy="490249"/>
            <a:chOff x="6430650" y="2751004"/>
            <a:chExt cx="490409" cy="490249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479BA23-F9EA-4826-B200-98E2BE6C447F}"/>
                </a:ext>
              </a:extLst>
            </p:cNvPr>
            <p:cNvSpPr/>
            <p:nvPr/>
          </p:nvSpPr>
          <p:spPr>
            <a:xfrm>
              <a:off x="6430650" y="3065640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DFX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2758161-1861-45F9-B40E-C6FB7D2DA84E}"/>
                </a:ext>
              </a:extLst>
            </p:cNvPr>
            <p:cNvCxnSpPr>
              <a:cxnSpLocks/>
              <a:stCxn id="77" idx="0"/>
            </p:cNvCxnSpPr>
            <p:nvPr/>
          </p:nvCxnSpPr>
          <p:spPr>
            <a:xfrm flipV="1">
              <a:off x="6614666" y="2751004"/>
              <a:ext cx="306393" cy="314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26ED332-6887-4C14-871B-92352DD0B7D5}"/>
              </a:ext>
            </a:extLst>
          </p:cNvPr>
          <p:cNvGrpSpPr/>
          <p:nvPr/>
        </p:nvGrpSpPr>
        <p:grpSpPr>
          <a:xfrm>
            <a:off x="5917735" y="2608565"/>
            <a:ext cx="421688" cy="320121"/>
            <a:chOff x="6548464" y="2545544"/>
            <a:chExt cx="421688" cy="320121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52F5566D-7471-4CD0-92BA-9877982E7648}"/>
                </a:ext>
              </a:extLst>
            </p:cNvPr>
            <p:cNvSpPr/>
            <p:nvPr/>
          </p:nvSpPr>
          <p:spPr>
            <a:xfrm>
              <a:off x="6602120" y="2545544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DSHX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FA78012A-27A6-45BE-A426-60BB283AAA15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 flipH="1">
              <a:off x="6548464" y="2721157"/>
              <a:ext cx="237672" cy="144508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98062-48D6-4B63-B444-F4C8A2132CAB}"/>
              </a:ext>
            </a:extLst>
          </p:cNvPr>
          <p:cNvGrpSpPr/>
          <p:nvPr/>
        </p:nvGrpSpPr>
        <p:grpSpPr>
          <a:xfrm>
            <a:off x="4980428" y="1529582"/>
            <a:ext cx="368032" cy="402249"/>
            <a:chOff x="6225257" y="2628881"/>
            <a:chExt cx="368032" cy="402249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E0EE9C46-75EF-4B9E-9D1A-31629DD5A4B7}"/>
                </a:ext>
              </a:extLst>
            </p:cNvPr>
            <p:cNvSpPr/>
            <p:nvPr/>
          </p:nvSpPr>
          <p:spPr>
            <a:xfrm>
              <a:off x="6225257" y="2628881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DFHX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40BC892B-3D8F-4CAD-90F1-3D26E955C306}"/>
                </a:ext>
              </a:extLst>
            </p:cNvPr>
            <p:cNvCxnSpPr>
              <a:cxnSpLocks/>
              <a:stCxn id="86" idx="2"/>
            </p:cNvCxnSpPr>
            <p:nvPr/>
          </p:nvCxnSpPr>
          <p:spPr>
            <a:xfrm>
              <a:off x="6409273" y="2804494"/>
              <a:ext cx="0" cy="226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67C76D-F2A4-400E-8D37-F6AAFF2D003C}"/>
              </a:ext>
            </a:extLst>
          </p:cNvPr>
          <p:cNvGrpSpPr/>
          <p:nvPr/>
        </p:nvGrpSpPr>
        <p:grpSpPr>
          <a:xfrm>
            <a:off x="5242149" y="1285328"/>
            <a:ext cx="368032" cy="615108"/>
            <a:chOff x="5998348" y="2398890"/>
            <a:chExt cx="368032" cy="615108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83420B85-4F39-41CF-8754-D51E55A35B59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CDBs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795F0D6-0DB7-4A29-BA74-3FFB7D306206}"/>
                </a:ext>
              </a:extLst>
            </p:cNvPr>
            <p:cNvCxnSpPr>
              <a:cxnSpLocks/>
              <a:stCxn id="90" idx="2"/>
            </p:cNvCxnSpPr>
            <p:nvPr/>
          </p:nvCxnSpPr>
          <p:spPr>
            <a:xfrm>
              <a:off x="6182364" y="2574503"/>
              <a:ext cx="0" cy="43949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F7A7C-EB6B-4B1E-A293-4B296FA2D50D}"/>
              </a:ext>
            </a:extLst>
          </p:cNvPr>
          <p:cNvGrpSpPr/>
          <p:nvPr/>
        </p:nvGrpSpPr>
        <p:grpSpPr>
          <a:xfrm>
            <a:off x="7414783" y="1100823"/>
            <a:ext cx="581804" cy="428758"/>
            <a:chOff x="7302354" y="2909014"/>
            <a:chExt cx="581804" cy="428758"/>
          </a:xfrm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8A1A0D3B-8C81-441F-8B77-C4678383E543}"/>
                </a:ext>
              </a:extLst>
            </p:cNvPr>
            <p:cNvSpPr/>
            <p:nvPr/>
          </p:nvSpPr>
          <p:spPr>
            <a:xfrm>
              <a:off x="7302354" y="2909014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 err="1">
                  <a:solidFill>
                    <a:schemeClr val="bg1"/>
                  </a:solidFill>
                </a:rPr>
                <a:t>PIC,BIS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A908D334-AE4D-464B-A93F-A9A9710EE3D8}"/>
                </a:ext>
              </a:extLst>
            </p:cNvPr>
            <p:cNvCxnSpPr>
              <a:cxnSpLocks/>
              <a:stCxn id="118" idx="2"/>
            </p:cNvCxnSpPr>
            <p:nvPr/>
          </p:nvCxnSpPr>
          <p:spPr>
            <a:xfrm flipH="1">
              <a:off x="7319718" y="3084627"/>
              <a:ext cx="273538" cy="253145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FB85FDB-A6C8-4272-B9F9-9B7FB666B44F}"/>
              </a:ext>
            </a:extLst>
          </p:cNvPr>
          <p:cNvGrpSpPr/>
          <p:nvPr/>
        </p:nvGrpSpPr>
        <p:grpSpPr>
          <a:xfrm>
            <a:off x="7043015" y="953483"/>
            <a:ext cx="318378" cy="552085"/>
            <a:chOff x="6859184" y="2944699"/>
            <a:chExt cx="318378" cy="552085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C518B50B-9EDD-4C4D-B31B-E7D249FF5F96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QDS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A1FF1411-2BC9-4040-9D7F-3B9E6BD137E7}"/>
                </a:ext>
              </a:extLst>
            </p:cNvPr>
            <p:cNvCxnSpPr>
              <a:cxnSpLocks/>
              <a:stCxn id="123" idx="2"/>
            </p:cNvCxnSpPr>
            <p:nvPr/>
          </p:nvCxnSpPr>
          <p:spPr>
            <a:xfrm>
              <a:off x="7018373" y="3120312"/>
              <a:ext cx="49466" cy="37647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FBD49B5-60DB-423C-A83C-EE3394CC0933}"/>
              </a:ext>
            </a:extLst>
          </p:cNvPr>
          <p:cNvGrpSpPr/>
          <p:nvPr/>
        </p:nvGrpSpPr>
        <p:grpSpPr>
          <a:xfrm>
            <a:off x="6703350" y="1152543"/>
            <a:ext cx="318378" cy="456995"/>
            <a:chOff x="6859184" y="2944699"/>
            <a:chExt cx="318378" cy="456995"/>
          </a:xfrm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2EA74BBA-1A89-40CA-8CD7-5AB581FE6EA5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CLIQ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17ABF7EC-F37F-4143-BFF9-4D0FDAA10D55}"/>
                </a:ext>
              </a:extLst>
            </p:cNvPr>
            <p:cNvCxnSpPr>
              <a:cxnSpLocks/>
            </p:cNvCxnSpPr>
            <p:nvPr/>
          </p:nvCxnSpPr>
          <p:spPr>
            <a:xfrm>
              <a:off x="7013753" y="3120312"/>
              <a:ext cx="155393" cy="28138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3EACCEF-C5CA-4DE8-9DB0-0287291B1481}"/>
              </a:ext>
            </a:extLst>
          </p:cNvPr>
          <p:cNvGrpSpPr/>
          <p:nvPr/>
        </p:nvGrpSpPr>
        <p:grpSpPr>
          <a:xfrm>
            <a:off x="5637965" y="1061294"/>
            <a:ext cx="674067" cy="740352"/>
            <a:chOff x="6320545" y="2599650"/>
            <a:chExt cx="674067" cy="740352"/>
          </a:xfrm>
        </p:grpSpPr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55E48BBC-4729-459C-A6CD-21B735440AD7}"/>
                </a:ext>
              </a:extLst>
            </p:cNvPr>
            <p:cNvSpPr/>
            <p:nvPr/>
          </p:nvSpPr>
          <p:spPr>
            <a:xfrm>
              <a:off x="6320545" y="2599650"/>
              <a:ext cx="674067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Warm Diodes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BF4025A5-67EB-454C-9DB8-0F720C80C389}"/>
                </a:ext>
              </a:extLst>
            </p:cNvPr>
            <p:cNvCxnSpPr>
              <a:cxnSpLocks/>
              <a:stCxn id="135" idx="2"/>
            </p:cNvCxnSpPr>
            <p:nvPr/>
          </p:nvCxnSpPr>
          <p:spPr>
            <a:xfrm>
              <a:off x="6657579" y="2775263"/>
              <a:ext cx="2635" cy="564739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5C69951D-B54E-445D-BA0E-70C95756E97B}"/>
              </a:ext>
            </a:extLst>
          </p:cNvPr>
          <p:cNvSpPr/>
          <p:nvPr/>
        </p:nvSpPr>
        <p:spPr>
          <a:xfrm>
            <a:off x="6215724" y="3589422"/>
            <a:ext cx="288032" cy="1440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DCM</a:t>
            </a:r>
            <a:endParaRPr lang="en-GB" sz="800">
              <a:solidFill>
                <a:schemeClr val="bg1"/>
              </a:solidFill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05AB1912-3BDD-4BB8-AF8A-7ED4C936CAFC}"/>
              </a:ext>
            </a:extLst>
          </p:cNvPr>
          <p:cNvCxnSpPr>
            <a:cxnSpLocks/>
            <a:stCxn id="160" idx="0"/>
          </p:cNvCxnSpPr>
          <p:nvPr/>
        </p:nvCxnSpPr>
        <p:spPr>
          <a:xfrm flipV="1">
            <a:off x="6359739" y="3424206"/>
            <a:ext cx="0" cy="165217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B1A95CD-0114-4B3E-88C7-92A18247FA38}"/>
              </a:ext>
            </a:extLst>
          </p:cNvPr>
          <p:cNvGrpSpPr/>
          <p:nvPr/>
        </p:nvGrpSpPr>
        <p:grpSpPr>
          <a:xfrm rot="20831218">
            <a:off x="6588393" y="3248633"/>
            <a:ext cx="2110722" cy="153274"/>
            <a:chOff x="6920847" y="3372095"/>
            <a:chExt cx="2205757" cy="160936"/>
          </a:xfrm>
        </p:grpSpPr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7D3BA8E7-7A34-4678-853D-9F5900DF21E6}"/>
                </a:ext>
              </a:extLst>
            </p:cNvPr>
            <p:cNvSpPr/>
            <p:nvPr/>
          </p:nvSpPr>
          <p:spPr>
            <a:xfrm rot="21600000">
              <a:off x="8838572" y="3381499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Q1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2F5C0B07-4C80-4F12-8120-F0B44DEB3004}"/>
                </a:ext>
              </a:extLst>
            </p:cNvPr>
            <p:cNvSpPr/>
            <p:nvPr/>
          </p:nvSpPr>
          <p:spPr>
            <a:xfrm>
              <a:off x="8476019" y="3381177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Q2A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BEC4971E-CBF3-429F-8425-371ADFCC5D2B}"/>
                </a:ext>
              </a:extLst>
            </p:cNvPr>
            <p:cNvSpPr/>
            <p:nvPr/>
          </p:nvSpPr>
          <p:spPr>
            <a:xfrm>
              <a:off x="8108312" y="337209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Q2B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9563C15D-3FBB-42F3-87EF-C86E3076BDDE}"/>
                </a:ext>
              </a:extLst>
            </p:cNvPr>
            <p:cNvSpPr/>
            <p:nvPr/>
          </p:nvSpPr>
          <p:spPr>
            <a:xfrm>
              <a:off x="7726661" y="3373204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Q3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8089278C-4D8E-4436-9D40-66998CC44A5A}"/>
                </a:ext>
              </a:extLst>
            </p:cNvPr>
            <p:cNvSpPr/>
            <p:nvPr/>
          </p:nvSpPr>
          <p:spPr>
            <a:xfrm>
              <a:off x="7332535" y="3381703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CP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17639AA0-2177-4297-BE6C-185CC7C5D89F}"/>
                </a:ext>
              </a:extLst>
            </p:cNvPr>
            <p:cNvSpPr/>
            <p:nvPr/>
          </p:nvSpPr>
          <p:spPr>
            <a:xfrm>
              <a:off x="6920847" y="338901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D1</a:t>
              </a:r>
              <a:endParaRPr lang="en-GB" sz="800">
                <a:solidFill>
                  <a:schemeClr val="bg1"/>
                </a:solidFill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65458E4C-0827-471F-98BA-585A726742CE}"/>
              </a:ext>
            </a:extLst>
          </p:cNvPr>
          <p:cNvGrpSpPr/>
          <p:nvPr/>
        </p:nvGrpSpPr>
        <p:grpSpPr>
          <a:xfrm>
            <a:off x="6701085" y="1923446"/>
            <a:ext cx="828976" cy="202420"/>
            <a:chOff x="6870843" y="2928546"/>
            <a:chExt cx="1258332" cy="202420"/>
          </a:xfrm>
        </p:grpSpPr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CEBBD6E5-9FC7-4F3F-BDD1-96389AAF3EE4}"/>
                </a:ext>
              </a:extLst>
            </p:cNvPr>
            <p:cNvSpPr/>
            <p:nvPr/>
          </p:nvSpPr>
          <p:spPr>
            <a:xfrm>
              <a:off x="7479118" y="2955353"/>
              <a:ext cx="650057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OC PCs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D7A16008-EBB9-4EA2-BBE9-81340BC6E3A0}"/>
                </a:ext>
              </a:extLst>
            </p:cNvPr>
            <p:cNvCxnSpPr>
              <a:cxnSpLocks/>
              <a:stCxn id="190" idx="0"/>
            </p:cNvCxnSpPr>
            <p:nvPr/>
          </p:nvCxnSpPr>
          <p:spPr>
            <a:xfrm flipH="1" flipV="1">
              <a:off x="6870843" y="2928546"/>
              <a:ext cx="933304" cy="2680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8699140-CA03-4490-938D-074B8BDF8A4B}"/>
              </a:ext>
            </a:extLst>
          </p:cNvPr>
          <p:cNvGrpSpPr/>
          <p:nvPr/>
        </p:nvGrpSpPr>
        <p:grpSpPr>
          <a:xfrm>
            <a:off x="6285940" y="2011893"/>
            <a:ext cx="697907" cy="187486"/>
            <a:chOff x="6263577" y="2974556"/>
            <a:chExt cx="697907" cy="187486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C1CFE493-BF36-4FBF-8B8B-DF0F9D5D728C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D1 PC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970B0A6E-1862-47D1-A3F3-C1FBBC5BF3AB}"/>
                </a:ext>
              </a:extLst>
            </p:cNvPr>
            <p:cNvCxnSpPr>
              <a:cxnSpLocks/>
              <a:stCxn id="193" idx="1"/>
            </p:cNvCxnSpPr>
            <p:nvPr/>
          </p:nvCxnSpPr>
          <p:spPr>
            <a:xfrm flipH="1" flipV="1">
              <a:off x="6263577" y="2974556"/>
              <a:ext cx="206002" cy="99680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F3AFAC9E-44BE-41C1-B102-CD9EC8A92919}"/>
              </a:ext>
            </a:extLst>
          </p:cNvPr>
          <p:cNvSpPr/>
          <p:nvPr/>
        </p:nvSpPr>
        <p:spPr>
          <a:xfrm>
            <a:off x="6053570" y="3754632"/>
            <a:ext cx="640080" cy="175613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Cold Diodes</a:t>
            </a:r>
            <a:endParaRPr lang="en-GB" sz="800">
              <a:solidFill>
                <a:schemeClr val="bg1"/>
              </a:solidFill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2C9E632-17BD-499A-8B78-A0D7292B7EFC}"/>
              </a:ext>
            </a:extLst>
          </p:cNvPr>
          <p:cNvGrpSpPr/>
          <p:nvPr/>
        </p:nvGrpSpPr>
        <p:grpSpPr>
          <a:xfrm>
            <a:off x="6147785" y="1373135"/>
            <a:ext cx="355971" cy="372286"/>
            <a:chOff x="6810161" y="2715091"/>
            <a:chExt cx="355971" cy="372286"/>
          </a:xfrm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2B0B5591-3602-464D-9893-B90F1CE5F1CA}"/>
                </a:ext>
              </a:extLst>
            </p:cNvPr>
            <p:cNvSpPr/>
            <p:nvPr/>
          </p:nvSpPr>
          <p:spPr>
            <a:xfrm>
              <a:off x="6810161" y="2715091"/>
              <a:ext cx="355971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OC EE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381D409-6A74-461C-8CB6-4351EDD02384}"/>
                </a:ext>
              </a:extLst>
            </p:cNvPr>
            <p:cNvCxnSpPr>
              <a:cxnSpLocks/>
              <a:stCxn id="204" idx="2"/>
            </p:cNvCxnSpPr>
            <p:nvPr/>
          </p:nvCxnSpPr>
          <p:spPr>
            <a:xfrm>
              <a:off x="6988147" y="2890704"/>
              <a:ext cx="86396" cy="196673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7762D8B-241D-4CDA-A9B2-0B954775584D}"/>
              </a:ext>
            </a:extLst>
          </p:cNvPr>
          <p:cNvGrpSpPr/>
          <p:nvPr/>
        </p:nvGrpSpPr>
        <p:grpSpPr>
          <a:xfrm>
            <a:off x="5391489" y="2875717"/>
            <a:ext cx="368032" cy="335150"/>
            <a:chOff x="5981929" y="2898599"/>
            <a:chExt cx="368032" cy="335150"/>
          </a:xfrm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8E33F454-593E-4CC0-87E0-7E231941E2FD}"/>
                </a:ext>
              </a:extLst>
            </p:cNvPr>
            <p:cNvSpPr/>
            <p:nvPr/>
          </p:nvSpPr>
          <p:spPr>
            <a:xfrm>
              <a:off x="5981929" y="3058136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DSHM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7B6DB66-8266-4FC3-9FED-5BE18DCA26F3}"/>
                </a:ext>
              </a:extLst>
            </p:cNvPr>
            <p:cNvCxnSpPr>
              <a:cxnSpLocks/>
              <a:stCxn id="126" idx="0"/>
            </p:cNvCxnSpPr>
            <p:nvPr/>
          </p:nvCxnSpPr>
          <p:spPr>
            <a:xfrm flipV="1">
              <a:off x="6165945" y="2898599"/>
              <a:ext cx="158214" cy="159537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5287BFD-734D-4F7B-88CA-70103DAF3087}"/>
              </a:ext>
            </a:extLst>
          </p:cNvPr>
          <p:cNvGrpSpPr/>
          <p:nvPr/>
        </p:nvGrpSpPr>
        <p:grpSpPr>
          <a:xfrm>
            <a:off x="3178819" y="1964727"/>
            <a:ext cx="609924" cy="517540"/>
            <a:chOff x="2645158" y="2640325"/>
            <a:chExt cx="925824" cy="517540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4F73B2AD-15A8-47CE-85F6-DBE88C04C36E}"/>
                </a:ext>
              </a:extLst>
            </p:cNvPr>
            <p:cNvSpPr/>
            <p:nvPr/>
          </p:nvSpPr>
          <p:spPr>
            <a:xfrm>
              <a:off x="2645158" y="2640325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D2 PC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651621EA-348A-4C9A-BEF8-D1DB426EC1E5}"/>
                </a:ext>
              </a:extLst>
            </p:cNvPr>
            <p:cNvCxnSpPr>
              <a:cxnSpLocks/>
              <a:stCxn id="137" idx="2"/>
            </p:cNvCxnSpPr>
            <p:nvPr/>
          </p:nvCxnSpPr>
          <p:spPr>
            <a:xfrm>
              <a:off x="3084706" y="2815938"/>
              <a:ext cx="486276" cy="34192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6AC0262-D489-4E8A-90E1-0193BC361F41}"/>
              </a:ext>
            </a:extLst>
          </p:cNvPr>
          <p:cNvGrpSpPr/>
          <p:nvPr/>
        </p:nvGrpSpPr>
        <p:grpSpPr>
          <a:xfrm>
            <a:off x="3718457" y="2443070"/>
            <a:ext cx="517801" cy="474431"/>
            <a:chOff x="6022653" y="2545276"/>
            <a:chExt cx="517801" cy="474431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D6CADB22-D4A4-46AE-B691-B23EDEF8FE9D}"/>
                </a:ext>
              </a:extLst>
            </p:cNvPr>
            <p:cNvSpPr/>
            <p:nvPr/>
          </p:nvSpPr>
          <p:spPr>
            <a:xfrm>
              <a:off x="6022653" y="2845746"/>
              <a:ext cx="517801" cy="17396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D2 OC EE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04902B16-6042-4FF1-8369-39BA9B13AEAB}"/>
                </a:ext>
              </a:extLst>
            </p:cNvPr>
            <p:cNvCxnSpPr>
              <a:cxnSpLocks/>
              <a:stCxn id="143" idx="0"/>
            </p:cNvCxnSpPr>
            <p:nvPr/>
          </p:nvCxnSpPr>
          <p:spPr>
            <a:xfrm flipV="1">
              <a:off x="6281554" y="2545276"/>
              <a:ext cx="0" cy="30047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4191587-F68F-4638-82A9-3AED4DCC4BE5}"/>
              </a:ext>
            </a:extLst>
          </p:cNvPr>
          <p:cNvGrpSpPr/>
          <p:nvPr/>
        </p:nvGrpSpPr>
        <p:grpSpPr>
          <a:xfrm>
            <a:off x="2679653" y="2842549"/>
            <a:ext cx="672855" cy="347125"/>
            <a:chOff x="5555959" y="3617162"/>
            <a:chExt cx="672855" cy="347125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id="{21BA9B01-6FDD-400C-94A1-6D5CBFCE17C8}"/>
                </a:ext>
              </a:extLst>
            </p:cNvPr>
            <p:cNvSpPr/>
            <p:nvPr/>
          </p:nvSpPr>
          <p:spPr>
            <a:xfrm>
              <a:off x="5736909" y="3788674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800">
                  <a:solidFill>
                    <a:schemeClr val="bg1"/>
                  </a:solidFill>
                </a:rPr>
                <a:t>C</a:t>
              </a:r>
              <a:r>
                <a:rPr lang="en-US" sz="800">
                  <a:solidFill>
                    <a:schemeClr val="bg1"/>
                  </a:solidFill>
                </a:rPr>
                <a:t>old box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E8DDFFAE-0AC3-455C-B131-04EE639AE277}"/>
                </a:ext>
              </a:extLst>
            </p:cNvPr>
            <p:cNvCxnSpPr>
              <a:cxnSpLocks/>
              <a:stCxn id="150" idx="0"/>
            </p:cNvCxnSpPr>
            <p:nvPr/>
          </p:nvCxnSpPr>
          <p:spPr>
            <a:xfrm flipH="1" flipV="1">
              <a:off x="5555959" y="3617162"/>
              <a:ext cx="426903" cy="17151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79B2F47-C43E-4419-9C17-C37CB730920A}"/>
              </a:ext>
            </a:extLst>
          </p:cNvPr>
          <p:cNvGrpSpPr/>
          <p:nvPr/>
        </p:nvGrpSpPr>
        <p:grpSpPr>
          <a:xfrm>
            <a:off x="4125951" y="2424656"/>
            <a:ext cx="523286" cy="334367"/>
            <a:chOff x="5843094" y="2240136"/>
            <a:chExt cx="523286" cy="334367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AF4C3180-5EB1-4ECE-B359-F846F9E092F1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CDBs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D9D5F4E0-0816-403D-A7F2-B18D50EC0167}"/>
                </a:ext>
              </a:extLst>
            </p:cNvPr>
            <p:cNvCxnSpPr>
              <a:cxnSpLocks/>
              <a:stCxn id="153" idx="0"/>
            </p:cNvCxnSpPr>
            <p:nvPr/>
          </p:nvCxnSpPr>
          <p:spPr>
            <a:xfrm flipH="1" flipV="1">
              <a:off x="5843094" y="2240136"/>
              <a:ext cx="339270" cy="158754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C06A1D9-BF12-460A-98B0-3845DD34D1D5}"/>
              </a:ext>
            </a:extLst>
          </p:cNvPr>
          <p:cNvGrpSpPr/>
          <p:nvPr/>
        </p:nvGrpSpPr>
        <p:grpSpPr>
          <a:xfrm>
            <a:off x="4055991" y="1835639"/>
            <a:ext cx="419351" cy="1985769"/>
            <a:chOff x="5163581" y="2410950"/>
            <a:chExt cx="419351" cy="1985769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66A94A3-9A03-42EE-B3EC-20CA9FF18E64}"/>
                </a:ext>
              </a:extLst>
            </p:cNvPr>
            <p:cNvGrpSpPr/>
            <p:nvPr/>
          </p:nvGrpSpPr>
          <p:grpSpPr>
            <a:xfrm>
              <a:off x="5163581" y="4068197"/>
              <a:ext cx="368032" cy="328522"/>
              <a:chOff x="6335802" y="3227938"/>
              <a:chExt cx="368032" cy="328522"/>
            </a:xfrm>
          </p:grpSpPr>
          <p:sp>
            <p:nvSpPr>
              <p:cNvPr id="179" name="Rectangle: Rounded Corners 178">
                <a:extLst>
                  <a:ext uri="{FF2B5EF4-FFF2-40B4-BE49-F238E27FC236}">
                    <a16:creationId xmlns:a16="http://schemas.microsoft.com/office/drawing/2014/main" id="{2A9DCBFD-F13B-4305-9B0E-5E429BD2F444}"/>
                  </a:ext>
                </a:extLst>
              </p:cNvPr>
              <p:cNvSpPr/>
              <p:nvPr/>
            </p:nvSpPr>
            <p:spPr>
              <a:xfrm>
                <a:off x="6335802" y="3227938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800">
                    <a:solidFill>
                      <a:schemeClr val="bg1"/>
                    </a:solidFill>
                  </a:rPr>
                  <a:t>DFM</a:t>
                </a:r>
                <a:endParaRPr lang="en-GB" sz="8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5" name="Straight Arrow Connector 194">
                <a:extLst>
                  <a:ext uri="{FF2B5EF4-FFF2-40B4-BE49-F238E27FC236}">
                    <a16:creationId xmlns:a16="http://schemas.microsoft.com/office/drawing/2014/main" id="{154406ED-CDD4-4272-A94A-A540AB52DFE9}"/>
                  </a:ext>
                </a:extLst>
              </p:cNvPr>
              <p:cNvCxnSpPr>
                <a:cxnSpLocks/>
                <a:stCxn id="179" idx="2"/>
              </p:cNvCxnSpPr>
              <p:nvPr/>
            </p:nvCxnSpPr>
            <p:spPr>
              <a:xfrm flipH="1">
                <a:off x="6464458" y="3403551"/>
                <a:ext cx="55360" cy="152909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D35FACF7-2A06-476D-960F-0D42812E77F6}"/>
                </a:ext>
              </a:extLst>
            </p:cNvPr>
            <p:cNvGrpSpPr/>
            <p:nvPr/>
          </p:nvGrpSpPr>
          <p:grpSpPr>
            <a:xfrm>
              <a:off x="5214900" y="2410950"/>
              <a:ext cx="368032" cy="445557"/>
              <a:chOff x="6477407" y="2559857"/>
              <a:chExt cx="368032" cy="445557"/>
            </a:xfrm>
          </p:grpSpPr>
          <p:sp>
            <p:nvSpPr>
              <p:cNvPr id="158" name="Rectangle: Rounded Corners 157">
                <a:extLst>
                  <a:ext uri="{FF2B5EF4-FFF2-40B4-BE49-F238E27FC236}">
                    <a16:creationId xmlns:a16="http://schemas.microsoft.com/office/drawing/2014/main" id="{DD066492-9B71-4B14-AF12-5E9C21073E10}"/>
                  </a:ext>
                </a:extLst>
              </p:cNvPr>
              <p:cNvSpPr/>
              <p:nvPr/>
            </p:nvSpPr>
            <p:spPr>
              <a:xfrm>
                <a:off x="6477407" y="2559857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800">
                    <a:solidFill>
                      <a:schemeClr val="bg1"/>
                    </a:solidFill>
                  </a:rPr>
                  <a:t>DFHM</a:t>
                </a:r>
                <a:endParaRPr lang="en-GB" sz="8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D855FEA6-12A2-4F6D-88C9-1FE1300D282A}"/>
                  </a:ext>
                </a:extLst>
              </p:cNvPr>
              <p:cNvCxnSpPr>
                <a:cxnSpLocks/>
                <a:stCxn id="158" idx="2"/>
              </p:cNvCxnSpPr>
              <p:nvPr/>
            </p:nvCxnSpPr>
            <p:spPr>
              <a:xfrm flipH="1">
                <a:off x="6651302" y="2735470"/>
                <a:ext cx="10121" cy="269944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2F06387-E2B0-4181-88E3-CA7E9AEB705D}"/>
              </a:ext>
            </a:extLst>
          </p:cNvPr>
          <p:cNvGrpSpPr/>
          <p:nvPr/>
        </p:nvGrpSpPr>
        <p:grpSpPr>
          <a:xfrm>
            <a:off x="47386" y="4280789"/>
            <a:ext cx="581804" cy="467945"/>
            <a:chOff x="357915" y="4883927"/>
            <a:chExt cx="581804" cy="467945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4BD99641-B73B-41CF-997C-26BD06E31FFE}"/>
                </a:ext>
              </a:extLst>
            </p:cNvPr>
            <p:cNvSpPr/>
            <p:nvPr/>
          </p:nvSpPr>
          <p:spPr>
            <a:xfrm>
              <a:off x="357915" y="4883927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DQHDS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F3E3E898-2E6A-4689-8484-981C0B2AFB99}"/>
                </a:ext>
              </a:extLst>
            </p:cNvPr>
            <p:cNvCxnSpPr>
              <a:cxnSpLocks/>
              <a:stCxn id="197" idx="2"/>
            </p:cNvCxnSpPr>
            <p:nvPr/>
          </p:nvCxnSpPr>
          <p:spPr>
            <a:xfrm>
              <a:off x="648817" y="5059540"/>
              <a:ext cx="0" cy="2923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B815D97F-5A3B-45FF-96BA-E6DBA0E6F2E9}"/>
              </a:ext>
            </a:extLst>
          </p:cNvPr>
          <p:cNvSpPr/>
          <p:nvPr/>
        </p:nvSpPr>
        <p:spPr>
          <a:xfrm rot="20831218">
            <a:off x="3993804" y="4106994"/>
            <a:ext cx="275622" cy="1371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D2</a:t>
            </a:r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3ED865BB-47C1-464F-819C-F4FB82B44CE9}"/>
              </a:ext>
            </a:extLst>
          </p:cNvPr>
          <p:cNvSpPr/>
          <p:nvPr/>
        </p:nvSpPr>
        <p:spPr>
          <a:xfrm rot="20831218">
            <a:off x="2664437" y="4402990"/>
            <a:ext cx="275622" cy="1371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Q4</a:t>
            </a:r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12318EF6-4A9B-4F01-BF96-CB49EE081B63}"/>
              </a:ext>
            </a:extLst>
          </p:cNvPr>
          <p:cNvSpPr/>
          <p:nvPr/>
        </p:nvSpPr>
        <p:spPr>
          <a:xfrm rot="20831218">
            <a:off x="1482670" y="4654080"/>
            <a:ext cx="275622" cy="1371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800">
                <a:solidFill>
                  <a:schemeClr val="bg1"/>
                </a:solidFill>
              </a:rPr>
              <a:t>Q5</a:t>
            </a:r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6ECD14-BC6E-47F9-B191-4E0637B741AC}"/>
              </a:ext>
            </a:extLst>
          </p:cNvPr>
          <p:cNvSpPr/>
          <p:nvPr/>
        </p:nvSpPr>
        <p:spPr>
          <a:xfrm rot="20831218">
            <a:off x="627075" y="4835927"/>
            <a:ext cx="275622" cy="1371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Q6</a:t>
            </a:r>
            <a:endParaRPr lang="en-GB" sz="800">
              <a:solidFill>
                <a:schemeClr val="bg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3FF559E-B26F-46DF-9BA3-B86071A67A64}"/>
              </a:ext>
            </a:extLst>
          </p:cNvPr>
          <p:cNvGrpSpPr/>
          <p:nvPr/>
        </p:nvGrpSpPr>
        <p:grpSpPr>
          <a:xfrm>
            <a:off x="4336682" y="1485027"/>
            <a:ext cx="491905" cy="749963"/>
            <a:chOff x="6469579" y="2986429"/>
            <a:chExt cx="491905" cy="749963"/>
          </a:xfrm>
        </p:grpSpPr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A307CC1D-2763-46B2-8802-9142D0054280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800">
                  <a:solidFill>
                    <a:schemeClr val="bg1"/>
                  </a:solidFill>
                </a:rPr>
                <a:t>Valve</a:t>
              </a:r>
              <a:r>
                <a:rPr lang="en-US" sz="800">
                  <a:solidFill>
                    <a:schemeClr val="bg1"/>
                  </a:solidFill>
                </a:rPr>
                <a:t> box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A89C63C3-31DF-49E0-96D0-94FA12A89F7D}"/>
                </a:ext>
              </a:extLst>
            </p:cNvPr>
            <p:cNvCxnSpPr>
              <a:cxnSpLocks/>
              <a:stCxn id="210" idx="2"/>
            </p:cNvCxnSpPr>
            <p:nvPr/>
          </p:nvCxnSpPr>
          <p:spPr>
            <a:xfrm>
              <a:off x="6715532" y="3162042"/>
              <a:ext cx="147329" cy="57435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D862683-DAED-420B-87F3-AE41A0360182}"/>
              </a:ext>
            </a:extLst>
          </p:cNvPr>
          <p:cNvGrpSpPr/>
          <p:nvPr/>
        </p:nvGrpSpPr>
        <p:grpSpPr>
          <a:xfrm>
            <a:off x="3483502" y="1676750"/>
            <a:ext cx="579140" cy="676079"/>
            <a:chOff x="942988" y="1412238"/>
            <a:chExt cx="879096" cy="676079"/>
          </a:xfrm>
        </p:grpSpPr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6888FBD8-DE05-4DCE-8131-D53858DCFD25}"/>
                </a:ext>
              </a:extLst>
            </p:cNvPr>
            <p:cNvSpPr/>
            <p:nvPr/>
          </p:nvSpPr>
          <p:spPr>
            <a:xfrm>
              <a:off x="942988" y="1412238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D2 OC PCs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E5C5D547-A2DA-43ED-83F5-D9EFA74C397E}"/>
                </a:ext>
              </a:extLst>
            </p:cNvPr>
            <p:cNvCxnSpPr>
              <a:cxnSpLocks/>
              <a:stCxn id="213" idx="2"/>
            </p:cNvCxnSpPr>
            <p:nvPr/>
          </p:nvCxnSpPr>
          <p:spPr>
            <a:xfrm>
              <a:off x="1382536" y="1587851"/>
              <a:ext cx="279435" cy="50046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5020F9DC-AA39-47AD-BE1D-EE2793FF8485}"/>
              </a:ext>
            </a:extLst>
          </p:cNvPr>
          <p:cNvSpPr/>
          <p:nvPr/>
        </p:nvSpPr>
        <p:spPr>
          <a:xfrm rot="20831218">
            <a:off x="3282441" y="4233349"/>
            <a:ext cx="553012" cy="28487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800">
                <a:solidFill>
                  <a:schemeClr val="bg1"/>
                </a:solidFill>
              </a:rPr>
              <a:t>Crab</a:t>
            </a:r>
          </a:p>
          <a:p>
            <a:pPr algn="ctr"/>
            <a:r>
              <a:rPr lang="pt-PT" sz="800">
                <a:solidFill>
                  <a:schemeClr val="bg1"/>
                </a:solidFill>
              </a:rPr>
              <a:t>Cavities</a:t>
            </a:r>
            <a:endParaRPr lang="en-GB" sz="800">
              <a:solidFill>
                <a:schemeClr val="bg1"/>
              </a:solidFill>
            </a:endParaRP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D7456E8F-22C8-43B7-8DFC-39DE95065868}"/>
              </a:ext>
            </a:extLst>
          </p:cNvPr>
          <p:cNvGrpSpPr/>
          <p:nvPr/>
        </p:nvGrpSpPr>
        <p:grpSpPr>
          <a:xfrm>
            <a:off x="1225165" y="3536818"/>
            <a:ext cx="1294607" cy="169058"/>
            <a:chOff x="5500259" y="3788675"/>
            <a:chExt cx="1294607" cy="169058"/>
          </a:xfrm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C34C9CEA-AD01-44EA-B56A-39073381950B}"/>
                </a:ext>
              </a:extLst>
            </p:cNvPr>
            <p:cNvSpPr/>
            <p:nvPr/>
          </p:nvSpPr>
          <p:spPr>
            <a:xfrm>
              <a:off x="5500259" y="3788675"/>
              <a:ext cx="728556" cy="16905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800">
                  <a:solidFill>
                    <a:schemeClr val="bg1"/>
                  </a:solidFill>
                </a:rPr>
                <a:t>RF Powering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EA3175D6-253E-4D5F-86DE-D797B7588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815" y="3810093"/>
              <a:ext cx="566051" cy="793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64299BA9-423D-4AEF-9680-58E178F82BEF}"/>
              </a:ext>
            </a:extLst>
          </p:cNvPr>
          <p:cNvSpPr txBox="1"/>
          <p:nvPr/>
        </p:nvSpPr>
        <p:spPr>
          <a:xfrm>
            <a:off x="297911" y="2313073"/>
            <a:ext cx="453051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UW57</a:t>
            </a:r>
            <a:endParaRPr lang="fr-FR" sz="750"/>
          </a:p>
        </p:txBody>
      </p: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1890C2B-E7C2-ED49-84CD-96568692FF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3868">
            <a:off x="7924777" y="1928279"/>
            <a:ext cx="1240963" cy="830756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901B6332-15AF-8B41-AAF0-3F76319B9B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89288">
            <a:off x="8015416" y="3339552"/>
            <a:ext cx="1176799" cy="787774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63F882A6-1E18-3B44-972A-7A8C0FE91BC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4733" y="-120980"/>
            <a:ext cx="4276946" cy="1571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CF647E2B-A48C-EA43-A568-A23C35A4CC58}"/>
              </a:ext>
            </a:extLst>
          </p:cNvPr>
          <p:cNvCxnSpPr>
            <a:cxnSpLocks/>
          </p:cNvCxnSpPr>
          <p:nvPr/>
        </p:nvCxnSpPr>
        <p:spPr>
          <a:xfrm>
            <a:off x="1541720" y="1161878"/>
            <a:ext cx="1410117" cy="690485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ED37B2E-B98D-6543-8319-34E2FED5E51F}"/>
              </a:ext>
            </a:extLst>
          </p:cNvPr>
          <p:cNvSpPr txBox="1"/>
          <p:nvPr/>
        </p:nvSpPr>
        <p:spPr>
          <a:xfrm rot="20905595">
            <a:off x="4385842" y="3940502"/>
            <a:ext cx="520037" cy="19620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dk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rgbClr val="FF0000"/>
                </a:solidFill>
              </a:defRPr>
            </a:lvl1pPr>
          </a:lstStyle>
          <a:p>
            <a:r>
              <a:rPr lang="en-US" sz="675"/>
              <a:t>TAXN</a:t>
            </a:r>
            <a:endParaRPr lang="fr-FR" sz="675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BEC77BE-A4DD-704A-8298-5403A407C01B}"/>
              </a:ext>
            </a:extLst>
          </p:cNvPr>
          <p:cNvSpPr txBox="1"/>
          <p:nvPr/>
        </p:nvSpPr>
        <p:spPr>
          <a:xfrm>
            <a:off x="174215" y="3621818"/>
            <a:ext cx="689806" cy="3231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/>
              <a:t>Cooling and Ventilation</a:t>
            </a:r>
            <a:endParaRPr lang="fr-FR" sz="750"/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181D0B53-9510-F14A-9725-9A32E544E6C2}"/>
              </a:ext>
            </a:extLst>
          </p:cNvPr>
          <p:cNvCxnSpPr/>
          <p:nvPr/>
        </p:nvCxnSpPr>
        <p:spPr>
          <a:xfrm flipV="1">
            <a:off x="826735" y="3135601"/>
            <a:ext cx="72857" cy="46226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B0697969-5225-8247-AB27-C9BD393E620F}"/>
              </a:ext>
            </a:extLst>
          </p:cNvPr>
          <p:cNvSpPr/>
          <p:nvPr/>
        </p:nvSpPr>
        <p:spPr>
          <a:xfrm>
            <a:off x="5911665" y="4229771"/>
            <a:ext cx="233910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M. Modena and M. Mendes </a:t>
            </a:r>
          </a:p>
        </p:txBody>
      </p:sp>
      <p:sp>
        <p:nvSpPr>
          <p:cNvPr id="109" name="Slide Number Placeholder 4">
            <a:extLst>
              <a:ext uri="{FF2B5EF4-FFF2-40B4-BE49-F238E27FC236}">
                <a16:creationId xmlns:a16="http://schemas.microsoft.com/office/drawing/2014/main" id="{34A40EF7-CC10-F85D-DF83-345E06DB5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H. Garcia Gavela - CERN-TRIUMF Use of MTF/</a:t>
            </a:r>
            <a:r>
              <a:rPr lang="en-GB" noProof="0" dirty="0" err="1" smtClean="0"/>
              <a:t>Infor</a:t>
            </a:r>
            <a:r>
              <a:rPr lang="en-GB" noProof="0" dirty="0" smtClean="0"/>
              <a:t> for HL-LHC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5165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28923FA-AB49-D746-8A43-D29A7E28F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510" y="-215257"/>
            <a:ext cx="9144000" cy="513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BA8BA4-7503-7E47-A7A9-F205AA4064AB}"/>
              </a:ext>
            </a:extLst>
          </p:cNvPr>
          <p:cNvCxnSpPr/>
          <p:nvPr/>
        </p:nvCxnSpPr>
        <p:spPr>
          <a:xfrm>
            <a:off x="4912957" y="684843"/>
            <a:ext cx="0" cy="36004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4A4260F-2E52-9A49-8085-BDB8E94055F2}"/>
              </a:ext>
            </a:extLst>
          </p:cNvPr>
          <p:cNvSpPr txBox="1"/>
          <p:nvPr/>
        </p:nvSpPr>
        <p:spPr>
          <a:xfrm flipH="1">
            <a:off x="4247964" y="3461458"/>
            <a:ext cx="2016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</a:rPr>
              <a:t>Run3  operation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301163C2-1C1A-7143-BBAA-83E212135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4000" y="4873500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3429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FDCA1C4-9514-7B4F-976F-D92F7E296653}" type="slidenum">
              <a:rPr lang="fr-FR" smtClean="0"/>
              <a:pPr>
                <a:defRPr/>
              </a:pPr>
              <a:t>9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A297DD-3F8D-EC40-958F-5D0D26D79097}"/>
              </a:ext>
            </a:extLst>
          </p:cNvPr>
          <p:cNvSpPr txBox="1"/>
          <p:nvPr/>
        </p:nvSpPr>
        <p:spPr>
          <a:xfrm>
            <a:off x="2411760" y="756850"/>
            <a:ext cx="113043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Approval of </a:t>
            </a:r>
          </a:p>
          <a:p>
            <a:r>
              <a:rPr lang="en-US" sz="1050" dirty="0"/>
              <a:t>HL-LHC Project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07762C-DF95-8B45-8F7B-44D0AF5B9EFA}"/>
              </a:ext>
            </a:extLst>
          </p:cNvPr>
          <p:cNvCxnSpPr/>
          <p:nvPr/>
        </p:nvCxnSpPr>
        <p:spPr>
          <a:xfrm>
            <a:off x="2357754" y="684843"/>
            <a:ext cx="0" cy="36004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E5083B5-70E5-7E44-8353-87021E97C7BF}"/>
              </a:ext>
            </a:extLst>
          </p:cNvPr>
          <p:cNvCxnSpPr/>
          <p:nvPr/>
        </p:nvCxnSpPr>
        <p:spPr>
          <a:xfrm>
            <a:off x="467544" y="689592"/>
            <a:ext cx="0" cy="36004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CF64E8C-560F-6840-BCF9-F089A648EB5D}"/>
              </a:ext>
            </a:extLst>
          </p:cNvPr>
          <p:cNvSpPr txBox="1"/>
          <p:nvPr/>
        </p:nvSpPr>
        <p:spPr>
          <a:xfrm>
            <a:off x="449544" y="776667"/>
            <a:ext cx="128112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EU funded </a:t>
            </a:r>
            <a:r>
              <a:rPr lang="en-US" sz="1050" dirty="0" err="1"/>
              <a:t>HiLumi</a:t>
            </a:r>
            <a:endParaRPr lang="en-US" sz="1050" dirty="0"/>
          </a:p>
          <a:p>
            <a:r>
              <a:rPr lang="en-US" sz="1050" dirty="0"/>
              <a:t>Design Study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31B3E-1D74-0669-E0D2-C95615855BDC}"/>
              </a:ext>
            </a:extLst>
          </p:cNvPr>
          <p:cNvSpPr/>
          <p:nvPr/>
        </p:nvSpPr>
        <p:spPr>
          <a:xfrm>
            <a:off x="4935323" y="3979984"/>
            <a:ext cx="2444990" cy="93764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Transition from Prototype development to </a:t>
            </a:r>
          </a:p>
          <a:p>
            <a:pPr algn="ctr"/>
            <a:r>
              <a:rPr lang="en-US" sz="1350" dirty="0"/>
              <a:t>Series production is well underway!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8A5286-010B-1769-01C5-3699D371A185}"/>
              </a:ext>
            </a:extLst>
          </p:cNvPr>
          <p:cNvCxnSpPr/>
          <p:nvPr/>
        </p:nvCxnSpPr>
        <p:spPr>
          <a:xfrm>
            <a:off x="7380312" y="776667"/>
            <a:ext cx="0" cy="36004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FED925B-BCB7-B8B9-61F2-DD1708A06D90}"/>
              </a:ext>
            </a:extLst>
          </p:cNvPr>
          <p:cNvSpPr/>
          <p:nvPr/>
        </p:nvSpPr>
        <p:spPr>
          <a:xfrm>
            <a:off x="2357754" y="3990081"/>
            <a:ext cx="2539143" cy="920195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Half Way!</a:t>
            </a:r>
          </a:p>
          <a:p>
            <a:pPr algn="ctr"/>
            <a:r>
              <a:rPr lang="en-US" sz="1350" dirty="0"/>
              <a:t> 6 years since project approval</a:t>
            </a:r>
          </a:p>
          <a:p>
            <a:pPr algn="ctr"/>
            <a:r>
              <a:rPr lang="en-US" sz="1350" dirty="0"/>
              <a:t>6 years until end LS3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55E500-5337-36D8-0F0C-9284763BA859}"/>
              </a:ext>
            </a:extLst>
          </p:cNvPr>
          <p:cNvSpPr txBox="1"/>
          <p:nvPr/>
        </p:nvSpPr>
        <p:spPr>
          <a:xfrm>
            <a:off x="7463014" y="857458"/>
            <a:ext cx="130356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HL-LHC Operation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CCAFDC-7348-9D64-DA21-8B969B49F8B8}"/>
              </a:ext>
            </a:extLst>
          </p:cNvPr>
          <p:cNvSpPr txBox="1"/>
          <p:nvPr/>
        </p:nvSpPr>
        <p:spPr>
          <a:xfrm>
            <a:off x="4896898" y="843377"/>
            <a:ext cx="9268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We are here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H. Garcia Gavela - CERN-TRIUMF Use of MTF/Infor for HL-LHC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9221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17" grpId="0"/>
      <p:bldP spid="11" grpId="0" animBg="1"/>
      <p:bldP spid="16" grpId="0" animBg="1"/>
      <p:bldP spid="19" grpId="0"/>
      <p:bldP spid="20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13743</TotalTime>
  <Words>2418</Words>
  <Application>Microsoft Office PowerPoint</Application>
  <PresentationFormat>On-screen Show (16:9)</PresentationFormat>
  <Paragraphs>439</Paragraphs>
  <Slides>46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6" baseType="lpstr">
      <vt:lpstr>ＭＳ Ｐゴシック</vt:lpstr>
      <vt:lpstr>ＭＳ Ｐゴシック</vt:lpstr>
      <vt:lpstr>Arial</vt:lpstr>
      <vt:lpstr>Calibri</vt:lpstr>
      <vt:lpstr>Cambria Math</vt:lpstr>
      <vt:lpstr>Lucida Grande</vt:lpstr>
      <vt:lpstr>Symbol</vt:lpstr>
      <vt:lpstr>Wingdings</vt:lpstr>
      <vt:lpstr>Thème Office</vt:lpstr>
      <vt:lpstr>Equation</vt:lpstr>
      <vt:lpstr> HL-LHC Project Introduction, Configuration and Tools</vt:lpstr>
      <vt:lpstr>Outline</vt:lpstr>
      <vt:lpstr>Outline</vt:lpstr>
      <vt:lpstr>HL-LHC</vt:lpstr>
      <vt:lpstr>Goal of HL-LHC</vt:lpstr>
      <vt:lpstr>More luminosity   increased collision rate  </vt:lpstr>
      <vt:lpstr>Goal of High Luminosity LHC (HL-LHC) as fixed in November 2010</vt:lpstr>
      <vt:lpstr>HL-LHC Scope in 1R and 5R </vt:lpstr>
      <vt:lpstr>PowerPoint Presentation</vt:lpstr>
      <vt:lpstr>HL-LHC WP Structure</vt:lpstr>
      <vt:lpstr>Project Structure</vt:lpstr>
      <vt:lpstr>PowerPoint Presentation</vt:lpstr>
      <vt:lpstr>Outline</vt:lpstr>
      <vt:lpstr>HL-LHC as a truly collaboration project</vt:lpstr>
      <vt:lpstr>Pragmatic approach</vt:lpstr>
      <vt:lpstr>HL-LHC Quality Plan</vt:lpstr>
      <vt:lpstr>HL-LHC Quality – Some pillars</vt:lpstr>
      <vt:lpstr>CERN Tools integrated and supported</vt:lpstr>
      <vt:lpstr>When – The full HL-LHC life-cycle </vt:lpstr>
      <vt:lpstr>Outline</vt:lpstr>
      <vt:lpstr>When – The full HL-LHC life-cycle </vt:lpstr>
      <vt:lpstr>Why do we use MTF/EAM for HL-LHC?</vt:lpstr>
      <vt:lpstr>Identification</vt:lpstr>
      <vt:lpstr>Traceability of components</vt:lpstr>
      <vt:lpstr>Traceability of components</vt:lpstr>
      <vt:lpstr>From MIP to MTF – Production Follow-up</vt:lpstr>
      <vt:lpstr>Production Follow-up and Storage of Manufacturing Data </vt:lpstr>
      <vt:lpstr>Nonconformities</vt:lpstr>
      <vt:lpstr>What goes where in the machine</vt:lpstr>
      <vt:lpstr>Outline</vt:lpstr>
      <vt:lpstr>Summary</vt:lpstr>
      <vt:lpstr>Thanks a lot for your attention Any question?</vt:lpstr>
      <vt:lpstr>Why not just keep going with consolidation?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Technical infrastructures in the delivered buildings</vt:lpstr>
      <vt:lpstr>How – Defined – Structured – Templates</vt:lpstr>
      <vt:lpstr>Project Office roles in detail</vt:lpstr>
      <vt:lpstr>Manufacturing Inspection Plan - MIP</vt:lpstr>
      <vt:lpstr>Manufacturing Inspection Plan - MIP</vt:lpstr>
      <vt:lpstr>Manufacturing Inspection Plan - MIP</vt:lpstr>
      <vt:lpstr>Items / Assets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Hector Garcia Gavela</dc:creator>
  <cp:lastModifiedBy>Hector Garcia Gavela</cp:lastModifiedBy>
  <cp:revision>1049</cp:revision>
  <cp:lastPrinted>2021-11-03T14:03:59Z</cp:lastPrinted>
  <dcterms:created xsi:type="dcterms:W3CDTF">2016-02-11T10:47:23Z</dcterms:created>
  <dcterms:modified xsi:type="dcterms:W3CDTF">2022-12-15T09:59:56Z</dcterms:modified>
</cp:coreProperties>
</file>