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52" r:id="rId3"/>
    <p:sldId id="302" r:id="rId4"/>
    <p:sldId id="351" r:id="rId5"/>
    <p:sldId id="326" r:id="rId6"/>
    <p:sldId id="353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051"/>
    <a:srgbClr val="FF2600"/>
    <a:srgbClr val="2F2F2F"/>
    <a:srgbClr val="FF93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60"/>
    <p:restoredTop sz="90909"/>
  </p:normalViewPr>
  <p:slideViewPr>
    <p:cSldViewPr snapToGrid="0" snapToObjects="1">
      <p:cViewPr varScale="1">
        <p:scale>
          <a:sx n="147" d="100"/>
          <a:sy n="147" d="100"/>
        </p:scale>
        <p:origin x="216" y="10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390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98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22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Is it now ok with VSC for the vacuum tests?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How does it work with BE-GM, in particular as to the hiring of a fellow?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49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231200"/>
            <a:ext cx="11376024" cy="496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231200"/>
            <a:ext cx="5616575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231200"/>
            <a:ext cx="5611813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31200"/>
            <a:ext cx="11376024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F. Savary | CMI Integrated Resource Plan -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31730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HL-LHC</a:t>
            </a:r>
            <a:br>
              <a:rPr lang="en-US" sz="4400" dirty="0"/>
            </a:br>
            <a:r>
              <a:rPr lang="en-US" sz="3600" dirty="0"/>
              <a:t>CMI Integrated Resource Plan vs Section Capacities</a:t>
            </a:r>
            <a:br>
              <a:rPr lang="en-US" sz="3600" dirty="0"/>
            </a:br>
            <a:r>
              <a:rPr lang="en-US" sz="3600" dirty="0"/>
              <a:t>Introduction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Frédéric Savary</a:t>
            </a:r>
          </a:p>
          <a:p>
            <a:pPr algn="l"/>
            <a:r>
              <a:rPr lang="en-US" sz="1800" dirty="0"/>
              <a:t>2023-01-17, </a:t>
            </a:r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https://indico.cern.ch/event/1231730/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CFB641-4F18-61EA-A535-D95FD24E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/>
              <a:t>Section organization chart</a:t>
            </a:r>
          </a:p>
          <a:p>
            <a:r>
              <a:rPr lang="en-US" sz="2000" b="0" dirty="0"/>
              <a:t>Key numbers</a:t>
            </a:r>
          </a:p>
          <a:p>
            <a:r>
              <a:rPr lang="en-US" sz="2000" b="0" dirty="0"/>
              <a:t>Other contributors</a:t>
            </a:r>
          </a:p>
          <a:p>
            <a:r>
              <a:rPr lang="en-US" sz="2000" b="0" dirty="0"/>
              <a:t>Agenda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CD97CF-22C8-7CD9-23D2-4AC2A225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298FA-18BB-5BB7-EB21-D8DE12BC8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74136-9B2F-AA02-B303-C24AC4CA4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A6749-684B-5BC5-5F42-947E024F3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13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0B0AB-B97F-CFC8-242A-69E403572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200"/>
              <a:t>17 January 2023</a:t>
            </a:r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16802-1A23-F934-14A8-C1D5387E4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8A501-B1E2-1B15-21A0-7B21F1AE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97076F-B0D3-184A-1362-0216FC0A83C6}"/>
              </a:ext>
            </a:extLst>
          </p:cNvPr>
          <p:cNvSpPr/>
          <p:nvPr/>
        </p:nvSpPr>
        <p:spPr>
          <a:xfrm>
            <a:off x="4296000" y="192811"/>
            <a:ext cx="3600000" cy="108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&amp; MACHINE INTEGRATION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SL: F. Savary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DSL: D. Ramos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595CC93-824E-EAD5-CE37-DAD712E14173}"/>
              </a:ext>
            </a:extLst>
          </p:cNvPr>
          <p:cNvSpPr/>
          <p:nvPr/>
        </p:nvSpPr>
        <p:spPr>
          <a:xfrm>
            <a:off x="354702" y="2014380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for 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Superconducting Magnets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Ramos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F614544-07FC-3577-1992-2634D6206790}"/>
              </a:ext>
            </a:extLst>
          </p:cNvPr>
          <p:cNvSpPr/>
          <p:nvPr/>
        </p:nvSpPr>
        <p:spPr>
          <a:xfrm>
            <a:off x="3226951" y="2014380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 Devices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Leclercq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CD6CD2E-A36E-D9DD-0680-A38998B11903}"/>
              </a:ext>
            </a:extLst>
          </p:cNvPr>
          <p:cNvSpPr/>
          <p:nvPr/>
        </p:nvSpPr>
        <p:spPr>
          <a:xfrm>
            <a:off x="6189900" y="2005145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(Anti-) Cryostats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 Test Stands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Savary 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4A8CDEF-898F-AE36-F393-CCE001952685}"/>
              </a:ext>
            </a:extLst>
          </p:cNvPr>
          <p:cNvSpPr/>
          <p:nvPr/>
        </p:nvSpPr>
        <p:spPr>
          <a:xfrm>
            <a:off x="9064896" y="2005145"/>
            <a:ext cx="2875902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Cryo-magnet &amp; Cryostat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Assembly Facility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Vande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Craen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09E1146-4755-FEC8-D4CA-46A7ED2076DD}"/>
              </a:ext>
            </a:extLst>
          </p:cNvPr>
          <p:cNvSpPr/>
          <p:nvPr/>
        </p:nvSpPr>
        <p:spPr>
          <a:xfrm>
            <a:off x="354702" y="3170079"/>
            <a:ext cx="2700000" cy="968999"/>
          </a:xfrm>
          <a:prstGeom prst="roundRect">
            <a:avLst>
              <a:gd name="adj" fmla="val 843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90000" tIns="72000" rIns="90000" bIns="108000" rtlCol="0" anchor="t"/>
          <a:lstStyle/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(part-time WP3)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Seller</a:t>
            </a: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B.M. Wong Luis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endParaRPr kumimoji="0" lang="en-US" sz="1000" b="0" i="0" u="none" strike="noStrike" kern="0" cap="none" spc="0" normalizeH="0" baseline="3000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BA2BE69F-F3AA-3103-38E8-1BBCC07EBAC5}"/>
              </a:ext>
            </a:extLst>
          </p:cNvPr>
          <p:cNvSpPr/>
          <p:nvPr/>
        </p:nvSpPr>
        <p:spPr>
          <a:xfrm>
            <a:off x="3220552" y="3170079"/>
            <a:ext cx="2700000" cy="1431365"/>
          </a:xfrm>
          <a:prstGeom prst="roundRect">
            <a:avLst>
              <a:gd name="adj" fmla="val 5881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72000" tIns="72000" rIns="72000" bIns="108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Pasdeloup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(WP6a)</a:t>
            </a:r>
            <a:endParaRPr kumimoji="0" lang="en-US" sz="12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(part-time 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Jacquemod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Crisci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Di Ciocchis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Spathopoulos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12C2EA-6300-E146-667B-A0BD682DB672}"/>
              </a:ext>
            </a:extLst>
          </p:cNvPr>
          <p:cNvSpPr/>
          <p:nvPr/>
        </p:nvSpPr>
        <p:spPr>
          <a:xfrm>
            <a:off x="6189899" y="3160845"/>
            <a:ext cx="2700000" cy="624318"/>
          </a:xfrm>
          <a:prstGeom prst="roundRect">
            <a:avLst>
              <a:gd name="adj" fmla="val 12342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90000" tIns="72000" rIns="90000" bIns="108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Vande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Craen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 Solano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Eizaguirre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E16CAFD-398E-38FE-3E43-10DFF0A0D596}"/>
              </a:ext>
            </a:extLst>
          </p:cNvPr>
          <p:cNvSpPr/>
          <p:nvPr/>
        </p:nvSpPr>
        <p:spPr>
          <a:xfrm>
            <a:off x="9025569" y="3160841"/>
            <a:ext cx="2950117" cy="3195510"/>
          </a:xfrm>
          <a:prstGeom prst="roundRect">
            <a:avLst>
              <a:gd name="adj" fmla="val 2925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36000" tIns="72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Barlow (WP3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Cryo-magnets)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 Mechanical Technician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(WP3 – DCM)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J.B. Deschamps (WP6a)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Šesták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 Jones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(AC &amp; SM, then WP3 Cryo-magnets)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Souchet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(OP - CONS)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Bastard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(WP3 AC, then OP)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FSU2 (Logistician)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FSU3 (Mechanics – 3D Printing)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FSU4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FSU5 (Mechanics)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to be replaced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FSU6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FSU7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FSU8 (Electromechanics)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FSU9 (Welder)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additional FSUs to hire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D39D7A16-FE71-9B6B-828C-9B8E8E56F358}"/>
                  </a:ext>
                </a:extLst>
              </p:cNvPr>
              <p:cNvSpPr/>
              <p:nvPr/>
            </p:nvSpPr>
            <p:spPr>
              <a:xfrm>
                <a:off x="9060796" y="968980"/>
                <a:ext cx="2880000" cy="576000"/>
              </a:xfrm>
              <a:prstGeom prst="roundRect">
                <a:avLst>
                  <a:gd name="adj" fmla="val 8436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>
                <a:noFill/>
              </a:ln>
              <a:effectLst/>
            </p:spPr>
            <p:txBody>
              <a:bodyPr lIns="90000" tIns="144000" rIns="90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Cryo-magnet Coordination &amp; Installation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S. Le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Naour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FTE</a:t>
                </a:r>
                <a14:m>
                  <m:oMath xmlns:m="http://schemas.openxmlformats.org/officeDocument/2006/math">
                    <m:r>
                      <a:rPr kumimoji="0" lang="en-US" sz="1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⋅</m:t>
                    </m:r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month for the</a:t>
                </a:r>
                <a:r>
                  <a:rPr kumimoji="0" lang="en-US" sz="1200" b="0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String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D39D7A16-FE71-9B6B-828C-9B8E8E56F3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796" y="968980"/>
                <a:ext cx="2880000" cy="576000"/>
              </a:xfrm>
              <a:prstGeom prst="roundRect">
                <a:avLst>
                  <a:gd name="adj" fmla="val 8436"/>
                </a:avLst>
              </a:prstGeom>
              <a:blipFill>
                <a:blip r:embed="rId3"/>
                <a:stretch>
                  <a:fillRect t="-6522" b="-1304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23E0DE60-F8BC-2CE5-9782-1B52C4CD210E}"/>
              </a:ext>
            </a:extLst>
          </p:cNvPr>
          <p:cNvSpPr/>
          <p:nvPr/>
        </p:nvSpPr>
        <p:spPr>
          <a:xfrm>
            <a:off x="9060796" y="300957"/>
            <a:ext cx="2880000" cy="576000"/>
          </a:xfrm>
          <a:prstGeom prst="roundRect">
            <a:avLst>
              <a:gd name="adj" fmla="val 8436"/>
            </a:avLst>
          </a:prstGeom>
          <a:solidFill>
            <a:srgbClr val="70AD47">
              <a:lumMod val="60000"/>
              <a:lumOff val="40000"/>
            </a:srgbClr>
          </a:solidFill>
          <a:ln>
            <a:noFill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QA/QC Officer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[FSU1] 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D293BC85-89EB-EE55-DB6D-EE530159AFBC}"/>
              </a:ext>
            </a:extLst>
          </p:cNvPr>
          <p:cNvCxnSpPr>
            <a:cxnSpLocks/>
            <a:stCxn id="36" idx="0"/>
            <a:endCxn id="34" idx="2"/>
          </p:cNvCxnSpPr>
          <p:nvPr/>
        </p:nvCxnSpPr>
        <p:spPr>
          <a:xfrm rot="5400000" flipH="1" flipV="1">
            <a:off x="3529567" y="-552053"/>
            <a:ext cx="741569" cy="439129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26EE39ED-4D6E-5897-4AB9-03C9C535EA2A}"/>
              </a:ext>
            </a:extLst>
          </p:cNvPr>
          <p:cNvCxnSpPr>
            <a:cxnSpLocks/>
            <a:stCxn id="37" idx="0"/>
            <a:endCxn id="34" idx="2"/>
          </p:cNvCxnSpPr>
          <p:nvPr/>
        </p:nvCxnSpPr>
        <p:spPr>
          <a:xfrm rot="5400000" flipH="1" flipV="1">
            <a:off x="4965691" y="884072"/>
            <a:ext cx="741569" cy="1519049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6DB357F0-F159-489B-3D2E-40106C0C3765}"/>
              </a:ext>
            </a:extLst>
          </p:cNvPr>
          <p:cNvCxnSpPr>
            <a:cxnSpLocks/>
            <a:stCxn id="38" idx="0"/>
            <a:endCxn id="34" idx="2"/>
          </p:cNvCxnSpPr>
          <p:nvPr/>
        </p:nvCxnSpPr>
        <p:spPr>
          <a:xfrm rot="16200000" flipV="1">
            <a:off x="6451783" y="917028"/>
            <a:ext cx="732334" cy="144390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7BE0A9AC-7306-AD0F-5646-3A9A1DBCC506}"/>
              </a:ext>
            </a:extLst>
          </p:cNvPr>
          <p:cNvCxnSpPr>
            <a:cxnSpLocks/>
            <a:stCxn id="39" idx="0"/>
            <a:endCxn id="34" idx="2"/>
          </p:cNvCxnSpPr>
          <p:nvPr/>
        </p:nvCxnSpPr>
        <p:spPr>
          <a:xfrm rot="16200000" flipV="1">
            <a:off x="7933257" y="-564446"/>
            <a:ext cx="732334" cy="4406847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07D4686-03C7-30B1-0345-275E764D26E7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1704702" y="2914380"/>
            <a:ext cx="0" cy="255699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EB7C8B9-EBBA-87DF-C470-B8433676F0DC}"/>
              </a:ext>
            </a:extLst>
          </p:cNvPr>
          <p:cNvCxnSpPr>
            <a:cxnSpLocks/>
            <a:stCxn id="37" idx="2"/>
            <a:endCxn id="41" idx="0"/>
          </p:cNvCxnSpPr>
          <p:nvPr/>
        </p:nvCxnSpPr>
        <p:spPr>
          <a:xfrm flipH="1">
            <a:off x="4570552" y="2914380"/>
            <a:ext cx="6399" cy="255699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35DE15-5C00-5C28-B94E-6A7EA0FA30A7}"/>
              </a:ext>
            </a:extLst>
          </p:cNvPr>
          <p:cNvCxnSpPr>
            <a:cxnSpLocks/>
            <a:stCxn id="38" idx="2"/>
            <a:endCxn id="42" idx="0"/>
          </p:cNvCxnSpPr>
          <p:nvPr/>
        </p:nvCxnSpPr>
        <p:spPr>
          <a:xfrm flipH="1">
            <a:off x="7539899" y="2905145"/>
            <a:ext cx="1" cy="2557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C1BDC26-31CF-D9FA-56F9-87BA985A5E52}"/>
              </a:ext>
            </a:extLst>
          </p:cNvPr>
          <p:cNvCxnSpPr>
            <a:cxnSpLocks/>
            <a:stCxn id="39" idx="2"/>
            <a:endCxn id="43" idx="0"/>
          </p:cNvCxnSpPr>
          <p:nvPr/>
        </p:nvCxnSpPr>
        <p:spPr>
          <a:xfrm flipH="1">
            <a:off x="10500628" y="2905145"/>
            <a:ext cx="2219" cy="255696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54" name="TextBox 86">
            <a:extLst>
              <a:ext uri="{FF2B5EF4-FFF2-40B4-BE49-F238E27FC236}">
                <a16:creationId xmlns:a16="http://schemas.microsoft.com/office/drawing/2014/main" id="{8C2ACF35-E2FE-7A46-1147-CB21EC40CCE8}"/>
              </a:ext>
            </a:extLst>
          </p:cNvPr>
          <p:cNvSpPr txBox="1"/>
          <p:nvPr/>
        </p:nvSpPr>
        <p:spPr>
          <a:xfrm>
            <a:off x="325687" y="300957"/>
            <a:ext cx="1770036" cy="461665"/>
          </a:xfrm>
          <a:prstGeom prst="rect">
            <a:avLst/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TE-MSC-CMI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59">
            <a:extLst>
              <a:ext uri="{FF2B5EF4-FFF2-40B4-BE49-F238E27FC236}">
                <a16:creationId xmlns:a16="http://schemas.microsoft.com/office/drawing/2014/main" id="{E13879E1-CB5A-605A-D1FA-415C4CED67E5}"/>
              </a:ext>
            </a:extLst>
          </p:cNvPr>
          <p:cNvSpPr/>
          <p:nvPr/>
        </p:nvSpPr>
        <p:spPr>
          <a:xfrm>
            <a:off x="1378165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staff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ounded Rectangle 60">
            <a:extLst>
              <a:ext uri="{FF2B5EF4-FFF2-40B4-BE49-F238E27FC236}">
                <a16:creationId xmlns:a16="http://schemas.microsoft.com/office/drawing/2014/main" id="{41D56D4E-4687-853B-EE54-19EFB5672D8B}"/>
              </a:ext>
            </a:extLst>
          </p:cNvPr>
          <p:cNvSpPr/>
          <p:nvPr/>
        </p:nvSpPr>
        <p:spPr>
          <a:xfrm>
            <a:off x="2324227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fellow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ounded Rectangle 61">
            <a:extLst>
              <a:ext uri="{FF2B5EF4-FFF2-40B4-BE49-F238E27FC236}">
                <a16:creationId xmlns:a16="http://schemas.microsoft.com/office/drawing/2014/main" id="{53418F2C-9896-CD44-7C7D-4E32E2F07BA7}"/>
              </a:ext>
            </a:extLst>
          </p:cNvPr>
          <p:cNvSpPr/>
          <p:nvPr/>
        </p:nvSpPr>
        <p:spPr>
          <a:xfrm>
            <a:off x="7054540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student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ounded Rectangle 62">
            <a:extLst>
              <a:ext uri="{FF2B5EF4-FFF2-40B4-BE49-F238E27FC236}">
                <a16:creationId xmlns:a16="http://schemas.microsoft.com/office/drawing/2014/main" id="{D20DB376-CF0A-DFDF-CEFA-565B128E8722}"/>
              </a:ext>
            </a:extLst>
          </p:cNvPr>
          <p:cNvSpPr/>
          <p:nvPr/>
        </p:nvSpPr>
        <p:spPr>
          <a:xfrm>
            <a:off x="5162413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ounded Rectangle 63">
            <a:extLst>
              <a:ext uri="{FF2B5EF4-FFF2-40B4-BE49-F238E27FC236}">
                <a16:creationId xmlns:a16="http://schemas.microsoft.com/office/drawing/2014/main" id="{F09F2A38-E39D-7AE5-CE99-09AA2137FB96}"/>
              </a:ext>
            </a:extLst>
          </p:cNvPr>
          <p:cNvSpPr/>
          <p:nvPr/>
        </p:nvSpPr>
        <p:spPr>
          <a:xfrm>
            <a:off x="6108475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temporary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ounded Rectangle 64">
            <a:extLst>
              <a:ext uri="{FF2B5EF4-FFF2-40B4-BE49-F238E27FC236}">
                <a16:creationId xmlns:a16="http://schemas.microsoft.com/office/drawing/2014/main" id="{CADCD3A2-DE0F-5BDF-9342-5B6EDAFB8851}"/>
              </a:ext>
            </a:extLst>
          </p:cNvPr>
          <p:cNvSpPr/>
          <p:nvPr/>
        </p:nvSpPr>
        <p:spPr>
          <a:xfrm>
            <a:off x="4216351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PJAS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ounded Rectangle 65">
            <a:extLst>
              <a:ext uri="{FF2B5EF4-FFF2-40B4-BE49-F238E27FC236}">
                <a16:creationId xmlns:a16="http://schemas.microsoft.com/office/drawing/2014/main" id="{B374CED0-7599-6E95-430F-DDBD2DA11DAC}"/>
              </a:ext>
            </a:extLst>
          </p:cNvPr>
          <p:cNvSpPr/>
          <p:nvPr/>
        </p:nvSpPr>
        <p:spPr>
          <a:xfrm>
            <a:off x="3270289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A5A5A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tech. fellow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ounded Rectangle 59">
            <a:extLst>
              <a:ext uri="{FF2B5EF4-FFF2-40B4-BE49-F238E27FC236}">
                <a16:creationId xmlns:a16="http://schemas.microsoft.com/office/drawing/2014/main" id="{69D71667-53EF-0FF0-7FE5-7FC86272856E}"/>
              </a:ext>
            </a:extLst>
          </p:cNvPr>
          <p:cNvSpPr/>
          <p:nvPr/>
        </p:nvSpPr>
        <p:spPr>
          <a:xfrm>
            <a:off x="991719" y="4697704"/>
            <a:ext cx="7647404" cy="12694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Bruno’s contract is ending in January 2023. He will be replaced by a QUEST.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is the production engineer to work on WP6a as from 1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2023.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André will be retired as from the beginning of March 2023. He is currently on leave.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Franco’s contract is ending in February 2023. He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be replaced by a QUEST.</a:t>
            </a:r>
            <a:endParaRPr lang="en-US" sz="12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82563" indent="-182563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Tx/>
              <a:buAutoNum type="arabicPeriod"/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Mechanical technician to work on WP3 DCM (Replacement A. </a:t>
            </a:r>
            <a:r>
              <a:rPr lang="en-US" sz="1200" kern="0" dirty="0" err="1">
                <a:solidFill>
                  <a:prstClr val="black"/>
                </a:solidFill>
                <a:latin typeface="Calibri" panose="020F0502020204030204"/>
              </a:rPr>
              <a:t>Jacquemod</a:t>
            </a: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) – TE-MSC-CMI-2022-155-LD.</a:t>
            </a:r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Benjamin is the electromechanical technician to work on Anti-Cryostats and Shuffling Modules as from 1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February 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6440D1-4661-3A7E-2CE5-3C1A86F67633}"/>
              </a:ext>
            </a:extLst>
          </p:cNvPr>
          <p:cNvSpPr txBox="1"/>
          <p:nvPr/>
        </p:nvSpPr>
        <p:spPr>
          <a:xfrm>
            <a:off x="2505622" y="2720479"/>
            <a:ext cx="53721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136676-632C-59D6-E217-71E156505B15}"/>
              </a:ext>
            </a:extLst>
          </p:cNvPr>
          <p:cNvSpPr txBox="1"/>
          <p:nvPr/>
        </p:nvSpPr>
        <p:spPr>
          <a:xfrm>
            <a:off x="5383341" y="2720479"/>
            <a:ext cx="53721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WP6a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AA54F3-7041-2FE8-09B0-560BF5B8941D}"/>
              </a:ext>
            </a:extLst>
          </p:cNvPr>
          <p:cNvSpPr txBox="1"/>
          <p:nvPr/>
        </p:nvSpPr>
        <p:spPr>
          <a:xfrm>
            <a:off x="8394700" y="2714648"/>
            <a:ext cx="488847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E5620-1EEB-F3AA-97A3-E824900EC5AF}"/>
              </a:ext>
            </a:extLst>
          </p:cNvPr>
          <p:cNvSpPr txBox="1"/>
          <p:nvPr/>
        </p:nvSpPr>
        <p:spPr>
          <a:xfrm>
            <a:off x="11441823" y="2710362"/>
            <a:ext cx="488847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</a:t>
            </a:r>
            <a:endParaRPr lang="en-GB" sz="1200" b="1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9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E54DE85-4E59-ED94-9517-6D962E1699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751466"/>
              </p:ext>
            </p:extLst>
          </p:nvPr>
        </p:nvGraphicFramePr>
        <p:xfrm>
          <a:off x="516000" y="1093593"/>
          <a:ext cx="11160000" cy="4644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3857566729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48695056"/>
                    </a:ext>
                  </a:extLst>
                </a:gridCol>
                <a:gridCol w="6120000">
                  <a:extLst>
                    <a:ext uri="{9D8B030D-6E8A-4147-A177-3AD203B41FA5}">
                      <a16:colId xmlns:a16="http://schemas.microsoft.com/office/drawing/2014/main" val="1088179744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Professional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02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Academic engineers/applied physicist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SL.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a new HL-LHC post for 4 years.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64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Technical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A. </a:t>
                      </a:r>
                      <a:r>
                        <a:rPr lang="en-GB" sz="1600" dirty="0" err="1"/>
                        <a:t>Jacquemod</a:t>
                      </a:r>
                      <a:r>
                        <a:rPr lang="en-GB" sz="1600" dirty="0"/>
                        <a:t> not counted (retired).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5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1 newcomer on 1</a:t>
                      </a:r>
                      <a:r>
                        <a:rPr lang="en-GB" sz="1600" baseline="30000" dirty="0"/>
                        <a:t>st</a:t>
                      </a:r>
                      <a:r>
                        <a:rPr lang="en-GB" sz="1600" dirty="0"/>
                        <a:t> February 23 (HL-LHC post) and another one to come on VN155 (VN published with application deadline postponed to end January).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On 1</a:t>
                      </a:r>
                      <a:r>
                        <a:rPr lang="en-GB" sz="1600" baseline="30000" dirty="0"/>
                        <a:t>st</a:t>
                      </a:r>
                      <a:r>
                        <a:rPr lang="en-GB" sz="1600" dirty="0"/>
                        <a:t> April 23, J. </a:t>
                      </a:r>
                      <a:r>
                        <a:rPr lang="en-GB" sz="1600" dirty="0" err="1"/>
                        <a:t>Mouleyre</a:t>
                      </a:r>
                      <a:r>
                        <a:rPr lang="en-GB" sz="1600" dirty="0"/>
                        <a:t> from CRG will join the section and G. Barlow will go to VSC.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1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Fellow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2 will be leaving soon, within 2 months, but recruitment is ongoing to replace them.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An extension is needed for 2 of the 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546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Fellow technician (TTE)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An extension is needed.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73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/>
                        <a:t>Was 9 but 1 resigned at the end of 2022. He must be replaced.</a:t>
                      </a:r>
                    </a:p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/>
                        <a:t>According to the approved HL-LHC manpower plan, we need to hire this year 5 additional FSUs aiming at a total of 14 FSUs.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98798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7C4EDE-085F-286D-DA35-38E96CBF3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numbers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414AE7-C635-6F4D-3BDA-CC5E06CF1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DDDD7-5641-A400-20F5-78EB357E9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0C40D-0061-60C5-6744-59CEDEA4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CC80E-1E53-1FA5-DFAA-5851E81E1785}"/>
              </a:ext>
            </a:extLst>
          </p:cNvPr>
          <p:cNvSpPr txBox="1"/>
          <p:nvPr/>
        </p:nvSpPr>
        <p:spPr>
          <a:xfrm>
            <a:off x="516001" y="5885707"/>
            <a:ext cx="1115999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400" dirty="0"/>
              <a:t>* One of the technicians has informed us of his intention to ask anticipated retirement by end 2023. It is a core position.</a:t>
            </a:r>
          </a:p>
        </p:txBody>
      </p:sp>
    </p:spTree>
    <p:extLst>
      <p:ext uri="{BB962C8B-B14F-4D97-AF65-F5344CB8AC3E}">
        <p14:creationId xmlns:p14="http://schemas.microsoft.com/office/powerpoint/2010/main" val="145617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B6413A-244F-4223-1025-D0D1E93F8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1199"/>
            <a:ext cx="11376024" cy="5119651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TE-VSC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Leak testing by the contractor 4030.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Major contribution for the design and fabrication of the HL-LHC jacks (till fabrication of prototypes and full qualification prior to </a:t>
            </a:r>
            <a:r>
              <a:rPr lang="en-GB" sz="1400" dirty="0"/>
              <a:t>start the series production phase</a:t>
            </a:r>
            <a:r>
              <a:rPr lang="en-GB" sz="1400" b="0" dirty="0"/>
              <a:t>).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TE-CRG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Cryogenic instrumentation.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Works on equipment owned by the group, e.g. CFBs in the framework of the SM18 upgrade.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TE-RAS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Space management and storage.</a:t>
            </a:r>
            <a:endParaRPr lang="en-GB" sz="1400" b="0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TE-MSC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The other sections</a:t>
            </a:r>
            <a:endParaRPr lang="en-GB" sz="1400" b="0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EN-MME, usually through jobs (all the sections of the group are involved)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Design Office (note that jobs are not required for engineering &amp; computations, e.g. calculation note for pressure equipment).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Main Workshop – Fabrication of parts and (sub)-assemblies.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Main Workshop – Qualified welders to work in SMI2.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Subcontracting – Parts and (sub)-assemblies.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Materials, Metrology and NDTs (note that only some works are invoiced).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EN-HE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Heavy handling in SMI2, and transport.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BE-GM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Alignment and metrology of our large equipment to be installed in the accelerator, and tooling.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E731A4-0B1E-8FDA-D500-B2A27B279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other contributors support our activities!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A3A1AE-CD90-9A1C-BDDA-3189112A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F2846-DF25-2D03-FA35-F337EB1DC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05E553-0168-231D-1202-83A57C4F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912BC-1114-07FF-934B-94C15F484AEF}"/>
              </a:ext>
            </a:extLst>
          </p:cNvPr>
          <p:cNvSpPr txBox="1"/>
          <p:nvPr/>
        </p:nvSpPr>
        <p:spPr>
          <a:xfrm>
            <a:off x="8565266" y="2197894"/>
            <a:ext cx="321874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The availability of these numerous stakeholders is critical for the success of our activities</a:t>
            </a:r>
          </a:p>
        </p:txBody>
      </p:sp>
    </p:spTree>
    <p:extLst>
      <p:ext uri="{BB962C8B-B14F-4D97-AF65-F5344CB8AC3E}">
        <p14:creationId xmlns:p14="http://schemas.microsoft.com/office/powerpoint/2010/main" val="223004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F3A51-4194-73BD-318A-394A86550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 January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D3FF2-D6E5-C705-0860-93A8D2F93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Savary | CMI Integrated Resource Plan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FBB1A-435C-FF41-C7CF-5ADEB8D7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60DFB81-6247-F7D6-F904-2CF817244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061" y="0"/>
            <a:ext cx="5763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79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22445</TotalTime>
  <Words>885</Words>
  <Application>Microsoft Macintosh PowerPoint</Application>
  <PresentationFormat>Widescreen</PresentationFormat>
  <Paragraphs>142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HL-LHC CMI Integrated Resource Plan vs Section Capacities Introduction</vt:lpstr>
      <vt:lpstr>Outlook</vt:lpstr>
      <vt:lpstr>PowerPoint Presentation</vt:lpstr>
      <vt:lpstr>Key numbers</vt:lpstr>
      <vt:lpstr>Many other contributors support our activities!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Frederic Savary</cp:lastModifiedBy>
  <cp:revision>117</cp:revision>
  <dcterms:created xsi:type="dcterms:W3CDTF">2022-11-01T08:08:09Z</dcterms:created>
  <dcterms:modified xsi:type="dcterms:W3CDTF">2023-01-16T17:19:34Z</dcterms:modified>
</cp:coreProperties>
</file>