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2" r:id="rId2"/>
    <p:sldId id="305" r:id="rId3"/>
    <p:sldId id="306" r:id="rId4"/>
    <p:sldId id="301" r:id="rId5"/>
    <p:sldId id="307" r:id="rId6"/>
    <p:sldId id="30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78DF6B7-FF9E-2BA1-83AB-51DBC2503E49}" name="Alisdair Douglas Seller" initials="ADS" userId="S::ali.seller@cern.ch::54e2f24e-9faf-444e-aa3f-f2c90cc42a9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/>
    <p:restoredTop sz="94686"/>
  </p:normalViewPr>
  <p:slideViewPr>
    <p:cSldViewPr snapToGrid="0" snapToObjects="1">
      <p:cViewPr varScale="1">
        <p:scale>
          <a:sx n="86" d="100"/>
          <a:sy n="86" d="100"/>
        </p:scale>
        <p:origin x="893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Struik" userId="e6ce3381d82a5f59" providerId="LiveId" clId="{67F3A1F5-025F-4765-A59D-8B175360E529}"/>
    <pc:docChg chg="undo custSel modSld">
      <pc:chgData name="Michael Struik" userId="e6ce3381d82a5f59" providerId="LiveId" clId="{67F3A1F5-025F-4765-A59D-8B175360E529}" dt="2023-01-17T10:29:05.225" v="125" actId="6549"/>
      <pc:docMkLst>
        <pc:docMk/>
      </pc:docMkLst>
      <pc:sldChg chg="modSp mod">
        <pc:chgData name="Michael Struik" userId="e6ce3381d82a5f59" providerId="LiveId" clId="{67F3A1F5-025F-4765-A59D-8B175360E529}" dt="2023-01-17T10:25:45.718" v="105" actId="20577"/>
        <pc:sldMkLst>
          <pc:docMk/>
          <pc:sldMk cId="1224445393" sldId="304"/>
        </pc:sldMkLst>
        <pc:spChg chg="mod">
          <ac:chgData name="Michael Struik" userId="e6ce3381d82a5f59" providerId="LiveId" clId="{67F3A1F5-025F-4765-A59D-8B175360E529}" dt="2023-01-17T10:25:45.718" v="105" actId="20577"/>
          <ac:spMkLst>
            <pc:docMk/>
            <pc:sldMk cId="1224445393" sldId="304"/>
            <ac:spMk id="2" creationId="{E4CF1C56-9734-E273-8D64-D8180ABAE765}"/>
          </ac:spMkLst>
        </pc:spChg>
      </pc:sldChg>
      <pc:sldChg chg="modSp mod">
        <pc:chgData name="Michael Struik" userId="e6ce3381d82a5f59" providerId="LiveId" clId="{67F3A1F5-025F-4765-A59D-8B175360E529}" dt="2023-01-17T10:29:05.225" v="125" actId="6549"/>
        <pc:sldMkLst>
          <pc:docMk/>
          <pc:sldMk cId="3631281252" sldId="305"/>
        </pc:sldMkLst>
        <pc:spChg chg="mod">
          <ac:chgData name="Michael Struik" userId="e6ce3381d82a5f59" providerId="LiveId" clId="{67F3A1F5-025F-4765-A59D-8B175360E529}" dt="2023-01-17T10:29:05.225" v="125" actId="6549"/>
          <ac:spMkLst>
            <pc:docMk/>
            <pc:sldMk cId="3631281252" sldId="305"/>
            <ac:spMk id="2" creationId="{E4CF1C56-9734-E273-8D64-D8180ABAE76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14T20:02:18.929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2150.62085"/>
      <inkml:brushProperty name="anchorY" value="-2342.60767"/>
      <inkml:brushProperty name="scaleFactor" value="0.5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231200"/>
            <a:ext cx="11376024" cy="496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231200"/>
            <a:ext cx="5616575" cy="496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231200"/>
            <a:ext cx="5611813" cy="496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31200"/>
            <a:ext cx="11376024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HL-LHC-Technical-coordination/QA-procedures-training/map-procedures/SitePages/Home.aspx" TargetMode="External"/><Relationship Id="rId2" Type="http://schemas.openxmlformats.org/officeDocument/2006/relationships/hyperlink" Target="https://edms.cern.ch/project/CERN-0000189671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project/CERN-0000208159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12" Type="http://schemas.openxmlformats.org/officeDocument/2006/relationships/image" Target="../media/image1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B8756-E0B6-9787-B8E0-1A75721CF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M. Struik, </a:t>
            </a:r>
            <a:fld id="{312CAFC2-26B6-134E-85E5-5D171C2C5E12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7338E-6519-A407-CECA-1A5C59C3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Roboto" panose="02000000000000000000" pitchFamily="2" charset="0"/>
              </a:rPr>
              <a:t>HL-LHC: internal resources &amp; schedule assessment - CMI Section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3DEC6-6076-21B8-B430-FE39AC0C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73344D1-0039-7856-7794-CE9EEF855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5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QA/QC, processes, procedures and manufacturing documentation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</a:rPr>
              <a:t>Mike Struik, on behalf of the CMI section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53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CF1C56-9734-E273-8D64-D8180ABAE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564" y="1226239"/>
            <a:ext cx="11127448" cy="4405521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400" u="sng" dirty="0"/>
              <a:t>Current official roles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200" b="0" dirty="0"/>
              <a:t>Group Quality Coordinator (QC) : </a:t>
            </a:r>
            <a:r>
              <a:rPr lang="en-GB" sz="1200" dirty="0"/>
              <a:t>R. Principe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200" b="0" dirty="0"/>
              <a:t>Quality Correspondent in Section (QS) : </a:t>
            </a:r>
            <a:r>
              <a:rPr lang="en-GB" sz="1200" dirty="0"/>
              <a:t>M. Struik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200" b="0" dirty="0"/>
              <a:t>QA/QC Officer (WP3) : </a:t>
            </a:r>
            <a:r>
              <a:rPr lang="en-GB" sz="1200" b="0" i="1" u="sng" dirty="0"/>
              <a:t>FSU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200" b="0" dirty="0"/>
              <a:t>QA/QC Officer (WP6a) : </a:t>
            </a:r>
            <a:r>
              <a:rPr lang="en-GB" sz="1200" dirty="0">
                <a:solidFill>
                  <a:schemeClr val="tx2"/>
                </a:solidFill>
              </a:rPr>
              <a:t>S. Hopkins </a:t>
            </a:r>
            <a:r>
              <a:rPr lang="en-GB" sz="1200" b="0" dirty="0">
                <a:solidFill>
                  <a:schemeClr val="tx2"/>
                </a:solidFill>
              </a:rPr>
              <a:t>(TE-MSC-SCD)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200" b="0" dirty="0"/>
              <a:t>Storage (WP3 – </a:t>
            </a:r>
            <a:r>
              <a:rPr lang="en-GB" sz="1200" b="0" dirty="0" err="1"/>
              <a:t>bld</a:t>
            </a:r>
            <a:r>
              <a:rPr lang="en-GB" sz="1200" b="0" dirty="0"/>
              <a:t> 189) : </a:t>
            </a:r>
            <a:r>
              <a:rPr lang="en-GB" sz="1200" b="0" i="1" u="sng" dirty="0"/>
              <a:t>FSU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200" b="0" dirty="0"/>
              <a:t>Storage (WP3 and WP6a – </a:t>
            </a:r>
            <a:r>
              <a:rPr lang="en-GB" sz="1200" b="0" dirty="0" err="1"/>
              <a:t>bld</a:t>
            </a:r>
            <a:r>
              <a:rPr lang="en-GB" sz="1200" b="0" dirty="0"/>
              <a:t> 947) : </a:t>
            </a:r>
            <a:r>
              <a:rPr lang="en-GB" sz="1200" b="0" i="1" u="sng" dirty="0">
                <a:solidFill>
                  <a:schemeClr val="tx2"/>
                </a:solidFill>
              </a:rPr>
              <a:t>TEMPORARY</a:t>
            </a:r>
            <a:r>
              <a:rPr lang="en-GB" sz="1200" dirty="0">
                <a:solidFill>
                  <a:schemeClr val="tx2"/>
                </a:solidFill>
              </a:rPr>
              <a:t> </a:t>
            </a:r>
            <a:r>
              <a:rPr lang="en-GB" sz="1200" b="0" dirty="0">
                <a:solidFill>
                  <a:schemeClr val="tx2"/>
                </a:solidFill>
              </a:rPr>
              <a:t>(TE-RAS-GLO)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200" b="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1400" u="sng" dirty="0"/>
              <a:t>Main reference documents</a:t>
            </a:r>
          </a:p>
          <a:p>
            <a:pPr>
              <a:spcBef>
                <a:spcPts val="600"/>
              </a:spcBef>
            </a:pPr>
            <a:r>
              <a:rPr lang="en-GB" sz="1200" b="0" dirty="0"/>
              <a:t>TE-MSC GROUP Quality Plan, see </a:t>
            </a:r>
            <a:r>
              <a:rPr lang="en-GB" sz="1200" b="0" dirty="0">
                <a:solidFill>
                  <a:schemeClr val="tx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</a:t>
            </a:r>
            <a:r>
              <a:rPr lang="en-GB" sz="1200" b="0" dirty="0"/>
              <a:t> Link</a:t>
            </a:r>
          </a:p>
          <a:p>
            <a:pPr>
              <a:spcBef>
                <a:spcPts val="600"/>
              </a:spcBef>
            </a:pPr>
            <a:r>
              <a:rPr lang="en-GB" sz="1200" b="0" dirty="0"/>
              <a:t>HL-QA Quality Plan, see </a:t>
            </a:r>
            <a:r>
              <a:rPr lang="en-GB" sz="1200" b="0" dirty="0">
                <a:solidFill>
                  <a:schemeClr val="tx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SharePoint</a:t>
            </a:r>
            <a:r>
              <a:rPr lang="en-GB" sz="1200" b="0" dirty="0"/>
              <a:t> Link</a:t>
            </a:r>
          </a:p>
          <a:p>
            <a:pPr marL="0" indent="0">
              <a:spcBef>
                <a:spcPts val="600"/>
              </a:spcBef>
              <a:buNone/>
            </a:pPr>
            <a:endParaRPr lang="en-GB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LID4096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3F69DE-1C0B-9570-7CE4-8490636B5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5305"/>
            <a:ext cx="11376025" cy="720000"/>
          </a:xfrm>
        </p:spPr>
        <p:txBody>
          <a:bodyPr/>
          <a:lstStyle/>
          <a:p>
            <a:r>
              <a:rPr lang="en-GB" dirty="0"/>
              <a:t>QA/QC in the TE-MSC-CMI section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B8756-E0B6-9787-B8E0-1A75721CF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M. Struik, </a:t>
            </a:r>
            <a:fld id="{312CAFC2-26B6-134E-85E5-5D171C2C5E12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7338E-6519-A407-CECA-1A5C59C3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Roboto" panose="02000000000000000000" pitchFamily="2" charset="0"/>
              </a:rPr>
              <a:t>HL-LHC: internal resources &amp; schedule assessment - CMI Section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3DEC6-6076-21B8-B430-FE39AC0C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281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CF1C56-9734-E273-8D64-D8180ABAE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564" y="1212523"/>
            <a:ext cx="11127448" cy="443295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400" u="sng" dirty="0"/>
              <a:t>Main activities</a:t>
            </a:r>
            <a:endParaRPr lang="en-GB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Establish and maintain a quality management system based on (juggling between) two existing Quality Plans,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b="0" dirty="0">
                <a:latin typeface="Arial" panose="020B0604020202020204" pitchFamily="34" charset="0"/>
              </a:rPr>
              <a:t>       -&gt;  Using common sense, good practice, harmonization with what is already done elsewhere, e.g., at TE-MSC-LMF,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Creating “Traceability documentation” based on the “Assembly documentation” (together with the Project Engineers),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Actively help to move towards a paperless electronic MIP solution (together with TE-MSC-TM),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Creating Items, Assets &amp; Batches in EDMS and MTF (with support from HL-QA),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Incoming inspections of components; document verification, identification, storage, logistics,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Documentation of tooling (assembly benches) used in SMI2; User &amp; Maintenance Manuals, Safety Files,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Oversee the implementation of quality control procedures at each stage of production (together with our operators),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0" dirty="0">
                <a:latin typeface="Arial" panose="020B0604020202020204" pitchFamily="34" charset="0"/>
              </a:rPr>
              <a:t>Hold regular (two-weeks) QA meetings with SL, QC, QS, QA officer and PE’s when needed (see</a:t>
            </a:r>
            <a:r>
              <a:rPr lang="en-US" sz="1400" b="0" dirty="0">
                <a:latin typeface="Arial" panose="020B0604020202020204" pitchFamily="34" charset="0"/>
              </a:rPr>
              <a:t> </a:t>
            </a:r>
            <a:r>
              <a:rPr lang="en-US" sz="1400" b="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Link</a:t>
            </a:r>
            <a:r>
              <a:rPr lang="en-US" sz="1400" b="0" dirty="0">
                <a:latin typeface="Arial" panose="020B0604020202020204" pitchFamily="34" charset="0"/>
              </a:rPr>
              <a:t>),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Non-Conformities management and Actions follow up,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Conduct internal quality audits, identify potential sources of errors, and suggest ways to eliminate these errors.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400" b="0" dirty="0">
              <a:latin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GB"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GB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LID4096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3F69DE-1C0B-9570-7CE4-8490636B5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5305"/>
            <a:ext cx="11376025" cy="720000"/>
          </a:xfrm>
        </p:spPr>
        <p:txBody>
          <a:bodyPr/>
          <a:lstStyle/>
          <a:p>
            <a:r>
              <a:rPr lang="en-GB" dirty="0"/>
              <a:t>QA/QC in the TE-MSC-CMI section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B8756-E0B6-9787-B8E0-1A75721CF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M. Struik, </a:t>
            </a:r>
            <a:fld id="{312CAFC2-26B6-134E-85E5-5D171C2C5E12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7338E-6519-A407-CECA-1A5C59C3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Roboto" panose="02000000000000000000" pitchFamily="2" charset="0"/>
              </a:rPr>
              <a:t>HL-LHC: internal resources &amp; schedule assessment - CMI Section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3DEC6-6076-21B8-B430-FE39AC0C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71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4A4132-F4A1-706E-38E6-DC6DF8738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Q2b Cryomagnet Assembly example</a:t>
            </a:r>
            <a:endParaRPr lang="LID4096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2CFE7-2357-50CD-D895-93934615E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M. Struik, </a:t>
            </a:r>
            <a:fld id="{312CAFC2-26B6-134E-85E5-5D171C2C5E12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DAB65-E7FE-5CD6-BF20-4FB7B2E8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i="0" dirty="0">
                <a:effectLst/>
                <a:latin typeface="Roboto" panose="02000000000000000000" pitchFamily="2" charset="0"/>
              </a:rPr>
              <a:t>HL-LHC: internal resources &amp; schedule assessment - CMI Section</a:t>
            </a:r>
            <a:endParaRPr lang="LID4096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8863F-FA40-5401-B851-D4C036F2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 descr="Engineering drawing&#10;&#10;Description automatically generated with medium confidence">
            <a:extLst>
              <a:ext uri="{FF2B5EF4-FFF2-40B4-BE49-F238E27FC236}">
                <a16:creationId xmlns:a16="http://schemas.microsoft.com/office/drawing/2014/main" id="{FCEBF821-B9BE-0895-A58D-657597E55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211" y="942673"/>
            <a:ext cx="3724600" cy="53028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85968E4-73E1-0C7A-70B9-57CAE4DC3C12}"/>
              </a:ext>
            </a:extLst>
          </p:cNvPr>
          <p:cNvSpPr txBox="1"/>
          <p:nvPr/>
        </p:nvSpPr>
        <p:spPr>
          <a:xfrm>
            <a:off x="521210" y="1184332"/>
            <a:ext cx="609265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dirty="0"/>
              <a:t>Assembly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Assembly procedures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Drawings (assembly steps)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Bill of Materials (BOM)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Sub procedures (often from other sections)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Manuals / Instructions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Welding books</a:t>
            </a:r>
          </a:p>
          <a:p>
            <a:endParaRPr lang="en-GB" sz="1600" dirty="0"/>
          </a:p>
          <a:p>
            <a:r>
              <a:rPr lang="en-GB" sz="1600" dirty="0"/>
              <a:t>All generic info and templates are stored in EDMS under </a:t>
            </a:r>
            <a:r>
              <a:rPr lang="en-GB" sz="1600" u="sng" dirty="0"/>
              <a:t>Items</a:t>
            </a:r>
          </a:p>
        </p:txBody>
      </p:sp>
    </p:spTree>
    <p:extLst>
      <p:ext uri="{BB962C8B-B14F-4D97-AF65-F5344CB8AC3E}">
        <p14:creationId xmlns:p14="http://schemas.microsoft.com/office/powerpoint/2010/main" val="1058234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54A4132-F4A1-706E-38E6-DC6DF8738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Q2b Cryomagnet Assembly example</a:t>
            </a:r>
            <a:endParaRPr lang="LID4096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2CFE7-2357-50CD-D895-93934615E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M. Struik, </a:t>
            </a:r>
            <a:fld id="{312CAFC2-26B6-134E-85E5-5D171C2C5E12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DAB65-E7FE-5CD6-BF20-4FB7B2E8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i="0" dirty="0">
                <a:effectLst/>
                <a:latin typeface="Roboto" panose="02000000000000000000" pitchFamily="2" charset="0"/>
              </a:rPr>
              <a:t>HL-LHC: internal resources &amp; schedule assessment - CMI Section</a:t>
            </a:r>
            <a:endParaRPr lang="LID4096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8863F-FA40-5401-B851-D4C036F21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A3DF4871-6BEB-7891-F141-8F6AE5583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512360" y="1657012"/>
            <a:ext cx="3786553" cy="53505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DE593-7E4D-EF01-E95F-EDDF2794DAC3}"/>
              </a:ext>
            </a:extLst>
          </p:cNvPr>
          <p:cNvSpPr txBox="1"/>
          <p:nvPr/>
        </p:nvSpPr>
        <p:spPr>
          <a:xfrm>
            <a:off x="508657" y="1186275"/>
            <a:ext cx="5927653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dirty="0"/>
              <a:t>Traceability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Manufacturing and Inspection Plan (MIP)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Follow Up File (FUF)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Traceability sheet</a:t>
            </a:r>
          </a:p>
          <a:p>
            <a:endParaRPr lang="en-GB" sz="1600" dirty="0"/>
          </a:p>
          <a:p>
            <a:r>
              <a:rPr lang="en-GB" sz="1600" dirty="0"/>
              <a:t>Non Conformity Reports (NCRs)</a:t>
            </a:r>
          </a:p>
          <a:p>
            <a:endParaRPr lang="en-GB" sz="1600" dirty="0"/>
          </a:p>
          <a:p>
            <a:r>
              <a:rPr lang="en-GB" sz="1600" dirty="0"/>
              <a:t>All specific information and data is stored in MTF under </a:t>
            </a:r>
            <a:r>
              <a:rPr lang="en-GB" sz="1600" u="sng" dirty="0"/>
              <a:t>Assets</a:t>
            </a:r>
          </a:p>
          <a:p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C792F1-2A1C-D2B8-369A-A1A378BF70FB}"/>
              </a:ext>
            </a:extLst>
          </p:cNvPr>
          <p:cNvSpPr txBox="1"/>
          <p:nvPr/>
        </p:nvSpPr>
        <p:spPr>
          <a:xfrm>
            <a:off x="5747801" y="1877473"/>
            <a:ext cx="23169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Electronic MIP (eMIP)</a:t>
            </a:r>
            <a:endParaRPr lang="LID4096" dirty="0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17E4C3C-D5FB-4A55-8D50-333AECEF141D}"/>
                  </a:ext>
                </a:extLst>
              </p14:cNvPr>
              <p14:cNvContentPartPr/>
              <p14:nvPr/>
            </p14:nvContentPartPr>
            <p14:xfrm>
              <a:off x="2964673" y="4394188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17E4C3C-D5FB-4A55-8D50-333AECEF141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947033" y="4376548"/>
                <a:ext cx="3600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8037B7CE-351D-9BDE-6D8A-984719672B9D}"/>
              </a:ext>
            </a:extLst>
          </p:cNvPr>
          <p:cNvSpPr/>
          <p:nvPr/>
        </p:nvSpPr>
        <p:spPr>
          <a:xfrm>
            <a:off x="4899522" y="1877474"/>
            <a:ext cx="596823" cy="2769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82411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CF1C56-9734-E273-8D64-D8180ABAE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564" y="1234817"/>
            <a:ext cx="11127449" cy="4695465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400" u="sng" dirty="0"/>
              <a:t>Challenges for 2023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0" dirty="0">
                <a:latin typeface="Arial" panose="020B0604020202020204" pitchFamily="34" charset="0"/>
              </a:rPr>
              <a:t>Methodically revise and describe the complete workflow from conception up to final product: design, component procurement, storage, logistics and assembly, with the </a:t>
            </a:r>
            <a:r>
              <a:rPr lang="en-US" sz="1400" b="0" dirty="0">
                <a:latin typeface="Arial" panose="020B0604020202020204" pitchFamily="34" charset="0"/>
              </a:rPr>
              <a:t>participation of the engineers/fellows/technicians,</a:t>
            </a:r>
            <a:endParaRPr lang="en-GB" sz="1400" b="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0" dirty="0">
                <a:latin typeface="Arial" panose="020B0604020202020204" pitchFamily="34" charset="0"/>
              </a:rPr>
              <a:t>Some EDMS structures still need to be completed (HL-QA is currently overloaded),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0" dirty="0">
                <a:latin typeface="Arial" panose="020B0604020202020204" pitchFamily="34" charset="0"/>
              </a:rPr>
              <a:t>Incoming inspections: method to be developed, dedicated space, tools and possibly additional personnel needed,</a:t>
            </a:r>
            <a:endParaRPr lang="en-GB" sz="1400" b="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0" dirty="0">
                <a:latin typeface="Arial" panose="020B0604020202020204" pitchFamily="34" charset="0"/>
              </a:rPr>
              <a:t>Completely move to the electronic eMIP system,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0" dirty="0">
                <a:latin typeface="Arial" panose="020B0604020202020204" pitchFamily="34" charset="0"/>
              </a:rPr>
              <a:t>Develop QA/QC for the CMI activities outside WP3 and WP6a,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400" b="0" dirty="0">
                <a:latin typeface="Arial" panose="020B0604020202020204" pitchFamily="34" charset="0"/>
              </a:rPr>
              <a:t>Conduct more internal quality audits.</a:t>
            </a:r>
            <a:endParaRPr lang="en-GB" sz="1400" b="0" dirty="0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4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400" u="sng" dirty="0"/>
              <a:t>Estimated QA/QC Resources needed for 2023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</a:rPr>
              <a:t>First half of 2023 : we can manage as we are,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</a:rPr>
              <a:t>Second half of 2023: </a:t>
            </a:r>
            <a:r>
              <a:rPr lang="en-GB" sz="1400" b="0" u="sng" dirty="0">
                <a:solidFill>
                  <a:schemeClr val="tx2"/>
                </a:solidFill>
              </a:rPr>
              <a:t>one additional </a:t>
            </a:r>
            <a:r>
              <a:rPr lang="en-GB" sz="1400" b="0" dirty="0">
                <a:solidFill>
                  <a:schemeClr val="tx2"/>
                </a:solidFill>
              </a:rPr>
              <a:t>QA/QC officer needed, present in SMI2, for incoming inspections and production.</a:t>
            </a:r>
          </a:p>
          <a:p>
            <a:pPr marL="0" indent="0" algn="ctr">
              <a:lnSpc>
                <a:spcPct val="100000"/>
              </a:lnSpc>
              <a:spcBef>
                <a:spcPts val="600"/>
              </a:spcBef>
              <a:buNone/>
            </a:pPr>
            <a:endParaRPr lang="en-GB" sz="14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sz="14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LID4096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3F69DE-1C0B-9570-7CE4-8490636B5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QA/QC in the TE-MSC-CMI section</a:t>
            </a:r>
            <a:endParaRPr lang="LID4096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B8756-E0B6-9787-B8E0-1A75721CF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M. Struik, </a:t>
            </a:r>
            <a:fld id="{312CAFC2-26B6-134E-85E5-5D171C2C5E12}" type="datetime3">
              <a:rPr lang="en-US" smtClean="0"/>
              <a:t>17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7338E-6519-A407-CECA-1A5C59C3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Roboto" panose="02000000000000000000" pitchFamily="2" charset="0"/>
              </a:rPr>
              <a:t>HL-LHC: internal resources &amp; schedule assessment - CMI Section</a:t>
            </a:r>
            <a:endParaRPr lang="LID4096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3DEC6-6076-21B8-B430-FE39AC0C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445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1570</TotalTime>
  <Words>649</Words>
  <Application>Microsoft Office PowerPoint</Application>
  <PresentationFormat>Widescreen</PresentationFormat>
  <Paragraphs>87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Roboto</vt:lpstr>
      <vt:lpstr>Office Theme</vt:lpstr>
      <vt:lpstr>PowerPoint Presentation</vt:lpstr>
      <vt:lpstr>QA/QC in the TE-MSC-CMI section</vt:lpstr>
      <vt:lpstr>QA/QC in the TE-MSC-CMI section</vt:lpstr>
      <vt:lpstr>Ongoing Q2b Cryomagnet Assembly example</vt:lpstr>
      <vt:lpstr>Ongoing Q2b Cryomagnet Assembly example</vt:lpstr>
      <vt:lpstr>QA/QC in the TE-MSC-CMI 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Frederic Savary</dc:creator>
  <cp:lastModifiedBy>Michael Struik</cp:lastModifiedBy>
  <cp:revision>34</cp:revision>
  <dcterms:created xsi:type="dcterms:W3CDTF">2022-11-01T08:08:09Z</dcterms:created>
  <dcterms:modified xsi:type="dcterms:W3CDTF">2023-01-17T10:29:09Z</dcterms:modified>
</cp:coreProperties>
</file>