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59" r:id="rId2"/>
    <p:sldId id="371" r:id="rId3"/>
    <p:sldId id="296" r:id="rId4"/>
    <p:sldId id="362" r:id="rId5"/>
    <p:sldId id="372" r:id="rId6"/>
    <p:sldId id="298" r:id="rId7"/>
    <p:sldId id="338" r:id="rId8"/>
    <p:sldId id="373" r:id="rId9"/>
    <p:sldId id="342" r:id="rId10"/>
    <p:sldId id="352" r:id="rId11"/>
    <p:sldId id="354" r:id="rId12"/>
    <p:sldId id="353" r:id="rId13"/>
    <p:sldId id="374" r:id="rId14"/>
    <p:sldId id="379" r:id="rId15"/>
    <p:sldId id="380" r:id="rId16"/>
    <p:sldId id="375" r:id="rId17"/>
    <p:sldId id="357" r:id="rId18"/>
    <p:sldId id="358" r:id="rId19"/>
    <p:sldId id="377" r:id="rId20"/>
    <p:sldId id="376" r:id="rId21"/>
    <p:sldId id="369" r:id="rId22"/>
    <p:sldId id="378" r:id="rId23"/>
    <p:sldId id="346" r:id="rId24"/>
    <p:sldId id="363" r:id="rId25"/>
    <p:sldId id="381" r:id="rId26"/>
    <p:sldId id="364" r:id="rId27"/>
    <p:sldId id="382" r:id="rId28"/>
    <p:sldId id="365" r:id="rId29"/>
    <p:sldId id="383" r:id="rId30"/>
    <p:sldId id="315" r:id="rId31"/>
    <p:sldId id="336" r:id="rId32"/>
    <p:sldId id="341" r:id="rId33"/>
    <p:sldId id="343" r:id="rId34"/>
    <p:sldId id="344" r:id="rId35"/>
    <p:sldId id="345" r:id="rId36"/>
    <p:sldId id="347" r:id="rId37"/>
    <p:sldId id="348" r:id="rId38"/>
    <p:sldId id="349" r:id="rId39"/>
    <p:sldId id="350" r:id="rId40"/>
    <p:sldId id="370" r:id="rId41"/>
    <p:sldId id="356" r:id="rId42"/>
    <p:sldId id="360" r:id="rId43"/>
    <p:sldId id="361" r:id="rId44"/>
    <p:sldId id="302" r:id="rId45"/>
    <p:sldId id="351" r:id="rId46"/>
    <p:sldId id="326" r:id="rId47"/>
    <p:sldId id="28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51"/>
    <a:srgbClr val="000000"/>
    <a:srgbClr val="FF2600"/>
    <a:srgbClr val="2F2F2F"/>
    <a:srgbClr val="FF930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07"/>
    <p:restoredTop sz="90909"/>
  </p:normalViewPr>
  <p:slideViewPr>
    <p:cSldViewPr snapToGrid="0" snapToObjects="1">
      <p:cViewPr varScale="1">
        <p:scale>
          <a:sx n="101" d="100"/>
          <a:sy n="101" d="100"/>
        </p:scale>
        <p:origin x="26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390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92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110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48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38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271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51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86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983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224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GB" dirty="0"/>
              <a:t>Is it now ok with VSC for the vacuum tests?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How does it work with BE-GM, in particular as to the hiring of a fellow?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49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17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823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277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78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82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58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8657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25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fld id="{89A83A09-9AFD-C14A-9C29-D6392D85326F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73DE68DD-2BC1-C446-ADB7-76A3823DB7E7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EE7C38F0-58D5-7848-A9A4-32D0F73A6EDD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513309E1-6519-4041-842E-5879904EEBF6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231200"/>
            <a:ext cx="11376024" cy="4968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B86E7441-B772-D048-9C1B-F8600B03CAE1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312CAFC2-26B6-134E-85E5-5D171C2C5E12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6F423E4A-8068-0C49-BC04-63A2AAFFE1E4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8F9162F9-973D-F640-93B7-064AFF6A55AE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231200"/>
            <a:ext cx="5616575" cy="496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231200"/>
            <a:ext cx="5611813" cy="496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BE2C9978-A0B0-5D47-B017-3DE9DCAF3819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E55A14D2-5EA4-D441-9B05-EA6BE2669C71}" type="datetime3">
              <a:rPr lang="en-US" smtClean="0"/>
              <a:pPr/>
              <a:t>16 January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31200"/>
            <a:ext cx="11376024" cy="49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31730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06898/2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RWkfPklqINTAuuS" TargetMode="External"/><Relationship Id="rId2" Type="http://schemas.openxmlformats.org/officeDocument/2006/relationships/hyperlink" Target="https://edms.cern.ch/document/2645484/3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edms.cern.ch/document/2606898/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/>
              <a:t>HL-LHC</a:t>
            </a:r>
            <a:br>
              <a:rPr lang="en-US" sz="4400" dirty="0"/>
            </a:br>
            <a:r>
              <a:rPr lang="en-US" sz="3600" dirty="0"/>
              <a:t>CMI Integrated Resource Plan vs Section Capacities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Yann </a:t>
            </a:r>
            <a:r>
              <a:rPr lang="en-US" sz="1800" dirty="0" err="1"/>
              <a:t>Leclercq</a:t>
            </a:r>
            <a:r>
              <a:rPr lang="en-US" sz="1800" dirty="0"/>
              <a:t>, Sandrine Le </a:t>
            </a:r>
            <a:r>
              <a:rPr lang="en-US" sz="1800" dirty="0" err="1"/>
              <a:t>Naour</a:t>
            </a:r>
            <a:r>
              <a:rPr lang="en-US" sz="1800" dirty="0"/>
              <a:t>, </a:t>
            </a:r>
            <a:r>
              <a:rPr lang="en-US" sz="1800" dirty="0" err="1"/>
              <a:t>Delio</a:t>
            </a:r>
            <a:r>
              <a:rPr lang="en-US" sz="1800" dirty="0"/>
              <a:t> Ramos, </a:t>
            </a:r>
            <a:r>
              <a:rPr lang="en-US" sz="1800" u="sng" dirty="0"/>
              <a:t>Frédéric Savary</a:t>
            </a:r>
            <a:r>
              <a:rPr lang="en-US" sz="1800" dirty="0"/>
              <a:t>, Mike </a:t>
            </a:r>
            <a:r>
              <a:rPr lang="en-US" sz="1800" dirty="0" err="1"/>
              <a:t>Struik</a:t>
            </a:r>
            <a:r>
              <a:rPr lang="en-US" sz="1800" dirty="0"/>
              <a:t>, Arnaud </a:t>
            </a:r>
            <a:r>
              <a:rPr lang="en-US" sz="1800" dirty="0" err="1"/>
              <a:t>Vande</a:t>
            </a:r>
            <a:r>
              <a:rPr lang="en-US" sz="1800" dirty="0"/>
              <a:t> </a:t>
            </a:r>
            <a:r>
              <a:rPr lang="en-US" sz="1800" dirty="0" err="1"/>
              <a:t>Craen</a:t>
            </a:r>
            <a:endParaRPr lang="en-US" sz="1800" dirty="0"/>
          </a:p>
          <a:p>
            <a:pPr algn="l"/>
            <a:r>
              <a:rPr lang="en-US" sz="1800" dirty="0"/>
              <a:t>2023-01-17, </a:t>
            </a:r>
            <a:r>
              <a:rPr lang="en-US" sz="1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https://indico.cern.ch/event/1231730/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7895912-4A5C-4B40-D288-3367C7FBC9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94" b="1743"/>
          <a:stretch/>
        </p:blipFill>
        <p:spPr>
          <a:xfrm>
            <a:off x="252000" y="1006228"/>
            <a:ext cx="11880000" cy="51614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category: STAFF – </a:t>
            </a:r>
            <a:r>
              <a:rPr lang="en-GB" sz="3600" dirty="0"/>
              <a:t>57.7 </a:t>
            </a:r>
            <a:r>
              <a:rPr lang="en-GB" sz="3600" dirty="0" err="1"/>
              <a:t>FTE•y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4B38FD1-565B-DF60-2504-2BB272DD0B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384553"/>
              </p:ext>
            </p:extLst>
          </p:nvPr>
        </p:nvGraphicFramePr>
        <p:xfrm>
          <a:off x="295200" y="1195200"/>
          <a:ext cx="2484000" cy="34654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Activity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CEA Anticryostat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MP3 &amp; Beam Operation Support</a:t>
                      </a:r>
                      <a:endParaRPr lang="en-CH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2.0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841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OP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4.6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W</a:t>
                      </a:r>
                      <a:r>
                        <a:rPr lang="en-CH" sz="1400" dirty="0"/>
                        <a:t>P16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68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b="1" dirty="0"/>
                        <a:t>WP6a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/>
                        <a:t>15.5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606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/>
                        <a:t>SM18 Reconf.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025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b="1" dirty="0"/>
                        <a:t>WP3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/>
                        <a:t>32.7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045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26D9987-063E-F9DA-3820-628A8E215D00}"/>
              </a:ext>
            </a:extLst>
          </p:cNvPr>
          <p:cNvSpPr txBox="1"/>
          <p:nvPr/>
        </p:nvSpPr>
        <p:spPr>
          <a:xfrm>
            <a:off x="10075072" y="1717748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7164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FD62F2A-E9A4-A0D2-8364-F0140EB19B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5" r="8537"/>
          <a:stretch/>
        </p:blipFill>
        <p:spPr>
          <a:xfrm>
            <a:off x="248764" y="1059205"/>
            <a:ext cx="11880000" cy="48434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E69FF9-587B-AC53-CDA1-BD0B79678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category: FSU – </a:t>
            </a:r>
            <a:r>
              <a:rPr lang="en-GB" sz="3600" dirty="0"/>
              <a:t>51.1 </a:t>
            </a:r>
            <a:r>
              <a:rPr lang="en-GB" sz="3600" dirty="0" err="1"/>
              <a:t>FTE•y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45D5DA-4C6B-7F08-4CF4-A1EC1BA4F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BB792-0B67-D669-7E53-0AA2FCF6B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AED90-878F-EAFA-5BAF-6DA5C738C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F1054E3-FCB8-3C84-71A6-BDF6F9E10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210"/>
              </p:ext>
            </p:extLst>
          </p:nvPr>
        </p:nvGraphicFramePr>
        <p:xfrm>
          <a:off x="295200" y="1195200"/>
          <a:ext cx="2340000" cy="29667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Activity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CEA Anticryostat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OP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2.9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W</a:t>
                      </a:r>
                      <a:r>
                        <a:rPr lang="en-CH" sz="1400" dirty="0"/>
                        <a:t>P16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68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/>
                        <a:t>WP6a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606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/>
                        <a:t>SM18 Reconf.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1.8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025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b="1" dirty="0"/>
                        <a:t>WP3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/>
                        <a:t>42.9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045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36657A1-4FCE-C1FE-02EE-95F2BCD9B959}"/>
              </a:ext>
            </a:extLst>
          </p:cNvPr>
          <p:cNvSpPr txBox="1"/>
          <p:nvPr/>
        </p:nvSpPr>
        <p:spPr>
          <a:xfrm>
            <a:off x="10075072" y="1717748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4479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C3C2B50-5310-4C5A-7D50-5DA81D5BC2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8147"/>
          <a:stretch/>
        </p:blipFill>
        <p:spPr>
          <a:xfrm>
            <a:off x="396000" y="970228"/>
            <a:ext cx="11737774" cy="5138312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F1054E3-FCB8-3C84-71A6-BDF6F9E10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241113"/>
              </p:ext>
            </p:extLst>
          </p:nvPr>
        </p:nvGraphicFramePr>
        <p:xfrm>
          <a:off x="295200" y="1195200"/>
          <a:ext cx="2340000" cy="29667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Activity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CEA Anticryostat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1.0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OP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CONS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W</a:t>
                      </a:r>
                      <a:r>
                        <a:rPr lang="en-CH" sz="1400" dirty="0"/>
                        <a:t>P16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268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b="1" dirty="0"/>
                        <a:t>WP6a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/>
                        <a:t>7.6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4606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/>
                        <a:t>SM18 Reconf.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025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b="1" dirty="0"/>
                        <a:t>WP3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/>
                        <a:t>7.6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045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AE69FF9-587B-AC53-CDA1-BD0B79678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category: FELL – </a:t>
            </a:r>
            <a:r>
              <a:rPr lang="en-GB" sz="3600" dirty="0"/>
              <a:t>16.2 </a:t>
            </a:r>
            <a:r>
              <a:rPr lang="en-GB" sz="3600" dirty="0" err="1"/>
              <a:t>FTE•y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45D5DA-4C6B-7F08-4CF4-A1EC1BA4F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BB792-0B67-D669-7E53-0AA2FCF6B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AED90-878F-EAFA-5BAF-6DA5C738C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F2A1A1-6FE0-7C92-AC2F-9547EFC779FE}"/>
              </a:ext>
            </a:extLst>
          </p:cNvPr>
          <p:cNvSpPr txBox="1"/>
          <p:nvPr/>
        </p:nvSpPr>
        <p:spPr>
          <a:xfrm>
            <a:off x="10075072" y="1717748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4941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0000"/>
                </a:solidFill>
              </a:rPr>
              <a:t>Part I: integrated resource plan vs section capacities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References and sources of information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Integrated resource needs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Methodology </a:t>
            </a:r>
            <a:r>
              <a:rPr lang="en-US" sz="2100" dirty="0"/>
              <a:t>“needs vs budget”</a:t>
            </a:r>
            <a:endParaRPr lang="en-US" sz="2100" dirty="0">
              <a:solidFill>
                <a:srgbClr val="000000"/>
              </a:solidFill>
            </a:endParaRP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WP3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WP6a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158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400351-BC2C-B8F3-7FBF-516E2BAFDD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The needs of the section CMI as of today are determined based on what remains to be done from now on (1</a:t>
            </a:r>
            <a:r>
              <a:rPr lang="en-GB" b="0" baseline="30000" dirty="0"/>
              <a:t>st</a:t>
            </a:r>
            <a:r>
              <a:rPr lang="en-GB" b="0" dirty="0"/>
              <a:t> of January 2023):</a:t>
            </a:r>
          </a:p>
          <a:p>
            <a:pPr lvl="1"/>
            <a:r>
              <a:rPr lang="en-GB" b="0" dirty="0"/>
              <a:t>As part of the scope of work defined by the HL-LHC work packages and other activities (non HL-LHC).</a:t>
            </a:r>
          </a:p>
          <a:p>
            <a:pPr lvl="1"/>
            <a:r>
              <a:rPr lang="en-GB" dirty="0"/>
              <a:t>Taking into account the experience accumulated to date as to the estimation of the manpower needs.</a:t>
            </a:r>
          </a:p>
          <a:p>
            <a:r>
              <a:rPr lang="en-GB" b="0" dirty="0"/>
              <a:t>The WP budget is the latest approved description of the needs of the section CMI to carry out the work defined by the HL-LHC work packages (and these needs were determined by the section CMI).</a:t>
            </a:r>
          </a:p>
          <a:p>
            <a:pPr lvl="1"/>
            <a:r>
              <a:rPr lang="en-GB" dirty="0"/>
              <a:t>For WP3, the </a:t>
            </a:r>
            <a:r>
              <a:rPr lang="en-GB" b="0" dirty="0"/>
              <a:t>latest approved description of the needs is given in the document </a:t>
            </a:r>
            <a:r>
              <a:rPr lang="en-GB" sz="1800" b="0" dirty="0">
                <a:solidFill>
                  <a:srgbClr val="FF0000"/>
                </a:solidFill>
                <a:hlinkClick r:id="rId2"/>
              </a:rPr>
              <a:t>EDMS-2606898</a:t>
            </a:r>
            <a:r>
              <a:rPr lang="en-GB" sz="1800" b="0" dirty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en-GB" dirty="0">
                <a:solidFill>
                  <a:srgbClr val="000000"/>
                </a:solidFill>
              </a:rPr>
              <a:t>For WP6a, the needs of the section to carry out the work have been discussed with and endorsed by </a:t>
            </a:r>
            <a:br>
              <a:rPr lang="en-GB" dirty="0">
                <a:solidFill>
                  <a:srgbClr val="000000"/>
                </a:solidFill>
              </a:rPr>
            </a:br>
            <a:r>
              <a:rPr lang="en-GB" dirty="0">
                <a:solidFill>
                  <a:srgbClr val="000000"/>
                </a:solidFill>
              </a:rPr>
              <a:t>the WPL.</a:t>
            </a:r>
            <a:endParaRPr lang="en-GB" b="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6631F-98AA-A701-AFFA-A837BBBB1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 “needs vs budget”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D7D7-E25E-62C0-FB7D-D3F4CF593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1972F-084E-9B8D-F1D3-52AEE2727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605E2-F17A-8F3B-23EA-8A6FF81AF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082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0000"/>
                </a:solidFill>
              </a:rPr>
              <a:t>Part I: integrated resource plan vs section capacities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References and sources of information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Integrated resource needs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Methodology “needs vs budget”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Needs vs budget for WP3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WP6a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45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03AC618F-0801-4542-09D1-6644C3E76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24" y="855954"/>
            <a:ext cx="11880000" cy="448064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4949-AD51-FB8C-CDB0-BE6C981EC5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189979"/>
            <a:ext cx="1542289" cy="365125"/>
          </a:xfrm>
        </p:spPr>
        <p:txBody>
          <a:bodyPr/>
          <a:lstStyle/>
          <a:p>
            <a:fld id="{312CAFC2-26B6-134E-85E5-5D171C2C5E1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5725E-5782-0F68-F408-420155AD5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7A32C-A14F-0B6A-86F6-DD013001A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D7416-2F5F-3B0F-1EC0-DD435EB22F16}"/>
              </a:ext>
            </a:extLst>
          </p:cNvPr>
          <p:cNvSpPr txBox="1"/>
          <p:nvPr/>
        </p:nvSpPr>
        <p:spPr>
          <a:xfrm>
            <a:off x="1065869" y="5259833"/>
            <a:ext cx="7402300" cy="147732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chemeClr val="accent1"/>
                </a:solidFill>
              </a:rPr>
              <a:t>Today, we have only 1.6 FSU </a:t>
            </a:r>
            <a:r>
              <a:rPr lang="en-CH" sz="1600" dirty="0">
                <a:solidFill>
                  <a:schemeClr val="accent1"/>
                </a:solidFill>
              </a:rPr>
              <a:t>(FSU3 Nabil and FSU8 Marc), </a:t>
            </a:r>
            <a:r>
              <a:rPr lang="en-CH" sz="1600" b="1" dirty="0">
                <a:solidFill>
                  <a:schemeClr val="accent1"/>
                </a:solidFill>
              </a:rPr>
              <a:t>not 4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We need to </a:t>
            </a:r>
            <a:r>
              <a:rPr lang="en-CH" sz="1600" b="1" dirty="0">
                <a:solidFill>
                  <a:schemeClr val="accent1"/>
                </a:solidFill>
              </a:rPr>
              <a:t>hire 4 FSUs</a:t>
            </a:r>
            <a:r>
              <a:rPr lang="en-CH" sz="1600" dirty="0">
                <a:solidFill>
                  <a:schemeClr val="accent1"/>
                </a:solidFill>
              </a:rPr>
              <a:t>:</a:t>
            </a:r>
          </a:p>
          <a:p>
            <a:pPr marL="635000" lvl="1" indent="-17780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1 lead fitter mechanic and 1 fitter mechanic to start in Q1</a:t>
            </a:r>
          </a:p>
          <a:p>
            <a:pPr marL="635000" lvl="1" indent="-17780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1 lead fitter mechanic to start in Q2</a:t>
            </a:r>
          </a:p>
          <a:p>
            <a:pPr marL="635000" lvl="1" indent="-17780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1 fitter mechanic to start in Q3</a:t>
            </a:r>
          </a:p>
          <a:p>
            <a:pPr marL="185738" indent="-185738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We need to </a:t>
            </a:r>
            <a:r>
              <a:rPr lang="en-CH" sz="1600" b="1" dirty="0">
                <a:solidFill>
                  <a:schemeClr val="accent1"/>
                </a:solidFill>
              </a:rPr>
              <a:t>plan proper supervision</a:t>
            </a:r>
            <a:r>
              <a:rPr lang="en-CH" sz="1600" dirty="0">
                <a:solidFill>
                  <a:schemeClr val="accent1"/>
                </a:solidFill>
              </a:rPr>
              <a:t> of these FSUs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3D254218-15A0-D03E-8DE4-0854AF756E87}"/>
              </a:ext>
            </a:extLst>
          </p:cNvPr>
          <p:cNvSpPr/>
          <p:nvPr/>
        </p:nvSpPr>
        <p:spPr>
          <a:xfrm rot="13352182">
            <a:off x="3058415" y="1393898"/>
            <a:ext cx="976323" cy="1987802"/>
          </a:xfrm>
          <a:prstGeom prst="arc">
            <a:avLst>
              <a:gd name="adj1" fmla="val 17478112"/>
              <a:gd name="adj2" fmla="val 3190334"/>
            </a:avLst>
          </a:prstGeom>
          <a:ln w="19050">
            <a:gradFill>
              <a:gsLst>
                <a:gs pos="0">
                  <a:schemeClr val="accent1"/>
                </a:gs>
                <a:gs pos="74000">
                  <a:schemeClr val="accent1"/>
                </a:gs>
                <a:gs pos="100000">
                  <a:srgbClr val="FF0000"/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912F94-BDD0-E1C0-0288-0A8DB135B835}"/>
              </a:ext>
            </a:extLst>
          </p:cNvPr>
          <p:cNvSpPr txBox="1"/>
          <p:nvPr/>
        </p:nvSpPr>
        <p:spPr>
          <a:xfrm>
            <a:off x="3154675" y="1944263"/>
            <a:ext cx="133834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>
                <a:solidFill>
                  <a:schemeClr val="accent1"/>
                </a:solidFill>
              </a:rPr>
              <a:t>FSU ramp up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CD9905-D769-3361-D1D4-CAFB98936FFA}"/>
              </a:ext>
            </a:extLst>
          </p:cNvPr>
          <p:cNvSpPr txBox="1"/>
          <p:nvPr/>
        </p:nvSpPr>
        <p:spPr>
          <a:xfrm>
            <a:off x="10271191" y="1125028"/>
            <a:ext cx="151282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graphicFrame>
        <p:nvGraphicFramePr>
          <p:cNvPr id="13" name="Table 7">
            <a:extLst>
              <a:ext uri="{FF2B5EF4-FFF2-40B4-BE49-F238E27FC236}">
                <a16:creationId xmlns:a16="http://schemas.microsoft.com/office/drawing/2014/main" id="{B405FD70-F08F-B716-C45C-429C846408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395921"/>
              </p:ext>
            </p:extLst>
          </p:nvPr>
        </p:nvGraphicFramePr>
        <p:xfrm>
          <a:off x="7993968" y="2019809"/>
          <a:ext cx="3884737" cy="2723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53858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033661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  <a:gridCol w="1197218">
                  <a:extLst>
                    <a:ext uri="{9D8B030D-6E8A-4147-A177-3AD203B41FA5}">
                      <a16:colId xmlns:a16="http://schemas.microsoft.com/office/drawing/2014/main" val="88564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CMI Needs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WP3 Budget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accent1"/>
                          </a:solidFill>
                        </a:rPr>
                        <a:t>Q1/3,Q2,CP,D1,D2</a:t>
                      </a:r>
                      <a:endParaRPr lang="en-CH" sz="14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26.25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29.10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Logistics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2.70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n-CH" sz="14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QA/QC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3.75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n-CH" sz="14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578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D2 Interlink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1.40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1.25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66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Total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34.10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30.35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308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Balance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- 3.75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CH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03700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23D1C77-8C0D-D5DA-6B78-A5103536779D}"/>
              </a:ext>
            </a:extLst>
          </p:cNvPr>
          <p:cNvCxnSpPr>
            <a:cxnSpLocks/>
          </p:cNvCxnSpPr>
          <p:nvPr/>
        </p:nvCxnSpPr>
        <p:spPr>
          <a:xfrm flipH="1">
            <a:off x="1699492" y="1690782"/>
            <a:ext cx="630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069A1F8-DC10-6591-8BA2-E795C93A72A0}"/>
              </a:ext>
            </a:extLst>
          </p:cNvPr>
          <p:cNvCxnSpPr>
            <a:cxnSpLocks/>
          </p:cNvCxnSpPr>
          <p:nvPr/>
        </p:nvCxnSpPr>
        <p:spPr>
          <a:xfrm flipV="1">
            <a:off x="1838036" y="1690782"/>
            <a:ext cx="0" cy="2120349"/>
          </a:xfrm>
          <a:prstGeom prst="line">
            <a:avLst/>
          </a:prstGeom>
          <a:ln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08DB2F1-0086-CEB6-2B23-BC0D7129A0C0}"/>
              </a:ext>
            </a:extLst>
          </p:cNvPr>
          <p:cNvSpPr txBox="1"/>
          <p:nvPr/>
        </p:nvSpPr>
        <p:spPr>
          <a:xfrm>
            <a:off x="313295" y="2566306"/>
            <a:ext cx="1701630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H" sz="1600" dirty="0">
                <a:solidFill>
                  <a:schemeClr val="accent1"/>
                </a:solidFill>
              </a:rPr>
              <a:t>4 fitter mechanics </a:t>
            </a:r>
            <a:br>
              <a:rPr lang="en-CH" sz="1600" dirty="0">
                <a:solidFill>
                  <a:schemeClr val="accent1"/>
                </a:solidFill>
              </a:rPr>
            </a:br>
            <a:r>
              <a:rPr lang="en-CH" sz="1600" dirty="0">
                <a:solidFill>
                  <a:schemeClr val="accent1"/>
                </a:solidFill>
              </a:rPr>
              <a:t>are missing today (FSU10 to FSU13)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2B6DAB8-FFC3-7EAC-3A5B-4BEF7BC9CF44}"/>
              </a:ext>
            </a:extLst>
          </p:cNvPr>
          <p:cNvCxnSpPr>
            <a:cxnSpLocks/>
          </p:cNvCxnSpPr>
          <p:nvPr/>
        </p:nvCxnSpPr>
        <p:spPr>
          <a:xfrm flipH="1">
            <a:off x="1699492" y="3811131"/>
            <a:ext cx="630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DA38FC4-74C4-1F98-E3AF-6E8D08FAD615}"/>
              </a:ext>
            </a:extLst>
          </p:cNvPr>
          <p:cNvCxnSpPr>
            <a:cxnSpLocks/>
          </p:cNvCxnSpPr>
          <p:nvPr/>
        </p:nvCxnSpPr>
        <p:spPr>
          <a:xfrm flipH="1">
            <a:off x="2574099" y="1695477"/>
            <a:ext cx="1017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C2FE2CA-21FD-9BF1-5330-92533F54376A}"/>
              </a:ext>
            </a:extLst>
          </p:cNvPr>
          <p:cNvCxnSpPr>
            <a:cxnSpLocks/>
          </p:cNvCxnSpPr>
          <p:nvPr/>
        </p:nvCxnSpPr>
        <p:spPr>
          <a:xfrm flipH="1">
            <a:off x="2574099" y="3814106"/>
            <a:ext cx="2883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ED3DCE12-031A-DC53-7F12-D4F03B3E8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500" dirty="0"/>
              <a:t>WP3 – </a:t>
            </a:r>
            <a:r>
              <a:rPr lang="en-GB" sz="3500" dirty="0">
                <a:solidFill>
                  <a:schemeClr val="accent3"/>
                </a:solidFill>
              </a:rPr>
              <a:t>CMI needs </a:t>
            </a:r>
            <a:r>
              <a:rPr lang="en-GB" sz="3500" dirty="0"/>
              <a:t>vs WP budget – </a:t>
            </a:r>
            <a:r>
              <a:rPr lang="en-GB" sz="3500" b="1" dirty="0"/>
              <a:t>FSU</a:t>
            </a:r>
            <a:endParaRPr lang="en-GB" sz="35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B9BE496-302A-46B0-01CC-A92795465A49}"/>
              </a:ext>
            </a:extLst>
          </p:cNvPr>
          <p:cNvSpPr txBox="1"/>
          <p:nvPr/>
        </p:nvSpPr>
        <p:spPr>
          <a:xfrm>
            <a:off x="9561676" y="2951891"/>
            <a:ext cx="4876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H" sz="1400" dirty="0">
                <a:solidFill>
                  <a:schemeClr val="accent1"/>
                </a:solidFill>
              </a:rPr>
              <a:t>32.7</a:t>
            </a: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78A848C3-6104-9632-5F27-E24E0D8A2E10}"/>
              </a:ext>
            </a:extLst>
          </p:cNvPr>
          <p:cNvSpPr/>
          <p:nvPr/>
        </p:nvSpPr>
        <p:spPr>
          <a:xfrm>
            <a:off x="10068933" y="2573613"/>
            <a:ext cx="144000" cy="972000"/>
          </a:xfrm>
          <a:prstGeom prst="leftBrace">
            <a:avLst>
              <a:gd name="adj1" fmla="val 51612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028656-3F65-5965-EC7A-20BD24B27E1C}"/>
              </a:ext>
            </a:extLst>
          </p:cNvPr>
          <p:cNvSpPr txBox="1"/>
          <p:nvPr/>
        </p:nvSpPr>
        <p:spPr>
          <a:xfrm>
            <a:off x="3233340" y="2837917"/>
            <a:ext cx="4279312" cy="123110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87325" indent="-18732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Hiring process can take long time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Presently not allowed due to cap imposed to the group</a:t>
            </a:r>
          </a:p>
          <a:p>
            <a:pPr marL="187325" indent="-18732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The section supervision capacity is yet insufficient</a:t>
            </a:r>
            <a:endParaRPr lang="en-CH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102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84E5CAC-3C5D-6811-BB6D-15204B2B3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574336"/>
            <a:ext cx="11880000" cy="38829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809931A-EB13-3C2C-D81A-41E9B334C0A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sz="3200" dirty="0"/>
                  <a:t>WP3 – </a:t>
                </a:r>
                <a:r>
                  <a:rPr lang="en-GB" sz="3200" dirty="0">
                    <a:solidFill>
                      <a:schemeClr val="accent3"/>
                    </a:solidFill>
                  </a:rPr>
                  <a:t>CMI needs </a:t>
                </a:r>
                <a:r>
                  <a:rPr lang="en-GB" sz="3200" dirty="0"/>
                  <a:t>vs WP budget – </a:t>
                </a:r>
                <a:r>
                  <a:rPr lang="en-GB" sz="3200" b="1" dirty="0"/>
                  <a:t>DCM </a:t>
                </a:r>
                <a14:m>
                  <m:oMath xmlns:m="http://schemas.openxmlformats.org/officeDocument/2006/math">
                    <m:r>
                      <a:rPr lang="en-GB" sz="32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GB" sz="3200" b="1" dirty="0"/>
                  <a:t>-Plates/Plugs</a:t>
                </a:r>
                <a:endParaRPr lang="en-GB" sz="32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809931A-EB13-3C2C-D81A-41E9B334C0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232" t="-245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1A0BA-5CE8-F663-8E4F-D7049643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285EF-C6A2-450E-2A54-BF8930BD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C13C0-726A-042E-AE73-5974FDEF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EDDF5F-90B1-FBD0-0A68-94A39FE83BFC}"/>
              </a:ext>
            </a:extLst>
          </p:cNvPr>
          <p:cNvSpPr txBox="1"/>
          <p:nvPr/>
        </p:nvSpPr>
        <p:spPr>
          <a:xfrm>
            <a:off x="10271191" y="1270800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079CBF-A4D6-E974-81FF-4EAAE266FDCB}"/>
              </a:ext>
            </a:extLst>
          </p:cNvPr>
          <p:cNvSpPr txBox="1"/>
          <p:nvPr/>
        </p:nvSpPr>
        <p:spPr>
          <a:xfrm>
            <a:off x="4835749" y="3880814"/>
            <a:ext cx="43836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>
                <a:solidFill>
                  <a:schemeClr val="accent3"/>
                </a:solidFill>
              </a:rPr>
              <a:t>The contract of F. Crisci is ending in Q3, August 2024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2F45348-CCBF-1B87-232E-AFFBD881B994}"/>
              </a:ext>
            </a:extLst>
          </p:cNvPr>
          <p:cNvSpPr/>
          <p:nvPr/>
        </p:nvSpPr>
        <p:spPr>
          <a:xfrm rot="16536920">
            <a:off x="2887742" y="3836748"/>
            <a:ext cx="721519" cy="669804"/>
          </a:xfrm>
          <a:prstGeom prst="arc">
            <a:avLst>
              <a:gd name="adj1" fmla="val 20372864"/>
              <a:gd name="adj2" fmla="val 3896061"/>
            </a:avLst>
          </a:prstGeom>
          <a:ln w="19050">
            <a:gradFill flip="none" rotWithShape="1">
              <a:gsLst>
                <a:gs pos="0">
                  <a:schemeClr val="accent3"/>
                </a:gs>
                <a:gs pos="100000">
                  <a:schemeClr val="accent3"/>
                </a:gs>
              </a:gsLst>
              <a:lin ang="5400000" scaled="0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Table 7">
            <a:extLst>
              <a:ext uri="{FF2B5EF4-FFF2-40B4-BE49-F238E27FC236}">
                <a16:creationId xmlns:a16="http://schemas.microsoft.com/office/drawing/2014/main" id="{7D6FBAC7-7508-671E-8530-D13F08C397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093599"/>
              </p:ext>
            </p:extLst>
          </p:nvPr>
        </p:nvGraphicFramePr>
        <p:xfrm>
          <a:off x="7442076" y="1633970"/>
          <a:ext cx="3884737" cy="1240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53858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033661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  <a:gridCol w="1197218">
                  <a:extLst>
                    <a:ext uri="{9D8B030D-6E8A-4147-A177-3AD203B41FA5}">
                      <a16:colId xmlns:a16="http://schemas.microsoft.com/office/drawing/2014/main" val="88564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CMI Needs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WP3 Budget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1.64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1.50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66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0.33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5089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69E927F-5BCD-D53A-1B01-634A8B7882C1}"/>
              </a:ext>
            </a:extLst>
          </p:cNvPr>
          <p:cNvSpPr txBox="1"/>
          <p:nvPr/>
        </p:nvSpPr>
        <p:spPr>
          <a:xfrm>
            <a:off x="2245024" y="5357228"/>
            <a:ext cx="757207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In Q1 this year, we need 1.5 FSUs and we have only 1 today.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The recruitment needs to be launched for the missing one, </a:t>
            </a:r>
            <a:r>
              <a:rPr lang="en-CH" sz="1600" b="1" dirty="0">
                <a:solidFill>
                  <a:schemeClr val="accent1"/>
                </a:solidFill>
              </a:rPr>
              <a:t>FSU14</a:t>
            </a:r>
            <a:r>
              <a:rPr lang="en-CH" sz="1600" dirty="0">
                <a:solidFill>
                  <a:schemeClr val="accent1"/>
                </a:solidFill>
              </a:rPr>
              <a:t>, we are late</a:t>
            </a:r>
            <a:r>
              <a:rPr lang="en-CH" sz="1600" b="1" dirty="0">
                <a:solidFill>
                  <a:schemeClr val="accent1"/>
                </a:solidFill>
              </a:rPr>
              <a:t>!</a:t>
            </a:r>
            <a:endParaRPr lang="en-CH" sz="1600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accent1"/>
                </a:solidFill>
              </a:rPr>
              <a:t>The cable delivery is expected in the next 2-4 weeks</a:t>
            </a:r>
          </a:p>
        </p:txBody>
      </p:sp>
    </p:spTree>
    <p:extLst>
      <p:ext uri="{BB962C8B-B14F-4D97-AF65-F5344CB8AC3E}">
        <p14:creationId xmlns:p14="http://schemas.microsoft.com/office/powerpoint/2010/main" val="2272953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8431676-ABEC-12A2-5CE2-7030FC1C7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00" y="1309318"/>
            <a:ext cx="11880000" cy="4644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09931A-EB13-3C2C-D81A-41E9B334C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WP3 – </a:t>
            </a:r>
            <a:r>
              <a:rPr lang="en-GB" sz="3200" dirty="0">
                <a:solidFill>
                  <a:schemeClr val="accent3"/>
                </a:solidFill>
              </a:rPr>
              <a:t>CMI needs</a:t>
            </a:r>
            <a:r>
              <a:rPr lang="en-GB" sz="3200" dirty="0"/>
              <a:t> vs WP budget – </a:t>
            </a:r>
            <a:r>
              <a:rPr lang="en-GB" sz="3200" b="1" dirty="0"/>
              <a:t>DCM assembly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1A0BA-5CE8-F663-8E4F-D7049643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285EF-C6A2-450E-2A54-BF8930BD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C13C0-726A-042E-AE73-5974FDEF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EDDF5F-90B1-FBD0-0A68-94A39FE83BFC}"/>
              </a:ext>
            </a:extLst>
          </p:cNvPr>
          <p:cNvSpPr txBox="1"/>
          <p:nvPr/>
        </p:nvSpPr>
        <p:spPr>
          <a:xfrm>
            <a:off x="10271191" y="1270800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63164C-C947-9AF3-AFF3-6332C98A566C}"/>
              </a:ext>
            </a:extLst>
          </p:cNvPr>
          <p:cNvSpPr txBox="1"/>
          <p:nvPr/>
        </p:nvSpPr>
        <p:spPr>
          <a:xfrm>
            <a:off x="143122" y="3650935"/>
            <a:ext cx="2199946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>
                <a:solidFill>
                  <a:srgbClr val="009051"/>
                </a:solidFill>
              </a:rPr>
              <a:t>The contract of F. Crisci is ending in Q3, August 2024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A08170E3-B9F1-3AA3-210A-B2072B39DD4A}"/>
              </a:ext>
            </a:extLst>
          </p:cNvPr>
          <p:cNvSpPr/>
          <p:nvPr/>
        </p:nvSpPr>
        <p:spPr>
          <a:xfrm rot="16200000">
            <a:off x="2748486" y="3874754"/>
            <a:ext cx="721519" cy="669804"/>
          </a:xfrm>
          <a:prstGeom prst="arc">
            <a:avLst>
              <a:gd name="adj1" fmla="val 20372864"/>
              <a:gd name="adj2" fmla="val 3896061"/>
            </a:avLst>
          </a:prstGeom>
          <a:ln w="19050">
            <a:solidFill>
              <a:srgbClr val="00905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A0865F7-BD1E-EC40-5D92-B4963E12986F}"/>
              </a:ext>
            </a:extLst>
          </p:cNvPr>
          <p:cNvSpPr/>
          <p:nvPr/>
        </p:nvSpPr>
        <p:spPr>
          <a:xfrm>
            <a:off x="2476504" y="3107035"/>
            <a:ext cx="5315767" cy="327721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E3FAF5-ACE2-5F2C-502B-79AA26C625B8}"/>
              </a:ext>
            </a:extLst>
          </p:cNvPr>
          <p:cNvSpPr txBox="1"/>
          <p:nvPr/>
        </p:nvSpPr>
        <p:spPr>
          <a:xfrm>
            <a:off x="7913269" y="3055451"/>
            <a:ext cx="3153108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H" sz="1400" b="1" dirty="0">
                <a:solidFill>
                  <a:schemeClr val="accent1"/>
                </a:solidFill>
              </a:rPr>
              <a:t>2. </a:t>
            </a:r>
            <a:r>
              <a:rPr lang="en-CH" sz="1400" dirty="0">
                <a:solidFill>
                  <a:schemeClr val="accent1"/>
                </a:solidFill>
              </a:rPr>
              <a:t>A FSU is here replaced by a staff, the new technician to come on VN155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7476D2-F70E-233F-D574-79E798B59833}"/>
              </a:ext>
            </a:extLst>
          </p:cNvPr>
          <p:cNvSpPr txBox="1"/>
          <p:nvPr/>
        </p:nvSpPr>
        <p:spPr>
          <a:xfrm>
            <a:off x="1968357" y="1140309"/>
            <a:ext cx="64904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CH" sz="1400" b="1" dirty="0">
                <a:solidFill>
                  <a:schemeClr val="accent1"/>
                </a:solidFill>
              </a:rPr>
              <a:t>1. </a:t>
            </a:r>
            <a:r>
              <a:rPr lang="en-CH" sz="1400" dirty="0">
                <a:solidFill>
                  <a:schemeClr val="accent1"/>
                </a:solidFill>
              </a:rPr>
              <a:t>The recruitment needs to be launched for </a:t>
            </a:r>
            <a:r>
              <a:rPr lang="en-CH" sz="1400" b="1" dirty="0">
                <a:solidFill>
                  <a:schemeClr val="accent1"/>
                </a:solidFill>
              </a:rPr>
              <a:t>FSU14</a:t>
            </a:r>
            <a:r>
              <a:rPr lang="en-CH" sz="1400" dirty="0">
                <a:solidFill>
                  <a:schemeClr val="accent1"/>
                </a:solidFill>
              </a:rPr>
              <a:t> expected to start in Q1-2023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E2FE9E0-62C7-FB8C-AB61-B3A78858636B}"/>
                  </a:ext>
                </a:extLst>
              </p:cNvPr>
              <p:cNvSpPr txBox="1"/>
              <p:nvPr/>
            </p:nvSpPr>
            <p:spPr>
              <a:xfrm>
                <a:off x="5213595" y="2338704"/>
                <a:ext cx="5585968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CH" sz="1400" b="1" dirty="0">
                    <a:solidFill>
                      <a:schemeClr val="accent1"/>
                    </a:solidFill>
                  </a:rPr>
                  <a:t>3. </a:t>
                </a:r>
                <a:r>
                  <a:rPr lang="en-CH" sz="1400" dirty="0">
                    <a:solidFill>
                      <a:schemeClr val="accent1"/>
                    </a:solidFill>
                  </a:rPr>
                  <a:t>The 2</a:t>
                </a:r>
                <a:r>
                  <a:rPr lang="en-CH" sz="1400" baseline="30000" dirty="0">
                    <a:solidFill>
                      <a:schemeClr val="accent1"/>
                    </a:solidFill>
                  </a:rPr>
                  <a:t>nd</a:t>
                </a:r>
                <a:r>
                  <a:rPr lang="en-CH" sz="1400" dirty="0">
                    <a:solidFill>
                      <a:schemeClr val="accent1"/>
                    </a:solidFill>
                  </a:rPr>
                  <a:t> FSU, FSU4, will start in the beginning of Q3 2024, when he becomes available (he is the one working on the </a:t>
                </a:r>
                <a14:m>
                  <m:oMath xmlns:m="http://schemas.openxmlformats.org/officeDocument/2006/math">
                    <m:r>
                      <a:rPr lang="en-CH" sz="14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CH" sz="1400" dirty="0">
                    <a:solidFill>
                      <a:schemeClr val="accent1"/>
                    </a:solidFill>
                  </a:rPr>
                  <a:t>-plates and plugs)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E2FE9E0-62C7-FB8C-AB61-B3A7885863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3595" y="2338704"/>
                <a:ext cx="5585968" cy="430887"/>
              </a:xfrm>
              <a:prstGeom prst="rect">
                <a:avLst/>
              </a:prstGeom>
              <a:blipFill>
                <a:blip r:embed="rId4"/>
                <a:stretch>
                  <a:fillRect l="-2041" t="-14706" r="-680" b="-26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C38D958-B4F6-8B26-2DEF-885C4379FA2E}"/>
              </a:ext>
            </a:extLst>
          </p:cNvPr>
          <p:cNvCxnSpPr>
            <a:cxnSpLocks/>
          </p:cNvCxnSpPr>
          <p:nvPr/>
        </p:nvCxnSpPr>
        <p:spPr>
          <a:xfrm flipV="1">
            <a:off x="2643673" y="1355753"/>
            <a:ext cx="0" cy="24984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961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8431676-ABEC-12A2-5CE2-7030FC1C7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00" y="1309318"/>
            <a:ext cx="11880000" cy="4644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09931A-EB13-3C2C-D81A-41E9B334C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WP3 – </a:t>
            </a:r>
            <a:r>
              <a:rPr lang="en-GB" sz="3200" dirty="0">
                <a:solidFill>
                  <a:schemeClr val="accent3"/>
                </a:solidFill>
              </a:rPr>
              <a:t>CMI needs</a:t>
            </a:r>
            <a:r>
              <a:rPr lang="en-GB" sz="3200" dirty="0"/>
              <a:t> vs WP budget – </a:t>
            </a:r>
            <a:r>
              <a:rPr lang="en-GB" sz="3200" b="1" dirty="0"/>
              <a:t>DCM assembly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1A0BA-5CE8-F663-8E4F-D7049643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285EF-C6A2-450E-2A54-BF8930BD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C13C0-726A-042E-AE73-5974FDEF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20" name="Table 7">
            <a:extLst>
              <a:ext uri="{FF2B5EF4-FFF2-40B4-BE49-F238E27FC236}">
                <a16:creationId xmlns:a16="http://schemas.microsoft.com/office/drawing/2014/main" id="{6B1B2596-A06B-578B-A6CB-1D3484CD1E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717861"/>
              </p:ext>
            </p:extLst>
          </p:nvPr>
        </p:nvGraphicFramePr>
        <p:xfrm>
          <a:off x="8038421" y="1235376"/>
          <a:ext cx="3884737" cy="19820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53858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033661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  <a:gridCol w="1197218">
                  <a:extLst>
                    <a:ext uri="{9D8B030D-6E8A-4147-A177-3AD203B41FA5}">
                      <a16:colId xmlns:a16="http://schemas.microsoft.com/office/drawing/2014/main" val="88564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CMI Needs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WP3 Budget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rgbClr val="009051"/>
                          </a:solidFill>
                        </a:rPr>
                        <a:t>4.16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5.00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66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0.33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0.17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508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STAFF Tech.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2.68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234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STAFF Eng.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0.89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7194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70459B9-0404-538B-F10D-E3713C421944}"/>
              </a:ext>
            </a:extLst>
          </p:cNvPr>
          <p:cNvSpPr txBox="1"/>
          <p:nvPr/>
        </p:nvSpPr>
        <p:spPr>
          <a:xfrm>
            <a:off x="1304397" y="855198"/>
            <a:ext cx="9583206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Note that </a:t>
            </a:r>
            <a:r>
              <a:rPr lang="en-CH" b="1" dirty="0"/>
              <a:t>for staff</a:t>
            </a:r>
            <a:r>
              <a:rPr lang="en-CH" dirty="0"/>
              <a:t>, WP3 did not </a:t>
            </a:r>
            <a:r>
              <a:rPr lang="en-CH" sz="1800" dirty="0"/>
              <a:t>request manpower estimate, meaning that there is no budget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3100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Part I: integrated resource plan vs section capacities</a:t>
            </a:r>
          </a:p>
          <a:p>
            <a:pPr lvl="1"/>
            <a:r>
              <a:rPr lang="en-US" sz="2100" dirty="0"/>
              <a:t>References and sources of information</a:t>
            </a:r>
          </a:p>
          <a:p>
            <a:pPr lvl="1"/>
            <a:r>
              <a:rPr lang="en-US" sz="2100" dirty="0"/>
              <a:t>Integrated resource needs</a:t>
            </a:r>
          </a:p>
          <a:p>
            <a:pPr lvl="1"/>
            <a:r>
              <a:rPr lang="en-US" sz="2100" dirty="0"/>
              <a:t>Methodology “needs vs budget”</a:t>
            </a:r>
          </a:p>
          <a:p>
            <a:pPr lvl="1"/>
            <a:r>
              <a:rPr lang="en-US" sz="2100" dirty="0"/>
              <a:t>Needs vs budget for WP3</a:t>
            </a:r>
          </a:p>
          <a:p>
            <a:pPr lvl="1"/>
            <a:r>
              <a:rPr lang="en-US" sz="2100" dirty="0"/>
              <a:t>Needs vs budget for WP6a</a:t>
            </a:r>
          </a:p>
          <a:p>
            <a:r>
              <a:rPr lang="en-US" sz="2400" dirty="0"/>
              <a:t>Part II: main challenges &amp; solution/mitigation proposals</a:t>
            </a:r>
          </a:p>
          <a:p>
            <a:pPr lvl="1"/>
            <a:r>
              <a:rPr lang="en-US" sz="2100" dirty="0"/>
              <a:t>Risks &amp; Challenges</a:t>
            </a:r>
          </a:p>
          <a:p>
            <a:pPr lvl="1"/>
            <a:r>
              <a:rPr lang="en-US" sz="2100" dirty="0"/>
              <a:t>Mitigation proposals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45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F5FE7-8FC6-4A98-73BE-C8A897466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775043"/>
            <a:ext cx="11376024" cy="365125"/>
          </a:xfrm>
        </p:spPr>
        <p:txBody>
          <a:bodyPr/>
          <a:lstStyle/>
          <a:p>
            <a:pPr marL="0" indent="0" algn="ct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000" b="0" dirty="0"/>
              <a:t>* Note that the 1 </a:t>
            </a:r>
            <a:r>
              <a:rPr lang="en-GB" sz="2000" b="0" dirty="0" err="1"/>
              <a:t>FTE•y</a:t>
            </a:r>
            <a:r>
              <a:rPr lang="en-GB" sz="2000" b="0" dirty="0"/>
              <a:t> mentioned for Q4 and Q10 (so, 2 in total) will be staff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500139-5E2C-C89E-8D12-B4D89BB55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500" dirty="0"/>
              <a:t>WP3 – </a:t>
            </a:r>
            <a:r>
              <a:rPr lang="en-GB" sz="3500" dirty="0">
                <a:solidFill>
                  <a:schemeClr val="accent3"/>
                </a:solidFill>
              </a:rPr>
              <a:t>CMI needs </a:t>
            </a:r>
            <a:r>
              <a:rPr lang="en-GB" sz="3500" dirty="0"/>
              <a:t>vs WP budget – </a:t>
            </a:r>
            <a:r>
              <a:rPr lang="en-GB" sz="3500" b="1" dirty="0"/>
              <a:t>All activities</a:t>
            </a:r>
            <a:r>
              <a:rPr lang="en-GB" sz="3500" dirty="0"/>
              <a:t> – </a:t>
            </a:r>
            <a:r>
              <a:rPr lang="en-GB" sz="3500" b="1" dirty="0"/>
              <a:t>FSU</a:t>
            </a:r>
            <a:endParaRPr lang="en-GB" sz="35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8B620-74FF-3628-1F22-7BDEED3B7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6570D-182F-EDF0-C125-0800AAFA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EDD83-D10A-BD96-9063-9AE0BECF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11F73157-AB93-4C30-C39F-C2135473C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961772"/>
              </p:ext>
            </p:extLst>
          </p:nvPr>
        </p:nvGraphicFramePr>
        <p:xfrm>
          <a:off x="2556914" y="1082957"/>
          <a:ext cx="7078172" cy="44500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013406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883379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  <a:gridCol w="2181387">
                  <a:extLst>
                    <a:ext uri="{9D8B030D-6E8A-4147-A177-3AD203B41FA5}">
                      <a16:colId xmlns:a16="http://schemas.microsoft.com/office/drawing/2014/main" val="88564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CMI Needs (FTE•y)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WP3 Budget (FTE•y)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accent1"/>
                          </a:solidFill>
                        </a:rPr>
                        <a:t>Q1/3,Q2,CP,D1,D2 assembly</a:t>
                      </a:r>
                      <a:endParaRPr lang="en-CH" sz="14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26.25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29.10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Logistics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2.70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n-CH" sz="14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QA/QC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3.75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/>
                      <a:endParaRPr lang="en-CH" sz="140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578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D2 Interlink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1.40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1.25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66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Anticryostats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0.67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1.00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3982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Q4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1.50 + 1.00*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2.40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440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Q10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1.00*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0.00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80655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DCM assembly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4.15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5.00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339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DCM Lambda plates + plugs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1.65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1.50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088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Total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44.07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40.25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308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b="1" dirty="0">
                          <a:solidFill>
                            <a:schemeClr val="accent1"/>
                          </a:solidFill>
                        </a:rPr>
                        <a:t>Balance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CH" sz="1400" b="1" dirty="0">
                          <a:solidFill>
                            <a:srgbClr val="FF0000"/>
                          </a:solidFill>
                        </a:rPr>
                        <a:t>- 3.82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CH" sz="1400" dirty="0">
                        <a:solidFill>
                          <a:schemeClr val="accent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76572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51112A6-B3D2-F0E4-FA34-1D8788E81461}"/>
              </a:ext>
            </a:extLst>
          </p:cNvPr>
          <p:cNvSpPr txBox="1"/>
          <p:nvPr/>
        </p:nvSpPr>
        <p:spPr>
          <a:xfrm>
            <a:off x="6297101" y="1893294"/>
            <a:ext cx="4876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H" sz="1400" dirty="0">
                <a:solidFill>
                  <a:schemeClr val="accent1"/>
                </a:solidFill>
              </a:rPr>
              <a:t>32.7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921CFEC8-DDEF-1A89-6BAE-277BC90B04A8}"/>
              </a:ext>
            </a:extLst>
          </p:cNvPr>
          <p:cNvSpPr/>
          <p:nvPr/>
        </p:nvSpPr>
        <p:spPr>
          <a:xfrm>
            <a:off x="6779081" y="1513628"/>
            <a:ext cx="178414" cy="991032"/>
          </a:xfrm>
          <a:prstGeom prst="leftBrace">
            <a:avLst>
              <a:gd name="adj1" fmla="val 51612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459844-16FE-39AB-85C5-69CEA32E76D5}"/>
              </a:ext>
            </a:extLst>
          </p:cNvPr>
          <p:cNvSpPr txBox="1"/>
          <p:nvPr/>
        </p:nvSpPr>
        <p:spPr>
          <a:xfrm>
            <a:off x="489300" y="4057098"/>
            <a:ext cx="1701630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H" sz="1600" dirty="0">
                <a:solidFill>
                  <a:schemeClr val="accent1"/>
                </a:solidFill>
              </a:rPr>
              <a:t>1 fitter mechanic</a:t>
            </a:r>
            <a:br>
              <a:rPr lang="en-CH" sz="1600" dirty="0">
                <a:solidFill>
                  <a:schemeClr val="accent1"/>
                </a:solidFill>
              </a:rPr>
            </a:br>
            <a:r>
              <a:rPr lang="en-CH" sz="1600" dirty="0">
                <a:solidFill>
                  <a:schemeClr val="accent1"/>
                </a:solidFill>
              </a:rPr>
              <a:t>is missing today (FSU14)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7508C127-275A-0510-A941-6737237412FA}"/>
              </a:ext>
            </a:extLst>
          </p:cNvPr>
          <p:cNvSpPr/>
          <p:nvPr/>
        </p:nvSpPr>
        <p:spPr>
          <a:xfrm flipH="1">
            <a:off x="2283922" y="4012430"/>
            <a:ext cx="180000" cy="828000"/>
          </a:xfrm>
          <a:prstGeom prst="rightBrace">
            <a:avLst>
              <a:gd name="adj1" fmla="val 18148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C4CAE862-FC65-6754-7111-369AFD3CEC5E}"/>
              </a:ext>
            </a:extLst>
          </p:cNvPr>
          <p:cNvSpPr/>
          <p:nvPr/>
        </p:nvSpPr>
        <p:spPr>
          <a:xfrm flipH="1">
            <a:off x="2283922" y="1456453"/>
            <a:ext cx="180000" cy="432000"/>
          </a:xfrm>
          <a:prstGeom prst="rightBrace">
            <a:avLst>
              <a:gd name="adj1" fmla="val 18148"/>
              <a:gd name="adj2" fmla="val 50000"/>
            </a:avLst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251533-772E-E7F8-B1F3-4A7C6692D018}"/>
              </a:ext>
            </a:extLst>
          </p:cNvPr>
          <p:cNvSpPr txBox="1"/>
          <p:nvPr/>
        </p:nvSpPr>
        <p:spPr>
          <a:xfrm>
            <a:off x="489300" y="1303121"/>
            <a:ext cx="1701630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H" sz="1600" dirty="0">
                <a:solidFill>
                  <a:schemeClr val="accent1"/>
                </a:solidFill>
              </a:rPr>
              <a:t>4 fitter mechanics</a:t>
            </a:r>
            <a:br>
              <a:rPr lang="en-CH" sz="1600" dirty="0">
                <a:solidFill>
                  <a:schemeClr val="accent1"/>
                </a:solidFill>
              </a:rPr>
            </a:br>
            <a:r>
              <a:rPr lang="en-CH" sz="1600" dirty="0">
                <a:solidFill>
                  <a:schemeClr val="accent1"/>
                </a:solidFill>
              </a:rPr>
              <a:t>are missing today (FSU10 to FSU13)</a:t>
            </a:r>
          </a:p>
        </p:txBody>
      </p:sp>
    </p:spTree>
    <p:extLst>
      <p:ext uri="{BB962C8B-B14F-4D97-AF65-F5344CB8AC3E}">
        <p14:creationId xmlns:p14="http://schemas.microsoft.com/office/powerpoint/2010/main" val="121549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0BB71-9B22-3B38-84AA-689BEDAA3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13738D-87A9-4098-8EF8-C703782BD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910F1-773A-9A2F-AF21-FCA4B03EA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1B75388-5B8F-6527-DAFD-F6052F711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00" y="1383038"/>
            <a:ext cx="11880000" cy="3397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0F3F4B-A7ED-10E7-AEF4-1CB67BB2A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42712" cy="720000"/>
          </a:xfrm>
        </p:spPr>
        <p:txBody>
          <a:bodyPr/>
          <a:lstStyle/>
          <a:p>
            <a:r>
              <a:rPr lang="en-GB" sz="3500" dirty="0"/>
              <a:t>WP3 – </a:t>
            </a:r>
            <a:r>
              <a:rPr lang="en-GB" sz="3500" dirty="0">
                <a:solidFill>
                  <a:schemeClr val="accent3"/>
                </a:solidFill>
              </a:rPr>
              <a:t>CMI needs </a:t>
            </a:r>
            <a:r>
              <a:rPr lang="en-GB" sz="3500" dirty="0"/>
              <a:t>– </a:t>
            </a:r>
            <a:r>
              <a:rPr lang="en-GB" sz="3500" b="1" dirty="0"/>
              <a:t>Q1/3,Q2,CP,D1,D2 – STAFF </a:t>
            </a:r>
            <a:endParaRPr lang="en-GB" sz="3500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29E61DC-D1FE-75B1-6443-8BE0201B71CE}"/>
              </a:ext>
            </a:extLst>
          </p:cNvPr>
          <p:cNvSpPr/>
          <p:nvPr/>
        </p:nvSpPr>
        <p:spPr>
          <a:xfrm>
            <a:off x="5646999" y="1895212"/>
            <a:ext cx="3518453" cy="43660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2570F0-9A77-DDBD-E67E-BC79FA9D2E6B}"/>
              </a:ext>
            </a:extLst>
          </p:cNvPr>
          <p:cNvSpPr txBox="1"/>
          <p:nvPr/>
        </p:nvSpPr>
        <p:spPr>
          <a:xfrm>
            <a:off x="3077040" y="1645889"/>
            <a:ext cx="2455866" cy="73866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H" sz="1200" dirty="0">
                <a:solidFill>
                  <a:schemeClr val="accent1"/>
                </a:solidFill>
              </a:rPr>
              <a:t>Addition of a staff technician to reinforce the team, Benjamin, after completion of the AC/SM production and installation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B030BBF5-604B-9507-1F29-2E3EA7517279}"/>
              </a:ext>
            </a:extLst>
          </p:cNvPr>
          <p:cNvSpPr/>
          <p:nvPr/>
        </p:nvSpPr>
        <p:spPr>
          <a:xfrm rot="6395271" flipH="1">
            <a:off x="5363882" y="1464133"/>
            <a:ext cx="664254" cy="1204335"/>
          </a:xfrm>
          <a:prstGeom prst="arc">
            <a:avLst>
              <a:gd name="adj1" fmla="val 18677936"/>
              <a:gd name="adj2" fmla="val 4308899"/>
            </a:avLst>
          </a:prstGeom>
          <a:ln w="19050">
            <a:gradFill>
              <a:gsLst>
                <a:gs pos="0">
                  <a:schemeClr val="accent1"/>
                </a:gs>
                <a:gs pos="99000">
                  <a:schemeClr val="accent1"/>
                </a:gs>
              </a:gsLst>
              <a:lin ang="5400000" scaled="1"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D8D1E1-CFA9-EA62-9BB6-D2938D840686}"/>
              </a:ext>
            </a:extLst>
          </p:cNvPr>
          <p:cNvSpPr txBox="1"/>
          <p:nvPr/>
        </p:nvSpPr>
        <p:spPr>
          <a:xfrm>
            <a:off x="10523178" y="3567767"/>
            <a:ext cx="151282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25230E-655F-09D7-9EEF-C482E144C554}"/>
              </a:ext>
            </a:extLst>
          </p:cNvPr>
          <p:cNvSpPr txBox="1"/>
          <p:nvPr/>
        </p:nvSpPr>
        <p:spPr>
          <a:xfrm>
            <a:off x="1304397" y="855198"/>
            <a:ext cx="958320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dirty="0"/>
              <a:t>Note that </a:t>
            </a:r>
            <a:r>
              <a:rPr lang="en-CH" sz="1600" b="1" dirty="0"/>
              <a:t>for staff</a:t>
            </a:r>
            <a:r>
              <a:rPr lang="en-CH" sz="1600" dirty="0"/>
              <a:t>, WP3 did not request manpower estimate, meaning that there is no budget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BAA6CE-6FE3-BE3B-15B2-AC074F4BA237}"/>
              </a:ext>
            </a:extLst>
          </p:cNvPr>
          <p:cNvSpPr txBox="1"/>
          <p:nvPr/>
        </p:nvSpPr>
        <p:spPr>
          <a:xfrm>
            <a:off x="156000" y="4783492"/>
            <a:ext cx="11794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dirty="0">
                <a:solidFill>
                  <a:schemeClr val="accent1"/>
                </a:solidFill>
              </a:rPr>
              <a:t>This resource profile includes resources like:</a:t>
            </a:r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1CD3CC97-B7B4-434B-185A-25F4CF5D45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674192"/>
              </p:ext>
            </p:extLst>
          </p:nvPr>
        </p:nvGraphicFramePr>
        <p:xfrm>
          <a:off x="10356286" y="1438273"/>
          <a:ext cx="1679714" cy="80285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3367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646044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267619"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267619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Staff Tech.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9.5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267619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Staff Eng.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11.3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853933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D7AE8BC-AFFA-45BF-EA35-708301029DC2}"/>
              </a:ext>
            </a:extLst>
          </p:cNvPr>
          <p:cNvSpPr txBox="1"/>
          <p:nvPr/>
        </p:nvSpPr>
        <p:spPr>
          <a:xfrm>
            <a:off x="2692026" y="5088154"/>
            <a:ext cx="3276974" cy="150810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225425" lvl="1" indent="-127000">
              <a:buFont typeface="Arial" panose="020B0604020202020204" pitchFamily="34" charset="0"/>
              <a:buChar char="•"/>
            </a:pPr>
            <a:r>
              <a:rPr lang="en-CH" sz="1400" b="1" dirty="0">
                <a:solidFill>
                  <a:schemeClr val="accent1"/>
                </a:solidFill>
              </a:rPr>
              <a:t>Engineer</a:t>
            </a:r>
            <a:r>
              <a:rPr lang="en-CH" sz="1400" dirty="0">
                <a:solidFill>
                  <a:schemeClr val="accent1"/>
                </a:solidFill>
              </a:rPr>
              <a:t>: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Workshop Manager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Work Package Engineer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Expansion Joint Project Engineer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QA/QC Responsible Officer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Magnet coordinator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Section Leader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6056DD-BB5C-F06A-250E-550A84B50712}"/>
              </a:ext>
            </a:extLst>
          </p:cNvPr>
          <p:cNvSpPr txBox="1"/>
          <p:nvPr/>
        </p:nvSpPr>
        <p:spPr>
          <a:xfrm>
            <a:off x="7416426" y="5088154"/>
            <a:ext cx="3675908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25425" lvl="1" indent="-127000">
              <a:buFont typeface="Arial" panose="020B0604020202020204" pitchFamily="34" charset="0"/>
              <a:buChar char="•"/>
            </a:pPr>
            <a:r>
              <a:rPr lang="en-CH" sz="1400" b="1" dirty="0">
                <a:solidFill>
                  <a:schemeClr val="accent1"/>
                </a:solidFill>
              </a:rPr>
              <a:t>Technician</a:t>
            </a:r>
            <a:r>
              <a:rPr lang="en-CH" sz="1400" dirty="0">
                <a:solidFill>
                  <a:schemeClr val="accent1"/>
                </a:solidFill>
              </a:rPr>
              <a:t>: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Graeme, then Jeremy (training needed)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Michel (!! </a:t>
            </a:r>
            <a:r>
              <a:rPr lang="en-GB" sz="1400" dirty="0">
                <a:solidFill>
                  <a:schemeClr val="accent1"/>
                </a:solidFill>
              </a:rPr>
              <a:t>b</a:t>
            </a:r>
            <a:r>
              <a:rPr lang="en-CH" sz="1400" dirty="0">
                <a:solidFill>
                  <a:schemeClr val="accent1"/>
                </a:solidFill>
              </a:rPr>
              <a:t>ut </a:t>
            </a:r>
            <a:r>
              <a:rPr lang="en-GB" sz="1400" dirty="0">
                <a:solidFill>
                  <a:schemeClr val="accent1"/>
                </a:solidFill>
              </a:rPr>
              <a:t>c</a:t>
            </a:r>
            <a:r>
              <a:rPr lang="en-CH" sz="1400" dirty="0">
                <a:solidFill>
                  <a:schemeClr val="accent1"/>
                </a:solidFill>
              </a:rPr>
              <a:t>onsolidation !!)</a:t>
            </a:r>
          </a:p>
          <a:p>
            <a:pPr marL="403225" lvl="2" indent="-1778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accent1"/>
                </a:solidFill>
              </a:rPr>
              <a:t>Benjamin (new recruit)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1E0C3B4-C4A9-3813-90E2-1656424EE396}"/>
              </a:ext>
            </a:extLst>
          </p:cNvPr>
          <p:cNvSpPr/>
          <p:nvPr/>
        </p:nvSpPr>
        <p:spPr>
          <a:xfrm>
            <a:off x="7378326" y="1450973"/>
            <a:ext cx="660774" cy="1378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429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0000"/>
                </a:solidFill>
              </a:rPr>
              <a:t>Part I: integrated resource plan vs section capacities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References and sources of information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Integrated resource needs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Methodology “needs vs budget”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WP3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Needs vs budget for WP6a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874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activity: WP6a – </a:t>
            </a:r>
            <a:r>
              <a:rPr lang="en-GB" sz="3600" dirty="0"/>
              <a:t>22 </a:t>
            </a:r>
            <a:r>
              <a:rPr lang="en-GB" sz="3600" dirty="0" err="1"/>
              <a:t>FTE•y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406A1F-4C33-A280-E397-F4DE5293D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270800"/>
            <a:ext cx="11883186" cy="4636800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4B38FD1-565B-DF60-2504-2BB272DD0B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496402"/>
              </p:ext>
            </p:extLst>
          </p:nvPr>
        </p:nvGraphicFramePr>
        <p:xfrm>
          <a:off x="8931620" y="1082595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14.0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5.6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7DA6910-6D21-3B07-F114-75E6834F9C06}"/>
              </a:ext>
            </a:extLst>
          </p:cNvPr>
          <p:cNvSpPr txBox="1"/>
          <p:nvPr/>
        </p:nvSpPr>
        <p:spPr>
          <a:xfrm>
            <a:off x="6032550" y="19513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C31BAE-1845-1486-3BDF-7FB1C341BF79}"/>
              </a:ext>
            </a:extLst>
          </p:cNvPr>
          <p:cNvSpPr txBox="1"/>
          <p:nvPr/>
        </p:nvSpPr>
        <p:spPr>
          <a:xfrm>
            <a:off x="2133600" y="2870706"/>
            <a:ext cx="7059583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Resource profile agreed with WP6a for the present scope of work</a:t>
            </a:r>
            <a:endParaRPr lang="en-CH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965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D3EAC-01F1-2980-63B8-667733E3F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4400" dirty="0"/>
              <a:t>Part II:</a:t>
            </a:r>
            <a:br>
              <a:rPr lang="en-CH" sz="4400" dirty="0"/>
            </a:br>
            <a:r>
              <a:rPr lang="en-GB" sz="4400" dirty="0"/>
              <a:t>Main challenges &amp; solution/mitigation proposals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8EB0C-B781-4380-299B-94158CE92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18FC4-399B-1A6A-07F8-4D4490781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83F4D-CABD-7EBF-E9F3-FE93A8230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2407A-79B1-CC65-2489-C752B808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232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Part II: main challenges &amp; solution/mitigation proposals</a:t>
            </a:r>
          </a:p>
          <a:p>
            <a:pPr lvl="1"/>
            <a:r>
              <a:rPr lang="en-US" sz="2100" dirty="0"/>
              <a:t>Risks &amp; Challenges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Mitigation proposals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408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2C8129-6F3B-B0BC-0426-01BDCA807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1199"/>
            <a:ext cx="11376024" cy="5119651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GB" b="0" dirty="0"/>
              <a:t>Hiring of new personnel.</a:t>
            </a:r>
          </a:p>
          <a:p>
            <a:pPr lvl="1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/>
              <a:t>We are late as to recruitment for WP3 </a:t>
            </a:r>
            <a:r>
              <a:rPr lang="en-GB" dirty="0" err="1"/>
              <a:t>cryostating</a:t>
            </a:r>
            <a:r>
              <a:rPr lang="en-GB" dirty="0"/>
              <a:t> and WP3 DCM Lambda plates/assembly due to </a:t>
            </a:r>
          </a:p>
          <a:p>
            <a:pPr lvl="2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/>
              <a:t>Difficulty of finding FSU professionals on the market (last year we could hire only 2 out 15 candidates).</a:t>
            </a:r>
          </a:p>
          <a:p>
            <a:pPr lvl="2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/>
              <a:t>The cap imposed to the group in terms of Nr FSUs.</a:t>
            </a:r>
          </a:p>
          <a:p>
            <a:pPr>
              <a:spcBef>
                <a:spcPts val="400"/>
              </a:spcBef>
            </a:pPr>
            <a:r>
              <a:rPr lang="en-GB" b="0" dirty="0"/>
              <a:t>It is also difficult to find good professionals for the staff positions (the ongoing VN155 had to be extended).</a:t>
            </a:r>
          </a:p>
          <a:p>
            <a:pPr>
              <a:spcBef>
                <a:spcPts val="400"/>
              </a:spcBef>
            </a:pPr>
            <a:r>
              <a:rPr lang="en-GB" b="0" dirty="0"/>
              <a:t>Training of the newcomers with the very few staff technicians at CMI and having the relevant expertise.</a:t>
            </a:r>
          </a:p>
          <a:p>
            <a:pPr>
              <a:spcBef>
                <a:spcPts val="400"/>
              </a:spcBef>
            </a:pPr>
            <a:r>
              <a:rPr lang="en-GB" b="0" dirty="0"/>
              <a:t>All this in parallel with the learning phase, i.e. first time the equipment is built in most cases.</a:t>
            </a:r>
          </a:p>
          <a:p>
            <a:pPr>
              <a:spcBef>
                <a:spcPts val="400"/>
              </a:spcBef>
            </a:pPr>
            <a:r>
              <a:rPr lang="en-GB" b="0" dirty="0"/>
              <a:t>2023 is most critical year. An important hump is visible in Q3 and there is no way we can flatten it as it concerns critical equipment, e.g. shuffling modules, anti-cryostats, DCM, DFs ...</a:t>
            </a:r>
          </a:p>
          <a:p>
            <a:pPr>
              <a:spcBef>
                <a:spcPts val="400"/>
              </a:spcBef>
            </a:pPr>
            <a:r>
              <a:rPr lang="en-GB" b="0" dirty="0"/>
              <a:t>Supervision of 6 FSUs for WP3 will be challenging.</a:t>
            </a:r>
          </a:p>
          <a:p>
            <a:pPr>
              <a:spcBef>
                <a:spcPts val="400"/>
              </a:spcBef>
            </a:pPr>
            <a:r>
              <a:rPr lang="en-GB" dirty="0"/>
              <a:t>The risk is obviously to not deliver on time AND to experience numerous non-conformities due to the large number of newcomers (both staff and FSUs) who will have to learn on the job with very limited number of experienced technicians</a:t>
            </a:r>
          </a:p>
          <a:p>
            <a:endParaRPr lang="en-GB" b="0" dirty="0"/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E90247-E4CE-3394-B7C4-108EBB3D8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Risks &amp;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BC1DE-6BF8-3BB5-B86B-FDA279FFD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01815-5AD0-E824-DC10-D9B1397E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861C0-42B8-8C92-671E-FF02F4AC2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16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Part II: main challenges &amp; solution/mitigation proposals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Risks &amp; Challenges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Mitigation proposals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768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2C8129-6F3B-B0BC-0426-01BDCA807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3050"/>
            <a:r>
              <a:rPr lang="en-GB" b="0" dirty="0"/>
              <a:t>Hire a designer/draftsman to cover the CAD works (and don’t let them to the staff technicians who have already much to do).</a:t>
            </a:r>
          </a:p>
          <a:p>
            <a:pPr marL="558800" lvl="1" indent="-273050"/>
            <a:r>
              <a:rPr lang="en-GB" b="0" dirty="0"/>
              <a:t>For this, we could open a job with the design office and have the designer/draftsman working in SMI2.</a:t>
            </a:r>
          </a:p>
          <a:p>
            <a:pPr marL="273050" indent="-273050"/>
            <a:r>
              <a:rPr lang="en-GB" b="0" dirty="0"/>
              <a:t>If deemed appropriate, and necessary, hire TEMP(s) such that we can start ramping up before the arrival of the newcomers FSUs (“but” is it worth the investment and training?).</a:t>
            </a:r>
          </a:p>
          <a:p>
            <a:pPr marL="273050" indent="-273050"/>
            <a:r>
              <a:rPr lang="en-GB" b="0" dirty="0"/>
              <a:t>Open jobs with EN-MME central workshops as needed, again to cover critical needs before the arrival of the newcomers FSUs.</a:t>
            </a:r>
          </a:p>
          <a:p>
            <a:pPr marL="273050" indent="-273050"/>
            <a:r>
              <a:rPr lang="en-GB" b="0" dirty="0"/>
              <a:t>Are there any solutions (people available) in the other sections of the group, or other groups?</a:t>
            </a:r>
          </a:p>
          <a:p>
            <a:pPr marL="273050" indent="-273050"/>
            <a:r>
              <a:rPr lang="en-GB" b="0" dirty="0"/>
              <a:t>As to the supervision of 6 FSUs for WP3, we surely need an additional experienced technician – a professional – to lead part of the crew.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E90247-E4CE-3394-B7C4-108EBB3D8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 proposals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BC1DE-6BF8-3BB5-B86B-FDA279FFD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01815-5AD0-E824-DC10-D9B1397E8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6861C0-42B8-8C92-671E-FF02F4AC2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058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092214-C3B9-DE6C-4C72-8EC202E91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dirty="0"/>
              <a:t>The CMI Section as is today is lacking robustness as to its assembly &amp; construction capacities (SMI2).</a:t>
            </a:r>
          </a:p>
          <a:p>
            <a:r>
              <a:rPr lang="en-GB" b="0" dirty="0"/>
              <a:t>We can be confident that it will be the case if we reinforce the team in SMI2 with professionals, staff and FSUs as discussed today.</a:t>
            </a:r>
          </a:p>
          <a:p>
            <a:r>
              <a:rPr lang="en-GB" b="0" dirty="0"/>
              <a:t>We need to act quickly. We can phase the hiring of FSUs but the lag between stages cannot be long, and not more than 2 stages.</a:t>
            </a:r>
          </a:p>
          <a:p>
            <a:r>
              <a:rPr lang="en-GB" b="0" dirty="0"/>
              <a:t>An additional experienced technician would be an great asset, and a draftsman more than </a:t>
            </a:r>
            <a:br>
              <a:rPr lang="en-GB" b="0" dirty="0"/>
            </a:br>
            <a:r>
              <a:rPr lang="en-GB" b="0" dirty="0"/>
              <a:t>a “+”.</a:t>
            </a:r>
          </a:p>
          <a:p>
            <a:r>
              <a:rPr lang="en-GB" b="0" dirty="0"/>
              <a:t>For completeness, APT will need some adjustments.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6AA7DC-4271-0A56-208E-36FCA6769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Concluding words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4E049-6385-9E6F-AB49-AEEF16F26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BFAD9-DBBE-ECEE-BBFA-54D9BB0F5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A80384-5B2B-36E1-BD0A-9CF11B0E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33A0BE-EB5D-28CE-5BA8-4F87B3EF54F8}"/>
              </a:ext>
            </a:extLst>
          </p:cNvPr>
          <p:cNvSpPr txBox="1"/>
          <p:nvPr/>
        </p:nvSpPr>
        <p:spPr>
          <a:xfrm>
            <a:off x="407987" y="5130800"/>
            <a:ext cx="113760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341884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0" dirty="0"/>
              <a:t>It should be clarified that the resource plan object of today’s review does not cover any of the tunnel activities, i.e. those relating to the HL-LHC installation during LS3, from 2026 to 2028, nor the related preparation activities to be carried out on the surface prior to carry out the work in the tunnel.</a:t>
            </a:r>
          </a:p>
          <a:p>
            <a:r>
              <a:rPr lang="en-US" sz="2400" b="0" dirty="0"/>
              <a:t>The resources of the other sections/groups/departments are not discussed here.</a:t>
            </a:r>
          </a:p>
          <a:p>
            <a:r>
              <a:rPr lang="en-US" sz="2400" b="0" dirty="0"/>
              <a:t>The activities other than HL-LHC are included in the analysis.</a:t>
            </a:r>
            <a:endParaRPr lang="en-US" sz="21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Before we go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608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slides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670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33FFDD-CFA9-4E83-085E-934C1FFB0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F1 shuffling module planning – Dec</a:t>
            </a:r>
            <a:r>
              <a:rPr lang="en-GB" dirty="0"/>
              <a:t>. 20</a:t>
            </a:r>
            <a:r>
              <a:rPr lang="en-GB" sz="3600" dirty="0"/>
              <a:t>22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5A5CCB-BD63-5DB0-930C-23C95166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5409EE-CC9B-8B8C-3E6E-ADA9AC6B0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64D9DA-96D7-5118-A1FD-A66E6E8AB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DCCB21-226C-351A-B819-880DA8A1A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07" t="41744" r="17470" b="5480"/>
          <a:stretch/>
        </p:blipFill>
        <p:spPr>
          <a:xfrm>
            <a:off x="16317" y="1000125"/>
            <a:ext cx="12175683" cy="578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050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620574D-949A-F92D-952B-1F89660B3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00" y="1260000"/>
            <a:ext cx="11880000" cy="41951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4944C2-71A4-6819-1669-92ABB5AF4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468938" cy="720000"/>
          </a:xfrm>
        </p:spPr>
        <p:txBody>
          <a:bodyPr/>
          <a:lstStyle/>
          <a:p>
            <a:r>
              <a:rPr lang="en-GB" sz="3400" dirty="0"/>
              <a:t>Integrated resource needs of the section – 125 </a:t>
            </a:r>
            <a:r>
              <a:rPr lang="en-GB" sz="3400" dirty="0" err="1"/>
              <a:t>FTE•y</a:t>
            </a:r>
            <a:endParaRPr lang="en-GB" sz="3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DDE338-4EA0-7C65-F0ED-F9730BC60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171648-DD41-8F79-FE85-228A0A223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1A1D85-9470-39E1-5AC7-FD7CEBE28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FC2BB0E6-4A6F-F78B-91F4-32C2FE8C8F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241240"/>
              </p:ext>
            </p:extLst>
          </p:nvPr>
        </p:nvGraphicFramePr>
        <p:xfrm>
          <a:off x="216000" y="1548000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57.7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16.2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51.1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D5E4864-EBED-C9BE-3C3C-6382DD51B383}"/>
              </a:ext>
            </a:extLst>
          </p:cNvPr>
          <p:cNvSpPr txBox="1"/>
          <p:nvPr/>
        </p:nvSpPr>
        <p:spPr>
          <a:xfrm>
            <a:off x="10075072" y="1717748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01413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FDF5A-20AD-F42F-0B2E-C51F210CF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Distribution of personnel Staff / FSU / FELL-GRAD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E0AB02-BC96-731D-AD6D-E1AB296BA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96D48E-5293-5B33-50A8-94BBA4559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AF8365-FC20-5F5D-BD8A-54FF66CAB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E51C2CD-E7FF-46BE-6786-22064AA4B0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08" t="1238" r="15565" b="3782"/>
          <a:stretch/>
        </p:blipFill>
        <p:spPr>
          <a:xfrm>
            <a:off x="3869342" y="909000"/>
            <a:ext cx="2934412" cy="25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D25BA3-ACC7-9B43-67ED-104D0FE4C9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37" t="1908" r="2116" b="5691"/>
          <a:stretch/>
        </p:blipFill>
        <p:spPr>
          <a:xfrm>
            <a:off x="7220794" y="909000"/>
            <a:ext cx="4295789" cy="25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801988F-5380-8BF2-C36B-62A036C562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42" t="1785" r="9546" b="5825"/>
          <a:stretch/>
        </p:blipFill>
        <p:spPr>
          <a:xfrm>
            <a:off x="212651" y="3537176"/>
            <a:ext cx="4038191" cy="27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8203CA5-1E24-E51A-252E-307C52F30E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674" t="835" r="11375" b="7172"/>
          <a:stretch/>
        </p:blipFill>
        <p:spPr>
          <a:xfrm>
            <a:off x="4447322" y="3537176"/>
            <a:ext cx="3827813" cy="270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04BD184-7741-37F0-A161-2DD7E5FA73B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5442" t="834" r="12642" b="2863"/>
          <a:stretch/>
        </p:blipFill>
        <p:spPr>
          <a:xfrm>
            <a:off x="8471615" y="3537176"/>
            <a:ext cx="3508452" cy="2700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E92F958-B0FA-04D7-6DE0-2D1DEC3676E7}"/>
              </a:ext>
            </a:extLst>
          </p:cNvPr>
          <p:cNvSpPr txBox="1"/>
          <p:nvPr/>
        </p:nvSpPr>
        <p:spPr>
          <a:xfrm>
            <a:off x="418364" y="1307225"/>
            <a:ext cx="3786014" cy="17235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The balance between staff and FSU is good, globally (this point is rediscussed later).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WP3 and WP6a absorb most of the resources at CMI.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CMI cannot commit on additional activities without adding resources.</a:t>
            </a:r>
            <a:endParaRPr lang="en-CH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1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activity: WP3 – </a:t>
            </a:r>
            <a:r>
              <a:rPr lang="en-GB" sz="3600" dirty="0"/>
              <a:t>78.9 </a:t>
            </a:r>
            <a:r>
              <a:rPr lang="en-GB" sz="3600" dirty="0" err="1"/>
              <a:t>FTE•y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1CE2F8-B39D-0B6D-5B56-2846114EC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269039"/>
            <a:ext cx="11880000" cy="4900867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03A0589-1588-D3A8-A3F4-64270546D5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26282"/>
              </p:ext>
            </p:extLst>
          </p:nvPr>
        </p:nvGraphicFramePr>
        <p:xfrm>
          <a:off x="8931620" y="1082595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33.9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6.2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38.8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D9F0E34-686F-096E-A95F-C01E68A1121A}"/>
              </a:ext>
            </a:extLst>
          </p:cNvPr>
          <p:cNvSpPr txBox="1"/>
          <p:nvPr/>
        </p:nvSpPr>
        <p:spPr>
          <a:xfrm>
            <a:off x="6032550" y="19513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78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510957-73CB-1E39-00D4-29B1B1955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270800"/>
            <a:ext cx="11880000" cy="4626947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14FC2D9C-C684-5DAB-5D8F-ECB02BF237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499902"/>
              </p:ext>
            </p:extLst>
          </p:nvPr>
        </p:nvGraphicFramePr>
        <p:xfrm>
          <a:off x="8931620" y="1082595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1.8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A70B45B-9B49-AD2B-D0FC-FE1758542B55}"/>
              </a:ext>
            </a:extLst>
          </p:cNvPr>
          <p:cNvSpPr txBox="1"/>
          <p:nvPr/>
        </p:nvSpPr>
        <p:spPr>
          <a:xfrm>
            <a:off x="6032550" y="19513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479212" cy="720000"/>
          </a:xfrm>
        </p:spPr>
        <p:txBody>
          <a:bodyPr/>
          <a:lstStyle/>
          <a:p>
            <a:r>
              <a:rPr lang="en-CH" sz="3400" dirty="0"/>
              <a:t>Res. needs per activity: SM18 reconfiguration – </a:t>
            </a:r>
            <a:r>
              <a:rPr lang="en-GB" sz="3400" dirty="0"/>
              <a:t>2.5 </a:t>
            </a:r>
            <a:r>
              <a:rPr lang="en-GB" sz="3400" dirty="0" err="1"/>
              <a:t>FTE•y</a:t>
            </a:r>
            <a:endParaRPr lang="en-CH" sz="3400" dirty="0"/>
          </a:p>
        </p:txBody>
      </p:sp>
    </p:spTree>
    <p:extLst>
      <p:ext uri="{BB962C8B-B14F-4D97-AF65-F5344CB8AC3E}">
        <p14:creationId xmlns:p14="http://schemas.microsoft.com/office/powerpoint/2010/main" val="163009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activity: WP16 – </a:t>
            </a:r>
            <a:r>
              <a:rPr lang="en-GB" sz="3600" dirty="0"/>
              <a:t>0.8 </a:t>
            </a:r>
            <a:r>
              <a:rPr lang="en-GB" sz="3600" dirty="0" err="1"/>
              <a:t>FTE•y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F998D9-81EB-2F33-D7C2-533AEA6F0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270800"/>
            <a:ext cx="11880000" cy="4642927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255E20A-663B-58BE-30FB-6132F56F6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971148"/>
              </p:ext>
            </p:extLst>
          </p:nvPr>
        </p:nvGraphicFramePr>
        <p:xfrm>
          <a:off x="8931620" y="1082595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0.1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807E27E-BEC9-7212-FAEE-61FEDBCF39B5}"/>
              </a:ext>
            </a:extLst>
          </p:cNvPr>
          <p:cNvSpPr txBox="1"/>
          <p:nvPr/>
        </p:nvSpPr>
        <p:spPr>
          <a:xfrm>
            <a:off x="6032550" y="19513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0594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activity: OP – </a:t>
            </a:r>
            <a:r>
              <a:rPr lang="en-GB" sz="3600" dirty="0"/>
              <a:t>7.5 </a:t>
            </a:r>
            <a:r>
              <a:rPr lang="en-GB" sz="3600" dirty="0" err="1"/>
              <a:t>FTE•y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EE8432-2FE8-C163-1847-FA2A40885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270800"/>
            <a:ext cx="11880000" cy="4635557"/>
          </a:xfrm>
          <a:prstGeom prst="rect">
            <a:avLst/>
          </a:prstGeom>
        </p:spPr>
      </p:pic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0D8DA46B-E2E2-B7B8-67B2-3D8141AD6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636803"/>
              </p:ext>
            </p:extLst>
          </p:nvPr>
        </p:nvGraphicFramePr>
        <p:xfrm>
          <a:off x="8931620" y="1082595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4.6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2.9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928FD50-1AE8-A556-EF78-F1032C23BE74}"/>
              </a:ext>
            </a:extLst>
          </p:cNvPr>
          <p:cNvSpPr txBox="1"/>
          <p:nvPr/>
        </p:nvSpPr>
        <p:spPr>
          <a:xfrm>
            <a:off x="6032550" y="19513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4861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Resource needs per activity: CONS – </a:t>
            </a:r>
            <a:r>
              <a:rPr lang="en-GB" sz="3600" dirty="0"/>
              <a:t>2.1 </a:t>
            </a:r>
            <a:r>
              <a:rPr lang="en-GB" sz="3600" dirty="0" err="1"/>
              <a:t>FTE•y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8E8481-E7FF-FEE7-3E64-54D05679E0CB}"/>
              </a:ext>
            </a:extLst>
          </p:cNvPr>
          <p:cNvSpPr txBox="1"/>
          <p:nvPr/>
        </p:nvSpPr>
        <p:spPr>
          <a:xfrm>
            <a:off x="6032550" y="19513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2D2269-17C0-D2A9-6250-05ABE4FBA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270800"/>
            <a:ext cx="11880000" cy="464292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4078CFA-A549-F83D-8CB4-B3A53D8A7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737515"/>
              </p:ext>
            </p:extLst>
          </p:nvPr>
        </p:nvGraphicFramePr>
        <p:xfrm>
          <a:off x="9084020" y="1234995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1.4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F85BF02-8396-93B7-6B13-956423084F3B}"/>
              </a:ext>
            </a:extLst>
          </p:cNvPr>
          <p:cNvSpPr txBox="1"/>
          <p:nvPr/>
        </p:nvSpPr>
        <p:spPr>
          <a:xfrm>
            <a:off x="6184950" y="21037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32611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FC6C1-730A-341A-26A1-66575B3E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80812" cy="720000"/>
          </a:xfrm>
        </p:spPr>
        <p:txBody>
          <a:bodyPr/>
          <a:lstStyle/>
          <a:p>
            <a:r>
              <a:rPr lang="en-CH" dirty="0"/>
              <a:t>Res. needs per activity: CEA Anticryostats – </a:t>
            </a:r>
            <a:r>
              <a:rPr lang="en-GB" sz="3600" dirty="0"/>
              <a:t>1.8 </a:t>
            </a:r>
            <a:r>
              <a:rPr lang="en-GB" sz="3600" dirty="0" err="1"/>
              <a:t>FTE•y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93A92-B6F6-6A14-386E-FF133187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2414-944C-CDD2-D486-1E3C4179E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E30FB-BB24-2309-06DA-BCF8B2A9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FC33E9-5857-F127-4ABE-E30406AA9FE4}"/>
              </a:ext>
            </a:extLst>
          </p:cNvPr>
          <p:cNvSpPr txBox="1"/>
          <p:nvPr/>
        </p:nvSpPr>
        <p:spPr>
          <a:xfrm>
            <a:off x="6032550" y="19513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431BE-F752-0A5C-9C74-13C10804C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270800"/>
            <a:ext cx="11880000" cy="4635557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9881B51-69B0-E38E-6AB1-B8758BDA7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773163"/>
              </p:ext>
            </p:extLst>
          </p:nvPr>
        </p:nvGraphicFramePr>
        <p:xfrm>
          <a:off x="9084020" y="1234995"/>
          <a:ext cx="273600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76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STAFF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1.0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/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734E2EA-2580-32DB-DEF6-7A4581E33506}"/>
              </a:ext>
            </a:extLst>
          </p:cNvPr>
          <p:cNvSpPr txBox="1"/>
          <p:nvPr/>
        </p:nvSpPr>
        <p:spPr>
          <a:xfrm>
            <a:off x="6184950" y="2103766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65028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D3EAC-01F1-2980-63B8-667733E3F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4400" dirty="0"/>
              <a:t>Part I:</a:t>
            </a:r>
            <a:br>
              <a:rPr lang="en-CH" sz="4400" dirty="0"/>
            </a:br>
            <a:r>
              <a:rPr lang="fr-CH" sz="4400" dirty="0"/>
              <a:t>Integrated</a:t>
            </a:r>
            <a:r>
              <a:rPr lang="en-US" sz="4400" dirty="0"/>
              <a:t> resource plan vs section capacities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8EB0C-B781-4380-299B-94158CE925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18FC4-399B-1A6A-07F8-4D4490781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83F4D-CABD-7EBF-E9F3-FE93A8230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2407A-79B1-CC65-2489-C752B808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372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FC49C73-AC2A-D09B-F351-E8DEBF578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00" y="2320419"/>
            <a:ext cx="11880000" cy="27558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0F3F4B-A7ED-10E7-AEF4-1CB67BB2A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42712" cy="720000"/>
          </a:xfrm>
        </p:spPr>
        <p:txBody>
          <a:bodyPr/>
          <a:lstStyle/>
          <a:p>
            <a:r>
              <a:rPr lang="en-GB" sz="3200" dirty="0"/>
              <a:t>WP3 – </a:t>
            </a:r>
            <a:r>
              <a:rPr lang="en-GB" sz="3200" dirty="0">
                <a:solidFill>
                  <a:schemeClr val="accent3"/>
                </a:solidFill>
              </a:rPr>
              <a:t>CMI needs </a:t>
            </a:r>
            <a:r>
              <a:rPr lang="en-GB" sz="3200" dirty="0"/>
              <a:t>vs WP budget – </a:t>
            </a:r>
            <a:r>
              <a:rPr lang="en-GB" sz="3200" b="1" dirty="0"/>
              <a:t>Q1/3,Q2,CP,D1,D2 – FELL 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0BB71-9B22-3B38-84AA-689BEDAA3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13738D-87A9-4098-8EF8-C703782BD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910F1-773A-9A2F-AF21-FCA4B03EA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7C9100-C2B9-70CD-B4AD-6BD49DE91DBB}"/>
              </a:ext>
            </a:extLst>
          </p:cNvPr>
          <p:cNvSpPr txBox="1"/>
          <p:nvPr/>
        </p:nvSpPr>
        <p:spPr>
          <a:xfrm>
            <a:off x="708420" y="1566212"/>
            <a:ext cx="151282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CH" sz="1200" dirty="0">
                <a:solidFill>
                  <a:schemeClr val="accent3"/>
                </a:solidFill>
              </a:rPr>
              <a:t>A gap between a fellow leaving and a replacement arriving later makes this flat profile not possible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D5188C8-6CB9-A002-3753-B8936CA3A187}"/>
              </a:ext>
            </a:extLst>
          </p:cNvPr>
          <p:cNvSpPr/>
          <p:nvPr/>
        </p:nvSpPr>
        <p:spPr>
          <a:xfrm>
            <a:off x="2248235" y="2875834"/>
            <a:ext cx="1310382" cy="862756"/>
          </a:xfrm>
          <a:prstGeom prst="ellipse">
            <a:avLst/>
          </a:pr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A076B0E5-F588-F555-DF4D-7B5378B871EE}"/>
              </a:ext>
            </a:extLst>
          </p:cNvPr>
          <p:cNvSpPr/>
          <p:nvPr/>
        </p:nvSpPr>
        <p:spPr>
          <a:xfrm rot="8619365" flipH="1">
            <a:off x="1775754" y="1893757"/>
            <a:ext cx="1071587" cy="1635828"/>
          </a:xfrm>
          <a:prstGeom prst="arc">
            <a:avLst>
              <a:gd name="adj1" fmla="val 18476279"/>
              <a:gd name="adj2" fmla="val 3509287"/>
            </a:avLst>
          </a:prstGeom>
          <a:ln w="19050">
            <a:solidFill>
              <a:schemeClr val="accent3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5F37B6-51DE-2FB7-F15F-36C2A99319CB}"/>
              </a:ext>
            </a:extLst>
          </p:cNvPr>
          <p:cNvSpPr txBox="1"/>
          <p:nvPr/>
        </p:nvSpPr>
        <p:spPr>
          <a:xfrm>
            <a:off x="6793646" y="3417839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70D4F74-1BAE-0719-B008-DB85B7E6F0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065256"/>
              </p:ext>
            </p:extLst>
          </p:nvPr>
        </p:nvGraphicFramePr>
        <p:xfrm>
          <a:off x="8306468" y="1338431"/>
          <a:ext cx="2490274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32476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957798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H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CMI Need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6.0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More realistically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5.3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8539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WP3 Budget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5.6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6499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225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9DB6E1-04A8-BEB2-062B-78495EF4F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00" y="859869"/>
            <a:ext cx="11880000" cy="27758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09931A-EB13-3C2C-D81A-41E9B334C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WP3 – </a:t>
            </a:r>
            <a:r>
              <a:rPr lang="en-GB" sz="3200" dirty="0">
                <a:solidFill>
                  <a:schemeClr val="accent3"/>
                </a:solidFill>
              </a:rPr>
              <a:t>CMI needs </a:t>
            </a:r>
            <a:r>
              <a:rPr lang="en-GB" sz="3200" dirty="0"/>
              <a:t>vs WP budget – </a:t>
            </a:r>
            <a:r>
              <a:rPr lang="en-GB" sz="3200" b="1" dirty="0"/>
              <a:t>Anti-cryostat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1A0BA-5CE8-F663-8E4F-D7049643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285EF-C6A2-450E-2A54-BF8930BD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C13C0-726A-042E-AE73-5974FDEF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93A52-EF32-5B34-BFAB-5AF2B0BA7E3D}"/>
              </a:ext>
            </a:extLst>
          </p:cNvPr>
          <p:cNvSpPr txBox="1"/>
          <p:nvPr/>
        </p:nvSpPr>
        <p:spPr>
          <a:xfrm>
            <a:off x="4216305" y="1756096"/>
            <a:ext cx="4967881" cy="21559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The spare anticryostats will most likely be finished in S1-2024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3E1B7A-6452-6144-5869-CE304C0326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000" y="3500047"/>
            <a:ext cx="11880000" cy="2854997"/>
          </a:xfrm>
          <a:prstGeom prst="rect">
            <a:avLst/>
          </a:prstGeom>
        </p:spPr>
      </p:pic>
      <p:sp>
        <p:nvSpPr>
          <p:cNvPr id="9" name="Arc 8">
            <a:extLst>
              <a:ext uri="{FF2B5EF4-FFF2-40B4-BE49-F238E27FC236}">
                <a16:creationId xmlns:a16="http://schemas.microsoft.com/office/drawing/2014/main" id="{112B031B-4AA9-A0B6-BA7E-09483734A90F}"/>
              </a:ext>
            </a:extLst>
          </p:cNvPr>
          <p:cNvSpPr/>
          <p:nvPr/>
        </p:nvSpPr>
        <p:spPr>
          <a:xfrm rot="17636988">
            <a:off x="2821826" y="4345845"/>
            <a:ext cx="536179" cy="1865154"/>
          </a:xfrm>
          <a:prstGeom prst="arc">
            <a:avLst>
              <a:gd name="adj1" fmla="val 16968270"/>
              <a:gd name="adj2" fmla="val 5429032"/>
            </a:avLst>
          </a:prstGeom>
          <a:ln w="19050"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100000">
                  <a:schemeClr val="tx2"/>
                </a:gs>
              </a:gsLst>
              <a:lin ang="5400000" scaled="0"/>
              <a:tileRect/>
            </a:gra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6EC5CF-D8FE-B2C4-2F24-EC21F0B71859}"/>
              </a:ext>
            </a:extLst>
          </p:cNvPr>
          <p:cNvSpPr txBox="1"/>
          <p:nvPr/>
        </p:nvSpPr>
        <p:spPr>
          <a:xfrm>
            <a:off x="4437213" y="5130810"/>
            <a:ext cx="5833978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H" sz="1400" dirty="0">
                <a:solidFill>
                  <a:srgbClr val="2F2F2F"/>
                </a:solidFill>
              </a:rPr>
              <a:t>C. Solano Eizaguirre will still be there (extension needed) but paid on another budget code to balance properly the costs with CAE Anticryostats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DC266C9-28BF-E954-2793-EC6717DEAC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42077"/>
              </p:ext>
            </p:extLst>
          </p:nvPr>
        </p:nvGraphicFramePr>
        <p:xfrm>
          <a:off x="9770236" y="1088838"/>
          <a:ext cx="1679714" cy="107047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3367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646044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267619"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267619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FSU Budget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1.0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267619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FSU Needs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200" b="1" dirty="0">
                          <a:solidFill>
                            <a:srgbClr val="FF0000"/>
                          </a:solidFill>
                        </a:rPr>
                        <a:t>1.4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8539339"/>
                  </a:ext>
                </a:extLst>
              </a:tr>
              <a:tr h="267619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Staff Needs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1.6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43744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1EDDF5F-90B1-FBD0-0A68-94A39FE83BFC}"/>
              </a:ext>
            </a:extLst>
          </p:cNvPr>
          <p:cNvSpPr txBox="1"/>
          <p:nvPr/>
        </p:nvSpPr>
        <p:spPr>
          <a:xfrm>
            <a:off x="10271191" y="3586587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A9339F2C-5550-E78F-2F1F-359353AF56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311719"/>
              </p:ext>
            </p:extLst>
          </p:nvPr>
        </p:nvGraphicFramePr>
        <p:xfrm>
          <a:off x="9770236" y="4027605"/>
          <a:ext cx="1679714" cy="80285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3367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646044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267619"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Category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267619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FELL Budget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1.00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267619">
                <a:tc>
                  <a:txBody>
                    <a:bodyPr/>
                    <a:lstStyle/>
                    <a:p>
                      <a:r>
                        <a:rPr lang="en-CH" sz="1200" dirty="0">
                          <a:solidFill>
                            <a:schemeClr val="accent1"/>
                          </a:solidFill>
                        </a:rPr>
                        <a:t>FELL Needs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200" b="1" dirty="0">
                          <a:solidFill>
                            <a:srgbClr val="009051"/>
                          </a:solidFill>
                        </a:rPr>
                        <a:t>0.67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8539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998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DCCB443-A7E4-85E2-51C4-B3602B269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00" y="1501093"/>
            <a:ext cx="11880000" cy="46445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09931A-EB13-3C2C-D81A-41E9B334C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WP3 – </a:t>
            </a:r>
            <a:r>
              <a:rPr lang="en-GB" sz="3200" dirty="0">
                <a:solidFill>
                  <a:schemeClr val="accent3"/>
                </a:solidFill>
              </a:rPr>
              <a:t>CMI needs </a:t>
            </a:r>
            <a:r>
              <a:rPr lang="en-GB" sz="3200" dirty="0"/>
              <a:t>vs WP budget – </a:t>
            </a:r>
            <a:r>
              <a:rPr lang="en-GB" sz="3200" b="1" dirty="0"/>
              <a:t>Q4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1A0BA-5CE8-F663-8E4F-D7049643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285EF-C6A2-450E-2A54-BF8930BD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C13C0-726A-042E-AE73-5974FDEF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EDDF5F-90B1-FBD0-0A68-94A39FE83BFC}"/>
              </a:ext>
            </a:extLst>
          </p:cNvPr>
          <p:cNvSpPr txBox="1"/>
          <p:nvPr/>
        </p:nvSpPr>
        <p:spPr>
          <a:xfrm>
            <a:off x="10271191" y="1270800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2D9E5-852F-B379-AA99-2FE3478E24A5}"/>
              </a:ext>
            </a:extLst>
          </p:cNvPr>
          <p:cNvSpPr txBox="1"/>
          <p:nvPr/>
        </p:nvSpPr>
        <p:spPr>
          <a:xfrm>
            <a:off x="8098339" y="2031459"/>
            <a:ext cx="30092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dirty="0">
                <a:solidFill>
                  <a:schemeClr val="accent1"/>
                </a:solidFill>
              </a:rPr>
              <a:t>A FSU is here replaced by a staff, the new technician to come on VN 155</a:t>
            </a:r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3AE9D3FE-5128-A2BE-6490-794904824D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068063"/>
              </p:ext>
            </p:extLst>
          </p:nvPr>
        </p:nvGraphicFramePr>
        <p:xfrm>
          <a:off x="3005979" y="2331359"/>
          <a:ext cx="3884737" cy="1611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53858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033661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  <a:gridCol w="1197218">
                  <a:extLst>
                    <a:ext uri="{9D8B030D-6E8A-4147-A177-3AD203B41FA5}">
                      <a16:colId xmlns:a16="http://schemas.microsoft.com/office/drawing/2014/main" val="885642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Activity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CMI Needs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WP3 Budget</a:t>
                      </a:r>
                    </a:p>
                    <a:p>
                      <a:pPr algn="ctr"/>
                      <a:r>
                        <a:rPr lang="en-CH" sz="1400" dirty="0">
                          <a:solidFill>
                            <a:schemeClr val="bg1"/>
                          </a:solidFill>
                        </a:rPr>
                        <a:t>(FTE•y)</a:t>
                      </a:r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FSU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>
                          <a:solidFill>
                            <a:srgbClr val="009051"/>
                          </a:solidFill>
                        </a:rPr>
                        <a:t>1.5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2.4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66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FELL / GRAD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0.4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0.4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508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STAFF Tech.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0" dirty="0">
                          <a:solidFill>
                            <a:schemeClr val="accent1"/>
                          </a:solidFill>
                        </a:rPr>
                        <a:t>1.0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>
                          <a:solidFill>
                            <a:schemeClr val="accent1"/>
                          </a:solidFill>
                        </a:rPr>
                        <a:t>-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234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600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9931A-EB13-3C2C-D81A-41E9B334C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WP3 – </a:t>
            </a:r>
            <a:r>
              <a:rPr lang="en-GB" sz="3200" dirty="0">
                <a:solidFill>
                  <a:schemeClr val="accent3"/>
                </a:solidFill>
              </a:rPr>
              <a:t>CMI needs </a:t>
            </a:r>
            <a:r>
              <a:rPr lang="en-GB" sz="3200" dirty="0"/>
              <a:t>vs WP budget – </a:t>
            </a:r>
            <a:r>
              <a:rPr lang="en-GB" sz="3200" b="1" dirty="0"/>
              <a:t>Q10 – FSU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71A0BA-5CE8-F663-8E4F-D7049643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285EF-C6A2-450E-2A54-BF8930BD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C13C0-726A-042E-AE73-5974FDEF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D67032-9C6A-C1D4-A29E-0528E9D84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00" y="1483960"/>
            <a:ext cx="11880000" cy="38900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EDDF5F-90B1-FBD0-0A68-94A39FE83BFC}"/>
              </a:ext>
            </a:extLst>
          </p:cNvPr>
          <p:cNvSpPr txBox="1"/>
          <p:nvPr/>
        </p:nvSpPr>
        <p:spPr>
          <a:xfrm>
            <a:off x="10271191" y="1270800"/>
            <a:ext cx="1512822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8639E3-BE27-FEB1-F82E-CBC07F7FFCB9}"/>
              </a:ext>
            </a:extLst>
          </p:cNvPr>
          <p:cNvSpPr txBox="1"/>
          <p:nvPr/>
        </p:nvSpPr>
        <p:spPr>
          <a:xfrm>
            <a:off x="7908618" y="3428999"/>
            <a:ext cx="366919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200" dirty="0">
                <a:solidFill>
                  <a:schemeClr val="accent1"/>
                </a:solidFill>
              </a:rPr>
              <a:t>The request is here fulfilled with a staff, not a FSU</a:t>
            </a:r>
          </a:p>
        </p:txBody>
      </p:sp>
    </p:spTree>
    <p:extLst>
      <p:ext uri="{BB962C8B-B14F-4D97-AF65-F5344CB8AC3E}">
        <p14:creationId xmlns:p14="http://schemas.microsoft.com/office/powerpoint/2010/main" val="3151586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0B0AB-B97F-CFC8-242A-69E403572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16802-1A23-F934-14A8-C1D5387E4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28A501-B1E2-1B15-21A0-7B21F1AE5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E97076F-B0D3-184A-1362-0216FC0A83C6}"/>
              </a:ext>
            </a:extLst>
          </p:cNvPr>
          <p:cNvSpPr/>
          <p:nvPr/>
        </p:nvSpPr>
        <p:spPr>
          <a:xfrm>
            <a:off x="4296000" y="192811"/>
            <a:ext cx="3600000" cy="108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CRYOSTATS &amp; MACHINE INTEGRATION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SL: F. Savary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DSL: D. Ramos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595CC93-824E-EAD5-CE37-DAD712E14173}"/>
              </a:ext>
            </a:extLst>
          </p:cNvPr>
          <p:cNvSpPr/>
          <p:nvPr/>
        </p:nvSpPr>
        <p:spPr>
          <a:xfrm>
            <a:off x="354702" y="2014380"/>
            <a:ext cx="2700000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Cryostats for </a:t>
            </a: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Superconducting Magnets</a:t>
            </a: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Ramos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F614544-07FC-3577-1992-2634D6206790}"/>
              </a:ext>
            </a:extLst>
          </p:cNvPr>
          <p:cNvSpPr/>
          <p:nvPr/>
        </p:nvSpPr>
        <p:spPr>
          <a:xfrm>
            <a:off x="3226951" y="2014380"/>
            <a:ext cx="2700000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Cryostats for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 Devices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Leclercq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4CD6CD2E-A36E-D9DD-0680-A38998B11903}"/>
              </a:ext>
            </a:extLst>
          </p:cNvPr>
          <p:cNvSpPr/>
          <p:nvPr/>
        </p:nvSpPr>
        <p:spPr>
          <a:xfrm>
            <a:off x="6189900" y="2005145"/>
            <a:ext cx="2700000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(Anti-) Cryostats for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Magnet Test Stands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Savary 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74A8CDEF-898F-AE36-F393-CCE001952685}"/>
              </a:ext>
            </a:extLst>
          </p:cNvPr>
          <p:cNvSpPr/>
          <p:nvPr/>
        </p:nvSpPr>
        <p:spPr>
          <a:xfrm>
            <a:off x="9064896" y="2005145"/>
            <a:ext cx="2875902" cy="900000"/>
          </a:xfrm>
          <a:prstGeom prst="roundRect">
            <a:avLst>
              <a:gd name="adj" fmla="val 8436"/>
            </a:avLst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Cryo-magnet &amp; Cryostat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Assembly Facility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Vande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Craen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09E1146-4755-FEC8-D4CA-46A7ED2076DD}"/>
              </a:ext>
            </a:extLst>
          </p:cNvPr>
          <p:cNvSpPr/>
          <p:nvPr/>
        </p:nvSpPr>
        <p:spPr>
          <a:xfrm>
            <a:off x="354702" y="3170079"/>
            <a:ext cx="2700000" cy="968999"/>
          </a:xfrm>
          <a:prstGeom prst="roundRect">
            <a:avLst>
              <a:gd name="adj" fmla="val 843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90000" tIns="72000" rIns="90000" bIns="108000" rtlCol="0" anchor="t"/>
          <a:lstStyle/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Struik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(part-time WP3)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Seller</a:t>
            </a:r>
          </a:p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B.M. Wong Luis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endParaRPr kumimoji="0" lang="en-US" sz="1000" b="0" i="0" u="none" strike="noStrike" kern="0" cap="none" spc="0" normalizeH="0" baseline="30000" noProof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1113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BA2BE69F-F3AA-3103-38E8-1BBCC07EBAC5}"/>
              </a:ext>
            </a:extLst>
          </p:cNvPr>
          <p:cNvSpPr/>
          <p:nvPr/>
        </p:nvSpPr>
        <p:spPr>
          <a:xfrm>
            <a:off x="3220552" y="3170079"/>
            <a:ext cx="2700000" cy="1431365"/>
          </a:xfrm>
          <a:prstGeom prst="roundRect">
            <a:avLst>
              <a:gd name="adj" fmla="val 5881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72000" tIns="72000" rIns="72000" bIns="10800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Pasdeloup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(WP6a)</a:t>
            </a:r>
            <a:endParaRPr kumimoji="0" lang="en-US" sz="1200" b="0" i="0" u="none" strike="noStrike" kern="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Struik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(part-time WP6a)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Jacquemod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Crisci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Di Ciocchis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Spathopoulos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12C2EA-6300-E146-667B-A0BD682DB672}"/>
              </a:ext>
            </a:extLst>
          </p:cNvPr>
          <p:cNvSpPr/>
          <p:nvPr/>
        </p:nvSpPr>
        <p:spPr>
          <a:xfrm>
            <a:off x="6189899" y="3160845"/>
            <a:ext cx="2700000" cy="624318"/>
          </a:xfrm>
          <a:prstGeom prst="roundRect">
            <a:avLst>
              <a:gd name="adj" fmla="val 12342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90000" tIns="72000" rIns="90000" bIns="10800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Vande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Craen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 Solano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Eizaguirre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E16CAFD-398E-38FE-3E43-10DFF0A0D596}"/>
              </a:ext>
            </a:extLst>
          </p:cNvPr>
          <p:cNvSpPr/>
          <p:nvPr/>
        </p:nvSpPr>
        <p:spPr>
          <a:xfrm>
            <a:off x="9025569" y="3160841"/>
            <a:ext cx="2950117" cy="3195510"/>
          </a:xfrm>
          <a:prstGeom prst="roundRect">
            <a:avLst>
              <a:gd name="adj" fmla="val 2925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  <a:ln>
            <a:noFill/>
          </a:ln>
          <a:effectLst/>
        </p:spPr>
        <p:txBody>
          <a:bodyPr lIns="36000" tIns="72000" rIns="36000" b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G. Barlow (WP3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Cryo-magnets)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 Mechanical Technician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(WP3 – DCM)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J.B. Deschamps (WP6a)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Šesták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(WP6a)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B. Jones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(AC &amp; SM, then WP3 Cryo-magnets)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Souchet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(OP - CONS)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 Bastard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(WP3 AC, then OP)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FSU2 (Logistician)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FSU3 (Mechanics – 3D Printing)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FSU4 (Mechanics)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FSU5 (Mechanics)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to be replaced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FSU6 (Mechanics)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FSU7 (Mechanics)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FSU8 (Electromechanics)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FSU9 (Welder)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additional FSUs to hire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D39D7A16-FE71-9B6B-828C-9B8E8E56F358}"/>
                  </a:ext>
                </a:extLst>
              </p:cNvPr>
              <p:cNvSpPr/>
              <p:nvPr/>
            </p:nvSpPr>
            <p:spPr>
              <a:xfrm>
                <a:off x="9060796" y="968980"/>
                <a:ext cx="2880000" cy="576000"/>
              </a:xfrm>
              <a:prstGeom prst="roundRect">
                <a:avLst>
                  <a:gd name="adj" fmla="val 8436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>
                <a:noFill/>
              </a:ln>
              <a:effectLst/>
            </p:spPr>
            <p:txBody>
              <a:bodyPr lIns="90000" tIns="144000" rIns="90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Cryo-magnet Coordination &amp; Installation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S. Le </a:t>
                </a: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Naour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FTE</a:t>
                </a:r>
                <a14:m>
                  <m:oMath xmlns:m="http://schemas.openxmlformats.org/officeDocument/2006/math">
                    <m:r>
                      <a:rPr kumimoji="0" lang="en-US" sz="1200" b="1" i="1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⋅</m:t>
                    </m:r>
                  </m:oMath>
                </a14:m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month for the</a:t>
                </a:r>
                <a:r>
                  <a:rPr kumimoji="0" lang="en-US" sz="1200" b="0" i="0" u="none" strike="noStrike" kern="0" cap="none" spc="0" normalizeH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String</a:t>
                </a:r>
                <a:endPara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4" name="Rounded Rectangle 43">
                <a:extLst>
                  <a:ext uri="{FF2B5EF4-FFF2-40B4-BE49-F238E27FC236}">
                    <a16:creationId xmlns:a16="http://schemas.microsoft.com/office/drawing/2014/main" id="{D39D7A16-FE71-9B6B-828C-9B8E8E56F3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0796" y="968980"/>
                <a:ext cx="2880000" cy="576000"/>
              </a:xfrm>
              <a:prstGeom prst="roundRect">
                <a:avLst>
                  <a:gd name="adj" fmla="val 8436"/>
                </a:avLst>
              </a:prstGeom>
              <a:blipFill>
                <a:blip r:embed="rId3"/>
                <a:stretch>
                  <a:fillRect t="-6522" b="-1304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23E0DE60-F8BC-2CE5-9782-1B52C4CD210E}"/>
              </a:ext>
            </a:extLst>
          </p:cNvPr>
          <p:cNvSpPr/>
          <p:nvPr/>
        </p:nvSpPr>
        <p:spPr>
          <a:xfrm>
            <a:off x="9060796" y="300957"/>
            <a:ext cx="2880000" cy="576000"/>
          </a:xfrm>
          <a:prstGeom prst="roundRect">
            <a:avLst>
              <a:gd name="adj" fmla="val 8436"/>
            </a:avLst>
          </a:prstGeom>
          <a:solidFill>
            <a:srgbClr val="70AD47">
              <a:lumMod val="60000"/>
              <a:lumOff val="40000"/>
            </a:srgbClr>
          </a:solidFill>
          <a:ln>
            <a:noFill/>
          </a:ln>
          <a:effectLst/>
        </p:spPr>
        <p:txBody>
          <a:bodyPr lIns="90000" tIns="144000" rIns="90000" bIns="144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Struik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QA/QC Officer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[FSU1] 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D293BC85-89EB-EE55-DB6D-EE530159AFBC}"/>
              </a:ext>
            </a:extLst>
          </p:cNvPr>
          <p:cNvCxnSpPr>
            <a:cxnSpLocks/>
            <a:stCxn id="36" idx="0"/>
            <a:endCxn id="34" idx="2"/>
          </p:cNvCxnSpPr>
          <p:nvPr/>
        </p:nvCxnSpPr>
        <p:spPr>
          <a:xfrm rot="5400000" flipH="1" flipV="1">
            <a:off x="3529567" y="-552053"/>
            <a:ext cx="741569" cy="439129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26EE39ED-4D6E-5897-4AB9-03C9C535EA2A}"/>
              </a:ext>
            </a:extLst>
          </p:cNvPr>
          <p:cNvCxnSpPr>
            <a:cxnSpLocks/>
            <a:stCxn id="37" idx="0"/>
            <a:endCxn id="34" idx="2"/>
          </p:cNvCxnSpPr>
          <p:nvPr/>
        </p:nvCxnSpPr>
        <p:spPr>
          <a:xfrm rot="5400000" flipH="1" flipV="1">
            <a:off x="4965691" y="884072"/>
            <a:ext cx="741569" cy="1519049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6DB357F0-F159-489B-3D2E-40106C0C3765}"/>
              </a:ext>
            </a:extLst>
          </p:cNvPr>
          <p:cNvCxnSpPr>
            <a:cxnSpLocks/>
            <a:stCxn id="38" idx="0"/>
            <a:endCxn id="34" idx="2"/>
          </p:cNvCxnSpPr>
          <p:nvPr/>
        </p:nvCxnSpPr>
        <p:spPr>
          <a:xfrm rot="16200000" flipV="1">
            <a:off x="6451783" y="917028"/>
            <a:ext cx="732334" cy="144390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49" name="Elbow Connector 48">
            <a:extLst>
              <a:ext uri="{FF2B5EF4-FFF2-40B4-BE49-F238E27FC236}">
                <a16:creationId xmlns:a16="http://schemas.microsoft.com/office/drawing/2014/main" id="{7BE0A9AC-7306-AD0F-5646-3A9A1DBCC506}"/>
              </a:ext>
            </a:extLst>
          </p:cNvPr>
          <p:cNvCxnSpPr>
            <a:cxnSpLocks/>
            <a:stCxn id="39" idx="0"/>
            <a:endCxn id="34" idx="2"/>
          </p:cNvCxnSpPr>
          <p:nvPr/>
        </p:nvCxnSpPr>
        <p:spPr>
          <a:xfrm rot="16200000" flipV="1">
            <a:off x="7933257" y="-564446"/>
            <a:ext cx="732334" cy="4406847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07D4686-03C7-30B1-0345-275E764D26E7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>
            <a:off x="1704702" y="2914380"/>
            <a:ext cx="0" cy="255699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EB7C8B9-EBBA-87DF-C470-B8433676F0DC}"/>
              </a:ext>
            </a:extLst>
          </p:cNvPr>
          <p:cNvCxnSpPr>
            <a:cxnSpLocks/>
            <a:stCxn id="37" idx="2"/>
            <a:endCxn id="41" idx="0"/>
          </p:cNvCxnSpPr>
          <p:nvPr/>
        </p:nvCxnSpPr>
        <p:spPr>
          <a:xfrm flipH="1">
            <a:off x="4570552" y="2914380"/>
            <a:ext cx="6399" cy="255699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35DE15-5C00-5C28-B94E-6A7EA0FA30A7}"/>
              </a:ext>
            </a:extLst>
          </p:cNvPr>
          <p:cNvCxnSpPr>
            <a:cxnSpLocks/>
            <a:stCxn id="38" idx="2"/>
            <a:endCxn id="42" idx="0"/>
          </p:cNvCxnSpPr>
          <p:nvPr/>
        </p:nvCxnSpPr>
        <p:spPr>
          <a:xfrm flipH="1">
            <a:off x="7539899" y="2905145"/>
            <a:ext cx="1" cy="2557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C1BDC26-31CF-D9FA-56F9-87BA985A5E52}"/>
              </a:ext>
            </a:extLst>
          </p:cNvPr>
          <p:cNvCxnSpPr>
            <a:cxnSpLocks/>
            <a:stCxn id="39" idx="2"/>
            <a:endCxn id="43" idx="0"/>
          </p:cNvCxnSpPr>
          <p:nvPr/>
        </p:nvCxnSpPr>
        <p:spPr>
          <a:xfrm flipH="1">
            <a:off x="10500628" y="2905145"/>
            <a:ext cx="2219" cy="255696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sp>
        <p:nvSpPr>
          <p:cNvPr id="54" name="TextBox 86">
            <a:extLst>
              <a:ext uri="{FF2B5EF4-FFF2-40B4-BE49-F238E27FC236}">
                <a16:creationId xmlns:a16="http://schemas.microsoft.com/office/drawing/2014/main" id="{8C2ACF35-E2FE-7A46-1147-CB21EC40CCE8}"/>
              </a:ext>
            </a:extLst>
          </p:cNvPr>
          <p:cNvSpPr txBox="1"/>
          <p:nvPr/>
        </p:nvSpPr>
        <p:spPr>
          <a:xfrm>
            <a:off x="325687" y="300957"/>
            <a:ext cx="1770036" cy="461665"/>
          </a:xfrm>
          <a:prstGeom prst="rect">
            <a:avLst/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TE-MSC-CMI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59">
            <a:extLst>
              <a:ext uri="{FF2B5EF4-FFF2-40B4-BE49-F238E27FC236}">
                <a16:creationId xmlns:a16="http://schemas.microsoft.com/office/drawing/2014/main" id="{E13879E1-CB5A-605A-D1FA-415C4CED67E5}"/>
              </a:ext>
            </a:extLst>
          </p:cNvPr>
          <p:cNvSpPr/>
          <p:nvPr/>
        </p:nvSpPr>
        <p:spPr>
          <a:xfrm>
            <a:off x="1378165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staff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ounded Rectangle 60">
            <a:extLst>
              <a:ext uri="{FF2B5EF4-FFF2-40B4-BE49-F238E27FC236}">
                <a16:creationId xmlns:a16="http://schemas.microsoft.com/office/drawing/2014/main" id="{41D56D4E-4687-853B-EE54-19EFB5672D8B}"/>
              </a:ext>
            </a:extLst>
          </p:cNvPr>
          <p:cNvSpPr/>
          <p:nvPr/>
        </p:nvSpPr>
        <p:spPr>
          <a:xfrm>
            <a:off x="2324227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fellow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ounded Rectangle 61">
            <a:extLst>
              <a:ext uri="{FF2B5EF4-FFF2-40B4-BE49-F238E27FC236}">
                <a16:creationId xmlns:a16="http://schemas.microsoft.com/office/drawing/2014/main" id="{53418F2C-9896-CD44-7C7D-4E32E2F07BA7}"/>
              </a:ext>
            </a:extLst>
          </p:cNvPr>
          <p:cNvSpPr/>
          <p:nvPr/>
        </p:nvSpPr>
        <p:spPr>
          <a:xfrm>
            <a:off x="7054540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student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ounded Rectangle 62">
            <a:extLst>
              <a:ext uri="{FF2B5EF4-FFF2-40B4-BE49-F238E27FC236}">
                <a16:creationId xmlns:a16="http://schemas.microsoft.com/office/drawing/2014/main" id="{D20DB376-CF0A-DFDF-CEFA-565B128E8722}"/>
              </a:ext>
            </a:extLst>
          </p:cNvPr>
          <p:cNvSpPr/>
          <p:nvPr/>
        </p:nvSpPr>
        <p:spPr>
          <a:xfrm>
            <a:off x="5162413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FSU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ounded Rectangle 63">
            <a:extLst>
              <a:ext uri="{FF2B5EF4-FFF2-40B4-BE49-F238E27FC236}">
                <a16:creationId xmlns:a16="http://schemas.microsoft.com/office/drawing/2014/main" id="{F09F2A38-E39D-7AE5-CE99-09AA2137FB96}"/>
              </a:ext>
            </a:extLst>
          </p:cNvPr>
          <p:cNvSpPr/>
          <p:nvPr/>
        </p:nvSpPr>
        <p:spPr>
          <a:xfrm>
            <a:off x="6108475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temporary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ounded Rectangle 64">
            <a:extLst>
              <a:ext uri="{FF2B5EF4-FFF2-40B4-BE49-F238E27FC236}">
                <a16:creationId xmlns:a16="http://schemas.microsoft.com/office/drawing/2014/main" id="{CADCD3A2-DE0F-5BDF-9342-5B6EDAFB8851}"/>
              </a:ext>
            </a:extLst>
          </p:cNvPr>
          <p:cNvSpPr/>
          <p:nvPr/>
        </p:nvSpPr>
        <p:spPr>
          <a:xfrm>
            <a:off x="4216351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PJAS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Rounded Rectangle 65">
            <a:extLst>
              <a:ext uri="{FF2B5EF4-FFF2-40B4-BE49-F238E27FC236}">
                <a16:creationId xmlns:a16="http://schemas.microsoft.com/office/drawing/2014/main" id="{B374CED0-7599-6E95-430F-DDBD2DA11DAC}"/>
              </a:ext>
            </a:extLst>
          </p:cNvPr>
          <p:cNvSpPr/>
          <p:nvPr/>
        </p:nvSpPr>
        <p:spPr>
          <a:xfrm>
            <a:off x="3270289" y="6074591"/>
            <a:ext cx="900000" cy="180000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A5A5A5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tech. fellow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ounded Rectangle 59">
            <a:extLst>
              <a:ext uri="{FF2B5EF4-FFF2-40B4-BE49-F238E27FC236}">
                <a16:creationId xmlns:a16="http://schemas.microsoft.com/office/drawing/2014/main" id="{69D71667-53EF-0FF0-7FE5-7FC86272856E}"/>
              </a:ext>
            </a:extLst>
          </p:cNvPr>
          <p:cNvSpPr/>
          <p:nvPr/>
        </p:nvSpPr>
        <p:spPr>
          <a:xfrm>
            <a:off x="991719" y="4697704"/>
            <a:ext cx="7647404" cy="126944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36000" rIns="36000" rtlCol="0" anchor="ctr"/>
          <a:lstStyle/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Bruno’s contract is ending in January 2023. He will be replaced by a QUEST.</a:t>
            </a: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Florian is the production engineer to work on WP6a as from 1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January 2023.</a:t>
            </a: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André will be retired as from the beginning of March 2023. He is currently on leave.</a:t>
            </a: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Franco’s contract is ending in February 2023. He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be replaced by a QUEST.</a:t>
            </a:r>
            <a:endParaRPr lang="en-US" sz="12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182563" indent="-182563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FontTx/>
              <a:buAutoNum type="arabicPeriod"/>
              <a:defRPr/>
            </a:pP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Mechanical technician to work on WP3 DCM (Replacement A. </a:t>
            </a:r>
            <a:r>
              <a:rPr lang="en-US" sz="1200" kern="0" dirty="0" err="1">
                <a:solidFill>
                  <a:prstClr val="black"/>
                </a:solidFill>
                <a:latin typeface="Calibri" panose="020F0502020204030204"/>
              </a:rPr>
              <a:t>Jacquemod</a:t>
            </a:r>
            <a:r>
              <a:rPr lang="en-US" sz="1200" kern="0" dirty="0">
                <a:solidFill>
                  <a:prstClr val="black"/>
                </a:solidFill>
                <a:latin typeface="Calibri" panose="020F0502020204030204"/>
              </a:rPr>
              <a:t>) – TE-MSC-CMI-2022-155-LD.</a:t>
            </a:r>
            <a:endParaRPr lang="en-US" sz="10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182563" marR="0" lvl="0" indent="-182563" defTabSz="914400" eaLnBrk="1" fontAlgn="auto" latinLnBrk="0" hangingPunct="1">
              <a:lnSpc>
                <a:spcPct val="8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Benjamin is the electromechanical technician to work on Anti-Cryostats and Shuffling Modules as from 1</a:t>
            </a:r>
            <a:r>
              <a:rPr kumimoji="0" lang="en-US" sz="12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February 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6440D1-4661-3A7E-2CE5-3C1A86F67633}"/>
              </a:ext>
            </a:extLst>
          </p:cNvPr>
          <p:cNvSpPr txBox="1"/>
          <p:nvPr/>
        </p:nvSpPr>
        <p:spPr>
          <a:xfrm>
            <a:off x="2505622" y="2720479"/>
            <a:ext cx="53721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136676-632C-59D6-E217-71E156505B15}"/>
              </a:ext>
            </a:extLst>
          </p:cNvPr>
          <p:cNvSpPr txBox="1"/>
          <p:nvPr/>
        </p:nvSpPr>
        <p:spPr>
          <a:xfrm>
            <a:off x="5383341" y="2720479"/>
            <a:ext cx="53721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WP6a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AA54F3-7041-2FE8-09B0-560BF5B8941D}"/>
              </a:ext>
            </a:extLst>
          </p:cNvPr>
          <p:cNvSpPr txBox="1"/>
          <p:nvPr/>
        </p:nvSpPr>
        <p:spPr>
          <a:xfrm>
            <a:off x="8394700" y="2714648"/>
            <a:ext cx="488847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AOB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4E5620-1EEB-F3AA-97A3-E824900EC5AF}"/>
              </a:ext>
            </a:extLst>
          </p:cNvPr>
          <p:cNvSpPr txBox="1"/>
          <p:nvPr/>
        </p:nvSpPr>
        <p:spPr>
          <a:xfrm>
            <a:off x="11441823" y="2710362"/>
            <a:ext cx="488847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</a:t>
            </a:r>
            <a:endParaRPr lang="en-GB" sz="1200" b="1" baseline="30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9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8E54DE85-4E59-ED94-9517-6D962E1699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751466"/>
              </p:ext>
            </p:extLst>
          </p:nvPr>
        </p:nvGraphicFramePr>
        <p:xfrm>
          <a:off x="516000" y="1093593"/>
          <a:ext cx="11160000" cy="4644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600000">
                  <a:extLst>
                    <a:ext uri="{9D8B030D-6E8A-4147-A177-3AD203B41FA5}">
                      <a16:colId xmlns:a16="http://schemas.microsoft.com/office/drawing/2014/main" val="3857566729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48695056"/>
                    </a:ext>
                  </a:extLst>
                </a:gridCol>
                <a:gridCol w="6120000">
                  <a:extLst>
                    <a:ext uri="{9D8B030D-6E8A-4147-A177-3AD203B41FA5}">
                      <a16:colId xmlns:a16="http://schemas.microsoft.com/office/drawing/2014/main" val="1088179744"/>
                    </a:ext>
                  </a:extLst>
                </a:gridCol>
              </a:tblGrid>
              <a:tr h="36720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Professional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02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Academic engineers/applied physicist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Including SL.</a:t>
                      </a:r>
                    </a:p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Including a new HL-LHC post for 4 years.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064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Technical engineer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A. </a:t>
                      </a:r>
                      <a:r>
                        <a:rPr lang="en-GB" sz="1600" dirty="0" err="1"/>
                        <a:t>Jacquemod</a:t>
                      </a:r>
                      <a:r>
                        <a:rPr lang="en-GB" sz="1600" dirty="0"/>
                        <a:t> not counted (retired).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5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Technician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6*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Including 1 newcomer on 1</a:t>
                      </a:r>
                      <a:r>
                        <a:rPr lang="en-GB" sz="1600" baseline="30000" dirty="0"/>
                        <a:t>st</a:t>
                      </a:r>
                      <a:r>
                        <a:rPr lang="en-GB" sz="1600" dirty="0"/>
                        <a:t> February 23 (HL-LHC post) and another one to come on VN155 (VN published with application deadline postponed to end January).</a:t>
                      </a:r>
                    </a:p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On 1</a:t>
                      </a:r>
                      <a:r>
                        <a:rPr lang="en-GB" sz="1600" baseline="30000" dirty="0"/>
                        <a:t>st</a:t>
                      </a:r>
                      <a:r>
                        <a:rPr lang="en-GB" sz="1600" dirty="0"/>
                        <a:t> April 23, J. </a:t>
                      </a:r>
                      <a:r>
                        <a:rPr lang="en-GB" sz="1600" dirty="0" err="1"/>
                        <a:t>Mouleyre</a:t>
                      </a:r>
                      <a:r>
                        <a:rPr lang="en-GB" sz="1600" dirty="0"/>
                        <a:t> from CRG will join the section and G. Barlow will go to VSC.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11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Fellow engineer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4+2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2 will be leaving soon, within 2 months, but recruitment is ongoing to replace them.</a:t>
                      </a:r>
                    </a:p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An extension is needed for 2 of the 4.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546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Fellow technician (TTE)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indent="-179388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GB" sz="1600" dirty="0"/>
                        <a:t>An extension is needed.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73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FSU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/>
                        <a:t>Was 9 but 1 resigned at the end of 2022. He must be replaced.</a:t>
                      </a:r>
                    </a:p>
                    <a:p>
                      <a:pPr marL="179388" marR="0" lvl="0" indent="-1793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/>
                        <a:t>According to the approved HL-LHC manpower plan, we need to hire this year 5 additional FSUs aiming at a total of 14 FSUs.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498798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E7C4EDE-085F-286D-DA35-38E96CBF3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numbers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414AE7-C635-6F4D-3BDA-CC5E06CF1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DDDD7-5641-A400-20F5-78EB357E9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80C40D-0061-60C5-6744-59CEDEA43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7CC80E-1E53-1FA5-DFAA-5851E81E1785}"/>
              </a:ext>
            </a:extLst>
          </p:cNvPr>
          <p:cNvSpPr txBox="1"/>
          <p:nvPr/>
        </p:nvSpPr>
        <p:spPr>
          <a:xfrm>
            <a:off x="516001" y="5972797"/>
            <a:ext cx="11159999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400" dirty="0"/>
              <a:t>* One of the technicians has informed us of his intention to ask anticipated retirement by end 2023. It is a core position.</a:t>
            </a:r>
          </a:p>
        </p:txBody>
      </p:sp>
    </p:spTree>
    <p:extLst>
      <p:ext uri="{BB962C8B-B14F-4D97-AF65-F5344CB8AC3E}">
        <p14:creationId xmlns:p14="http://schemas.microsoft.com/office/powerpoint/2010/main" val="145617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B6413A-244F-4223-1025-D0D1E93F8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1199"/>
            <a:ext cx="11376024" cy="5119651"/>
          </a:xfrm>
        </p:spPr>
        <p:txBody>
          <a:bodyPr/>
          <a:lstStyle/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TE-VSC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Leak testing by the contractor 4030.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Major contribution for the design and fabrication of the HL-LHC jacks (till fabrication of prototypes and full qualification prior to </a:t>
            </a:r>
            <a:r>
              <a:rPr lang="en-GB" sz="1400" dirty="0"/>
              <a:t>start the series production phase</a:t>
            </a:r>
            <a:r>
              <a:rPr lang="en-GB" sz="1400" b="0" dirty="0"/>
              <a:t>).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TE-CRG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Cryogenic instrumentation.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Works on equipment owned by the group, e.g. CFBs in the framework of the SM18 upgrade.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TE-RAS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Space management and storage.</a:t>
            </a:r>
            <a:endParaRPr lang="en-GB" sz="1400" b="0" dirty="0"/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TE-MSC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The other sections</a:t>
            </a:r>
            <a:endParaRPr lang="en-GB" sz="1400" b="0" dirty="0"/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EN-MME, usually through jobs (all the sections of the group are involved)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Design Office (note that jobs are not required for engineering &amp; computations, e.g. calculation note for pressure equipment).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Main Workshop – Fabrication of parts and (sub)-assemblies.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Main Workshop – Qualified welders to work in SMI2.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Subcontracting – Parts and (sub)-assemblies.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Materials, Metrology and NDTs (note that only some works are invoiced).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EN-HE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dirty="0"/>
              <a:t>Heavy handling in SMI2, and transport.</a:t>
            </a:r>
          </a:p>
          <a:p>
            <a:pPr>
              <a:lnSpc>
                <a:spcPct val="7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b="0" dirty="0"/>
              <a:t>BE-GM</a:t>
            </a:r>
          </a:p>
          <a:p>
            <a:pPr lvl="1">
              <a:lnSpc>
                <a:spcPct val="70000"/>
              </a:lnSpc>
              <a:spcBef>
                <a:spcPts val="300"/>
              </a:spcBef>
            </a:pPr>
            <a:r>
              <a:rPr lang="en-GB" sz="1400" b="0" dirty="0"/>
              <a:t>Alignment and metrology of our large equipment to be installed in the accelerator, and tooling.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E731A4-0B1E-8FDA-D500-B2A27B279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Many other contributors support our activities!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A3A1AE-CD90-9A1C-BDDA-3189112A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F2846-DF25-2D03-FA35-F337EB1DC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05E553-0168-231D-1202-83A57C4F6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0912BC-1114-07FF-934B-94C15F484AEF}"/>
              </a:ext>
            </a:extLst>
          </p:cNvPr>
          <p:cNvSpPr txBox="1"/>
          <p:nvPr/>
        </p:nvSpPr>
        <p:spPr>
          <a:xfrm>
            <a:off x="8565266" y="2197894"/>
            <a:ext cx="321874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/>
              <a:t>The availability of these numerous stakeholders is critical for the success of our activities</a:t>
            </a:r>
          </a:p>
        </p:txBody>
      </p:sp>
    </p:spTree>
    <p:extLst>
      <p:ext uri="{BB962C8B-B14F-4D97-AF65-F5344CB8AC3E}">
        <p14:creationId xmlns:p14="http://schemas.microsoft.com/office/powerpoint/2010/main" val="2230048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Part I: integrated resource plan vs section capacities</a:t>
            </a:r>
          </a:p>
          <a:p>
            <a:pPr lvl="1"/>
            <a:r>
              <a:rPr lang="en-US" sz="2100" dirty="0"/>
              <a:t>References and sources of information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Integrated resource needs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Methodology “needs vs budget”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WP3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WP6a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14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2A84EC-B230-AF36-D318-CF3A80D82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31199"/>
            <a:ext cx="11676061" cy="5119651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GB" sz="2000" b="0" dirty="0"/>
              <a:t>WP3 overall detailed schedule dated December 2022, Sarah A. Fleury, </a:t>
            </a:r>
            <a:r>
              <a:rPr lang="en-GB" sz="2000" b="0" dirty="0">
                <a:hlinkClick r:id="rId2"/>
              </a:rPr>
              <a:t>EDMS-2645484</a:t>
            </a:r>
            <a:r>
              <a:rPr lang="en-GB" sz="2000" b="0" dirty="0"/>
              <a:t>.</a:t>
            </a:r>
          </a:p>
          <a:p>
            <a:pPr>
              <a:spcBef>
                <a:spcPts val="400"/>
              </a:spcBef>
            </a:pPr>
            <a:r>
              <a:rPr lang="en-GB" sz="2000" b="0" dirty="0"/>
              <a:t>F1 shuffling module planning dated December 2022, </a:t>
            </a:r>
            <a:r>
              <a:rPr lang="en-GB" sz="2000" b="0" dirty="0">
                <a:hlinkClick r:id="rId3"/>
              </a:rPr>
              <a:t>cernbox</a:t>
            </a:r>
            <a:r>
              <a:rPr lang="en-GB" sz="2000" b="0" dirty="0"/>
              <a:t>.</a:t>
            </a:r>
          </a:p>
          <a:p>
            <a:pPr>
              <a:spcBef>
                <a:spcPts val="400"/>
              </a:spcBef>
            </a:pPr>
            <a:r>
              <a:rPr lang="en-GB" sz="2000" b="0" dirty="0"/>
              <a:t>Talks on description of the demands, </a:t>
            </a:r>
            <a:r>
              <a:rPr lang="en-GB" sz="2000" b="0" dirty="0" err="1"/>
              <a:t>Delio</a:t>
            </a:r>
            <a:r>
              <a:rPr lang="en-GB" sz="2000" b="0" dirty="0"/>
              <a:t>, Yann, Sandrine and Frédéric.</a:t>
            </a:r>
          </a:p>
          <a:p>
            <a:pPr>
              <a:spcBef>
                <a:spcPts val="400"/>
              </a:spcBef>
            </a:pPr>
            <a:r>
              <a:rPr lang="en-GB" sz="2000" b="0" dirty="0"/>
              <a:t>WP3 M4P profile MSC_CMI August 2022, E. </a:t>
            </a:r>
            <a:r>
              <a:rPr lang="en-GB" sz="2000" b="0" dirty="0" err="1"/>
              <a:t>Todseco</a:t>
            </a:r>
            <a:r>
              <a:rPr lang="en-GB" sz="2000" b="0" dirty="0"/>
              <a:t>, </a:t>
            </a:r>
            <a:r>
              <a:rPr lang="en-GB" sz="2000" b="0" dirty="0">
                <a:solidFill>
                  <a:srgbClr val="FF0000"/>
                </a:solidFill>
                <a:hlinkClick r:id="rId4"/>
              </a:rPr>
              <a:t>EDMS-2606898</a:t>
            </a:r>
            <a:r>
              <a:rPr lang="en-GB" sz="2000" b="0" dirty="0"/>
              <a:t>.</a:t>
            </a:r>
            <a:br>
              <a:rPr lang="en-GB" sz="2000" b="0" dirty="0"/>
            </a:br>
            <a:r>
              <a:rPr lang="en-GB" sz="2000" b="0" dirty="0"/>
              <a:t>Note that the data presented in this document was provided by CMI.</a:t>
            </a:r>
          </a:p>
          <a:p>
            <a:pPr>
              <a:spcBef>
                <a:spcPts val="400"/>
              </a:spcBef>
            </a:pPr>
            <a:r>
              <a:rPr lang="en-GB" sz="2000" b="0" dirty="0"/>
              <a:t>CMI APT 2023-2027.</a:t>
            </a:r>
          </a:p>
          <a:p>
            <a:pPr>
              <a:spcBef>
                <a:spcPts val="400"/>
              </a:spcBef>
            </a:pPr>
            <a:endParaRPr lang="en-GB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8FEC7D-FAE5-1844-1EB0-600F68880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and sources of information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50C45-06EF-C3A8-B2D6-5CE1ADA2E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88307-CAAB-AE00-B357-DEED403F9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8433A-5732-45BC-A3F2-EC5DAEA72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03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33FFDD-CFA9-4E83-085E-934C1FFB0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25213" cy="720000"/>
          </a:xfrm>
        </p:spPr>
        <p:txBody>
          <a:bodyPr/>
          <a:lstStyle/>
          <a:p>
            <a:r>
              <a:rPr lang="en-GB" sz="3600" dirty="0"/>
              <a:t>WP3 Detailed Schedule – Dec</a:t>
            </a:r>
            <a:r>
              <a:rPr lang="en-GB" dirty="0"/>
              <a:t>. 20</a:t>
            </a:r>
            <a:r>
              <a:rPr lang="en-GB" sz="3600" dirty="0"/>
              <a:t>22 – Sarah A. Fleury</a:t>
            </a:r>
            <a:br>
              <a:rPr lang="en-GB" sz="3600" dirty="0"/>
            </a:b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5A5CCB-BD63-5DB0-930C-23C95166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5409EE-CC9B-8B8C-3E6E-ADA9AC6B0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64D9DA-96D7-5118-A1FD-A66E6E8AB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76C4E562-912C-8424-ED72-37582D23A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93" y="822863"/>
            <a:ext cx="11625213" cy="60248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9EDCC1-5E4B-B954-DC53-B1D102647940}"/>
              </a:ext>
            </a:extLst>
          </p:cNvPr>
          <p:cNvSpPr txBox="1"/>
          <p:nvPr/>
        </p:nvSpPr>
        <p:spPr>
          <a:xfrm>
            <a:off x="7545372" y="6500532"/>
            <a:ext cx="2520000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GB" sz="1400" i="1" dirty="0"/>
              <a:t>WP3_Detailed_Planning38v4</a:t>
            </a:r>
          </a:p>
        </p:txBody>
      </p:sp>
    </p:spTree>
    <p:extLst>
      <p:ext uri="{BB962C8B-B14F-4D97-AF65-F5344CB8AC3E}">
        <p14:creationId xmlns:p14="http://schemas.microsoft.com/office/powerpoint/2010/main" val="17539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296EAD6-3D3B-3783-AD33-0F71C59FA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000000"/>
                </a:solidFill>
              </a:rPr>
              <a:t>Part I: integrated resource plan vs section capacities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References and sources of information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</a:rPr>
              <a:t>Integrated resource needs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Methodology “needs vs budget”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WP3</a:t>
            </a:r>
          </a:p>
          <a:p>
            <a:pPr lvl="1"/>
            <a:r>
              <a:rPr lang="en-US" sz="2100" dirty="0">
                <a:solidFill>
                  <a:schemeClr val="bg1">
                    <a:lumMod val="75000"/>
                  </a:schemeClr>
                </a:solidFill>
              </a:rPr>
              <a:t>Needs vs budget for WP6a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C63418-FDE9-D39F-17F6-C2D8EDAB3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3671-80F1-64EA-0AE4-CB9B31A5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5E113-B6FE-26DB-134F-F7191B23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A1E94-9EC8-752C-E0DF-2D288BD1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652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A4BC9D2-0337-878B-169D-29D214C93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000" y="1260000"/>
            <a:ext cx="11880000" cy="496534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B8711D-3C50-E573-0700-749832708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16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EB160F-DD3F-4871-A629-FD9399325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616F90-3E5D-91C8-1EB9-F112588A0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139609F-7A42-A1AD-A922-FA12D8FC31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13143"/>
              </p:ext>
            </p:extLst>
          </p:nvPr>
        </p:nvGraphicFramePr>
        <p:xfrm>
          <a:off x="216000" y="1548000"/>
          <a:ext cx="2880000" cy="3312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51480015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1562730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Activity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FTE•y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93295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/>
                        <a:t>CEA </a:t>
                      </a:r>
                      <a:r>
                        <a:rPr lang="en-GB" sz="1400" dirty="0" err="1"/>
                        <a:t>Anticryostats</a:t>
                      </a:r>
                      <a:endParaRPr lang="en-GB" sz="1400" dirty="0"/>
                    </a:p>
                    <a:p>
                      <a:endParaRPr lang="en-GB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1.75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17425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/>
                        <a:t>CONS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54867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/>
                        <a:t>MP3 &amp; Beam Operation Support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03750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/>
                        <a:t>OP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7.45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2520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/>
                        <a:t>WP16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0.75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78926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b="1" dirty="0"/>
                        <a:t>WP6a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/>
                        <a:t>25.5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509203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/>
                        <a:t>SM18 reconfiguration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dirty="0"/>
                        <a:t>2.3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09327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b="1" dirty="0"/>
                        <a:t>WP3</a:t>
                      </a:r>
                      <a:endParaRPr lang="en-CH" sz="1400" b="1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1400" b="1" dirty="0"/>
                        <a:t>83.2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46194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878C463-568E-5327-2BD8-BED3D0036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469600" cy="720000"/>
          </a:xfrm>
        </p:spPr>
        <p:txBody>
          <a:bodyPr/>
          <a:lstStyle/>
          <a:p>
            <a:r>
              <a:rPr lang="en-GB" sz="3400" dirty="0"/>
              <a:t>Integrated resource needs of the section – 125 </a:t>
            </a:r>
            <a:r>
              <a:rPr lang="en-GB" sz="3400" dirty="0" err="1"/>
              <a:t>FTE•y</a:t>
            </a:r>
            <a:endParaRPr lang="en-GB" sz="3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7FD128-191A-984E-F7E6-5D358BF697D3}"/>
              </a:ext>
            </a:extLst>
          </p:cNvPr>
          <p:cNvSpPr txBox="1"/>
          <p:nvPr/>
        </p:nvSpPr>
        <p:spPr>
          <a:xfrm>
            <a:off x="10075072" y="1717748"/>
            <a:ext cx="15128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800" dirty="0"/>
              <a:t>FTE•quarter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08593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22772</TotalTime>
  <Words>3484</Words>
  <Application>Microsoft Macintosh PowerPoint</Application>
  <PresentationFormat>Widescreen</PresentationFormat>
  <Paragraphs>720</Paragraphs>
  <Slides>47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Calibri</vt:lpstr>
      <vt:lpstr>Cambria Math</vt:lpstr>
      <vt:lpstr>Office Theme</vt:lpstr>
      <vt:lpstr>HL-LHC CMI Integrated Resource Plan vs Section Capacities</vt:lpstr>
      <vt:lpstr>Outlook</vt:lpstr>
      <vt:lpstr>Before we go</vt:lpstr>
      <vt:lpstr>Part I: Integrated resource plan vs section capacities</vt:lpstr>
      <vt:lpstr>Outlook</vt:lpstr>
      <vt:lpstr>References and sources of information</vt:lpstr>
      <vt:lpstr>WP3 Detailed Schedule – Dec. 2022 – Sarah A. Fleury </vt:lpstr>
      <vt:lpstr>Outlook</vt:lpstr>
      <vt:lpstr>Integrated resource needs of the section – 125 FTE•y</vt:lpstr>
      <vt:lpstr>Resource needs per category: STAFF – 57.7 FTE•y</vt:lpstr>
      <vt:lpstr>Resource needs per category: FSU – 51.1 FTE•y</vt:lpstr>
      <vt:lpstr>Resource needs per category: FELL – 16.2 FTE•y</vt:lpstr>
      <vt:lpstr>Outlook</vt:lpstr>
      <vt:lpstr>Methodology “needs vs budget”</vt:lpstr>
      <vt:lpstr>Outlook</vt:lpstr>
      <vt:lpstr>WP3 – CMI needs vs WP budget – FSU</vt:lpstr>
      <vt:lpstr>WP3 – CMI needs vs WP budget – DCM λ-Plates/Plugs</vt:lpstr>
      <vt:lpstr>WP3 – CMI needs vs WP budget – DCM assembly</vt:lpstr>
      <vt:lpstr>WP3 – CMI needs vs WP budget – DCM assembly</vt:lpstr>
      <vt:lpstr>WP3 – CMI needs vs WP budget – All activities – FSU</vt:lpstr>
      <vt:lpstr>WP3 – CMI needs – Q1/3,Q2,CP,D1,D2 – STAFF </vt:lpstr>
      <vt:lpstr>Outlook</vt:lpstr>
      <vt:lpstr>Resource needs per activity: WP6a – 22 FTE•y</vt:lpstr>
      <vt:lpstr>Part II: Main challenges &amp; solution/mitigation proposals</vt:lpstr>
      <vt:lpstr>Outlook</vt:lpstr>
      <vt:lpstr>Risks &amp; Challenges</vt:lpstr>
      <vt:lpstr>Outlook</vt:lpstr>
      <vt:lpstr>Mitigation proposals</vt:lpstr>
      <vt:lpstr>Concluding words</vt:lpstr>
      <vt:lpstr>Additional slides</vt:lpstr>
      <vt:lpstr>F1 shuffling module planning – Dec. 2022</vt:lpstr>
      <vt:lpstr>Integrated resource needs of the section – 125 FTE•y</vt:lpstr>
      <vt:lpstr>Distribution of personnel Staff / FSU / FELL-GRAD</vt:lpstr>
      <vt:lpstr>Resource needs per activity: WP3 – 78.9 FTE•y</vt:lpstr>
      <vt:lpstr>Res. needs per activity: SM18 reconfiguration – 2.5 FTE•y</vt:lpstr>
      <vt:lpstr>Resource needs per activity: WP16 – 0.8 FTE•y</vt:lpstr>
      <vt:lpstr>Resource needs per activity: OP – 7.5 FTE•y</vt:lpstr>
      <vt:lpstr>Resource needs per activity: CONS – 2.1 FTE•y</vt:lpstr>
      <vt:lpstr>Res. needs per activity: CEA Anticryostats – 1.8 FTE•y</vt:lpstr>
      <vt:lpstr>WP3 – CMI needs vs WP budget – Q1/3,Q2,CP,D1,D2 – FELL </vt:lpstr>
      <vt:lpstr>WP3 – CMI needs vs WP budget – Anti-cryostat</vt:lpstr>
      <vt:lpstr>WP3 – CMI needs vs WP budget – Q4</vt:lpstr>
      <vt:lpstr>WP3 – CMI needs vs WP budget – Q10 – FSU</vt:lpstr>
      <vt:lpstr>PowerPoint Presentation</vt:lpstr>
      <vt:lpstr>Key numbers</vt:lpstr>
      <vt:lpstr>Many other contributors support our activities!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Frederic Savary</dc:creator>
  <cp:lastModifiedBy>Frederic Savary</cp:lastModifiedBy>
  <cp:revision>123</cp:revision>
  <dcterms:created xsi:type="dcterms:W3CDTF">2022-11-01T08:08:09Z</dcterms:created>
  <dcterms:modified xsi:type="dcterms:W3CDTF">2023-01-16T22:02:47Z</dcterms:modified>
</cp:coreProperties>
</file>