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82" r:id="rId3"/>
    <p:sldId id="258" r:id="rId4"/>
    <p:sldId id="263" r:id="rId5"/>
    <p:sldId id="260" r:id="rId6"/>
    <p:sldId id="261" r:id="rId7"/>
    <p:sldId id="262" r:id="rId8"/>
    <p:sldId id="270" r:id="rId9"/>
    <p:sldId id="264" r:id="rId10"/>
    <p:sldId id="265" r:id="rId11"/>
    <p:sldId id="271" r:id="rId12"/>
    <p:sldId id="266" r:id="rId13"/>
    <p:sldId id="286" r:id="rId14"/>
    <p:sldId id="277" r:id="rId15"/>
    <p:sldId id="283" r:id="rId16"/>
    <p:sldId id="272" r:id="rId17"/>
    <p:sldId id="273" r:id="rId18"/>
    <p:sldId id="281" r:id="rId19"/>
    <p:sldId id="274" r:id="rId20"/>
    <p:sldId id="28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DD6"/>
    <a:srgbClr val="FF9300"/>
    <a:srgbClr val="0066FF"/>
    <a:srgbClr val="66FFFF"/>
    <a:srgbClr val="0432FF"/>
    <a:srgbClr val="011893"/>
    <a:srgbClr val="0000CC"/>
    <a:srgbClr val="0000FF"/>
    <a:srgbClr val="FF66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43"/>
    <p:restoredTop sz="94674"/>
  </p:normalViewPr>
  <p:slideViewPr>
    <p:cSldViewPr>
      <p:cViewPr varScale="1">
        <p:scale>
          <a:sx n="124" d="100"/>
          <a:sy n="124" d="100"/>
        </p:scale>
        <p:origin x="1632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B2CFA1-4DAE-4E88-8000-19A102616C9C}" type="datetimeFigureOut">
              <a:rPr lang="en-US" smtClean="0"/>
              <a:pPr/>
              <a:t>1/21/23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2A2AB-DF40-4AC1-8226-44BF74E4073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655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4520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8454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8165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3838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053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593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606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7341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3177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2353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63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7720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929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243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450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470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211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727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8505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522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>
                <a:solidFill>
                  <a:srgbClr val="66FFFF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>
                <a:solidFill>
                  <a:srgbClr val="00CC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77000"/>
            <a:ext cx="685800" cy="2444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rgbClr val="CCECFF">
                  <a:alpha val="20000"/>
                </a:srgbClr>
              </a:gs>
              <a:gs pos="100000">
                <a:srgbClr val="005CBF"/>
              </a:gs>
            </a:gsLst>
            <a:lin ang="162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8229600" cy="5059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71600" y="6477000"/>
            <a:ext cx="64008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1000" y="6477000"/>
            <a:ext cx="6858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b="1" i="0" kern="1200" baseline="0">
          <a:solidFill>
            <a:srgbClr val="FF0000"/>
          </a:solidFill>
          <a:latin typeface="Arial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b="0" kern="1200" baseline="0">
          <a:solidFill>
            <a:srgbClr val="FFFF00"/>
          </a:solidFill>
          <a:latin typeface="Tahoma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 baseline="0">
          <a:solidFill>
            <a:srgbClr val="00B0F0"/>
          </a:solidFill>
          <a:latin typeface="Tahoma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baseline="0">
          <a:solidFill>
            <a:srgbClr val="D60093"/>
          </a:solidFill>
          <a:latin typeface="Tahoma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 baseline="0">
          <a:solidFill>
            <a:schemeClr val="tx1"/>
          </a:solidFill>
          <a:latin typeface="Tahoma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 baseline="0">
          <a:solidFill>
            <a:schemeClr val="tx1"/>
          </a:solidFill>
          <a:latin typeface="Tahom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hyperlink" Target="http://wlcg.web.cern.ch/" TargetMode="External"/><Relationship Id="rId7" Type="http://schemas.openxmlformats.org/officeDocument/2006/relationships/hyperlink" Target="http://www.opensciencegrid.org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hyperlink" Target="http://www.egi.eu/" TargetMode="External"/><Relationship Id="rId10" Type="http://schemas.openxmlformats.org/officeDocument/2006/relationships/image" Target="../media/image14.png"/><Relationship Id="rId4" Type="http://schemas.openxmlformats.org/officeDocument/2006/relationships/image" Target="../media/image11.jpeg"/><Relationship Id="rId9" Type="http://schemas.openxmlformats.org/officeDocument/2006/relationships/hyperlink" Target="http://www.ndgf.or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30425"/>
            <a:ext cx="8305800" cy="1527175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 short introduction to the</a:t>
            </a:r>
            <a:br>
              <a:rPr lang="en-US" sz="40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40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Worldwide LHC Computing Grid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2000" dirty="0"/>
              <a:t>January 21, 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Many grids can coexist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991600" cy="5410200"/>
          </a:xfrm>
        </p:spPr>
        <p:txBody>
          <a:bodyPr>
            <a:normAutofit/>
          </a:bodyPr>
          <a:lstStyle/>
          <a:p>
            <a:r>
              <a:rPr lang="en-US" dirty="0"/>
              <a:t>EGI – European Grid Infrastructure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Successor of</a:t>
            </a:r>
            <a:r>
              <a:rPr lang="en-US" dirty="0"/>
              <a:t> </a:t>
            </a:r>
            <a:r>
              <a:rPr lang="en-US" dirty="0">
                <a:solidFill>
                  <a:srgbClr val="FF9900"/>
                </a:solidFill>
              </a:rPr>
              <a:t>EGEE – Enabling Grids for E-sciencE </a:t>
            </a:r>
            <a:r>
              <a:rPr lang="en-US" dirty="0">
                <a:solidFill>
                  <a:schemeClr val="tx1"/>
                </a:solidFill>
                <a:effectLst/>
                <a:sym typeface="Wingdings" pitchFamily="2" charset="2"/>
              </a:rPr>
              <a:t> led by </a:t>
            </a:r>
            <a:r>
              <a:rPr lang="en-US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CERN</a:t>
            </a:r>
            <a:endParaRPr lang="en-US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dirty="0"/>
              <a:t>OSG – Open Science Grid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USA and beyond</a:t>
            </a:r>
          </a:p>
          <a:p>
            <a:r>
              <a:rPr lang="en-US" dirty="0"/>
              <a:t>National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IGI (It), GridPP (UK), DFN (De), France Grilles, …</a:t>
            </a:r>
          </a:p>
          <a:p>
            <a:r>
              <a:rPr lang="en-US" dirty="0"/>
              <a:t>Regional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NorduGrid (Nordic countries), BalticGrid (Baltic region),</a:t>
            </a:r>
            <a:br>
              <a:rPr lang="en-US" dirty="0">
                <a:solidFill>
                  <a:schemeClr val="tx1"/>
                </a:solidFill>
                <a:effectLst/>
              </a:rPr>
            </a:br>
            <a:r>
              <a:rPr lang="en-US" dirty="0">
                <a:solidFill>
                  <a:schemeClr val="tx1"/>
                </a:solidFill>
                <a:effectLst/>
              </a:rPr>
              <a:t>SEEGrid (South-East Europe), EUMedGrid (Mediterranean), …</a:t>
            </a:r>
          </a:p>
          <a:p>
            <a:r>
              <a:rPr lang="en-US" dirty="0"/>
              <a:t>Interregional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EELA (Europe + Latin America), EUIndiaGrid, EUAsiaGrid, …</a:t>
            </a:r>
          </a:p>
          <a:p>
            <a:r>
              <a:rPr lang="en-US" sz="3200" dirty="0">
                <a:solidFill>
                  <a:srgbClr val="FFC000"/>
                </a:solidFill>
              </a:rPr>
              <a:t>WLCG – Worldwide LHC Computing Grid</a:t>
            </a:r>
          </a:p>
          <a:p>
            <a:pPr lvl="1"/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Federation</a:t>
            </a:r>
            <a:r>
              <a:rPr lang="en-US" dirty="0">
                <a:solidFill>
                  <a:schemeClr val="tx1"/>
                </a:solidFill>
                <a:effectLst/>
              </a:rPr>
              <a:t> of EGI, OSG, Nordic Data Grid Facility,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P-inframap-june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838200"/>
            <a:ext cx="7086600" cy="556270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78992" y="838200"/>
            <a:ext cx="7068312" cy="9144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905000"/>
            <a:ext cx="5302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922" y="876300"/>
            <a:ext cx="425678" cy="293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82000" cy="8382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Projects that collaborated with EGEE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Many communities can coexist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15000"/>
          </a:xfrm>
        </p:spPr>
        <p:txBody>
          <a:bodyPr/>
          <a:lstStyle/>
          <a:p>
            <a:r>
              <a:rPr lang="en-US" sz="2400" dirty="0"/>
              <a:t>High-energy physics</a:t>
            </a:r>
          </a:p>
          <a:p>
            <a:r>
              <a:rPr lang="en-US" sz="2400" dirty="0"/>
              <a:t>Astrophysics</a:t>
            </a:r>
          </a:p>
          <a:p>
            <a:r>
              <a:rPr lang="en-US" sz="2400" dirty="0"/>
              <a:t>Fusion</a:t>
            </a:r>
          </a:p>
          <a:p>
            <a:r>
              <a:rPr lang="en-US" sz="2400" dirty="0"/>
              <a:t>Computational chemistry</a:t>
            </a:r>
          </a:p>
          <a:p>
            <a:r>
              <a:rPr lang="en-US" sz="2400" dirty="0"/>
              <a:t>Biomed – biological and medical research</a:t>
            </a:r>
          </a:p>
          <a:p>
            <a:pPr lvl="1"/>
            <a:r>
              <a:rPr lang="en-US" sz="2400" dirty="0">
                <a:solidFill>
                  <a:schemeClr val="tx1"/>
                </a:solidFill>
                <a:effectLst/>
              </a:rPr>
              <a:t>Statistical analysis of anonymized data</a:t>
            </a:r>
          </a:p>
          <a:p>
            <a:pPr lvl="1"/>
            <a:r>
              <a:rPr lang="en-US" sz="2400" dirty="0">
                <a:solidFill>
                  <a:schemeClr val="tx1"/>
                </a:solidFill>
                <a:effectLst/>
              </a:rPr>
              <a:t>“In silico” discovery of new drugs and vaccines</a:t>
            </a:r>
          </a:p>
          <a:p>
            <a:pPr lvl="1"/>
            <a:r>
              <a:rPr lang="en-US" sz="2400" dirty="0">
                <a:solidFill>
                  <a:schemeClr val="tx1"/>
                </a:solidFill>
                <a:effectLst/>
              </a:rPr>
              <a:t>…</a:t>
            </a:r>
          </a:p>
          <a:p>
            <a:r>
              <a:rPr lang="en-US" sz="2400" dirty="0"/>
              <a:t>Earth sciences</a:t>
            </a:r>
          </a:p>
          <a:p>
            <a:r>
              <a:rPr lang="en-US" sz="2400" dirty="0"/>
              <a:t>UNOSAT – satellite image analysis for the UN</a:t>
            </a:r>
          </a:p>
          <a:p>
            <a:r>
              <a:rPr lang="en-US" sz="2400" dirty="0"/>
              <a:t>Digital libraries</a:t>
            </a:r>
          </a:p>
          <a:p>
            <a:r>
              <a:rPr lang="en-US" sz="2400" dirty="0"/>
              <a:t>…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The LHC challenge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1999"/>
            <a:ext cx="3505200" cy="5959475"/>
          </a:xfrm>
          <a:ln w="9525">
            <a:noFill/>
          </a:ln>
        </p:spPr>
        <p:txBody>
          <a:bodyPr>
            <a:normAutofit/>
          </a:bodyPr>
          <a:lstStyle/>
          <a:p>
            <a:r>
              <a:rPr lang="en-US" dirty="0"/>
              <a:t>~100+ </a:t>
            </a:r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PetaByte </a:t>
            </a:r>
            <a:r>
              <a:rPr lang="en-US" dirty="0"/>
              <a:t>/ year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effectLst/>
              </a:rPr>
              <a:t>Current total 1.5+ ExaByte</a:t>
            </a:r>
          </a:p>
          <a:p>
            <a:pPr lvl="3"/>
            <a:endParaRPr lang="en-US" sz="800" dirty="0">
              <a:solidFill>
                <a:schemeClr val="tx1"/>
              </a:solidFill>
            </a:endParaRPr>
          </a:p>
          <a:p>
            <a:r>
              <a:rPr lang="en-US" dirty="0"/>
              <a:t>Data analysis requires at least ~</a:t>
            </a:r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1M</a:t>
            </a:r>
            <a:r>
              <a:rPr lang="en-US" dirty="0"/>
              <a:t> typical PC processor cores</a:t>
            </a:r>
          </a:p>
          <a:p>
            <a:endParaRPr lang="en-US" dirty="0"/>
          </a:p>
          <a:p>
            <a:r>
              <a:rPr lang="en-US" dirty="0"/>
              <a:t>Scientists in tens of countries worldwide</a:t>
            </a:r>
          </a:p>
          <a:p>
            <a:endParaRPr lang="en-US" dirty="0"/>
          </a:p>
          <a:p>
            <a:r>
              <a:rPr lang="en-US" dirty="0"/>
              <a:t>CERN can provide up to </a:t>
            </a:r>
            <a:r>
              <a:rPr lang="en-US" dirty="0">
                <a:solidFill>
                  <a:schemeClr val="tx1"/>
                </a:solidFill>
                <a:effectLst/>
              </a:rPr>
              <a:t>20-30%</a:t>
            </a:r>
            <a:r>
              <a:rPr lang="en-US" dirty="0"/>
              <a:t> of the storage and CPU</a:t>
            </a:r>
          </a:p>
          <a:p>
            <a:endParaRPr lang="en-US" dirty="0"/>
          </a:p>
          <a:p>
            <a:r>
              <a:rPr lang="en-US" dirty="0">
                <a:solidFill>
                  <a:schemeClr val="tx1"/>
                </a:solidFill>
                <a:effectLst/>
              </a:rPr>
              <a:t>70-80%</a:t>
            </a:r>
            <a:r>
              <a:rPr lang="en-US" dirty="0"/>
              <a:t> are provided by </a:t>
            </a:r>
            <a:r>
              <a:rPr lang="en-US" dirty="0">
                <a:solidFill>
                  <a:schemeClr val="tx1"/>
                </a:solidFill>
                <a:effectLst/>
              </a:rPr>
              <a:t>WLCG</a:t>
            </a:r>
            <a:r>
              <a:rPr lang="en-US" dirty="0"/>
              <a:t> partners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 descr="LCG-CD-stack-blu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838200"/>
            <a:ext cx="5334000" cy="5326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3373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LCG-tier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838201"/>
            <a:ext cx="5334000" cy="53395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The WLCG answer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3810000" cy="6096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160+ computing centers</a:t>
            </a:r>
          </a:p>
          <a:p>
            <a:pPr lvl="1">
              <a:buNone/>
            </a:pPr>
            <a:r>
              <a:rPr lang="en-US" dirty="0">
                <a:solidFill>
                  <a:schemeClr val="tx1"/>
                </a:solidFill>
                <a:effectLst/>
              </a:rPr>
              <a:t>30+ countries</a:t>
            </a:r>
          </a:p>
          <a:p>
            <a:r>
              <a:rPr lang="en-US" u="sng" dirty="0">
                <a:uFill>
                  <a:solidFill>
                    <a:srgbClr val="FFC000"/>
                  </a:solidFill>
                </a:uFill>
              </a:rPr>
              <a:t>Hierarchical</a:t>
            </a:r>
            <a:r>
              <a:rPr lang="en-US" dirty="0"/>
              <a:t> and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regional</a:t>
            </a:r>
            <a:r>
              <a:rPr lang="en-US" dirty="0"/>
              <a:t> organization</a:t>
            </a:r>
          </a:p>
          <a:p>
            <a:r>
              <a:rPr lang="en-US" dirty="0"/>
              <a:t>15 large centers for long- term data management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CERN = Tier-0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14 Tier-1 centers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South Korea: KISTI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Russia: JINR, NRC-KI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Fast network links</a:t>
            </a:r>
          </a:p>
          <a:p>
            <a:r>
              <a:rPr lang="en-US" dirty="0"/>
              <a:t>60+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federations</a:t>
            </a:r>
            <a:r>
              <a:rPr lang="en-US" dirty="0"/>
              <a:t> of 140+ smaller Tier-2 centers</a:t>
            </a:r>
          </a:p>
          <a:p>
            <a:r>
              <a:rPr lang="en-US" dirty="0"/>
              <a:t>Tens of Tier-3 sites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Resources outside of WLCG policies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19800" y="31242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itchFamily="34" charset="0"/>
                <a:cs typeface="Tahoma" pitchFamily="34" charset="0"/>
              </a:rPr>
              <a:t>Tier-0</a:t>
            </a:r>
          </a:p>
          <a:p>
            <a:r>
              <a:rPr lang="en-US" sz="2000" dirty="0">
                <a:latin typeface="Tahoma" pitchFamily="34" charset="0"/>
                <a:cs typeface="Tahoma" pitchFamily="34" charset="0"/>
              </a:rPr>
              <a:t> CERN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43600" y="1600200"/>
            <a:ext cx="106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itchFamily="34" charset="0"/>
                <a:cs typeface="Tahoma" pitchFamily="34" charset="0"/>
              </a:rPr>
              <a:t> Initial</a:t>
            </a:r>
          </a:p>
          <a:p>
            <a:r>
              <a:rPr lang="en-US" sz="2000" dirty="0">
                <a:latin typeface="Tahoma" pitchFamily="34" charset="0"/>
                <a:cs typeface="Tahoma" pitchFamily="34" charset="0"/>
              </a:rPr>
              <a:t> Tier-1</a:t>
            </a:r>
          </a:p>
          <a:p>
            <a:r>
              <a:rPr lang="en-US" sz="2000" dirty="0">
                <a:latin typeface="Tahoma" pitchFamily="34" charset="0"/>
                <a:cs typeface="Tahoma" pitchFamily="34" charset="0"/>
              </a:rPr>
              <a:t>centers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43600" y="8382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2000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Tier-2</a:t>
            </a:r>
          </a:p>
          <a:p>
            <a:r>
              <a:rPr lang="en-US" sz="2000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 sites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58000" y="1905000"/>
            <a:ext cx="83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itchFamily="34" charset="0"/>
                <a:cs typeface="Tahoma" pitchFamily="34" charset="0"/>
              </a:rPr>
              <a:t> Taipei</a:t>
            </a:r>
          </a:p>
          <a:p>
            <a:r>
              <a:rPr lang="en-US" sz="1400" dirty="0">
                <a:latin typeface="Tahoma" pitchFamily="34" charset="0"/>
                <a:cs typeface="Tahoma" pitchFamily="34" charset="0"/>
              </a:rPr>
              <a:t>  ASGC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43800" y="2438400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itchFamily="34" charset="0"/>
                <a:cs typeface="Tahoma" pitchFamily="34" charset="0"/>
              </a:rPr>
              <a:t>USA</a:t>
            </a:r>
          </a:p>
          <a:p>
            <a:r>
              <a:rPr lang="en-US" sz="1400" dirty="0">
                <a:latin typeface="Tahoma" pitchFamily="34" charset="0"/>
                <a:cs typeface="Tahoma" pitchFamily="34" charset="0"/>
              </a:rPr>
              <a:t>BNL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543800" y="3276600"/>
            <a:ext cx="914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ahoma" pitchFamily="34" charset="0"/>
                <a:cs typeface="Tahoma" pitchFamily="34" charset="0"/>
              </a:rPr>
              <a:t>   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France</a:t>
            </a:r>
          </a:p>
          <a:p>
            <a:r>
              <a:rPr lang="en-US" sz="1200" dirty="0">
                <a:latin typeface="Tahoma" pitchFamily="34" charset="0"/>
                <a:cs typeface="Tahoma" pitchFamily="34" charset="0"/>
              </a:rPr>
              <a:t>   </a:t>
            </a:r>
            <a:r>
              <a:rPr lang="en-US" sz="1100" dirty="0">
                <a:latin typeface="Tahoma" pitchFamily="34" charset="0"/>
                <a:cs typeface="Tahoma" pitchFamily="34" charset="0"/>
              </a:rPr>
              <a:t>CCIN2P3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96000" y="4876800"/>
            <a:ext cx="838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ahoma" pitchFamily="34" charset="0"/>
                <a:cs typeface="Tahoma" pitchFamily="34" charset="0"/>
              </a:rPr>
              <a:t>Germany</a:t>
            </a:r>
          </a:p>
          <a:p>
            <a:r>
              <a:rPr lang="en-US" sz="1200" dirty="0">
                <a:latin typeface="Tahoma" pitchFamily="34" charset="0"/>
                <a:cs typeface="Tahoma" pitchFamily="34" charset="0"/>
              </a:rPr>
              <a:t>   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KIT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934200" y="45720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itchFamily="34" charset="0"/>
                <a:cs typeface="Tahoma" pitchFamily="34" charset="0"/>
              </a:rPr>
              <a:t> USA</a:t>
            </a:r>
          </a:p>
          <a:p>
            <a:r>
              <a:rPr lang="en-US" sz="1400" dirty="0">
                <a:latin typeface="Tahoma" pitchFamily="34" charset="0"/>
                <a:cs typeface="Tahoma" pitchFamily="34" charset="0"/>
              </a:rPr>
              <a:t> FNAL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543800" y="40386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itchFamily="34" charset="0"/>
                <a:cs typeface="Tahoma" pitchFamily="34" charset="0"/>
              </a:rPr>
              <a:t>Italy</a:t>
            </a:r>
          </a:p>
          <a:p>
            <a:r>
              <a:rPr lang="en-US" sz="1400" dirty="0">
                <a:latin typeface="Tahoma" pitchFamily="34" charset="0"/>
                <a:cs typeface="Tahoma" pitchFamily="34" charset="0"/>
              </a:rPr>
              <a:t>CNAF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57800" y="4495800"/>
            <a:ext cx="9144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ahoma" pitchFamily="34" charset="0"/>
                <a:cs typeface="Tahoma" pitchFamily="34" charset="0"/>
              </a:rPr>
              <a:t>   Nordic</a:t>
            </a:r>
          </a:p>
          <a:p>
            <a:r>
              <a:rPr lang="en-US" sz="1200" dirty="0">
                <a:latin typeface="Tahoma" pitchFamily="34" charset="0"/>
                <a:cs typeface="Tahoma" pitchFamily="34" charset="0"/>
              </a:rPr>
              <a:t> countries</a:t>
            </a:r>
          </a:p>
          <a:p>
            <a:r>
              <a:rPr lang="en-US" sz="1200" dirty="0">
                <a:latin typeface="Tahoma" pitchFamily="34" charset="0"/>
                <a:cs typeface="Tahoma" pitchFamily="34" charset="0"/>
              </a:rPr>
              <a:t>   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NDGF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800600" y="40386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itchFamily="34" charset="0"/>
                <a:cs typeface="Tahoma" pitchFamily="34" charset="0"/>
              </a:rPr>
              <a:t>Spain</a:t>
            </a:r>
          </a:p>
          <a:p>
            <a:r>
              <a:rPr lang="en-US" sz="1400" dirty="0">
                <a:latin typeface="Tahoma" pitchFamily="34" charset="0"/>
                <a:cs typeface="Tahoma" pitchFamily="34" charset="0"/>
              </a:rPr>
              <a:t>  PIC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48200" y="32004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itchFamily="34" charset="0"/>
                <a:cs typeface="Tahoma" pitchFamily="34" charset="0"/>
              </a:rPr>
              <a:t> UK</a:t>
            </a:r>
          </a:p>
          <a:p>
            <a:r>
              <a:rPr lang="en-US" sz="1400" dirty="0">
                <a:latin typeface="Tahoma" pitchFamily="34" charset="0"/>
                <a:cs typeface="Tahoma" pitchFamily="34" charset="0"/>
              </a:rPr>
              <a:t>RAL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800600" y="2362200"/>
            <a:ext cx="762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ahoma" pitchFamily="34" charset="0"/>
                <a:cs typeface="Tahoma" pitchFamily="34" charset="0"/>
              </a:rPr>
              <a:t>   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NL</a:t>
            </a:r>
          </a:p>
          <a:p>
            <a:r>
              <a:rPr lang="en-US" sz="1200" dirty="0">
                <a:latin typeface="Tahoma" pitchFamily="34" charset="0"/>
                <a:cs typeface="Tahoma" pitchFamily="34" charset="0"/>
              </a:rPr>
              <a:t> SARA-</a:t>
            </a:r>
          </a:p>
          <a:p>
            <a:r>
              <a:rPr lang="en-US" sz="1200" dirty="0">
                <a:latin typeface="Tahoma" pitchFamily="34" charset="0"/>
                <a:cs typeface="Tahoma" pitchFamily="34" charset="0"/>
              </a:rPr>
              <a:t>NIKHEF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57800" y="19050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itchFamily="34" charset="0"/>
                <a:cs typeface="Tahoma" pitchFamily="34" charset="0"/>
              </a:rPr>
              <a:t> Canada</a:t>
            </a:r>
          </a:p>
          <a:p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200" dirty="0">
                <a:latin typeface="Tahoma" pitchFamily="34" charset="0"/>
                <a:cs typeface="Tahoma" pitchFamily="34" charset="0"/>
              </a:rPr>
              <a:t>TRIUMF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The WLCG evolution</a:t>
            </a:r>
            <a:endParaRPr lang="en-GB" sz="3600" dirty="0">
              <a:solidFill>
                <a:srgbClr val="FFC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 descr="WLCG-tier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838201"/>
            <a:ext cx="5334000" cy="53395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19800" y="31242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itchFamily="34" charset="0"/>
                <a:cs typeface="Tahoma" pitchFamily="34" charset="0"/>
              </a:rPr>
              <a:t>Tier-0</a:t>
            </a:r>
          </a:p>
          <a:p>
            <a:r>
              <a:rPr lang="en-US" sz="2000" dirty="0">
                <a:latin typeface="Tahoma" pitchFamily="34" charset="0"/>
                <a:cs typeface="Tahoma" pitchFamily="34" charset="0"/>
              </a:rPr>
              <a:t> CERN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43600" y="8382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2000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Tier-2</a:t>
            </a:r>
          </a:p>
          <a:p>
            <a:r>
              <a:rPr lang="en-US" sz="2000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 sites</a:t>
            </a:r>
          </a:p>
        </p:txBody>
      </p:sp>
      <p:sp>
        <p:nvSpPr>
          <p:cNvPr id="18" name="Arc 17"/>
          <p:cNvSpPr/>
          <p:nvPr/>
        </p:nvSpPr>
        <p:spPr>
          <a:xfrm>
            <a:off x="4648200" y="3657600"/>
            <a:ext cx="1066800" cy="1600200"/>
          </a:xfrm>
          <a:prstGeom prst="arc">
            <a:avLst>
              <a:gd name="adj1" fmla="val 16322725"/>
              <a:gd name="adj2" fmla="val 317405"/>
            </a:avLst>
          </a:prstGeom>
          <a:ln w="25400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Arc 18"/>
          <p:cNvSpPr/>
          <p:nvPr/>
        </p:nvSpPr>
        <p:spPr>
          <a:xfrm>
            <a:off x="5029200" y="2057400"/>
            <a:ext cx="762000" cy="762000"/>
          </a:xfrm>
          <a:prstGeom prst="arc">
            <a:avLst>
              <a:gd name="adj1" fmla="val 325220"/>
              <a:gd name="adj2" fmla="val 5025301"/>
            </a:avLst>
          </a:prstGeom>
          <a:ln w="25400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Arc 19"/>
          <p:cNvSpPr/>
          <p:nvPr/>
        </p:nvSpPr>
        <p:spPr>
          <a:xfrm>
            <a:off x="5143500" y="2731624"/>
            <a:ext cx="3771900" cy="1249825"/>
          </a:xfrm>
          <a:prstGeom prst="arc">
            <a:avLst>
              <a:gd name="adj1" fmla="val 10923691"/>
              <a:gd name="adj2" fmla="val 18380042"/>
            </a:avLst>
          </a:prstGeom>
          <a:ln w="25400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4343400" y="3733800"/>
            <a:ext cx="304800" cy="609600"/>
          </a:xfrm>
          <a:prstGeom prst="line">
            <a:avLst/>
          </a:prstGeom>
          <a:ln w="2222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cxnSpLocks/>
          </p:cNvCxnSpPr>
          <p:nvPr/>
        </p:nvCxnSpPr>
        <p:spPr>
          <a:xfrm flipV="1">
            <a:off x="6705600" y="3733800"/>
            <a:ext cx="1066800" cy="1084005"/>
          </a:xfrm>
          <a:prstGeom prst="line">
            <a:avLst/>
          </a:prstGeom>
          <a:ln w="25400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-240000" flipV="1">
            <a:off x="4114800" y="2743200"/>
            <a:ext cx="114300" cy="304800"/>
          </a:xfrm>
          <a:prstGeom prst="line">
            <a:avLst/>
          </a:prstGeom>
          <a:ln w="2222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cxnSpLocks/>
          </p:cNvCxnSpPr>
          <p:nvPr/>
        </p:nvCxnSpPr>
        <p:spPr>
          <a:xfrm>
            <a:off x="5676900" y="1357636"/>
            <a:ext cx="1333500" cy="581025"/>
          </a:xfrm>
          <a:prstGeom prst="line">
            <a:avLst/>
          </a:prstGeom>
          <a:ln w="2222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943600" y="1905000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itchFamily="34" charset="0"/>
                <a:cs typeface="Tahoma" pitchFamily="34" charset="0"/>
              </a:rPr>
              <a:t> Tier-1</a:t>
            </a:r>
          </a:p>
          <a:p>
            <a:r>
              <a:rPr lang="en-US" sz="2000" dirty="0">
                <a:latin typeface="Tahoma" pitchFamily="34" charset="0"/>
                <a:cs typeface="Tahoma" pitchFamily="34" charset="0"/>
              </a:rPr>
              <a:t>centers</a:t>
            </a:r>
          </a:p>
        </p:txBody>
      </p:sp>
      <p:cxnSp>
        <p:nvCxnSpPr>
          <p:cNvPr id="71" name="Straight Connector 70"/>
          <p:cNvCxnSpPr/>
          <p:nvPr/>
        </p:nvCxnSpPr>
        <p:spPr>
          <a:xfrm rot="300000" flipH="1">
            <a:off x="8591550" y="4514850"/>
            <a:ext cx="57150" cy="133350"/>
          </a:xfrm>
          <a:prstGeom prst="line">
            <a:avLst/>
          </a:prstGeom>
          <a:ln w="2222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180000" flipH="1">
            <a:off x="8382000" y="4819725"/>
            <a:ext cx="76200" cy="108000"/>
          </a:xfrm>
          <a:prstGeom prst="line">
            <a:avLst/>
          </a:prstGeom>
          <a:ln w="2222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3962400" cy="5638800"/>
          </a:xfrm>
        </p:spPr>
        <p:txBody>
          <a:bodyPr>
            <a:normAutofit/>
          </a:bodyPr>
          <a:lstStyle/>
          <a:p>
            <a:r>
              <a:rPr lang="en-US" dirty="0"/>
              <a:t>Fast networks allow for direct transfers between: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Tier-1 sites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Also providing backup routes since years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T2 in the same region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T2 and T2/T1/T0 in different regions</a:t>
            </a:r>
          </a:p>
          <a:p>
            <a:r>
              <a:rPr lang="en-US" dirty="0">
                <a:sym typeface="Wingdings" pitchFamily="2" charset="2"/>
              </a:rPr>
              <a:t>Set of fast network hubs connecting many T2 to many T1 and T0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  <a:sym typeface="Wingdings" pitchFamily="2" charset="2"/>
              </a:rPr>
              <a:t>LHCONE = LHC Open Network Environment</a:t>
            </a:r>
          </a:p>
          <a:p>
            <a:r>
              <a:rPr lang="en-US" dirty="0">
                <a:sym typeface="Wingdings" pitchFamily="2" charset="2"/>
              </a:rPr>
              <a:t>T1 and T2 sites keep their different responsibilities</a:t>
            </a:r>
            <a:endParaRPr lang="en-US" dirty="0"/>
          </a:p>
        </p:txBody>
      </p:sp>
      <p:sp>
        <p:nvSpPr>
          <p:cNvPr id="96" name="Arc 95"/>
          <p:cNvSpPr/>
          <p:nvPr/>
        </p:nvSpPr>
        <p:spPr>
          <a:xfrm>
            <a:off x="6096000" y="3886200"/>
            <a:ext cx="914400" cy="2057400"/>
          </a:xfrm>
          <a:prstGeom prst="arc">
            <a:avLst>
              <a:gd name="adj1" fmla="val 5919204"/>
              <a:gd name="adj2" fmla="val 14985025"/>
            </a:avLst>
          </a:prstGeom>
          <a:ln w="2222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99950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457200" y="1219200"/>
            <a:ext cx="8229600" cy="5105400"/>
            <a:chOff x="81" y="1824"/>
            <a:chExt cx="3039" cy="1487"/>
          </a:xfrm>
        </p:grpSpPr>
        <p:pic>
          <p:nvPicPr>
            <p:cNvPr id="12" name="Picture 9" descr="world_map_clippe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1" y="1824"/>
              <a:ext cx="3039" cy="1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Oval 10"/>
            <p:cNvSpPr>
              <a:spLocks noChangeAspect="1" noChangeArrowheads="1"/>
            </p:cNvSpPr>
            <p:nvPr/>
          </p:nvSpPr>
          <p:spPr bwMode="auto">
            <a:xfrm>
              <a:off x="2634" y="2510"/>
              <a:ext cx="38" cy="37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14" name="Oval 11"/>
            <p:cNvSpPr>
              <a:spLocks noChangeAspect="1" noChangeArrowheads="1"/>
            </p:cNvSpPr>
            <p:nvPr/>
          </p:nvSpPr>
          <p:spPr bwMode="auto">
            <a:xfrm>
              <a:off x="863" y="2363"/>
              <a:ext cx="38" cy="38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15" name="Oval 12"/>
            <p:cNvSpPr>
              <a:spLocks noChangeAspect="1" noChangeArrowheads="1"/>
            </p:cNvSpPr>
            <p:nvPr/>
          </p:nvSpPr>
          <p:spPr bwMode="auto">
            <a:xfrm>
              <a:off x="745" y="2363"/>
              <a:ext cx="39" cy="38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16" name="Oval 13"/>
            <p:cNvSpPr>
              <a:spLocks noChangeAspect="1" noChangeArrowheads="1"/>
            </p:cNvSpPr>
            <p:nvPr/>
          </p:nvSpPr>
          <p:spPr bwMode="auto">
            <a:xfrm>
              <a:off x="1483" y="2238"/>
              <a:ext cx="38" cy="38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17" name="Oval 14"/>
            <p:cNvSpPr>
              <a:spLocks noChangeAspect="1" noChangeArrowheads="1"/>
            </p:cNvSpPr>
            <p:nvPr/>
          </p:nvSpPr>
          <p:spPr bwMode="auto">
            <a:xfrm>
              <a:off x="1630" y="2334"/>
              <a:ext cx="38" cy="38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18" name="Oval 15"/>
            <p:cNvSpPr>
              <a:spLocks noChangeAspect="1" noChangeArrowheads="1"/>
            </p:cNvSpPr>
            <p:nvPr/>
          </p:nvSpPr>
          <p:spPr bwMode="auto">
            <a:xfrm>
              <a:off x="1512" y="2355"/>
              <a:ext cx="38" cy="38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19" name="Oval 16"/>
            <p:cNvSpPr>
              <a:spLocks noChangeAspect="1" noChangeArrowheads="1"/>
            </p:cNvSpPr>
            <p:nvPr/>
          </p:nvSpPr>
          <p:spPr bwMode="auto">
            <a:xfrm>
              <a:off x="1541" y="2297"/>
              <a:ext cx="38" cy="37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20" name="Oval 17"/>
            <p:cNvSpPr>
              <a:spLocks noChangeAspect="1" noChangeArrowheads="1"/>
            </p:cNvSpPr>
            <p:nvPr/>
          </p:nvSpPr>
          <p:spPr bwMode="auto">
            <a:xfrm>
              <a:off x="1601" y="2268"/>
              <a:ext cx="38" cy="37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21" name="Oval 18"/>
            <p:cNvSpPr>
              <a:spLocks noChangeAspect="1" noChangeArrowheads="1"/>
            </p:cNvSpPr>
            <p:nvPr/>
          </p:nvSpPr>
          <p:spPr bwMode="auto">
            <a:xfrm>
              <a:off x="420" y="2247"/>
              <a:ext cx="39" cy="38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22" name="Oval 19"/>
            <p:cNvSpPr>
              <a:spLocks noChangeAspect="1" noChangeArrowheads="1"/>
            </p:cNvSpPr>
            <p:nvPr/>
          </p:nvSpPr>
          <p:spPr bwMode="auto">
            <a:xfrm>
              <a:off x="1541" y="2238"/>
              <a:ext cx="38" cy="38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23" name="Oval 20"/>
            <p:cNvSpPr>
              <a:spLocks noChangeAspect="1" noChangeArrowheads="1"/>
            </p:cNvSpPr>
            <p:nvPr/>
          </p:nvSpPr>
          <p:spPr bwMode="auto">
            <a:xfrm>
              <a:off x="1639" y="2171"/>
              <a:ext cx="38" cy="38"/>
            </a:xfrm>
            <a:prstGeom prst="ellipse">
              <a:avLst/>
            </a:prstGeom>
            <a:solidFill>
              <a:srgbClr val="FF99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WLCG Tier-1 centers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7426792" y="3209772"/>
            <a:ext cx="102904" cy="126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5181600" y="2410574"/>
            <a:ext cx="108000" cy="130468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Oval 24"/>
          <p:cNvSpPr/>
          <p:nvPr/>
        </p:nvSpPr>
        <p:spPr>
          <a:xfrm>
            <a:off x="5181600" y="2543093"/>
            <a:ext cx="108000" cy="130468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WLCG sites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2584B8-7E49-5846-AB35-5870622EB0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8764"/>
            <a:ext cx="9144000" cy="496047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6934200" cy="8382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WLCG in action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8725"/>
            <a:ext cx="9144000" cy="508054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077200" cy="52578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Grids facilitate </a:t>
            </a:r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collaboration</a:t>
            </a:r>
            <a:r>
              <a:rPr lang="en-US" dirty="0"/>
              <a:t> between members of supported distributed communities</a:t>
            </a:r>
          </a:p>
          <a:p>
            <a:endParaRPr lang="en-US" dirty="0"/>
          </a:p>
          <a:p>
            <a:r>
              <a:rPr lang="en-US" dirty="0"/>
              <a:t>Grids allow distributed resources to be </a:t>
            </a:r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shared</a:t>
            </a:r>
            <a:r>
              <a:rPr lang="en-US" dirty="0"/>
              <a:t> uniformly and securely for common goals</a:t>
            </a:r>
          </a:p>
          <a:p>
            <a:endParaRPr lang="en-US" dirty="0"/>
          </a:p>
          <a:p>
            <a:r>
              <a:rPr lang="en-US" dirty="0"/>
              <a:t>Grids may have </a:t>
            </a:r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complex</a:t>
            </a:r>
            <a:r>
              <a:rPr lang="en-US" dirty="0"/>
              <a:t> infrastructures</a:t>
            </a:r>
          </a:p>
          <a:p>
            <a:endParaRPr lang="en-US" dirty="0"/>
          </a:p>
          <a:p>
            <a:r>
              <a:rPr lang="en-US" dirty="0"/>
              <a:t>Grids are useful for many </a:t>
            </a:r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scientific</a:t>
            </a:r>
            <a:r>
              <a:rPr lang="en-US" dirty="0"/>
              <a:t> disciplines and projects</a:t>
            </a:r>
          </a:p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sz="3000" dirty="0">
                <a:solidFill>
                  <a:srgbClr val="FFC000"/>
                </a:solidFill>
              </a:rPr>
              <a:t>The</a:t>
            </a:r>
            <a:r>
              <a:rPr lang="en-US" sz="3000" dirty="0"/>
              <a:t> </a:t>
            </a:r>
            <a:r>
              <a:rPr lang="en-US" sz="3000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Worldwide LHC Computing Grid</a:t>
            </a:r>
            <a:r>
              <a:rPr lang="en-US" sz="3000" dirty="0">
                <a:solidFill>
                  <a:srgbClr val="66FFFF"/>
                </a:solidFill>
              </a:rPr>
              <a:t> </a:t>
            </a:r>
            <a:r>
              <a:rPr lang="en-US" sz="3000" dirty="0">
                <a:solidFill>
                  <a:srgbClr val="FFC000"/>
                </a:solidFill>
              </a:rPr>
              <a:t>is vital</a:t>
            </a:r>
          </a:p>
          <a:p>
            <a:pPr marL="0" indent="0" algn="ctr">
              <a:buNone/>
            </a:pPr>
            <a:r>
              <a:rPr lang="en-US" sz="3000" dirty="0">
                <a:solidFill>
                  <a:srgbClr val="FFC000"/>
                </a:solidFill>
              </a:rPr>
              <a:t>for the success of the LHC experiments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3000" dirty="0">
                <a:solidFill>
                  <a:srgbClr val="FFC000"/>
                </a:solidFill>
              </a:rPr>
              <a:t>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The LHC challenge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3505200" cy="5715000"/>
          </a:xfrm>
          <a:ln w="9525">
            <a:noFill/>
          </a:ln>
        </p:spPr>
        <p:txBody>
          <a:bodyPr>
            <a:normAutofit/>
          </a:bodyPr>
          <a:lstStyle/>
          <a:p>
            <a:r>
              <a:rPr lang="en-US" dirty="0"/>
              <a:t>~100+ </a:t>
            </a:r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PetaByte </a:t>
            </a:r>
            <a:r>
              <a:rPr lang="en-US" dirty="0"/>
              <a:t>/ year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effectLst/>
              </a:rPr>
              <a:t>Current total 1.5+ ExaByte</a:t>
            </a:r>
          </a:p>
          <a:p>
            <a:pPr lvl="3"/>
            <a:endParaRPr lang="en-US" sz="800" dirty="0">
              <a:solidFill>
                <a:schemeClr val="tx1"/>
              </a:solidFill>
            </a:endParaRPr>
          </a:p>
          <a:p>
            <a:r>
              <a:rPr lang="en-US" dirty="0"/>
              <a:t>Data analysis requires at least ~</a:t>
            </a:r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1M</a:t>
            </a:r>
            <a:r>
              <a:rPr lang="en-US" dirty="0"/>
              <a:t> typical PC processor cores</a:t>
            </a:r>
          </a:p>
          <a:p>
            <a:endParaRPr lang="en-US" dirty="0"/>
          </a:p>
          <a:p>
            <a:r>
              <a:rPr lang="en-US" dirty="0"/>
              <a:t>Scientists in tens of countries worldwide</a:t>
            </a:r>
          </a:p>
          <a:p>
            <a:endParaRPr lang="en-US" dirty="0"/>
          </a:p>
          <a:p>
            <a:r>
              <a:rPr lang="en-US" dirty="0"/>
              <a:t>CERN can provide up to </a:t>
            </a:r>
            <a:r>
              <a:rPr lang="en-US" dirty="0">
                <a:solidFill>
                  <a:schemeClr val="tx1"/>
                </a:solidFill>
                <a:effectLst/>
              </a:rPr>
              <a:t>20-30%</a:t>
            </a:r>
            <a:r>
              <a:rPr lang="en-US" dirty="0"/>
              <a:t> of the storage and CPU</a:t>
            </a:r>
          </a:p>
          <a:p>
            <a:endParaRPr lang="en-US" dirty="0"/>
          </a:p>
          <a:p>
            <a:r>
              <a:rPr lang="en-US" dirty="0"/>
              <a:t>We need a  </a:t>
            </a:r>
            <a:r>
              <a:rPr lang="en-US" sz="3200" u="sng" dirty="0">
                <a:solidFill>
                  <a:schemeClr val="tx1"/>
                </a:solidFill>
                <a:effectLst/>
              </a:rPr>
              <a:t>GRID</a:t>
            </a:r>
            <a:r>
              <a:rPr lang="en-US" dirty="0">
                <a:solidFill>
                  <a:schemeClr val="tx1"/>
                </a:solidFill>
                <a:effectLst/>
              </a:rPr>
              <a:t> </a:t>
            </a:r>
            <a:r>
              <a:rPr lang="en-US" sz="3200" dirty="0">
                <a:solidFill>
                  <a:schemeClr val="tx1"/>
                </a:solidFill>
                <a:effectLst/>
              </a:rPr>
              <a:t>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 descr="LCG-CD-stack-blu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838200"/>
            <a:ext cx="5334000" cy="532661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More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82000" y="6477000"/>
            <a:ext cx="685800" cy="244475"/>
          </a:xfrm>
        </p:spPr>
        <p:txBody>
          <a:bodyPr/>
          <a:lstStyle/>
          <a:p>
            <a:fld id="{5222C99D-7E06-4BFE-B3D7-CB8F70B3D781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 descr="LCGlogo.jp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81200" y="1371600"/>
            <a:ext cx="1371600" cy="1371600"/>
          </a:xfrm>
          <a:prstGeom prst="rect">
            <a:avLst/>
          </a:prstGeom>
        </p:spPr>
      </p:pic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1524000" y="2971800"/>
            <a:ext cx="2404761" cy="3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3861AA"/>
              </a:buClr>
            </a:pPr>
            <a:r>
              <a:rPr lang="en-GB" sz="24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3"/>
              </a:rPr>
              <a:t>wlcg.web.cern.ch</a:t>
            </a:r>
            <a:r>
              <a:rPr lang="en-GB" sz="2000" b="1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3"/>
              </a:rPr>
              <a:t> </a:t>
            </a:r>
            <a:endParaRPr lang="en-GB" sz="2000" b="1" dirty="0">
              <a:solidFill>
                <a:srgbClr val="FFC00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5562600" y="2957627"/>
            <a:ext cx="1664623" cy="3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3861AA"/>
              </a:buClr>
            </a:pPr>
            <a:r>
              <a:rPr lang="en-US" sz="24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5"/>
              </a:rPr>
              <a:t>www.egi.eu</a:t>
            </a:r>
            <a:endParaRPr lang="en-GB" sz="2400" dirty="0">
              <a:solidFill>
                <a:srgbClr val="FFC00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6" name="Image 15" descr="EGI-logo-large01.jpg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57800" y="1371600"/>
            <a:ext cx="2286000" cy="1285875"/>
          </a:xfrm>
          <a:prstGeom prst="rect">
            <a:avLst/>
          </a:prstGeom>
        </p:spPr>
      </p:pic>
      <p:pic>
        <p:nvPicPr>
          <p:cNvPr id="6" name="Picture 5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553" y="4038600"/>
            <a:ext cx="2286000" cy="1302327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990600" y="5617381"/>
            <a:ext cx="3433312" cy="3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3861AA"/>
              </a:buClr>
            </a:pPr>
            <a:r>
              <a:rPr lang="en-US" sz="24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7"/>
              </a:rPr>
              <a:t>www.opensciencegrid.org</a:t>
            </a:r>
            <a:endParaRPr lang="en-GB" sz="2000" b="1" dirty="0">
              <a:solidFill>
                <a:srgbClr val="FFC00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57800" y="4038600"/>
            <a:ext cx="2286000" cy="12954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7" name="Picture 6">
            <a:hlinkClick r:id="rId9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511" y="4300220"/>
            <a:ext cx="1828800" cy="772159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5429069" y="5617381"/>
            <a:ext cx="2000612" cy="3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3861AA"/>
              </a:buClr>
            </a:pPr>
            <a:r>
              <a:rPr lang="en-US" sz="24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9"/>
              </a:rPr>
              <a:t>www.ndgf.org </a:t>
            </a:r>
            <a:endParaRPr lang="en-GB" sz="2400" dirty="0">
              <a:solidFill>
                <a:srgbClr val="FFC00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172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What is a grid?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3581400" cy="4267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Relation to WWW?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Uniform easy access to shared information</a:t>
            </a:r>
          </a:p>
          <a:p>
            <a:r>
              <a:rPr lang="en-US" dirty="0">
                <a:solidFill>
                  <a:srgbClr val="FFC000"/>
                </a:solidFill>
              </a:rPr>
              <a:t>Relation to distributed computing?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Local clusters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WAN clusters</a:t>
            </a:r>
          </a:p>
          <a:p>
            <a:r>
              <a:rPr lang="en-US" dirty="0">
                <a:solidFill>
                  <a:srgbClr val="FFC000"/>
                </a:solidFill>
              </a:rPr>
              <a:t>Relation to distributed file systems?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NFS, AFS, DFS, …</a:t>
            </a:r>
          </a:p>
          <a:p>
            <a:pPr lvl="2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grid-pic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1" y="838200"/>
            <a:ext cx="4648200" cy="4401702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5334000"/>
            <a:ext cx="83820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A grid gives </a:t>
            </a:r>
            <a:r>
              <a:rPr kumimoji="0" lang="en-US" sz="2200" b="0" i="0" u="sng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>
                  <a:solidFill>
                    <a:srgbClr val="FFC000"/>
                  </a:solidFill>
                </a:uFill>
                <a:latin typeface="Tahoma" pitchFamily="34" charset="0"/>
                <a:ea typeface="+mn-ea"/>
                <a:cs typeface="+mn-cs"/>
              </a:rPr>
              <a:t>selected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 user communities </a:t>
            </a:r>
            <a:r>
              <a:rPr kumimoji="0" lang="en-US" sz="2200" b="0" i="0" u="sng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>
                  <a:solidFill>
                    <a:srgbClr val="FFC000"/>
                  </a:solidFill>
                </a:uFill>
                <a:latin typeface="Tahoma" pitchFamily="34" charset="0"/>
                <a:ea typeface="+mn-ea"/>
                <a:cs typeface="+mn-cs"/>
              </a:rPr>
              <a:t>uniform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 access to </a:t>
            </a:r>
            <a:r>
              <a:rPr kumimoji="0" lang="en-US" sz="2200" b="0" i="0" u="sng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>
                  <a:solidFill>
                    <a:srgbClr val="FFC000"/>
                  </a:solidFill>
                </a:uFill>
                <a:latin typeface="Tahoma" pitchFamily="34" charset="0"/>
                <a:ea typeface="+mn-ea"/>
                <a:cs typeface="+mn-cs"/>
              </a:rPr>
              <a:t>distributed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 resources with </a:t>
            </a:r>
            <a:r>
              <a:rPr kumimoji="0" lang="en-US" sz="2200" b="0" i="0" u="sng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>
                  <a:solidFill>
                    <a:srgbClr val="FFC000"/>
                  </a:solidFill>
                </a:uFill>
                <a:latin typeface="Tahoma" pitchFamily="34" charset="0"/>
                <a:ea typeface="+mn-ea"/>
                <a:cs typeface="+mn-cs"/>
              </a:rPr>
              <a:t>independent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 administrations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kumimoji="0" lang="en-US" sz="220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Tahoma" pitchFamily="34" charset="0"/>
                <a:ea typeface="+mn-ea"/>
                <a:cs typeface="+mn-cs"/>
              </a:rPr>
              <a:t>Computing, data storage, devices, 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Why is it called grid?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3962400" cy="5334000"/>
          </a:xfrm>
        </p:spPr>
        <p:txBody>
          <a:bodyPr>
            <a:normAutofit fontScale="92500"/>
          </a:bodyPr>
          <a:lstStyle/>
          <a:p>
            <a:r>
              <a:rPr lang="en-US" dirty="0"/>
              <a:t>Analogy to power grid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You do </a:t>
            </a:r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not need to know</a:t>
            </a:r>
            <a:r>
              <a:rPr lang="en-US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 </a:t>
            </a:r>
            <a:r>
              <a:rPr lang="en-US" dirty="0">
                <a:solidFill>
                  <a:schemeClr val="tx1"/>
                </a:solidFill>
                <a:effectLst/>
              </a:rPr>
              <a:t>where your electricity comes from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Just plug in your devices</a:t>
            </a:r>
          </a:p>
          <a:p>
            <a:pPr lvl="1"/>
            <a:endParaRPr lang="en-US" dirty="0"/>
          </a:p>
          <a:p>
            <a:r>
              <a:rPr lang="en-US" dirty="0"/>
              <a:t>You should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not need to know</a:t>
            </a:r>
            <a:r>
              <a:rPr lang="en-US" dirty="0">
                <a:uFill>
                  <a:solidFill>
                    <a:srgbClr val="FFC000"/>
                  </a:solidFill>
                </a:uFill>
              </a:rPr>
              <a:t> </a:t>
            </a:r>
            <a:r>
              <a:rPr lang="en-US" dirty="0"/>
              <a:t>where your computing is done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Just plug into the grid for your computing needs</a:t>
            </a:r>
          </a:p>
          <a:p>
            <a:pPr lvl="1"/>
            <a:endParaRPr lang="en-US" dirty="0"/>
          </a:p>
          <a:p>
            <a:r>
              <a:rPr lang="en-US" dirty="0"/>
              <a:t>You should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not need to know</a:t>
            </a:r>
            <a:r>
              <a:rPr lang="en-US" dirty="0">
                <a:uFill>
                  <a:solidFill>
                    <a:srgbClr val="FFC000"/>
                  </a:solidFill>
                </a:uFill>
              </a:rPr>
              <a:t> </a:t>
            </a:r>
            <a:r>
              <a:rPr lang="en-US" dirty="0"/>
              <a:t>where your data is stored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Just plug into the grid for your storage needs</a:t>
            </a:r>
          </a:p>
        </p:txBody>
      </p:sp>
      <p:pic>
        <p:nvPicPr>
          <p:cNvPr id="4" name="Picture 3" descr="grid-pic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838202"/>
            <a:ext cx="4648200" cy="440170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What is cloud computing?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Transparent use of generic computing resources off-site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Dynamically provisioned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Metered</a:t>
            </a:r>
          </a:p>
          <a:p>
            <a:endParaRPr lang="en-US" dirty="0"/>
          </a:p>
          <a:p>
            <a:r>
              <a:rPr lang="en-US" dirty="0"/>
              <a:t>Neutral to applications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Rent-a-center</a:t>
            </a:r>
          </a:p>
          <a:p>
            <a:endParaRPr lang="en-US" dirty="0"/>
          </a:p>
        </p:txBody>
      </p:sp>
      <p:sp>
        <p:nvSpPr>
          <p:cNvPr id="4" name="Cloud 3"/>
          <p:cNvSpPr/>
          <p:nvPr/>
        </p:nvSpPr>
        <p:spPr>
          <a:xfrm>
            <a:off x="1524000" y="3505200"/>
            <a:ext cx="4038600" cy="2057400"/>
          </a:xfrm>
          <a:prstGeom prst="cloud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 Internet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57200" y="5257800"/>
            <a:ext cx="990600" cy="9144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cxnSp>
        <p:nvCxnSpPr>
          <p:cNvPr id="8" name="Curved Connector 7"/>
          <p:cNvCxnSpPr>
            <a:stCxn id="6" idx="0"/>
          </p:cNvCxnSpPr>
          <p:nvPr/>
        </p:nvCxnSpPr>
        <p:spPr>
          <a:xfrm rot="5400000" flipH="1" flipV="1">
            <a:off x="1390650" y="4057650"/>
            <a:ext cx="762000" cy="1638300"/>
          </a:xfrm>
          <a:prstGeom prst="curvedConnector2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4419600" y="1676400"/>
            <a:ext cx="4267200" cy="1524000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Curved Connector 7"/>
          <p:cNvCxnSpPr>
            <a:stCxn id="4" idx="0"/>
            <a:endCxn id="13" idx="2"/>
          </p:cNvCxnSpPr>
          <p:nvPr/>
        </p:nvCxnSpPr>
        <p:spPr>
          <a:xfrm flipV="1">
            <a:off x="5559235" y="3200400"/>
            <a:ext cx="993965" cy="1333500"/>
          </a:xfrm>
          <a:prstGeom prst="curvedConnector2">
            <a:avLst/>
          </a:prstGeom>
          <a:ln w="38100">
            <a:solidFill>
              <a:srgbClr val="66FFFF"/>
            </a:solidFill>
            <a:tailEnd type="arrow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5486400"/>
            <a:ext cx="97512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server"/>
          <p:cNvSpPr>
            <a:spLocks noEditPoints="1" noChangeArrowheads="1"/>
          </p:cNvSpPr>
          <p:nvPr/>
        </p:nvSpPr>
        <p:spPr bwMode="auto">
          <a:xfrm>
            <a:off x="6324600" y="2438400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8" name="tower"/>
          <p:cNvSpPr>
            <a:spLocks noEditPoints="1" noChangeArrowheads="1"/>
          </p:cNvSpPr>
          <p:nvPr/>
        </p:nvSpPr>
        <p:spPr bwMode="auto">
          <a:xfrm>
            <a:off x="4572000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" name="tower"/>
          <p:cNvSpPr>
            <a:spLocks noEditPoints="1" noChangeArrowheads="1"/>
          </p:cNvSpPr>
          <p:nvPr/>
        </p:nvSpPr>
        <p:spPr bwMode="auto">
          <a:xfrm>
            <a:off x="4876800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" name="tower"/>
          <p:cNvSpPr>
            <a:spLocks noEditPoints="1" noChangeArrowheads="1"/>
          </p:cNvSpPr>
          <p:nvPr/>
        </p:nvSpPr>
        <p:spPr bwMode="auto">
          <a:xfrm>
            <a:off x="5181600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8" name="tower"/>
          <p:cNvSpPr>
            <a:spLocks noEditPoints="1" noChangeArrowheads="1"/>
          </p:cNvSpPr>
          <p:nvPr/>
        </p:nvSpPr>
        <p:spPr bwMode="auto">
          <a:xfrm>
            <a:off x="5486400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tower"/>
          <p:cNvSpPr>
            <a:spLocks noEditPoints="1" noChangeArrowheads="1"/>
          </p:cNvSpPr>
          <p:nvPr/>
        </p:nvSpPr>
        <p:spPr bwMode="auto">
          <a:xfrm>
            <a:off x="5791200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0" name="tower"/>
          <p:cNvSpPr>
            <a:spLocks noEditPoints="1" noChangeArrowheads="1"/>
          </p:cNvSpPr>
          <p:nvPr/>
        </p:nvSpPr>
        <p:spPr bwMode="auto">
          <a:xfrm>
            <a:off x="4648200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" name="tower"/>
          <p:cNvSpPr>
            <a:spLocks noEditPoints="1" noChangeArrowheads="1"/>
          </p:cNvSpPr>
          <p:nvPr/>
        </p:nvSpPr>
        <p:spPr bwMode="auto">
          <a:xfrm>
            <a:off x="4953000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" name="tower"/>
          <p:cNvSpPr>
            <a:spLocks noEditPoints="1" noChangeArrowheads="1"/>
          </p:cNvSpPr>
          <p:nvPr/>
        </p:nvSpPr>
        <p:spPr bwMode="auto">
          <a:xfrm>
            <a:off x="5257800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3" name="tower"/>
          <p:cNvSpPr>
            <a:spLocks noEditPoints="1" noChangeArrowheads="1"/>
          </p:cNvSpPr>
          <p:nvPr/>
        </p:nvSpPr>
        <p:spPr bwMode="auto">
          <a:xfrm>
            <a:off x="5562600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tower"/>
          <p:cNvSpPr>
            <a:spLocks noEditPoints="1" noChangeArrowheads="1"/>
          </p:cNvSpPr>
          <p:nvPr/>
        </p:nvSpPr>
        <p:spPr bwMode="auto">
          <a:xfrm>
            <a:off x="5867400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5" name="Can 64"/>
          <p:cNvSpPr/>
          <p:nvPr/>
        </p:nvSpPr>
        <p:spPr>
          <a:xfrm>
            <a:off x="8077200" y="17526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Can 65"/>
          <p:cNvSpPr/>
          <p:nvPr/>
        </p:nvSpPr>
        <p:spPr>
          <a:xfrm>
            <a:off x="7543800" y="17526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Can 66"/>
          <p:cNvSpPr/>
          <p:nvPr/>
        </p:nvSpPr>
        <p:spPr>
          <a:xfrm>
            <a:off x="7010400" y="17526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Can 54"/>
          <p:cNvSpPr/>
          <p:nvPr/>
        </p:nvSpPr>
        <p:spPr>
          <a:xfrm>
            <a:off x="6477000" y="17526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6934200" y="2438400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itchFamily="34" charset="0"/>
                <a:cs typeface="Tahoma" pitchFamily="34" charset="0"/>
              </a:rPr>
              <a:t>Computer or data center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477000" y="4114800"/>
            <a:ext cx="24384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Amazon EC2, S3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Microsoft Azure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Google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IBM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Alibaba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Oracle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…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Ellipse 104"/>
          <p:cNvSpPr/>
          <p:nvPr/>
        </p:nvSpPr>
        <p:spPr>
          <a:xfrm>
            <a:off x="685800" y="1295400"/>
            <a:ext cx="7010400" cy="4800600"/>
          </a:xfrm>
          <a:prstGeom prst="ellipse">
            <a:avLst/>
          </a:prstGeom>
          <a:solidFill>
            <a:srgbClr val="00FFFF"/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ounded Rectangle 57"/>
          <p:cNvSpPr/>
          <p:nvPr/>
        </p:nvSpPr>
        <p:spPr>
          <a:xfrm>
            <a:off x="7391400" y="2514600"/>
            <a:ext cx="1447800" cy="17526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What is grid computing?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667000" y="2514600"/>
            <a:ext cx="4114800" cy="2163763"/>
          </a:xfrm>
          <a:prstGeom prst="cloud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28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 </a:t>
            </a:r>
            <a:r>
              <a:rPr lang="en-US" sz="2800" dirty="0">
                <a:solidFill>
                  <a:srgbClr val="FF0000"/>
                </a:solidFill>
                <a:effectLst/>
                <a:latin typeface="Tahoma" pitchFamily="34" charset="0"/>
                <a:cs typeface="Tahoma" pitchFamily="34" charset="0"/>
              </a:rPr>
              <a:t>Internet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495800" y="1066800"/>
            <a:ext cx="4343400" cy="11430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04800" y="990600"/>
            <a:ext cx="1524000" cy="25908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28600" y="5334000"/>
            <a:ext cx="3429000" cy="10668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181600" y="4876800"/>
            <a:ext cx="3733800" cy="15240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381000" y="5410200"/>
            <a:ext cx="1514475" cy="838200"/>
            <a:chOff x="6629400" y="2819400"/>
            <a:chExt cx="1514475" cy="838200"/>
          </a:xfrm>
        </p:grpSpPr>
        <p:sp>
          <p:nvSpPr>
            <p:cNvPr id="10" name="tower"/>
            <p:cNvSpPr>
              <a:spLocks noEditPoints="1" noChangeArrowheads="1"/>
            </p:cNvSpPr>
            <p:nvPr/>
          </p:nvSpPr>
          <p:spPr bwMode="auto">
            <a:xfrm>
              <a:off x="78486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tower"/>
            <p:cNvSpPr>
              <a:spLocks noEditPoints="1" noChangeArrowheads="1"/>
            </p:cNvSpPr>
            <p:nvPr/>
          </p:nvSpPr>
          <p:spPr bwMode="auto">
            <a:xfrm>
              <a:off x="75438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tower"/>
            <p:cNvSpPr>
              <a:spLocks noEditPoints="1" noChangeArrowheads="1"/>
            </p:cNvSpPr>
            <p:nvPr/>
          </p:nvSpPr>
          <p:spPr bwMode="auto">
            <a:xfrm>
              <a:off x="72390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tower"/>
            <p:cNvSpPr>
              <a:spLocks noEditPoints="1" noChangeArrowheads="1"/>
            </p:cNvSpPr>
            <p:nvPr/>
          </p:nvSpPr>
          <p:spPr bwMode="auto">
            <a:xfrm>
              <a:off x="69342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tower"/>
            <p:cNvSpPr>
              <a:spLocks noEditPoints="1" noChangeArrowheads="1"/>
            </p:cNvSpPr>
            <p:nvPr/>
          </p:nvSpPr>
          <p:spPr bwMode="auto">
            <a:xfrm>
              <a:off x="66294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648200" y="1219200"/>
            <a:ext cx="1514475" cy="838200"/>
            <a:chOff x="6629400" y="2819400"/>
            <a:chExt cx="1514475" cy="838200"/>
          </a:xfrm>
        </p:grpSpPr>
        <p:sp>
          <p:nvSpPr>
            <p:cNvPr id="17" name="tower"/>
            <p:cNvSpPr>
              <a:spLocks noEditPoints="1" noChangeArrowheads="1"/>
            </p:cNvSpPr>
            <p:nvPr/>
          </p:nvSpPr>
          <p:spPr bwMode="auto">
            <a:xfrm>
              <a:off x="78486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tower"/>
            <p:cNvSpPr>
              <a:spLocks noEditPoints="1" noChangeArrowheads="1"/>
            </p:cNvSpPr>
            <p:nvPr/>
          </p:nvSpPr>
          <p:spPr bwMode="auto">
            <a:xfrm>
              <a:off x="75438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tower"/>
            <p:cNvSpPr>
              <a:spLocks noEditPoints="1" noChangeArrowheads="1"/>
            </p:cNvSpPr>
            <p:nvPr/>
          </p:nvSpPr>
          <p:spPr bwMode="auto">
            <a:xfrm>
              <a:off x="72390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tower"/>
            <p:cNvSpPr>
              <a:spLocks noEditPoints="1" noChangeArrowheads="1"/>
            </p:cNvSpPr>
            <p:nvPr/>
          </p:nvSpPr>
          <p:spPr bwMode="auto">
            <a:xfrm>
              <a:off x="69342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tower"/>
            <p:cNvSpPr>
              <a:spLocks noEditPoints="1" noChangeArrowheads="1"/>
            </p:cNvSpPr>
            <p:nvPr/>
          </p:nvSpPr>
          <p:spPr bwMode="auto">
            <a:xfrm>
              <a:off x="66294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3" name="tower"/>
          <p:cNvSpPr>
            <a:spLocks noEditPoints="1" noChangeArrowheads="1"/>
          </p:cNvSpPr>
          <p:nvPr/>
        </p:nvSpPr>
        <p:spPr bwMode="auto">
          <a:xfrm>
            <a:off x="1371600" y="1981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tower"/>
          <p:cNvSpPr>
            <a:spLocks noEditPoints="1" noChangeArrowheads="1"/>
          </p:cNvSpPr>
          <p:nvPr/>
        </p:nvSpPr>
        <p:spPr bwMode="auto">
          <a:xfrm>
            <a:off x="1905000" y="5410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" name="tower"/>
          <p:cNvSpPr>
            <a:spLocks noEditPoints="1" noChangeArrowheads="1"/>
          </p:cNvSpPr>
          <p:nvPr/>
        </p:nvSpPr>
        <p:spPr bwMode="auto">
          <a:xfrm>
            <a:off x="6477000" y="1219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" name="tower"/>
          <p:cNvSpPr>
            <a:spLocks noEditPoints="1" noChangeArrowheads="1"/>
          </p:cNvSpPr>
          <p:nvPr/>
        </p:nvSpPr>
        <p:spPr bwMode="auto">
          <a:xfrm>
            <a:off x="6172200" y="1219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5410200" y="4953000"/>
            <a:ext cx="1514475" cy="838200"/>
            <a:chOff x="6629400" y="2819400"/>
            <a:chExt cx="1514475" cy="838200"/>
          </a:xfrm>
        </p:grpSpPr>
        <p:sp>
          <p:nvSpPr>
            <p:cNvPr id="35" name="tower"/>
            <p:cNvSpPr>
              <a:spLocks noEditPoints="1" noChangeArrowheads="1"/>
            </p:cNvSpPr>
            <p:nvPr/>
          </p:nvSpPr>
          <p:spPr bwMode="auto">
            <a:xfrm>
              <a:off x="78486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tower"/>
            <p:cNvSpPr>
              <a:spLocks noEditPoints="1" noChangeArrowheads="1"/>
            </p:cNvSpPr>
            <p:nvPr/>
          </p:nvSpPr>
          <p:spPr bwMode="auto">
            <a:xfrm>
              <a:off x="75438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tower"/>
            <p:cNvSpPr>
              <a:spLocks noEditPoints="1" noChangeArrowheads="1"/>
            </p:cNvSpPr>
            <p:nvPr/>
          </p:nvSpPr>
          <p:spPr bwMode="auto">
            <a:xfrm>
              <a:off x="72390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tower"/>
            <p:cNvSpPr>
              <a:spLocks noEditPoints="1" noChangeArrowheads="1"/>
            </p:cNvSpPr>
            <p:nvPr/>
          </p:nvSpPr>
          <p:spPr bwMode="auto">
            <a:xfrm>
              <a:off x="69342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tower"/>
            <p:cNvSpPr>
              <a:spLocks noEditPoints="1" noChangeArrowheads="1"/>
            </p:cNvSpPr>
            <p:nvPr/>
          </p:nvSpPr>
          <p:spPr bwMode="auto">
            <a:xfrm>
              <a:off x="66294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562600" y="5410200"/>
            <a:ext cx="1514475" cy="838200"/>
            <a:chOff x="6629400" y="2819400"/>
            <a:chExt cx="1514475" cy="838200"/>
          </a:xfrm>
        </p:grpSpPr>
        <p:sp>
          <p:nvSpPr>
            <p:cNvPr id="41" name="tower"/>
            <p:cNvSpPr>
              <a:spLocks noEditPoints="1" noChangeArrowheads="1"/>
            </p:cNvSpPr>
            <p:nvPr/>
          </p:nvSpPr>
          <p:spPr bwMode="auto">
            <a:xfrm>
              <a:off x="78486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tower"/>
            <p:cNvSpPr>
              <a:spLocks noEditPoints="1" noChangeArrowheads="1"/>
            </p:cNvSpPr>
            <p:nvPr/>
          </p:nvSpPr>
          <p:spPr bwMode="auto">
            <a:xfrm>
              <a:off x="75438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tower"/>
            <p:cNvSpPr>
              <a:spLocks noEditPoints="1" noChangeArrowheads="1"/>
            </p:cNvSpPr>
            <p:nvPr/>
          </p:nvSpPr>
          <p:spPr bwMode="auto">
            <a:xfrm>
              <a:off x="72390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tower"/>
            <p:cNvSpPr>
              <a:spLocks noEditPoints="1" noChangeArrowheads="1"/>
            </p:cNvSpPr>
            <p:nvPr/>
          </p:nvSpPr>
          <p:spPr bwMode="auto">
            <a:xfrm>
              <a:off x="69342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tower"/>
            <p:cNvSpPr>
              <a:spLocks noEditPoints="1" noChangeArrowheads="1"/>
            </p:cNvSpPr>
            <p:nvPr/>
          </p:nvSpPr>
          <p:spPr bwMode="auto">
            <a:xfrm>
              <a:off x="66294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6" name="Can 45"/>
          <p:cNvSpPr/>
          <p:nvPr/>
        </p:nvSpPr>
        <p:spPr>
          <a:xfrm>
            <a:off x="8229600" y="27432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Can 46"/>
          <p:cNvSpPr/>
          <p:nvPr/>
        </p:nvSpPr>
        <p:spPr>
          <a:xfrm>
            <a:off x="8305800" y="56388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Can 48"/>
          <p:cNvSpPr/>
          <p:nvPr/>
        </p:nvSpPr>
        <p:spPr>
          <a:xfrm>
            <a:off x="8305800" y="495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Can 49"/>
          <p:cNvSpPr/>
          <p:nvPr/>
        </p:nvSpPr>
        <p:spPr>
          <a:xfrm>
            <a:off x="7772400" y="495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Can 50"/>
          <p:cNvSpPr/>
          <p:nvPr/>
        </p:nvSpPr>
        <p:spPr>
          <a:xfrm>
            <a:off x="533400" y="114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Can 51"/>
          <p:cNvSpPr/>
          <p:nvPr/>
        </p:nvSpPr>
        <p:spPr>
          <a:xfrm>
            <a:off x="8305800" y="114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Can 52"/>
          <p:cNvSpPr/>
          <p:nvPr/>
        </p:nvSpPr>
        <p:spPr>
          <a:xfrm>
            <a:off x="7772400" y="114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server"/>
          <p:cNvSpPr>
            <a:spLocks noEditPoints="1" noChangeArrowheads="1"/>
          </p:cNvSpPr>
          <p:nvPr/>
        </p:nvSpPr>
        <p:spPr bwMode="auto">
          <a:xfrm>
            <a:off x="7162800" y="4953000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5" name="server"/>
          <p:cNvSpPr>
            <a:spLocks noEditPoints="1" noChangeArrowheads="1"/>
          </p:cNvSpPr>
          <p:nvPr/>
        </p:nvSpPr>
        <p:spPr bwMode="auto">
          <a:xfrm>
            <a:off x="7086600" y="1219200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" name="server"/>
          <p:cNvSpPr>
            <a:spLocks noEditPoints="1" noChangeArrowheads="1"/>
          </p:cNvSpPr>
          <p:nvPr/>
        </p:nvSpPr>
        <p:spPr bwMode="auto">
          <a:xfrm>
            <a:off x="533400" y="2895600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" name="server"/>
          <p:cNvSpPr>
            <a:spLocks noEditPoints="1" noChangeArrowheads="1"/>
          </p:cNvSpPr>
          <p:nvPr/>
        </p:nvSpPr>
        <p:spPr bwMode="auto">
          <a:xfrm>
            <a:off x="3048000" y="5486400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server"/>
          <p:cNvSpPr>
            <a:spLocks noEditPoints="1" noChangeArrowheads="1"/>
          </p:cNvSpPr>
          <p:nvPr/>
        </p:nvSpPr>
        <p:spPr bwMode="auto">
          <a:xfrm>
            <a:off x="7543800" y="2667000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0" name="Can 59"/>
          <p:cNvSpPr/>
          <p:nvPr/>
        </p:nvSpPr>
        <p:spPr>
          <a:xfrm>
            <a:off x="8229600" y="35052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Rounded Rectangle 61"/>
          <p:cNvSpPr/>
          <p:nvPr/>
        </p:nvSpPr>
        <p:spPr>
          <a:xfrm>
            <a:off x="533400" y="45720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64" name="tower"/>
          <p:cNvSpPr>
            <a:spLocks noEditPoints="1" noChangeArrowheads="1"/>
          </p:cNvSpPr>
          <p:nvPr/>
        </p:nvSpPr>
        <p:spPr bwMode="auto">
          <a:xfrm>
            <a:off x="457200" y="1981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5" name="tower"/>
          <p:cNvSpPr>
            <a:spLocks noEditPoints="1" noChangeArrowheads="1"/>
          </p:cNvSpPr>
          <p:nvPr/>
        </p:nvSpPr>
        <p:spPr bwMode="auto">
          <a:xfrm>
            <a:off x="762000" y="1981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6" name="tower"/>
          <p:cNvSpPr>
            <a:spLocks noEditPoints="1" noChangeArrowheads="1"/>
          </p:cNvSpPr>
          <p:nvPr/>
        </p:nvSpPr>
        <p:spPr bwMode="auto">
          <a:xfrm>
            <a:off x="1066800" y="1981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0" name="Rounded Rectangle 69"/>
          <p:cNvSpPr/>
          <p:nvPr/>
        </p:nvSpPr>
        <p:spPr>
          <a:xfrm>
            <a:off x="1600200" y="36576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2057400" y="46482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2590800" y="10668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4267200" y="59436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6400800" y="41910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cxnSp>
        <p:nvCxnSpPr>
          <p:cNvPr id="94" name="Straight Arrow Connector 93"/>
          <p:cNvCxnSpPr>
            <a:endCxn id="58" idx="1"/>
          </p:cNvCxnSpPr>
          <p:nvPr/>
        </p:nvCxnSpPr>
        <p:spPr>
          <a:xfrm flipV="1">
            <a:off x="6781800" y="3390900"/>
            <a:ext cx="609600" cy="38100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rot="16200000" flipV="1">
            <a:off x="4724400" y="4267200"/>
            <a:ext cx="914400" cy="3048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rot="10800000">
            <a:off x="5791200" y="3886200"/>
            <a:ext cx="609600" cy="281782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 rot="5400000" flipH="1" flipV="1">
            <a:off x="3631009" y="4979591"/>
            <a:ext cx="1881982" cy="1588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rot="5400000">
            <a:off x="3352800" y="4724400"/>
            <a:ext cx="762000" cy="457200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rot="16200000" flipH="1">
            <a:off x="5614632" y="4596171"/>
            <a:ext cx="429339" cy="76199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endCxn id="5" idx="2"/>
          </p:cNvCxnSpPr>
          <p:nvPr/>
        </p:nvCxnSpPr>
        <p:spPr>
          <a:xfrm rot="5400000" flipH="1" flipV="1">
            <a:off x="6267450" y="2419350"/>
            <a:ext cx="609600" cy="190500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rot="16200000" flipH="1">
            <a:off x="2838450" y="1924050"/>
            <a:ext cx="1562100" cy="8382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>
            <a:endCxn id="6" idx="3"/>
          </p:cNvCxnSpPr>
          <p:nvPr/>
        </p:nvCxnSpPr>
        <p:spPr>
          <a:xfrm rot="10800000">
            <a:off x="1828800" y="2286000"/>
            <a:ext cx="1219200" cy="723900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>
            <a:off x="1828800" y="1447800"/>
            <a:ext cx="1600200" cy="16764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 flipV="1">
            <a:off x="2286000" y="3505200"/>
            <a:ext cx="914400" cy="1905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 flipV="1">
            <a:off x="1219200" y="3962400"/>
            <a:ext cx="1905000" cy="6477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/>
          <p:nvPr/>
        </p:nvCxnSpPr>
        <p:spPr>
          <a:xfrm flipV="1">
            <a:off x="2743200" y="3810000"/>
            <a:ext cx="1143000" cy="8763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Slide Number Placeholder 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5" name="Rounded Rectangle 72"/>
          <p:cNvSpPr/>
          <p:nvPr/>
        </p:nvSpPr>
        <p:spPr>
          <a:xfrm>
            <a:off x="2286000" y="5638800"/>
            <a:ext cx="685800" cy="4572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86" name="Rounded Rectangle 72"/>
          <p:cNvSpPr/>
          <p:nvPr/>
        </p:nvSpPr>
        <p:spPr>
          <a:xfrm>
            <a:off x="7467600" y="3581400"/>
            <a:ext cx="685800" cy="4572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87" name="Rounded Rectangle 72"/>
          <p:cNvSpPr/>
          <p:nvPr/>
        </p:nvSpPr>
        <p:spPr>
          <a:xfrm>
            <a:off x="7315200" y="5867400"/>
            <a:ext cx="762000" cy="4572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88" name="Rounded Rectangle 72"/>
          <p:cNvSpPr/>
          <p:nvPr/>
        </p:nvSpPr>
        <p:spPr>
          <a:xfrm>
            <a:off x="7848600" y="1828800"/>
            <a:ext cx="685800" cy="3048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89" name="Rounded Rectangle 72"/>
          <p:cNvSpPr/>
          <p:nvPr/>
        </p:nvSpPr>
        <p:spPr>
          <a:xfrm>
            <a:off x="1066800" y="1219200"/>
            <a:ext cx="685800" cy="4572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cxnSp>
        <p:nvCxnSpPr>
          <p:cNvPr id="91" name="Connecteur droit avec flèche 90"/>
          <p:cNvCxnSpPr/>
          <p:nvPr/>
        </p:nvCxnSpPr>
        <p:spPr>
          <a:xfrm rot="5400000" flipH="1" flipV="1">
            <a:off x="2781300" y="4229100"/>
            <a:ext cx="1143000" cy="10668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avec flèche 92"/>
          <p:cNvCxnSpPr/>
          <p:nvPr/>
        </p:nvCxnSpPr>
        <p:spPr>
          <a:xfrm rot="5400000">
            <a:off x="4572000" y="2590800"/>
            <a:ext cx="838200" cy="762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cteur droit avec flèche 102"/>
          <p:cNvCxnSpPr/>
          <p:nvPr/>
        </p:nvCxnSpPr>
        <p:spPr>
          <a:xfrm rot="10800000">
            <a:off x="6400800" y="3657600"/>
            <a:ext cx="990600" cy="1524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2971800" y="1066800"/>
            <a:ext cx="1905000" cy="457200"/>
          </a:xfrm>
          <a:prstGeom prst="ellipse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/>
          <a:lstStyle/>
          <a:p>
            <a:r>
              <a:rPr lang="en-US" dirty="0"/>
              <a:t>A grid facilitates   </a:t>
            </a:r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collaboration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/>
              <a:t>  between members of a supported distributed community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They can form a Virtual Organization within that grid</a:t>
            </a:r>
          </a:p>
          <a:p>
            <a:endParaRPr lang="en-US" dirty="0"/>
          </a:p>
          <a:p>
            <a:r>
              <a:rPr lang="en-US" dirty="0"/>
              <a:t>A grid allows distributed resources to be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shared</a:t>
            </a:r>
            <a:r>
              <a:rPr lang="en-US" dirty="0"/>
              <a:t> uniformly and securely for common goals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Computing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Data storage</a:t>
            </a:r>
          </a:p>
          <a:p>
            <a:pPr lvl="1"/>
            <a:endParaRPr lang="en-US" dirty="0"/>
          </a:p>
          <a:p>
            <a:r>
              <a:rPr lang="en-US" dirty="0"/>
              <a:t>A grid can support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multiple</a:t>
            </a:r>
            <a:r>
              <a:rPr lang="en-US" dirty="0"/>
              <a:t> Virtual Organizations in parallel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Sites, computer and data centers make selections according to the projects in which they participate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The quality of service may differ per VO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What is grid computing about?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How does a grid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3733800" cy="5867400"/>
          </a:xfrm>
        </p:spPr>
        <p:txBody>
          <a:bodyPr>
            <a:normAutofit lnSpcReduction="10000"/>
          </a:bodyPr>
          <a:lstStyle/>
          <a:p>
            <a:r>
              <a:rPr lang="en-US" u="sng" dirty="0">
                <a:uFill>
                  <a:solidFill>
                    <a:srgbClr val="FFC000"/>
                  </a:solidFill>
                </a:uFill>
              </a:rPr>
              <a:t>Middleware</a:t>
            </a:r>
            <a:r>
              <a:rPr lang="en-US" dirty="0"/>
              <a:t> makes multiple computer and data centers look like a single system to the user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Security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Information system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Data management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Job management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Monitoring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Accounting</a:t>
            </a:r>
          </a:p>
          <a:p>
            <a:pPr lvl="1"/>
            <a:endParaRPr lang="en-US" dirty="0">
              <a:solidFill>
                <a:schemeClr val="tx1"/>
              </a:solidFill>
              <a:effectLst/>
            </a:endParaRPr>
          </a:p>
          <a:p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Not easy!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Independent sites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Different systems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Local policies/priorities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Other users</a:t>
            </a:r>
          </a:p>
        </p:txBody>
      </p:sp>
      <p:pic>
        <p:nvPicPr>
          <p:cNvPr id="4" name="Picture 5" descr="Grid-Layer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6068" y="838200"/>
            <a:ext cx="5147932" cy="56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Where can we use grids?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>
            <a:normAutofit fontScale="92500"/>
          </a:bodyPr>
          <a:lstStyle/>
          <a:p>
            <a:r>
              <a:rPr lang="en-US" dirty="0"/>
              <a:t>Scientific collaborations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Can also serve in spreading know-how to developing countries</a:t>
            </a:r>
          </a:p>
          <a:p>
            <a:endParaRPr lang="en-US" dirty="0"/>
          </a:p>
          <a:p>
            <a:r>
              <a:rPr lang="en-US" dirty="0"/>
              <a:t>Industry?  Commerce?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Mostly cloud computing</a:t>
            </a:r>
          </a:p>
          <a:p>
            <a:endParaRPr lang="en-US" dirty="0"/>
          </a:p>
          <a:p>
            <a:r>
              <a:rPr lang="en-US" dirty="0"/>
              <a:t>Homes?  Schools?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Internet Service Providers </a:t>
            </a:r>
            <a:r>
              <a:rPr lang="en-US" dirty="0">
                <a:solidFill>
                  <a:schemeClr val="tx1"/>
                </a:solidFill>
                <a:effectLst/>
                <a:sym typeface="Wingdings" pitchFamily="2" charset="2"/>
              </a:rPr>
              <a:t> cloud computing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  <a:sym typeface="Wingdings" pitchFamily="2" charset="2"/>
              </a:rPr>
              <a:t>Secure data sharing technologies?</a:t>
            </a:r>
          </a:p>
          <a:p>
            <a:pPr lvl="2"/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E-learning</a:t>
            </a:r>
          </a:p>
          <a:p>
            <a:pPr lvl="2"/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Social media</a:t>
            </a:r>
            <a:endParaRPr lang="en-US" dirty="0">
              <a:solidFill>
                <a:srgbClr val="FFFF00"/>
              </a:solidFill>
            </a:endParaRPr>
          </a:p>
          <a:p>
            <a:endParaRPr lang="en-US" dirty="0"/>
          </a:p>
          <a:p>
            <a:r>
              <a:rPr lang="en-US" dirty="0"/>
              <a:t>Government?  Hospitals?  Other public services?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Beware of sensitive/private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C000"/>
      </a:hlink>
      <a:folHlink>
        <a:srgbClr val="FFC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4092</TotalTime>
  <Words>927</Words>
  <Application>Microsoft Macintosh PowerPoint</Application>
  <PresentationFormat>On-screen Show (4:3)</PresentationFormat>
  <Paragraphs>261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Tahoma</vt:lpstr>
      <vt:lpstr>Office Theme</vt:lpstr>
      <vt:lpstr>A short introduction to the Worldwide LHC Computing Grid</vt:lpstr>
      <vt:lpstr>The LHC challenge</vt:lpstr>
      <vt:lpstr>What is a grid?</vt:lpstr>
      <vt:lpstr>Why is it called grid?</vt:lpstr>
      <vt:lpstr>What is cloud computing?</vt:lpstr>
      <vt:lpstr>What is grid computing?</vt:lpstr>
      <vt:lpstr>What is grid computing about?</vt:lpstr>
      <vt:lpstr>How does a grid work?</vt:lpstr>
      <vt:lpstr>Where can we use grids?</vt:lpstr>
      <vt:lpstr>Many grids can coexist</vt:lpstr>
      <vt:lpstr>Projects that collaborated with EGEE</vt:lpstr>
      <vt:lpstr>Many communities can coexist</vt:lpstr>
      <vt:lpstr>The LHC challenge</vt:lpstr>
      <vt:lpstr>The WLCG answer</vt:lpstr>
      <vt:lpstr>The WLCG evolution</vt:lpstr>
      <vt:lpstr>WLCG Tier-1 centers</vt:lpstr>
      <vt:lpstr>WLCG sites</vt:lpstr>
      <vt:lpstr>WLCG in action</vt:lpstr>
      <vt:lpstr>Conclusions</vt:lpstr>
      <vt:lpstr>More information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NICE</dc:creator>
  <cp:lastModifiedBy>Maarten Litmaath</cp:lastModifiedBy>
  <cp:revision>444</cp:revision>
  <dcterms:created xsi:type="dcterms:W3CDTF">2008-09-16T12:54:49Z</dcterms:created>
  <dcterms:modified xsi:type="dcterms:W3CDTF">2023-01-21T22:35:50Z</dcterms:modified>
</cp:coreProperties>
</file>