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92" r:id="rId1"/>
    <p:sldMasterId id="2147483678" r:id="rId2"/>
  </p:sldMasterIdLst>
  <p:notesMasterIdLst>
    <p:notesMasterId r:id="rId44"/>
  </p:notesMasterIdLst>
  <p:handoutMasterIdLst>
    <p:handoutMasterId r:id="rId45"/>
  </p:handoutMasterIdLst>
  <p:sldIdLst>
    <p:sldId id="258" r:id="rId3"/>
    <p:sldId id="427" r:id="rId4"/>
    <p:sldId id="426" r:id="rId5"/>
    <p:sldId id="424" r:id="rId6"/>
    <p:sldId id="269" r:id="rId7"/>
    <p:sldId id="428" r:id="rId8"/>
    <p:sldId id="280" r:id="rId9"/>
    <p:sldId id="281" r:id="rId10"/>
    <p:sldId id="272" r:id="rId11"/>
    <p:sldId id="429" r:id="rId12"/>
    <p:sldId id="430" r:id="rId13"/>
    <p:sldId id="268" r:id="rId14"/>
    <p:sldId id="431" r:id="rId15"/>
    <p:sldId id="333" r:id="rId16"/>
    <p:sldId id="334" r:id="rId17"/>
    <p:sldId id="260" r:id="rId18"/>
    <p:sldId id="439" r:id="rId19"/>
    <p:sldId id="338" r:id="rId20"/>
    <p:sldId id="433" r:id="rId21"/>
    <p:sldId id="434" r:id="rId22"/>
    <p:sldId id="435" r:id="rId23"/>
    <p:sldId id="438" r:id="rId24"/>
    <p:sldId id="432" r:id="rId25"/>
    <p:sldId id="442" r:id="rId26"/>
    <p:sldId id="450" r:id="rId27"/>
    <p:sldId id="437" r:id="rId28"/>
    <p:sldId id="443" r:id="rId29"/>
    <p:sldId id="451" r:id="rId30"/>
    <p:sldId id="452" r:id="rId31"/>
    <p:sldId id="455" r:id="rId32"/>
    <p:sldId id="453" r:id="rId33"/>
    <p:sldId id="446" r:id="rId34"/>
    <p:sldId id="456" r:id="rId35"/>
    <p:sldId id="336" r:id="rId36"/>
    <p:sldId id="445" r:id="rId37"/>
    <p:sldId id="448" r:id="rId38"/>
    <p:sldId id="283" r:id="rId39"/>
    <p:sldId id="270" r:id="rId40"/>
    <p:sldId id="266" r:id="rId41"/>
    <p:sldId id="440" r:id="rId42"/>
    <p:sldId id="441" r:id="rId43"/>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DE0"/>
    <a:srgbClr val="B30505"/>
    <a:srgbClr val="0FE6F8"/>
    <a:srgbClr val="E6E6E6"/>
    <a:srgbClr val="F207CA"/>
    <a:srgbClr val="253366"/>
    <a:srgbClr val="FEFCDE"/>
    <a:srgbClr val="FBEA1C"/>
    <a:srgbClr val="2EAC68"/>
    <a:srgbClr val="2621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04" autoAdjust="0"/>
    <p:restoredTop sz="94322" autoAdjust="0"/>
  </p:normalViewPr>
  <p:slideViewPr>
    <p:cSldViewPr snapToObjects="1" showGuides="1">
      <p:cViewPr varScale="1">
        <p:scale>
          <a:sx n="66" d="100"/>
          <a:sy n="66" d="100"/>
        </p:scale>
        <p:origin x="78" y="354"/>
      </p:cViewPr>
      <p:guideLst>
        <p:guide orient="horz" pos="3067"/>
        <p:guide pos="7015"/>
        <p:guide pos="665"/>
      </p:guideLst>
    </p:cSldViewPr>
  </p:slideViewPr>
  <p:outlineViewPr>
    <p:cViewPr>
      <p:scale>
        <a:sx n="33" d="100"/>
        <a:sy n="33" d="100"/>
      </p:scale>
      <p:origin x="0" y="0"/>
    </p:cViewPr>
  </p:outlineViewPr>
  <p:notesTextViewPr>
    <p:cViewPr>
      <p:scale>
        <a:sx n="100" d="100"/>
        <a:sy n="100" d="100"/>
      </p:scale>
      <p:origin x="0" y="0"/>
    </p:cViewPr>
  </p:notesTextViewPr>
  <p:notesViewPr>
    <p:cSldViewPr snapToObjects="1" showGuides="1">
      <p:cViewPr varScale="1">
        <p:scale>
          <a:sx n="64" d="100"/>
          <a:sy n="64" d="100"/>
        </p:scale>
        <p:origin x="3115"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06/02/2023</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06/02/2023</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70063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374670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045804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146614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099377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2235988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468190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9855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32180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260513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4498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cstate="print">
              <a:alphaModFix amt="20000"/>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426453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840567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365126"/>
            <a:ext cx="8137800" cy="920538"/>
          </a:xfrm>
        </p:spPr>
        <p:txBody>
          <a:bodyPr/>
          <a:lstStyle>
            <a:lvl1pPr>
              <a:defRPr/>
            </a:lvl1pPr>
          </a:lstStyle>
          <a:p>
            <a:r>
              <a:rPr lang="en-US" dirty="0"/>
              <a:t>Click to add title</a:t>
            </a:r>
          </a:p>
        </p:txBody>
      </p:sp>
      <p:sp>
        <p:nvSpPr>
          <p:cNvPr id="3" name="Content Placeholder 2"/>
          <p:cNvSpPr>
            <a:spLocks noGrp="1"/>
          </p:cNvSpPr>
          <p:nvPr>
            <p:ph idx="1"/>
          </p:nvPr>
        </p:nvSpPr>
        <p:spPr>
          <a:xfrm>
            <a:off x="838200" y="1825625"/>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455608662"/>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838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7759644"/>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927306780"/>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111773478"/>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946774562"/>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230357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66496101"/>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fld id="{0E0C21EA-FA05-7048-AA70-4DED716611A1}" type="datetimeFigureOut">
              <a:rPr lang="en-US" smtClean="0"/>
              <a:pPr/>
              <a:t>2/6/2023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947968824"/>
      </p:ext>
    </p:extLst>
  </p:cSld>
  <p:clrMap bg1="lt1" tx1="dk1" bg2="lt2" tx2="dk2" accent1="accent1" accent2="accent2" accent3="accent3" accent4="accent4" accent5="accent5" accent6="accent6" hlink="hlink" folHlink="folHlink"/>
  <p:sldLayoutIdLst>
    <p:sldLayoutId id="2147483708" r:id="rId1"/>
    <p:sldLayoutId id="2147483711" r:id="rId2"/>
    <p:sldLayoutId id="2147483694" r:id="rId3"/>
    <p:sldLayoutId id="2147483696" r:id="rId4"/>
    <p:sldLayoutId id="2147483697" r:id="rId5"/>
    <p:sldLayoutId id="2147483700" r:id="rId6"/>
    <p:sldLayoutId id="2147483701" r:id="rId7"/>
    <p:sldLayoutId id="2147483710" r:id="rId8"/>
    <p:sldLayoutId id="2147483699" r:id="rId9"/>
  </p:sldLayoutIdLst>
  <p:hf hdr="0" dt="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C9839-AA0F-4FC0-B433-6D4C9F8DFC0C}" type="slidenum">
              <a:rPr lang="en-GB" smtClean="0"/>
              <a:t>‹#›</a:t>
            </a:fld>
            <a:endParaRPr lang="en-GB"/>
          </a:p>
        </p:txBody>
      </p:sp>
    </p:spTree>
    <p:extLst>
      <p:ext uri="{BB962C8B-B14F-4D97-AF65-F5344CB8AC3E}">
        <p14:creationId xmlns:p14="http://schemas.microsoft.com/office/powerpoint/2010/main" val="385604113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package" Target="../embeddings/Microsoft_Excel_Worksheet.xlsx"/><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indico.cern.ch/category/13033/" TargetMode="External"/><Relationship Id="rId2" Type="http://schemas.openxmlformats.org/officeDocument/2006/relationships/image" Target="../media/image37.png"/><Relationship Id="rId1" Type="http://schemas.openxmlformats.org/officeDocument/2006/relationships/slideLayout" Target="../slideLayouts/slideLayout3.xml"/><Relationship Id="rId5" Type="http://schemas.openxmlformats.org/officeDocument/2006/relationships/image" Target="../media/image34.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zenodo.org/communities/ifast" TargetMode="External"/><Relationship Id="rId2" Type="http://schemas.openxmlformats.org/officeDocument/2006/relationships/hyperlink" Target="https://espace.cern.ch/project-IFAST-Intranet" TargetMode="External"/><Relationship Id="rId1" Type="http://schemas.openxmlformats.org/officeDocument/2006/relationships/slideLayout" Target="../slideLayouts/slideLayout3.xml"/><Relationship Id="rId5" Type="http://schemas.openxmlformats.org/officeDocument/2006/relationships/image" Target="../media/image39.png"/><Relationship Id="rId4" Type="http://schemas.openxmlformats.org/officeDocument/2006/relationships/hyperlink" Target="https://ifast-project.eu/"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hyperlink" Target="https://ifast-project.eu/diversity" TargetMode="Externa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911424" y="2006526"/>
            <a:ext cx="6984776" cy="1218795"/>
          </a:xfrm>
        </p:spPr>
        <p:txBody>
          <a:bodyPr/>
          <a:lstStyle/>
          <a:p>
            <a:r>
              <a:rPr lang="fr-CH" sz="4400" dirty="0"/>
              <a:t> Introduction to I.FAST: goals and structure</a:t>
            </a:r>
            <a:endParaRPr lang="en-GB" sz="4400" dirty="0"/>
          </a:p>
        </p:txBody>
      </p:sp>
      <p:sp>
        <p:nvSpPr>
          <p:cNvPr id="3" name="Text Placeholder 2"/>
          <p:cNvSpPr>
            <a:spLocks noGrp="1"/>
          </p:cNvSpPr>
          <p:nvPr>
            <p:ph type="body" sz="quarter" idx="14"/>
          </p:nvPr>
        </p:nvSpPr>
        <p:spPr>
          <a:xfrm>
            <a:off x="1066432" y="4672387"/>
            <a:ext cx="7402857" cy="378210"/>
          </a:xfrm>
        </p:spPr>
        <p:txBody>
          <a:bodyPr/>
          <a:lstStyle/>
          <a:p>
            <a:r>
              <a:rPr lang="en-GB" dirty="0"/>
              <a:t>Period 1 Review, 07.02.2023</a:t>
            </a:r>
          </a:p>
        </p:txBody>
      </p:sp>
      <p:sp>
        <p:nvSpPr>
          <p:cNvPr id="4" name="Text Placeholder 3"/>
          <p:cNvSpPr>
            <a:spLocks noGrp="1"/>
          </p:cNvSpPr>
          <p:nvPr>
            <p:ph type="body" sz="quarter" idx="15"/>
          </p:nvPr>
        </p:nvSpPr>
        <p:spPr>
          <a:xfrm>
            <a:off x="1066432" y="3547178"/>
            <a:ext cx="7402857" cy="817926"/>
          </a:xfrm>
        </p:spPr>
        <p:txBody>
          <a:bodyPr>
            <a:normAutofit fontScale="92500" lnSpcReduction="10000"/>
          </a:bodyPr>
          <a:lstStyle/>
          <a:p>
            <a:r>
              <a:rPr lang="en-GB" dirty="0"/>
              <a:t>Maurizio Vretenar, CERN</a:t>
            </a:r>
          </a:p>
          <a:p>
            <a:r>
              <a:rPr lang="en-GB" dirty="0"/>
              <a:t>Project Coordinator</a:t>
            </a:r>
          </a:p>
        </p:txBody>
      </p:sp>
    </p:spTree>
    <p:extLst>
      <p:ext uri="{BB962C8B-B14F-4D97-AF65-F5344CB8AC3E}">
        <p14:creationId xmlns:p14="http://schemas.microsoft.com/office/powerpoint/2010/main" val="15196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C70C5-28A4-BC55-162F-C446D0B59AC3}"/>
              </a:ext>
            </a:extLst>
          </p:cNvPr>
          <p:cNvSpPr>
            <a:spLocks noGrp="1"/>
          </p:cNvSpPr>
          <p:nvPr>
            <p:ph type="title"/>
          </p:nvPr>
        </p:nvSpPr>
        <p:spPr>
          <a:xfrm>
            <a:off x="838200" y="365126"/>
            <a:ext cx="3241576" cy="1191666"/>
          </a:xfrm>
        </p:spPr>
        <p:txBody>
          <a:bodyPr>
            <a:normAutofit/>
          </a:bodyPr>
          <a:lstStyle/>
          <a:p>
            <a:r>
              <a:rPr lang="fr-CH" dirty="0"/>
              <a:t>The I.FAST Structure</a:t>
            </a:r>
            <a:endParaRPr lang="en-GB" dirty="0"/>
          </a:p>
        </p:txBody>
      </p:sp>
      <p:sp>
        <p:nvSpPr>
          <p:cNvPr id="5" name="Slide Number Placeholder 4">
            <a:extLst>
              <a:ext uri="{FF2B5EF4-FFF2-40B4-BE49-F238E27FC236}">
                <a16:creationId xmlns:a16="http://schemas.microsoft.com/office/drawing/2014/main" id="{02BC8906-8EC4-18C1-2052-161971FAA951}"/>
              </a:ext>
            </a:extLst>
          </p:cNvPr>
          <p:cNvSpPr>
            <a:spLocks noGrp="1"/>
          </p:cNvSpPr>
          <p:nvPr>
            <p:ph type="sldNum" sz="quarter" idx="12"/>
          </p:nvPr>
        </p:nvSpPr>
        <p:spPr/>
        <p:txBody>
          <a:bodyPr/>
          <a:lstStyle/>
          <a:p>
            <a:fld id="{F7A1A58B-7BA1-7E42-8231-6D1CB1C760B1}" type="slidenum">
              <a:rPr lang="en-US" smtClean="0"/>
              <a:pPr/>
              <a:t>10</a:t>
            </a:fld>
            <a:endParaRPr lang="en-US"/>
          </a:p>
        </p:txBody>
      </p:sp>
      <p:graphicFrame>
        <p:nvGraphicFramePr>
          <p:cNvPr id="6" name="Object 5">
            <a:extLst>
              <a:ext uri="{FF2B5EF4-FFF2-40B4-BE49-F238E27FC236}">
                <a16:creationId xmlns:a16="http://schemas.microsoft.com/office/drawing/2014/main" id="{DD575EB6-258B-B32B-1E6B-BDC124EA6BFC}"/>
              </a:ext>
            </a:extLst>
          </p:cNvPr>
          <p:cNvGraphicFramePr>
            <a:graphicFrameLocks noChangeAspect="1"/>
          </p:cNvGraphicFramePr>
          <p:nvPr>
            <p:extLst>
              <p:ext uri="{D42A27DB-BD31-4B8C-83A1-F6EECF244321}">
                <p14:modId xmlns:p14="http://schemas.microsoft.com/office/powerpoint/2010/main" val="1224390634"/>
              </p:ext>
            </p:extLst>
          </p:nvPr>
        </p:nvGraphicFramePr>
        <p:xfrm>
          <a:off x="4276423" y="129425"/>
          <a:ext cx="7374498" cy="6599150"/>
        </p:xfrm>
        <a:graphic>
          <a:graphicData uri="http://schemas.openxmlformats.org/presentationml/2006/ole">
            <mc:AlternateContent xmlns:mc="http://schemas.openxmlformats.org/markup-compatibility/2006">
              <mc:Choice xmlns:v="urn:schemas-microsoft-com:vml" Requires="v">
                <p:oleObj name="Worksheet" r:id="rId2" imgW="11842812" imgH="10597975" progId="Excel.Sheet.12">
                  <p:embed/>
                </p:oleObj>
              </mc:Choice>
              <mc:Fallback>
                <p:oleObj name="Worksheet" r:id="rId2" imgW="11842812" imgH="10597975" progId="Excel.Sheet.12">
                  <p:embed/>
                  <p:pic>
                    <p:nvPicPr>
                      <p:cNvPr id="0" name=""/>
                      <p:cNvPicPr/>
                      <p:nvPr/>
                    </p:nvPicPr>
                    <p:blipFill>
                      <a:blip r:embed="rId3"/>
                      <a:stretch>
                        <a:fillRect/>
                      </a:stretch>
                    </p:blipFill>
                    <p:spPr>
                      <a:xfrm>
                        <a:off x="4276423" y="129425"/>
                        <a:ext cx="7374498" cy="6599150"/>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EA16CBC8-2E80-00D8-0084-255C299F8E1D}"/>
              </a:ext>
            </a:extLst>
          </p:cNvPr>
          <p:cNvSpPr txBox="1"/>
          <p:nvPr/>
        </p:nvSpPr>
        <p:spPr>
          <a:xfrm>
            <a:off x="541079" y="1700808"/>
            <a:ext cx="3435480" cy="3970318"/>
          </a:xfrm>
          <a:prstGeom prst="rect">
            <a:avLst/>
          </a:prstGeom>
          <a:noFill/>
        </p:spPr>
        <p:txBody>
          <a:bodyPr wrap="square" rtlCol="0">
            <a:spAutoFit/>
          </a:bodyPr>
          <a:lstStyle/>
          <a:p>
            <a:r>
              <a:rPr lang="en-GB" dirty="0"/>
              <a:t>The result of this selection process is a large project covering many topics, where Coordinator and WP Coordinators provide the coherence.</a:t>
            </a:r>
          </a:p>
          <a:p>
            <a:endParaRPr lang="en-GB" dirty="0"/>
          </a:p>
          <a:p>
            <a:r>
              <a:rPr lang="en-GB" dirty="0"/>
              <a:t>In this Review, in some case the WP Coordinator will present all his Tasks, in other cases where technical aspects are prevailing, the activity will be presented by the Task Leader.</a:t>
            </a:r>
          </a:p>
        </p:txBody>
      </p:sp>
    </p:spTree>
    <p:extLst>
      <p:ext uri="{BB962C8B-B14F-4D97-AF65-F5344CB8AC3E}">
        <p14:creationId xmlns:p14="http://schemas.microsoft.com/office/powerpoint/2010/main" val="1415445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94D69-AEFF-5AC1-EF3F-C7170C5DAF47}"/>
              </a:ext>
            </a:extLst>
          </p:cNvPr>
          <p:cNvSpPr>
            <a:spLocks noGrp="1"/>
          </p:cNvSpPr>
          <p:nvPr>
            <p:ph type="title"/>
          </p:nvPr>
        </p:nvSpPr>
        <p:spPr>
          <a:xfrm>
            <a:off x="838200" y="365126"/>
            <a:ext cx="8137800" cy="687610"/>
          </a:xfrm>
        </p:spPr>
        <p:txBody>
          <a:bodyPr/>
          <a:lstStyle/>
          <a:p>
            <a:r>
              <a:rPr lang="fr-CH" dirty="0"/>
              <a:t>I.FAST Budget</a:t>
            </a:r>
            <a:endParaRPr lang="en-GB" dirty="0"/>
          </a:p>
        </p:txBody>
      </p:sp>
      <p:sp>
        <p:nvSpPr>
          <p:cNvPr id="5" name="Slide Number Placeholder 4">
            <a:extLst>
              <a:ext uri="{FF2B5EF4-FFF2-40B4-BE49-F238E27FC236}">
                <a16:creationId xmlns:a16="http://schemas.microsoft.com/office/drawing/2014/main" id="{45622CF7-28E1-07F5-B33F-C2EA57D90BB6}"/>
              </a:ext>
            </a:extLst>
          </p:cNvPr>
          <p:cNvSpPr>
            <a:spLocks noGrp="1"/>
          </p:cNvSpPr>
          <p:nvPr>
            <p:ph type="sldNum" sz="quarter" idx="12"/>
          </p:nvPr>
        </p:nvSpPr>
        <p:spPr/>
        <p:txBody>
          <a:bodyPr/>
          <a:lstStyle/>
          <a:p>
            <a:fld id="{F7A1A58B-7BA1-7E42-8231-6D1CB1C760B1}" type="slidenum">
              <a:rPr lang="en-US" smtClean="0"/>
              <a:pPr/>
              <a:t>11</a:t>
            </a:fld>
            <a:endParaRPr lang="en-US"/>
          </a:p>
        </p:txBody>
      </p:sp>
      <p:sp>
        <p:nvSpPr>
          <p:cNvPr id="6" name="TextBox 5">
            <a:extLst>
              <a:ext uri="{FF2B5EF4-FFF2-40B4-BE49-F238E27FC236}">
                <a16:creationId xmlns:a16="http://schemas.microsoft.com/office/drawing/2014/main" id="{D945FB4E-39E3-C72E-29F0-470E72B5C5D3}"/>
              </a:ext>
            </a:extLst>
          </p:cNvPr>
          <p:cNvSpPr txBox="1"/>
          <p:nvPr/>
        </p:nvSpPr>
        <p:spPr>
          <a:xfrm>
            <a:off x="820862" y="5242661"/>
            <a:ext cx="184731" cy="369332"/>
          </a:xfrm>
          <a:prstGeom prst="rect">
            <a:avLst/>
          </a:prstGeom>
          <a:noFill/>
        </p:spPr>
        <p:txBody>
          <a:bodyPr wrap="none" rtlCol="0">
            <a:spAutoFit/>
          </a:bodyPr>
          <a:lstStyle/>
          <a:p>
            <a:endParaRPr lang="en-GB" dirty="0"/>
          </a:p>
        </p:txBody>
      </p:sp>
      <p:pic>
        <p:nvPicPr>
          <p:cNvPr id="7" name="Picture 6">
            <a:extLst>
              <a:ext uri="{FF2B5EF4-FFF2-40B4-BE49-F238E27FC236}">
                <a16:creationId xmlns:a16="http://schemas.microsoft.com/office/drawing/2014/main" id="{D16DA0DD-4B32-9FD4-42E4-60D40D1F64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29558" y="1240561"/>
            <a:ext cx="3977947" cy="2316942"/>
          </a:xfrm>
          <a:prstGeom prst="rect">
            <a:avLst/>
          </a:prstGeom>
        </p:spPr>
      </p:pic>
      <p:sp>
        <p:nvSpPr>
          <p:cNvPr id="8" name="TextBox 7">
            <a:extLst>
              <a:ext uri="{FF2B5EF4-FFF2-40B4-BE49-F238E27FC236}">
                <a16:creationId xmlns:a16="http://schemas.microsoft.com/office/drawing/2014/main" id="{A534F8D0-A6DA-B6AB-78B8-CF0FC75EAB6F}"/>
              </a:ext>
            </a:extLst>
          </p:cNvPr>
          <p:cNvSpPr txBox="1"/>
          <p:nvPr/>
        </p:nvSpPr>
        <p:spPr>
          <a:xfrm>
            <a:off x="548284" y="4205468"/>
            <a:ext cx="5942940" cy="830997"/>
          </a:xfrm>
          <a:prstGeom prst="rect">
            <a:avLst/>
          </a:prstGeom>
          <a:noFill/>
        </p:spPr>
        <p:txBody>
          <a:bodyPr wrap="square" rtlCol="0">
            <a:spAutoFit/>
          </a:bodyPr>
          <a:lstStyle/>
          <a:p>
            <a:r>
              <a:rPr lang="fr-CH" sz="1600" dirty="0"/>
              <a:t>Note: CERN has 1.834 M€ of «coordination» budget (management, communication, KT, Innovation </a:t>
            </a:r>
            <a:r>
              <a:rPr lang="fr-CH" sz="1600" dirty="0" err="1"/>
              <a:t>Fund</a:t>
            </a:r>
            <a:r>
              <a:rPr lang="fr-CH" sz="1600" dirty="0"/>
              <a:t>). R&amp;D part (WP 4-13) </a:t>
            </a:r>
            <a:r>
              <a:rPr lang="fr-CH" sz="1600" dirty="0" err="1"/>
              <a:t>is</a:t>
            </a:r>
            <a:r>
              <a:rPr lang="fr-CH" sz="1600" dirty="0"/>
              <a:t> </a:t>
            </a:r>
            <a:r>
              <a:rPr lang="fr-CH" sz="1600" dirty="0" err="1"/>
              <a:t>only</a:t>
            </a:r>
            <a:r>
              <a:rPr lang="fr-CH" sz="1600" dirty="0"/>
              <a:t> 955 k€.</a:t>
            </a:r>
            <a:endParaRPr lang="en-GB" sz="1600" dirty="0"/>
          </a:p>
        </p:txBody>
      </p:sp>
      <p:sp>
        <p:nvSpPr>
          <p:cNvPr id="9" name="TextBox 8">
            <a:extLst>
              <a:ext uri="{FF2B5EF4-FFF2-40B4-BE49-F238E27FC236}">
                <a16:creationId xmlns:a16="http://schemas.microsoft.com/office/drawing/2014/main" id="{859A0A16-67B5-AD26-FA23-92DF0F6F602A}"/>
              </a:ext>
            </a:extLst>
          </p:cNvPr>
          <p:cNvSpPr txBox="1"/>
          <p:nvPr/>
        </p:nvSpPr>
        <p:spPr>
          <a:xfrm>
            <a:off x="7705672" y="3681688"/>
            <a:ext cx="3388458" cy="523220"/>
          </a:xfrm>
          <a:prstGeom prst="rect">
            <a:avLst/>
          </a:prstGeom>
          <a:noFill/>
        </p:spPr>
        <p:txBody>
          <a:bodyPr wrap="square" rtlCol="0">
            <a:spAutoFit/>
          </a:bodyPr>
          <a:lstStyle/>
          <a:p>
            <a:r>
              <a:rPr lang="en-GB" sz="1400" dirty="0"/>
              <a:t>Counting only the R&amp;D WPs (4-13), industry share is 24%</a:t>
            </a:r>
          </a:p>
        </p:txBody>
      </p:sp>
      <p:sp>
        <p:nvSpPr>
          <p:cNvPr id="10" name="TextBox 9">
            <a:extLst>
              <a:ext uri="{FF2B5EF4-FFF2-40B4-BE49-F238E27FC236}">
                <a16:creationId xmlns:a16="http://schemas.microsoft.com/office/drawing/2014/main" id="{8397E610-B5DF-1DC5-F891-E4592D44BC5F}"/>
              </a:ext>
            </a:extLst>
          </p:cNvPr>
          <p:cNvSpPr txBox="1"/>
          <p:nvPr/>
        </p:nvSpPr>
        <p:spPr>
          <a:xfrm>
            <a:off x="556106" y="5065069"/>
            <a:ext cx="6973452"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fr-CH" dirty="0" err="1"/>
              <a:t>Overall</a:t>
            </a:r>
            <a:r>
              <a:rPr lang="fr-CH" dirty="0"/>
              <a:t> </a:t>
            </a:r>
            <a:r>
              <a:rPr lang="fr-CH" dirty="0" err="1"/>
              <a:t>funding</a:t>
            </a:r>
            <a:r>
              <a:rPr lang="fr-CH" dirty="0"/>
              <a:t> rate 44% (ratio EC contribution / total </a:t>
            </a:r>
            <a:r>
              <a:rPr lang="fr-CH" dirty="0" err="1"/>
              <a:t>cost</a:t>
            </a:r>
            <a:r>
              <a:rPr lang="fr-CH" dirty="0"/>
              <a:t>)</a:t>
            </a:r>
          </a:p>
          <a:p>
            <a:r>
              <a:rPr lang="fr-CH" dirty="0"/>
              <a:t>22.7 M€ total </a:t>
            </a:r>
            <a:r>
              <a:rPr lang="fr-CH" dirty="0" err="1"/>
              <a:t>project</a:t>
            </a:r>
            <a:r>
              <a:rPr lang="fr-CH" dirty="0"/>
              <a:t> </a:t>
            </a:r>
            <a:r>
              <a:rPr lang="fr-CH" dirty="0" err="1"/>
              <a:t>cost</a:t>
            </a:r>
            <a:endParaRPr lang="en-GB" dirty="0"/>
          </a:p>
        </p:txBody>
      </p:sp>
      <p:pic>
        <p:nvPicPr>
          <p:cNvPr id="11" name="Picture 10">
            <a:extLst>
              <a:ext uri="{FF2B5EF4-FFF2-40B4-BE49-F238E27FC236}">
                <a16:creationId xmlns:a16="http://schemas.microsoft.com/office/drawing/2014/main" id="{5E2D024C-8C64-25F6-ADC0-EABC33BDDB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6106" y="1236243"/>
            <a:ext cx="6417463" cy="2909903"/>
          </a:xfrm>
          <a:prstGeom prst="rect">
            <a:avLst/>
          </a:prstGeom>
        </p:spPr>
      </p:pic>
    </p:spTree>
    <p:extLst>
      <p:ext uri="{BB962C8B-B14F-4D97-AF65-F5344CB8AC3E}">
        <p14:creationId xmlns:p14="http://schemas.microsoft.com/office/powerpoint/2010/main" val="3746053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145102-990E-4D60-A645-876F45F9FD85}"/>
              </a:ext>
            </a:extLst>
          </p:cNvPr>
          <p:cNvSpPr txBox="1"/>
          <p:nvPr/>
        </p:nvSpPr>
        <p:spPr>
          <a:xfrm>
            <a:off x="1055440" y="4763007"/>
            <a:ext cx="5400600"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sz="2800" dirty="0"/>
              <a:t>Thank you for your attention!</a:t>
            </a:r>
          </a:p>
        </p:txBody>
      </p:sp>
    </p:spTree>
    <p:extLst>
      <p:ext uri="{BB962C8B-B14F-4D97-AF65-F5344CB8AC3E}">
        <p14:creationId xmlns:p14="http://schemas.microsoft.com/office/powerpoint/2010/main" val="2535720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911424" y="2006526"/>
            <a:ext cx="6984776" cy="1218795"/>
          </a:xfrm>
        </p:spPr>
        <p:txBody>
          <a:bodyPr/>
          <a:lstStyle/>
          <a:p>
            <a:r>
              <a:rPr lang="fr-CH" sz="4400" dirty="0"/>
              <a:t> </a:t>
            </a:r>
            <a:r>
              <a:rPr lang="en-GB" sz="4400" dirty="0"/>
              <a:t>Results, achievements and issues in Period 1</a:t>
            </a:r>
          </a:p>
        </p:txBody>
      </p:sp>
      <p:sp>
        <p:nvSpPr>
          <p:cNvPr id="3" name="Text Placeholder 2"/>
          <p:cNvSpPr>
            <a:spLocks noGrp="1"/>
          </p:cNvSpPr>
          <p:nvPr>
            <p:ph type="body" sz="quarter" idx="14"/>
          </p:nvPr>
        </p:nvSpPr>
        <p:spPr>
          <a:xfrm>
            <a:off x="1066432" y="4672387"/>
            <a:ext cx="7402857" cy="378210"/>
          </a:xfrm>
        </p:spPr>
        <p:txBody>
          <a:bodyPr/>
          <a:lstStyle/>
          <a:p>
            <a:r>
              <a:rPr lang="en-GB" dirty="0"/>
              <a:t>Period 1 Review, 07.02.2023</a:t>
            </a:r>
          </a:p>
        </p:txBody>
      </p:sp>
      <p:sp>
        <p:nvSpPr>
          <p:cNvPr id="4" name="Text Placeholder 3"/>
          <p:cNvSpPr>
            <a:spLocks noGrp="1"/>
          </p:cNvSpPr>
          <p:nvPr>
            <p:ph type="body" sz="quarter" idx="15"/>
          </p:nvPr>
        </p:nvSpPr>
        <p:spPr>
          <a:xfrm>
            <a:off x="1066432" y="3547178"/>
            <a:ext cx="7402857" cy="817926"/>
          </a:xfrm>
        </p:spPr>
        <p:txBody>
          <a:bodyPr>
            <a:normAutofit fontScale="92500" lnSpcReduction="10000"/>
          </a:bodyPr>
          <a:lstStyle/>
          <a:p>
            <a:r>
              <a:rPr lang="en-GB" dirty="0"/>
              <a:t>Maurizio Vretenar, CERN</a:t>
            </a:r>
          </a:p>
          <a:p>
            <a:r>
              <a:rPr lang="en-GB" dirty="0"/>
              <a:t>Project Coordinator</a:t>
            </a:r>
          </a:p>
        </p:txBody>
      </p:sp>
    </p:spTree>
    <p:extLst>
      <p:ext uri="{BB962C8B-B14F-4D97-AF65-F5344CB8AC3E}">
        <p14:creationId xmlns:p14="http://schemas.microsoft.com/office/powerpoint/2010/main" val="651479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95CA5-E989-44BC-B11D-78A663627C05}"/>
              </a:ext>
            </a:extLst>
          </p:cNvPr>
          <p:cNvSpPr>
            <a:spLocks noGrp="1"/>
          </p:cNvSpPr>
          <p:nvPr>
            <p:ph type="title"/>
          </p:nvPr>
        </p:nvSpPr>
        <p:spPr/>
        <p:txBody>
          <a:bodyPr/>
          <a:lstStyle/>
          <a:p>
            <a:r>
              <a:rPr lang="fr-CH" dirty="0" err="1"/>
              <a:t>Status</a:t>
            </a:r>
            <a:r>
              <a:rPr lang="fr-CH" dirty="0"/>
              <a:t> of </a:t>
            </a:r>
            <a:r>
              <a:rPr lang="fr-CH" dirty="0" err="1"/>
              <a:t>Deliverables</a:t>
            </a:r>
            <a:endParaRPr lang="en-GB" dirty="0"/>
          </a:p>
        </p:txBody>
      </p:sp>
      <p:sp>
        <p:nvSpPr>
          <p:cNvPr id="3" name="Content Placeholder 2">
            <a:extLst>
              <a:ext uri="{FF2B5EF4-FFF2-40B4-BE49-F238E27FC236}">
                <a16:creationId xmlns:a16="http://schemas.microsoft.com/office/drawing/2014/main" id="{0ADAD8FB-B6F1-4CF3-841C-B4DD6A4CA5BE}"/>
              </a:ext>
            </a:extLst>
          </p:cNvPr>
          <p:cNvSpPr>
            <a:spLocks noGrp="1"/>
          </p:cNvSpPr>
          <p:nvPr>
            <p:ph idx="1"/>
          </p:nvPr>
        </p:nvSpPr>
        <p:spPr>
          <a:xfrm>
            <a:off x="7152456" y="1700808"/>
            <a:ext cx="4536504" cy="2573802"/>
          </a:xfrm>
        </p:spPr>
        <p:txBody>
          <a:bodyPr>
            <a:normAutofit fontScale="62500" lnSpcReduction="20000"/>
          </a:bodyPr>
          <a:lstStyle/>
          <a:p>
            <a:pPr marL="0" indent="0">
              <a:lnSpc>
                <a:spcPct val="120000"/>
              </a:lnSpc>
              <a:buNone/>
            </a:pPr>
            <a:r>
              <a:rPr lang="en-GB" b="1" dirty="0">
                <a:solidFill>
                  <a:schemeClr val="accent1"/>
                </a:solidFill>
              </a:rPr>
              <a:t>9 Deliverables achieved out of 10</a:t>
            </a:r>
            <a:r>
              <a:rPr lang="en-GB" dirty="0"/>
              <a:t>.</a:t>
            </a:r>
          </a:p>
          <a:p>
            <a:pPr marL="0" indent="0">
              <a:lnSpc>
                <a:spcPct val="120000"/>
              </a:lnSpc>
              <a:buNone/>
            </a:pPr>
            <a:r>
              <a:rPr lang="en-GB" dirty="0"/>
              <a:t>Only one delayed from M18 to M24 because of a shift of activities from CEA to INFN due to late recruitment at INFN:</a:t>
            </a:r>
          </a:p>
          <a:p>
            <a:pPr marL="0" indent="0">
              <a:lnSpc>
                <a:spcPct val="120000"/>
              </a:lnSpc>
              <a:buNone/>
            </a:pPr>
            <a:r>
              <a:rPr lang="en-GB" sz="2600" dirty="0"/>
              <a:t>D8.3  First Engineering design of HTS demonstrator</a:t>
            </a:r>
            <a:endParaRPr lang="en-GB" dirty="0"/>
          </a:p>
        </p:txBody>
      </p:sp>
      <p:sp>
        <p:nvSpPr>
          <p:cNvPr id="5" name="Slide Number Placeholder 4">
            <a:extLst>
              <a:ext uri="{FF2B5EF4-FFF2-40B4-BE49-F238E27FC236}">
                <a16:creationId xmlns:a16="http://schemas.microsoft.com/office/drawing/2014/main" id="{8C3F0958-CF53-468E-973C-3B44EEF3A141}"/>
              </a:ext>
            </a:extLst>
          </p:cNvPr>
          <p:cNvSpPr>
            <a:spLocks noGrp="1"/>
          </p:cNvSpPr>
          <p:nvPr>
            <p:ph type="sldNum" sz="quarter" idx="12"/>
          </p:nvPr>
        </p:nvSpPr>
        <p:spPr/>
        <p:txBody>
          <a:bodyPr/>
          <a:lstStyle/>
          <a:p>
            <a:fld id="{F7A1A58B-7BA1-7E42-8231-6D1CB1C760B1}" type="slidenum">
              <a:rPr lang="en-US" smtClean="0"/>
              <a:pPr/>
              <a:t>14</a:t>
            </a:fld>
            <a:endParaRPr lang="en-US"/>
          </a:p>
        </p:txBody>
      </p:sp>
      <p:pic>
        <p:nvPicPr>
          <p:cNvPr id="6" name="Picture 5">
            <a:extLst>
              <a:ext uri="{FF2B5EF4-FFF2-40B4-BE49-F238E27FC236}">
                <a16:creationId xmlns:a16="http://schemas.microsoft.com/office/drawing/2014/main" id="{5094DDE9-255D-4D80-1FA6-7DE922CFB63C}"/>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983432" y="1647286"/>
            <a:ext cx="5854938" cy="3869946"/>
          </a:xfrm>
          <a:prstGeom prst="rect">
            <a:avLst/>
          </a:prstGeom>
          <a:noFill/>
        </p:spPr>
      </p:pic>
    </p:spTree>
    <p:extLst>
      <p:ext uri="{BB962C8B-B14F-4D97-AF65-F5344CB8AC3E}">
        <p14:creationId xmlns:p14="http://schemas.microsoft.com/office/powerpoint/2010/main" val="8173639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95CA5-E989-44BC-B11D-78A663627C05}"/>
              </a:ext>
            </a:extLst>
          </p:cNvPr>
          <p:cNvSpPr>
            <a:spLocks noGrp="1"/>
          </p:cNvSpPr>
          <p:nvPr>
            <p:ph type="title"/>
          </p:nvPr>
        </p:nvSpPr>
        <p:spPr/>
        <p:txBody>
          <a:bodyPr>
            <a:normAutofit/>
          </a:bodyPr>
          <a:lstStyle/>
          <a:p>
            <a:r>
              <a:rPr lang="fr-CH" dirty="0" err="1"/>
              <a:t>Status</a:t>
            </a:r>
            <a:r>
              <a:rPr lang="fr-CH" dirty="0"/>
              <a:t> of </a:t>
            </a:r>
            <a:r>
              <a:rPr lang="fr-CH" dirty="0" err="1"/>
              <a:t>Milestones</a:t>
            </a:r>
            <a:endParaRPr lang="en-GB" dirty="0"/>
          </a:p>
        </p:txBody>
      </p:sp>
      <p:sp>
        <p:nvSpPr>
          <p:cNvPr id="3" name="Content Placeholder 2">
            <a:extLst>
              <a:ext uri="{FF2B5EF4-FFF2-40B4-BE49-F238E27FC236}">
                <a16:creationId xmlns:a16="http://schemas.microsoft.com/office/drawing/2014/main" id="{0ADAD8FB-B6F1-4CF3-841C-B4DD6A4CA5BE}"/>
              </a:ext>
            </a:extLst>
          </p:cNvPr>
          <p:cNvSpPr>
            <a:spLocks noGrp="1"/>
          </p:cNvSpPr>
          <p:nvPr>
            <p:ph idx="1"/>
          </p:nvPr>
        </p:nvSpPr>
        <p:spPr>
          <a:xfrm>
            <a:off x="6800419" y="3319865"/>
            <a:ext cx="4680520" cy="2702448"/>
          </a:xfrm>
        </p:spPr>
        <p:txBody>
          <a:bodyPr>
            <a:normAutofit/>
          </a:bodyPr>
          <a:lstStyle/>
          <a:p>
            <a:pPr marL="0" indent="0">
              <a:lnSpc>
                <a:spcPct val="120000"/>
              </a:lnSpc>
              <a:buNone/>
            </a:pPr>
            <a:r>
              <a:rPr lang="en-GB" sz="1600" b="0" i="0" u="none" strike="noStrike" dirty="0">
                <a:solidFill>
                  <a:srgbClr val="000000"/>
                </a:solidFill>
                <a:effectLst/>
                <a:latin typeface="Calibri" panose="020F0502020204030204" pitchFamily="34" charset="0"/>
              </a:rPr>
              <a:t>MS46</a:t>
            </a:r>
            <a:r>
              <a:rPr lang="en-GB" sz="1600" dirty="0"/>
              <a:t> </a:t>
            </a:r>
            <a:r>
              <a:rPr lang="en-GB" sz="1600" b="0" i="0" u="none" strike="noStrike" dirty="0">
                <a:solidFill>
                  <a:srgbClr val="000000"/>
                </a:solidFill>
                <a:effectLst/>
                <a:latin typeface="Calibri" panose="020F0502020204030204" pitchFamily="34" charset="0"/>
              </a:rPr>
              <a:t>Performance of Superconductive Cavities made by AM technology by Nb or Cu with Nb thin spattered film on the internal surface,</a:t>
            </a:r>
            <a:r>
              <a:rPr lang="en-GB" sz="1600" dirty="0"/>
              <a:t> </a:t>
            </a:r>
            <a:r>
              <a:rPr lang="en-GB" sz="1600" b="0" i="0" u="none" strike="noStrike" dirty="0">
                <a:solidFill>
                  <a:srgbClr val="000000"/>
                </a:solidFill>
                <a:effectLst/>
                <a:latin typeface="Calibri" panose="020F0502020204030204" pitchFamily="34" charset="0"/>
              </a:rPr>
              <a:t>M12</a:t>
            </a:r>
            <a:r>
              <a:rPr lang="en-GB" sz="1600" dirty="0"/>
              <a:t> </a:t>
            </a:r>
            <a:r>
              <a:rPr lang="en-GB" sz="1600" dirty="0">
                <a:solidFill>
                  <a:srgbClr val="000000"/>
                </a:solidFill>
                <a:latin typeface="Calibri" panose="020F0502020204030204" pitchFamily="34" charset="0"/>
              </a:rPr>
              <a:t>to M</a:t>
            </a:r>
            <a:r>
              <a:rPr lang="en-GB" sz="1600" b="0" i="0" u="none" strike="noStrike" dirty="0">
                <a:solidFill>
                  <a:srgbClr val="000000"/>
                </a:solidFill>
                <a:effectLst/>
                <a:latin typeface="Calibri" panose="020F0502020204030204" pitchFamily="34" charset="0"/>
              </a:rPr>
              <a:t>30</a:t>
            </a:r>
          </a:p>
          <a:p>
            <a:pPr marL="0" indent="0">
              <a:lnSpc>
                <a:spcPct val="120000"/>
              </a:lnSpc>
              <a:buNone/>
            </a:pPr>
            <a:r>
              <a:rPr lang="en-GB" sz="1600" b="0" i="0" u="none" strike="noStrike" dirty="0">
                <a:solidFill>
                  <a:srgbClr val="000000"/>
                </a:solidFill>
                <a:effectLst/>
                <a:latin typeface="Calibri" panose="020F0502020204030204" pitchFamily="34" charset="0"/>
              </a:rPr>
              <a:t>MS5</a:t>
            </a:r>
            <a:r>
              <a:rPr lang="en-GB" sz="1600" dirty="0"/>
              <a:t> </a:t>
            </a:r>
            <a:r>
              <a:rPr lang="en-GB" sz="1600" b="0" i="0" u="none" strike="noStrike" dirty="0">
                <a:solidFill>
                  <a:srgbClr val="000000"/>
                </a:solidFill>
                <a:effectLst/>
                <a:latin typeface="Calibri" panose="020F0502020204030204" pitchFamily="34" charset="0"/>
              </a:rPr>
              <a:t>ACO workshop,</a:t>
            </a:r>
            <a:r>
              <a:rPr lang="en-GB" sz="1600" dirty="0"/>
              <a:t> </a:t>
            </a:r>
            <a:r>
              <a:rPr lang="en-GB" sz="1600" b="0" i="0" u="none" strike="noStrike" dirty="0">
                <a:solidFill>
                  <a:srgbClr val="000000"/>
                </a:solidFill>
                <a:effectLst/>
                <a:latin typeface="Calibri" panose="020F0502020204030204" pitchFamily="34" charset="0"/>
              </a:rPr>
              <a:t>M18</a:t>
            </a:r>
            <a:r>
              <a:rPr lang="en-GB" sz="1600" dirty="0"/>
              <a:t> to </a:t>
            </a:r>
            <a:r>
              <a:rPr lang="en-GB" sz="1600" dirty="0">
                <a:solidFill>
                  <a:srgbClr val="000000"/>
                </a:solidFill>
                <a:latin typeface="Calibri" panose="020F0502020204030204" pitchFamily="34" charset="0"/>
              </a:rPr>
              <a:t>M</a:t>
            </a:r>
            <a:r>
              <a:rPr lang="en-GB" sz="1600" b="0" i="0" u="none" strike="noStrike" dirty="0">
                <a:solidFill>
                  <a:srgbClr val="000000"/>
                </a:solidFill>
                <a:effectLst/>
                <a:latin typeface="Calibri" panose="020F0502020204030204" pitchFamily="34" charset="0"/>
              </a:rPr>
              <a:t>24</a:t>
            </a:r>
            <a:r>
              <a:rPr lang="en-GB" sz="1600" dirty="0"/>
              <a:t> </a:t>
            </a:r>
          </a:p>
          <a:p>
            <a:pPr marL="0" indent="0">
              <a:lnSpc>
                <a:spcPct val="120000"/>
              </a:lnSpc>
              <a:buNone/>
            </a:pPr>
            <a:r>
              <a:rPr lang="en-GB" sz="1600" b="0" i="0" u="none" strike="noStrike" dirty="0">
                <a:solidFill>
                  <a:srgbClr val="000000"/>
                </a:solidFill>
                <a:effectLst/>
                <a:latin typeface="Calibri" panose="020F0502020204030204" pitchFamily="34" charset="0"/>
              </a:rPr>
              <a:t>MS53</a:t>
            </a:r>
            <a:r>
              <a:rPr lang="en-GB" sz="1600" dirty="0"/>
              <a:t> </a:t>
            </a:r>
            <a:r>
              <a:rPr lang="en-GB" sz="1600" b="0" i="0" u="none" strike="noStrike" dirty="0">
                <a:solidFill>
                  <a:srgbClr val="000000"/>
                </a:solidFill>
                <a:effectLst/>
                <a:latin typeface="Calibri" panose="020F0502020204030204" pitchFamily="34" charset="0"/>
              </a:rPr>
              <a:t>Workshop on sustainable materials and lifecycle management for accelerators,</a:t>
            </a:r>
            <a:r>
              <a:rPr lang="en-GB" sz="1600" dirty="0"/>
              <a:t> </a:t>
            </a:r>
            <a:r>
              <a:rPr lang="en-GB" sz="1600" b="0" i="0" u="none" strike="noStrike" dirty="0">
                <a:solidFill>
                  <a:srgbClr val="000000"/>
                </a:solidFill>
                <a:effectLst/>
                <a:latin typeface="Calibri" panose="020F0502020204030204" pitchFamily="34" charset="0"/>
              </a:rPr>
              <a:t>M18</a:t>
            </a:r>
            <a:r>
              <a:rPr lang="en-GB" sz="1600" dirty="0"/>
              <a:t> to </a:t>
            </a:r>
            <a:r>
              <a:rPr lang="en-GB" sz="1600" b="0" i="0" u="none" strike="noStrike" dirty="0">
                <a:solidFill>
                  <a:srgbClr val="000000"/>
                </a:solidFill>
                <a:effectLst/>
                <a:latin typeface="Calibri" panose="020F0502020204030204" pitchFamily="34" charset="0"/>
              </a:rPr>
              <a:t>M22</a:t>
            </a:r>
            <a:endParaRPr lang="en-GB" sz="1600" dirty="0"/>
          </a:p>
        </p:txBody>
      </p:sp>
      <p:sp>
        <p:nvSpPr>
          <p:cNvPr id="5" name="Slide Number Placeholder 4">
            <a:extLst>
              <a:ext uri="{FF2B5EF4-FFF2-40B4-BE49-F238E27FC236}">
                <a16:creationId xmlns:a16="http://schemas.microsoft.com/office/drawing/2014/main" id="{8C3F0958-CF53-468E-973C-3B44EEF3A141}"/>
              </a:ext>
            </a:extLst>
          </p:cNvPr>
          <p:cNvSpPr>
            <a:spLocks noGrp="1"/>
          </p:cNvSpPr>
          <p:nvPr>
            <p:ph type="sldNum" sz="quarter" idx="12"/>
          </p:nvPr>
        </p:nvSpPr>
        <p:spPr/>
        <p:txBody>
          <a:bodyPr/>
          <a:lstStyle/>
          <a:p>
            <a:fld id="{F7A1A58B-7BA1-7E42-8231-6D1CB1C760B1}" type="slidenum">
              <a:rPr lang="en-US" smtClean="0"/>
              <a:pPr/>
              <a:t>15</a:t>
            </a:fld>
            <a:endParaRPr lang="en-US" dirty="0"/>
          </a:p>
        </p:txBody>
      </p:sp>
      <p:pic>
        <p:nvPicPr>
          <p:cNvPr id="6" name="Picture 5">
            <a:extLst>
              <a:ext uri="{FF2B5EF4-FFF2-40B4-BE49-F238E27FC236}">
                <a16:creationId xmlns:a16="http://schemas.microsoft.com/office/drawing/2014/main" id="{193575C4-CB23-1483-B616-5931319248D6}"/>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6519" y="1628800"/>
            <a:ext cx="5976664" cy="3799888"/>
          </a:xfrm>
          <a:prstGeom prst="rect">
            <a:avLst/>
          </a:prstGeom>
          <a:noFill/>
        </p:spPr>
      </p:pic>
      <p:sp>
        <p:nvSpPr>
          <p:cNvPr id="7" name="Content Placeholder 2">
            <a:extLst>
              <a:ext uri="{FF2B5EF4-FFF2-40B4-BE49-F238E27FC236}">
                <a16:creationId xmlns:a16="http://schemas.microsoft.com/office/drawing/2014/main" id="{BCE2D2E3-439C-1543-8071-21E0A4A0F8F0}"/>
              </a:ext>
            </a:extLst>
          </p:cNvPr>
          <p:cNvSpPr txBox="1">
            <a:spLocks/>
          </p:cNvSpPr>
          <p:nvPr/>
        </p:nvSpPr>
        <p:spPr>
          <a:xfrm>
            <a:off x="6800419" y="1524791"/>
            <a:ext cx="4536504" cy="1688185"/>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buFont typeface="Arial"/>
              <a:buNone/>
            </a:pPr>
            <a:r>
              <a:rPr lang="en-GB" b="1" dirty="0">
                <a:solidFill>
                  <a:schemeClr val="accent1"/>
                </a:solidFill>
              </a:rPr>
              <a:t>27 Milestones reached out of 30</a:t>
            </a:r>
            <a:r>
              <a:rPr lang="en-GB" dirty="0"/>
              <a:t>.</a:t>
            </a:r>
          </a:p>
          <a:p>
            <a:pPr marL="0" indent="0">
              <a:lnSpc>
                <a:spcPct val="120000"/>
              </a:lnSpc>
              <a:buFont typeface="Arial"/>
              <a:buNone/>
            </a:pPr>
            <a:r>
              <a:rPr lang="en-GB" dirty="0"/>
              <a:t>Three delayed because of minor technical problems or organisational issues with no impact on the Work Plan. </a:t>
            </a:r>
          </a:p>
        </p:txBody>
      </p:sp>
    </p:spTree>
    <p:extLst>
      <p:ext uri="{BB962C8B-B14F-4D97-AF65-F5344CB8AC3E}">
        <p14:creationId xmlns:p14="http://schemas.microsoft.com/office/powerpoint/2010/main" val="24018809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3600" dirty="0"/>
              <a:t>Use of </a:t>
            </a:r>
            <a:r>
              <a:rPr lang="fr-CH" sz="3600" dirty="0" err="1"/>
              <a:t>resources</a:t>
            </a:r>
            <a:r>
              <a:rPr lang="fr-CH" sz="3600" dirty="0"/>
              <a:t> – Full </a:t>
            </a:r>
            <a:r>
              <a:rPr lang="fr-CH" sz="3600" dirty="0" err="1"/>
              <a:t>costs</a:t>
            </a:r>
            <a:r>
              <a:rPr lang="fr-CH" sz="3600" dirty="0"/>
              <a:t> per WP</a:t>
            </a:r>
            <a:endParaRPr lang="en-GB" sz="3600" dirty="0"/>
          </a:p>
        </p:txBody>
      </p:sp>
      <p:sp>
        <p:nvSpPr>
          <p:cNvPr id="3" name="Content Placeholder 2"/>
          <p:cNvSpPr>
            <a:spLocks noGrp="1"/>
          </p:cNvSpPr>
          <p:nvPr>
            <p:ph sz="half" idx="1"/>
          </p:nvPr>
        </p:nvSpPr>
        <p:spPr>
          <a:xfrm>
            <a:off x="838200" y="1825625"/>
            <a:ext cx="3961656" cy="3763615"/>
          </a:xfrm>
        </p:spPr>
        <p:txBody>
          <a:bodyPr anchor="ctr">
            <a:normAutofit/>
          </a:bodyPr>
          <a:lstStyle/>
          <a:p>
            <a:pPr marL="0" indent="0" algn="just">
              <a:buNone/>
            </a:pPr>
            <a:r>
              <a:rPr lang="en-GB" sz="2000" b="1" dirty="0"/>
              <a:t>Utilisation of personnel and resources for WP1 to WP13 during P1.</a:t>
            </a:r>
          </a:p>
          <a:p>
            <a:pPr marL="0" indent="0" algn="just">
              <a:buNone/>
            </a:pPr>
            <a:r>
              <a:rPr lang="en-GB" sz="2000" dirty="0"/>
              <a:t>The resources cover the full costs  incurred by the beneficiaries (EC contribution + matching funds, without overheads) and are shown as percentage of  the estimated total man-power and budget for the complete duration of the project.</a:t>
            </a:r>
          </a:p>
        </p:txBody>
      </p:sp>
      <p:sp>
        <p:nvSpPr>
          <p:cNvPr id="7" name="Footer Placeholder 4"/>
          <p:cNvSpPr>
            <a:spLocks noGrp="1"/>
          </p:cNvSpPr>
          <p:nvPr>
            <p:ph type="ftr" sz="quarter" idx="11"/>
          </p:nvPr>
        </p:nvSpPr>
        <p:spPr>
          <a:xfrm>
            <a:off x="2856000" y="6129202"/>
            <a:ext cx="6480000" cy="365125"/>
          </a:xfrm>
        </p:spPr>
        <p:txBody>
          <a:bodyPr/>
          <a:lstStyle>
            <a:lvl1pPr>
              <a:defRPr sz="1200">
                <a:solidFill>
                  <a:schemeClr val="accent5"/>
                </a:solidFill>
              </a:defRPr>
            </a:lvl1pPr>
          </a:lstStyle>
          <a:p>
            <a:r>
              <a:rPr lang="en-US" dirty="0"/>
              <a:t>I.FAST P1 review meeting – February 2023</a:t>
            </a:r>
          </a:p>
        </p:txBody>
      </p:sp>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16</a:t>
            </a:fld>
            <a:endParaRPr lang="en-US"/>
          </a:p>
        </p:txBody>
      </p:sp>
      <p:pic>
        <p:nvPicPr>
          <p:cNvPr id="5" name="Content Placeholder 4">
            <a:extLst>
              <a:ext uri="{FF2B5EF4-FFF2-40B4-BE49-F238E27FC236}">
                <a16:creationId xmlns:a16="http://schemas.microsoft.com/office/drawing/2014/main" id="{96232303-831A-54E3-7F98-B540429204D2}"/>
              </a:ext>
            </a:extLst>
          </p:cNvPr>
          <p:cNvPicPr>
            <a:picLocks noGrp="1" noChangeAspect="1"/>
          </p:cNvPicPr>
          <p:nvPr>
            <p:ph sz="half" idx="2"/>
          </p:nvPr>
        </p:nvPicPr>
        <p:blipFill>
          <a:blip r:embed="rId2"/>
          <a:stretch>
            <a:fillRect/>
          </a:stretch>
        </p:blipFill>
        <p:spPr>
          <a:xfrm>
            <a:off x="5087888" y="2065045"/>
            <a:ext cx="6265912" cy="3284773"/>
          </a:xfrm>
          <a:prstGeom prst="rect">
            <a:avLst/>
          </a:prstGeom>
        </p:spPr>
      </p:pic>
    </p:spTree>
    <p:extLst>
      <p:ext uri="{BB962C8B-B14F-4D97-AF65-F5344CB8AC3E}">
        <p14:creationId xmlns:p14="http://schemas.microsoft.com/office/powerpoint/2010/main" val="2277696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46432" cy="1325563"/>
          </a:xfrm>
        </p:spPr>
        <p:txBody>
          <a:bodyPr>
            <a:normAutofit/>
          </a:bodyPr>
          <a:lstStyle/>
          <a:p>
            <a:r>
              <a:rPr lang="fr-CH" sz="3600" dirty="0"/>
              <a:t>Use of </a:t>
            </a:r>
            <a:r>
              <a:rPr lang="fr-CH" sz="3600" dirty="0" err="1"/>
              <a:t>resources</a:t>
            </a:r>
            <a:r>
              <a:rPr lang="fr-CH" sz="3600" dirty="0"/>
              <a:t> – Full </a:t>
            </a:r>
            <a:r>
              <a:rPr lang="fr-CH" sz="3600" dirty="0" err="1"/>
              <a:t>costs</a:t>
            </a:r>
            <a:r>
              <a:rPr lang="fr-CH" sz="3600" dirty="0"/>
              <a:t> per </a:t>
            </a:r>
            <a:r>
              <a:rPr lang="fr-CH" sz="3600" dirty="0" err="1"/>
              <a:t>Beneficiary</a:t>
            </a:r>
            <a:endParaRPr lang="en-GB" sz="3600" dirty="0"/>
          </a:p>
        </p:txBody>
      </p:sp>
      <p:sp>
        <p:nvSpPr>
          <p:cNvPr id="3" name="Content Placeholder 2"/>
          <p:cNvSpPr>
            <a:spLocks noGrp="1"/>
          </p:cNvSpPr>
          <p:nvPr>
            <p:ph sz="half" idx="1"/>
          </p:nvPr>
        </p:nvSpPr>
        <p:spPr>
          <a:xfrm>
            <a:off x="838200" y="1825625"/>
            <a:ext cx="3961656" cy="3763615"/>
          </a:xfrm>
        </p:spPr>
        <p:txBody>
          <a:bodyPr anchor="ctr">
            <a:normAutofit/>
          </a:bodyPr>
          <a:lstStyle/>
          <a:p>
            <a:pPr marL="0" indent="0" algn="just">
              <a:buNone/>
            </a:pPr>
            <a:r>
              <a:rPr lang="en-GB" sz="2000" b="1" dirty="0"/>
              <a:t>Utilisation of personnel and resources per beneficiary during P1.</a:t>
            </a:r>
          </a:p>
          <a:p>
            <a:pPr marL="0" indent="0" algn="just">
              <a:buNone/>
            </a:pPr>
            <a:r>
              <a:rPr lang="en-GB" sz="2000" dirty="0"/>
              <a:t>The resources cover the full costs  incurred by the beneficiaries (EC contribution + matching funds, without overheads) and are shown as percentage of  the estimated total man-power and budget for the complete duration of the project.</a:t>
            </a:r>
          </a:p>
        </p:txBody>
      </p:sp>
      <p:sp>
        <p:nvSpPr>
          <p:cNvPr id="7" name="Footer Placeholder 4"/>
          <p:cNvSpPr>
            <a:spLocks noGrp="1"/>
          </p:cNvSpPr>
          <p:nvPr>
            <p:ph type="ftr" sz="quarter" idx="11"/>
          </p:nvPr>
        </p:nvSpPr>
        <p:spPr>
          <a:xfrm>
            <a:off x="2856000" y="6129202"/>
            <a:ext cx="6480000" cy="365125"/>
          </a:xfrm>
        </p:spPr>
        <p:txBody>
          <a:bodyPr/>
          <a:lstStyle>
            <a:lvl1pPr>
              <a:defRPr sz="1200">
                <a:solidFill>
                  <a:schemeClr val="accent5"/>
                </a:solidFill>
              </a:defRPr>
            </a:lvl1pPr>
          </a:lstStyle>
          <a:p>
            <a:r>
              <a:rPr lang="en-GB"/>
              <a:t>I.FAST P1 review meeting – February 2023</a:t>
            </a:r>
            <a:endParaRPr lang="en-US" dirty="0"/>
          </a:p>
        </p:txBody>
      </p:sp>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17</a:t>
            </a:fld>
            <a:endParaRPr lang="en-US"/>
          </a:p>
        </p:txBody>
      </p:sp>
      <p:pic>
        <p:nvPicPr>
          <p:cNvPr id="11" name="Content Placeholder 10">
            <a:extLst>
              <a:ext uri="{FF2B5EF4-FFF2-40B4-BE49-F238E27FC236}">
                <a16:creationId xmlns:a16="http://schemas.microsoft.com/office/drawing/2014/main" id="{2750AF8E-78BF-A827-33D4-9EAA29DFB198}"/>
              </a:ext>
            </a:extLst>
          </p:cNvPr>
          <p:cNvPicPr>
            <a:picLocks noGrp="1" noChangeAspect="1"/>
          </p:cNvPicPr>
          <p:nvPr>
            <p:ph sz="half" idx="2"/>
          </p:nvPr>
        </p:nvPicPr>
        <p:blipFill>
          <a:blip r:embed="rId2"/>
          <a:stretch>
            <a:fillRect/>
          </a:stretch>
        </p:blipFill>
        <p:spPr>
          <a:xfrm>
            <a:off x="5847612" y="3707432"/>
            <a:ext cx="5220000" cy="2463370"/>
          </a:xfrm>
          <a:prstGeom prst="rect">
            <a:avLst/>
          </a:prstGeom>
        </p:spPr>
      </p:pic>
      <p:pic>
        <p:nvPicPr>
          <p:cNvPr id="9" name="Picture 8">
            <a:extLst>
              <a:ext uri="{FF2B5EF4-FFF2-40B4-BE49-F238E27FC236}">
                <a16:creationId xmlns:a16="http://schemas.microsoft.com/office/drawing/2014/main" id="{D07D9D57-C7B5-8BFC-1AA9-685B9D536AD8}"/>
              </a:ext>
            </a:extLst>
          </p:cNvPr>
          <p:cNvPicPr>
            <a:picLocks noChangeAspect="1"/>
          </p:cNvPicPr>
          <p:nvPr/>
        </p:nvPicPr>
        <p:blipFill>
          <a:blip r:embed="rId3"/>
          <a:stretch>
            <a:fillRect/>
          </a:stretch>
        </p:blipFill>
        <p:spPr>
          <a:xfrm>
            <a:off x="5857484" y="1397741"/>
            <a:ext cx="5220000" cy="2309691"/>
          </a:xfrm>
          <a:prstGeom prst="rect">
            <a:avLst/>
          </a:prstGeom>
        </p:spPr>
      </p:pic>
    </p:spTree>
    <p:extLst>
      <p:ext uri="{BB962C8B-B14F-4D97-AF65-F5344CB8AC3E}">
        <p14:creationId xmlns:p14="http://schemas.microsoft.com/office/powerpoint/2010/main" val="3104799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5409C-7565-AF5E-1919-723F6CD44E49}"/>
              </a:ext>
            </a:extLst>
          </p:cNvPr>
          <p:cNvSpPr>
            <a:spLocks noGrp="1"/>
          </p:cNvSpPr>
          <p:nvPr>
            <p:ph type="title"/>
          </p:nvPr>
        </p:nvSpPr>
        <p:spPr>
          <a:xfrm>
            <a:off x="189261" y="103851"/>
            <a:ext cx="11578023" cy="1063984"/>
          </a:xfrm>
        </p:spPr>
        <p:txBody>
          <a:bodyPr>
            <a:normAutofit/>
          </a:bodyPr>
          <a:lstStyle/>
          <a:p>
            <a:r>
              <a:rPr lang="fr-CH" dirty="0"/>
              <a:t>Highlights: Additive-</a:t>
            </a:r>
            <a:r>
              <a:rPr lang="fr-CH" dirty="0" err="1"/>
              <a:t>Manufactured</a:t>
            </a:r>
            <a:r>
              <a:rPr lang="fr-CH" dirty="0"/>
              <a:t> RFQ</a:t>
            </a:r>
            <a:endParaRPr lang="en-GB" dirty="0"/>
          </a:p>
        </p:txBody>
      </p:sp>
      <p:sp>
        <p:nvSpPr>
          <p:cNvPr id="3" name="Content Placeholder 2">
            <a:extLst>
              <a:ext uri="{FF2B5EF4-FFF2-40B4-BE49-F238E27FC236}">
                <a16:creationId xmlns:a16="http://schemas.microsoft.com/office/drawing/2014/main" id="{5EC56CE9-6D24-7414-CB1F-5E0C33361EF4}"/>
              </a:ext>
            </a:extLst>
          </p:cNvPr>
          <p:cNvSpPr>
            <a:spLocks noGrp="1"/>
          </p:cNvSpPr>
          <p:nvPr>
            <p:ph idx="1"/>
          </p:nvPr>
        </p:nvSpPr>
        <p:spPr>
          <a:xfrm>
            <a:off x="134600" y="1140995"/>
            <a:ext cx="9173947" cy="3914766"/>
          </a:xfrm>
        </p:spPr>
        <p:txBody>
          <a:bodyPr>
            <a:normAutofit fontScale="62500" lnSpcReduction="20000"/>
          </a:bodyPr>
          <a:lstStyle/>
          <a:p>
            <a:pPr marL="0" indent="0">
              <a:lnSpc>
                <a:spcPct val="120000"/>
              </a:lnSpc>
              <a:buNone/>
            </a:pPr>
            <a:r>
              <a:rPr lang="en-GB" dirty="0"/>
              <a:t>Task 10.2, </a:t>
            </a:r>
            <a:r>
              <a:rPr lang="en-GB" b="1" dirty="0">
                <a:solidFill>
                  <a:schemeClr val="accent1"/>
                </a:solidFill>
              </a:rPr>
              <a:t>Additively-Manufacturing (AM) </a:t>
            </a:r>
            <a:r>
              <a:rPr lang="en-GB" dirty="0"/>
              <a:t>survey and potential developments. </a:t>
            </a:r>
          </a:p>
          <a:p>
            <a:pPr marL="0" indent="0">
              <a:lnSpc>
                <a:spcPct val="120000"/>
              </a:lnSpc>
              <a:buNone/>
            </a:pPr>
            <a:r>
              <a:rPr lang="en-GB" dirty="0"/>
              <a:t>Aimed at identifying specific needs for AM (3D printing) in accelerators, no prototyping foreseen. At the start of work, the </a:t>
            </a:r>
            <a:r>
              <a:rPr lang="en-GB" b="1" dirty="0">
                <a:solidFill>
                  <a:schemeClr val="accent1"/>
                </a:solidFill>
              </a:rPr>
              <a:t>Radio Frequency Quadrupole </a:t>
            </a:r>
            <a:r>
              <a:rPr lang="en-GB" dirty="0"/>
              <a:t>(RFQ) compact copper linear accelerator for </a:t>
            </a:r>
            <a:r>
              <a:rPr lang="en-GB" dirty="0">
                <a:solidFill>
                  <a:schemeClr val="accent1"/>
                </a:solidFill>
              </a:rPr>
              <a:t>medical and industrial applications</a:t>
            </a:r>
            <a:r>
              <a:rPr lang="en-GB" dirty="0"/>
              <a:t> was identified as a component that could greatly profit from AM in terms of production time and cost. </a:t>
            </a:r>
          </a:p>
          <a:p>
            <a:pPr marL="0" indent="0">
              <a:lnSpc>
                <a:spcPct val="120000"/>
              </a:lnSpc>
              <a:buNone/>
            </a:pPr>
            <a:r>
              <a:rPr lang="en-GB" dirty="0"/>
              <a:t>The Task has contacted industrial partners, and </a:t>
            </a:r>
            <a:r>
              <a:rPr lang="en-GB" dirty="0" err="1"/>
              <a:t>Trumpf</a:t>
            </a:r>
            <a:r>
              <a:rPr lang="en-GB" dirty="0"/>
              <a:t> AG has agreed to produce at </a:t>
            </a:r>
            <a:r>
              <a:rPr lang="en-GB" dirty="0">
                <a:solidFill>
                  <a:schemeClr val="accent1"/>
                </a:solidFill>
              </a:rPr>
              <a:t>no cost for the project </a:t>
            </a:r>
            <a:r>
              <a:rPr lang="en-GB" dirty="0"/>
              <a:t>a full-scale prototype that is being tested by the Task. </a:t>
            </a:r>
            <a:r>
              <a:rPr lang="en-GB" dirty="0" err="1"/>
              <a:t>Trumpf</a:t>
            </a:r>
            <a:r>
              <a:rPr lang="en-GB" dirty="0"/>
              <a:t> is joining the Consortium as Partner Organisation. </a:t>
            </a:r>
          </a:p>
          <a:p>
            <a:pPr marL="0" indent="0">
              <a:lnSpc>
                <a:spcPct val="120000"/>
              </a:lnSpc>
              <a:buNone/>
            </a:pPr>
            <a:r>
              <a:rPr lang="en-GB" b="1" dirty="0">
                <a:solidFill>
                  <a:schemeClr val="accent1"/>
                </a:solidFill>
              </a:rPr>
              <a:t>Wide impact</a:t>
            </a:r>
            <a:r>
              <a:rPr lang="en-GB" dirty="0"/>
              <a:t>: articles, exhibitions, press release, CERN Bulletin, Accelerating News, CNRS newsletter, CORDIS.    </a:t>
            </a:r>
          </a:p>
        </p:txBody>
      </p:sp>
      <p:sp>
        <p:nvSpPr>
          <p:cNvPr id="5" name="Slide Number Placeholder 4">
            <a:extLst>
              <a:ext uri="{FF2B5EF4-FFF2-40B4-BE49-F238E27FC236}">
                <a16:creationId xmlns:a16="http://schemas.microsoft.com/office/drawing/2014/main" id="{E0CED29A-EE14-DC26-9C39-3424C772AB5E}"/>
              </a:ext>
            </a:extLst>
          </p:cNvPr>
          <p:cNvSpPr>
            <a:spLocks noGrp="1"/>
          </p:cNvSpPr>
          <p:nvPr>
            <p:ph type="sldNum" sz="quarter" idx="12"/>
          </p:nvPr>
        </p:nvSpPr>
        <p:spPr/>
        <p:txBody>
          <a:bodyPr/>
          <a:lstStyle/>
          <a:p>
            <a:fld id="{F7A1A58B-7BA1-7E42-8231-6D1CB1C760B1}" type="slidenum">
              <a:rPr lang="en-US" smtClean="0"/>
              <a:pPr/>
              <a:t>18</a:t>
            </a:fld>
            <a:endParaRPr lang="en-US"/>
          </a:p>
        </p:txBody>
      </p:sp>
      <p:pic>
        <p:nvPicPr>
          <p:cNvPr id="4" name="Picture 3">
            <a:extLst>
              <a:ext uri="{FF2B5EF4-FFF2-40B4-BE49-F238E27FC236}">
                <a16:creationId xmlns:a16="http://schemas.microsoft.com/office/drawing/2014/main" id="{97CC5FE1-98EC-225A-D7FA-2420992F85C6}"/>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155931" y="4598022"/>
            <a:ext cx="3088055" cy="2060848"/>
          </a:xfrm>
          <a:prstGeom prst="rect">
            <a:avLst/>
          </a:prstGeom>
        </p:spPr>
      </p:pic>
      <p:pic>
        <p:nvPicPr>
          <p:cNvPr id="6" name="Picture 5">
            <a:extLst>
              <a:ext uri="{FF2B5EF4-FFF2-40B4-BE49-F238E27FC236}">
                <a16:creationId xmlns:a16="http://schemas.microsoft.com/office/drawing/2014/main" id="{39E813E0-81CF-FA4E-9354-A0F43BE9D64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auto">
          <a:xfrm>
            <a:off x="6335227" y="5169392"/>
            <a:ext cx="1839493" cy="1486162"/>
          </a:xfrm>
          <a:prstGeom prst="rect">
            <a:avLst/>
          </a:prstGeom>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A4E5A73F-576B-5961-0DFF-D04E8BFAF585}"/>
              </a:ext>
            </a:extLst>
          </p:cNvPr>
          <p:cNvSpPr txBox="1"/>
          <p:nvPr/>
        </p:nvSpPr>
        <p:spPr>
          <a:xfrm>
            <a:off x="1503978" y="5114493"/>
            <a:ext cx="1628665" cy="738664"/>
          </a:xfrm>
          <a:prstGeom prst="rect">
            <a:avLst/>
          </a:prstGeom>
          <a:noFill/>
        </p:spPr>
        <p:txBody>
          <a:bodyPr wrap="square" rtlCol="0">
            <a:spAutoFit/>
          </a:bodyPr>
          <a:lstStyle/>
          <a:p>
            <a:r>
              <a:rPr lang="fr-CH" sz="1400" i="1" dirty="0"/>
              <a:t>The original RFQ, </a:t>
            </a:r>
            <a:r>
              <a:rPr lang="fr-CH" sz="1400" i="1" dirty="0" err="1"/>
              <a:t>machined</a:t>
            </a:r>
            <a:r>
              <a:rPr lang="fr-CH" sz="1400" i="1" dirty="0"/>
              <a:t> and </a:t>
            </a:r>
            <a:r>
              <a:rPr lang="fr-CH" sz="1400" i="1" dirty="0" err="1"/>
              <a:t>brazed</a:t>
            </a:r>
            <a:endParaRPr lang="en-GB" sz="1400" i="1" dirty="0"/>
          </a:p>
        </p:txBody>
      </p:sp>
      <p:pic>
        <p:nvPicPr>
          <p:cNvPr id="10" name="Picture 9">
            <a:extLst>
              <a:ext uri="{FF2B5EF4-FFF2-40B4-BE49-F238E27FC236}">
                <a16:creationId xmlns:a16="http://schemas.microsoft.com/office/drawing/2014/main" id="{9B328D35-04C0-0D9D-FAAB-115A8D858A05}"/>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8340262" y="4361486"/>
            <a:ext cx="3545309" cy="2423151"/>
          </a:xfrm>
          <a:prstGeom prst="rect">
            <a:avLst/>
          </a:prstGeom>
        </p:spPr>
      </p:pic>
      <p:pic>
        <p:nvPicPr>
          <p:cNvPr id="12" name="Picture 11">
            <a:extLst>
              <a:ext uri="{FF2B5EF4-FFF2-40B4-BE49-F238E27FC236}">
                <a16:creationId xmlns:a16="http://schemas.microsoft.com/office/drawing/2014/main" id="{9B098E72-0A0D-D152-BCD1-14AC179E1235}"/>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9308547" y="1167835"/>
            <a:ext cx="2577024" cy="2952328"/>
          </a:xfrm>
          <a:prstGeom prst="rect">
            <a:avLst/>
          </a:prstGeom>
        </p:spPr>
      </p:pic>
      <p:sp>
        <p:nvSpPr>
          <p:cNvPr id="8" name="TextBox 7">
            <a:extLst>
              <a:ext uri="{FF2B5EF4-FFF2-40B4-BE49-F238E27FC236}">
                <a16:creationId xmlns:a16="http://schemas.microsoft.com/office/drawing/2014/main" id="{43F2C715-7152-AE31-030F-5C20F49AC77D}"/>
              </a:ext>
            </a:extLst>
          </p:cNvPr>
          <p:cNvSpPr txBox="1"/>
          <p:nvPr/>
        </p:nvSpPr>
        <p:spPr>
          <a:xfrm>
            <a:off x="6269206" y="4740953"/>
            <a:ext cx="2246128" cy="307777"/>
          </a:xfrm>
          <a:prstGeom prst="rect">
            <a:avLst/>
          </a:prstGeom>
          <a:noFill/>
        </p:spPr>
        <p:txBody>
          <a:bodyPr wrap="none" rtlCol="0">
            <a:spAutoFit/>
          </a:bodyPr>
          <a:lstStyle/>
          <a:p>
            <a:r>
              <a:rPr lang="fr-CH" sz="1400" i="1" dirty="0"/>
              <a:t>The 3D-printed version</a:t>
            </a:r>
            <a:endParaRPr lang="en-GB" sz="1400" i="1" dirty="0"/>
          </a:p>
        </p:txBody>
      </p:sp>
    </p:spTree>
    <p:extLst>
      <p:ext uri="{BB962C8B-B14F-4D97-AF65-F5344CB8AC3E}">
        <p14:creationId xmlns:p14="http://schemas.microsoft.com/office/powerpoint/2010/main" val="28815079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0CED29A-EE14-DC26-9C39-3424C772AB5E}"/>
              </a:ext>
            </a:extLst>
          </p:cNvPr>
          <p:cNvSpPr>
            <a:spLocks noGrp="1"/>
          </p:cNvSpPr>
          <p:nvPr>
            <p:ph type="sldNum" sz="quarter" idx="12"/>
          </p:nvPr>
        </p:nvSpPr>
        <p:spPr/>
        <p:txBody>
          <a:bodyPr/>
          <a:lstStyle/>
          <a:p>
            <a:fld id="{F7A1A58B-7BA1-7E42-8231-6D1CB1C760B1}" type="slidenum">
              <a:rPr lang="en-US" smtClean="0"/>
              <a:pPr/>
              <a:t>19</a:t>
            </a:fld>
            <a:endParaRPr lang="en-US"/>
          </a:p>
        </p:txBody>
      </p:sp>
      <p:sp>
        <p:nvSpPr>
          <p:cNvPr id="7" name="Title 1">
            <a:extLst>
              <a:ext uri="{FF2B5EF4-FFF2-40B4-BE49-F238E27FC236}">
                <a16:creationId xmlns:a16="http://schemas.microsoft.com/office/drawing/2014/main" id="{54724CF9-4C13-0C4A-7455-FA01896C885A}"/>
              </a:ext>
            </a:extLst>
          </p:cNvPr>
          <p:cNvSpPr>
            <a:spLocks noGrp="1"/>
          </p:cNvSpPr>
          <p:nvPr>
            <p:ph type="title"/>
          </p:nvPr>
        </p:nvSpPr>
        <p:spPr>
          <a:xfrm>
            <a:off x="263352" y="200335"/>
            <a:ext cx="11305256" cy="831626"/>
          </a:xfrm>
        </p:spPr>
        <p:txBody>
          <a:bodyPr>
            <a:normAutofit/>
          </a:bodyPr>
          <a:lstStyle/>
          <a:p>
            <a:r>
              <a:rPr lang="fr-CH" dirty="0"/>
              <a:t>Highlights: Challenge </a:t>
            </a:r>
            <a:r>
              <a:rPr lang="fr-CH" dirty="0" err="1"/>
              <a:t>Based</a:t>
            </a:r>
            <a:r>
              <a:rPr lang="fr-CH" dirty="0"/>
              <a:t> Innovation</a:t>
            </a:r>
            <a:endParaRPr lang="en-GB" dirty="0"/>
          </a:p>
        </p:txBody>
      </p:sp>
      <p:pic>
        <p:nvPicPr>
          <p:cNvPr id="9" name="Picture 8">
            <a:extLst>
              <a:ext uri="{FF2B5EF4-FFF2-40B4-BE49-F238E27FC236}">
                <a16:creationId xmlns:a16="http://schemas.microsoft.com/office/drawing/2014/main" id="{B0DE5C84-F52C-91AE-1655-8D03F9094DA3}"/>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7608168" y="1403716"/>
            <a:ext cx="3600400" cy="3150350"/>
          </a:xfrm>
          <a:prstGeom prst="rect">
            <a:avLst/>
          </a:prstGeom>
        </p:spPr>
      </p:pic>
      <p:pic>
        <p:nvPicPr>
          <p:cNvPr id="10" name="Picture 9">
            <a:extLst>
              <a:ext uri="{FF2B5EF4-FFF2-40B4-BE49-F238E27FC236}">
                <a16:creationId xmlns:a16="http://schemas.microsoft.com/office/drawing/2014/main" id="{E9BC7F96-B3B5-720B-1C90-438A654A60EF}"/>
              </a:ext>
            </a:extLst>
          </p:cNvPr>
          <p:cNvPicPr>
            <a:picLocks noChangeAspect="1"/>
          </p:cNvPicPr>
          <p:nvPr/>
        </p:nvPicPr>
        <p:blipFill>
          <a:blip r:embed="rId3"/>
          <a:stretch>
            <a:fillRect/>
          </a:stretch>
        </p:blipFill>
        <p:spPr>
          <a:xfrm>
            <a:off x="623392" y="1203175"/>
            <a:ext cx="6480720" cy="3240360"/>
          </a:xfrm>
          <a:prstGeom prst="rect">
            <a:avLst/>
          </a:prstGeom>
        </p:spPr>
      </p:pic>
      <p:sp>
        <p:nvSpPr>
          <p:cNvPr id="13" name="Content Placeholder 2">
            <a:extLst>
              <a:ext uri="{FF2B5EF4-FFF2-40B4-BE49-F238E27FC236}">
                <a16:creationId xmlns:a16="http://schemas.microsoft.com/office/drawing/2014/main" id="{AD555B62-FE4D-580D-3444-224BD018CF58}"/>
              </a:ext>
            </a:extLst>
          </p:cNvPr>
          <p:cNvSpPr>
            <a:spLocks noGrp="1"/>
          </p:cNvSpPr>
          <p:nvPr>
            <p:ph idx="1"/>
          </p:nvPr>
        </p:nvSpPr>
        <p:spPr>
          <a:xfrm>
            <a:off x="2120760" y="4676133"/>
            <a:ext cx="8871783" cy="1957383"/>
          </a:xfrm>
        </p:spPr>
        <p:txBody>
          <a:bodyPr>
            <a:normAutofit fontScale="55000" lnSpcReduction="20000"/>
          </a:bodyPr>
          <a:lstStyle/>
          <a:p>
            <a:pPr marL="0" indent="0">
              <a:lnSpc>
                <a:spcPct val="120000"/>
              </a:lnSpc>
              <a:buNone/>
            </a:pPr>
            <a:r>
              <a:rPr lang="en-GB" dirty="0"/>
              <a:t>Task 2.3, </a:t>
            </a:r>
            <a:r>
              <a:rPr lang="en-GB" b="1" dirty="0">
                <a:solidFill>
                  <a:schemeClr val="accent1"/>
                </a:solidFill>
              </a:rPr>
              <a:t>Challenge-Based Innovation (CBI) </a:t>
            </a:r>
            <a:r>
              <a:rPr lang="en-GB" dirty="0"/>
              <a:t>with particle accelerators. </a:t>
            </a:r>
          </a:p>
          <a:p>
            <a:pPr marL="0" indent="0">
              <a:lnSpc>
                <a:spcPct val="120000"/>
              </a:lnSpc>
              <a:buNone/>
            </a:pPr>
            <a:r>
              <a:rPr lang="en-GB" dirty="0"/>
              <a:t>Residential challenge for 24 master students with different backgrounds organised in 4 teams to propose new applications of accelerators for the environment. </a:t>
            </a:r>
          </a:p>
          <a:p>
            <a:pPr marL="0" indent="0">
              <a:lnSpc>
                <a:spcPct val="120000"/>
              </a:lnSpc>
              <a:buNone/>
            </a:pPr>
            <a:r>
              <a:rPr lang="en-GB" dirty="0"/>
              <a:t>Winner: project CYAN for stopping eutrophication (harmful algal bloom) in lakes.</a:t>
            </a:r>
          </a:p>
          <a:p>
            <a:pPr marL="0" indent="0">
              <a:lnSpc>
                <a:spcPct val="120000"/>
              </a:lnSpc>
              <a:buNone/>
            </a:pPr>
            <a:r>
              <a:rPr lang="en-GB" dirty="0"/>
              <a:t>Strong success, projects will be followed-up, articles on CERN Bulletin, Accelerating News and other newsletters, CORDIS. Will be repeated in 2023.   </a:t>
            </a:r>
          </a:p>
        </p:txBody>
      </p:sp>
    </p:spTree>
    <p:extLst>
      <p:ext uri="{BB962C8B-B14F-4D97-AF65-F5344CB8AC3E}">
        <p14:creationId xmlns:p14="http://schemas.microsoft.com/office/powerpoint/2010/main" val="1233895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106A9-AC7D-843F-1400-6532D9B5E1EC}"/>
              </a:ext>
            </a:extLst>
          </p:cNvPr>
          <p:cNvSpPr>
            <a:spLocks noGrp="1"/>
          </p:cNvSpPr>
          <p:nvPr>
            <p:ph type="title"/>
          </p:nvPr>
        </p:nvSpPr>
        <p:spPr>
          <a:xfrm>
            <a:off x="794643" y="132197"/>
            <a:ext cx="8137800" cy="920538"/>
          </a:xfrm>
        </p:spPr>
        <p:txBody>
          <a:bodyPr/>
          <a:lstStyle/>
          <a:p>
            <a:r>
              <a:rPr lang="fr-CH" dirty="0"/>
              <a:t>Programme of the </a:t>
            </a:r>
            <a:r>
              <a:rPr lang="fr-CH" dirty="0" err="1"/>
              <a:t>Review</a:t>
            </a:r>
            <a:endParaRPr lang="en-GB" dirty="0"/>
          </a:p>
        </p:txBody>
      </p:sp>
      <p:sp>
        <p:nvSpPr>
          <p:cNvPr id="5" name="Slide Number Placeholder 4">
            <a:extLst>
              <a:ext uri="{FF2B5EF4-FFF2-40B4-BE49-F238E27FC236}">
                <a16:creationId xmlns:a16="http://schemas.microsoft.com/office/drawing/2014/main" id="{C20FA689-5A3D-F7F7-92AF-0F5DBD333E88}"/>
              </a:ext>
            </a:extLst>
          </p:cNvPr>
          <p:cNvSpPr>
            <a:spLocks noGrp="1"/>
          </p:cNvSpPr>
          <p:nvPr>
            <p:ph type="sldNum" sz="quarter" idx="12"/>
          </p:nvPr>
        </p:nvSpPr>
        <p:spPr/>
        <p:txBody>
          <a:bodyPr/>
          <a:lstStyle/>
          <a:p>
            <a:fld id="{F7A1A58B-7BA1-7E42-8231-6D1CB1C760B1}" type="slidenum">
              <a:rPr lang="en-US" smtClean="0"/>
              <a:pPr/>
              <a:t>2</a:t>
            </a:fld>
            <a:endParaRPr lang="en-US" dirty="0"/>
          </a:p>
        </p:txBody>
      </p:sp>
      <p:sp>
        <p:nvSpPr>
          <p:cNvPr id="8" name="Content Placeholder 2">
            <a:extLst>
              <a:ext uri="{FF2B5EF4-FFF2-40B4-BE49-F238E27FC236}">
                <a16:creationId xmlns:a16="http://schemas.microsoft.com/office/drawing/2014/main" id="{E5FB6514-7332-8E37-4132-5FF48A0A50BC}"/>
              </a:ext>
            </a:extLst>
          </p:cNvPr>
          <p:cNvSpPr txBox="1">
            <a:spLocks/>
          </p:cNvSpPr>
          <p:nvPr/>
        </p:nvSpPr>
        <p:spPr>
          <a:xfrm>
            <a:off x="1836954" y="5448224"/>
            <a:ext cx="11568608" cy="92053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0000"/>
              </a:lnSpc>
              <a:buFont typeface="Arial"/>
              <a:buNone/>
            </a:pPr>
            <a:r>
              <a:rPr lang="en-GB" sz="2400" b="1" dirty="0">
                <a:solidFill>
                  <a:schemeClr val="accent1"/>
                </a:solidFill>
              </a:rPr>
              <a:t>To all speakers: </a:t>
            </a:r>
          </a:p>
          <a:p>
            <a:pPr marL="0" indent="0">
              <a:lnSpc>
                <a:spcPct val="110000"/>
              </a:lnSpc>
              <a:buFont typeface="Arial"/>
              <a:buNone/>
            </a:pPr>
            <a:r>
              <a:rPr lang="en-GB" sz="2400" dirty="0"/>
              <a:t>Please respect your time allocation and leave enough time for questions!</a:t>
            </a:r>
          </a:p>
        </p:txBody>
      </p:sp>
      <p:pic>
        <p:nvPicPr>
          <p:cNvPr id="10" name="Picture 9">
            <a:extLst>
              <a:ext uri="{FF2B5EF4-FFF2-40B4-BE49-F238E27FC236}">
                <a16:creationId xmlns:a16="http://schemas.microsoft.com/office/drawing/2014/main" id="{D3122452-1075-8388-7214-A7EC9655E6CF}"/>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09333" y="1333850"/>
            <a:ext cx="3255241" cy="3683953"/>
          </a:xfrm>
          <a:prstGeom prst="rect">
            <a:avLst/>
          </a:prstGeom>
        </p:spPr>
      </p:pic>
      <p:pic>
        <p:nvPicPr>
          <p:cNvPr id="12" name="Picture 11">
            <a:extLst>
              <a:ext uri="{FF2B5EF4-FFF2-40B4-BE49-F238E27FC236}">
                <a16:creationId xmlns:a16="http://schemas.microsoft.com/office/drawing/2014/main" id="{425249CF-0C59-A33F-7B57-2ABA422151B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615151" y="1130190"/>
            <a:ext cx="4204920" cy="4091275"/>
          </a:xfrm>
          <a:prstGeom prst="rect">
            <a:avLst/>
          </a:prstGeom>
        </p:spPr>
      </p:pic>
      <p:pic>
        <p:nvPicPr>
          <p:cNvPr id="14" name="Picture 13">
            <a:extLst>
              <a:ext uri="{FF2B5EF4-FFF2-40B4-BE49-F238E27FC236}">
                <a16:creationId xmlns:a16="http://schemas.microsoft.com/office/drawing/2014/main" id="{FF8BC550-B7A9-4699-76EC-72C21D46D352}"/>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7835505" y="1130191"/>
            <a:ext cx="4076000" cy="4675074"/>
          </a:xfrm>
          <a:prstGeom prst="rect">
            <a:avLst/>
          </a:prstGeom>
        </p:spPr>
      </p:pic>
    </p:spTree>
    <p:extLst>
      <p:ext uri="{BB962C8B-B14F-4D97-AF65-F5344CB8AC3E}">
        <p14:creationId xmlns:p14="http://schemas.microsoft.com/office/powerpoint/2010/main" val="3170237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0CED29A-EE14-DC26-9C39-3424C772AB5E}"/>
              </a:ext>
            </a:extLst>
          </p:cNvPr>
          <p:cNvSpPr>
            <a:spLocks noGrp="1"/>
          </p:cNvSpPr>
          <p:nvPr>
            <p:ph type="sldNum" sz="quarter" idx="12"/>
          </p:nvPr>
        </p:nvSpPr>
        <p:spPr/>
        <p:txBody>
          <a:bodyPr/>
          <a:lstStyle/>
          <a:p>
            <a:fld id="{F7A1A58B-7BA1-7E42-8231-6D1CB1C760B1}" type="slidenum">
              <a:rPr lang="en-US" smtClean="0"/>
              <a:pPr/>
              <a:t>20</a:t>
            </a:fld>
            <a:endParaRPr lang="en-US"/>
          </a:p>
        </p:txBody>
      </p:sp>
      <p:sp>
        <p:nvSpPr>
          <p:cNvPr id="7" name="Title 1">
            <a:extLst>
              <a:ext uri="{FF2B5EF4-FFF2-40B4-BE49-F238E27FC236}">
                <a16:creationId xmlns:a16="http://schemas.microsoft.com/office/drawing/2014/main" id="{8AB32EBA-2451-0CBA-0F43-8B0525971154}"/>
              </a:ext>
            </a:extLst>
          </p:cNvPr>
          <p:cNvSpPr>
            <a:spLocks noGrp="1"/>
          </p:cNvSpPr>
          <p:nvPr>
            <p:ph type="title"/>
          </p:nvPr>
        </p:nvSpPr>
        <p:spPr>
          <a:xfrm>
            <a:off x="694078" y="318676"/>
            <a:ext cx="10659722" cy="903634"/>
          </a:xfrm>
        </p:spPr>
        <p:txBody>
          <a:bodyPr>
            <a:normAutofit/>
          </a:bodyPr>
          <a:lstStyle/>
          <a:p>
            <a:r>
              <a:rPr lang="fr-CH" dirty="0"/>
              <a:t>Highlights: the I.FAST Innovation </a:t>
            </a:r>
            <a:r>
              <a:rPr lang="fr-CH" dirty="0" err="1"/>
              <a:t>Fund</a:t>
            </a:r>
            <a:endParaRPr lang="en-GB" dirty="0"/>
          </a:p>
        </p:txBody>
      </p:sp>
      <p:pic>
        <p:nvPicPr>
          <p:cNvPr id="6" name="Picture 5">
            <a:extLst>
              <a:ext uri="{FF2B5EF4-FFF2-40B4-BE49-F238E27FC236}">
                <a16:creationId xmlns:a16="http://schemas.microsoft.com/office/drawing/2014/main" id="{DC810CAD-626B-4DE9-E798-4951490C3EB2}"/>
              </a:ext>
            </a:extLst>
          </p:cNvPr>
          <p:cNvPicPr>
            <a:picLocks noChangeAspect="1"/>
          </p:cNvPicPr>
          <p:nvPr/>
        </p:nvPicPr>
        <p:blipFill>
          <a:blip r:embed="rId2"/>
          <a:stretch>
            <a:fillRect/>
          </a:stretch>
        </p:blipFill>
        <p:spPr>
          <a:xfrm>
            <a:off x="649318" y="1285664"/>
            <a:ext cx="2042150" cy="2945791"/>
          </a:xfrm>
          <a:prstGeom prst="rect">
            <a:avLst/>
          </a:prstGeom>
        </p:spPr>
      </p:pic>
      <p:sp>
        <p:nvSpPr>
          <p:cNvPr id="8" name="Content Placeholder 2">
            <a:extLst>
              <a:ext uri="{FF2B5EF4-FFF2-40B4-BE49-F238E27FC236}">
                <a16:creationId xmlns:a16="http://schemas.microsoft.com/office/drawing/2014/main" id="{F57D628F-2901-0350-7C9B-C5EC174B96C3}"/>
              </a:ext>
            </a:extLst>
          </p:cNvPr>
          <p:cNvSpPr>
            <a:spLocks noGrp="1"/>
          </p:cNvSpPr>
          <p:nvPr>
            <p:ph idx="1"/>
          </p:nvPr>
        </p:nvSpPr>
        <p:spPr>
          <a:xfrm>
            <a:off x="3026904" y="1278556"/>
            <a:ext cx="8471018" cy="3139618"/>
          </a:xfrm>
        </p:spPr>
        <p:txBody>
          <a:bodyPr>
            <a:normAutofit fontScale="55000" lnSpcReduction="20000"/>
          </a:bodyPr>
          <a:lstStyle/>
          <a:p>
            <a:pPr marL="0" indent="0">
              <a:lnSpc>
                <a:spcPct val="120000"/>
              </a:lnSpc>
              <a:buNone/>
            </a:pPr>
            <a:r>
              <a:rPr lang="en-GB" dirty="0"/>
              <a:t>Task 4.2, </a:t>
            </a:r>
            <a:r>
              <a:rPr lang="en-GB" b="1" dirty="0">
                <a:solidFill>
                  <a:schemeClr val="accent1"/>
                </a:solidFill>
              </a:rPr>
              <a:t>Management of the Innovation Fund</a:t>
            </a:r>
            <a:r>
              <a:rPr lang="en-GB" dirty="0"/>
              <a:t>. </a:t>
            </a:r>
          </a:p>
          <a:p>
            <a:pPr marL="0" indent="0">
              <a:lnSpc>
                <a:spcPct val="120000"/>
              </a:lnSpc>
              <a:buNone/>
            </a:pPr>
            <a:r>
              <a:rPr lang="en-GB" dirty="0">
                <a:solidFill>
                  <a:srgbClr val="F207CA"/>
                </a:solidFill>
              </a:rPr>
              <a:t>1 M€ funding </a:t>
            </a:r>
            <a:r>
              <a:rPr lang="en-GB" dirty="0"/>
              <a:t>to an internal competitive call for innovative projects, starting early 2023, for a duration of 2 years. In advance on schedule (awarding at M20 instead of M24)</a:t>
            </a:r>
          </a:p>
          <a:p>
            <a:pPr marL="514350" indent="-514350">
              <a:lnSpc>
                <a:spcPct val="120000"/>
              </a:lnSpc>
              <a:spcBef>
                <a:spcPts val="0"/>
              </a:spcBef>
              <a:buFont typeface="+mj-lt"/>
              <a:buAutoNum type="arabicPeriod"/>
            </a:pPr>
            <a:r>
              <a:rPr lang="en-GB" dirty="0"/>
              <a:t>Funding between </a:t>
            </a:r>
            <a:r>
              <a:rPr lang="en-GB" dirty="0">
                <a:solidFill>
                  <a:srgbClr val="F207CA"/>
                </a:solidFill>
              </a:rPr>
              <a:t>100 and 200 k€ </a:t>
            </a:r>
            <a:r>
              <a:rPr lang="en-GB" dirty="0"/>
              <a:t>per project;</a:t>
            </a:r>
          </a:p>
          <a:p>
            <a:pPr marL="514350" indent="-514350">
              <a:lnSpc>
                <a:spcPct val="120000"/>
              </a:lnSpc>
              <a:spcBef>
                <a:spcPts val="0"/>
              </a:spcBef>
              <a:buFont typeface="+mj-lt"/>
              <a:buAutoNum type="arabicPeriod"/>
            </a:pPr>
            <a:r>
              <a:rPr lang="en-GB" dirty="0"/>
              <a:t>Consortium: at least </a:t>
            </a:r>
            <a:r>
              <a:rPr lang="en-GB" dirty="0">
                <a:solidFill>
                  <a:srgbClr val="F207CA"/>
                </a:solidFill>
              </a:rPr>
              <a:t>one I.FAST beneficiary and one industry</a:t>
            </a:r>
            <a:r>
              <a:rPr lang="en-GB" dirty="0"/>
              <a:t>;</a:t>
            </a:r>
          </a:p>
          <a:p>
            <a:pPr marL="514350" indent="-514350">
              <a:lnSpc>
                <a:spcPct val="120000"/>
              </a:lnSpc>
              <a:spcBef>
                <a:spcPts val="0"/>
              </a:spcBef>
              <a:buFont typeface="+mj-lt"/>
              <a:buAutoNum type="arabicPeriod"/>
            </a:pPr>
            <a:r>
              <a:rPr lang="en-GB" dirty="0">
                <a:solidFill>
                  <a:srgbClr val="F207CA"/>
                </a:solidFill>
              </a:rPr>
              <a:t>Initial TRL 3 or higher </a:t>
            </a:r>
            <a:r>
              <a:rPr lang="en-GB" dirty="0"/>
              <a:t>(from proof-of-concept to laboratory/environment validation);</a:t>
            </a:r>
          </a:p>
          <a:p>
            <a:pPr marL="514350" indent="-514350">
              <a:lnSpc>
                <a:spcPct val="120000"/>
              </a:lnSpc>
              <a:spcBef>
                <a:spcPts val="0"/>
              </a:spcBef>
              <a:buFont typeface="+mj-lt"/>
              <a:buAutoNum type="arabicPeriod"/>
            </a:pPr>
            <a:r>
              <a:rPr lang="en-GB" dirty="0"/>
              <a:t>Project contributes to </a:t>
            </a:r>
            <a:r>
              <a:rPr lang="en-GB" dirty="0">
                <a:solidFill>
                  <a:srgbClr val="F207CA"/>
                </a:solidFill>
              </a:rPr>
              <a:t>improving sustainability of particle accelerator technologies</a:t>
            </a:r>
            <a:r>
              <a:rPr lang="en-GB" dirty="0"/>
              <a:t>;</a:t>
            </a:r>
          </a:p>
          <a:p>
            <a:pPr marL="514350" indent="-514350">
              <a:lnSpc>
                <a:spcPct val="120000"/>
              </a:lnSpc>
              <a:spcBef>
                <a:spcPts val="0"/>
              </a:spcBef>
              <a:buFont typeface="+mj-lt"/>
              <a:buAutoNum type="arabicPeriod"/>
            </a:pPr>
            <a:r>
              <a:rPr lang="en-GB" dirty="0"/>
              <a:t>Project must have </a:t>
            </a:r>
            <a:r>
              <a:rPr lang="en-GB" dirty="0">
                <a:solidFill>
                  <a:srgbClr val="F207CA"/>
                </a:solidFill>
              </a:rPr>
              <a:t>potential for industrialisation or commercialisation</a:t>
            </a:r>
            <a:r>
              <a:rPr lang="en-GB" dirty="0"/>
              <a:t>.</a:t>
            </a:r>
          </a:p>
          <a:p>
            <a:pPr marL="514350" indent="-514350">
              <a:lnSpc>
                <a:spcPct val="120000"/>
              </a:lnSpc>
              <a:spcBef>
                <a:spcPts val="0"/>
              </a:spcBef>
              <a:buFont typeface="+mj-lt"/>
              <a:buAutoNum type="arabicPeriod"/>
            </a:pPr>
            <a:r>
              <a:rPr lang="en-GB" dirty="0"/>
              <a:t>Project must have potential to </a:t>
            </a:r>
            <a:r>
              <a:rPr lang="en-GB" dirty="0">
                <a:solidFill>
                  <a:srgbClr val="F207CA"/>
                </a:solidFill>
              </a:rPr>
              <a:t>attract more resources </a:t>
            </a:r>
            <a:r>
              <a:rPr lang="en-GB" dirty="0"/>
              <a:t>than what deployed by IFAST alone.</a:t>
            </a:r>
          </a:p>
        </p:txBody>
      </p:sp>
      <p:sp>
        <p:nvSpPr>
          <p:cNvPr id="9" name="TextBox 8">
            <a:extLst>
              <a:ext uri="{FF2B5EF4-FFF2-40B4-BE49-F238E27FC236}">
                <a16:creationId xmlns:a16="http://schemas.microsoft.com/office/drawing/2014/main" id="{7AED1E00-0232-633A-DCD8-AB995CED98DC}"/>
              </a:ext>
            </a:extLst>
          </p:cNvPr>
          <p:cNvSpPr txBox="1"/>
          <p:nvPr/>
        </p:nvSpPr>
        <p:spPr>
          <a:xfrm>
            <a:off x="824075" y="4418174"/>
            <a:ext cx="10659721" cy="1754326"/>
          </a:xfrm>
          <a:prstGeom prst="rect">
            <a:avLst/>
          </a:prstGeom>
          <a:noFill/>
        </p:spPr>
        <p:txBody>
          <a:bodyPr wrap="square" rtlCol="0">
            <a:spAutoFit/>
          </a:bodyPr>
          <a:lstStyle/>
          <a:p>
            <a:r>
              <a:rPr lang="en-GB" sz="2000" dirty="0"/>
              <a:t>18 projects submitted, 8 selected by a 10-member Evaluation Committee:</a:t>
            </a:r>
          </a:p>
          <a:p>
            <a:endParaRPr lang="en-GB" sz="800" dirty="0"/>
          </a:p>
          <a:p>
            <a:r>
              <a:rPr lang="en-GB" sz="2000" dirty="0"/>
              <a:t>2 on high-efficiency RF, 2 on superconductivity, 2 on particle sources, 1 on laser plasma acceleration, 1 on additive manufacturing.</a:t>
            </a:r>
          </a:p>
          <a:p>
            <a:endParaRPr lang="en-GB" sz="2000" dirty="0"/>
          </a:p>
          <a:p>
            <a:r>
              <a:rPr lang="en-GB" sz="2000" dirty="0"/>
              <a:t>		Smooth selection procedure and excellent quality of the selected projects!</a:t>
            </a:r>
          </a:p>
        </p:txBody>
      </p:sp>
    </p:spTree>
    <p:extLst>
      <p:ext uri="{BB962C8B-B14F-4D97-AF65-F5344CB8AC3E}">
        <p14:creationId xmlns:p14="http://schemas.microsoft.com/office/powerpoint/2010/main" val="5866509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C56CE9-6D24-7414-CB1F-5E0C33361EF4}"/>
              </a:ext>
            </a:extLst>
          </p:cNvPr>
          <p:cNvSpPr>
            <a:spLocks noGrp="1"/>
          </p:cNvSpPr>
          <p:nvPr>
            <p:ph idx="1"/>
          </p:nvPr>
        </p:nvSpPr>
        <p:spPr>
          <a:xfrm>
            <a:off x="3987157" y="1121779"/>
            <a:ext cx="5386943" cy="5563390"/>
          </a:xfrm>
        </p:spPr>
        <p:txBody>
          <a:bodyPr>
            <a:normAutofit fontScale="55000" lnSpcReduction="20000"/>
          </a:bodyPr>
          <a:lstStyle/>
          <a:p>
            <a:pPr marL="0" indent="0">
              <a:lnSpc>
                <a:spcPct val="120000"/>
              </a:lnSpc>
              <a:buNone/>
            </a:pPr>
            <a:r>
              <a:rPr lang="en-GB" dirty="0"/>
              <a:t>Task 3.1 </a:t>
            </a:r>
            <a:r>
              <a:rPr lang="en-GB" b="1" dirty="0">
                <a:solidFill>
                  <a:schemeClr val="accent1"/>
                </a:solidFill>
              </a:rPr>
              <a:t>Industry engagement coordination and industrial partnership support</a:t>
            </a:r>
          </a:p>
          <a:p>
            <a:pPr marL="0" indent="0">
              <a:lnSpc>
                <a:spcPct val="120000"/>
              </a:lnSpc>
              <a:buNone/>
            </a:pPr>
            <a:r>
              <a:rPr lang="en-GB" dirty="0"/>
              <a:t>Engagement of industry has been so far excellent: </a:t>
            </a:r>
          </a:p>
          <a:p>
            <a:pPr>
              <a:lnSpc>
                <a:spcPct val="120000"/>
              </a:lnSpc>
            </a:pPr>
            <a:r>
              <a:rPr lang="en-GB" dirty="0"/>
              <a:t>16 industrial partners,</a:t>
            </a:r>
          </a:p>
          <a:p>
            <a:pPr>
              <a:lnSpc>
                <a:spcPct val="120000"/>
              </a:lnSpc>
            </a:pPr>
            <a:r>
              <a:rPr lang="en-GB" dirty="0"/>
              <a:t>12 industry members in the I.FAST Industry Advisory Board,</a:t>
            </a:r>
          </a:p>
          <a:p>
            <a:pPr>
              <a:lnSpc>
                <a:spcPct val="120000"/>
              </a:lnSpc>
            </a:pPr>
            <a:r>
              <a:rPr lang="en-GB" b="1" dirty="0"/>
              <a:t>230</a:t>
            </a:r>
            <a:r>
              <a:rPr lang="en-GB" dirty="0"/>
              <a:t> registered participants in the 1</a:t>
            </a:r>
            <a:r>
              <a:rPr lang="en-GB" baseline="30000" dirty="0"/>
              <a:t>st</a:t>
            </a:r>
            <a:r>
              <a:rPr lang="en-GB" dirty="0"/>
              <a:t> I.FAST Accelerator-industry co-innovation workshop</a:t>
            </a:r>
            <a:r>
              <a:rPr lang="en-GB" b="1" dirty="0"/>
              <a:t>, 91 from industry</a:t>
            </a:r>
            <a:r>
              <a:rPr lang="en-GB" dirty="0"/>
              <a:t>.</a:t>
            </a:r>
          </a:p>
          <a:p>
            <a:pPr marL="0" indent="0">
              <a:lnSpc>
                <a:spcPct val="120000"/>
              </a:lnSpc>
              <a:buNone/>
            </a:pPr>
            <a:r>
              <a:rPr lang="en-GB" dirty="0"/>
              <a:t>Many interesting discussions, resulting in the creation of the “</a:t>
            </a:r>
            <a:r>
              <a:rPr lang="en-GB" b="1" dirty="0">
                <a:solidFill>
                  <a:schemeClr val="accent1"/>
                </a:solidFill>
              </a:rPr>
              <a:t>Accelerator Science and Technology Permanent Industry Forum</a:t>
            </a:r>
            <a:r>
              <a:rPr lang="en-GB" dirty="0"/>
              <a:t>” that will continue after I.FAST. The Terms of reference will be presented and discussed at the next Annual Meeting. </a:t>
            </a:r>
          </a:p>
          <a:p>
            <a:pPr marL="0" indent="0">
              <a:lnSpc>
                <a:spcPct val="120000"/>
              </a:lnSpc>
              <a:buNone/>
            </a:pPr>
            <a:r>
              <a:rPr lang="en-GB" dirty="0"/>
              <a:t>The Coordinator was invited to present the I.FAST industrial strategy at the </a:t>
            </a:r>
            <a:r>
              <a:rPr lang="en-GB" b="1" dirty="0">
                <a:solidFill>
                  <a:schemeClr val="accent1"/>
                </a:solidFill>
              </a:rPr>
              <a:t>2022 International Particle Accelerator Conference </a:t>
            </a:r>
            <a:r>
              <a:rPr lang="en-GB" dirty="0"/>
              <a:t>(Bangkok, June 2022), at the EPS Forum in Paris, and at the Big Science Business Forum in Granada. </a:t>
            </a:r>
          </a:p>
          <a:p>
            <a:endParaRPr lang="en-GB" dirty="0"/>
          </a:p>
        </p:txBody>
      </p:sp>
      <p:sp>
        <p:nvSpPr>
          <p:cNvPr id="5" name="Slide Number Placeholder 4">
            <a:extLst>
              <a:ext uri="{FF2B5EF4-FFF2-40B4-BE49-F238E27FC236}">
                <a16:creationId xmlns:a16="http://schemas.microsoft.com/office/drawing/2014/main" id="{E0CED29A-EE14-DC26-9C39-3424C772AB5E}"/>
              </a:ext>
            </a:extLst>
          </p:cNvPr>
          <p:cNvSpPr>
            <a:spLocks noGrp="1"/>
          </p:cNvSpPr>
          <p:nvPr>
            <p:ph type="sldNum" sz="quarter" idx="12"/>
          </p:nvPr>
        </p:nvSpPr>
        <p:spPr/>
        <p:txBody>
          <a:bodyPr/>
          <a:lstStyle/>
          <a:p>
            <a:fld id="{F7A1A58B-7BA1-7E42-8231-6D1CB1C760B1}" type="slidenum">
              <a:rPr lang="en-US" smtClean="0"/>
              <a:pPr/>
              <a:t>21</a:t>
            </a:fld>
            <a:endParaRPr lang="en-US" dirty="0"/>
          </a:p>
        </p:txBody>
      </p:sp>
      <p:sp>
        <p:nvSpPr>
          <p:cNvPr id="7" name="Title 1">
            <a:extLst>
              <a:ext uri="{FF2B5EF4-FFF2-40B4-BE49-F238E27FC236}">
                <a16:creationId xmlns:a16="http://schemas.microsoft.com/office/drawing/2014/main" id="{C5F267F4-A4F3-2D9A-9932-5E9E744159D2}"/>
              </a:ext>
            </a:extLst>
          </p:cNvPr>
          <p:cNvSpPr>
            <a:spLocks noGrp="1"/>
          </p:cNvSpPr>
          <p:nvPr>
            <p:ph type="title"/>
          </p:nvPr>
        </p:nvSpPr>
        <p:spPr>
          <a:xfrm>
            <a:off x="351202" y="172831"/>
            <a:ext cx="11233248" cy="857593"/>
          </a:xfrm>
        </p:spPr>
        <p:txBody>
          <a:bodyPr>
            <a:normAutofit/>
          </a:bodyPr>
          <a:lstStyle/>
          <a:p>
            <a:r>
              <a:rPr lang="fr-CH" dirty="0"/>
              <a:t>Highlights: </a:t>
            </a:r>
            <a:r>
              <a:rPr lang="fr-CH" dirty="0" err="1"/>
              <a:t>Industry</a:t>
            </a:r>
            <a:r>
              <a:rPr lang="fr-CH" dirty="0"/>
              <a:t> participation</a:t>
            </a:r>
            <a:endParaRPr lang="en-GB" dirty="0"/>
          </a:p>
        </p:txBody>
      </p:sp>
      <p:pic>
        <p:nvPicPr>
          <p:cNvPr id="2" name="Picture 1" descr="Diagram, text, calendar&#10;&#10;Description automatically generated">
            <a:extLst>
              <a:ext uri="{FF2B5EF4-FFF2-40B4-BE49-F238E27FC236}">
                <a16:creationId xmlns:a16="http://schemas.microsoft.com/office/drawing/2014/main" id="{1EEC2A61-5B39-CB3B-DCDC-47927FD8677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5319" y="1121779"/>
            <a:ext cx="2367708" cy="3351143"/>
          </a:xfrm>
          <a:prstGeom prst="rect">
            <a:avLst/>
          </a:prstGeom>
        </p:spPr>
      </p:pic>
      <p:pic>
        <p:nvPicPr>
          <p:cNvPr id="4" name="Picture 3">
            <a:extLst>
              <a:ext uri="{FF2B5EF4-FFF2-40B4-BE49-F238E27FC236}">
                <a16:creationId xmlns:a16="http://schemas.microsoft.com/office/drawing/2014/main" id="{91FBB7A6-B969-CFD0-F911-8008BADBB689}"/>
              </a:ext>
            </a:extLst>
          </p:cNvPr>
          <p:cNvPicPr>
            <a:picLocks noChangeAspect="1"/>
          </p:cNvPicPr>
          <p:nvPr/>
        </p:nvPicPr>
        <p:blipFill>
          <a:blip r:embed="rId3"/>
          <a:stretch>
            <a:fillRect/>
          </a:stretch>
        </p:blipFill>
        <p:spPr>
          <a:xfrm>
            <a:off x="9533758" y="1196752"/>
            <a:ext cx="2092026" cy="4630824"/>
          </a:xfrm>
          <a:prstGeom prst="rect">
            <a:avLst/>
          </a:prstGeom>
        </p:spPr>
      </p:pic>
      <p:pic>
        <p:nvPicPr>
          <p:cNvPr id="6" name="Picture 5">
            <a:extLst>
              <a:ext uri="{FF2B5EF4-FFF2-40B4-BE49-F238E27FC236}">
                <a16:creationId xmlns:a16="http://schemas.microsoft.com/office/drawing/2014/main" id="{1EDE2B10-38FB-13D5-72A6-48EDF3D60B1B}"/>
              </a:ext>
            </a:extLst>
          </p:cNvPr>
          <p:cNvPicPr>
            <a:picLocks noChangeAspect="1"/>
          </p:cNvPicPr>
          <p:nvPr/>
        </p:nvPicPr>
        <p:blipFill>
          <a:blip r:embed="rId4"/>
          <a:stretch>
            <a:fillRect/>
          </a:stretch>
        </p:blipFill>
        <p:spPr>
          <a:xfrm>
            <a:off x="838200" y="4508476"/>
            <a:ext cx="2912468" cy="1941645"/>
          </a:xfrm>
          <a:prstGeom prst="rect">
            <a:avLst/>
          </a:prstGeom>
        </p:spPr>
      </p:pic>
    </p:spTree>
    <p:extLst>
      <p:ext uri="{BB962C8B-B14F-4D97-AF65-F5344CB8AC3E}">
        <p14:creationId xmlns:p14="http://schemas.microsoft.com/office/powerpoint/2010/main" val="20219873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F76D8-976C-81F0-D702-76AAFEDB0479}"/>
              </a:ext>
            </a:extLst>
          </p:cNvPr>
          <p:cNvSpPr>
            <a:spLocks noGrp="1"/>
          </p:cNvSpPr>
          <p:nvPr>
            <p:ph type="title"/>
          </p:nvPr>
        </p:nvSpPr>
        <p:spPr>
          <a:xfrm>
            <a:off x="704904" y="355225"/>
            <a:ext cx="8137800" cy="920538"/>
          </a:xfrm>
        </p:spPr>
        <p:txBody>
          <a:bodyPr/>
          <a:lstStyle/>
          <a:p>
            <a:r>
              <a:rPr lang="fr-CH" dirty="0" err="1"/>
              <a:t>Some</a:t>
            </a:r>
            <a:r>
              <a:rPr lang="fr-CH" dirty="0"/>
              <a:t> </a:t>
            </a:r>
            <a:r>
              <a:rPr lang="fr-CH" dirty="0" err="1"/>
              <a:t>problems</a:t>
            </a:r>
            <a:r>
              <a:rPr lang="fr-CH" dirty="0"/>
              <a:t>… </a:t>
            </a:r>
            <a:endParaRPr lang="en-GB" dirty="0"/>
          </a:p>
        </p:txBody>
      </p:sp>
      <p:sp>
        <p:nvSpPr>
          <p:cNvPr id="3" name="Content Placeholder 2">
            <a:extLst>
              <a:ext uri="{FF2B5EF4-FFF2-40B4-BE49-F238E27FC236}">
                <a16:creationId xmlns:a16="http://schemas.microsoft.com/office/drawing/2014/main" id="{5341B9D6-D6A8-FB4E-B796-69AB2A496CC2}"/>
              </a:ext>
            </a:extLst>
          </p:cNvPr>
          <p:cNvSpPr>
            <a:spLocks noGrp="1"/>
          </p:cNvSpPr>
          <p:nvPr>
            <p:ph idx="1"/>
          </p:nvPr>
        </p:nvSpPr>
        <p:spPr>
          <a:xfrm>
            <a:off x="669804" y="1388725"/>
            <a:ext cx="10515600" cy="988962"/>
          </a:xfrm>
        </p:spPr>
        <p:txBody>
          <a:bodyPr>
            <a:normAutofit fontScale="62500" lnSpcReduction="20000"/>
          </a:bodyPr>
          <a:lstStyle/>
          <a:p>
            <a:pPr marL="0" indent="0">
              <a:lnSpc>
                <a:spcPct val="120000"/>
              </a:lnSpc>
              <a:buNone/>
            </a:pPr>
            <a:r>
              <a:rPr lang="en-GB" dirty="0"/>
              <a:t>Many minor issues linked with recruitment or loss of critical personnel, remaining Covid impact at the beginning of the Project, minor technical issues, but only one major problem:</a:t>
            </a:r>
          </a:p>
        </p:txBody>
      </p:sp>
      <p:sp>
        <p:nvSpPr>
          <p:cNvPr id="5" name="Slide Number Placeholder 4">
            <a:extLst>
              <a:ext uri="{FF2B5EF4-FFF2-40B4-BE49-F238E27FC236}">
                <a16:creationId xmlns:a16="http://schemas.microsoft.com/office/drawing/2014/main" id="{D59801C3-AB7C-8AB7-EF98-D658C82C2E64}"/>
              </a:ext>
            </a:extLst>
          </p:cNvPr>
          <p:cNvSpPr>
            <a:spLocks noGrp="1"/>
          </p:cNvSpPr>
          <p:nvPr>
            <p:ph type="sldNum" sz="quarter" idx="12"/>
          </p:nvPr>
        </p:nvSpPr>
        <p:spPr/>
        <p:txBody>
          <a:bodyPr/>
          <a:lstStyle/>
          <a:p>
            <a:fld id="{F7A1A58B-7BA1-7E42-8231-6D1CB1C760B1}" type="slidenum">
              <a:rPr lang="en-US" smtClean="0"/>
              <a:pPr/>
              <a:t>22</a:t>
            </a:fld>
            <a:endParaRPr lang="en-US"/>
          </a:p>
        </p:txBody>
      </p:sp>
      <p:sp>
        <p:nvSpPr>
          <p:cNvPr id="6" name="Content Placeholder 2">
            <a:extLst>
              <a:ext uri="{FF2B5EF4-FFF2-40B4-BE49-F238E27FC236}">
                <a16:creationId xmlns:a16="http://schemas.microsoft.com/office/drawing/2014/main" id="{3ECFC190-64B5-5A06-08DB-5E4BBE9F92E7}"/>
              </a:ext>
            </a:extLst>
          </p:cNvPr>
          <p:cNvSpPr txBox="1">
            <a:spLocks/>
          </p:cNvSpPr>
          <p:nvPr/>
        </p:nvSpPr>
        <p:spPr>
          <a:xfrm>
            <a:off x="704904" y="2530496"/>
            <a:ext cx="6301652" cy="23702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buFont typeface="Arial"/>
              <a:buNone/>
            </a:pPr>
            <a:r>
              <a:rPr lang="en-GB" dirty="0">
                <a:solidFill>
                  <a:schemeClr val="accent1"/>
                </a:solidFill>
              </a:rPr>
              <a:t>The increase of material and energy costs (and related inflation and delays in deliveries) due to the ongoing worldwide crisis.</a:t>
            </a:r>
          </a:p>
        </p:txBody>
      </p:sp>
      <p:sp>
        <p:nvSpPr>
          <p:cNvPr id="7" name="Content Placeholder 2">
            <a:extLst>
              <a:ext uri="{FF2B5EF4-FFF2-40B4-BE49-F238E27FC236}">
                <a16:creationId xmlns:a16="http://schemas.microsoft.com/office/drawing/2014/main" id="{C1035EC6-DD48-E902-9945-E35E6623D4C1}"/>
              </a:ext>
            </a:extLst>
          </p:cNvPr>
          <p:cNvSpPr txBox="1">
            <a:spLocks/>
          </p:cNvSpPr>
          <p:nvPr/>
        </p:nvSpPr>
        <p:spPr>
          <a:xfrm>
            <a:off x="669804" y="4746363"/>
            <a:ext cx="10801200" cy="1296143"/>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0000"/>
              </a:lnSpc>
              <a:buFont typeface="Arial"/>
              <a:buNone/>
            </a:pPr>
            <a:r>
              <a:rPr lang="en-GB" dirty="0"/>
              <a:t>Strong impact in particular on industry, cost of prototypes to be realised was defined in 2019.</a:t>
            </a:r>
          </a:p>
          <a:p>
            <a:pPr marL="0" indent="0">
              <a:lnSpc>
                <a:spcPct val="120000"/>
              </a:lnSpc>
              <a:buFont typeface="Arial"/>
              <a:buNone/>
            </a:pPr>
            <a:r>
              <a:rPr lang="en-GB" dirty="0"/>
              <a:t>Mitigations: redistribution of work between partners to reduce costs (but increase risks), descoping of some activities (e.g. smaller prototypes), …</a:t>
            </a:r>
          </a:p>
        </p:txBody>
      </p:sp>
      <p:pic>
        <p:nvPicPr>
          <p:cNvPr id="8" name="Picture 7">
            <a:extLst>
              <a:ext uri="{FF2B5EF4-FFF2-40B4-BE49-F238E27FC236}">
                <a16:creationId xmlns:a16="http://schemas.microsoft.com/office/drawing/2014/main" id="{A17E0525-D2FF-8E8E-5CEB-DBEF73145891}"/>
              </a:ext>
            </a:extLst>
          </p:cNvPr>
          <p:cNvPicPr>
            <a:picLocks noChangeAspect="1"/>
          </p:cNvPicPr>
          <p:nvPr/>
        </p:nvPicPr>
        <p:blipFill>
          <a:blip r:embed="rId2"/>
          <a:stretch>
            <a:fillRect/>
          </a:stretch>
        </p:blipFill>
        <p:spPr>
          <a:xfrm>
            <a:off x="7896200" y="2382483"/>
            <a:ext cx="2885754" cy="2164315"/>
          </a:xfrm>
          <a:prstGeom prst="rect">
            <a:avLst/>
          </a:prstGeom>
        </p:spPr>
      </p:pic>
    </p:spTree>
    <p:extLst>
      <p:ext uri="{BB962C8B-B14F-4D97-AF65-F5344CB8AC3E}">
        <p14:creationId xmlns:p14="http://schemas.microsoft.com/office/powerpoint/2010/main" val="119726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6CAFC-6C6F-EE1C-B728-B1337A0BFE32}"/>
              </a:ext>
            </a:extLst>
          </p:cNvPr>
          <p:cNvSpPr>
            <a:spLocks noGrp="1"/>
          </p:cNvSpPr>
          <p:nvPr>
            <p:ph type="title"/>
          </p:nvPr>
        </p:nvSpPr>
        <p:spPr>
          <a:xfrm>
            <a:off x="248579" y="372133"/>
            <a:ext cx="11305256" cy="920538"/>
          </a:xfrm>
        </p:spPr>
        <p:txBody>
          <a:bodyPr>
            <a:normAutofit fontScale="90000"/>
          </a:bodyPr>
          <a:lstStyle/>
          <a:p>
            <a:r>
              <a:rPr lang="en-GB" dirty="0"/>
              <a:t>Problems: withdrawal of 2 industrial partners  </a:t>
            </a:r>
          </a:p>
        </p:txBody>
      </p:sp>
      <p:sp>
        <p:nvSpPr>
          <p:cNvPr id="5" name="Slide Number Placeholder 4">
            <a:extLst>
              <a:ext uri="{FF2B5EF4-FFF2-40B4-BE49-F238E27FC236}">
                <a16:creationId xmlns:a16="http://schemas.microsoft.com/office/drawing/2014/main" id="{B7384B95-07B2-93BB-6F8F-F03DF1020746}"/>
              </a:ext>
            </a:extLst>
          </p:cNvPr>
          <p:cNvSpPr>
            <a:spLocks noGrp="1"/>
          </p:cNvSpPr>
          <p:nvPr>
            <p:ph type="sldNum" sz="quarter" idx="12"/>
          </p:nvPr>
        </p:nvSpPr>
        <p:spPr/>
        <p:txBody>
          <a:bodyPr/>
          <a:lstStyle/>
          <a:p>
            <a:fld id="{F7A1A58B-7BA1-7E42-8231-6D1CB1C760B1}" type="slidenum">
              <a:rPr lang="en-US" smtClean="0"/>
              <a:pPr/>
              <a:t>23</a:t>
            </a:fld>
            <a:endParaRPr lang="en-US"/>
          </a:p>
        </p:txBody>
      </p:sp>
      <p:sp>
        <p:nvSpPr>
          <p:cNvPr id="6" name="Content Placeholder 2">
            <a:extLst>
              <a:ext uri="{FF2B5EF4-FFF2-40B4-BE49-F238E27FC236}">
                <a16:creationId xmlns:a16="http://schemas.microsoft.com/office/drawing/2014/main" id="{79B2265B-6821-87CB-0BA1-987FEC83B787}"/>
              </a:ext>
            </a:extLst>
          </p:cNvPr>
          <p:cNvSpPr>
            <a:spLocks noGrp="1"/>
          </p:cNvSpPr>
          <p:nvPr>
            <p:ph idx="1"/>
          </p:nvPr>
        </p:nvSpPr>
        <p:spPr>
          <a:xfrm>
            <a:off x="443372" y="1312750"/>
            <a:ext cx="11305256" cy="6912768"/>
          </a:xfrm>
        </p:spPr>
        <p:txBody>
          <a:bodyPr>
            <a:normAutofit fontScale="70000" lnSpcReduction="20000"/>
          </a:bodyPr>
          <a:lstStyle/>
          <a:p>
            <a:pPr marL="0" indent="0">
              <a:lnSpc>
                <a:spcPct val="120000"/>
              </a:lnSpc>
              <a:buNone/>
            </a:pPr>
            <a:r>
              <a:rPr lang="en-GB" sz="2600" dirty="0"/>
              <a:t>Work Package 8, Tasks 8.4, </a:t>
            </a:r>
            <a:r>
              <a:rPr lang="en-GB" sz="2600" b="1" dirty="0">
                <a:solidFill>
                  <a:schemeClr val="accent1"/>
                </a:solidFill>
              </a:rPr>
              <a:t>Construction of a curved CCT magnet demonstrator </a:t>
            </a:r>
            <a:r>
              <a:rPr lang="en-GB" sz="2600" dirty="0"/>
              <a:t>and Task 8.5, </a:t>
            </a:r>
            <a:r>
              <a:rPr lang="en-GB" sz="2600" b="1" dirty="0">
                <a:solidFill>
                  <a:schemeClr val="accent1"/>
                </a:solidFill>
              </a:rPr>
              <a:t>Construction of the HTS CCT demonstrator</a:t>
            </a:r>
            <a:r>
              <a:rPr lang="en-GB" sz="2600" dirty="0"/>
              <a:t>. They are not yet active, will start after magnet design done in two other Tasks.</a:t>
            </a:r>
            <a:endParaRPr lang="en-GB" dirty="0"/>
          </a:p>
          <a:p>
            <a:pPr marL="0" indent="0">
              <a:lnSpc>
                <a:spcPct val="120000"/>
              </a:lnSpc>
              <a:buNone/>
            </a:pPr>
            <a:r>
              <a:rPr lang="en-GB" sz="2600" dirty="0"/>
              <a:t>Two industrial companies (BNG and Scanditronix) have sent a letter to the Coordinator asking to </a:t>
            </a:r>
            <a:r>
              <a:rPr lang="en-GB" sz="2600" dirty="0">
                <a:solidFill>
                  <a:schemeClr val="accent1"/>
                </a:solidFill>
              </a:rPr>
              <a:t>quit the Project </a:t>
            </a:r>
            <a:r>
              <a:rPr lang="en-GB" sz="2600" dirty="0"/>
              <a:t>because they “cannot fulfil the milestones to </a:t>
            </a:r>
            <a:r>
              <a:rPr lang="en-GB" sz="2600" dirty="0">
                <a:solidFill>
                  <a:schemeClr val="accent1"/>
                </a:solidFill>
              </a:rPr>
              <a:t>build the requested hardware with the budget available</a:t>
            </a:r>
            <a:r>
              <a:rPr lang="en-GB" sz="2600" dirty="0"/>
              <a:t>”: “material and energy prices have risen dramatically since the start of the project. We are thus not any more in the position to allocate R&amp;D money for the matching funds into I.FAST.”</a:t>
            </a:r>
          </a:p>
          <a:p>
            <a:pPr marL="0" indent="0">
              <a:lnSpc>
                <a:spcPct val="120000"/>
              </a:lnSpc>
              <a:buNone/>
            </a:pPr>
            <a:r>
              <a:rPr lang="en-GB" dirty="0"/>
              <a:t>Actions:</a:t>
            </a:r>
          </a:p>
          <a:p>
            <a:pPr marL="457200" lvl="1" indent="0">
              <a:lnSpc>
                <a:spcPct val="120000"/>
              </a:lnSpc>
              <a:buNone/>
            </a:pPr>
            <a:r>
              <a:rPr lang="en-GB" dirty="0"/>
              <a:t>Instead of declaring the companies as defaulting partners, the Project is ready to keep them in the collaboration, with 0 or minimum EC contribution, and try to redistribute their work to others. </a:t>
            </a:r>
          </a:p>
          <a:p>
            <a:pPr lvl="1">
              <a:lnSpc>
                <a:spcPct val="120000"/>
              </a:lnSpc>
              <a:buFontTx/>
              <a:buChar char="-"/>
            </a:pPr>
            <a:r>
              <a:rPr lang="en-GB" b="1" dirty="0" err="1">
                <a:solidFill>
                  <a:schemeClr val="accent1"/>
                </a:solidFill>
              </a:rPr>
              <a:t>Elytt</a:t>
            </a:r>
            <a:r>
              <a:rPr lang="en-GB" dirty="0"/>
              <a:t> (3</a:t>
            </a:r>
            <a:r>
              <a:rPr lang="en-GB" baseline="30000" dirty="0"/>
              <a:t>rd</a:t>
            </a:r>
            <a:r>
              <a:rPr lang="en-GB" dirty="0"/>
              <a:t> magnet company in the project) has already agreed to take BNG’s part in Task 8.5.</a:t>
            </a:r>
          </a:p>
          <a:p>
            <a:pPr lvl="1">
              <a:lnSpc>
                <a:spcPct val="120000"/>
              </a:lnSpc>
              <a:buFontTx/>
              <a:buChar char="-"/>
            </a:pPr>
            <a:r>
              <a:rPr lang="en-GB" dirty="0"/>
              <a:t>We have explored solutions for Task 8.4: internalisation to another I.FAST partner, or another magnet company. Possible descoping and increasing risks (technical and delay). </a:t>
            </a:r>
          </a:p>
          <a:p>
            <a:pPr lvl="1">
              <a:lnSpc>
                <a:spcPct val="120000"/>
              </a:lnSpc>
              <a:buFontTx/>
              <a:buChar char="-"/>
            </a:pPr>
            <a:r>
              <a:rPr lang="en-GB" dirty="0"/>
              <a:t>A solution has been recently agreed (internalisation to </a:t>
            </a:r>
            <a:r>
              <a:rPr lang="en-GB" b="1" dirty="0">
                <a:solidFill>
                  <a:schemeClr val="accent1"/>
                </a:solidFill>
              </a:rPr>
              <a:t>CIEMAT</a:t>
            </a:r>
            <a:r>
              <a:rPr lang="en-GB" dirty="0"/>
              <a:t>). More details in WP8 talk.</a:t>
            </a:r>
          </a:p>
          <a:p>
            <a:pPr lvl="1">
              <a:lnSpc>
                <a:spcPct val="120000"/>
              </a:lnSpc>
              <a:buFontTx/>
              <a:buChar char="-"/>
            </a:pPr>
            <a:r>
              <a:rPr lang="en-GB" dirty="0"/>
              <a:t>Implications to be discussed (do we need an Amendment?).</a:t>
            </a:r>
          </a:p>
          <a:p>
            <a:pPr marL="0" indent="0">
              <a:lnSpc>
                <a:spcPct val="120000"/>
              </a:lnSpc>
              <a:buNone/>
            </a:pPr>
            <a:endParaRPr lang="en-GB" dirty="0"/>
          </a:p>
          <a:p>
            <a:pPr marL="0" indent="0">
              <a:lnSpc>
                <a:spcPct val="120000"/>
              </a:lnSpc>
              <a:buNone/>
            </a:pPr>
            <a:endParaRPr lang="en-GB" dirty="0"/>
          </a:p>
          <a:p>
            <a:pPr marL="0" indent="0">
              <a:lnSpc>
                <a:spcPct val="120000"/>
              </a:lnSpc>
              <a:buNone/>
            </a:pPr>
            <a:endParaRPr lang="en-GB" dirty="0"/>
          </a:p>
          <a:p>
            <a:pPr marL="0" indent="0">
              <a:lnSpc>
                <a:spcPct val="120000"/>
              </a:lnSpc>
              <a:buNone/>
            </a:pPr>
            <a:r>
              <a:rPr lang="en-GB" dirty="0"/>
              <a:t>  </a:t>
            </a:r>
          </a:p>
        </p:txBody>
      </p:sp>
    </p:spTree>
    <p:extLst>
      <p:ext uri="{BB962C8B-B14F-4D97-AF65-F5344CB8AC3E}">
        <p14:creationId xmlns:p14="http://schemas.microsoft.com/office/powerpoint/2010/main" val="19031455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61527-97EE-45C0-0FD2-AD439C29A918}"/>
              </a:ext>
            </a:extLst>
          </p:cNvPr>
          <p:cNvSpPr>
            <a:spLocks noGrp="1"/>
          </p:cNvSpPr>
          <p:nvPr>
            <p:ph type="title"/>
          </p:nvPr>
        </p:nvSpPr>
        <p:spPr>
          <a:xfrm>
            <a:off x="621498" y="191509"/>
            <a:ext cx="10873208" cy="920538"/>
          </a:xfrm>
        </p:spPr>
        <p:txBody>
          <a:bodyPr>
            <a:normAutofit fontScale="90000"/>
          </a:bodyPr>
          <a:lstStyle/>
          <a:p>
            <a:r>
              <a:rPr lang="fr-CH" dirty="0" err="1"/>
              <a:t>Problems</a:t>
            </a:r>
            <a:r>
              <a:rPr lang="fr-CH" dirty="0"/>
              <a:t>: the </a:t>
            </a:r>
            <a:r>
              <a:rPr lang="fr-CH" dirty="0" err="1"/>
              <a:t>Industry</a:t>
            </a:r>
            <a:r>
              <a:rPr lang="fr-CH" dirty="0"/>
              <a:t> training programme</a:t>
            </a:r>
            <a:endParaRPr lang="en-GB" dirty="0"/>
          </a:p>
        </p:txBody>
      </p:sp>
      <p:sp>
        <p:nvSpPr>
          <p:cNvPr id="5" name="Slide Number Placeholder 4">
            <a:extLst>
              <a:ext uri="{FF2B5EF4-FFF2-40B4-BE49-F238E27FC236}">
                <a16:creationId xmlns:a16="http://schemas.microsoft.com/office/drawing/2014/main" id="{8C06EAFC-3BEC-E42A-9D1A-9EC1286999DA}"/>
              </a:ext>
            </a:extLst>
          </p:cNvPr>
          <p:cNvSpPr>
            <a:spLocks noGrp="1"/>
          </p:cNvSpPr>
          <p:nvPr>
            <p:ph type="sldNum" sz="quarter" idx="12"/>
          </p:nvPr>
        </p:nvSpPr>
        <p:spPr/>
        <p:txBody>
          <a:bodyPr/>
          <a:lstStyle/>
          <a:p>
            <a:fld id="{F7A1A58B-7BA1-7E42-8231-6D1CB1C760B1}" type="slidenum">
              <a:rPr lang="en-US" smtClean="0"/>
              <a:pPr/>
              <a:t>24</a:t>
            </a:fld>
            <a:endParaRPr lang="en-US"/>
          </a:p>
        </p:txBody>
      </p:sp>
      <p:sp>
        <p:nvSpPr>
          <p:cNvPr id="6" name="Content Placeholder 2">
            <a:extLst>
              <a:ext uri="{FF2B5EF4-FFF2-40B4-BE49-F238E27FC236}">
                <a16:creationId xmlns:a16="http://schemas.microsoft.com/office/drawing/2014/main" id="{C69A96D6-20EC-44B1-E7DB-4FC1FEFF52F9}"/>
              </a:ext>
            </a:extLst>
          </p:cNvPr>
          <p:cNvSpPr>
            <a:spLocks noGrp="1"/>
          </p:cNvSpPr>
          <p:nvPr>
            <p:ph idx="1"/>
          </p:nvPr>
        </p:nvSpPr>
        <p:spPr>
          <a:xfrm>
            <a:off x="407368" y="1189573"/>
            <a:ext cx="11377264" cy="5016649"/>
          </a:xfrm>
        </p:spPr>
        <p:txBody>
          <a:bodyPr>
            <a:normAutofit fontScale="25000" lnSpcReduction="20000"/>
          </a:bodyPr>
          <a:lstStyle/>
          <a:p>
            <a:pPr marL="0" indent="0">
              <a:lnSpc>
                <a:spcPct val="120000"/>
              </a:lnSpc>
              <a:buNone/>
            </a:pPr>
            <a:r>
              <a:rPr lang="en-GB" sz="7200" dirty="0"/>
              <a:t>Task 2.4, </a:t>
            </a:r>
            <a:r>
              <a:rPr lang="en-GB" sz="7200" b="1" dirty="0">
                <a:solidFill>
                  <a:schemeClr val="accent1"/>
                </a:solidFill>
              </a:rPr>
              <a:t>Industrial Training associated with Knowledge Transfer. </a:t>
            </a:r>
          </a:p>
          <a:p>
            <a:pPr marL="0" indent="0">
              <a:lnSpc>
                <a:spcPct val="120000"/>
              </a:lnSpc>
              <a:buNone/>
            </a:pPr>
            <a:r>
              <a:rPr lang="en-GB" sz="7200" dirty="0"/>
              <a:t>Traineeship programme to support exchanges of personnel between laboratories and industry, by providing grants that could be used for the trainee’s salary, travels and subsistence costs. </a:t>
            </a:r>
          </a:p>
          <a:p>
            <a:pPr marL="0" indent="0">
              <a:lnSpc>
                <a:spcPct val="120000"/>
              </a:lnSpc>
              <a:buNone/>
            </a:pPr>
            <a:r>
              <a:rPr lang="en-GB" sz="7200" dirty="0"/>
              <a:t>The original work plan foresees “training of industrial engineers and technicians at European accelerator development laboratories” – one of the two (industry or laboratory) must be an I.FAST Beneficiary. Original scheme: 10 grants of 8’000 € each.</a:t>
            </a:r>
          </a:p>
          <a:p>
            <a:pPr marL="0" indent="0">
              <a:lnSpc>
                <a:spcPct val="120000"/>
              </a:lnSpc>
              <a:buNone/>
            </a:pPr>
            <a:r>
              <a:rPr lang="en-GB" sz="7200" dirty="0"/>
              <a:t>So far, the scheme had limited success, </a:t>
            </a:r>
            <a:r>
              <a:rPr lang="en-GB" sz="7200" dirty="0">
                <a:solidFill>
                  <a:schemeClr val="accent1"/>
                </a:solidFill>
              </a:rPr>
              <a:t>only 2 successful applications out of 10 positions foreseen</a:t>
            </a:r>
            <a:r>
              <a:rPr lang="en-GB" sz="7200" dirty="0"/>
              <a:t>.</a:t>
            </a:r>
          </a:p>
          <a:p>
            <a:pPr marL="0" indent="0">
              <a:lnSpc>
                <a:spcPct val="120000"/>
              </a:lnSpc>
              <a:buNone/>
            </a:pPr>
            <a:r>
              <a:rPr lang="en-GB" sz="7200" dirty="0"/>
              <a:t>Analysis of the reasons: companies have limited personnel availabilities to let their young engineers leave for 1 or 2 months.</a:t>
            </a:r>
          </a:p>
          <a:p>
            <a:pPr marL="0" indent="0">
              <a:lnSpc>
                <a:spcPct val="120000"/>
              </a:lnSpc>
              <a:buNone/>
            </a:pPr>
            <a:r>
              <a:rPr lang="en-GB" sz="7200" dirty="0"/>
              <a:t>To solve the issue within the general objectives of the Task, the Project has foreseen to </a:t>
            </a:r>
            <a:r>
              <a:rPr lang="en-GB" sz="7200" dirty="0">
                <a:solidFill>
                  <a:schemeClr val="accent1"/>
                </a:solidFill>
              </a:rPr>
              <a:t>extend the call to transfers in both directions</a:t>
            </a:r>
            <a:r>
              <a:rPr lang="en-GB" sz="7200" dirty="0"/>
              <a:t>, allowing also young engineers and technicians from accelerator development laboratories to train for 1 or 2 months in an accelerator-related industry. </a:t>
            </a:r>
          </a:p>
          <a:p>
            <a:pPr marL="0" indent="0">
              <a:lnSpc>
                <a:spcPct val="120000"/>
              </a:lnSpc>
              <a:buNone/>
            </a:pPr>
            <a:r>
              <a:rPr lang="en-GB" sz="7200" dirty="0"/>
              <a:t>A call in this sense has been already issued, but before allocating grants we need the support of the Project Officer and possibly of the Reviewer.</a:t>
            </a:r>
          </a:p>
          <a:p>
            <a:pPr marL="0" indent="0">
              <a:lnSpc>
                <a:spcPct val="120000"/>
              </a:lnSpc>
              <a:buNone/>
            </a:pPr>
            <a:endParaRPr lang="en-GB" dirty="0"/>
          </a:p>
          <a:p>
            <a:pPr marL="0" indent="0">
              <a:lnSpc>
                <a:spcPct val="120000"/>
              </a:lnSpc>
              <a:buNone/>
            </a:pPr>
            <a:endParaRPr lang="en-GB" dirty="0"/>
          </a:p>
          <a:p>
            <a:pPr marL="0" indent="0">
              <a:lnSpc>
                <a:spcPct val="120000"/>
              </a:lnSpc>
              <a:buNone/>
            </a:pPr>
            <a:endParaRPr lang="en-GB" dirty="0"/>
          </a:p>
          <a:p>
            <a:pPr marL="0" indent="0">
              <a:lnSpc>
                <a:spcPct val="120000"/>
              </a:lnSpc>
              <a:buNone/>
            </a:pPr>
            <a:r>
              <a:rPr lang="en-GB" dirty="0"/>
              <a:t>  </a:t>
            </a:r>
          </a:p>
        </p:txBody>
      </p:sp>
    </p:spTree>
    <p:extLst>
      <p:ext uri="{BB962C8B-B14F-4D97-AF65-F5344CB8AC3E}">
        <p14:creationId xmlns:p14="http://schemas.microsoft.com/office/powerpoint/2010/main" val="22271335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126CB-BADA-6C54-4FEB-2575E4C6F088}"/>
              </a:ext>
            </a:extLst>
          </p:cNvPr>
          <p:cNvSpPr>
            <a:spLocks noGrp="1"/>
          </p:cNvSpPr>
          <p:nvPr>
            <p:ph type="title"/>
          </p:nvPr>
        </p:nvSpPr>
        <p:spPr>
          <a:xfrm>
            <a:off x="838200" y="365126"/>
            <a:ext cx="8137800" cy="543594"/>
          </a:xfrm>
        </p:spPr>
        <p:txBody>
          <a:bodyPr>
            <a:normAutofit fontScale="90000"/>
          </a:bodyPr>
          <a:lstStyle/>
          <a:p>
            <a:r>
              <a:rPr lang="fr-CH" dirty="0" err="1"/>
              <a:t>Summary</a:t>
            </a:r>
            <a:r>
              <a:rPr lang="fr-CH" dirty="0"/>
              <a:t> of </a:t>
            </a:r>
            <a:r>
              <a:rPr lang="fr-CH" dirty="0" err="1"/>
              <a:t>deviations</a:t>
            </a:r>
            <a:endParaRPr lang="en-GB" dirty="0"/>
          </a:p>
        </p:txBody>
      </p:sp>
      <p:sp>
        <p:nvSpPr>
          <p:cNvPr id="3" name="Content Placeholder 2">
            <a:extLst>
              <a:ext uri="{FF2B5EF4-FFF2-40B4-BE49-F238E27FC236}">
                <a16:creationId xmlns:a16="http://schemas.microsoft.com/office/drawing/2014/main" id="{1AC441EE-B388-2484-E92B-CBFD8A3BFE5A}"/>
              </a:ext>
            </a:extLst>
          </p:cNvPr>
          <p:cNvSpPr>
            <a:spLocks noGrp="1"/>
          </p:cNvSpPr>
          <p:nvPr>
            <p:ph idx="1"/>
          </p:nvPr>
        </p:nvSpPr>
        <p:spPr>
          <a:xfrm>
            <a:off x="539688" y="1121090"/>
            <a:ext cx="10956912" cy="5176401"/>
          </a:xfrm>
        </p:spPr>
        <p:txBody>
          <a:bodyPr>
            <a:normAutofit fontScale="77500" lnSpcReduction="20000"/>
          </a:bodyPr>
          <a:lstStyle/>
          <a:p>
            <a:pPr marL="0" indent="0">
              <a:lnSpc>
                <a:spcPct val="120000"/>
              </a:lnSpc>
              <a:buNone/>
            </a:pPr>
            <a:r>
              <a:rPr lang="en-GB" dirty="0"/>
              <a:t>Section 5 of the Periodic report (Deviations from Annex I) reports a list of delays, all between 3 and 12 months with minor or no impact on the Work Plan. </a:t>
            </a:r>
          </a:p>
          <a:p>
            <a:pPr marL="0" indent="0">
              <a:lnSpc>
                <a:spcPct val="120000"/>
              </a:lnSpc>
              <a:buNone/>
            </a:pPr>
            <a:r>
              <a:rPr lang="en-GB" dirty="0"/>
              <a:t>The only sensitive deviations reported are those mentioned so far:</a:t>
            </a:r>
          </a:p>
          <a:p>
            <a:pPr marL="514350" indent="-514350">
              <a:lnSpc>
                <a:spcPct val="120000"/>
              </a:lnSpc>
              <a:buAutoNum type="arabicPeriod"/>
            </a:pPr>
            <a:r>
              <a:rPr lang="en-GB" dirty="0"/>
              <a:t>Modification to scope of Tasks 8.4. and 8.5 to build “combined-function” magnets and not “curved” magnets.</a:t>
            </a:r>
          </a:p>
          <a:p>
            <a:pPr marL="514350" indent="-514350">
              <a:lnSpc>
                <a:spcPct val="120000"/>
              </a:lnSpc>
              <a:buAutoNum type="arabicPeriod"/>
            </a:pPr>
            <a:r>
              <a:rPr lang="en-GB" dirty="0"/>
              <a:t>Modification to scope of Task 2.4, to allow Industry Training in both directions.</a:t>
            </a:r>
          </a:p>
          <a:p>
            <a:pPr marL="514350" indent="-514350">
              <a:lnSpc>
                <a:spcPct val="120000"/>
              </a:lnSpc>
              <a:buAutoNum type="arabicPeriod"/>
            </a:pPr>
            <a:r>
              <a:rPr lang="en-GB" dirty="0"/>
              <a:t>Modification to Beneficiaries responsible for the deliverables of Tasks 8.4 and 8.5 – details agreed recently, not yet included in the Report.</a:t>
            </a:r>
          </a:p>
          <a:p>
            <a:pPr marL="514350" indent="-514350">
              <a:lnSpc>
                <a:spcPct val="120000"/>
              </a:lnSpc>
              <a:buAutoNum type="arabicPeriod"/>
            </a:pPr>
            <a:r>
              <a:rPr lang="en-GB" dirty="0"/>
              <a:t>Integration of the projects awarded with the I.FAST Innovation Fund into the Work Plan (allocation of resources already approved by electronic vote of the Governing Board).</a:t>
            </a:r>
          </a:p>
        </p:txBody>
      </p:sp>
      <p:sp>
        <p:nvSpPr>
          <p:cNvPr id="5" name="Slide Number Placeholder 4">
            <a:extLst>
              <a:ext uri="{FF2B5EF4-FFF2-40B4-BE49-F238E27FC236}">
                <a16:creationId xmlns:a16="http://schemas.microsoft.com/office/drawing/2014/main" id="{4BA5800B-7C05-A5E1-20B9-F709B8C98616}"/>
              </a:ext>
            </a:extLst>
          </p:cNvPr>
          <p:cNvSpPr>
            <a:spLocks noGrp="1"/>
          </p:cNvSpPr>
          <p:nvPr>
            <p:ph type="sldNum" sz="quarter" idx="12"/>
          </p:nvPr>
        </p:nvSpPr>
        <p:spPr/>
        <p:txBody>
          <a:bodyPr/>
          <a:lstStyle/>
          <a:p>
            <a:fld id="{F7A1A58B-7BA1-7E42-8231-6D1CB1C760B1}" type="slidenum">
              <a:rPr lang="en-US" smtClean="0"/>
              <a:pPr/>
              <a:t>25</a:t>
            </a:fld>
            <a:endParaRPr lang="en-US"/>
          </a:p>
        </p:txBody>
      </p:sp>
    </p:spTree>
    <p:extLst>
      <p:ext uri="{BB962C8B-B14F-4D97-AF65-F5344CB8AC3E}">
        <p14:creationId xmlns:p14="http://schemas.microsoft.com/office/powerpoint/2010/main" val="13686084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145102-990E-4D60-A645-876F45F9FD85}"/>
              </a:ext>
            </a:extLst>
          </p:cNvPr>
          <p:cNvSpPr txBox="1"/>
          <p:nvPr/>
        </p:nvSpPr>
        <p:spPr>
          <a:xfrm>
            <a:off x="1055440" y="4763007"/>
            <a:ext cx="5400600"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sz="2800" dirty="0"/>
              <a:t>Thank you for your attention!</a:t>
            </a:r>
          </a:p>
        </p:txBody>
      </p:sp>
    </p:spTree>
    <p:extLst>
      <p:ext uri="{BB962C8B-B14F-4D97-AF65-F5344CB8AC3E}">
        <p14:creationId xmlns:p14="http://schemas.microsoft.com/office/powerpoint/2010/main" val="23508792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884982" y="1411702"/>
            <a:ext cx="7402856" cy="1828193"/>
          </a:xfrm>
        </p:spPr>
        <p:txBody>
          <a:bodyPr/>
          <a:lstStyle/>
          <a:p>
            <a:r>
              <a:rPr lang="fr-CH" sz="4400" dirty="0"/>
              <a:t> </a:t>
            </a:r>
            <a:r>
              <a:rPr lang="en-GB" sz="4400" dirty="0"/>
              <a:t>Report from WP1 and WP14 (Management and Ethics)</a:t>
            </a:r>
          </a:p>
        </p:txBody>
      </p:sp>
      <p:sp>
        <p:nvSpPr>
          <p:cNvPr id="3" name="Text Placeholder 2"/>
          <p:cNvSpPr>
            <a:spLocks noGrp="1"/>
          </p:cNvSpPr>
          <p:nvPr>
            <p:ph type="body" sz="quarter" idx="14"/>
          </p:nvPr>
        </p:nvSpPr>
        <p:spPr>
          <a:xfrm>
            <a:off x="1066432" y="4672387"/>
            <a:ext cx="7402857" cy="378210"/>
          </a:xfrm>
        </p:spPr>
        <p:txBody>
          <a:bodyPr/>
          <a:lstStyle/>
          <a:p>
            <a:r>
              <a:rPr lang="en-GB" dirty="0"/>
              <a:t>Period 1 Review, 07.02.2023</a:t>
            </a:r>
          </a:p>
        </p:txBody>
      </p:sp>
      <p:sp>
        <p:nvSpPr>
          <p:cNvPr id="4" name="Text Placeholder 3"/>
          <p:cNvSpPr>
            <a:spLocks noGrp="1"/>
          </p:cNvSpPr>
          <p:nvPr>
            <p:ph type="body" sz="quarter" idx="15"/>
          </p:nvPr>
        </p:nvSpPr>
        <p:spPr>
          <a:xfrm>
            <a:off x="1066432" y="3547178"/>
            <a:ext cx="7402857" cy="817926"/>
          </a:xfrm>
        </p:spPr>
        <p:txBody>
          <a:bodyPr>
            <a:normAutofit fontScale="92500" lnSpcReduction="10000"/>
          </a:bodyPr>
          <a:lstStyle/>
          <a:p>
            <a:r>
              <a:rPr lang="en-GB" dirty="0"/>
              <a:t>Maurizio Vretenar, CERN</a:t>
            </a:r>
          </a:p>
          <a:p>
            <a:r>
              <a:rPr lang="en-GB" dirty="0"/>
              <a:t>Project Coordinator</a:t>
            </a:r>
          </a:p>
        </p:txBody>
      </p:sp>
    </p:spTree>
    <p:extLst>
      <p:ext uri="{BB962C8B-B14F-4D97-AF65-F5344CB8AC3E}">
        <p14:creationId xmlns:p14="http://schemas.microsoft.com/office/powerpoint/2010/main" val="12770247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DA022-97A3-87F7-1807-945BA31BDEF5}"/>
              </a:ext>
            </a:extLst>
          </p:cNvPr>
          <p:cNvSpPr>
            <a:spLocks noGrp="1"/>
          </p:cNvSpPr>
          <p:nvPr>
            <p:ph type="title"/>
          </p:nvPr>
        </p:nvSpPr>
        <p:spPr>
          <a:xfrm>
            <a:off x="838199" y="365126"/>
            <a:ext cx="9722006" cy="920538"/>
          </a:xfrm>
        </p:spPr>
        <p:txBody>
          <a:bodyPr>
            <a:normAutofit/>
          </a:bodyPr>
          <a:lstStyle/>
          <a:p>
            <a:r>
              <a:rPr lang="fr-CH" dirty="0"/>
              <a:t>WP1 Structure and objectives</a:t>
            </a:r>
            <a:endParaRPr lang="en-GB" dirty="0"/>
          </a:p>
        </p:txBody>
      </p:sp>
      <p:sp>
        <p:nvSpPr>
          <p:cNvPr id="3" name="Content Placeholder 2">
            <a:extLst>
              <a:ext uri="{FF2B5EF4-FFF2-40B4-BE49-F238E27FC236}">
                <a16:creationId xmlns:a16="http://schemas.microsoft.com/office/drawing/2014/main" id="{3255BA73-5654-BD34-2EFE-2B97D284F8BB}"/>
              </a:ext>
            </a:extLst>
          </p:cNvPr>
          <p:cNvSpPr>
            <a:spLocks noGrp="1"/>
          </p:cNvSpPr>
          <p:nvPr>
            <p:ph idx="1"/>
          </p:nvPr>
        </p:nvSpPr>
        <p:spPr>
          <a:xfrm>
            <a:off x="694792" y="1384856"/>
            <a:ext cx="10802416" cy="4060368"/>
          </a:xfrm>
        </p:spPr>
        <p:txBody>
          <a:bodyPr>
            <a:normAutofit lnSpcReduction="10000"/>
          </a:bodyPr>
          <a:lstStyle/>
          <a:p>
            <a:pPr>
              <a:lnSpc>
                <a:spcPct val="100000"/>
              </a:lnSpc>
            </a:pPr>
            <a:r>
              <a:rPr lang="en-GB" sz="2000" i="1" dirty="0"/>
              <a:t>Task 1: Project Management, external coordination, sustainability (CERN, RTU): management, Gov. Board, Steering Comm., Annual Meetings, reviews, financial follow-up, reporting, monitoring, strategy for acc. science (with TIARA) </a:t>
            </a:r>
          </a:p>
          <a:p>
            <a:pPr>
              <a:lnSpc>
                <a:spcPct val="100000"/>
              </a:lnSpc>
            </a:pPr>
            <a:r>
              <a:rPr lang="en-GB" sz="2000" i="1" dirty="0"/>
              <a:t>Task 2: Information Flow Management and Cross-coordination (RTU, CERN, GSI): interdisciplinary workshops, information exchange tools.</a:t>
            </a:r>
          </a:p>
          <a:p>
            <a:pPr>
              <a:lnSpc>
                <a:spcPct val="100000"/>
              </a:lnSpc>
            </a:pPr>
            <a:r>
              <a:rPr lang="en-GB" sz="2000" i="1" dirty="0"/>
              <a:t>Task 3: Internal Communication and Dissemination (GSI, CERN, RTU): repositories for documents, organisation of events, publication management.</a:t>
            </a:r>
          </a:p>
          <a:p>
            <a:pPr>
              <a:lnSpc>
                <a:spcPct val="100000"/>
              </a:lnSpc>
            </a:pPr>
            <a:r>
              <a:rPr lang="en-GB" sz="2000" i="1" dirty="0"/>
              <a:t>Task 4: Relations with the other Innovation Pilots (CERN, RTU): coordination.</a:t>
            </a:r>
          </a:p>
          <a:p>
            <a:pPr marL="0" indent="0">
              <a:lnSpc>
                <a:spcPct val="100000"/>
              </a:lnSpc>
              <a:buNone/>
            </a:pPr>
            <a:endParaRPr lang="en-GB" sz="2000" i="1" dirty="0"/>
          </a:p>
          <a:p>
            <a:pPr marL="0" indent="0">
              <a:lnSpc>
                <a:spcPct val="100000"/>
              </a:lnSpc>
              <a:buNone/>
            </a:pPr>
            <a:r>
              <a:rPr lang="en-GB" sz="2000" dirty="0"/>
              <a:t>Goals: smooth functioning of the project, integration of all partners into a wide community covering both academia and industry.</a:t>
            </a:r>
          </a:p>
        </p:txBody>
      </p:sp>
      <p:sp>
        <p:nvSpPr>
          <p:cNvPr id="5" name="Slide Number Placeholder 4">
            <a:extLst>
              <a:ext uri="{FF2B5EF4-FFF2-40B4-BE49-F238E27FC236}">
                <a16:creationId xmlns:a16="http://schemas.microsoft.com/office/drawing/2014/main" id="{23CC588C-CDB5-E961-5DEC-18932BECC155}"/>
              </a:ext>
            </a:extLst>
          </p:cNvPr>
          <p:cNvSpPr>
            <a:spLocks noGrp="1"/>
          </p:cNvSpPr>
          <p:nvPr>
            <p:ph type="sldNum" sz="quarter" idx="12"/>
          </p:nvPr>
        </p:nvSpPr>
        <p:spPr/>
        <p:txBody>
          <a:bodyPr/>
          <a:lstStyle/>
          <a:p>
            <a:fld id="{F7A1A58B-7BA1-7E42-8231-6D1CB1C760B1}" type="slidenum">
              <a:rPr lang="en-US" smtClean="0"/>
              <a:pPr/>
              <a:t>28</a:t>
            </a:fld>
            <a:endParaRPr lang="en-US"/>
          </a:p>
        </p:txBody>
      </p:sp>
    </p:spTree>
    <p:extLst>
      <p:ext uri="{BB962C8B-B14F-4D97-AF65-F5344CB8AC3E}">
        <p14:creationId xmlns:p14="http://schemas.microsoft.com/office/powerpoint/2010/main" val="9999598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0C79C-F135-47CC-8F2D-0605BB7A0EE9}"/>
              </a:ext>
            </a:extLst>
          </p:cNvPr>
          <p:cNvSpPr>
            <a:spLocks noGrp="1"/>
          </p:cNvSpPr>
          <p:nvPr>
            <p:ph type="title"/>
          </p:nvPr>
        </p:nvSpPr>
        <p:spPr>
          <a:xfrm>
            <a:off x="365283" y="305768"/>
            <a:ext cx="11488317" cy="818301"/>
          </a:xfrm>
        </p:spPr>
        <p:txBody>
          <a:bodyPr>
            <a:normAutofit fontScale="90000"/>
          </a:bodyPr>
          <a:lstStyle/>
          <a:p>
            <a:r>
              <a:rPr lang="en-GB" dirty="0"/>
              <a:t>Activities in P1 – management, governance</a:t>
            </a:r>
          </a:p>
        </p:txBody>
      </p:sp>
      <p:sp>
        <p:nvSpPr>
          <p:cNvPr id="4" name="Footer Placeholder 3">
            <a:extLst>
              <a:ext uri="{FF2B5EF4-FFF2-40B4-BE49-F238E27FC236}">
                <a16:creationId xmlns:a16="http://schemas.microsoft.com/office/drawing/2014/main" id="{1BB5E3BB-97DF-0D9E-1425-DBE7F2166103}"/>
              </a:ext>
            </a:extLst>
          </p:cNvPr>
          <p:cNvSpPr>
            <a:spLocks noGrp="1"/>
          </p:cNvSpPr>
          <p:nvPr>
            <p:ph type="ftr" sz="quarter" idx="11"/>
          </p:nvPr>
        </p:nvSpPr>
        <p:spPr/>
        <p:txBody>
          <a:bodyPr/>
          <a:lstStyle/>
          <a:p>
            <a:r>
              <a:rPr lang="en-US"/>
              <a:t>I.FAST Period 1 Review, 7 February 2023</a:t>
            </a:r>
            <a:endParaRPr lang="en-US" dirty="0"/>
          </a:p>
        </p:txBody>
      </p:sp>
      <p:sp>
        <p:nvSpPr>
          <p:cNvPr id="5" name="Slide Number Placeholder 4">
            <a:extLst>
              <a:ext uri="{FF2B5EF4-FFF2-40B4-BE49-F238E27FC236}">
                <a16:creationId xmlns:a16="http://schemas.microsoft.com/office/drawing/2014/main" id="{D0934802-73A2-CEB1-1B52-FDC308F75EDB}"/>
              </a:ext>
            </a:extLst>
          </p:cNvPr>
          <p:cNvSpPr>
            <a:spLocks noGrp="1"/>
          </p:cNvSpPr>
          <p:nvPr>
            <p:ph type="sldNum" sz="quarter" idx="12"/>
          </p:nvPr>
        </p:nvSpPr>
        <p:spPr/>
        <p:txBody>
          <a:bodyPr/>
          <a:lstStyle/>
          <a:p>
            <a:fld id="{F7A1A58B-7BA1-7E42-8231-6D1CB1C760B1}" type="slidenum">
              <a:rPr lang="en-US" smtClean="0"/>
              <a:pPr/>
              <a:t>29</a:t>
            </a:fld>
            <a:endParaRPr lang="en-US"/>
          </a:p>
        </p:txBody>
      </p:sp>
      <p:pic>
        <p:nvPicPr>
          <p:cNvPr id="8" name="Picture 7">
            <a:extLst>
              <a:ext uri="{FF2B5EF4-FFF2-40B4-BE49-F238E27FC236}">
                <a16:creationId xmlns:a16="http://schemas.microsoft.com/office/drawing/2014/main" id="{CBD3F36A-B8E8-CB4F-E1CB-9BDF4DE8361C}"/>
              </a:ext>
            </a:extLst>
          </p:cNvPr>
          <p:cNvPicPr/>
          <p:nvPr/>
        </p:nvPicPr>
        <p:blipFill>
          <a:blip r:embed="rId2" cstate="print">
            <a:extLst>
              <a:ext uri="{28A0092B-C50C-407E-A947-70E740481C1C}">
                <a14:useLocalDpi xmlns:a14="http://schemas.microsoft.com/office/drawing/2010/main"/>
              </a:ext>
            </a:extLst>
          </a:blip>
          <a:stretch>
            <a:fillRect/>
          </a:stretch>
        </p:blipFill>
        <p:spPr bwMode="auto">
          <a:xfrm>
            <a:off x="365283" y="1328542"/>
            <a:ext cx="5787441" cy="1884433"/>
          </a:xfrm>
          <a:prstGeom prst="rect">
            <a:avLst/>
          </a:prstGeom>
          <a:noFill/>
          <a:ln>
            <a:noFill/>
          </a:ln>
        </p:spPr>
      </p:pic>
      <p:sp>
        <p:nvSpPr>
          <p:cNvPr id="9" name="TextBox 8">
            <a:extLst>
              <a:ext uri="{FF2B5EF4-FFF2-40B4-BE49-F238E27FC236}">
                <a16:creationId xmlns:a16="http://schemas.microsoft.com/office/drawing/2014/main" id="{9F869B2E-AF0A-C207-8048-256CBEC95330}"/>
              </a:ext>
            </a:extLst>
          </p:cNvPr>
          <p:cNvSpPr txBox="1"/>
          <p:nvPr/>
        </p:nvSpPr>
        <p:spPr>
          <a:xfrm>
            <a:off x="6302583" y="1353105"/>
            <a:ext cx="5551017" cy="1585049"/>
          </a:xfrm>
          <a:prstGeom prst="rect">
            <a:avLst/>
          </a:prstGeom>
          <a:noFill/>
        </p:spPr>
        <p:txBody>
          <a:bodyPr wrap="square" rtlCol="0">
            <a:spAutoFit/>
          </a:bodyPr>
          <a:lstStyle/>
          <a:p>
            <a:pPr marL="285750" indent="-285750">
              <a:buFont typeface="Arial" panose="020B0604020202020204" pitchFamily="34" charset="0"/>
              <a:buChar char="•"/>
            </a:pPr>
            <a:r>
              <a:rPr lang="en-GB" dirty="0"/>
              <a:t>Establishment of a Consortium Agreement</a:t>
            </a:r>
          </a:p>
          <a:p>
            <a:pPr marL="285750" indent="-285750">
              <a:buFont typeface="Arial" panose="020B0604020202020204" pitchFamily="34" charset="0"/>
              <a:buChar char="•"/>
            </a:pPr>
            <a:r>
              <a:rPr lang="en-GB" dirty="0"/>
              <a:t>Set-up of all projects Bodies</a:t>
            </a:r>
          </a:p>
          <a:p>
            <a:endParaRPr lang="en-GB" sz="700" dirty="0"/>
          </a:p>
          <a:p>
            <a:r>
              <a:rPr lang="en-GB" dirty="0"/>
              <a:t>All meetings and minutes are registered in Indico: </a:t>
            </a:r>
            <a:r>
              <a:rPr lang="en-GB" dirty="0">
                <a:hlinkClick r:id="rId3"/>
              </a:rPr>
              <a:t>https://indico.cern.ch/category/13033/</a:t>
            </a:r>
            <a:r>
              <a:rPr lang="en-GB" dirty="0"/>
              <a:t> </a:t>
            </a:r>
          </a:p>
          <a:p>
            <a:r>
              <a:rPr lang="en-GB" dirty="0"/>
              <a:t>So far, 46 events in 20 months.</a:t>
            </a:r>
          </a:p>
        </p:txBody>
      </p:sp>
      <p:pic>
        <p:nvPicPr>
          <p:cNvPr id="10" name="Picture 9">
            <a:extLst>
              <a:ext uri="{FF2B5EF4-FFF2-40B4-BE49-F238E27FC236}">
                <a16:creationId xmlns:a16="http://schemas.microsoft.com/office/drawing/2014/main" id="{C71AC870-5F6A-565D-2626-C4476E7B360A}"/>
              </a:ext>
            </a:extLst>
          </p:cNvPr>
          <p:cNvPicPr>
            <a:picLocks noChangeAspect="1"/>
          </p:cNvPicPr>
          <p:nvPr/>
        </p:nvPicPr>
        <p:blipFill>
          <a:blip r:embed="rId4"/>
          <a:stretch>
            <a:fillRect/>
          </a:stretch>
        </p:blipFill>
        <p:spPr>
          <a:xfrm>
            <a:off x="1082484" y="3417448"/>
            <a:ext cx="4711499" cy="2378745"/>
          </a:xfrm>
          <a:prstGeom prst="rect">
            <a:avLst/>
          </a:prstGeom>
        </p:spPr>
      </p:pic>
      <p:pic>
        <p:nvPicPr>
          <p:cNvPr id="11" name="Picture 10">
            <a:extLst>
              <a:ext uri="{FF2B5EF4-FFF2-40B4-BE49-F238E27FC236}">
                <a16:creationId xmlns:a16="http://schemas.microsoft.com/office/drawing/2014/main" id="{6F6C9AF9-6985-C88D-C82B-DD50FA3B31F9}"/>
              </a:ext>
            </a:extLst>
          </p:cNvPr>
          <p:cNvPicPr>
            <a:picLocks noChangeAspect="1"/>
          </p:cNvPicPr>
          <p:nvPr/>
        </p:nvPicPr>
        <p:blipFill rotWithShape="1">
          <a:blip r:embed="rId5"/>
          <a:srcRect b="45708"/>
          <a:stretch/>
        </p:blipFill>
        <p:spPr>
          <a:xfrm>
            <a:off x="6961070" y="3414463"/>
            <a:ext cx="1981823" cy="2381730"/>
          </a:xfrm>
          <a:prstGeom prst="rect">
            <a:avLst/>
          </a:prstGeom>
        </p:spPr>
      </p:pic>
      <p:pic>
        <p:nvPicPr>
          <p:cNvPr id="12" name="Picture 11">
            <a:extLst>
              <a:ext uri="{FF2B5EF4-FFF2-40B4-BE49-F238E27FC236}">
                <a16:creationId xmlns:a16="http://schemas.microsoft.com/office/drawing/2014/main" id="{881B4D9A-4CFC-174E-0FF3-B0B4D00F4E20}"/>
              </a:ext>
            </a:extLst>
          </p:cNvPr>
          <p:cNvPicPr>
            <a:picLocks noChangeAspect="1"/>
          </p:cNvPicPr>
          <p:nvPr/>
        </p:nvPicPr>
        <p:blipFill rotWithShape="1">
          <a:blip r:embed="rId5"/>
          <a:srcRect t="56351"/>
          <a:stretch/>
        </p:blipFill>
        <p:spPr>
          <a:xfrm>
            <a:off x="9042730" y="3733680"/>
            <a:ext cx="2134678" cy="2062513"/>
          </a:xfrm>
          <a:prstGeom prst="rect">
            <a:avLst/>
          </a:prstGeom>
        </p:spPr>
      </p:pic>
    </p:spTree>
    <p:extLst>
      <p:ext uri="{BB962C8B-B14F-4D97-AF65-F5344CB8AC3E}">
        <p14:creationId xmlns:p14="http://schemas.microsoft.com/office/powerpoint/2010/main" val="332290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7AF52-1CF0-D238-3A2B-36F98D06A5C7}"/>
              </a:ext>
            </a:extLst>
          </p:cNvPr>
          <p:cNvSpPr>
            <a:spLocks noGrp="1"/>
          </p:cNvSpPr>
          <p:nvPr>
            <p:ph type="title"/>
          </p:nvPr>
        </p:nvSpPr>
        <p:spPr>
          <a:xfrm>
            <a:off x="838200" y="635106"/>
            <a:ext cx="10298360" cy="920538"/>
          </a:xfrm>
        </p:spPr>
        <p:txBody>
          <a:bodyPr>
            <a:normAutofit/>
          </a:bodyPr>
          <a:lstStyle/>
          <a:p>
            <a:r>
              <a:rPr lang="en-GB" dirty="0"/>
              <a:t>Introduction by Project Coordinator</a:t>
            </a:r>
          </a:p>
        </p:txBody>
      </p:sp>
      <p:sp>
        <p:nvSpPr>
          <p:cNvPr id="3" name="Content Placeholder 2">
            <a:extLst>
              <a:ext uri="{FF2B5EF4-FFF2-40B4-BE49-F238E27FC236}">
                <a16:creationId xmlns:a16="http://schemas.microsoft.com/office/drawing/2014/main" id="{A8D8E166-F114-6DC7-26C4-732BB83CD57C}"/>
              </a:ext>
            </a:extLst>
          </p:cNvPr>
          <p:cNvSpPr>
            <a:spLocks noGrp="1"/>
          </p:cNvSpPr>
          <p:nvPr>
            <p:ph idx="1"/>
          </p:nvPr>
        </p:nvSpPr>
        <p:spPr>
          <a:xfrm>
            <a:off x="803960" y="1825625"/>
            <a:ext cx="10515600" cy="3763615"/>
          </a:xfrm>
        </p:spPr>
        <p:txBody>
          <a:bodyPr/>
          <a:lstStyle/>
          <a:p>
            <a:pPr marL="514350" indent="-514350">
              <a:spcBef>
                <a:spcPts val="1200"/>
              </a:spcBef>
              <a:buFont typeface="+mj-lt"/>
              <a:buAutoNum type="arabicPeriod"/>
            </a:pPr>
            <a:r>
              <a:rPr lang="en-GB" b="1" dirty="0">
                <a:solidFill>
                  <a:schemeClr val="accent1"/>
                </a:solidFill>
              </a:rPr>
              <a:t>Wider objectives and genesis of I.FAST</a:t>
            </a:r>
            <a:r>
              <a:rPr lang="en-GB" dirty="0"/>
              <a:t>: to introduce the collection of activities that will be presented into a coherent global picture.</a:t>
            </a:r>
          </a:p>
          <a:p>
            <a:pPr marL="514350" indent="-514350">
              <a:spcBef>
                <a:spcPts val="1200"/>
              </a:spcBef>
              <a:buFont typeface="+mj-lt"/>
              <a:buAutoNum type="arabicPeriod"/>
            </a:pPr>
            <a:r>
              <a:rPr lang="en-GB" b="1" dirty="0">
                <a:solidFill>
                  <a:schemeClr val="accent1"/>
                </a:solidFill>
              </a:rPr>
              <a:t>Overview and highlights of Period 1</a:t>
            </a:r>
            <a:r>
              <a:rPr lang="en-GB" dirty="0"/>
              <a:t>: Milestones and Deliverables, delays, achievements, critical issues.</a:t>
            </a:r>
          </a:p>
          <a:p>
            <a:pPr marL="514350" indent="-514350">
              <a:spcBef>
                <a:spcPts val="1200"/>
              </a:spcBef>
              <a:buFont typeface="+mj-lt"/>
              <a:buAutoNum type="arabicPeriod"/>
            </a:pPr>
            <a:r>
              <a:rPr lang="en-GB" b="1" dirty="0">
                <a:solidFill>
                  <a:schemeClr val="accent1"/>
                </a:solidFill>
              </a:rPr>
              <a:t>Report on WP1 and WP13</a:t>
            </a:r>
            <a:r>
              <a:rPr lang="en-GB" dirty="0"/>
              <a:t>: governance, management, risks, ethics.  </a:t>
            </a:r>
          </a:p>
        </p:txBody>
      </p:sp>
      <p:sp>
        <p:nvSpPr>
          <p:cNvPr id="5" name="Slide Number Placeholder 4">
            <a:extLst>
              <a:ext uri="{FF2B5EF4-FFF2-40B4-BE49-F238E27FC236}">
                <a16:creationId xmlns:a16="http://schemas.microsoft.com/office/drawing/2014/main" id="{60CC2797-5588-2B81-05F3-BFD0EEA7A3FD}"/>
              </a:ext>
            </a:extLst>
          </p:cNvPr>
          <p:cNvSpPr>
            <a:spLocks noGrp="1"/>
          </p:cNvSpPr>
          <p:nvPr>
            <p:ph type="sldNum" sz="quarter" idx="12"/>
          </p:nvPr>
        </p:nvSpPr>
        <p:spPr/>
        <p:txBody>
          <a:bodyPr/>
          <a:lstStyle/>
          <a:p>
            <a:fld id="{F7A1A58B-7BA1-7E42-8231-6D1CB1C760B1}" type="slidenum">
              <a:rPr lang="en-US" smtClean="0"/>
              <a:pPr/>
              <a:t>3</a:t>
            </a:fld>
            <a:endParaRPr lang="en-US"/>
          </a:p>
        </p:txBody>
      </p:sp>
    </p:spTree>
    <p:extLst>
      <p:ext uri="{BB962C8B-B14F-4D97-AF65-F5344CB8AC3E}">
        <p14:creationId xmlns:p14="http://schemas.microsoft.com/office/powerpoint/2010/main" val="14658177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0C79C-F135-47CC-8F2D-0605BB7A0EE9}"/>
              </a:ext>
            </a:extLst>
          </p:cNvPr>
          <p:cNvSpPr>
            <a:spLocks noGrp="1"/>
          </p:cNvSpPr>
          <p:nvPr>
            <p:ph type="title"/>
          </p:nvPr>
        </p:nvSpPr>
        <p:spPr>
          <a:xfrm>
            <a:off x="47328" y="365126"/>
            <a:ext cx="12144672" cy="920538"/>
          </a:xfrm>
        </p:spPr>
        <p:txBody>
          <a:bodyPr>
            <a:normAutofit fontScale="90000"/>
          </a:bodyPr>
          <a:lstStyle/>
          <a:p>
            <a:r>
              <a:rPr lang="en-GB" dirty="0"/>
              <a:t>Activities in P1: information flow, dissemination</a:t>
            </a:r>
          </a:p>
        </p:txBody>
      </p:sp>
      <p:sp>
        <p:nvSpPr>
          <p:cNvPr id="4" name="Footer Placeholder 3">
            <a:extLst>
              <a:ext uri="{FF2B5EF4-FFF2-40B4-BE49-F238E27FC236}">
                <a16:creationId xmlns:a16="http://schemas.microsoft.com/office/drawing/2014/main" id="{1BB5E3BB-97DF-0D9E-1425-DBE7F2166103}"/>
              </a:ext>
            </a:extLst>
          </p:cNvPr>
          <p:cNvSpPr>
            <a:spLocks noGrp="1"/>
          </p:cNvSpPr>
          <p:nvPr>
            <p:ph type="ftr" sz="quarter" idx="11"/>
          </p:nvPr>
        </p:nvSpPr>
        <p:spPr/>
        <p:txBody>
          <a:bodyPr/>
          <a:lstStyle/>
          <a:p>
            <a:r>
              <a:rPr lang="en-US"/>
              <a:t>I.FAST Period 1 Review, 7 February 2023</a:t>
            </a:r>
            <a:endParaRPr lang="en-US" dirty="0"/>
          </a:p>
        </p:txBody>
      </p:sp>
      <p:sp>
        <p:nvSpPr>
          <p:cNvPr id="5" name="Slide Number Placeholder 4">
            <a:extLst>
              <a:ext uri="{FF2B5EF4-FFF2-40B4-BE49-F238E27FC236}">
                <a16:creationId xmlns:a16="http://schemas.microsoft.com/office/drawing/2014/main" id="{D0934802-73A2-CEB1-1B52-FDC308F75EDB}"/>
              </a:ext>
            </a:extLst>
          </p:cNvPr>
          <p:cNvSpPr>
            <a:spLocks noGrp="1"/>
          </p:cNvSpPr>
          <p:nvPr>
            <p:ph type="sldNum" sz="quarter" idx="12"/>
          </p:nvPr>
        </p:nvSpPr>
        <p:spPr/>
        <p:txBody>
          <a:bodyPr/>
          <a:lstStyle/>
          <a:p>
            <a:fld id="{F7A1A58B-7BA1-7E42-8231-6D1CB1C760B1}" type="slidenum">
              <a:rPr lang="en-US" smtClean="0"/>
              <a:pPr/>
              <a:t>30</a:t>
            </a:fld>
            <a:endParaRPr lang="en-US"/>
          </a:p>
        </p:txBody>
      </p:sp>
      <p:sp>
        <p:nvSpPr>
          <p:cNvPr id="3" name="TextBox 2">
            <a:extLst>
              <a:ext uri="{FF2B5EF4-FFF2-40B4-BE49-F238E27FC236}">
                <a16:creationId xmlns:a16="http://schemas.microsoft.com/office/drawing/2014/main" id="{CE04180C-CC51-4CCF-672A-58A0C8E9A4F4}"/>
              </a:ext>
            </a:extLst>
          </p:cNvPr>
          <p:cNvSpPr txBox="1"/>
          <p:nvPr/>
        </p:nvSpPr>
        <p:spPr>
          <a:xfrm>
            <a:off x="6384032" y="1181186"/>
            <a:ext cx="5325552" cy="3970318"/>
          </a:xfrm>
          <a:prstGeom prst="rect">
            <a:avLst/>
          </a:prstGeom>
          <a:noFill/>
        </p:spPr>
        <p:txBody>
          <a:bodyPr wrap="square" rtlCol="0">
            <a:spAutoFit/>
          </a:bodyPr>
          <a:lstStyle/>
          <a:p>
            <a:pPr marL="285750" indent="-285750">
              <a:buFont typeface="Arial" panose="020B0604020202020204" pitchFamily="34" charset="0"/>
              <a:buChar char="•"/>
            </a:pPr>
            <a:r>
              <a:rPr lang="en-GB" dirty="0"/>
              <a:t>SharePoint site to exchange information and follow milestones and deliverables: : </a:t>
            </a:r>
            <a:r>
              <a:rPr lang="en-GB" dirty="0">
                <a:hlinkClick r:id="rId2"/>
              </a:rPr>
              <a:t>https://espace.cern.ch/project-IFAST-Intranet</a:t>
            </a:r>
            <a:r>
              <a:rPr lang="en-GB" dirty="0"/>
              <a:t>  </a:t>
            </a:r>
          </a:p>
          <a:p>
            <a:pPr marL="285750" indent="-285750">
              <a:buFont typeface="Arial" panose="020B0604020202020204" pitchFamily="34" charset="0"/>
              <a:buChar char="•"/>
            </a:pPr>
            <a:r>
              <a:rPr lang="en-GB" dirty="0"/>
              <a:t>“Transverse” workshops: Additive Manufacturing in Y1, Artificial Intelligence and ML in Y2.</a:t>
            </a:r>
          </a:p>
          <a:p>
            <a:pPr marL="285750" indent="-285750">
              <a:buFont typeface="Arial" panose="020B0604020202020204" pitchFamily="34" charset="0"/>
              <a:buChar char="•"/>
            </a:pPr>
            <a:r>
              <a:rPr lang="en-GB" dirty="0"/>
              <a:t>All notes and publications in </a:t>
            </a:r>
            <a:r>
              <a:rPr lang="en-GB" dirty="0" err="1"/>
              <a:t>Zenodo</a:t>
            </a:r>
            <a:r>
              <a:rPr lang="en-GB" dirty="0"/>
              <a:t> (open access) </a:t>
            </a:r>
            <a:r>
              <a:rPr lang="en-GB" dirty="0">
                <a:hlinkClick r:id="rId3"/>
              </a:rPr>
              <a:t>https://zenodo.org/communities/ifast</a:t>
            </a:r>
            <a:r>
              <a:rPr lang="en-GB" dirty="0"/>
              <a:t> </a:t>
            </a:r>
          </a:p>
          <a:p>
            <a:pPr marL="285750" indent="-285750">
              <a:buFont typeface="Arial" panose="020B0604020202020204" pitchFamily="34" charset="0"/>
              <a:buChar char="•"/>
            </a:pPr>
            <a:r>
              <a:rPr lang="en-GB" dirty="0"/>
              <a:t>Web site for general information </a:t>
            </a:r>
            <a:r>
              <a:rPr lang="en-GB" dirty="0">
                <a:hlinkClick r:id="rId4"/>
              </a:rPr>
              <a:t>https://ifast-project.eu/</a:t>
            </a:r>
            <a:r>
              <a:rPr lang="en-GB" dirty="0"/>
              <a:t> .</a:t>
            </a:r>
          </a:p>
          <a:p>
            <a:pPr marL="285750" indent="-285750">
              <a:buFont typeface="Arial" panose="020B0604020202020204" pitchFamily="34" charset="0"/>
              <a:buChar char="•"/>
            </a:pPr>
            <a:r>
              <a:rPr lang="en-GB" dirty="0"/>
              <a:t>So far, </a:t>
            </a:r>
            <a:r>
              <a:rPr lang="en-GB" b="1" dirty="0">
                <a:solidFill>
                  <a:schemeClr val="accent1"/>
                </a:solidFill>
              </a:rPr>
              <a:t>69 </a:t>
            </a:r>
            <a:r>
              <a:rPr lang="en-GB" dirty="0"/>
              <a:t>publications on </a:t>
            </a:r>
            <a:r>
              <a:rPr lang="en-GB" dirty="0" err="1"/>
              <a:t>Zenodo</a:t>
            </a:r>
            <a:r>
              <a:rPr lang="en-GB" dirty="0"/>
              <a:t> (average of 3.45/month).</a:t>
            </a:r>
          </a:p>
        </p:txBody>
      </p:sp>
      <p:pic>
        <p:nvPicPr>
          <p:cNvPr id="6" name="Picture 5">
            <a:extLst>
              <a:ext uri="{FF2B5EF4-FFF2-40B4-BE49-F238E27FC236}">
                <a16:creationId xmlns:a16="http://schemas.microsoft.com/office/drawing/2014/main" id="{90616572-C70D-2F9B-9E0A-C912B842F8E2}"/>
              </a:ext>
            </a:extLst>
          </p:cNvPr>
          <p:cNvPicPr>
            <a:picLocks noChangeAspect="1"/>
          </p:cNvPicPr>
          <p:nvPr/>
        </p:nvPicPr>
        <p:blipFill>
          <a:blip r:embed="rId5"/>
          <a:stretch>
            <a:fillRect/>
          </a:stretch>
        </p:blipFill>
        <p:spPr>
          <a:xfrm>
            <a:off x="695400" y="1244761"/>
            <a:ext cx="5514368" cy="3830803"/>
          </a:xfrm>
          <a:prstGeom prst="rect">
            <a:avLst/>
          </a:prstGeom>
        </p:spPr>
      </p:pic>
      <p:sp>
        <p:nvSpPr>
          <p:cNvPr id="7" name="TextBox 6">
            <a:extLst>
              <a:ext uri="{FF2B5EF4-FFF2-40B4-BE49-F238E27FC236}">
                <a16:creationId xmlns:a16="http://schemas.microsoft.com/office/drawing/2014/main" id="{019B694F-F4FC-A704-CD37-1C4ED6480324}"/>
              </a:ext>
            </a:extLst>
          </p:cNvPr>
          <p:cNvSpPr txBox="1"/>
          <p:nvPr/>
        </p:nvSpPr>
        <p:spPr>
          <a:xfrm>
            <a:off x="2077146" y="5321233"/>
            <a:ext cx="9567396" cy="646331"/>
          </a:xfrm>
          <a:prstGeom prst="rect">
            <a:avLst/>
          </a:prstGeom>
          <a:noFill/>
        </p:spPr>
        <p:txBody>
          <a:bodyPr wrap="square" rtlCol="0">
            <a:spAutoFit/>
          </a:bodyPr>
          <a:lstStyle/>
          <a:p>
            <a:r>
              <a:rPr lang="en-GB" dirty="0"/>
              <a:t>9 meetings of the INFRA-INNOV Coordination (I.FAST, AIDAinnova, </a:t>
            </a:r>
            <a:r>
              <a:rPr lang="en-GB" dirty="0" err="1"/>
              <a:t>LEAPSinnova</a:t>
            </a:r>
            <a:r>
              <a:rPr lang="en-GB" dirty="0"/>
              <a:t>: coordination of industry events, common strategy for proposing future calls.  </a:t>
            </a:r>
          </a:p>
        </p:txBody>
      </p:sp>
    </p:spTree>
    <p:extLst>
      <p:ext uri="{BB962C8B-B14F-4D97-AF65-F5344CB8AC3E}">
        <p14:creationId xmlns:p14="http://schemas.microsoft.com/office/powerpoint/2010/main" val="5217711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05191-E767-D9CA-4258-F9B67D6493BF}"/>
              </a:ext>
            </a:extLst>
          </p:cNvPr>
          <p:cNvSpPr>
            <a:spLocks noGrp="1"/>
          </p:cNvSpPr>
          <p:nvPr>
            <p:ph type="title"/>
          </p:nvPr>
        </p:nvSpPr>
        <p:spPr>
          <a:xfrm>
            <a:off x="838199" y="365126"/>
            <a:ext cx="8629185" cy="1039928"/>
          </a:xfrm>
        </p:spPr>
        <p:txBody>
          <a:bodyPr>
            <a:normAutofit/>
          </a:bodyPr>
          <a:lstStyle/>
          <a:p>
            <a:r>
              <a:rPr lang="en-GB" dirty="0"/>
              <a:t>Deliverables and Milestones P1</a:t>
            </a:r>
          </a:p>
        </p:txBody>
      </p:sp>
      <p:sp>
        <p:nvSpPr>
          <p:cNvPr id="3" name="Content Placeholder 2">
            <a:extLst>
              <a:ext uri="{FF2B5EF4-FFF2-40B4-BE49-F238E27FC236}">
                <a16:creationId xmlns:a16="http://schemas.microsoft.com/office/drawing/2014/main" id="{806A2394-2319-C67B-0216-CB07B9F25559}"/>
              </a:ext>
            </a:extLst>
          </p:cNvPr>
          <p:cNvSpPr>
            <a:spLocks noGrp="1"/>
          </p:cNvSpPr>
          <p:nvPr>
            <p:ph idx="1"/>
          </p:nvPr>
        </p:nvSpPr>
        <p:spPr>
          <a:xfrm>
            <a:off x="749033" y="1322181"/>
            <a:ext cx="10515600" cy="2529880"/>
          </a:xfrm>
        </p:spPr>
        <p:txBody>
          <a:bodyPr>
            <a:normAutofit lnSpcReduction="10000"/>
          </a:bodyPr>
          <a:lstStyle/>
          <a:p>
            <a:pPr marL="0" lvl="0" indent="0">
              <a:lnSpc>
                <a:spcPct val="106000"/>
              </a:lnSpc>
              <a:spcAft>
                <a:spcPts val="800"/>
              </a:spcAft>
              <a:buNone/>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In Period 1, WP1 had 2 Milestones and 2 Deliverables:</a:t>
            </a:r>
          </a:p>
          <a:p>
            <a:pPr>
              <a:lnSpc>
                <a:spcPct val="106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Milestone MS1: Information Flow management tool installed </a:t>
            </a:r>
            <a:r>
              <a:rPr lang="en-GB" sz="1800" i="1" dirty="0">
                <a:effectLst/>
                <a:latin typeface="Times New Roman" panose="02020603050405020304" pitchFamily="18" charset="0"/>
                <a:ea typeface="Times New Roman" panose="02020603050405020304" pitchFamily="18" charset="0"/>
                <a:cs typeface="Times New Roman" panose="02020603050405020304" pitchFamily="18" charset="0"/>
              </a:rPr>
              <a:t>(planned M3, achieved M5) </a:t>
            </a:r>
            <a:endParaRPr lang="en-GB" sz="1800" i="1"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6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Milestone MS2: Dissemination plan </a:t>
            </a:r>
            <a:r>
              <a:rPr lang="en-GB" sz="1800" i="1" dirty="0">
                <a:effectLst/>
                <a:latin typeface="Times New Roman" panose="02020603050405020304" pitchFamily="18" charset="0"/>
                <a:ea typeface="Times New Roman" panose="02020603050405020304" pitchFamily="18" charset="0"/>
                <a:cs typeface="Times New Roman" panose="02020603050405020304" pitchFamily="18" charset="0"/>
              </a:rPr>
              <a:t>(planned M3, achieved M7)</a:t>
            </a:r>
          </a:p>
          <a:p>
            <a:pPr>
              <a:lnSpc>
                <a:spcPct val="106000"/>
              </a:lnSpc>
              <a:spcAft>
                <a:spcPts val="800"/>
              </a:spcAft>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Deliverable D1.1 RI Co-Innovation platform MoU </a:t>
            </a:r>
            <a:r>
              <a:rPr lang="en-GB" sz="1800" i="1" dirty="0">
                <a:effectLst/>
                <a:latin typeface="Times New Roman" panose="02020603050405020304" pitchFamily="18" charset="0"/>
                <a:ea typeface="Times New Roman" panose="02020603050405020304" pitchFamily="18" charset="0"/>
                <a:cs typeface="Times New Roman" panose="02020603050405020304" pitchFamily="18" charset="0"/>
              </a:rPr>
              <a:t>(planned M6, delivered M8)</a:t>
            </a:r>
          </a:p>
          <a:p>
            <a:pPr>
              <a:lnSpc>
                <a:spcPct val="106000"/>
              </a:lnSpc>
              <a:spcAft>
                <a:spcPts val="800"/>
              </a:spcAft>
            </a:pPr>
            <a:r>
              <a:rPr lang="en-GB" sz="1800" dirty="0">
                <a:latin typeface="Times New Roman" panose="02020603050405020304" pitchFamily="18" charset="0"/>
                <a:ea typeface="Times New Roman" panose="02020603050405020304" pitchFamily="18" charset="0"/>
                <a:cs typeface="Times New Roman" panose="02020603050405020304" pitchFamily="18" charset="0"/>
              </a:rPr>
              <a:t>Deliverable D1.2: Internal communication plan </a:t>
            </a:r>
            <a:r>
              <a:rPr lang="en-GB" sz="1800" i="1" dirty="0">
                <a:latin typeface="Times New Roman" panose="02020603050405020304" pitchFamily="18" charset="0"/>
                <a:ea typeface="Times New Roman" panose="02020603050405020304" pitchFamily="18" charset="0"/>
                <a:cs typeface="Times New Roman" panose="02020603050405020304" pitchFamily="18" charset="0"/>
              </a:rPr>
              <a:t>(planned M6, delivered M6)</a:t>
            </a:r>
            <a:endParaRPr lang="en-GB" sz="1800" i="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100000"/>
              </a:lnSpc>
              <a:buNone/>
            </a:pPr>
            <a:endParaRPr lang="en-GB" i="1" dirty="0"/>
          </a:p>
        </p:txBody>
      </p:sp>
      <p:sp>
        <p:nvSpPr>
          <p:cNvPr id="4" name="Footer Placeholder 3">
            <a:extLst>
              <a:ext uri="{FF2B5EF4-FFF2-40B4-BE49-F238E27FC236}">
                <a16:creationId xmlns:a16="http://schemas.microsoft.com/office/drawing/2014/main" id="{2B1775F4-7CED-E9F3-271B-DD070E6ECB6C}"/>
              </a:ext>
            </a:extLst>
          </p:cNvPr>
          <p:cNvSpPr>
            <a:spLocks noGrp="1"/>
          </p:cNvSpPr>
          <p:nvPr>
            <p:ph type="ftr" sz="quarter" idx="11"/>
          </p:nvPr>
        </p:nvSpPr>
        <p:spPr/>
        <p:txBody>
          <a:bodyPr/>
          <a:lstStyle/>
          <a:p>
            <a:r>
              <a:rPr lang="en-US"/>
              <a:t>I.FAST Period 1 Review, 7 February 2023</a:t>
            </a:r>
            <a:endParaRPr lang="en-US" dirty="0"/>
          </a:p>
        </p:txBody>
      </p:sp>
      <p:sp>
        <p:nvSpPr>
          <p:cNvPr id="5" name="Slide Number Placeholder 4">
            <a:extLst>
              <a:ext uri="{FF2B5EF4-FFF2-40B4-BE49-F238E27FC236}">
                <a16:creationId xmlns:a16="http://schemas.microsoft.com/office/drawing/2014/main" id="{EF8C414B-2518-DCA2-A9B2-6B4CF6F7CFB3}"/>
              </a:ext>
            </a:extLst>
          </p:cNvPr>
          <p:cNvSpPr>
            <a:spLocks noGrp="1"/>
          </p:cNvSpPr>
          <p:nvPr>
            <p:ph type="sldNum" sz="quarter" idx="12"/>
          </p:nvPr>
        </p:nvSpPr>
        <p:spPr/>
        <p:txBody>
          <a:bodyPr/>
          <a:lstStyle/>
          <a:p>
            <a:fld id="{F7A1A58B-7BA1-7E42-8231-6D1CB1C760B1}" type="slidenum">
              <a:rPr lang="en-US" smtClean="0"/>
              <a:pPr/>
              <a:t>31</a:t>
            </a:fld>
            <a:endParaRPr lang="en-US"/>
          </a:p>
        </p:txBody>
      </p:sp>
      <p:sp>
        <p:nvSpPr>
          <p:cNvPr id="6" name="Title 1">
            <a:extLst>
              <a:ext uri="{FF2B5EF4-FFF2-40B4-BE49-F238E27FC236}">
                <a16:creationId xmlns:a16="http://schemas.microsoft.com/office/drawing/2014/main" id="{BE4145CB-4D12-90CD-142E-188C731E354C}"/>
              </a:ext>
            </a:extLst>
          </p:cNvPr>
          <p:cNvSpPr txBox="1">
            <a:spLocks/>
          </p:cNvSpPr>
          <p:nvPr/>
        </p:nvSpPr>
        <p:spPr>
          <a:xfrm>
            <a:off x="838199" y="3888578"/>
            <a:ext cx="10000786" cy="9205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fr-CH"/>
              <a:t>Relevance of objectives and impact</a:t>
            </a:r>
            <a:endParaRPr lang="en-GB" dirty="0"/>
          </a:p>
        </p:txBody>
      </p:sp>
      <p:sp>
        <p:nvSpPr>
          <p:cNvPr id="7" name="TextBox 6">
            <a:extLst>
              <a:ext uri="{FF2B5EF4-FFF2-40B4-BE49-F238E27FC236}">
                <a16:creationId xmlns:a16="http://schemas.microsoft.com/office/drawing/2014/main" id="{5E6CE61C-5556-3CBB-60C4-F03D232A58EA}"/>
              </a:ext>
            </a:extLst>
          </p:cNvPr>
          <p:cNvSpPr txBox="1"/>
          <p:nvPr/>
        </p:nvSpPr>
        <p:spPr>
          <a:xfrm>
            <a:off x="846507" y="4822989"/>
            <a:ext cx="9567396" cy="923330"/>
          </a:xfrm>
          <a:prstGeom prst="rect">
            <a:avLst/>
          </a:prstGeom>
          <a:noFill/>
        </p:spPr>
        <p:txBody>
          <a:bodyPr wrap="square" rtlCol="0">
            <a:spAutoFit/>
          </a:bodyPr>
          <a:lstStyle/>
          <a:p>
            <a:r>
              <a:rPr lang="en-GB" dirty="0"/>
              <a:t>All objectives are still relevant</a:t>
            </a:r>
          </a:p>
          <a:p>
            <a:r>
              <a:rPr lang="en-GB" dirty="0"/>
              <a:t>The impact of I.FAST is going beyond the boundaries of the project, for example in the definition of the new Work Programmes of Research Infrastructures.  </a:t>
            </a:r>
          </a:p>
        </p:txBody>
      </p:sp>
    </p:spTree>
    <p:extLst>
      <p:ext uri="{BB962C8B-B14F-4D97-AF65-F5344CB8AC3E}">
        <p14:creationId xmlns:p14="http://schemas.microsoft.com/office/powerpoint/2010/main" val="16729867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97551-77B9-A305-A624-40829FD28AD0}"/>
              </a:ext>
            </a:extLst>
          </p:cNvPr>
          <p:cNvSpPr>
            <a:spLocks noGrp="1"/>
          </p:cNvSpPr>
          <p:nvPr>
            <p:ph type="title"/>
          </p:nvPr>
        </p:nvSpPr>
        <p:spPr>
          <a:xfrm>
            <a:off x="838200" y="365126"/>
            <a:ext cx="10515600" cy="920538"/>
          </a:xfrm>
        </p:spPr>
        <p:txBody>
          <a:bodyPr>
            <a:normAutofit/>
          </a:bodyPr>
          <a:lstStyle/>
          <a:p>
            <a:r>
              <a:rPr lang="fr-CH" dirty="0"/>
              <a:t>WP14 (</a:t>
            </a:r>
            <a:r>
              <a:rPr lang="fr-CH" dirty="0" err="1"/>
              <a:t>Ethics</a:t>
            </a:r>
            <a:r>
              <a:rPr lang="fr-CH" dirty="0"/>
              <a:t>) </a:t>
            </a:r>
            <a:r>
              <a:rPr lang="fr-CH" dirty="0" err="1"/>
              <a:t>Deliverables</a:t>
            </a:r>
            <a:endParaRPr lang="en-GB" dirty="0"/>
          </a:p>
        </p:txBody>
      </p:sp>
      <p:sp>
        <p:nvSpPr>
          <p:cNvPr id="3" name="Content Placeholder 2">
            <a:extLst>
              <a:ext uri="{FF2B5EF4-FFF2-40B4-BE49-F238E27FC236}">
                <a16:creationId xmlns:a16="http://schemas.microsoft.com/office/drawing/2014/main" id="{11614E91-00D2-964E-03B6-16EA284A5E7D}"/>
              </a:ext>
            </a:extLst>
          </p:cNvPr>
          <p:cNvSpPr>
            <a:spLocks noGrp="1"/>
          </p:cNvSpPr>
          <p:nvPr>
            <p:ph idx="1"/>
          </p:nvPr>
        </p:nvSpPr>
        <p:spPr>
          <a:xfrm>
            <a:off x="767408" y="1547192"/>
            <a:ext cx="10515600" cy="4042047"/>
          </a:xfrm>
        </p:spPr>
        <p:txBody>
          <a:bodyPr>
            <a:normAutofit fontScale="77500" lnSpcReduction="20000"/>
          </a:bodyPr>
          <a:lstStyle/>
          <a:p>
            <a:pPr>
              <a:lnSpc>
                <a:spcPct val="120000"/>
              </a:lnSpc>
            </a:pPr>
            <a:r>
              <a:rPr lang="en-GB" dirty="0"/>
              <a:t>Deliverable 14.1: Protection Of Personal Data, delivered on M6</a:t>
            </a:r>
          </a:p>
          <a:p>
            <a:pPr marL="0" indent="0">
              <a:lnSpc>
                <a:spcPct val="120000"/>
              </a:lnSpc>
              <a:buNone/>
            </a:pPr>
            <a:r>
              <a:rPr lang="en-GB" i="1" dirty="0"/>
              <a:t>DPO appointment, creation of Privacy Notice, etc.</a:t>
            </a:r>
          </a:p>
          <a:p>
            <a:pPr marL="0" indent="0">
              <a:lnSpc>
                <a:spcPct val="120000"/>
              </a:lnSpc>
              <a:buNone/>
            </a:pPr>
            <a:r>
              <a:rPr lang="en-GB" i="1" dirty="0"/>
              <a:t>Data protection at I.FAST follows CERN Op. Circ. 11, fully compliant with EU Regulation 2018/1725.</a:t>
            </a:r>
          </a:p>
          <a:p>
            <a:pPr>
              <a:lnSpc>
                <a:spcPct val="120000"/>
              </a:lnSpc>
            </a:pPr>
            <a:r>
              <a:rPr lang="en-GB" dirty="0"/>
              <a:t>Deliverable 14.2: Environmental Protection Questions, delivered on M7</a:t>
            </a:r>
          </a:p>
          <a:p>
            <a:pPr marL="0" indent="0">
              <a:lnSpc>
                <a:spcPct val="120000"/>
              </a:lnSpc>
              <a:buNone/>
            </a:pPr>
            <a:r>
              <a:rPr lang="en-GB" i="1" dirty="0"/>
              <a:t>List of environmental and health hazards for I.FAST compiled after an extensive survey into a risk register, regularly updated. Risk categories:  Ionising radiation, Non-ionising radiation, Electrical, Mechanical, Chemical, Flammable gas.</a:t>
            </a:r>
          </a:p>
        </p:txBody>
      </p:sp>
      <p:sp>
        <p:nvSpPr>
          <p:cNvPr id="5" name="Slide Number Placeholder 4">
            <a:extLst>
              <a:ext uri="{FF2B5EF4-FFF2-40B4-BE49-F238E27FC236}">
                <a16:creationId xmlns:a16="http://schemas.microsoft.com/office/drawing/2014/main" id="{41CC4CE9-D7E1-4786-A3D9-B365C3348558}"/>
              </a:ext>
            </a:extLst>
          </p:cNvPr>
          <p:cNvSpPr>
            <a:spLocks noGrp="1"/>
          </p:cNvSpPr>
          <p:nvPr>
            <p:ph type="sldNum" sz="quarter" idx="12"/>
          </p:nvPr>
        </p:nvSpPr>
        <p:spPr/>
        <p:txBody>
          <a:bodyPr/>
          <a:lstStyle/>
          <a:p>
            <a:fld id="{F7A1A58B-7BA1-7E42-8231-6D1CB1C760B1}" type="slidenum">
              <a:rPr lang="en-US" smtClean="0"/>
              <a:pPr/>
              <a:t>32</a:t>
            </a:fld>
            <a:endParaRPr lang="en-US"/>
          </a:p>
        </p:txBody>
      </p:sp>
    </p:spTree>
    <p:extLst>
      <p:ext uri="{BB962C8B-B14F-4D97-AF65-F5344CB8AC3E}">
        <p14:creationId xmlns:p14="http://schemas.microsoft.com/office/powerpoint/2010/main" val="4947317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142C0-6CBF-0B8B-DD0E-F5BBEB246734}"/>
              </a:ext>
            </a:extLst>
          </p:cNvPr>
          <p:cNvSpPr>
            <a:spLocks noGrp="1"/>
          </p:cNvSpPr>
          <p:nvPr>
            <p:ph type="title"/>
          </p:nvPr>
        </p:nvSpPr>
        <p:spPr>
          <a:xfrm>
            <a:off x="623392" y="169981"/>
            <a:ext cx="8137800" cy="920538"/>
          </a:xfrm>
        </p:spPr>
        <p:txBody>
          <a:bodyPr/>
          <a:lstStyle/>
          <a:p>
            <a:r>
              <a:rPr lang="fr-CH" dirty="0"/>
              <a:t>Diversity in I.FAST</a:t>
            </a:r>
            <a:endParaRPr lang="en-GB" dirty="0"/>
          </a:p>
        </p:txBody>
      </p:sp>
      <p:sp>
        <p:nvSpPr>
          <p:cNvPr id="5" name="Slide Number Placeholder 4">
            <a:extLst>
              <a:ext uri="{FF2B5EF4-FFF2-40B4-BE49-F238E27FC236}">
                <a16:creationId xmlns:a16="http://schemas.microsoft.com/office/drawing/2014/main" id="{E43B160D-5A36-8014-29BA-9CE67788BDC5}"/>
              </a:ext>
            </a:extLst>
          </p:cNvPr>
          <p:cNvSpPr>
            <a:spLocks noGrp="1"/>
          </p:cNvSpPr>
          <p:nvPr>
            <p:ph type="sldNum" sz="quarter" idx="12"/>
          </p:nvPr>
        </p:nvSpPr>
        <p:spPr/>
        <p:txBody>
          <a:bodyPr/>
          <a:lstStyle/>
          <a:p>
            <a:fld id="{F7A1A58B-7BA1-7E42-8231-6D1CB1C760B1}" type="slidenum">
              <a:rPr lang="en-US" smtClean="0"/>
              <a:pPr/>
              <a:t>33</a:t>
            </a:fld>
            <a:endParaRPr lang="en-US"/>
          </a:p>
        </p:txBody>
      </p:sp>
      <p:sp>
        <p:nvSpPr>
          <p:cNvPr id="7" name="Rectangle 6">
            <a:extLst>
              <a:ext uri="{FF2B5EF4-FFF2-40B4-BE49-F238E27FC236}">
                <a16:creationId xmlns:a16="http://schemas.microsoft.com/office/drawing/2014/main" id="{9E117D1F-7844-1CC6-DA11-DAEAF87FBDA3}"/>
              </a:ext>
            </a:extLst>
          </p:cNvPr>
          <p:cNvSpPr/>
          <p:nvPr/>
        </p:nvSpPr>
        <p:spPr>
          <a:xfrm>
            <a:off x="212455" y="1164291"/>
            <a:ext cx="11707500" cy="707886"/>
          </a:xfrm>
          <a:prstGeom prst="rect">
            <a:avLst/>
          </a:prstGeom>
        </p:spPr>
        <p:txBody>
          <a:bodyPr wrap="none">
            <a:spAutoFit/>
          </a:bodyPr>
          <a:lstStyle/>
          <a:p>
            <a:r>
              <a:rPr lang="en-US" sz="2000" b="1" dirty="0">
                <a:solidFill>
                  <a:srgbClr val="7030A0"/>
                </a:solidFill>
                <a:latin typeface="Calibri" charset="0"/>
                <a:ea typeface="Calibri" charset="0"/>
                <a:cs typeface="Calibri" charset="0"/>
              </a:rPr>
              <a:t>Nominated a Diversity Officer (Y. Foka, WP13 Coordinator), web page </a:t>
            </a:r>
            <a:r>
              <a:rPr lang="en-US" sz="2000" u="sng" dirty="0">
                <a:hlinkClick r:id="rId2"/>
              </a:rPr>
              <a:t>https://ifast-project.eu/diversity</a:t>
            </a:r>
            <a:r>
              <a:rPr lang="en-GB" sz="2000" dirty="0"/>
              <a:t> </a:t>
            </a:r>
            <a:endParaRPr lang="en-US" sz="2000" b="1" dirty="0">
              <a:solidFill>
                <a:srgbClr val="7030A0"/>
              </a:solidFill>
              <a:latin typeface="Calibri" charset="0"/>
              <a:ea typeface="Calibri" charset="0"/>
              <a:cs typeface="Calibri" charset="0"/>
            </a:endParaRPr>
          </a:p>
          <a:p>
            <a:endParaRPr lang="en-US" sz="2000" b="1" dirty="0">
              <a:solidFill>
                <a:srgbClr val="7030A0"/>
              </a:solidFill>
              <a:latin typeface="Calibri" charset="0"/>
              <a:ea typeface="Calibri" charset="0"/>
              <a:cs typeface="Calibri" charset="0"/>
            </a:endParaRPr>
          </a:p>
        </p:txBody>
      </p:sp>
      <p:sp>
        <p:nvSpPr>
          <p:cNvPr id="9" name="Rectangle 8">
            <a:extLst>
              <a:ext uri="{FF2B5EF4-FFF2-40B4-BE49-F238E27FC236}">
                <a16:creationId xmlns:a16="http://schemas.microsoft.com/office/drawing/2014/main" id="{0CA37ECB-276B-ADAE-004F-41A99520298B}"/>
              </a:ext>
            </a:extLst>
          </p:cNvPr>
          <p:cNvSpPr/>
          <p:nvPr/>
        </p:nvSpPr>
        <p:spPr>
          <a:xfrm>
            <a:off x="506485" y="1684719"/>
            <a:ext cx="11119440" cy="400110"/>
          </a:xfrm>
          <a:prstGeom prst="rect">
            <a:avLst/>
          </a:prstGeom>
        </p:spPr>
        <p:txBody>
          <a:bodyPr wrap="square">
            <a:spAutoFit/>
          </a:bodyPr>
          <a:lstStyle/>
          <a:p>
            <a:r>
              <a:rPr lang="en-US" sz="2000" dirty="0">
                <a:solidFill>
                  <a:srgbClr val="0070C0"/>
                </a:solidFill>
                <a:latin typeface="Calibri" charset="0"/>
                <a:ea typeface="Calibri" charset="0"/>
                <a:cs typeface="Calibri" charset="0"/>
              </a:rPr>
              <a:t>Diversity in the broadest sense is crucial for creativity and innovation </a:t>
            </a:r>
            <a:r>
              <a:rPr lang="en-US" sz="2000" b="1" dirty="0">
                <a:solidFill>
                  <a:srgbClr val="F207CA"/>
                </a:solidFill>
                <a:latin typeface="Calibri" charset="0"/>
                <a:ea typeface="Calibri" charset="0"/>
                <a:cs typeface="Calibri" charset="0"/>
              </a:rPr>
              <a:t>I.FAST: synonym of diversity </a:t>
            </a:r>
            <a:endParaRPr lang="en-US" sz="2000" b="1" dirty="0">
              <a:solidFill>
                <a:srgbClr val="0070C0"/>
              </a:solidFill>
            </a:endParaRPr>
          </a:p>
        </p:txBody>
      </p:sp>
      <p:sp>
        <p:nvSpPr>
          <p:cNvPr id="14" name="Rectangle 13">
            <a:extLst>
              <a:ext uri="{FF2B5EF4-FFF2-40B4-BE49-F238E27FC236}">
                <a16:creationId xmlns:a16="http://schemas.microsoft.com/office/drawing/2014/main" id="{69D94765-FD64-5B8E-AD9A-444204F7EAC8}"/>
              </a:ext>
            </a:extLst>
          </p:cNvPr>
          <p:cNvSpPr/>
          <p:nvPr/>
        </p:nvSpPr>
        <p:spPr>
          <a:xfrm>
            <a:off x="0" y="3286695"/>
            <a:ext cx="11707500" cy="646331"/>
          </a:xfrm>
          <a:prstGeom prst="rect">
            <a:avLst/>
          </a:prstGeom>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1"/>
            <a:r>
              <a:rPr lang="en-GB" dirty="0">
                <a:solidFill>
                  <a:srgbClr val="7030A0"/>
                </a:solidFill>
                <a:latin typeface="Calibri" charset="0"/>
                <a:ea typeface="Calibri" charset="0"/>
                <a:cs typeface="Calibri" charset="0"/>
              </a:rPr>
              <a:t>I.FAST collaborators from </a:t>
            </a:r>
            <a:r>
              <a:rPr lang="en-GB" dirty="0">
                <a:solidFill>
                  <a:srgbClr val="005DE0"/>
                </a:solidFill>
                <a:latin typeface="Calibri" charset="0"/>
                <a:ea typeface="Calibri" charset="0"/>
                <a:cs typeface="Calibri" charset="0"/>
              </a:rPr>
              <a:t>different nationalities and cultures, different professions/disciplines, including experienced professionals and </a:t>
            </a:r>
            <a:r>
              <a:rPr lang="en-GB" dirty="0">
                <a:solidFill>
                  <a:schemeClr val="accent1"/>
                </a:solidFill>
                <a:latin typeface="Calibri" charset="0"/>
                <a:ea typeface="Calibri" charset="0"/>
                <a:cs typeface="Calibri" charset="0"/>
              </a:rPr>
              <a:t>young generation, </a:t>
            </a:r>
            <a:r>
              <a:rPr lang="en-GB" dirty="0">
                <a:solidFill>
                  <a:srgbClr val="005DE0"/>
                </a:solidFill>
                <a:latin typeface="Calibri" charset="0"/>
                <a:ea typeface="Calibri" charset="0"/>
                <a:cs typeface="Calibri" charset="0"/>
              </a:rPr>
              <a:t>from research institutes, academia, </a:t>
            </a:r>
            <a:r>
              <a:rPr lang="en-GB" dirty="0">
                <a:solidFill>
                  <a:srgbClr val="F207CA"/>
                </a:solidFill>
                <a:latin typeface="Calibri" charset="0"/>
                <a:ea typeface="Calibri" charset="0"/>
                <a:cs typeface="Calibri" charset="0"/>
              </a:rPr>
              <a:t>industry.</a:t>
            </a:r>
            <a:endParaRPr lang="en-GB" dirty="0">
              <a:solidFill>
                <a:srgbClr val="005DE0"/>
              </a:solidFill>
              <a:latin typeface="Calibri" charset="0"/>
              <a:ea typeface="Calibri" charset="0"/>
              <a:cs typeface="Calibri" charset="0"/>
            </a:endParaRPr>
          </a:p>
        </p:txBody>
      </p:sp>
      <p:sp>
        <p:nvSpPr>
          <p:cNvPr id="15" name="Rectangle 14">
            <a:extLst>
              <a:ext uri="{FF2B5EF4-FFF2-40B4-BE49-F238E27FC236}">
                <a16:creationId xmlns:a16="http://schemas.microsoft.com/office/drawing/2014/main" id="{7A343B57-5631-D66E-0657-351066BE12A2}"/>
              </a:ext>
            </a:extLst>
          </p:cNvPr>
          <p:cNvSpPr/>
          <p:nvPr/>
        </p:nvSpPr>
        <p:spPr>
          <a:xfrm>
            <a:off x="179617" y="2071177"/>
            <a:ext cx="11089232" cy="1200329"/>
          </a:xfrm>
          <a:prstGeom prst="rect">
            <a:avLst/>
          </a:prstGeom>
        </p:spPr>
        <p:txBody>
          <a:bodyPr wrap="square">
            <a:spAutoFit/>
          </a:bodyPr>
          <a:lstStyle/>
          <a:p>
            <a:pPr lvl="1"/>
            <a:r>
              <a:rPr lang="en-GB" sz="2400" b="1" dirty="0">
                <a:solidFill>
                  <a:srgbClr val="7030A0"/>
                </a:solidFill>
                <a:latin typeface="Calibri" charset="0"/>
                <a:ea typeface="Calibri" charset="0"/>
                <a:cs typeface="Calibri" charset="0"/>
              </a:rPr>
              <a:t>Diversity considerations in the most broad sense regarding:</a:t>
            </a:r>
          </a:p>
          <a:p>
            <a:pPr lvl="1"/>
            <a:r>
              <a:rPr lang="en-GB" sz="2400" dirty="0">
                <a:solidFill>
                  <a:srgbClr val="7030A0"/>
                </a:solidFill>
                <a:latin typeface="Calibri" charset="0"/>
                <a:ea typeface="Calibri" charset="0"/>
                <a:cs typeface="Calibri" charset="0"/>
              </a:rPr>
              <a:t>nationality/culture, competences/profession, age/generation, gender, </a:t>
            </a:r>
          </a:p>
          <a:p>
            <a:pPr lvl="1"/>
            <a:r>
              <a:rPr lang="en-GB" sz="2400" dirty="0">
                <a:solidFill>
                  <a:srgbClr val="7030A0"/>
                </a:solidFill>
                <a:latin typeface="Calibri" charset="0"/>
                <a:ea typeface="Calibri" charset="0"/>
                <a:cs typeface="Calibri" charset="0"/>
              </a:rPr>
              <a:t>individual differences such as ethnic origin, belief, sexual orientation or disability </a:t>
            </a:r>
          </a:p>
        </p:txBody>
      </p:sp>
      <p:sp>
        <p:nvSpPr>
          <p:cNvPr id="16" name="Rectangle 15">
            <a:extLst>
              <a:ext uri="{FF2B5EF4-FFF2-40B4-BE49-F238E27FC236}">
                <a16:creationId xmlns:a16="http://schemas.microsoft.com/office/drawing/2014/main" id="{2CB9CC22-3785-8D05-E04F-C68EB44B4600}"/>
              </a:ext>
            </a:extLst>
          </p:cNvPr>
          <p:cNvSpPr/>
          <p:nvPr/>
        </p:nvSpPr>
        <p:spPr>
          <a:xfrm>
            <a:off x="1806904" y="3931350"/>
            <a:ext cx="8718196" cy="2831544"/>
          </a:xfrm>
          <a:prstGeom prst="rect">
            <a:avLst/>
          </a:prstGeom>
        </p:spPr>
        <p:txBody>
          <a:bodyPr wrap="square">
            <a:spAutoFit/>
          </a:bodyPr>
          <a:lstStyle/>
          <a:p>
            <a:pPr>
              <a:spcAft>
                <a:spcPts val="0"/>
              </a:spcAft>
            </a:pPr>
            <a:r>
              <a:rPr lang="en-GB" sz="2000" b="1" dirty="0">
                <a:solidFill>
                  <a:srgbClr val="7030A0"/>
                </a:solidFill>
                <a:effectLst/>
                <a:latin typeface="Calibri" charset="0"/>
                <a:ea typeface="Calibri" charset="0"/>
                <a:cs typeface="Times New Roman" charset="0"/>
              </a:rPr>
              <a:t>I.FAST statement on Gender Imbalance: </a:t>
            </a:r>
          </a:p>
          <a:p>
            <a:pPr>
              <a:spcAft>
                <a:spcPts val="0"/>
              </a:spcAft>
            </a:pPr>
            <a:r>
              <a:rPr lang="en-GB" sz="2000" dirty="0">
                <a:solidFill>
                  <a:srgbClr val="005DE0"/>
                </a:solidFill>
                <a:effectLst/>
                <a:latin typeface="Calibri" charset="0"/>
                <a:ea typeface="Calibri" charset="0"/>
                <a:cs typeface="Times New Roman" charset="0"/>
              </a:rPr>
              <a:t>General observation and acknowledgement of Gender imbalance in STEM</a:t>
            </a:r>
          </a:p>
          <a:p>
            <a:pPr lvl="1"/>
            <a:r>
              <a:rPr lang="en-GB" sz="2000" dirty="0">
                <a:solidFill>
                  <a:srgbClr val="005DE0"/>
                </a:solidFill>
                <a:effectLst/>
                <a:latin typeface="Calibri" charset="0"/>
                <a:ea typeface="Calibri" charset="0"/>
                <a:cs typeface="Times New Roman" charset="0"/>
              </a:rPr>
              <a:t>-    with physics and engineering largely below average</a:t>
            </a:r>
          </a:p>
          <a:p>
            <a:pPr marL="800100" lvl="1" indent="-342900">
              <a:buFontTx/>
              <a:buChar char="-"/>
            </a:pPr>
            <a:r>
              <a:rPr lang="en-GB" sz="2000" b="1" dirty="0">
                <a:solidFill>
                  <a:srgbClr val="005DE0"/>
                </a:solidFill>
                <a:effectLst/>
                <a:latin typeface="Calibri" charset="0"/>
                <a:ea typeface="Calibri" charset="0"/>
                <a:cs typeface="Times New Roman" charset="0"/>
              </a:rPr>
              <a:t>in business/enterprise sector severely under-represented</a:t>
            </a:r>
          </a:p>
          <a:p>
            <a:pPr marL="742950" lvl="1" indent="-285750">
              <a:buFontTx/>
              <a:buChar char="-"/>
            </a:pPr>
            <a:endParaRPr lang="en-GB" dirty="0">
              <a:solidFill>
                <a:srgbClr val="005DE0"/>
              </a:solidFill>
              <a:latin typeface="Calibri" charset="0"/>
              <a:ea typeface="Calibri" charset="0"/>
              <a:cs typeface="Times New Roman" charset="0"/>
            </a:endParaRPr>
          </a:p>
          <a:p>
            <a:pPr lvl="0">
              <a:spcAft>
                <a:spcPts val="0"/>
              </a:spcAft>
            </a:pPr>
            <a:r>
              <a:rPr lang="en-GB" sz="2000" b="1" dirty="0">
                <a:solidFill>
                  <a:srgbClr val="7030A0"/>
                </a:solidFill>
                <a:effectLst/>
                <a:latin typeface="Calibri" charset="0"/>
                <a:ea typeface="Calibri" charset="0"/>
                <a:cs typeface="Times New Roman" charset="0"/>
              </a:rPr>
              <a:t>I.FAST general status on Gender Imbalance</a:t>
            </a:r>
          </a:p>
          <a:p>
            <a:pPr lvl="0">
              <a:spcAft>
                <a:spcPts val="0"/>
              </a:spcAft>
            </a:pPr>
            <a:r>
              <a:rPr lang="en-GB" sz="2000" dirty="0">
                <a:solidFill>
                  <a:srgbClr val="F207CA"/>
                </a:solidFill>
                <a:effectLst/>
                <a:latin typeface="Calibri" charset="0"/>
                <a:ea typeface="Calibri" charset="0"/>
                <a:cs typeface="Calibri" charset="0"/>
              </a:rPr>
              <a:t>relative to previous Integrating Activity projects</a:t>
            </a:r>
            <a:endParaRPr lang="en-GB" sz="2000" b="1" dirty="0">
              <a:solidFill>
                <a:srgbClr val="F207CA"/>
              </a:solidFill>
              <a:effectLst/>
              <a:latin typeface="Calibri" charset="0"/>
              <a:ea typeface="Calibri" charset="0"/>
              <a:cs typeface="Calibri" charset="0"/>
            </a:endParaRPr>
          </a:p>
          <a:p>
            <a:pPr lvl="1"/>
            <a:r>
              <a:rPr lang="en-GB" sz="2000" dirty="0">
                <a:solidFill>
                  <a:srgbClr val="F207CA"/>
                </a:solidFill>
                <a:effectLst/>
                <a:latin typeface="Calibri" charset="0"/>
                <a:ea typeface="Calibri" charset="0"/>
                <a:cs typeface="Calibri" charset="0"/>
              </a:rPr>
              <a:t>-     larger female researcher’s participation from academic partners</a:t>
            </a:r>
          </a:p>
          <a:p>
            <a:pPr lvl="1"/>
            <a:r>
              <a:rPr lang="en-GB" sz="2000" dirty="0">
                <a:solidFill>
                  <a:srgbClr val="F207CA"/>
                </a:solidFill>
                <a:effectLst/>
                <a:latin typeface="Calibri" charset="0"/>
                <a:ea typeface="Calibri" charset="0"/>
                <a:cs typeface="Calibri" charset="0"/>
              </a:rPr>
              <a:t>-     </a:t>
            </a:r>
            <a:r>
              <a:rPr lang="en-GB" sz="2000" b="1" dirty="0">
                <a:solidFill>
                  <a:srgbClr val="F207CA"/>
                </a:solidFill>
                <a:effectLst/>
                <a:latin typeface="Calibri" charset="0"/>
                <a:ea typeface="Calibri" charset="0"/>
                <a:cs typeface="Calibri" charset="0"/>
              </a:rPr>
              <a:t>very few female researchers present in the 17 industry partners </a:t>
            </a:r>
            <a:endParaRPr lang="en-US" sz="2000" b="1" dirty="0">
              <a:solidFill>
                <a:srgbClr val="F207CA"/>
              </a:solidFill>
              <a:latin typeface="Calibri" charset="0"/>
              <a:ea typeface="Calibri" charset="0"/>
              <a:cs typeface="Calibri" charset="0"/>
            </a:endParaRPr>
          </a:p>
        </p:txBody>
      </p:sp>
    </p:spTree>
    <p:extLst>
      <p:ext uri="{BB962C8B-B14F-4D97-AF65-F5344CB8AC3E}">
        <p14:creationId xmlns:p14="http://schemas.microsoft.com/office/powerpoint/2010/main" val="6173193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408" y="1124744"/>
            <a:ext cx="10515600" cy="1656184"/>
          </a:xfrm>
        </p:spPr>
        <p:txBody>
          <a:bodyPr>
            <a:noAutofit/>
          </a:bodyPr>
          <a:lstStyle/>
          <a:p>
            <a:pPr marL="0" indent="0">
              <a:buNone/>
            </a:pPr>
            <a:r>
              <a:rPr lang="en-GB" sz="2400" b="1" dirty="0">
                <a:solidFill>
                  <a:srgbClr val="7030A0"/>
                </a:solidFill>
                <a:latin typeface="Calibri" charset="0"/>
                <a:ea typeface="Calibri" charset="0"/>
                <a:cs typeface="Calibri" charset="0"/>
              </a:rPr>
              <a:t>I.FAST offers a good opportunity to:</a:t>
            </a:r>
          </a:p>
          <a:p>
            <a:pPr marL="457200" lvl="1" indent="0">
              <a:buNone/>
            </a:pPr>
            <a:r>
              <a:rPr lang="en-GB" sz="2000" dirty="0">
                <a:solidFill>
                  <a:srgbClr val="005DE0"/>
                </a:solidFill>
                <a:latin typeface="Calibri" charset="0"/>
                <a:ea typeface="Calibri" charset="0"/>
                <a:cs typeface="Calibri" charset="0"/>
              </a:rPr>
              <a:t>-  understand reasons for disparity</a:t>
            </a:r>
          </a:p>
          <a:p>
            <a:pPr lvl="1">
              <a:buFontTx/>
              <a:buChar char="-"/>
            </a:pPr>
            <a:r>
              <a:rPr lang="en-GB" sz="2000" dirty="0">
                <a:solidFill>
                  <a:srgbClr val="005DE0"/>
                </a:solidFill>
                <a:latin typeface="Calibri" charset="0"/>
                <a:ea typeface="Calibri" charset="0"/>
                <a:cs typeface="Calibri" charset="0"/>
              </a:rPr>
              <a:t>discuss ways to improve situation</a:t>
            </a:r>
          </a:p>
          <a:p>
            <a:pPr lvl="1">
              <a:buFontTx/>
              <a:buChar char="-"/>
            </a:pPr>
            <a:r>
              <a:rPr lang="en-GB" sz="2000" dirty="0">
                <a:solidFill>
                  <a:schemeClr val="accent1"/>
                </a:solidFill>
                <a:latin typeface="Calibri" charset="0"/>
                <a:ea typeface="Calibri" charset="0"/>
                <a:cs typeface="Calibri" charset="0"/>
              </a:rPr>
              <a:t>discuss with industry partners: academia/research/industry attitudes</a:t>
            </a:r>
          </a:p>
        </p:txBody>
      </p:sp>
      <p:sp>
        <p:nvSpPr>
          <p:cNvPr id="4" name="Rectangle 3"/>
          <p:cNvSpPr/>
          <p:nvPr/>
        </p:nvSpPr>
        <p:spPr>
          <a:xfrm>
            <a:off x="767408" y="2780928"/>
            <a:ext cx="11144100" cy="2923877"/>
          </a:xfrm>
          <a:prstGeom prst="rect">
            <a:avLst/>
          </a:prstGeom>
        </p:spPr>
        <p:txBody>
          <a:bodyPr wrap="square">
            <a:spAutoFit/>
          </a:bodyPr>
          <a:lstStyle/>
          <a:p>
            <a:pPr>
              <a:spcAft>
                <a:spcPts val="0"/>
              </a:spcAft>
            </a:pPr>
            <a:r>
              <a:rPr lang="en-GB" sz="2400" b="1" dirty="0">
                <a:solidFill>
                  <a:srgbClr val="7030A0"/>
                </a:solidFill>
                <a:effectLst/>
                <a:latin typeface="Calibri" charset="0"/>
                <a:ea typeface="Calibri" charset="0"/>
                <a:cs typeface="Times New Roman" charset="0"/>
              </a:rPr>
              <a:t>I.FAST suggests and encourages: </a:t>
            </a:r>
          </a:p>
          <a:p>
            <a:pPr marL="342900" lvl="0" indent="-342900">
              <a:spcAft>
                <a:spcPts val="0"/>
              </a:spcAft>
              <a:buFont typeface="Calibri" charset="0"/>
              <a:buChar char="-"/>
            </a:pPr>
            <a:r>
              <a:rPr lang="en-GB" sz="2000" dirty="0">
                <a:solidFill>
                  <a:srgbClr val="005DE0"/>
                </a:solidFill>
                <a:effectLst/>
                <a:latin typeface="Calibri" charset="0"/>
                <a:ea typeface="Calibri" charset="0"/>
                <a:cs typeface="Times New Roman" charset="0"/>
              </a:rPr>
              <a:t>pro-active </a:t>
            </a:r>
            <a:r>
              <a:rPr lang="en-GB" sz="2000" b="1" dirty="0">
                <a:solidFill>
                  <a:srgbClr val="005DE0"/>
                </a:solidFill>
                <a:effectLst/>
                <a:latin typeface="Calibri" charset="0"/>
                <a:ea typeface="Calibri" charset="0"/>
                <a:cs typeface="Times New Roman" charset="0"/>
              </a:rPr>
              <a:t>measures</a:t>
            </a:r>
            <a:r>
              <a:rPr lang="en-GB" sz="2000" dirty="0">
                <a:solidFill>
                  <a:srgbClr val="005DE0"/>
                </a:solidFill>
                <a:effectLst/>
                <a:latin typeface="Calibri" charset="0"/>
                <a:ea typeface="Calibri" charset="0"/>
                <a:cs typeface="Times New Roman" charset="0"/>
              </a:rPr>
              <a:t> in sourcing and pre-selection </a:t>
            </a:r>
            <a:r>
              <a:rPr lang="en-GB" sz="2000" b="1" dirty="0">
                <a:solidFill>
                  <a:srgbClr val="005DE0"/>
                </a:solidFill>
                <a:effectLst/>
                <a:latin typeface="Calibri" charset="0"/>
                <a:ea typeface="Calibri" charset="0"/>
                <a:cs typeface="Times New Roman" charset="0"/>
              </a:rPr>
              <a:t>recruitment</a:t>
            </a:r>
            <a:r>
              <a:rPr lang="en-GB" sz="2000" dirty="0">
                <a:solidFill>
                  <a:srgbClr val="005DE0"/>
                </a:solidFill>
                <a:effectLst/>
                <a:latin typeface="Calibri" charset="0"/>
                <a:ea typeface="Calibri" charset="0"/>
                <a:cs typeface="Times New Roman" charset="0"/>
              </a:rPr>
              <a:t> stages </a:t>
            </a:r>
            <a:endParaRPr lang="en-GB" sz="2000" dirty="0">
              <a:solidFill>
                <a:srgbClr val="005DE0"/>
              </a:solidFill>
              <a:latin typeface="Calibri" charset="0"/>
              <a:ea typeface="Calibri" charset="0"/>
              <a:cs typeface="Times New Roman" charset="0"/>
            </a:endParaRPr>
          </a:p>
          <a:p>
            <a:pPr lvl="0">
              <a:spcAft>
                <a:spcPts val="0"/>
              </a:spcAft>
            </a:pPr>
            <a:r>
              <a:rPr lang="en-GB" sz="2000" dirty="0">
                <a:solidFill>
                  <a:srgbClr val="005DE0"/>
                </a:solidFill>
                <a:latin typeface="Calibri" charset="0"/>
                <a:ea typeface="Calibri" charset="0"/>
                <a:cs typeface="Times New Roman" charset="0"/>
              </a:rPr>
              <a:t>      </a:t>
            </a:r>
            <a:r>
              <a:rPr lang="en-GB" sz="2000" dirty="0">
                <a:solidFill>
                  <a:srgbClr val="005DE0"/>
                </a:solidFill>
                <a:effectLst/>
                <a:latin typeface="Calibri" charset="0"/>
                <a:ea typeface="Calibri" charset="0"/>
                <a:cs typeface="Times New Roman" charset="0"/>
              </a:rPr>
              <a:t>(addressing gender distribution in project teams)</a:t>
            </a:r>
          </a:p>
          <a:p>
            <a:pPr marL="342900" lvl="0" indent="-342900">
              <a:spcAft>
                <a:spcPts val="0"/>
              </a:spcAft>
              <a:buFont typeface="Calibri" charset="0"/>
              <a:buChar char="-"/>
            </a:pPr>
            <a:r>
              <a:rPr lang="en-GB" sz="2000" dirty="0">
                <a:solidFill>
                  <a:srgbClr val="005DE0"/>
                </a:solidFill>
                <a:effectLst/>
                <a:latin typeface="Calibri" charset="0"/>
                <a:ea typeface="Calibri" charset="0"/>
                <a:cs typeface="Times New Roman" charset="0"/>
              </a:rPr>
              <a:t>enable women in decision-making positions appointing </a:t>
            </a:r>
            <a:r>
              <a:rPr lang="en-GB" sz="2000" b="1" dirty="0">
                <a:solidFill>
                  <a:srgbClr val="005DE0"/>
                </a:solidFill>
                <a:effectLst/>
                <a:latin typeface="Calibri" charset="0"/>
                <a:ea typeface="Calibri" charset="0"/>
                <a:cs typeface="Times New Roman" charset="0"/>
              </a:rPr>
              <a:t>women in leadership roles</a:t>
            </a:r>
          </a:p>
          <a:p>
            <a:pPr marL="342900" lvl="0" indent="-342900">
              <a:spcAft>
                <a:spcPts val="0"/>
              </a:spcAft>
              <a:buFont typeface="Calibri" charset="0"/>
              <a:buChar char="-"/>
            </a:pPr>
            <a:r>
              <a:rPr lang="en-GB" sz="2000" dirty="0">
                <a:solidFill>
                  <a:srgbClr val="005DE0"/>
                </a:solidFill>
                <a:effectLst/>
                <a:latin typeface="Calibri" charset="0"/>
                <a:ea typeface="Calibri" charset="0"/>
                <a:cs typeface="Times New Roman" charset="0"/>
              </a:rPr>
              <a:t>make women contributors </a:t>
            </a:r>
            <a:r>
              <a:rPr lang="en-GB" sz="2000" b="1" dirty="0">
                <a:solidFill>
                  <a:srgbClr val="005DE0"/>
                </a:solidFill>
                <a:effectLst/>
                <a:latin typeface="Calibri" charset="0"/>
                <a:ea typeface="Calibri" charset="0"/>
                <a:cs typeface="Times New Roman" charset="0"/>
              </a:rPr>
              <a:t>visible as speakers</a:t>
            </a:r>
            <a:r>
              <a:rPr lang="en-GB" sz="2000" dirty="0">
                <a:solidFill>
                  <a:srgbClr val="005DE0"/>
                </a:solidFill>
                <a:effectLst/>
                <a:latin typeface="Calibri" charset="0"/>
                <a:ea typeface="Calibri" charset="0"/>
                <a:cs typeface="Times New Roman" charset="0"/>
              </a:rPr>
              <a:t>: provide role models</a:t>
            </a:r>
          </a:p>
          <a:p>
            <a:pPr marL="342900" lvl="0" indent="-342900">
              <a:spcAft>
                <a:spcPts val="0"/>
              </a:spcAft>
              <a:buFont typeface="Calibri" charset="0"/>
              <a:buChar char="-"/>
            </a:pPr>
            <a:r>
              <a:rPr lang="en-GB" sz="2000" dirty="0">
                <a:solidFill>
                  <a:srgbClr val="005DE0"/>
                </a:solidFill>
                <a:effectLst/>
                <a:latin typeface="Calibri" charset="0"/>
                <a:ea typeface="Calibri" charset="0"/>
                <a:cs typeface="Times New Roman" charset="0"/>
              </a:rPr>
              <a:t>encourage </a:t>
            </a:r>
            <a:r>
              <a:rPr lang="en-GB" sz="2000" b="1" dirty="0">
                <a:solidFill>
                  <a:srgbClr val="005DE0"/>
                </a:solidFill>
                <a:effectLst/>
                <a:latin typeface="Calibri" charset="0"/>
                <a:ea typeface="Calibri" charset="0"/>
                <a:cs typeface="Times New Roman" charset="0"/>
              </a:rPr>
              <a:t>outreach events</a:t>
            </a:r>
            <a:r>
              <a:rPr lang="en-GB" sz="2000" dirty="0">
                <a:solidFill>
                  <a:srgbClr val="005DE0"/>
                </a:solidFill>
                <a:effectLst/>
                <a:latin typeface="Calibri" charset="0"/>
                <a:ea typeface="Calibri" charset="0"/>
                <a:cs typeface="Times New Roman" charset="0"/>
              </a:rPr>
              <a:t>, with participation of women, targeting young scientists including women</a:t>
            </a:r>
          </a:p>
          <a:p>
            <a:pPr marL="342900" lvl="0" indent="-342900">
              <a:spcAft>
                <a:spcPts val="0"/>
              </a:spcAft>
              <a:buFont typeface="Calibri" charset="0"/>
              <a:buChar char="-"/>
            </a:pPr>
            <a:r>
              <a:rPr lang="en-GB" sz="2000" dirty="0">
                <a:solidFill>
                  <a:srgbClr val="005DE0"/>
                </a:solidFill>
                <a:effectLst/>
                <a:latin typeface="Calibri" charset="0"/>
                <a:ea typeface="Calibri" charset="0"/>
                <a:cs typeface="Times New Roman" charset="0"/>
              </a:rPr>
              <a:t>encourage participants to ensure working environment that allows </a:t>
            </a:r>
            <a:r>
              <a:rPr lang="en-GB" sz="2000" b="1" dirty="0">
                <a:solidFill>
                  <a:srgbClr val="005DE0"/>
                </a:solidFill>
                <a:effectLst/>
                <a:latin typeface="Calibri" charset="0"/>
                <a:ea typeface="Calibri" charset="0"/>
                <a:cs typeface="Times New Roman" charset="0"/>
              </a:rPr>
              <a:t>work/life integration</a:t>
            </a:r>
            <a:r>
              <a:rPr lang="en-GB" sz="2000" dirty="0">
                <a:solidFill>
                  <a:srgbClr val="005DE0"/>
                </a:solidFill>
                <a:effectLst/>
                <a:latin typeface="Calibri" charset="0"/>
                <a:ea typeface="Calibri" charset="0"/>
                <a:cs typeface="Times New Roman" charset="0"/>
              </a:rPr>
              <a:t>, </a:t>
            </a:r>
            <a:endParaRPr lang="en-GB" sz="2000" dirty="0">
              <a:solidFill>
                <a:srgbClr val="005DE0"/>
              </a:solidFill>
              <a:latin typeface="Calibri" charset="0"/>
              <a:ea typeface="Calibri" charset="0"/>
              <a:cs typeface="Times New Roman" charset="0"/>
            </a:endParaRPr>
          </a:p>
          <a:p>
            <a:pPr lvl="0">
              <a:spcAft>
                <a:spcPts val="0"/>
              </a:spcAft>
            </a:pPr>
            <a:r>
              <a:rPr lang="en-GB" sz="2000" dirty="0">
                <a:solidFill>
                  <a:srgbClr val="005DE0"/>
                </a:solidFill>
                <a:latin typeface="Calibri" charset="0"/>
                <a:ea typeface="Calibri" charset="0"/>
                <a:cs typeface="Times New Roman" charset="0"/>
              </a:rPr>
              <a:t>      </a:t>
            </a:r>
            <a:r>
              <a:rPr lang="en-GB" sz="2000" dirty="0">
                <a:solidFill>
                  <a:srgbClr val="005DE0"/>
                </a:solidFill>
                <a:effectLst/>
                <a:latin typeface="Calibri" charset="0"/>
                <a:ea typeface="Calibri" charset="0"/>
                <a:cs typeface="Times New Roman" charset="0"/>
              </a:rPr>
              <a:t>family-friendly policies (e.g. avoid meetings after 17:30)</a:t>
            </a:r>
          </a:p>
          <a:p>
            <a:pPr marL="342900" indent="-342900">
              <a:buFont typeface="Calibri" charset="0"/>
              <a:buChar char="-"/>
            </a:pPr>
            <a:r>
              <a:rPr lang="en-GB" sz="2000" dirty="0">
                <a:solidFill>
                  <a:srgbClr val="005DE0"/>
                </a:solidFill>
                <a:latin typeface="Calibri" charset="0"/>
                <a:ea typeface="Calibri" charset="0"/>
                <a:cs typeface="Calibri" charset="0"/>
              </a:rPr>
              <a:t>communicate experiences and </a:t>
            </a:r>
            <a:r>
              <a:rPr lang="en-GB" sz="2000" b="1" dirty="0">
                <a:solidFill>
                  <a:srgbClr val="005DE0"/>
                </a:solidFill>
                <a:latin typeface="Calibri" charset="0"/>
                <a:ea typeface="Calibri" charset="0"/>
                <a:cs typeface="Calibri" charset="0"/>
              </a:rPr>
              <a:t>best practices</a:t>
            </a:r>
            <a:r>
              <a:rPr lang="en-GB" sz="2000" dirty="0">
                <a:solidFill>
                  <a:srgbClr val="005DE0"/>
                </a:solidFill>
                <a:latin typeface="Calibri" charset="0"/>
                <a:ea typeface="Calibri" charset="0"/>
                <a:cs typeface="Calibri" charset="0"/>
              </a:rPr>
              <a:t> in gender policies</a:t>
            </a:r>
          </a:p>
        </p:txBody>
      </p:sp>
      <p:sp>
        <p:nvSpPr>
          <p:cNvPr id="7" name="Title 1"/>
          <p:cNvSpPr>
            <a:spLocks noGrp="1"/>
          </p:cNvSpPr>
          <p:nvPr>
            <p:ph type="title"/>
          </p:nvPr>
        </p:nvSpPr>
        <p:spPr>
          <a:xfrm>
            <a:off x="869950" y="116632"/>
            <a:ext cx="10515600" cy="1325563"/>
          </a:xfrm>
        </p:spPr>
        <p:txBody>
          <a:bodyPr>
            <a:normAutofit/>
          </a:bodyPr>
          <a:lstStyle/>
          <a:p>
            <a:r>
              <a:rPr lang="en-GB" b="1" dirty="0">
                <a:latin typeface="Calibri" charset="0"/>
                <a:ea typeface="Calibri" charset="0"/>
                <a:cs typeface="Calibri" charset="0"/>
              </a:rPr>
              <a:t>I.FAST opportunities and Gender </a:t>
            </a:r>
            <a:r>
              <a:rPr lang="en-GB" b="1">
                <a:latin typeface="Calibri" charset="0"/>
                <a:ea typeface="Calibri" charset="0"/>
                <a:cs typeface="Calibri" charset="0"/>
              </a:rPr>
              <a:t>Imbalance  </a:t>
            </a:r>
            <a:br>
              <a:rPr lang="en-GB"/>
            </a:br>
            <a:endParaRPr lang="en-US" dirty="0"/>
          </a:p>
        </p:txBody>
      </p:sp>
    </p:spTree>
    <p:extLst>
      <p:ext uri="{BB962C8B-B14F-4D97-AF65-F5344CB8AC3E}">
        <p14:creationId xmlns:p14="http://schemas.microsoft.com/office/powerpoint/2010/main" val="4575380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145102-990E-4D60-A645-876F45F9FD85}"/>
              </a:ext>
            </a:extLst>
          </p:cNvPr>
          <p:cNvSpPr txBox="1"/>
          <p:nvPr/>
        </p:nvSpPr>
        <p:spPr>
          <a:xfrm>
            <a:off x="1055440" y="4763007"/>
            <a:ext cx="5400600"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GB" sz="2800" dirty="0"/>
              <a:t>Thank you for your attention!</a:t>
            </a:r>
          </a:p>
        </p:txBody>
      </p:sp>
    </p:spTree>
    <p:extLst>
      <p:ext uri="{BB962C8B-B14F-4D97-AF65-F5344CB8AC3E}">
        <p14:creationId xmlns:p14="http://schemas.microsoft.com/office/powerpoint/2010/main" val="33547567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8B0ED-FD40-A377-C820-755A77B5C3BC}"/>
              </a:ext>
            </a:extLst>
          </p:cNvPr>
          <p:cNvSpPr>
            <a:spLocks noGrp="1"/>
          </p:cNvSpPr>
          <p:nvPr>
            <p:ph type="title"/>
          </p:nvPr>
        </p:nvSpPr>
        <p:spPr/>
        <p:txBody>
          <a:bodyPr/>
          <a:lstStyle/>
          <a:p>
            <a:r>
              <a:rPr lang="fr-CH" dirty="0"/>
              <a:t>Backup slides</a:t>
            </a:r>
            <a:endParaRPr lang="en-GB" dirty="0"/>
          </a:p>
        </p:txBody>
      </p:sp>
      <p:sp>
        <p:nvSpPr>
          <p:cNvPr id="5" name="Slide Number Placeholder 4">
            <a:extLst>
              <a:ext uri="{FF2B5EF4-FFF2-40B4-BE49-F238E27FC236}">
                <a16:creationId xmlns:a16="http://schemas.microsoft.com/office/drawing/2014/main" id="{28B8C05E-B755-9A3B-7D23-F6C175679F79}"/>
              </a:ext>
            </a:extLst>
          </p:cNvPr>
          <p:cNvSpPr>
            <a:spLocks noGrp="1"/>
          </p:cNvSpPr>
          <p:nvPr>
            <p:ph type="sldNum" sz="quarter" idx="12"/>
          </p:nvPr>
        </p:nvSpPr>
        <p:spPr/>
        <p:txBody>
          <a:bodyPr/>
          <a:lstStyle/>
          <a:p>
            <a:fld id="{F7A1A58B-7BA1-7E42-8231-6D1CB1C760B1}" type="slidenum">
              <a:rPr lang="en-US" smtClean="0"/>
              <a:pPr/>
              <a:t>36</a:t>
            </a:fld>
            <a:endParaRPr lang="en-US"/>
          </a:p>
        </p:txBody>
      </p:sp>
    </p:spTree>
    <p:extLst>
      <p:ext uri="{BB962C8B-B14F-4D97-AF65-F5344CB8AC3E}">
        <p14:creationId xmlns:p14="http://schemas.microsoft.com/office/powerpoint/2010/main" val="1019390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E25A3-3169-430B-BFA8-540FA42CD1C7}"/>
              </a:ext>
            </a:extLst>
          </p:cNvPr>
          <p:cNvSpPr>
            <a:spLocks noGrp="1"/>
          </p:cNvSpPr>
          <p:nvPr>
            <p:ph type="title"/>
          </p:nvPr>
        </p:nvSpPr>
        <p:spPr>
          <a:xfrm>
            <a:off x="838200" y="365126"/>
            <a:ext cx="10515600" cy="920538"/>
          </a:xfrm>
        </p:spPr>
        <p:txBody>
          <a:bodyPr>
            <a:normAutofit/>
          </a:bodyPr>
          <a:lstStyle/>
          <a:p>
            <a:r>
              <a:rPr lang="fr-CH" dirty="0"/>
              <a:t>I.FAST </a:t>
            </a:r>
            <a:r>
              <a:rPr lang="fr-CH" dirty="0" err="1"/>
              <a:t>Governance</a:t>
            </a:r>
            <a:r>
              <a:rPr lang="fr-CH" dirty="0"/>
              <a:t> and management</a:t>
            </a:r>
            <a:endParaRPr lang="en-GB" dirty="0"/>
          </a:p>
        </p:txBody>
      </p:sp>
      <p:sp>
        <p:nvSpPr>
          <p:cNvPr id="5" name="Slide Number Placeholder 4">
            <a:extLst>
              <a:ext uri="{FF2B5EF4-FFF2-40B4-BE49-F238E27FC236}">
                <a16:creationId xmlns:a16="http://schemas.microsoft.com/office/drawing/2014/main" id="{C57A2B88-AC33-4266-81FE-AAFFC7C0A6B1}"/>
              </a:ext>
            </a:extLst>
          </p:cNvPr>
          <p:cNvSpPr>
            <a:spLocks noGrp="1"/>
          </p:cNvSpPr>
          <p:nvPr>
            <p:ph type="sldNum" sz="quarter" idx="12"/>
          </p:nvPr>
        </p:nvSpPr>
        <p:spPr/>
        <p:txBody>
          <a:bodyPr/>
          <a:lstStyle/>
          <a:p>
            <a:fld id="{F7A1A58B-7BA1-7E42-8231-6D1CB1C760B1}" type="slidenum">
              <a:rPr lang="en-US" smtClean="0"/>
              <a:pPr/>
              <a:t>37</a:t>
            </a:fld>
            <a:endParaRPr lang="en-US"/>
          </a:p>
        </p:txBody>
      </p:sp>
      <p:graphicFrame>
        <p:nvGraphicFramePr>
          <p:cNvPr id="7" name="Table 6">
            <a:extLst>
              <a:ext uri="{FF2B5EF4-FFF2-40B4-BE49-F238E27FC236}">
                <a16:creationId xmlns:a16="http://schemas.microsoft.com/office/drawing/2014/main" id="{F3CCFCD5-BBA9-4D7D-BDE5-EE680BD2B6B5}"/>
              </a:ext>
            </a:extLst>
          </p:cNvPr>
          <p:cNvGraphicFramePr>
            <a:graphicFrameLocks noGrp="1"/>
          </p:cNvGraphicFramePr>
          <p:nvPr>
            <p:extLst>
              <p:ext uri="{D42A27DB-BD31-4B8C-83A1-F6EECF244321}">
                <p14:modId xmlns:p14="http://schemas.microsoft.com/office/powerpoint/2010/main" val="2204156984"/>
              </p:ext>
            </p:extLst>
          </p:nvPr>
        </p:nvGraphicFramePr>
        <p:xfrm>
          <a:off x="838200" y="1569720"/>
          <a:ext cx="10098407" cy="3718560"/>
        </p:xfrm>
        <a:graphic>
          <a:graphicData uri="http://schemas.openxmlformats.org/drawingml/2006/table">
            <a:tbl>
              <a:tblPr firstRow="1" bandRow="1">
                <a:tableStyleId>{5C22544A-7EE6-4342-B048-85BDC9FD1C3A}</a:tableStyleId>
              </a:tblPr>
              <a:tblGrid>
                <a:gridCol w="2451862">
                  <a:extLst>
                    <a:ext uri="{9D8B030D-6E8A-4147-A177-3AD203B41FA5}">
                      <a16:colId xmlns:a16="http://schemas.microsoft.com/office/drawing/2014/main" val="3755846524"/>
                    </a:ext>
                  </a:extLst>
                </a:gridCol>
                <a:gridCol w="3103232">
                  <a:extLst>
                    <a:ext uri="{9D8B030D-6E8A-4147-A177-3AD203B41FA5}">
                      <a16:colId xmlns:a16="http://schemas.microsoft.com/office/drawing/2014/main" val="2429638727"/>
                    </a:ext>
                  </a:extLst>
                </a:gridCol>
                <a:gridCol w="3528392">
                  <a:extLst>
                    <a:ext uri="{9D8B030D-6E8A-4147-A177-3AD203B41FA5}">
                      <a16:colId xmlns:a16="http://schemas.microsoft.com/office/drawing/2014/main" val="3208400490"/>
                    </a:ext>
                  </a:extLst>
                </a:gridCol>
                <a:gridCol w="1014921">
                  <a:extLst>
                    <a:ext uri="{9D8B030D-6E8A-4147-A177-3AD203B41FA5}">
                      <a16:colId xmlns:a16="http://schemas.microsoft.com/office/drawing/2014/main" val="3497526879"/>
                    </a:ext>
                  </a:extLst>
                </a:gridCol>
              </a:tblGrid>
              <a:tr h="370840">
                <a:tc>
                  <a:txBody>
                    <a:bodyPr/>
                    <a:lstStyle/>
                    <a:p>
                      <a:r>
                        <a:rPr lang="en-GB" sz="1600" noProof="0"/>
                        <a:t>Body</a:t>
                      </a:r>
                    </a:p>
                  </a:txBody>
                  <a:tcPr/>
                </a:tc>
                <a:tc>
                  <a:txBody>
                    <a:bodyPr/>
                    <a:lstStyle/>
                    <a:p>
                      <a:r>
                        <a:rPr lang="en-GB" sz="1600" noProof="0"/>
                        <a:t>Composition</a:t>
                      </a:r>
                    </a:p>
                  </a:txBody>
                  <a:tcPr/>
                </a:tc>
                <a:tc>
                  <a:txBody>
                    <a:bodyPr/>
                    <a:lstStyle/>
                    <a:p>
                      <a:r>
                        <a:rPr lang="en-GB" sz="1600" noProof="0"/>
                        <a:t>Goal</a:t>
                      </a:r>
                    </a:p>
                  </a:txBody>
                  <a:tcPr/>
                </a:tc>
                <a:tc>
                  <a:txBody>
                    <a:bodyPr/>
                    <a:lstStyle/>
                    <a:p>
                      <a:r>
                        <a:rPr lang="en-GB" sz="1600" noProof="0"/>
                        <a:t>Meetings</a:t>
                      </a:r>
                    </a:p>
                  </a:txBody>
                  <a:tcPr/>
                </a:tc>
                <a:extLst>
                  <a:ext uri="{0D108BD9-81ED-4DB2-BD59-A6C34878D82A}">
                    <a16:rowId xmlns:a16="http://schemas.microsoft.com/office/drawing/2014/main" val="2484363450"/>
                  </a:ext>
                </a:extLst>
              </a:tr>
              <a:tr h="370840">
                <a:tc>
                  <a:txBody>
                    <a:bodyPr/>
                    <a:lstStyle/>
                    <a:p>
                      <a:r>
                        <a:rPr lang="en-GB" sz="1600" noProof="0"/>
                        <a:t>Governing Board</a:t>
                      </a:r>
                    </a:p>
                  </a:txBody>
                  <a:tcPr/>
                </a:tc>
                <a:tc>
                  <a:txBody>
                    <a:bodyPr/>
                    <a:lstStyle/>
                    <a:p>
                      <a:r>
                        <a:rPr lang="en-GB" sz="1600" noProof="0"/>
                        <a:t>Representatives of all parties</a:t>
                      </a:r>
                    </a:p>
                  </a:txBody>
                  <a:tcPr/>
                </a:tc>
                <a:tc>
                  <a:txBody>
                    <a:bodyPr/>
                    <a:lstStyle/>
                    <a:p>
                      <a:r>
                        <a:rPr lang="en-GB" sz="1600" noProof="0" dirty="0"/>
                        <a:t>Changes to contract, financial matters</a:t>
                      </a:r>
                    </a:p>
                  </a:txBody>
                  <a:tcPr/>
                </a:tc>
                <a:tc>
                  <a:txBody>
                    <a:bodyPr/>
                    <a:lstStyle/>
                    <a:p>
                      <a:r>
                        <a:rPr lang="en-GB" sz="1600" noProof="0"/>
                        <a:t>1 / year</a:t>
                      </a:r>
                    </a:p>
                  </a:txBody>
                  <a:tcPr/>
                </a:tc>
                <a:extLst>
                  <a:ext uri="{0D108BD9-81ED-4DB2-BD59-A6C34878D82A}">
                    <a16:rowId xmlns:a16="http://schemas.microsoft.com/office/drawing/2014/main" val="2246851541"/>
                  </a:ext>
                </a:extLst>
              </a:tr>
              <a:tr h="370840">
                <a:tc>
                  <a:txBody>
                    <a:bodyPr/>
                    <a:lstStyle/>
                    <a:p>
                      <a:r>
                        <a:rPr lang="en-GB" sz="1600" noProof="0"/>
                        <a:t>Steering Committee</a:t>
                      </a:r>
                    </a:p>
                  </a:txBody>
                  <a:tcPr/>
                </a:tc>
                <a:tc>
                  <a:txBody>
                    <a:bodyPr/>
                    <a:lstStyle/>
                    <a:p>
                      <a:r>
                        <a:rPr lang="en-GB" sz="1600" noProof="0"/>
                        <a:t>All WP Coordinators</a:t>
                      </a:r>
                    </a:p>
                  </a:txBody>
                  <a:tcPr/>
                </a:tc>
                <a:tc>
                  <a:txBody>
                    <a:bodyPr/>
                    <a:lstStyle/>
                    <a:p>
                      <a:r>
                        <a:rPr lang="en-GB" sz="1600" noProof="0"/>
                        <a:t>Scientific decisions on work programme</a:t>
                      </a:r>
                    </a:p>
                  </a:txBody>
                  <a:tcPr/>
                </a:tc>
                <a:tc>
                  <a:txBody>
                    <a:bodyPr/>
                    <a:lstStyle/>
                    <a:p>
                      <a:r>
                        <a:rPr lang="en-GB" sz="1600" noProof="0"/>
                        <a:t>2 / year</a:t>
                      </a:r>
                    </a:p>
                  </a:txBody>
                  <a:tcPr/>
                </a:tc>
                <a:extLst>
                  <a:ext uri="{0D108BD9-81ED-4DB2-BD59-A6C34878D82A}">
                    <a16:rowId xmlns:a16="http://schemas.microsoft.com/office/drawing/2014/main" val="4028402473"/>
                  </a:ext>
                </a:extLst>
              </a:tr>
              <a:tr h="370840">
                <a:tc>
                  <a:txBody>
                    <a:bodyPr/>
                    <a:lstStyle/>
                    <a:p>
                      <a:r>
                        <a:rPr lang="en-GB" sz="1600" noProof="0"/>
                        <a:t>Enlarged Steering Comm.</a:t>
                      </a:r>
                    </a:p>
                  </a:txBody>
                  <a:tcPr/>
                </a:tc>
                <a:tc>
                  <a:txBody>
                    <a:bodyPr/>
                    <a:lstStyle/>
                    <a:p>
                      <a:r>
                        <a:rPr lang="en-GB" sz="1600" noProof="0"/>
                        <a:t>WP Coordinators + Task Leaders</a:t>
                      </a:r>
                    </a:p>
                  </a:txBody>
                  <a:tcPr/>
                </a:tc>
                <a:tc>
                  <a:txBody>
                    <a:bodyPr/>
                    <a:lstStyle/>
                    <a:p>
                      <a:r>
                        <a:rPr lang="en-GB" sz="1600" noProof="0"/>
                        <a:t>Information, feedback on activities</a:t>
                      </a:r>
                    </a:p>
                  </a:txBody>
                  <a:tcPr/>
                </a:tc>
                <a:tc>
                  <a:txBody>
                    <a:bodyPr/>
                    <a:lstStyle/>
                    <a:p>
                      <a:r>
                        <a:rPr lang="en-GB" sz="1600" noProof="0"/>
                        <a:t>2 / year</a:t>
                      </a:r>
                    </a:p>
                  </a:txBody>
                  <a:tcPr/>
                </a:tc>
                <a:extLst>
                  <a:ext uri="{0D108BD9-81ED-4DB2-BD59-A6C34878D82A}">
                    <a16:rowId xmlns:a16="http://schemas.microsoft.com/office/drawing/2014/main" val="3602983532"/>
                  </a:ext>
                </a:extLst>
              </a:tr>
              <a:tr h="370840">
                <a:tc>
                  <a:txBody>
                    <a:bodyPr/>
                    <a:lstStyle/>
                    <a:p>
                      <a:r>
                        <a:rPr lang="en-GB" sz="1600" noProof="0"/>
                        <a:t>Project Management Team</a:t>
                      </a:r>
                    </a:p>
                  </a:txBody>
                  <a:tcPr/>
                </a:tc>
                <a:tc>
                  <a:txBody>
                    <a:bodyPr/>
                    <a:lstStyle/>
                    <a:p>
                      <a:r>
                        <a:rPr lang="en-GB" sz="1600" noProof="0"/>
                        <a:t>Coordinator, 2 Deputies, Admin. Manager, Assistant, Comm. officer</a:t>
                      </a:r>
                    </a:p>
                  </a:txBody>
                  <a:tcPr/>
                </a:tc>
                <a:tc>
                  <a:txBody>
                    <a:bodyPr/>
                    <a:lstStyle/>
                    <a:p>
                      <a:r>
                        <a:rPr lang="en-GB" sz="1600" noProof="0"/>
                        <a:t>Day-to-day follow up of administrative, financial and communication issues</a:t>
                      </a:r>
                    </a:p>
                  </a:txBody>
                  <a:tcPr/>
                </a:tc>
                <a:tc>
                  <a:txBody>
                    <a:bodyPr/>
                    <a:lstStyle/>
                    <a:p>
                      <a:r>
                        <a:rPr lang="en-GB" sz="1600" noProof="0"/>
                        <a:t>6 / year</a:t>
                      </a:r>
                    </a:p>
                  </a:txBody>
                  <a:tcPr/>
                </a:tc>
                <a:extLst>
                  <a:ext uri="{0D108BD9-81ED-4DB2-BD59-A6C34878D82A}">
                    <a16:rowId xmlns:a16="http://schemas.microsoft.com/office/drawing/2014/main" val="271063795"/>
                  </a:ext>
                </a:extLst>
              </a:tr>
              <a:tr h="370840">
                <a:tc>
                  <a:txBody>
                    <a:bodyPr/>
                    <a:lstStyle/>
                    <a:p>
                      <a:r>
                        <a:rPr lang="en-GB" sz="1600" noProof="0"/>
                        <a:t>Advisory Bodies</a:t>
                      </a:r>
                    </a:p>
                  </a:txBody>
                  <a:tcPr/>
                </a:tc>
                <a:tc>
                  <a:txBody>
                    <a:bodyPr/>
                    <a:lstStyle/>
                    <a:p>
                      <a:r>
                        <a:rPr lang="en-GB" sz="1600" noProof="0"/>
                        <a:t>Experts nominated by Gov. Board </a:t>
                      </a:r>
                    </a:p>
                  </a:txBody>
                  <a:tcPr/>
                </a:tc>
                <a:tc>
                  <a:txBody>
                    <a:bodyPr/>
                    <a:lstStyle/>
                    <a:p>
                      <a:endParaRPr lang="en-GB" sz="1600" noProof="0"/>
                    </a:p>
                  </a:txBody>
                  <a:tcPr/>
                </a:tc>
                <a:tc>
                  <a:txBody>
                    <a:bodyPr/>
                    <a:lstStyle/>
                    <a:p>
                      <a:r>
                        <a:rPr lang="en-GB" sz="1600" noProof="0" dirty="0"/>
                        <a:t>1 / year</a:t>
                      </a:r>
                    </a:p>
                  </a:txBody>
                  <a:tcPr/>
                </a:tc>
                <a:extLst>
                  <a:ext uri="{0D108BD9-81ED-4DB2-BD59-A6C34878D82A}">
                    <a16:rowId xmlns:a16="http://schemas.microsoft.com/office/drawing/2014/main" val="487493907"/>
                  </a:ext>
                </a:extLst>
              </a:tr>
            </a:tbl>
          </a:graphicData>
        </a:graphic>
      </p:graphicFrame>
    </p:spTree>
    <p:extLst>
      <p:ext uri="{BB962C8B-B14F-4D97-AF65-F5344CB8AC3E}">
        <p14:creationId xmlns:p14="http://schemas.microsoft.com/office/powerpoint/2010/main" val="22907063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7EB12-6CFC-4588-899F-A6BB6A806C85}"/>
              </a:ext>
            </a:extLst>
          </p:cNvPr>
          <p:cNvSpPr>
            <a:spLocks noGrp="1"/>
          </p:cNvSpPr>
          <p:nvPr>
            <p:ph type="title"/>
          </p:nvPr>
        </p:nvSpPr>
        <p:spPr>
          <a:xfrm>
            <a:off x="551384" y="246774"/>
            <a:ext cx="10802416" cy="920538"/>
          </a:xfrm>
        </p:spPr>
        <p:txBody>
          <a:bodyPr>
            <a:normAutofit fontScale="90000"/>
          </a:bodyPr>
          <a:lstStyle/>
          <a:p>
            <a:r>
              <a:rPr lang="fr-CH" dirty="0" err="1"/>
              <a:t>Integrating</a:t>
            </a:r>
            <a:r>
              <a:rPr lang="fr-CH" dirty="0"/>
              <a:t> </a:t>
            </a:r>
            <a:r>
              <a:rPr lang="fr-CH" dirty="0" err="1"/>
              <a:t>Activities</a:t>
            </a:r>
            <a:r>
              <a:rPr lang="fr-CH" dirty="0"/>
              <a:t> for </a:t>
            </a:r>
            <a:r>
              <a:rPr lang="fr-CH" dirty="0" err="1"/>
              <a:t>accelerators</a:t>
            </a:r>
            <a:r>
              <a:rPr lang="fr-CH" dirty="0"/>
              <a:t> and the new Innovation Pilot I.FAST</a:t>
            </a:r>
            <a:endParaRPr lang="en-GB" dirty="0"/>
          </a:p>
        </p:txBody>
      </p:sp>
      <p:sp>
        <p:nvSpPr>
          <p:cNvPr id="5" name="Slide Number Placeholder 4">
            <a:extLst>
              <a:ext uri="{FF2B5EF4-FFF2-40B4-BE49-F238E27FC236}">
                <a16:creationId xmlns:a16="http://schemas.microsoft.com/office/drawing/2014/main" id="{FFC1B763-6766-4F8E-B8EB-382A04D6B762}"/>
              </a:ext>
            </a:extLst>
          </p:cNvPr>
          <p:cNvSpPr>
            <a:spLocks noGrp="1"/>
          </p:cNvSpPr>
          <p:nvPr>
            <p:ph type="sldNum" sz="quarter" idx="12"/>
          </p:nvPr>
        </p:nvSpPr>
        <p:spPr/>
        <p:txBody>
          <a:bodyPr/>
          <a:lstStyle/>
          <a:p>
            <a:fld id="{F7A1A58B-7BA1-7E42-8231-6D1CB1C760B1}" type="slidenum">
              <a:rPr lang="en-US" smtClean="0"/>
              <a:pPr/>
              <a:t>38</a:t>
            </a:fld>
            <a:endParaRPr lang="en-US"/>
          </a:p>
        </p:txBody>
      </p:sp>
      <p:sp>
        <p:nvSpPr>
          <p:cNvPr id="6" name="TextBox 5">
            <a:extLst>
              <a:ext uri="{FF2B5EF4-FFF2-40B4-BE49-F238E27FC236}">
                <a16:creationId xmlns:a16="http://schemas.microsoft.com/office/drawing/2014/main" id="{CA9D2606-D197-44D1-827E-2D8F94A49812}"/>
              </a:ext>
            </a:extLst>
          </p:cNvPr>
          <p:cNvSpPr txBox="1"/>
          <p:nvPr/>
        </p:nvSpPr>
        <p:spPr>
          <a:xfrm>
            <a:off x="5654118" y="1174227"/>
            <a:ext cx="5791344" cy="923330"/>
          </a:xfrm>
          <a:prstGeom prst="rect">
            <a:avLst/>
          </a:prstGeom>
          <a:noFill/>
        </p:spPr>
        <p:txBody>
          <a:bodyPr wrap="square" rtlCol="0">
            <a:spAutoFit/>
          </a:bodyPr>
          <a:lstStyle/>
          <a:p>
            <a:r>
              <a:rPr lang="en-GB" dirty="0">
                <a:solidFill>
                  <a:prstClr val="black"/>
                </a:solidFill>
                <a:latin typeface="Calibri"/>
              </a:rPr>
              <a:t>Long tradition of EC support to </a:t>
            </a:r>
            <a:r>
              <a:rPr lang="en-GB" b="1" dirty="0">
                <a:solidFill>
                  <a:schemeClr val="accent6"/>
                </a:solidFill>
                <a:latin typeface="Calibri"/>
              </a:rPr>
              <a:t>particle accelerator R&amp;D</a:t>
            </a:r>
            <a:r>
              <a:rPr lang="en-GB" dirty="0">
                <a:solidFill>
                  <a:prstClr val="black"/>
                </a:solidFill>
                <a:latin typeface="Calibri"/>
              </a:rPr>
              <a:t>: four successful Integrating Activities have raised 43 M€ EC funding over </a:t>
            </a:r>
            <a:r>
              <a:rPr lang="en-GB" b="1" dirty="0">
                <a:solidFill>
                  <a:schemeClr val="accent6"/>
                </a:solidFill>
                <a:latin typeface="Calibri"/>
              </a:rPr>
              <a:t>16 years </a:t>
            </a:r>
            <a:r>
              <a:rPr lang="en-GB" dirty="0">
                <a:solidFill>
                  <a:prstClr val="black"/>
                </a:solidFill>
                <a:latin typeface="Calibri"/>
              </a:rPr>
              <a:t>(2.7 M€/</a:t>
            </a:r>
            <a:r>
              <a:rPr lang="en-GB" dirty="0" err="1">
                <a:solidFill>
                  <a:prstClr val="black"/>
                </a:solidFill>
                <a:latin typeface="Calibri"/>
              </a:rPr>
              <a:t>yr</a:t>
            </a:r>
            <a:r>
              <a:rPr lang="en-GB" dirty="0">
                <a:solidFill>
                  <a:prstClr val="black"/>
                </a:solidFill>
                <a:latin typeface="Calibri"/>
              </a:rPr>
              <a:t>).</a:t>
            </a:r>
          </a:p>
        </p:txBody>
      </p:sp>
      <p:sp>
        <p:nvSpPr>
          <p:cNvPr id="7" name="TextBox 6">
            <a:extLst>
              <a:ext uri="{FF2B5EF4-FFF2-40B4-BE49-F238E27FC236}">
                <a16:creationId xmlns:a16="http://schemas.microsoft.com/office/drawing/2014/main" id="{B8B33CB7-686E-45F0-BBA5-7D88173B6117}"/>
              </a:ext>
            </a:extLst>
          </p:cNvPr>
          <p:cNvSpPr txBox="1"/>
          <p:nvPr/>
        </p:nvSpPr>
        <p:spPr>
          <a:xfrm>
            <a:off x="1125438" y="1429139"/>
            <a:ext cx="3351728" cy="646331"/>
          </a:xfrm>
          <a:prstGeom prst="rect">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rgbClr val="0000CC"/>
                </a:solidFill>
                <a:effectLst/>
                <a:uLnTx/>
                <a:uFillTx/>
                <a:latin typeface="Calibri"/>
                <a:ea typeface="+mn-ea"/>
                <a:cs typeface="+mn-cs"/>
              </a:rPr>
              <a:t>CARE </a:t>
            </a:r>
            <a:r>
              <a:rPr kumimoji="0" lang="fr-CH" sz="1800" b="0" i="0" u="none" strike="noStrike" kern="0" cap="none" spc="0" normalizeH="0" baseline="0" noProof="0" dirty="0">
                <a:ln>
                  <a:noFill/>
                </a:ln>
                <a:solidFill>
                  <a:prstClr val="white"/>
                </a:solidFill>
                <a:effectLst/>
                <a:uLnTx/>
                <a:uFillTx/>
                <a:latin typeface="Calibri"/>
                <a:ea typeface="+mn-ea"/>
                <a:cs typeface="+mn-cs"/>
              </a:rPr>
              <a:t>01/2004 – 12/2008 </a:t>
            </a:r>
          </a:p>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white"/>
                </a:solidFill>
                <a:effectLst/>
                <a:uLnTx/>
                <a:uFillTx/>
                <a:latin typeface="Calibri"/>
                <a:ea typeface="+mn-ea"/>
                <a:cs typeface="+mn-cs"/>
              </a:rPr>
              <a:t>5 </a:t>
            </a:r>
            <a:r>
              <a:rPr kumimoji="0" lang="fr-CH" sz="1800" b="0" i="0" u="none" strike="noStrike" kern="0" cap="none" spc="0" normalizeH="0" baseline="0" noProof="0" dirty="0" err="1">
                <a:ln>
                  <a:noFill/>
                </a:ln>
                <a:solidFill>
                  <a:prstClr val="white"/>
                </a:solidFill>
                <a:effectLst/>
                <a:uLnTx/>
                <a:uFillTx/>
                <a:latin typeface="Calibri"/>
                <a:ea typeface="+mn-ea"/>
                <a:cs typeface="+mn-cs"/>
              </a:rPr>
              <a:t>years</a:t>
            </a:r>
            <a:r>
              <a:rPr kumimoji="0" lang="fr-CH" sz="1800" b="0" i="0" u="none" strike="noStrike" kern="0" cap="none" spc="0" normalizeH="0" baseline="0" noProof="0" dirty="0">
                <a:ln>
                  <a:noFill/>
                </a:ln>
                <a:solidFill>
                  <a:prstClr val="white"/>
                </a:solidFill>
                <a:effectLst/>
                <a:uLnTx/>
                <a:uFillTx/>
                <a:latin typeface="Calibri"/>
                <a:ea typeface="+mn-ea"/>
                <a:cs typeface="+mn-cs"/>
              </a:rPr>
              <a:t>, 15.2 M€ EC contribution</a:t>
            </a:r>
            <a:endParaRPr kumimoji="0" lang="en-GB"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57873655-F589-4DE8-8F9E-D60CCA47CD9F}"/>
              </a:ext>
            </a:extLst>
          </p:cNvPr>
          <p:cNvSpPr txBox="1"/>
          <p:nvPr/>
        </p:nvSpPr>
        <p:spPr>
          <a:xfrm>
            <a:off x="1127914" y="2305350"/>
            <a:ext cx="3348395" cy="646331"/>
          </a:xfrm>
          <a:prstGeom prst="rect">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rgbClr val="0000CC"/>
                </a:solidFill>
                <a:effectLst/>
                <a:uLnTx/>
                <a:uFillTx/>
                <a:latin typeface="Calibri"/>
                <a:ea typeface="+mn-ea"/>
                <a:cs typeface="+mn-cs"/>
              </a:rPr>
              <a:t>EuCARD </a:t>
            </a:r>
            <a:r>
              <a:rPr kumimoji="0" lang="fr-CH" sz="1800" b="0" i="0" u="none" strike="noStrike" kern="0" cap="none" spc="0" normalizeH="0" baseline="0" noProof="0" dirty="0">
                <a:ln>
                  <a:noFill/>
                </a:ln>
                <a:solidFill>
                  <a:prstClr val="white"/>
                </a:solidFill>
                <a:effectLst/>
                <a:uLnTx/>
                <a:uFillTx/>
                <a:latin typeface="Calibri"/>
                <a:ea typeface="+mn-ea"/>
                <a:cs typeface="+mn-cs"/>
              </a:rPr>
              <a:t>04/2009 – 03/2013 </a:t>
            </a:r>
          </a:p>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white"/>
                </a:solidFill>
                <a:effectLst/>
                <a:uLnTx/>
                <a:uFillTx/>
                <a:latin typeface="Calibri"/>
                <a:ea typeface="+mn-ea"/>
                <a:cs typeface="+mn-cs"/>
              </a:rPr>
              <a:t>4 </a:t>
            </a:r>
            <a:r>
              <a:rPr kumimoji="0" lang="fr-CH" sz="1800" b="0" i="0" u="none" strike="noStrike" kern="0" cap="none" spc="0" normalizeH="0" baseline="0" noProof="0" dirty="0" err="1">
                <a:ln>
                  <a:noFill/>
                </a:ln>
                <a:solidFill>
                  <a:prstClr val="white"/>
                </a:solidFill>
                <a:effectLst/>
                <a:uLnTx/>
                <a:uFillTx/>
                <a:latin typeface="Calibri"/>
                <a:ea typeface="+mn-ea"/>
                <a:cs typeface="+mn-cs"/>
              </a:rPr>
              <a:t>years</a:t>
            </a:r>
            <a:r>
              <a:rPr kumimoji="0" lang="fr-CH" sz="1800" b="0" i="0" u="none" strike="noStrike" kern="0" cap="none" spc="0" normalizeH="0" baseline="0" noProof="0" dirty="0">
                <a:ln>
                  <a:noFill/>
                </a:ln>
                <a:solidFill>
                  <a:prstClr val="white"/>
                </a:solidFill>
                <a:effectLst/>
                <a:uLnTx/>
                <a:uFillTx/>
                <a:latin typeface="Calibri"/>
                <a:ea typeface="+mn-ea"/>
                <a:cs typeface="+mn-cs"/>
              </a:rPr>
              <a:t>, 10.0 M€ EC contribution</a:t>
            </a:r>
            <a:endParaRPr kumimoji="0" lang="en-GB"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9" name="TextBox 8">
            <a:extLst>
              <a:ext uri="{FF2B5EF4-FFF2-40B4-BE49-F238E27FC236}">
                <a16:creationId xmlns:a16="http://schemas.microsoft.com/office/drawing/2014/main" id="{AE71B961-2963-4D82-AA40-AF2C6DAB8D11}"/>
              </a:ext>
            </a:extLst>
          </p:cNvPr>
          <p:cNvSpPr txBox="1"/>
          <p:nvPr/>
        </p:nvSpPr>
        <p:spPr>
          <a:xfrm>
            <a:off x="1124581" y="3181384"/>
            <a:ext cx="3351728" cy="646331"/>
          </a:xfrm>
          <a:prstGeom prst="rect">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rgbClr val="0000CC"/>
                </a:solidFill>
                <a:effectLst/>
                <a:uLnTx/>
                <a:uFillTx/>
                <a:latin typeface="Calibri"/>
                <a:ea typeface="+mn-ea"/>
                <a:cs typeface="+mn-cs"/>
              </a:rPr>
              <a:t>EuCARD-2 </a:t>
            </a:r>
            <a:r>
              <a:rPr kumimoji="0" lang="fr-CH" sz="1800" b="0" i="0" u="none" strike="noStrike" kern="0" cap="none" spc="0" normalizeH="0" baseline="0" noProof="0" dirty="0">
                <a:ln>
                  <a:noFill/>
                </a:ln>
                <a:solidFill>
                  <a:prstClr val="white"/>
                </a:solidFill>
                <a:effectLst/>
                <a:uLnTx/>
                <a:uFillTx/>
                <a:latin typeface="Calibri"/>
                <a:ea typeface="+mn-ea"/>
                <a:cs typeface="+mn-cs"/>
              </a:rPr>
              <a:t>05/2013 – 04/2017</a:t>
            </a:r>
          </a:p>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white"/>
                </a:solidFill>
                <a:effectLst/>
                <a:uLnTx/>
                <a:uFillTx/>
                <a:latin typeface="Calibri"/>
                <a:ea typeface="+mn-ea"/>
                <a:cs typeface="+mn-cs"/>
              </a:rPr>
              <a:t>4 </a:t>
            </a:r>
            <a:r>
              <a:rPr kumimoji="0" lang="fr-CH" sz="1800" b="0" i="0" u="none" strike="noStrike" kern="0" cap="none" spc="0" normalizeH="0" baseline="0" noProof="0" dirty="0" err="1">
                <a:ln>
                  <a:noFill/>
                </a:ln>
                <a:solidFill>
                  <a:prstClr val="white"/>
                </a:solidFill>
                <a:effectLst/>
                <a:uLnTx/>
                <a:uFillTx/>
                <a:latin typeface="Calibri"/>
                <a:ea typeface="+mn-ea"/>
                <a:cs typeface="+mn-cs"/>
              </a:rPr>
              <a:t>years</a:t>
            </a:r>
            <a:r>
              <a:rPr kumimoji="0" lang="fr-CH" sz="1800" b="0" i="0" u="none" strike="noStrike" kern="0" cap="none" spc="0" normalizeH="0" baseline="0" noProof="0" dirty="0">
                <a:ln>
                  <a:noFill/>
                </a:ln>
                <a:solidFill>
                  <a:prstClr val="white"/>
                </a:solidFill>
                <a:effectLst/>
                <a:uLnTx/>
                <a:uFillTx/>
                <a:latin typeface="Calibri"/>
                <a:ea typeface="+mn-ea"/>
                <a:cs typeface="+mn-cs"/>
              </a:rPr>
              <a:t>, 8.0 M€ EC contribution</a:t>
            </a:r>
            <a:endParaRPr kumimoji="0" lang="en-GB"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0" name="TextBox 9">
            <a:extLst>
              <a:ext uri="{FF2B5EF4-FFF2-40B4-BE49-F238E27FC236}">
                <a16:creationId xmlns:a16="http://schemas.microsoft.com/office/drawing/2014/main" id="{A4AC3C8E-1A74-418E-BA95-0DE0384154DA}"/>
              </a:ext>
            </a:extLst>
          </p:cNvPr>
          <p:cNvSpPr txBox="1"/>
          <p:nvPr/>
        </p:nvSpPr>
        <p:spPr>
          <a:xfrm rot="16200000">
            <a:off x="434541" y="1553051"/>
            <a:ext cx="675508" cy="369332"/>
          </a:xfrm>
          <a:prstGeom prst="rect">
            <a:avLst/>
          </a:prstGeom>
          <a:solidFill>
            <a:srgbClr val="4F81B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white"/>
                </a:solidFill>
                <a:effectLst/>
                <a:uLnTx/>
                <a:uFillTx/>
                <a:latin typeface="Calibri"/>
                <a:ea typeface="+mn-ea"/>
                <a:cs typeface="+mn-cs"/>
              </a:rPr>
              <a:t>FP6</a:t>
            </a:r>
            <a:endParaRPr kumimoji="0" lang="en-GB"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4E100925-F7FA-46D7-B07A-388E01AACE7D}"/>
              </a:ext>
            </a:extLst>
          </p:cNvPr>
          <p:cNvSpPr txBox="1"/>
          <p:nvPr/>
        </p:nvSpPr>
        <p:spPr>
          <a:xfrm rot="16200000">
            <a:off x="36951" y="2888427"/>
            <a:ext cx="1499288" cy="369332"/>
          </a:xfrm>
          <a:prstGeom prst="rect">
            <a:avLst/>
          </a:prstGeom>
          <a:solidFill>
            <a:srgbClr val="4F81B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white"/>
                </a:solidFill>
                <a:effectLst/>
                <a:uLnTx/>
                <a:uFillTx/>
                <a:latin typeface="Calibri"/>
                <a:ea typeface="+mn-ea"/>
                <a:cs typeface="+mn-cs"/>
              </a:rPr>
              <a:t>FP7</a:t>
            </a:r>
            <a:endParaRPr kumimoji="0" lang="en-GB"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2" name="Down Arrow 13">
            <a:extLst>
              <a:ext uri="{FF2B5EF4-FFF2-40B4-BE49-F238E27FC236}">
                <a16:creationId xmlns:a16="http://schemas.microsoft.com/office/drawing/2014/main" id="{B6A18971-4656-43C3-B4AB-5B7D92E163C9}"/>
              </a:ext>
            </a:extLst>
          </p:cNvPr>
          <p:cNvSpPr/>
          <p:nvPr/>
        </p:nvSpPr>
        <p:spPr>
          <a:xfrm>
            <a:off x="2145737" y="2097557"/>
            <a:ext cx="228600" cy="202359"/>
          </a:xfrm>
          <a:prstGeom prst="downArrow">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3" name="Down Arrow 14">
            <a:extLst>
              <a:ext uri="{FF2B5EF4-FFF2-40B4-BE49-F238E27FC236}">
                <a16:creationId xmlns:a16="http://schemas.microsoft.com/office/drawing/2014/main" id="{EAD81041-A48A-4F9D-AA6D-D10100B362FD}"/>
              </a:ext>
            </a:extLst>
          </p:cNvPr>
          <p:cNvSpPr/>
          <p:nvPr/>
        </p:nvSpPr>
        <p:spPr>
          <a:xfrm>
            <a:off x="2145737" y="2959620"/>
            <a:ext cx="228600" cy="208312"/>
          </a:xfrm>
          <a:prstGeom prst="downArrow">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4" name="TextBox 13">
            <a:extLst>
              <a:ext uri="{FF2B5EF4-FFF2-40B4-BE49-F238E27FC236}">
                <a16:creationId xmlns:a16="http://schemas.microsoft.com/office/drawing/2014/main" id="{C6B80BAC-E708-43BC-B7DD-9F2DD74BE360}"/>
              </a:ext>
            </a:extLst>
          </p:cNvPr>
          <p:cNvSpPr txBox="1"/>
          <p:nvPr/>
        </p:nvSpPr>
        <p:spPr>
          <a:xfrm>
            <a:off x="1124581" y="4042633"/>
            <a:ext cx="3351728" cy="646331"/>
          </a:xfrm>
          <a:prstGeom prst="rect">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rgbClr val="0000CC"/>
                </a:solidFill>
                <a:effectLst/>
                <a:uLnTx/>
                <a:uFillTx/>
                <a:latin typeface="Calibri"/>
                <a:ea typeface="+mn-ea"/>
                <a:cs typeface="+mn-cs"/>
              </a:rPr>
              <a:t>ARIES </a:t>
            </a:r>
            <a:r>
              <a:rPr kumimoji="0" lang="fr-CH" sz="1800" b="0" i="0" u="none" strike="noStrike" kern="0" cap="none" spc="0" normalizeH="0" baseline="0" noProof="0" dirty="0">
                <a:ln>
                  <a:noFill/>
                </a:ln>
                <a:solidFill>
                  <a:prstClr val="white"/>
                </a:solidFill>
                <a:effectLst/>
                <a:uLnTx/>
                <a:uFillTx/>
                <a:latin typeface="Calibri"/>
                <a:ea typeface="+mn-ea"/>
                <a:cs typeface="+mn-cs"/>
              </a:rPr>
              <a:t>05/2017 – 04/2022</a:t>
            </a:r>
          </a:p>
          <a:p>
            <a:pPr marL="0" marR="0" lvl="0" indent="0" defTabSz="914400" eaLnBrk="1" fontAlgn="auto" latinLnBrk="0" hangingPunct="1">
              <a:lnSpc>
                <a:spcPct val="100000"/>
              </a:lnSpc>
              <a:spcBef>
                <a:spcPts val="0"/>
              </a:spcBef>
              <a:spcAft>
                <a:spcPts val="0"/>
              </a:spcAft>
              <a:buClrTx/>
              <a:buSzTx/>
              <a:buFontTx/>
              <a:buNone/>
              <a:tabLst/>
              <a:defRPr/>
            </a:pPr>
            <a:r>
              <a:rPr lang="fr-CH" kern="0" dirty="0">
                <a:solidFill>
                  <a:prstClr val="white"/>
                </a:solidFill>
                <a:latin typeface="Calibri"/>
              </a:rPr>
              <a:t>5</a:t>
            </a:r>
            <a:r>
              <a:rPr kumimoji="0" lang="fr-CH" sz="1800" b="0" i="0" u="none" strike="noStrike" kern="0" cap="none" spc="0" normalizeH="0" baseline="0" noProof="0" dirty="0">
                <a:ln>
                  <a:noFill/>
                </a:ln>
                <a:solidFill>
                  <a:prstClr val="white"/>
                </a:solidFill>
                <a:effectLst/>
                <a:uLnTx/>
                <a:uFillTx/>
                <a:latin typeface="Calibri"/>
                <a:ea typeface="+mn-ea"/>
                <a:cs typeface="+mn-cs"/>
              </a:rPr>
              <a:t> </a:t>
            </a:r>
            <a:r>
              <a:rPr kumimoji="0" lang="fr-CH" sz="1800" b="0" i="0" u="none" strike="noStrike" kern="0" cap="none" spc="0" normalizeH="0" baseline="0" noProof="0" dirty="0" err="1">
                <a:ln>
                  <a:noFill/>
                </a:ln>
                <a:solidFill>
                  <a:prstClr val="white"/>
                </a:solidFill>
                <a:effectLst/>
                <a:uLnTx/>
                <a:uFillTx/>
                <a:latin typeface="Calibri"/>
                <a:ea typeface="+mn-ea"/>
                <a:cs typeface="+mn-cs"/>
              </a:rPr>
              <a:t>years</a:t>
            </a:r>
            <a:r>
              <a:rPr kumimoji="0" lang="fr-CH" sz="1800" b="0" i="0" u="none" strike="noStrike" kern="0" cap="none" spc="0" normalizeH="0" baseline="0" noProof="0" dirty="0">
                <a:ln>
                  <a:noFill/>
                </a:ln>
                <a:solidFill>
                  <a:prstClr val="white"/>
                </a:solidFill>
                <a:effectLst/>
                <a:uLnTx/>
                <a:uFillTx/>
                <a:latin typeface="Calibri"/>
                <a:ea typeface="+mn-ea"/>
                <a:cs typeface="+mn-cs"/>
              </a:rPr>
              <a:t>, 10.0 M€ EC contribution</a:t>
            </a:r>
            <a:endParaRPr kumimoji="0" lang="en-GB"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5" name="Down Arrow 16">
            <a:extLst>
              <a:ext uri="{FF2B5EF4-FFF2-40B4-BE49-F238E27FC236}">
                <a16:creationId xmlns:a16="http://schemas.microsoft.com/office/drawing/2014/main" id="{FC0B3F7E-D3AB-49F6-843C-DAF564D48311}"/>
              </a:ext>
            </a:extLst>
          </p:cNvPr>
          <p:cNvSpPr/>
          <p:nvPr/>
        </p:nvSpPr>
        <p:spPr>
          <a:xfrm>
            <a:off x="2145737" y="3846386"/>
            <a:ext cx="228600" cy="208312"/>
          </a:xfrm>
          <a:prstGeom prst="downArrow">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6" name="TextBox 15">
            <a:extLst>
              <a:ext uri="{FF2B5EF4-FFF2-40B4-BE49-F238E27FC236}">
                <a16:creationId xmlns:a16="http://schemas.microsoft.com/office/drawing/2014/main" id="{F2CD108C-DB55-47F2-9142-A9B0B1CDE3AF}"/>
              </a:ext>
            </a:extLst>
          </p:cNvPr>
          <p:cNvSpPr txBox="1"/>
          <p:nvPr/>
        </p:nvSpPr>
        <p:spPr>
          <a:xfrm rot="16200000">
            <a:off x="-13475" y="4658695"/>
            <a:ext cx="1609446" cy="369332"/>
          </a:xfrm>
          <a:prstGeom prst="rect">
            <a:avLst/>
          </a:prstGeom>
          <a:solidFill>
            <a:srgbClr val="4F81B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white"/>
                </a:solidFill>
                <a:effectLst/>
                <a:uLnTx/>
                <a:uFillTx/>
                <a:latin typeface="Calibri"/>
                <a:ea typeface="+mn-ea"/>
                <a:cs typeface="+mn-cs"/>
              </a:rPr>
              <a:t>H2020</a:t>
            </a:r>
            <a:endParaRPr kumimoji="0" lang="en-GB"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B5AD9F3D-168B-46C2-8295-436862123BF2}"/>
              </a:ext>
            </a:extLst>
          </p:cNvPr>
          <p:cNvSpPr txBox="1"/>
          <p:nvPr/>
        </p:nvSpPr>
        <p:spPr>
          <a:xfrm>
            <a:off x="1127914" y="4988124"/>
            <a:ext cx="3351728" cy="646331"/>
          </a:xfrm>
          <a:prstGeom prst="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rgbClr val="0000CC"/>
                </a:solidFill>
                <a:effectLst/>
                <a:uLnTx/>
                <a:uFillTx/>
                <a:latin typeface="Calibri"/>
                <a:ea typeface="+mn-ea"/>
                <a:cs typeface="+mn-cs"/>
              </a:rPr>
              <a:t>I.FAST </a:t>
            </a:r>
            <a:r>
              <a:rPr kumimoji="0" lang="fr-CH" sz="1800" b="0" i="0" u="none" strike="noStrike" kern="0" cap="none" spc="0" normalizeH="0" baseline="0" noProof="0" dirty="0">
                <a:ln>
                  <a:noFill/>
                </a:ln>
                <a:solidFill>
                  <a:prstClr val="black"/>
                </a:solidFill>
                <a:effectLst/>
                <a:uLnTx/>
                <a:uFillTx/>
                <a:latin typeface="Calibri"/>
                <a:ea typeface="+mn-ea"/>
                <a:cs typeface="+mn-cs"/>
              </a:rPr>
              <a:t>05/2021 – 04/2025</a:t>
            </a:r>
          </a:p>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black"/>
                </a:solidFill>
                <a:effectLst/>
                <a:uLnTx/>
                <a:uFillTx/>
                <a:latin typeface="Calibri"/>
                <a:ea typeface="+mn-ea"/>
                <a:cs typeface="+mn-cs"/>
              </a:rPr>
              <a:t>4 </a:t>
            </a:r>
            <a:r>
              <a:rPr kumimoji="0" lang="fr-CH" sz="1800" b="0" i="0" u="none" strike="noStrike" kern="0" cap="none" spc="0" normalizeH="0" baseline="0" noProof="0" dirty="0" err="1">
                <a:ln>
                  <a:noFill/>
                </a:ln>
                <a:solidFill>
                  <a:prstClr val="black"/>
                </a:solidFill>
                <a:effectLst/>
                <a:uLnTx/>
                <a:uFillTx/>
                <a:latin typeface="Calibri"/>
                <a:ea typeface="+mn-ea"/>
                <a:cs typeface="+mn-cs"/>
              </a:rPr>
              <a:t>years</a:t>
            </a:r>
            <a:r>
              <a:rPr kumimoji="0" lang="fr-CH" sz="1800" b="0" i="0" u="none" strike="noStrike" kern="0" cap="none" spc="0" normalizeH="0" baseline="0" noProof="0" dirty="0">
                <a:ln>
                  <a:noFill/>
                </a:ln>
                <a:solidFill>
                  <a:prstClr val="black"/>
                </a:solidFill>
                <a:effectLst/>
                <a:uLnTx/>
                <a:uFillTx/>
                <a:latin typeface="Calibri"/>
                <a:ea typeface="+mn-ea"/>
                <a:cs typeface="+mn-cs"/>
              </a:rPr>
              <a:t>, 10.0 M€ EU contribution</a:t>
            </a:r>
            <a:endParaRPr kumimoji="0" lang="en-GB"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18" name="Down Arrow 22">
            <a:extLst>
              <a:ext uri="{FF2B5EF4-FFF2-40B4-BE49-F238E27FC236}">
                <a16:creationId xmlns:a16="http://schemas.microsoft.com/office/drawing/2014/main" id="{588CF18E-C614-43EC-B6D2-14C925942D17}"/>
              </a:ext>
            </a:extLst>
          </p:cNvPr>
          <p:cNvSpPr/>
          <p:nvPr/>
        </p:nvSpPr>
        <p:spPr>
          <a:xfrm>
            <a:off x="2145737" y="4691076"/>
            <a:ext cx="228600" cy="297047"/>
          </a:xfrm>
          <a:prstGeom prst="downArrow">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cxnSp>
        <p:nvCxnSpPr>
          <p:cNvPr id="19" name="Straight Connector 18">
            <a:extLst>
              <a:ext uri="{FF2B5EF4-FFF2-40B4-BE49-F238E27FC236}">
                <a16:creationId xmlns:a16="http://schemas.microsoft.com/office/drawing/2014/main" id="{7ECBEADF-ECD3-41BD-894F-2B0C4FD49A49}"/>
              </a:ext>
            </a:extLst>
          </p:cNvPr>
          <p:cNvCxnSpPr>
            <a:cxnSpLocks/>
          </p:cNvCxnSpPr>
          <p:nvPr/>
        </p:nvCxnSpPr>
        <p:spPr>
          <a:xfrm>
            <a:off x="975914" y="4856498"/>
            <a:ext cx="4557706" cy="0"/>
          </a:xfrm>
          <a:prstGeom prst="line">
            <a:avLst/>
          </a:prstGeom>
          <a:noFill/>
          <a:ln w="25400" cap="flat" cmpd="sng" algn="ctr">
            <a:solidFill>
              <a:srgbClr val="4F81BD"/>
            </a:solidFill>
            <a:prstDash val="solid"/>
          </a:ln>
          <a:effectLst>
            <a:outerShdw blurRad="40000" dist="20000" dir="5400000" rotWithShape="0">
              <a:srgbClr val="000000">
                <a:alpha val="38000"/>
              </a:srgbClr>
            </a:outerShdw>
          </a:effectLst>
        </p:spPr>
      </p:cxnSp>
      <p:sp>
        <p:nvSpPr>
          <p:cNvPr id="20" name="TextBox 19">
            <a:extLst>
              <a:ext uri="{FF2B5EF4-FFF2-40B4-BE49-F238E27FC236}">
                <a16:creationId xmlns:a16="http://schemas.microsoft.com/office/drawing/2014/main" id="{E641048D-84E9-494C-8EFD-B947FE65FF38}"/>
              </a:ext>
            </a:extLst>
          </p:cNvPr>
          <p:cNvSpPr txBox="1"/>
          <p:nvPr/>
        </p:nvSpPr>
        <p:spPr>
          <a:xfrm rot="16200000">
            <a:off x="3290970" y="2886587"/>
            <a:ext cx="3252679" cy="369333"/>
          </a:xfrm>
          <a:prstGeom prst="rect">
            <a:avLst/>
          </a:prstGeom>
          <a:solidFill>
            <a:srgbClr val="9BBB59"/>
          </a:solidFill>
          <a:ln w="25400" cap="flat" cmpd="sng" algn="ctr">
            <a:solidFill>
              <a:srgbClr val="9BBB59">
                <a:shade val="50000"/>
              </a:srgbClr>
            </a:solidFill>
            <a:prstDash val="solid"/>
          </a:ln>
          <a:effectLst/>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a:ea typeface="+mn-ea"/>
                <a:cs typeface="+mn-cs"/>
              </a:rPr>
              <a:t>Integrating Activities</a:t>
            </a:r>
            <a:endParaRPr kumimoji="0" lang="en-GB"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A10359BE-19C9-4AB2-AED0-96E212977A0B}"/>
              </a:ext>
            </a:extLst>
          </p:cNvPr>
          <p:cNvSpPr txBox="1"/>
          <p:nvPr/>
        </p:nvSpPr>
        <p:spPr>
          <a:xfrm rot="16200000">
            <a:off x="4706319" y="4833126"/>
            <a:ext cx="707247" cy="923330"/>
          </a:xfrm>
          <a:prstGeom prst="rect">
            <a:avLst/>
          </a:prstGeom>
          <a:solidFill>
            <a:srgbClr val="9BBB59"/>
          </a:solidFill>
          <a:ln w="25400" cap="flat" cmpd="sng" algn="ctr">
            <a:solidFill>
              <a:srgbClr val="9BBB59">
                <a:shade val="50000"/>
              </a:srgbClr>
            </a:solidFill>
            <a:prstDash val="solid"/>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a:ea typeface="+mn-ea"/>
                <a:cs typeface="+mn-cs"/>
              </a:rPr>
              <a:t>Innovation Pilot</a:t>
            </a:r>
            <a:endParaRPr kumimoji="0" lang="en-GB"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CB76C402-93F6-4AA4-8367-A27B47CEB45C}"/>
              </a:ext>
            </a:extLst>
          </p:cNvPr>
          <p:cNvSpPr txBox="1"/>
          <p:nvPr/>
        </p:nvSpPr>
        <p:spPr>
          <a:xfrm>
            <a:off x="5715348" y="2206107"/>
            <a:ext cx="5721297" cy="1200329"/>
          </a:xfrm>
          <a:prstGeom prst="rect">
            <a:avLst/>
          </a:prstGeom>
          <a:solidFill>
            <a:sysClr val="window" lastClr="FFFFFF"/>
          </a:solidFill>
          <a:ln w="25400" cap="flat" cmpd="sng" algn="ctr">
            <a:solidFill>
              <a:srgbClr val="F79646"/>
            </a:solid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Calibri"/>
                <a:ea typeface="+mn-ea"/>
                <a:cs typeface="+mn-cs"/>
              </a:rPr>
              <a:t>Integrating Activities (and Innovation Pilot): Development of cross-boundary subjects, not directly followed by large laboratories, with added value coming from collaboration and sharing of resources.</a:t>
            </a:r>
          </a:p>
        </p:txBody>
      </p:sp>
      <p:sp>
        <p:nvSpPr>
          <p:cNvPr id="24" name="TextBox 23">
            <a:extLst>
              <a:ext uri="{FF2B5EF4-FFF2-40B4-BE49-F238E27FC236}">
                <a16:creationId xmlns:a16="http://schemas.microsoft.com/office/drawing/2014/main" id="{806D3EC3-5989-43A3-830A-0715B58EB4C8}"/>
              </a:ext>
            </a:extLst>
          </p:cNvPr>
          <p:cNvSpPr txBox="1"/>
          <p:nvPr/>
        </p:nvSpPr>
        <p:spPr>
          <a:xfrm>
            <a:off x="5686662" y="3644010"/>
            <a:ext cx="5726256" cy="64633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GB" b="1" dirty="0">
                <a:solidFill>
                  <a:schemeClr val="accent6"/>
                </a:solidFill>
                <a:latin typeface="Calibri"/>
              </a:rPr>
              <a:t>I.FAST is a new step in this progress, </a:t>
            </a:r>
            <a:r>
              <a:rPr kumimoji="0" lang="en-GB" sz="1800" b="0" i="0" u="none" strike="noStrike" kern="0" cap="none" spc="0" normalizeH="0" baseline="0" noProof="0" dirty="0">
                <a:ln>
                  <a:noFill/>
                </a:ln>
                <a:solidFill>
                  <a:prstClr val="black"/>
                </a:solidFill>
                <a:effectLst/>
                <a:uLnTx/>
                <a:uFillTx/>
                <a:latin typeface="Calibri"/>
                <a:ea typeface="+mn-ea"/>
                <a:cs typeface="+mn-cs"/>
              </a:rPr>
              <a:t>including for the first time a large industry representation (1/3 of participants!)</a:t>
            </a:r>
            <a:endParaRPr lang="en-GB" dirty="0">
              <a:solidFill>
                <a:prstClr val="black"/>
              </a:solidFill>
              <a:latin typeface="Calibri"/>
            </a:endParaRPr>
          </a:p>
        </p:txBody>
      </p:sp>
    </p:spTree>
    <p:extLst>
      <p:ext uri="{BB962C8B-B14F-4D97-AF65-F5344CB8AC3E}">
        <p14:creationId xmlns:p14="http://schemas.microsoft.com/office/powerpoint/2010/main" val="20781130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3278" y="80969"/>
            <a:ext cx="5981024" cy="706590"/>
          </a:xfrm>
        </p:spPr>
        <p:style>
          <a:lnRef idx="2">
            <a:schemeClr val="accent5">
              <a:shade val="50000"/>
            </a:schemeClr>
          </a:lnRef>
          <a:fillRef idx="1">
            <a:schemeClr val="accent5"/>
          </a:fillRef>
          <a:effectRef idx="0">
            <a:schemeClr val="accent5"/>
          </a:effectRef>
          <a:fontRef idx="minor">
            <a:schemeClr val="lt1"/>
          </a:fontRef>
        </p:style>
        <p:txBody>
          <a:bodyPr/>
          <a:lstStyle/>
          <a:p>
            <a:r>
              <a:rPr lang="fr-CH" dirty="0"/>
              <a:t>The I.FAST Consortium</a:t>
            </a:r>
            <a:endParaRPr lang="en-GB" dirty="0"/>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l="20744" t="8094" r="58512"/>
          <a:stretch/>
        </p:blipFill>
        <p:spPr>
          <a:xfrm>
            <a:off x="5087888" y="1293522"/>
            <a:ext cx="1101454" cy="3657616"/>
          </a:xfrm>
          <a:prstGeom prst="rect">
            <a:avLst/>
          </a:prstGeom>
        </p:spPr>
      </p:pic>
      <p:sp>
        <p:nvSpPr>
          <p:cNvPr id="8" name="TextBox 7"/>
          <p:cNvSpPr txBox="1"/>
          <p:nvPr/>
        </p:nvSpPr>
        <p:spPr>
          <a:xfrm>
            <a:off x="9408368" y="3224538"/>
            <a:ext cx="2022386" cy="156966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CH" sz="1600" dirty="0"/>
              <a:t>48 </a:t>
            </a:r>
            <a:r>
              <a:rPr lang="fr-CH" sz="1600" dirty="0" err="1"/>
              <a:t>beneficiaries</a:t>
            </a:r>
            <a:r>
              <a:rPr lang="fr-CH" sz="1600" dirty="0"/>
              <a:t> (16 </a:t>
            </a:r>
            <a:r>
              <a:rPr lang="fr-CH" sz="1600" dirty="0" err="1"/>
              <a:t>industry</a:t>
            </a:r>
            <a:r>
              <a:rPr lang="fr-CH" sz="1600" dirty="0"/>
              <a:t>, 33%)</a:t>
            </a:r>
          </a:p>
          <a:p>
            <a:r>
              <a:rPr lang="fr-CH" sz="1600" dirty="0"/>
              <a:t>20 Partner Organisations</a:t>
            </a:r>
          </a:p>
          <a:p>
            <a:r>
              <a:rPr lang="fr-CH" sz="1600" dirty="0"/>
              <a:t>&gt;20 </a:t>
            </a:r>
            <a:r>
              <a:rPr lang="fr-CH" sz="1600" dirty="0" err="1"/>
              <a:t>collaborating</a:t>
            </a:r>
            <a:r>
              <a:rPr lang="fr-CH" sz="1600" dirty="0"/>
              <a:t> institutes</a:t>
            </a:r>
            <a:endParaRPr lang="en-GB" sz="1600" dirty="0"/>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4611329" cy="6874741"/>
          </a:xfrm>
          <a:prstGeom prst="rect">
            <a:avLst/>
          </a:prstGeom>
        </p:spPr>
      </p:pic>
      <p:sp>
        <p:nvSpPr>
          <p:cNvPr id="4" name="TextBox 3">
            <a:extLst>
              <a:ext uri="{FF2B5EF4-FFF2-40B4-BE49-F238E27FC236}">
                <a16:creationId xmlns:a16="http://schemas.microsoft.com/office/drawing/2014/main" id="{5A11FAD4-5658-401F-858F-E3A7D3F789F4}"/>
              </a:ext>
            </a:extLst>
          </p:cNvPr>
          <p:cNvSpPr txBox="1"/>
          <p:nvPr/>
        </p:nvSpPr>
        <p:spPr>
          <a:xfrm>
            <a:off x="4893719" y="911304"/>
            <a:ext cx="2414444" cy="338554"/>
          </a:xfrm>
          <a:prstGeom prst="rect">
            <a:avLst/>
          </a:prstGeom>
          <a:noFill/>
        </p:spPr>
        <p:txBody>
          <a:bodyPr wrap="none" rtlCol="0">
            <a:spAutoFit/>
          </a:bodyPr>
          <a:lstStyle/>
          <a:p>
            <a:r>
              <a:rPr lang="fr-CH" sz="1600" dirty="0"/>
              <a:t>Partner organisations</a:t>
            </a:r>
            <a:endParaRPr lang="en-GB" sz="1600" dirty="0"/>
          </a:p>
        </p:txBody>
      </p:sp>
      <p:sp>
        <p:nvSpPr>
          <p:cNvPr id="9" name="TextBox 8">
            <a:extLst>
              <a:ext uri="{FF2B5EF4-FFF2-40B4-BE49-F238E27FC236}">
                <a16:creationId xmlns:a16="http://schemas.microsoft.com/office/drawing/2014/main" id="{C345C8FB-8B6B-4D14-B47E-2E5DEACE7A62}"/>
              </a:ext>
            </a:extLst>
          </p:cNvPr>
          <p:cNvSpPr txBox="1"/>
          <p:nvPr/>
        </p:nvSpPr>
        <p:spPr>
          <a:xfrm>
            <a:off x="7546065" y="920151"/>
            <a:ext cx="2138727" cy="3385542"/>
          </a:xfrm>
          <a:prstGeom prst="rect">
            <a:avLst/>
          </a:prstGeom>
          <a:noFill/>
        </p:spPr>
        <p:txBody>
          <a:bodyPr wrap="none" rtlCol="0">
            <a:spAutoFit/>
          </a:bodyPr>
          <a:lstStyle/>
          <a:p>
            <a:r>
              <a:rPr lang="en-GB" sz="1600" dirty="0"/>
              <a:t>Industrial Partners:</a:t>
            </a:r>
          </a:p>
          <a:p>
            <a:endParaRPr lang="en-GB" sz="1100" dirty="0"/>
          </a:p>
          <a:p>
            <a:r>
              <a:rPr lang="en-GB" sz="1100" dirty="0"/>
              <a:t>RHP Technologies</a:t>
            </a:r>
          </a:p>
          <a:p>
            <a:r>
              <a:rPr lang="en-GB" sz="1100" dirty="0" err="1"/>
              <a:t>Bergoz</a:t>
            </a:r>
            <a:r>
              <a:rPr lang="en-GB" sz="1100" dirty="0"/>
              <a:t> Instrumentation</a:t>
            </a:r>
          </a:p>
          <a:p>
            <a:r>
              <a:rPr lang="en-GB" sz="1100" dirty="0" err="1"/>
              <a:t>Sigmaphi</a:t>
            </a:r>
            <a:r>
              <a:rPr lang="en-GB" sz="1100" dirty="0"/>
              <a:t> (magnets)</a:t>
            </a:r>
          </a:p>
          <a:p>
            <a:r>
              <a:rPr lang="en-GB" sz="1100" dirty="0"/>
              <a:t>Thales</a:t>
            </a:r>
          </a:p>
          <a:p>
            <a:r>
              <a:rPr lang="en-GB" sz="1100" dirty="0"/>
              <a:t>BNG (magnets)</a:t>
            </a:r>
          </a:p>
          <a:p>
            <a:r>
              <a:rPr lang="en-GB" sz="1100" dirty="0"/>
              <a:t>Barthel HF-Technik</a:t>
            </a:r>
          </a:p>
          <a:p>
            <a:r>
              <a:rPr lang="en-GB" sz="1100" dirty="0"/>
              <a:t>ILK</a:t>
            </a:r>
          </a:p>
          <a:p>
            <a:r>
              <a:rPr lang="en-GB" sz="1100" dirty="0"/>
              <a:t>XILNIX</a:t>
            </a:r>
          </a:p>
          <a:p>
            <a:r>
              <a:rPr lang="en-GB" sz="1100" dirty="0"/>
              <a:t>COMEB</a:t>
            </a:r>
          </a:p>
          <a:p>
            <a:r>
              <a:rPr lang="en-GB" sz="1100" dirty="0"/>
              <a:t>KYMA</a:t>
            </a:r>
          </a:p>
          <a:p>
            <a:r>
              <a:rPr lang="en-GB" sz="1100" dirty="0"/>
              <a:t>VDL-ETG</a:t>
            </a:r>
          </a:p>
          <a:p>
            <a:r>
              <a:rPr lang="en-GB" sz="1100" dirty="0"/>
              <a:t>CYCLOMED</a:t>
            </a:r>
          </a:p>
          <a:p>
            <a:r>
              <a:rPr lang="en-GB" sz="1100" dirty="0" err="1"/>
              <a:t>Elytt</a:t>
            </a:r>
            <a:r>
              <a:rPr lang="en-GB" sz="1100" dirty="0"/>
              <a:t> (magnets)</a:t>
            </a:r>
          </a:p>
          <a:p>
            <a:r>
              <a:rPr lang="en-GB" sz="1100" dirty="0"/>
              <a:t>NNK</a:t>
            </a:r>
          </a:p>
          <a:p>
            <a:r>
              <a:rPr lang="en-GB" sz="1100" dirty="0"/>
              <a:t>GE</a:t>
            </a:r>
          </a:p>
          <a:p>
            <a:r>
              <a:rPr lang="en-GB" sz="1100" dirty="0" err="1"/>
              <a:t>Scanditronix</a:t>
            </a:r>
            <a:endParaRPr lang="en-GB" sz="1100" dirty="0"/>
          </a:p>
          <a:p>
            <a:r>
              <a:rPr lang="en-GB" sz="1100" dirty="0"/>
              <a:t>TMD</a:t>
            </a:r>
          </a:p>
        </p:txBody>
      </p:sp>
    </p:spTree>
    <p:extLst>
      <p:ext uri="{BB962C8B-B14F-4D97-AF65-F5344CB8AC3E}">
        <p14:creationId xmlns:p14="http://schemas.microsoft.com/office/powerpoint/2010/main" val="4097700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08A74-30F5-DCEB-7BE4-3C895A8A14BF}"/>
              </a:ext>
            </a:extLst>
          </p:cNvPr>
          <p:cNvSpPr>
            <a:spLocks noGrp="1"/>
          </p:cNvSpPr>
          <p:nvPr>
            <p:ph type="title"/>
          </p:nvPr>
        </p:nvSpPr>
        <p:spPr>
          <a:xfrm>
            <a:off x="479376" y="303409"/>
            <a:ext cx="9794304" cy="920538"/>
          </a:xfrm>
        </p:spPr>
        <p:txBody>
          <a:bodyPr>
            <a:normAutofit/>
          </a:bodyPr>
          <a:lstStyle/>
          <a:p>
            <a:r>
              <a:rPr lang="fr-CH" dirty="0"/>
              <a:t>I.FAST and </a:t>
            </a:r>
            <a:r>
              <a:rPr lang="fr-CH" dirty="0" err="1"/>
              <a:t>Particle</a:t>
            </a:r>
            <a:r>
              <a:rPr lang="fr-CH" dirty="0"/>
              <a:t> </a:t>
            </a:r>
            <a:r>
              <a:rPr lang="fr-CH" dirty="0" err="1"/>
              <a:t>Accelerators</a:t>
            </a:r>
            <a:endParaRPr lang="en-GB" dirty="0"/>
          </a:p>
        </p:txBody>
      </p:sp>
      <p:sp>
        <p:nvSpPr>
          <p:cNvPr id="5" name="Slide Number Placeholder 4">
            <a:extLst>
              <a:ext uri="{FF2B5EF4-FFF2-40B4-BE49-F238E27FC236}">
                <a16:creationId xmlns:a16="http://schemas.microsoft.com/office/drawing/2014/main" id="{256960D2-2CBA-7D33-25C3-3DDC7528EE98}"/>
              </a:ext>
            </a:extLst>
          </p:cNvPr>
          <p:cNvSpPr>
            <a:spLocks noGrp="1"/>
          </p:cNvSpPr>
          <p:nvPr>
            <p:ph type="sldNum" sz="quarter" idx="12"/>
          </p:nvPr>
        </p:nvSpPr>
        <p:spPr/>
        <p:txBody>
          <a:bodyPr/>
          <a:lstStyle/>
          <a:p>
            <a:fld id="{F7A1A58B-7BA1-7E42-8231-6D1CB1C760B1}" type="slidenum">
              <a:rPr lang="en-US" smtClean="0"/>
              <a:pPr/>
              <a:t>4</a:t>
            </a:fld>
            <a:endParaRPr lang="en-US" dirty="0"/>
          </a:p>
        </p:txBody>
      </p:sp>
      <p:sp>
        <p:nvSpPr>
          <p:cNvPr id="6" name="Content Placeholder 2">
            <a:extLst>
              <a:ext uri="{FF2B5EF4-FFF2-40B4-BE49-F238E27FC236}">
                <a16:creationId xmlns:a16="http://schemas.microsoft.com/office/drawing/2014/main" id="{AA4C6291-0454-89BD-A6C5-BE7F7820AC14}"/>
              </a:ext>
            </a:extLst>
          </p:cNvPr>
          <p:cNvSpPr txBox="1">
            <a:spLocks/>
          </p:cNvSpPr>
          <p:nvPr/>
        </p:nvSpPr>
        <p:spPr>
          <a:xfrm>
            <a:off x="407368" y="1285664"/>
            <a:ext cx="11246844" cy="1913924"/>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0000"/>
              </a:lnSpc>
              <a:buFont typeface="Arial"/>
              <a:buNone/>
            </a:pPr>
            <a:r>
              <a:rPr lang="en-GB" sz="2400" b="1" dirty="0">
                <a:solidFill>
                  <a:schemeClr val="accent1"/>
                </a:solidFill>
              </a:rPr>
              <a:t>Innovation Fostering in Accelerator Science and Technology </a:t>
            </a:r>
          </a:p>
          <a:p>
            <a:pPr marL="0" indent="0">
              <a:lnSpc>
                <a:spcPct val="110000"/>
              </a:lnSpc>
              <a:buFont typeface="Arial"/>
              <a:buNone/>
            </a:pPr>
            <a:r>
              <a:rPr lang="en-GB" sz="2400" dirty="0"/>
              <a:t>An </a:t>
            </a:r>
            <a:r>
              <a:rPr lang="en-GB" sz="2400" dirty="0">
                <a:solidFill>
                  <a:schemeClr val="accent1"/>
                </a:solidFill>
              </a:rPr>
              <a:t>Innovation Pilot</a:t>
            </a:r>
            <a:r>
              <a:rPr lang="en-GB" sz="2400" dirty="0"/>
              <a:t>, supporting Innovation in Particle Accelerator technologies.</a:t>
            </a:r>
          </a:p>
          <a:p>
            <a:pPr marL="0" indent="0">
              <a:lnSpc>
                <a:spcPct val="110000"/>
              </a:lnSpc>
              <a:buFont typeface="Arial"/>
              <a:buNone/>
            </a:pPr>
            <a:r>
              <a:rPr lang="en-GB" sz="2400" dirty="0"/>
              <a:t>Comes after 4 successful Integrating Activities (CARE, </a:t>
            </a:r>
            <a:r>
              <a:rPr lang="en-GB" sz="2400" dirty="0" err="1"/>
              <a:t>EuCARD</a:t>
            </a:r>
            <a:r>
              <a:rPr lang="en-GB" sz="2400" dirty="0"/>
              <a:t>, EuCARD2, ARIES) started in 2004. </a:t>
            </a:r>
          </a:p>
          <a:p>
            <a:pPr marL="0" indent="0" algn="r">
              <a:lnSpc>
                <a:spcPct val="110000"/>
              </a:lnSpc>
              <a:buFont typeface="Arial"/>
              <a:buNone/>
            </a:pPr>
            <a:endParaRPr lang="en-GB" sz="2400" dirty="0"/>
          </a:p>
        </p:txBody>
      </p:sp>
      <p:sp>
        <p:nvSpPr>
          <p:cNvPr id="7" name="TextBox 6">
            <a:extLst>
              <a:ext uri="{FF2B5EF4-FFF2-40B4-BE49-F238E27FC236}">
                <a16:creationId xmlns:a16="http://schemas.microsoft.com/office/drawing/2014/main" id="{02211BC5-FD4F-7DF6-5C89-3107C1B09AF7}"/>
              </a:ext>
            </a:extLst>
          </p:cNvPr>
          <p:cNvSpPr txBox="1"/>
          <p:nvPr/>
        </p:nvSpPr>
        <p:spPr>
          <a:xfrm>
            <a:off x="4287615" y="3242848"/>
            <a:ext cx="7071256" cy="273921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2000" b="1" i="1" dirty="0"/>
              <a:t>Particle accelerator community entering the age of open innovation:</a:t>
            </a:r>
          </a:p>
          <a:p>
            <a:r>
              <a:rPr lang="en-GB" sz="2000" dirty="0"/>
              <a:t>Sharing of ideas between scientific institutions and companies, to improve high technology products and to identify new products and markets.</a:t>
            </a:r>
          </a:p>
          <a:p>
            <a:endParaRPr lang="en-GB" sz="1200" dirty="0"/>
          </a:p>
          <a:p>
            <a:r>
              <a:rPr lang="en-GB" sz="2000" b="1" i="1" dirty="0"/>
              <a:t>Creation of an </a:t>
            </a:r>
            <a:r>
              <a:rPr lang="en-GB" sz="2000" b="1" i="1" dirty="0">
                <a:solidFill>
                  <a:srgbClr val="0FE6F8"/>
                </a:solidFill>
              </a:rPr>
              <a:t>innovation ecosystem </a:t>
            </a:r>
          </a:p>
          <a:p>
            <a:r>
              <a:rPr lang="en-GB" sz="2000" i="1" dirty="0">
                <a:solidFill>
                  <a:schemeClr val="tx1"/>
                </a:solidFill>
              </a:rPr>
              <a:t>(</a:t>
            </a:r>
            <a:r>
              <a:rPr lang="en-GB" sz="2000" i="1" dirty="0"/>
              <a:t>Keywords: </a:t>
            </a:r>
            <a:r>
              <a:rPr lang="en-GB" sz="2000" i="1" dirty="0">
                <a:solidFill>
                  <a:schemeClr val="accent2"/>
                </a:solidFill>
              </a:rPr>
              <a:t>community, trust, openness, creativity, connection to industry</a:t>
            </a:r>
            <a:r>
              <a:rPr lang="en-GB" sz="2000" i="1" dirty="0">
                <a:solidFill>
                  <a:schemeClr val="tx1"/>
                </a:solidFill>
              </a:rPr>
              <a:t>)</a:t>
            </a:r>
          </a:p>
        </p:txBody>
      </p:sp>
      <p:pic>
        <p:nvPicPr>
          <p:cNvPr id="8" name="Picture 7">
            <a:extLst>
              <a:ext uri="{FF2B5EF4-FFF2-40B4-BE49-F238E27FC236}">
                <a16:creationId xmlns:a16="http://schemas.microsoft.com/office/drawing/2014/main" id="{3DE44B49-7B02-129E-DB7E-F9BB1CC08C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2598" y="3540785"/>
            <a:ext cx="4038171" cy="2143336"/>
          </a:xfrm>
          <a:prstGeom prst="rect">
            <a:avLst/>
          </a:prstGeom>
        </p:spPr>
      </p:pic>
    </p:spTree>
    <p:extLst>
      <p:ext uri="{BB962C8B-B14F-4D97-AF65-F5344CB8AC3E}">
        <p14:creationId xmlns:p14="http://schemas.microsoft.com/office/powerpoint/2010/main" val="42449065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384"/>
            <a:ext cx="10515600" cy="1325563"/>
          </a:xfrm>
        </p:spPr>
        <p:txBody>
          <a:bodyPr>
            <a:normAutofit/>
          </a:bodyPr>
          <a:lstStyle/>
          <a:p>
            <a:r>
              <a:rPr lang="fr-CH" sz="3600" dirty="0"/>
              <a:t>Use of </a:t>
            </a:r>
            <a:r>
              <a:rPr lang="fr-CH" sz="3600" dirty="0" err="1"/>
              <a:t>resources</a:t>
            </a:r>
            <a:r>
              <a:rPr lang="fr-CH" sz="3600" dirty="0"/>
              <a:t> – EC </a:t>
            </a:r>
            <a:r>
              <a:rPr lang="fr-CH" sz="3600" dirty="0" err="1"/>
              <a:t>requested</a:t>
            </a:r>
            <a:r>
              <a:rPr lang="fr-CH" sz="3600" dirty="0"/>
              <a:t> </a:t>
            </a:r>
            <a:r>
              <a:rPr lang="fr-CH" sz="3600" dirty="0" err="1"/>
              <a:t>funding</a:t>
            </a:r>
            <a:r>
              <a:rPr lang="fr-CH" sz="3600" dirty="0"/>
              <a:t> </a:t>
            </a:r>
            <a:endParaRPr lang="en-GB" sz="3600" dirty="0"/>
          </a:p>
        </p:txBody>
      </p:sp>
      <p:sp>
        <p:nvSpPr>
          <p:cNvPr id="3" name="Content Placeholder 2"/>
          <p:cNvSpPr>
            <a:spLocks noGrp="1"/>
          </p:cNvSpPr>
          <p:nvPr>
            <p:ph sz="half" idx="1"/>
          </p:nvPr>
        </p:nvSpPr>
        <p:spPr>
          <a:xfrm>
            <a:off x="191344" y="1636274"/>
            <a:ext cx="1008112" cy="3763615"/>
          </a:xfrm>
        </p:spPr>
        <p:txBody>
          <a:bodyPr vert="vert270" anchor="t">
            <a:normAutofit/>
          </a:bodyPr>
          <a:lstStyle/>
          <a:p>
            <a:pPr marL="0" indent="0">
              <a:buNone/>
            </a:pPr>
            <a:r>
              <a:rPr lang="en-GB" sz="2000" b="1" dirty="0"/>
              <a:t>Deviations on requested EU contribution compared to flat-spending profile.</a:t>
            </a:r>
          </a:p>
        </p:txBody>
      </p:sp>
      <p:sp>
        <p:nvSpPr>
          <p:cNvPr id="7" name="Footer Placeholder 4"/>
          <p:cNvSpPr>
            <a:spLocks noGrp="1"/>
          </p:cNvSpPr>
          <p:nvPr>
            <p:ph type="ftr" sz="quarter" idx="11"/>
          </p:nvPr>
        </p:nvSpPr>
        <p:spPr>
          <a:xfrm>
            <a:off x="2856000" y="6129202"/>
            <a:ext cx="6480000" cy="365125"/>
          </a:xfrm>
        </p:spPr>
        <p:txBody>
          <a:bodyPr/>
          <a:lstStyle>
            <a:lvl1pPr>
              <a:defRPr sz="1200">
                <a:solidFill>
                  <a:schemeClr val="accent5"/>
                </a:solidFill>
              </a:defRPr>
            </a:lvl1pPr>
          </a:lstStyle>
          <a:p>
            <a:r>
              <a:rPr lang="en-US" dirty="0"/>
              <a:t>I.FAST P1 review meeting – February 2023</a:t>
            </a:r>
          </a:p>
        </p:txBody>
      </p:sp>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40</a:t>
            </a:fld>
            <a:endParaRPr lang="en-US"/>
          </a:p>
        </p:txBody>
      </p:sp>
      <p:graphicFrame>
        <p:nvGraphicFramePr>
          <p:cNvPr id="9" name="Table 9">
            <a:extLst>
              <a:ext uri="{FF2B5EF4-FFF2-40B4-BE49-F238E27FC236}">
                <a16:creationId xmlns:a16="http://schemas.microsoft.com/office/drawing/2014/main" id="{178CBBAF-02AD-96AF-3B2A-9B22FCD7464D}"/>
              </a:ext>
            </a:extLst>
          </p:cNvPr>
          <p:cNvGraphicFramePr>
            <a:graphicFrameLocks noGrp="1"/>
          </p:cNvGraphicFramePr>
          <p:nvPr/>
        </p:nvGraphicFramePr>
        <p:xfrm>
          <a:off x="1271464" y="906962"/>
          <a:ext cx="10515600" cy="5222240"/>
        </p:xfrm>
        <a:graphic>
          <a:graphicData uri="http://schemas.openxmlformats.org/drawingml/2006/table">
            <a:tbl>
              <a:tblPr firstRow="1" bandRow="1">
                <a:tableStyleId>{5C22544A-7EE6-4342-B048-85BDC9FD1C3A}</a:tableStyleId>
              </a:tblPr>
              <a:tblGrid>
                <a:gridCol w="1225352">
                  <a:extLst>
                    <a:ext uri="{9D8B030D-6E8A-4147-A177-3AD203B41FA5}">
                      <a16:colId xmlns:a16="http://schemas.microsoft.com/office/drawing/2014/main" val="1717078751"/>
                    </a:ext>
                  </a:extLst>
                </a:gridCol>
                <a:gridCol w="1656184">
                  <a:extLst>
                    <a:ext uri="{9D8B030D-6E8A-4147-A177-3AD203B41FA5}">
                      <a16:colId xmlns:a16="http://schemas.microsoft.com/office/drawing/2014/main" val="537702168"/>
                    </a:ext>
                  </a:extLst>
                </a:gridCol>
                <a:gridCol w="7634064">
                  <a:extLst>
                    <a:ext uri="{9D8B030D-6E8A-4147-A177-3AD203B41FA5}">
                      <a16:colId xmlns:a16="http://schemas.microsoft.com/office/drawing/2014/main" val="3162871361"/>
                    </a:ext>
                  </a:extLst>
                </a:gridCol>
              </a:tblGrid>
              <a:tr h="370840">
                <a:tc>
                  <a:txBody>
                    <a:bodyPr/>
                    <a:lstStyle/>
                    <a:p>
                      <a:r>
                        <a:rPr lang="fr-CH" sz="1200" dirty="0" err="1"/>
                        <a:t>Benef</a:t>
                      </a:r>
                      <a:r>
                        <a:rPr lang="fr-CH" sz="1200" dirty="0"/>
                        <a:t>. No.</a:t>
                      </a:r>
                      <a:endParaRPr lang="en-GB" sz="1200" dirty="0"/>
                    </a:p>
                  </a:txBody>
                  <a:tcPr anchor="ctr"/>
                </a:tc>
                <a:tc>
                  <a:txBody>
                    <a:bodyPr/>
                    <a:lstStyle/>
                    <a:p>
                      <a:r>
                        <a:rPr lang="en-GB" sz="1200" dirty="0"/>
                        <a:t>Under-claiming (&lt;20%)  or Over-claiming (&gt;60%)</a:t>
                      </a:r>
                    </a:p>
                  </a:txBody>
                  <a:tcPr anchor="ctr"/>
                </a:tc>
                <a:tc>
                  <a:txBody>
                    <a:bodyPr/>
                    <a:lstStyle/>
                    <a:p>
                      <a:r>
                        <a:rPr lang="en-GB" sz="1200" dirty="0"/>
                        <a:t>Justification</a:t>
                      </a:r>
                    </a:p>
                  </a:txBody>
                  <a:tcPr anchor="ctr"/>
                </a:tc>
                <a:extLst>
                  <a:ext uri="{0D108BD9-81ED-4DB2-BD59-A6C34878D82A}">
                    <a16:rowId xmlns:a16="http://schemas.microsoft.com/office/drawing/2014/main" val="2516439658"/>
                  </a:ext>
                </a:extLst>
              </a:tr>
              <a:tr h="370840">
                <a:tc>
                  <a:txBody>
                    <a:bodyPr/>
                    <a:lstStyle/>
                    <a:p>
                      <a:r>
                        <a:rPr lang="fr-CH" sz="1200" dirty="0"/>
                        <a:t>3. RHP</a:t>
                      </a:r>
                    </a:p>
                    <a:p>
                      <a:endParaRPr lang="fr-CH" sz="1200" dirty="0"/>
                    </a:p>
                    <a:p>
                      <a:r>
                        <a:rPr lang="fr-CH" sz="1200" dirty="0"/>
                        <a:t>41. PSI</a:t>
                      </a:r>
                      <a:endParaRPr lang="en-GB" sz="1200" dirty="0"/>
                    </a:p>
                  </a:txBody>
                  <a:tcPr/>
                </a:tc>
                <a:tc>
                  <a:txBody>
                    <a:bodyPr/>
                    <a:lstStyle/>
                    <a:p>
                      <a:r>
                        <a:rPr lang="fr-CH" sz="1200" dirty="0"/>
                        <a:t>PM RHP: 65%</a:t>
                      </a:r>
                    </a:p>
                    <a:p>
                      <a:r>
                        <a:rPr lang="fr-CH" sz="1200" dirty="0"/>
                        <a:t>PM PSI: 77%</a:t>
                      </a:r>
                    </a:p>
                    <a:p>
                      <a:r>
                        <a:rPr lang="fr-CH" sz="1200" dirty="0"/>
                        <a:t>Personnel </a:t>
                      </a:r>
                      <a:r>
                        <a:rPr lang="fr-CH" sz="1200" dirty="0" err="1"/>
                        <a:t>costs</a:t>
                      </a:r>
                      <a:r>
                        <a:rPr lang="fr-CH" sz="1200" dirty="0"/>
                        <a:t> PSI: 72%</a:t>
                      </a:r>
                    </a:p>
                  </a:txBody>
                  <a:tcPr/>
                </a:tc>
                <a:tc>
                  <a:txBody>
                    <a:bodyPr/>
                    <a:lstStyle/>
                    <a:p>
                      <a:r>
                        <a:rPr lang="fr-CH" sz="1200" dirty="0"/>
                        <a:t>The Financial </a:t>
                      </a:r>
                      <a:r>
                        <a:rPr lang="fr-CH" sz="1200" dirty="0" err="1"/>
                        <a:t>Statement</a:t>
                      </a:r>
                      <a:r>
                        <a:rPr lang="fr-CH" sz="1200" dirty="0"/>
                        <a:t> </a:t>
                      </a:r>
                      <a:r>
                        <a:rPr lang="fr-CH" sz="1200" dirty="0" err="1"/>
                        <a:t>includes</a:t>
                      </a:r>
                      <a:r>
                        <a:rPr lang="fr-CH" sz="1200" dirty="0"/>
                        <a:t> full </a:t>
                      </a:r>
                      <a:r>
                        <a:rPr lang="fr-CH" sz="1200" dirty="0" err="1"/>
                        <a:t>costs</a:t>
                      </a:r>
                      <a:r>
                        <a:rPr lang="fr-CH" sz="1200" dirty="0"/>
                        <a:t> in effort and personnel </a:t>
                      </a:r>
                      <a:r>
                        <a:rPr lang="fr-CH" sz="1200" dirty="0" err="1"/>
                        <a:t>costs</a:t>
                      </a:r>
                      <a:r>
                        <a:rPr lang="fr-CH" sz="1200" dirty="0"/>
                        <a:t>, </a:t>
                      </a:r>
                      <a:r>
                        <a:rPr lang="fr-CH" sz="1200" dirty="0" err="1"/>
                        <a:t>which</a:t>
                      </a:r>
                      <a:r>
                        <a:rPr lang="fr-CH" sz="1200" dirty="0"/>
                        <a:t> </a:t>
                      </a:r>
                      <a:r>
                        <a:rPr lang="fr-CH" sz="1200" dirty="0" err="1"/>
                        <a:t>was</a:t>
                      </a:r>
                      <a:r>
                        <a:rPr lang="fr-CH" sz="1200" dirty="0"/>
                        <a:t> not </a:t>
                      </a:r>
                      <a:r>
                        <a:rPr lang="fr-CH" sz="1200" dirty="0" err="1"/>
                        <a:t>foreseen</a:t>
                      </a:r>
                      <a:r>
                        <a:rPr lang="fr-CH" sz="1200" dirty="0"/>
                        <a:t> in Annex 2. But </a:t>
                      </a:r>
                      <a:r>
                        <a:rPr lang="fr-CH" sz="1200" dirty="0" err="1"/>
                        <a:t>only</a:t>
                      </a:r>
                      <a:r>
                        <a:rPr lang="fr-CH" sz="1200" dirty="0"/>
                        <a:t> a fraction of the full </a:t>
                      </a:r>
                      <a:r>
                        <a:rPr lang="fr-CH" sz="1200" dirty="0" err="1"/>
                        <a:t>costs</a:t>
                      </a:r>
                      <a:r>
                        <a:rPr lang="fr-CH" sz="1200" dirty="0"/>
                        <a:t> </a:t>
                      </a:r>
                      <a:r>
                        <a:rPr lang="fr-CH" sz="1200" dirty="0" err="1"/>
                        <a:t>is</a:t>
                      </a:r>
                      <a:r>
                        <a:rPr lang="fr-CH" sz="1200" dirty="0"/>
                        <a:t> </a:t>
                      </a:r>
                      <a:r>
                        <a:rPr lang="fr-CH" sz="1200" dirty="0" err="1"/>
                        <a:t>requested</a:t>
                      </a:r>
                      <a:r>
                        <a:rPr lang="fr-CH" sz="1200" dirty="0"/>
                        <a:t> for EU </a:t>
                      </a:r>
                      <a:r>
                        <a:rPr lang="fr-CH" sz="1200" dirty="0" err="1"/>
                        <a:t>funding</a:t>
                      </a:r>
                      <a:r>
                        <a:rPr lang="fr-CH" sz="1200" dirty="0"/>
                        <a:t> on the Financial </a:t>
                      </a:r>
                      <a:r>
                        <a:rPr lang="fr-CH" sz="1200" dirty="0" err="1"/>
                        <a:t>Statement</a:t>
                      </a:r>
                      <a:r>
                        <a:rPr lang="fr-CH" sz="1200" dirty="0"/>
                        <a:t> (</a:t>
                      </a:r>
                      <a:r>
                        <a:rPr lang="fr-CH" sz="1200" dirty="0" err="1"/>
                        <a:t>Requested</a:t>
                      </a:r>
                      <a:r>
                        <a:rPr lang="fr-CH" sz="1200" dirty="0"/>
                        <a:t> EU contribution &lt; Maximum EU contribution)</a:t>
                      </a:r>
                      <a:endParaRPr lang="en-GB" sz="1200" dirty="0"/>
                    </a:p>
                  </a:txBody>
                  <a:tcPr/>
                </a:tc>
                <a:extLst>
                  <a:ext uri="{0D108BD9-81ED-4DB2-BD59-A6C34878D82A}">
                    <a16:rowId xmlns:a16="http://schemas.microsoft.com/office/drawing/2014/main" val="719757428"/>
                  </a:ext>
                </a:extLst>
              </a:tr>
              <a:tr h="370840">
                <a:tc>
                  <a:txBody>
                    <a:bodyPr/>
                    <a:lstStyle/>
                    <a:p>
                      <a:r>
                        <a:rPr lang="fr-CH" sz="1200" dirty="0"/>
                        <a:t>4. </a:t>
                      </a:r>
                      <a:r>
                        <a:rPr lang="fr-CH" sz="1200" dirty="0" err="1"/>
                        <a:t>TalTech</a:t>
                      </a:r>
                      <a:endParaRPr lang="fr-CH" sz="1200" dirty="0"/>
                    </a:p>
                    <a:p>
                      <a:r>
                        <a:rPr lang="fr-CH" sz="1200" dirty="0"/>
                        <a:t>5. BI</a:t>
                      </a:r>
                    </a:p>
                    <a:p>
                      <a:r>
                        <a:rPr lang="fr-CH" sz="1200" dirty="0"/>
                        <a:t>42. DLS</a:t>
                      </a:r>
                    </a:p>
                  </a:txBody>
                  <a:tcPr/>
                </a:tc>
                <a:tc>
                  <a:txBody>
                    <a:bodyPr/>
                    <a:lstStyle/>
                    <a:p>
                      <a:endParaRPr lang="fr-CH" sz="1200" dirty="0"/>
                    </a:p>
                    <a:p>
                      <a:r>
                        <a:rPr lang="fr-CH" sz="1200" dirty="0"/>
                        <a:t>19-20%</a:t>
                      </a:r>
                    </a:p>
                  </a:txBody>
                  <a:tcPr/>
                </a:tc>
                <a:tc>
                  <a:txBody>
                    <a:bodyPr/>
                    <a:lstStyle/>
                    <a:p>
                      <a:endParaRPr lang="fr-CH" sz="1200" dirty="0"/>
                    </a:p>
                    <a:p>
                      <a:r>
                        <a:rPr lang="fr-CH" sz="1200" dirty="0" err="1"/>
                        <a:t>Slight</a:t>
                      </a:r>
                      <a:r>
                        <a:rPr lang="fr-CH" sz="1200" dirty="0"/>
                        <a:t> </a:t>
                      </a:r>
                      <a:r>
                        <a:rPr lang="fr-CH" sz="1200" dirty="0" err="1"/>
                        <a:t>under-claiming</a:t>
                      </a:r>
                      <a:r>
                        <a:rPr lang="fr-CH" sz="1200" dirty="0"/>
                        <a:t> due to slow start of the </a:t>
                      </a:r>
                      <a:r>
                        <a:rPr lang="fr-CH" sz="1200" dirty="0" err="1"/>
                        <a:t>project</a:t>
                      </a:r>
                      <a:r>
                        <a:rPr lang="fr-CH" sz="1200" dirty="0"/>
                        <a:t> (covid and/or </a:t>
                      </a:r>
                      <a:r>
                        <a:rPr lang="fr-CH" sz="1200" dirty="0" err="1"/>
                        <a:t>slight</a:t>
                      </a:r>
                      <a:r>
                        <a:rPr lang="fr-CH" sz="1200" dirty="0"/>
                        <a:t> </a:t>
                      </a:r>
                      <a:r>
                        <a:rPr lang="fr-CH" sz="1200" dirty="0" err="1"/>
                        <a:t>delays</a:t>
                      </a:r>
                      <a:r>
                        <a:rPr lang="fr-CH" sz="1200" dirty="0"/>
                        <a:t>)</a:t>
                      </a:r>
                    </a:p>
                  </a:txBody>
                  <a:tcPr/>
                </a:tc>
                <a:extLst>
                  <a:ext uri="{0D108BD9-81ED-4DB2-BD59-A6C34878D82A}">
                    <a16:rowId xmlns:a16="http://schemas.microsoft.com/office/drawing/2014/main" val="2491742020"/>
                  </a:ext>
                </a:extLst>
              </a:tr>
              <a:tr h="370840">
                <a:tc>
                  <a:txBody>
                    <a:bodyPr/>
                    <a:lstStyle/>
                    <a:p>
                      <a:r>
                        <a:rPr lang="fr-CH" sz="1200" dirty="0"/>
                        <a:t>9. THALES</a:t>
                      </a:r>
                    </a:p>
                    <a:p>
                      <a:r>
                        <a:rPr lang="fr-CH" sz="1200" dirty="0"/>
                        <a:t>19. WWU</a:t>
                      </a:r>
                    </a:p>
                    <a:p>
                      <a:r>
                        <a:rPr lang="fr-CH" sz="1200" dirty="0"/>
                        <a:t>44. RHUL</a:t>
                      </a:r>
                    </a:p>
                  </a:txBody>
                  <a:tcPr anchor="ctr"/>
                </a:tc>
                <a:tc>
                  <a:txBody>
                    <a:bodyPr/>
                    <a:lstStyle/>
                    <a:p>
                      <a:endParaRPr lang="fr-CH" sz="1200" i="0" dirty="0"/>
                    </a:p>
                    <a:p>
                      <a:r>
                        <a:rPr lang="fr-CH" sz="1200" i="0" dirty="0"/>
                        <a:t>0%</a:t>
                      </a:r>
                    </a:p>
                    <a:p>
                      <a:r>
                        <a:rPr lang="fr-CH" sz="1200" i="0" dirty="0"/>
                        <a:t>10%</a:t>
                      </a:r>
                      <a:endParaRPr lang="en-GB" sz="1200" i="0" dirty="0"/>
                    </a:p>
                  </a:txBody>
                  <a:tcPr/>
                </a:tc>
                <a:tc>
                  <a:txBody>
                    <a:bodyPr/>
                    <a:lstStyle/>
                    <a:p>
                      <a:r>
                        <a:rPr lang="en-GB" sz="1200" dirty="0"/>
                        <a:t>The use of resources is not linear during the project, and not limited to EU contribution as outlined above. They will claim EU contribution (mostly) as of Reporting Period No. 2.</a:t>
                      </a:r>
                    </a:p>
                  </a:txBody>
                  <a:tcPr/>
                </a:tc>
                <a:extLst>
                  <a:ext uri="{0D108BD9-81ED-4DB2-BD59-A6C34878D82A}">
                    <a16:rowId xmlns:a16="http://schemas.microsoft.com/office/drawing/2014/main" val="3071132110"/>
                  </a:ext>
                </a:extLst>
              </a:tr>
              <a:tr h="370840">
                <a:tc>
                  <a:txBody>
                    <a:bodyPr/>
                    <a:lstStyle/>
                    <a:p>
                      <a:r>
                        <a:rPr lang="fr-CH" sz="1200" dirty="0"/>
                        <a:t>15. HZB</a:t>
                      </a:r>
                      <a:endParaRPr lang="en-GB" sz="1200" dirty="0"/>
                    </a:p>
                  </a:txBody>
                  <a:tcPr/>
                </a:tc>
                <a:tc>
                  <a:txBody>
                    <a:bodyPr/>
                    <a:lstStyle/>
                    <a:p>
                      <a:r>
                        <a:rPr lang="fr-CH" sz="1200" dirty="0"/>
                        <a:t>6%</a:t>
                      </a:r>
                      <a:endParaRPr lang="en-GB" sz="1200" dirty="0"/>
                    </a:p>
                  </a:txBody>
                  <a:tcPr/>
                </a:tc>
                <a:tc>
                  <a:txBody>
                    <a:bodyPr/>
                    <a:lstStyle/>
                    <a:p>
                      <a:r>
                        <a:rPr lang="en-GB" sz="1200" dirty="0"/>
                        <a:t>Delays due to major maintenance of the HZB </a:t>
                      </a:r>
                      <a:r>
                        <a:rPr lang="en-GB" sz="1200" dirty="0" err="1"/>
                        <a:t>cryo</a:t>
                      </a:r>
                      <a:r>
                        <a:rPr lang="en-GB" sz="1200" dirty="0"/>
                        <a:t> plant</a:t>
                      </a:r>
                    </a:p>
                  </a:txBody>
                  <a:tcPr/>
                </a:tc>
                <a:extLst>
                  <a:ext uri="{0D108BD9-81ED-4DB2-BD59-A6C34878D82A}">
                    <a16:rowId xmlns:a16="http://schemas.microsoft.com/office/drawing/2014/main" val="1731369757"/>
                  </a:ext>
                </a:extLst>
              </a:tr>
              <a:tr h="370840">
                <a:tc>
                  <a:txBody>
                    <a:bodyPr/>
                    <a:lstStyle/>
                    <a:p>
                      <a:r>
                        <a:rPr lang="fr-CH" sz="1200" dirty="0"/>
                        <a:t>47. ULANC</a:t>
                      </a:r>
                      <a:endParaRPr lang="en-GB" sz="1200" dirty="0"/>
                    </a:p>
                  </a:txBody>
                  <a:tcPr/>
                </a:tc>
                <a:tc>
                  <a:txBody>
                    <a:bodyPr/>
                    <a:lstStyle/>
                    <a:p>
                      <a:r>
                        <a:rPr lang="fr-CH" sz="1200" dirty="0"/>
                        <a:t>8%</a:t>
                      </a:r>
                      <a:endParaRPr lang="en-GB" sz="1200" dirty="0"/>
                    </a:p>
                  </a:txBody>
                  <a:tcPr/>
                </a:tc>
                <a:tc>
                  <a:txBody>
                    <a:bodyPr/>
                    <a:lstStyle/>
                    <a:p>
                      <a:r>
                        <a:rPr lang="en-GB" sz="1200" dirty="0"/>
                        <a:t>Delays due to </a:t>
                      </a:r>
                      <a:r>
                        <a:rPr lang="fr-CH" sz="1200" dirty="0" err="1"/>
                        <a:t>recruitment</a:t>
                      </a:r>
                      <a:r>
                        <a:rPr lang="fr-CH" sz="1200" dirty="0"/>
                        <a:t> issues</a:t>
                      </a:r>
                      <a:endParaRPr lang="en-GB" sz="1200" dirty="0"/>
                    </a:p>
                  </a:txBody>
                  <a:tcPr/>
                </a:tc>
                <a:extLst>
                  <a:ext uri="{0D108BD9-81ED-4DB2-BD59-A6C34878D82A}">
                    <a16:rowId xmlns:a16="http://schemas.microsoft.com/office/drawing/2014/main" val="413968429"/>
                  </a:ext>
                </a:extLst>
              </a:tr>
              <a:tr h="370840">
                <a:tc>
                  <a:txBody>
                    <a:bodyPr/>
                    <a:lstStyle/>
                    <a:p>
                      <a:r>
                        <a:rPr lang="fr-CH" sz="1200" dirty="0"/>
                        <a:t>11. BT</a:t>
                      </a:r>
                    </a:p>
                    <a:p>
                      <a:r>
                        <a:rPr lang="fr-CH" sz="1200" dirty="0"/>
                        <a:t>36. </a:t>
                      </a:r>
                      <a:r>
                        <a:rPr lang="fr-CH" sz="1200" dirty="0" err="1"/>
                        <a:t>Elytt</a:t>
                      </a:r>
                      <a:endParaRPr lang="fr-CH" sz="1200" dirty="0"/>
                    </a:p>
                    <a:p>
                      <a:r>
                        <a:rPr lang="fr-CH" sz="1200" dirty="0"/>
                        <a:t>39. </a:t>
                      </a:r>
                      <a:r>
                        <a:rPr lang="fr-CH" sz="1200" dirty="0" err="1"/>
                        <a:t>Scand</a:t>
                      </a:r>
                      <a:r>
                        <a:rPr lang="fr-CH" sz="1200" dirty="0"/>
                        <a:t>.</a:t>
                      </a:r>
                    </a:p>
                    <a:p>
                      <a:r>
                        <a:rPr lang="fr-CH" sz="1200" dirty="0"/>
                        <a:t>45. TMD</a:t>
                      </a:r>
                      <a:endParaRPr lang="en-GB" sz="1200" dirty="0"/>
                    </a:p>
                  </a:txBody>
                  <a:tcPr/>
                </a:tc>
                <a:tc>
                  <a:txBody>
                    <a:bodyPr/>
                    <a:lstStyle/>
                    <a:p>
                      <a:r>
                        <a:rPr lang="fr-CH" sz="1200" dirty="0"/>
                        <a:t>9%</a:t>
                      </a:r>
                    </a:p>
                    <a:p>
                      <a:r>
                        <a:rPr lang="fr-CH" sz="1200" dirty="0"/>
                        <a:t>3%</a:t>
                      </a:r>
                    </a:p>
                    <a:p>
                      <a:r>
                        <a:rPr lang="fr-CH" sz="1200" dirty="0"/>
                        <a:t>2%</a:t>
                      </a:r>
                    </a:p>
                    <a:p>
                      <a:r>
                        <a:rPr lang="fr-CH" sz="1200" dirty="0"/>
                        <a:t>10%</a:t>
                      </a:r>
                      <a:endParaRPr lang="en-GB" sz="1200" dirty="0"/>
                    </a:p>
                  </a:txBody>
                  <a:tcPr/>
                </a:tc>
                <a:tc>
                  <a:txBody>
                    <a:bodyPr/>
                    <a:lstStyle/>
                    <a:p>
                      <a:r>
                        <a:rPr lang="en-GB" sz="1200" dirty="0"/>
                        <a:t>The activities are not linear during the project, and are mostly planned for the 2nd half of the project.</a:t>
                      </a:r>
                    </a:p>
                    <a:p>
                      <a:endParaRPr lang="en-GB" sz="1200" dirty="0"/>
                    </a:p>
                    <a:p>
                      <a:r>
                        <a:rPr lang="en-GB" sz="1200" dirty="0"/>
                        <a:t>NB: </a:t>
                      </a:r>
                      <a:r>
                        <a:rPr lang="en-GB" sz="1200" dirty="0" err="1"/>
                        <a:t>Scanditronix</a:t>
                      </a:r>
                      <a:r>
                        <a:rPr lang="en-GB" sz="1200" dirty="0"/>
                        <a:t> will step out of the project and keep only but an observer role.</a:t>
                      </a:r>
                    </a:p>
                  </a:txBody>
                  <a:tcPr/>
                </a:tc>
                <a:extLst>
                  <a:ext uri="{0D108BD9-81ED-4DB2-BD59-A6C34878D82A}">
                    <a16:rowId xmlns:a16="http://schemas.microsoft.com/office/drawing/2014/main" val="2473083052"/>
                  </a:ext>
                </a:extLst>
              </a:tr>
              <a:tr h="370840">
                <a:tc>
                  <a:txBody>
                    <a:bodyPr/>
                    <a:lstStyle/>
                    <a:p>
                      <a:r>
                        <a:rPr lang="fr-CH" sz="1200" dirty="0"/>
                        <a:t>14. HIT</a:t>
                      </a:r>
                    </a:p>
                    <a:p>
                      <a:r>
                        <a:rPr lang="fr-CH" sz="1200" dirty="0"/>
                        <a:t>26. PICCOLI</a:t>
                      </a:r>
                      <a:endParaRPr lang="en-GB" sz="1200" dirty="0"/>
                    </a:p>
                  </a:txBody>
                  <a:tcPr/>
                </a:tc>
                <a:tc>
                  <a:txBody>
                    <a:bodyPr/>
                    <a:lstStyle/>
                    <a:p>
                      <a:r>
                        <a:rPr lang="fr-CH" sz="1200" dirty="0"/>
                        <a:t>90%</a:t>
                      </a:r>
                    </a:p>
                    <a:p>
                      <a:r>
                        <a:rPr lang="fr-CH" sz="1200" dirty="0"/>
                        <a:t>111%</a:t>
                      </a:r>
                      <a:endParaRPr lang="en-GB"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activities are not linear during the project, and are mostly planned for the 1st half of the project.</a:t>
                      </a:r>
                    </a:p>
                  </a:txBody>
                  <a:tcPr/>
                </a:tc>
                <a:extLst>
                  <a:ext uri="{0D108BD9-81ED-4DB2-BD59-A6C34878D82A}">
                    <a16:rowId xmlns:a16="http://schemas.microsoft.com/office/drawing/2014/main" val="325782794"/>
                  </a:ext>
                </a:extLst>
              </a:tr>
              <a:tr h="370840">
                <a:tc>
                  <a:txBody>
                    <a:bodyPr/>
                    <a:lstStyle/>
                    <a:p>
                      <a:r>
                        <a:rPr lang="fr-CH" sz="1200" dirty="0"/>
                        <a:t>29. UT</a:t>
                      </a:r>
                      <a:endParaRPr lang="en-GB" sz="1200" dirty="0"/>
                    </a:p>
                  </a:txBody>
                  <a:tcPr/>
                </a:tc>
                <a:tc>
                  <a:txBody>
                    <a:bodyPr/>
                    <a:lstStyle/>
                    <a:p>
                      <a:r>
                        <a:rPr lang="fr-CH" sz="1200" dirty="0"/>
                        <a:t>163%</a:t>
                      </a:r>
                      <a:endParaRPr lang="en-GB"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use of resources is not linear during the project, and not limited to EU contribution as outlined above. They will not claim EU contribution after Reporting Period No. 1.</a:t>
                      </a:r>
                    </a:p>
                  </a:txBody>
                  <a:tcPr/>
                </a:tc>
                <a:extLst>
                  <a:ext uri="{0D108BD9-81ED-4DB2-BD59-A6C34878D82A}">
                    <a16:rowId xmlns:a16="http://schemas.microsoft.com/office/drawing/2014/main" val="1685585222"/>
                  </a:ext>
                </a:extLst>
              </a:tr>
            </a:tbl>
          </a:graphicData>
        </a:graphic>
      </p:graphicFrame>
    </p:spTree>
    <p:extLst>
      <p:ext uri="{BB962C8B-B14F-4D97-AF65-F5344CB8AC3E}">
        <p14:creationId xmlns:p14="http://schemas.microsoft.com/office/powerpoint/2010/main" val="17890203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384"/>
            <a:ext cx="10515600" cy="1325563"/>
          </a:xfrm>
        </p:spPr>
        <p:txBody>
          <a:bodyPr>
            <a:normAutofit/>
          </a:bodyPr>
          <a:lstStyle/>
          <a:p>
            <a:r>
              <a:rPr lang="fr-CH" sz="3600" dirty="0"/>
              <a:t>Use of </a:t>
            </a:r>
            <a:r>
              <a:rPr lang="fr-CH" sz="3600" dirty="0" err="1"/>
              <a:t>resources</a:t>
            </a:r>
            <a:r>
              <a:rPr lang="fr-CH" sz="3600" dirty="0"/>
              <a:t> – EC </a:t>
            </a:r>
            <a:r>
              <a:rPr lang="fr-CH" sz="3600" dirty="0" err="1"/>
              <a:t>requested</a:t>
            </a:r>
            <a:r>
              <a:rPr lang="fr-CH" sz="3600" dirty="0"/>
              <a:t> </a:t>
            </a:r>
            <a:r>
              <a:rPr lang="fr-CH" sz="3600" dirty="0" err="1"/>
              <a:t>funding</a:t>
            </a:r>
            <a:r>
              <a:rPr lang="fr-CH" sz="3600" dirty="0"/>
              <a:t> </a:t>
            </a:r>
            <a:endParaRPr lang="en-GB" sz="3600" dirty="0"/>
          </a:p>
        </p:txBody>
      </p:sp>
      <p:sp>
        <p:nvSpPr>
          <p:cNvPr id="7" name="Footer Placeholder 4"/>
          <p:cNvSpPr>
            <a:spLocks noGrp="1"/>
          </p:cNvSpPr>
          <p:nvPr>
            <p:ph type="ftr" sz="quarter" idx="11"/>
          </p:nvPr>
        </p:nvSpPr>
        <p:spPr>
          <a:xfrm>
            <a:off x="2856000" y="6129202"/>
            <a:ext cx="6480000" cy="365125"/>
          </a:xfrm>
        </p:spPr>
        <p:txBody>
          <a:bodyPr/>
          <a:lstStyle>
            <a:lvl1pPr>
              <a:defRPr sz="1200">
                <a:solidFill>
                  <a:schemeClr val="accent5"/>
                </a:solidFill>
              </a:defRPr>
            </a:lvl1pPr>
          </a:lstStyle>
          <a:p>
            <a:r>
              <a:rPr lang="en-US" dirty="0"/>
              <a:t>I.FAST P1 review meeting – February 2023</a:t>
            </a:r>
          </a:p>
        </p:txBody>
      </p:sp>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41</a:t>
            </a:fld>
            <a:endParaRPr lang="en-US"/>
          </a:p>
        </p:txBody>
      </p:sp>
      <p:graphicFrame>
        <p:nvGraphicFramePr>
          <p:cNvPr id="9" name="Table 9">
            <a:extLst>
              <a:ext uri="{FF2B5EF4-FFF2-40B4-BE49-F238E27FC236}">
                <a16:creationId xmlns:a16="http://schemas.microsoft.com/office/drawing/2014/main" id="{178CBBAF-02AD-96AF-3B2A-9B22FCD7464D}"/>
              </a:ext>
            </a:extLst>
          </p:cNvPr>
          <p:cNvGraphicFramePr>
            <a:graphicFrameLocks noGrp="1"/>
          </p:cNvGraphicFramePr>
          <p:nvPr/>
        </p:nvGraphicFramePr>
        <p:xfrm>
          <a:off x="1271464" y="1097880"/>
          <a:ext cx="10515600" cy="4851400"/>
        </p:xfrm>
        <a:graphic>
          <a:graphicData uri="http://schemas.openxmlformats.org/drawingml/2006/table">
            <a:tbl>
              <a:tblPr firstRow="1" bandRow="1">
                <a:tableStyleId>{5C22544A-7EE6-4342-B048-85BDC9FD1C3A}</a:tableStyleId>
              </a:tblPr>
              <a:tblGrid>
                <a:gridCol w="1440160">
                  <a:extLst>
                    <a:ext uri="{9D8B030D-6E8A-4147-A177-3AD203B41FA5}">
                      <a16:colId xmlns:a16="http://schemas.microsoft.com/office/drawing/2014/main" val="1717078751"/>
                    </a:ext>
                  </a:extLst>
                </a:gridCol>
                <a:gridCol w="1152128">
                  <a:extLst>
                    <a:ext uri="{9D8B030D-6E8A-4147-A177-3AD203B41FA5}">
                      <a16:colId xmlns:a16="http://schemas.microsoft.com/office/drawing/2014/main" val="537702168"/>
                    </a:ext>
                  </a:extLst>
                </a:gridCol>
                <a:gridCol w="7923312">
                  <a:extLst>
                    <a:ext uri="{9D8B030D-6E8A-4147-A177-3AD203B41FA5}">
                      <a16:colId xmlns:a16="http://schemas.microsoft.com/office/drawing/2014/main" val="3162871361"/>
                    </a:ext>
                  </a:extLst>
                </a:gridCol>
              </a:tblGrid>
              <a:tr h="370840">
                <a:tc>
                  <a:txBody>
                    <a:bodyPr/>
                    <a:lstStyle/>
                    <a:p>
                      <a:r>
                        <a:rPr lang="fr-CH" sz="1200" dirty="0" err="1"/>
                        <a:t>Benef</a:t>
                      </a:r>
                      <a:r>
                        <a:rPr lang="fr-CH" sz="1200" dirty="0"/>
                        <a:t>. No.</a:t>
                      </a:r>
                      <a:endParaRPr lang="en-GB" sz="1200" dirty="0"/>
                    </a:p>
                  </a:txBody>
                  <a:tcPr anchor="ctr"/>
                </a:tc>
                <a:tc>
                  <a:txBody>
                    <a:bodyPr/>
                    <a:lstStyle/>
                    <a:p>
                      <a:r>
                        <a:rPr lang="en-GB" sz="1200" dirty="0"/>
                        <a:t>Higher APC</a:t>
                      </a:r>
                    </a:p>
                    <a:p>
                      <a:r>
                        <a:rPr lang="en-GB" sz="1200" dirty="0"/>
                        <a:t>(&gt; 120%) or Lower APC (&lt; 80%)</a:t>
                      </a:r>
                    </a:p>
                  </a:txBody>
                  <a:tcPr anchor="ctr"/>
                </a:tc>
                <a:tc>
                  <a:txBody>
                    <a:bodyPr/>
                    <a:lstStyle/>
                    <a:p>
                      <a:r>
                        <a:rPr lang="en-GB" sz="1200" dirty="0"/>
                        <a:t>Justification</a:t>
                      </a:r>
                    </a:p>
                  </a:txBody>
                  <a:tcPr anchor="ctr"/>
                </a:tc>
                <a:extLst>
                  <a:ext uri="{0D108BD9-81ED-4DB2-BD59-A6C34878D82A}">
                    <a16:rowId xmlns:a16="http://schemas.microsoft.com/office/drawing/2014/main" val="2516439658"/>
                  </a:ext>
                </a:extLst>
              </a:tr>
              <a:tr h="370840">
                <a:tc>
                  <a:txBody>
                    <a:bodyPr/>
                    <a:lstStyle/>
                    <a:p>
                      <a:r>
                        <a:rPr lang="fr-CH" sz="1200" dirty="0"/>
                        <a:t>3. RHP</a:t>
                      </a:r>
                    </a:p>
                    <a:p>
                      <a:r>
                        <a:rPr lang="fr-CH" sz="1200" dirty="0"/>
                        <a:t>4. </a:t>
                      </a:r>
                      <a:r>
                        <a:rPr lang="fr-CH" sz="1200" dirty="0" err="1"/>
                        <a:t>TalTech</a:t>
                      </a:r>
                      <a:endParaRPr lang="fr-CH" sz="1200" dirty="0"/>
                    </a:p>
                    <a:p>
                      <a:r>
                        <a:rPr lang="fr-CH" sz="1200" dirty="0"/>
                        <a:t>11. BT</a:t>
                      </a:r>
                    </a:p>
                    <a:p>
                      <a:r>
                        <a:rPr lang="fr-CH" sz="1200" dirty="0"/>
                        <a:t>14. HIT</a:t>
                      </a:r>
                    </a:p>
                    <a:p>
                      <a:r>
                        <a:rPr lang="fr-CH" sz="1200" dirty="0"/>
                        <a:t>26. PICCOLI</a:t>
                      </a:r>
                    </a:p>
                    <a:p>
                      <a:r>
                        <a:rPr lang="fr-CH" sz="1200" dirty="0"/>
                        <a:t>35. CYCLOMED</a:t>
                      </a:r>
                    </a:p>
                    <a:p>
                      <a:r>
                        <a:rPr lang="fr-CH" sz="1200" dirty="0"/>
                        <a:t>43. HUD</a:t>
                      </a:r>
                      <a:endParaRPr lang="en-GB" sz="1200" dirty="0"/>
                    </a:p>
                  </a:txBody>
                  <a:tcPr anchor="ctr"/>
                </a:tc>
                <a:tc>
                  <a:txBody>
                    <a:bodyPr/>
                    <a:lstStyle/>
                    <a:p>
                      <a:r>
                        <a:rPr lang="fr-CH" sz="1200" dirty="0"/>
                        <a:t>69%</a:t>
                      </a:r>
                    </a:p>
                    <a:p>
                      <a:r>
                        <a:rPr lang="fr-CH" sz="1200" dirty="0"/>
                        <a:t>30%</a:t>
                      </a:r>
                    </a:p>
                    <a:p>
                      <a:r>
                        <a:rPr lang="fr-CH" sz="1200" dirty="0"/>
                        <a:t>66%</a:t>
                      </a:r>
                    </a:p>
                    <a:p>
                      <a:r>
                        <a:rPr lang="fr-CH" sz="1200" dirty="0"/>
                        <a:t>78%</a:t>
                      </a:r>
                    </a:p>
                    <a:p>
                      <a:r>
                        <a:rPr lang="fr-CH" sz="1200" dirty="0"/>
                        <a:t>79%</a:t>
                      </a:r>
                    </a:p>
                    <a:p>
                      <a:r>
                        <a:rPr lang="fr-CH" sz="1200" dirty="0"/>
                        <a:t>57%</a:t>
                      </a:r>
                    </a:p>
                    <a:p>
                      <a:r>
                        <a:rPr lang="fr-CH" sz="1200" dirty="0"/>
                        <a:t>37%</a:t>
                      </a:r>
                    </a:p>
                  </a:txBody>
                  <a:tcPr anchor="ctr"/>
                </a:tc>
                <a:tc>
                  <a:txBody>
                    <a:bodyPr/>
                    <a:lstStyle/>
                    <a:p>
                      <a:r>
                        <a:rPr lang="fr-CH" sz="1200" dirty="0" err="1"/>
                        <a:t>Less</a:t>
                      </a:r>
                      <a:r>
                        <a:rPr lang="fr-CH" sz="1200" dirty="0"/>
                        <a:t> </a:t>
                      </a:r>
                      <a:r>
                        <a:rPr lang="fr-CH" sz="1200" dirty="0" err="1"/>
                        <a:t>experienced</a:t>
                      </a:r>
                      <a:r>
                        <a:rPr lang="fr-CH" sz="1200" dirty="0"/>
                        <a:t> staff are </a:t>
                      </a:r>
                      <a:r>
                        <a:rPr lang="fr-CH" sz="1200" dirty="0" err="1"/>
                        <a:t>working</a:t>
                      </a:r>
                      <a:r>
                        <a:rPr lang="fr-CH" sz="1200" dirty="0"/>
                        <a:t> more </a:t>
                      </a:r>
                      <a:r>
                        <a:rPr lang="fr-CH" sz="1200" dirty="0" err="1"/>
                        <a:t>than</a:t>
                      </a:r>
                      <a:r>
                        <a:rPr lang="fr-CH" sz="1200" dirty="0"/>
                        <a:t> </a:t>
                      </a:r>
                      <a:r>
                        <a:rPr lang="fr-CH" sz="1200" dirty="0" err="1"/>
                        <a:t>planned</a:t>
                      </a:r>
                      <a:r>
                        <a:rPr lang="fr-CH" sz="1200" dirty="0"/>
                        <a:t>, </a:t>
                      </a:r>
                      <a:r>
                        <a:rPr lang="fr-CH" sz="1200" dirty="0" err="1"/>
                        <a:t>under</a:t>
                      </a:r>
                      <a:r>
                        <a:rPr lang="fr-CH" sz="1200" dirty="0"/>
                        <a:t> the supervision of senior </a:t>
                      </a:r>
                      <a:r>
                        <a:rPr lang="fr-CH" sz="1200" dirty="0" err="1"/>
                        <a:t>researchers</a:t>
                      </a:r>
                      <a:r>
                        <a:rPr lang="fr-CH" sz="1200" dirty="0"/>
                        <a:t>/</a:t>
                      </a:r>
                      <a:r>
                        <a:rPr lang="fr-CH" sz="1200" dirty="0" err="1"/>
                        <a:t>engineers</a:t>
                      </a:r>
                      <a:r>
                        <a:rPr lang="fr-CH" sz="1200" dirty="0"/>
                        <a:t>. In addition, senior staff personnel </a:t>
                      </a:r>
                      <a:r>
                        <a:rPr lang="fr-CH" sz="1200" dirty="0" err="1"/>
                        <a:t>costs</a:t>
                      </a:r>
                      <a:r>
                        <a:rPr lang="fr-CH" sz="1200" dirty="0"/>
                        <a:t> are not </a:t>
                      </a:r>
                      <a:r>
                        <a:rPr lang="fr-CH" sz="1200" dirty="0" err="1"/>
                        <a:t>claimed</a:t>
                      </a:r>
                      <a:r>
                        <a:rPr lang="fr-CH" sz="1200" dirty="0"/>
                        <a:t> to the EC for </a:t>
                      </a:r>
                      <a:r>
                        <a:rPr lang="fr-CH" sz="1200" dirty="0" err="1"/>
                        <a:t>some</a:t>
                      </a:r>
                      <a:r>
                        <a:rPr lang="fr-CH" sz="1200" dirty="0"/>
                        <a:t> cases, </a:t>
                      </a:r>
                      <a:r>
                        <a:rPr lang="fr-CH" sz="1200" dirty="0" err="1"/>
                        <a:t>such</a:t>
                      </a:r>
                      <a:r>
                        <a:rPr lang="fr-CH" sz="1200" dirty="0"/>
                        <a:t> as </a:t>
                      </a:r>
                      <a:r>
                        <a:rPr lang="fr-CH" sz="1200" dirty="0" err="1"/>
                        <a:t>TalTech</a:t>
                      </a:r>
                      <a:r>
                        <a:rPr lang="fr-CH" sz="1200" dirty="0"/>
                        <a:t>.</a:t>
                      </a:r>
                      <a:endParaRPr lang="en-GB" sz="1200" dirty="0"/>
                    </a:p>
                  </a:txBody>
                  <a:tcPr anchor="ctr"/>
                </a:tc>
                <a:extLst>
                  <a:ext uri="{0D108BD9-81ED-4DB2-BD59-A6C34878D82A}">
                    <a16:rowId xmlns:a16="http://schemas.microsoft.com/office/drawing/2014/main" val="719757428"/>
                  </a:ext>
                </a:extLst>
              </a:tr>
              <a:tr h="370840">
                <a:tc>
                  <a:txBody>
                    <a:bodyPr/>
                    <a:lstStyle/>
                    <a:p>
                      <a:r>
                        <a:rPr lang="fr-CH" sz="1200" dirty="0"/>
                        <a:t>25. KYMA</a:t>
                      </a:r>
                    </a:p>
                  </a:txBody>
                  <a:tcPr anchor="ctr"/>
                </a:tc>
                <a:tc>
                  <a:txBody>
                    <a:bodyPr/>
                    <a:lstStyle/>
                    <a:p>
                      <a:r>
                        <a:rPr lang="fr-CH" sz="1200" dirty="0"/>
                        <a:t>79%</a:t>
                      </a:r>
                    </a:p>
                  </a:txBody>
                  <a:tcPr anchor="ctr"/>
                </a:tc>
                <a:tc>
                  <a:txBody>
                    <a:bodyPr/>
                    <a:lstStyle/>
                    <a:p>
                      <a:r>
                        <a:rPr lang="en-GB" sz="1200" dirty="0"/>
                        <a:t>More </a:t>
                      </a:r>
                      <a:r>
                        <a:rPr lang="en-GB" sz="1200" dirty="0" err="1"/>
                        <a:t>labor</a:t>
                      </a:r>
                      <a:r>
                        <a:rPr lang="en-GB" sz="1200" dirty="0"/>
                        <a:t> hours from staff at the Linked Third Party (LTP) are used than planned, and the LTP has a lower average personnel cost.</a:t>
                      </a:r>
                      <a:endParaRPr lang="fr-CH" sz="1200" dirty="0"/>
                    </a:p>
                  </a:txBody>
                  <a:tcPr anchor="ctr"/>
                </a:tc>
                <a:extLst>
                  <a:ext uri="{0D108BD9-81ED-4DB2-BD59-A6C34878D82A}">
                    <a16:rowId xmlns:a16="http://schemas.microsoft.com/office/drawing/2014/main" val="2491742020"/>
                  </a:ext>
                </a:extLst>
              </a:tr>
              <a:tr h="370840">
                <a:tc>
                  <a:txBody>
                    <a:bodyPr/>
                    <a:lstStyle/>
                    <a:p>
                      <a:r>
                        <a:rPr lang="fr-CH" sz="1200" dirty="0"/>
                        <a:t>31. INCT</a:t>
                      </a:r>
                    </a:p>
                    <a:p>
                      <a:r>
                        <a:rPr lang="fr-CH" sz="1200" dirty="0"/>
                        <a:t>33. STU</a:t>
                      </a:r>
                    </a:p>
                    <a:p>
                      <a:r>
                        <a:rPr lang="fr-CH" sz="1200" dirty="0"/>
                        <a:t>36. </a:t>
                      </a:r>
                      <a:r>
                        <a:rPr lang="fr-CH" sz="1200" dirty="0" err="1"/>
                        <a:t>Elytt</a:t>
                      </a:r>
                      <a:endParaRPr lang="fr-CH" sz="1200" dirty="0"/>
                    </a:p>
                    <a:p>
                      <a:r>
                        <a:rPr lang="fr-CH" sz="1200" dirty="0"/>
                        <a:t>39. </a:t>
                      </a:r>
                      <a:r>
                        <a:rPr lang="fr-CH" sz="1200" dirty="0" err="1"/>
                        <a:t>Scanditronix</a:t>
                      </a:r>
                      <a:endParaRPr lang="fr-CH" sz="1200" dirty="0"/>
                    </a:p>
                    <a:p>
                      <a:r>
                        <a:rPr lang="fr-CH" sz="1200" dirty="0"/>
                        <a:t>40. UU</a:t>
                      </a:r>
                    </a:p>
                    <a:p>
                      <a:r>
                        <a:rPr lang="fr-CH" sz="1200" dirty="0"/>
                        <a:t>48. </a:t>
                      </a:r>
                      <a:r>
                        <a:rPr lang="fr-CH" sz="1200" dirty="0" err="1"/>
                        <a:t>uu</a:t>
                      </a:r>
                      <a:endParaRPr lang="fr-CH" sz="1200" dirty="0"/>
                    </a:p>
                  </a:txBody>
                  <a:tcPr anchor="ctr"/>
                </a:tc>
                <a:tc>
                  <a:txBody>
                    <a:bodyPr/>
                    <a:lstStyle/>
                    <a:p>
                      <a:r>
                        <a:rPr lang="fr-CH" sz="1200" i="0" dirty="0"/>
                        <a:t>73%</a:t>
                      </a:r>
                    </a:p>
                    <a:p>
                      <a:r>
                        <a:rPr lang="fr-CH" sz="1200" i="0" dirty="0"/>
                        <a:t>77%</a:t>
                      </a:r>
                    </a:p>
                    <a:p>
                      <a:r>
                        <a:rPr lang="fr-CH" sz="1200" i="0" dirty="0"/>
                        <a:t>47%</a:t>
                      </a:r>
                    </a:p>
                    <a:p>
                      <a:r>
                        <a:rPr lang="fr-CH" sz="1200" i="0" dirty="0"/>
                        <a:t>64%</a:t>
                      </a:r>
                    </a:p>
                    <a:p>
                      <a:r>
                        <a:rPr lang="fr-CH" sz="1200" i="0" dirty="0"/>
                        <a:t>75%</a:t>
                      </a:r>
                    </a:p>
                    <a:p>
                      <a:r>
                        <a:rPr lang="fr-CH" sz="1200" i="0" dirty="0"/>
                        <a:t>57%</a:t>
                      </a:r>
                      <a:endParaRPr lang="en-GB" sz="1200" i="0" dirty="0"/>
                    </a:p>
                  </a:txBody>
                  <a:tcPr anchor="ctr"/>
                </a:tc>
                <a:tc>
                  <a:txBody>
                    <a:bodyPr/>
                    <a:lstStyle/>
                    <a:p>
                      <a:r>
                        <a:rPr lang="fr-CH" sz="1200" dirty="0"/>
                        <a:t>The </a:t>
                      </a:r>
                      <a:r>
                        <a:rPr lang="en-GB" sz="1200" dirty="0"/>
                        <a:t>use of resources is not linear during the project, and for this first period, they involved more </a:t>
                      </a:r>
                    </a:p>
                    <a:p>
                      <a:r>
                        <a:rPr lang="en-GB" sz="1200" dirty="0"/>
                        <a:t>junior staff than initially planned.</a:t>
                      </a:r>
                    </a:p>
                    <a:p>
                      <a:r>
                        <a:rPr lang="en-GB" sz="1200" i="1" dirty="0"/>
                        <a:t>NB for STU: in addition to this, a valorisation of personnel costs, planned at proposal stage, could not happen due to political situation in Slovakia also connected to global situation in Europe and war in Ukraine.</a:t>
                      </a:r>
                    </a:p>
                    <a:p>
                      <a:r>
                        <a:rPr lang="en-GB" sz="1200" i="1" dirty="0"/>
                        <a:t>NB for </a:t>
                      </a:r>
                      <a:r>
                        <a:rPr lang="en-GB" sz="1200" i="1" dirty="0" err="1"/>
                        <a:t>Scanditronix</a:t>
                      </a:r>
                      <a:r>
                        <a:rPr lang="en-GB" sz="1200" i="1" dirty="0"/>
                        <a:t>: more senior staff was planned to work later in the project, but as outline above </a:t>
                      </a:r>
                      <a:r>
                        <a:rPr lang="en-GB" sz="1200" i="1" dirty="0" err="1"/>
                        <a:t>Scanditronix</a:t>
                      </a:r>
                      <a:r>
                        <a:rPr lang="en-GB" sz="1200" i="1" dirty="0"/>
                        <a:t> will step out of the project.</a:t>
                      </a:r>
                    </a:p>
                  </a:txBody>
                  <a:tcPr anchor="ctr"/>
                </a:tc>
                <a:extLst>
                  <a:ext uri="{0D108BD9-81ED-4DB2-BD59-A6C34878D82A}">
                    <a16:rowId xmlns:a16="http://schemas.microsoft.com/office/drawing/2014/main" val="3071132110"/>
                  </a:ext>
                </a:extLst>
              </a:tr>
              <a:tr h="370840">
                <a:tc>
                  <a:txBody>
                    <a:bodyPr/>
                    <a:lstStyle/>
                    <a:p>
                      <a:r>
                        <a:rPr lang="fr-CH" sz="1200" dirty="0"/>
                        <a:t>5. BI</a:t>
                      </a:r>
                    </a:p>
                  </a:txBody>
                  <a:tcPr anchor="ctr"/>
                </a:tc>
                <a:tc>
                  <a:txBody>
                    <a:bodyPr/>
                    <a:lstStyle/>
                    <a:p>
                      <a:r>
                        <a:rPr lang="fr-CH" sz="1200" i="0" dirty="0"/>
                        <a:t>129%</a:t>
                      </a:r>
                      <a:endParaRPr lang="en-GB" sz="1200" i="0" dirty="0"/>
                    </a:p>
                  </a:txBody>
                  <a:tcPr anchor="ctr"/>
                </a:tc>
                <a:tc>
                  <a:txBody>
                    <a:bodyPr/>
                    <a:lstStyle/>
                    <a:p>
                      <a:r>
                        <a:rPr lang="fr-CH" sz="1200" i="0" dirty="0"/>
                        <a:t>Salary </a:t>
                      </a:r>
                      <a:r>
                        <a:rPr lang="fr-CH" sz="1200" i="0" dirty="0" err="1"/>
                        <a:t>increases</a:t>
                      </a:r>
                      <a:r>
                        <a:rPr lang="fr-CH" sz="1200" i="0" dirty="0"/>
                        <a:t> and </a:t>
                      </a:r>
                      <a:r>
                        <a:rPr lang="en-GB" sz="1200" i="0" dirty="0"/>
                        <a:t>incentive plan related to the R&amp;D were not part of the budget estimation</a:t>
                      </a:r>
                    </a:p>
                  </a:txBody>
                  <a:tcPr anchor="ctr"/>
                </a:tc>
                <a:extLst>
                  <a:ext uri="{0D108BD9-81ED-4DB2-BD59-A6C34878D82A}">
                    <a16:rowId xmlns:a16="http://schemas.microsoft.com/office/drawing/2014/main" val="1231182939"/>
                  </a:ext>
                </a:extLst>
              </a:tr>
              <a:tr h="370840">
                <a:tc>
                  <a:txBody>
                    <a:bodyPr/>
                    <a:lstStyle/>
                    <a:p>
                      <a:r>
                        <a:rPr lang="fr-CH" sz="1200" dirty="0"/>
                        <a:t>12. DESY</a:t>
                      </a:r>
                    </a:p>
                    <a:p>
                      <a:r>
                        <a:rPr lang="fr-CH" sz="1200" dirty="0"/>
                        <a:t>20. Wigner RCP</a:t>
                      </a:r>
                    </a:p>
                  </a:txBody>
                  <a:tcPr anchor="ctr"/>
                </a:tc>
                <a:tc>
                  <a:txBody>
                    <a:bodyPr/>
                    <a:lstStyle/>
                    <a:p>
                      <a:r>
                        <a:rPr lang="fr-CH" sz="1200" i="0" dirty="0"/>
                        <a:t>159%</a:t>
                      </a:r>
                    </a:p>
                    <a:p>
                      <a:r>
                        <a:rPr lang="fr-CH" sz="1200" i="0" dirty="0"/>
                        <a:t>204%</a:t>
                      </a:r>
                      <a:endParaRPr lang="en-GB" sz="1200" i="0" dirty="0"/>
                    </a:p>
                  </a:txBody>
                  <a:tcPr anchor="ctr"/>
                </a:tc>
                <a:tc>
                  <a:txBody>
                    <a:bodyPr/>
                    <a:lstStyle/>
                    <a:p>
                      <a:r>
                        <a:rPr lang="en-GB" sz="1200" i="0" dirty="0"/>
                        <a:t>The work for I.FAST in P1  was performed by senior scientists</a:t>
                      </a:r>
                    </a:p>
                    <a:p>
                      <a:r>
                        <a:rPr lang="en-GB" sz="1200" i="0" dirty="0"/>
                        <a:t>NB for WIGNER, this is also due to exchange rate and unforeseen increased personnel costs</a:t>
                      </a:r>
                    </a:p>
                  </a:txBody>
                  <a:tcPr anchor="ctr"/>
                </a:tc>
                <a:extLst>
                  <a:ext uri="{0D108BD9-81ED-4DB2-BD59-A6C34878D82A}">
                    <a16:rowId xmlns:a16="http://schemas.microsoft.com/office/drawing/2014/main" val="2734044211"/>
                  </a:ext>
                </a:extLst>
              </a:tr>
            </a:tbl>
          </a:graphicData>
        </a:graphic>
      </p:graphicFrame>
      <p:sp>
        <p:nvSpPr>
          <p:cNvPr id="4" name="Content Placeholder 2">
            <a:extLst>
              <a:ext uri="{FF2B5EF4-FFF2-40B4-BE49-F238E27FC236}">
                <a16:creationId xmlns:a16="http://schemas.microsoft.com/office/drawing/2014/main" id="{D4731C57-E1ED-DAC6-40FB-1E73978036AC}"/>
              </a:ext>
            </a:extLst>
          </p:cNvPr>
          <p:cNvSpPr txBox="1">
            <a:spLocks/>
          </p:cNvSpPr>
          <p:nvPr/>
        </p:nvSpPr>
        <p:spPr>
          <a:xfrm>
            <a:off x="191344" y="1298179"/>
            <a:ext cx="1008112" cy="4101710"/>
          </a:xfrm>
          <a:prstGeom prst="rect">
            <a:avLst/>
          </a:prstGeom>
        </p:spPr>
        <p:txBody>
          <a:bodyPr vert="vert270" lIns="91440" tIns="45720" rIns="91440" bIns="45720" rtlCol="0" anchor="t">
            <a:norm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2000" b="1" dirty="0"/>
              <a:t>Deviations on average personnel cost (€/PM) compared to GA and annexes.</a:t>
            </a:r>
          </a:p>
          <a:p>
            <a:pPr marL="0" indent="0">
              <a:buNone/>
            </a:pPr>
            <a:endParaRPr lang="en-GB" sz="2000" b="1" dirty="0"/>
          </a:p>
        </p:txBody>
      </p:sp>
    </p:spTree>
    <p:extLst>
      <p:ext uri="{BB962C8B-B14F-4D97-AF65-F5344CB8AC3E}">
        <p14:creationId xmlns:p14="http://schemas.microsoft.com/office/powerpoint/2010/main" val="2325895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6A6FB-13FB-44B6-9530-640716F51856}"/>
              </a:ext>
            </a:extLst>
          </p:cNvPr>
          <p:cNvSpPr>
            <a:spLocks noGrp="1"/>
          </p:cNvSpPr>
          <p:nvPr>
            <p:ph type="title"/>
          </p:nvPr>
        </p:nvSpPr>
        <p:spPr>
          <a:xfrm>
            <a:off x="784686" y="404664"/>
            <a:ext cx="8137800" cy="680226"/>
          </a:xfrm>
        </p:spPr>
        <p:txBody>
          <a:bodyPr>
            <a:normAutofit fontScale="90000"/>
          </a:bodyPr>
          <a:lstStyle/>
          <a:p>
            <a:r>
              <a:rPr lang="fr-CH" sz="4400" dirty="0"/>
              <a:t>W</a:t>
            </a:r>
            <a:r>
              <a:rPr lang="en-GB" sz="4400" dirty="0" err="1"/>
              <a:t>ider</a:t>
            </a:r>
            <a:r>
              <a:rPr lang="en-GB" sz="4400" dirty="0"/>
              <a:t> goal and Consortium</a:t>
            </a:r>
          </a:p>
        </p:txBody>
      </p:sp>
      <p:sp>
        <p:nvSpPr>
          <p:cNvPr id="3" name="Content Placeholder 2">
            <a:extLst>
              <a:ext uri="{FF2B5EF4-FFF2-40B4-BE49-F238E27FC236}">
                <a16:creationId xmlns:a16="http://schemas.microsoft.com/office/drawing/2014/main" id="{329106CD-BE39-4E44-8999-AF11555FCB5E}"/>
              </a:ext>
            </a:extLst>
          </p:cNvPr>
          <p:cNvSpPr>
            <a:spLocks noGrp="1"/>
          </p:cNvSpPr>
          <p:nvPr>
            <p:ph idx="1"/>
          </p:nvPr>
        </p:nvSpPr>
        <p:spPr>
          <a:xfrm>
            <a:off x="623392" y="1096889"/>
            <a:ext cx="10197570" cy="4924399"/>
          </a:xfrm>
        </p:spPr>
        <p:txBody>
          <a:bodyPr>
            <a:normAutofit fontScale="70000" lnSpcReduction="20000"/>
          </a:bodyPr>
          <a:lstStyle/>
          <a:p>
            <a:pPr>
              <a:lnSpc>
                <a:spcPct val="120000"/>
              </a:lnSpc>
              <a:spcBef>
                <a:spcPts val="0"/>
              </a:spcBef>
            </a:pPr>
            <a:r>
              <a:rPr lang="en-GB" dirty="0"/>
              <a:t>Wider goal (from the Commission’s Work Programme): </a:t>
            </a:r>
          </a:p>
          <a:p>
            <a:pPr marL="0" indent="0">
              <a:lnSpc>
                <a:spcPct val="120000"/>
              </a:lnSpc>
              <a:spcBef>
                <a:spcPts val="0"/>
              </a:spcBef>
              <a:buNone/>
            </a:pPr>
            <a:r>
              <a:rPr lang="en-GB" dirty="0"/>
              <a:t>	“Demonstrate the role of Research Infrastructures in the </a:t>
            </a:r>
          </a:p>
          <a:p>
            <a:pPr marL="0" indent="0">
              <a:lnSpc>
                <a:spcPct val="120000"/>
              </a:lnSpc>
              <a:spcBef>
                <a:spcPts val="0"/>
              </a:spcBef>
              <a:buNone/>
            </a:pPr>
            <a:r>
              <a:rPr lang="en-GB" dirty="0"/>
              <a:t>	translation of </a:t>
            </a:r>
            <a:r>
              <a:rPr lang="en-GB" dirty="0">
                <a:solidFill>
                  <a:schemeClr val="accent1"/>
                </a:solidFill>
              </a:rPr>
              <a:t>Open Science </a:t>
            </a:r>
            <a:r>
              <a:rPr lang="en-GB" dirty="0"/>
              <a:t>into</a:t>
            </a:r>
            <a:r>
              <a:rPr lang="en-GB" dirty="0">
                <a:solidFill>
                  <a:schemeClr val="accent1"/>
                </a:solidFill>
              </a:rPr>
              <a:t> Open Innovation”. </a:t>
            </a:r>
          </a:p>
          <a:p>
            <a:pPr>
              <a:lnSpc>
                <a:spcPct val="120000"/>
              </a:lnSpc>
            </a:pPr>
            <a:r>
              <a:rPr lang="en-GB" dirty="0"/>
              <a:t>Consortium of </a:t>
            </a:r>
            <a:r>
              <a:rPr lang="en-GB" b="1" dirty="0">
                <a:solidFill>
                  <a:schemeClr val="accent1"/>
                </a:solidFill>
              </a:rPr>
              <a:t>48 beneficiaries</a:t>
            </a:r>
          </a:p>
          <a:p>
            <a:pPr marL="457200" lvl="1" indent="0">
              <a:lnSpc>
                <a:spcPct val="120000"/>
              </a:lnSpc>
              <a:spcBef>
                <a:spcPts val="0"/>
              </a:spcBef>
              <a:buNone/>
            </a:pPr>
            <a:r>
              <a:rPr lang="en-GB" dirty="0"/>
              <a:t>	8 large RI operators, </a:t>
            </a:r>
          </a:p>
          <a:p>
            <a:pPr marL="457200" lvl="1" indent="0">
              <a:lnSpc>
                <a:spcPct val="120000"/>
              </a:lnSpc>
              <a:spcBef>
                <a:spcPts val="0"/>
              </a:spcBef>
              <a:buNone/>
            </a:pPr>
            <a:r>
              <a:rPr lang="en-GB" dirty="0"/>
              <a:t>	12 national research centres, </a:t>
            </a:r>
          </a:p>
          <a:p>
            <a:pPr marL="457200" lvl="1" indent="0">
              <a:lnSpc>
                <a:spcPct val="120000"/>
              </a:lnSpc>
              <a:spcBef>
                <a:spcPts val="0"/>
              </a:spcBef>
              <a:buNone/>
            </a:pPr>
            <a:r>
              <a:rPr lang="en-GB" dirty="0"/>
              <a:t>	12 universities, </a:t>
            </a:r>
          </a:p>
          <a:p>
            <a:pPr marL="457200" lvl="1" indent="0">
              <a:lnSpc>
                <a:spcPct val="120000"/>
              </a:lnSpc>
              <a:spcBef>
                <a:spcPts val="0"/>
              </a:spcBef>
              <a:buNone/>
            </a:pPr>
            <a:r>
              <a:rPr lang="en-GB" dirty="0">
                <a:solidFill>
                  <a:schemeClr val="accent1"/>
                </a:solidFill>
              </a:rPr>
              <a:t>	16 industrial partners </a:t>
            </a:r>
            <a:r>
              <a:rPr lang="en-GB" dirty="0"/>
              <a:t>(</a:t>
            </a:r>
            <a:r>
              <a:rPr lang="en-GB" b="1" dirty="0">
                <a:solidFill>
                  <a:schemeClr val="accent1"/>
                </a:solidFill>
              </a:rPr>
              <a:t>1/3</a:t>
            </a:r>
            <a:r>
              <a:rPr lang="en-GB" dirty="0"/>
              <a:t>, including 11 SMEs) </a:t>
            </a:r>
          </a:p>
          <a:p>
            <a:pPr marL="0" indent="0">
              <a:lnSpc>
                <a:spcPct val="120000"/>
              </a:lnSpc>
              <a:buNone/>
            </a:pPr>
            <a:r>
              <a:rPr lang="en-GB" dirty="0"/>
              <a:t>from 15 European Countries, supported by 12 partner organisations and &gt;20  collaborating institutions, working on </a:t>
            </a:r>
            <a:r>
              <a:rPr lang="en-GB" b="1" dirty="0">
                <a:solidFill>
                  <a:schemeClr val="accent1"/>
                </a:solidFill>
              </a:rPr>
              <a:t>40 R&amp;D Tasks </a:t>
            </a:r>
            <a:r>
              <a:rPr lang="en-GB" dirty="0"/>
              <a:t>to develop a portfolio of </a:t>
            </a:r>
            <a:r>
              <a:rPr lang="en-GB" b="1" dirty="0">
                <a:solidFill>
                  <a:schemeClr val="accent1"/>
                </a:solidFill>
              </a:rPr>
              <a:t>technologies for the next generation of particle accelerators</a:t>
            </a:r>
            <a:r>
              <a:rPr lang="en-GB" b="1" dirty="0"/>
              <a:t>.</a:t>
            </a:r>
          </a:p>
          <a:p>
            <a:pPr>
              <a:lnSpc>
                <a:spcPct val="120000"/>
              </a:lnSpc>
            </a:pPr>
            <a:r>
              <a:rPr lang="en-GB" dirty="0"/>
              <a:t>Timeline: </a:t>
            </a:r>
            <a:r>
              <a:rPr lang="en-GB" b="1" dirty="0">
                <a:solidFill>
                  <a:schemeClr val="accent1"/>
                </a:solidFill>
              </a:rPr>
              <a:t>4 years</a:t>
            </a:r>
            <a:r>
              <a:rPr lang="en-GB" dirty="0"/>
              <a:t>, starting 1 May 2021.</a:t>
            </a:r>
          </a:p>
          <a:p>
            <a:pPr>
              <a:lnSpc>
                <a:spcPct val="120000"/>
              </a:lnSpc>
            </a:pPr>
            <a:r>
              <a:rPr lang="en-GB" dirty="0"/>
              <a:t>Resources: </a:t>
            </a:r>
            <a:r>
              <a:rPr lang="en-GB" b="1" dirty="0">
                <a:solidFill>
                  <a:schemeClr val="accent1"/>
                </a:solidFill>
              </a:rPr>
              <a:t>10 M€</a:t>
            </a:r>
            <a:r>
              <a:rPr lang="en-GB" dirty="0"/>
              <a:t> EC contribution, out of a total project cost of about </a:t>
            </a:r>
            <a:r>
              <a:rPr lang="en-GB" b="1" dirty="0">
                <a:solidFill>
                  <a:schemeClr val="accent1"/>
                </a:solidFill>
              </a:rPr>
              <a:t>19 M€ </a:t>
            </a:r>
            <a:r>
              <a:rPr lang="en-GB" dirty="0"/>
              <a:t>(co-funding principle).</a:t>
            </a:r>
          </a:p>
        </p:txBody>
      </p:sp>
      <p:sp>
        <p:nvSpPr>
          <p:cNvPr id="5" name="Slide Number Placeholder 4">
            <a:extLst>
              <a:ext uri="{FF2B5EF4-FFF2-40B4-BE49-F238E27FC236}">
                <a16:creationId xmlns:a16="http://schemas.microsoft.com/office/drawing/2014/main" id="{48A43208-9052-41DA-B7B3-628C3B653956}"/>
              </a:ext>
            </a:extLst>
          </p:cNvPr>
          <p:cNvSpPr>
            <a:spLocks noGrp="1"/>
          </p:cNvSpPr>
          <p:nvPr>
            <p:ph type="sldNum" sz="quarter" idx="12"/>
          </p:nvPr>
        </p:nvSpPr>
        <p:spPr>
          <a:xfrm>
            <a:off x="9688791" y="6226463"/>
            <a:ext cx="1657400" cy="365125"/>
          </a:xfrm>
        </p:spPr>
        <p:txBody>
          <a:bodyPr/>
          <a:lstStyle/>
          <a:p>
            <a:fld id="{F7A1A58B-7BA1-7E42-8231-6D1CB1C760B1}" type="slidenum">
              <a:rPr lang="en-US" smtClean="0"/>
              <a:pPr/>
              <a:t>5</a:t>
            </a:fld>
            <a:endParaRPr lang="en-US" dirty="0"/>
          </a:p>
        </p:txBody>
      </p:sp>
      <p:pic>
        <p:nvPicPr>
          <p:cNvPr id="7" name="Picture 6">
            <a:extLst>
              <a:ext uri="{FF2B5EF4-FFF2-40B4-BE49-F238E27FC236}">
                <a16:creationId xmlns:a16="http://schemas.microsoft.com/office/drawing/2014/main" id="{E8CC8E8C-04F8-06EB-EE95-E98AE22C67B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526660" y="1844824"/>
            <a:ext cx="2531126" cy="1440160"/>
          </a:xfrm>
          <a:prstGeom prst="rect">
            <a:avLst/>
          </a:prstGeom>
        </p:spPr>
      </p:pic>
    </p:spTree>
    <p:extLst>
      <p:ext uri="{BB962C8B-B14F-4D97-AF65-F5344CB8AC3E}">
        <p14:creationId xmlns:p14="http://schemas.microsoft.com/office/powerpoint/2010/main" val="2261686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EEBE5-4C71-D079-AF46-72862C7C5D7E}"/>
              </a:ext>
            </a:extLst>
          </p:cNvPr>
          <p:cNvSpPr>
            <a:spLocks noGrp="1"/>
          </p:cNvSpPr>
          <p:nvPr>
            <p:ph type="title"/>
          </p:nvPr>
        </p:nvSpPr>
        <p:spPr>
          <a:xfrm>
            <a:off x="340675" y="245763"/>
            <a:ext cx="11161240" cy="920538"/>
          </a:xfrm>
        </p:spPr>
        <p:txBody>
          <a:bodyPr>
            <a:normAutofit fontScale="90000"/>
          </a:bodyPr>
          <a:lstStyle/>
          <a:p>
            <a:r>
              <a:rPr lang="en-GB" dirty="0"/>
              <a:t>The role of I.FAST in accelerator research</a:t>
            </a:r>
          </a:p>
        </p:txBody>
      </p:sp>
      <p:sp>
        <p:nvSpPr>
          <p:cNvPr id="5" name="Slide Number Placeholder 4">
            <a:extLst>
              <a:ext uri="{FF2B5EF4-FFF2-40B4-BE49-F238E27FC236}">
                <a16:creationId xmlns:a16="http://schemas.microsoft.com/office/drawing/2014/main" id="{DEA2AA62-3C3B-11CE-5731-60CAE32EBFB4}"/>
              </a:ext>
            </a:extLst>
          </p:cNvPr>
          <p:cNvSpPr>
            <a:spLocks noGrp="1"/>
          </p:cNvSpPr>
          <p:nvPr>
            <p:ph type="sldNum" sz="quarter" idx="12"/>
          </p:nvPr>
        </p:nvSpPr>
        <p:spPr>
          <a:xfrm>
            <a:off x="9844515" y="6255284"/>
            <a:ext cx="1657400" cy="365125"/>
          </a:xfrm>
        </p:spPr>
        <p:txBody>
          <a:bodyPr/>
          <a:lstStyle/>
          <a:p>
            <a:fld id="{F7A1A58B-7BA1-7E42-8231-6D1CB1C760B1}" type="slidenum">
              <a:rPr lang="en-US" smtClean="0"/>
              <a:pPr/>
              <a:t>6</a:t>
            </a:fld>
            <a:endParaRPr lang="en-US"/>
          </a:p>
        </p:txBody>
      </p:sp>
      <p:sp>
        <p:nvSpPr>
          <p:cNvPr id="6" name="TextBox 5">
            <a:extLst>
              <a:ext uri="{FF2B5EF4-FFF2-40B4-BE49-F238E27FC236}">
                <a16:creationId xmlns:a16="http://schemas.microsoft.com/office/drawing/2014/main" id="{63B891B2-E610-A412-A7B5-C79F22CD6EFE}"/>
              </a:ext>
            </a:extLst>
          </p:cNvPr>
          <p:cNvSpPr txBox="1"/>
          <p:nvPr/>
        </p:nvSpPr>
        <p:spPr>
          <a:xfrm>
            <a:off x="249031" y="1937850"/>
            <a:ext cx="4669403" cy="349326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spcBef>
                <a:spcPts val="600"/>
              </a:spcBef>
              <a:buFont typeface="Wingdings" panose="05000000000000000000" pitchFamily="2" charset="2"/>
              <a:buChar char="Ø"/>
            </a:pPr>
            <a:r>
              <a:rPr lang="en-GB" dirty="0"/>
              <a:t>Today, </a:t>
            </a:r>
            <a:r>
              <a:rPr lang="en-GB" b="1" dirty="0">
                <a:solidFill>
                  <a:schemeClr val="accent6"/>
                </a:solidFill>
              </a:rPr>
              <a:t>extrapolating</a:t>
            </a:r>
            <a:r>
              <a:rPr lang="en-GB" dirty="0"/>
              <a:t> present technologies to reach new physics goals may soon bring accelerators towards the </a:t>
            </a:r>
            <a:r>
              <a:rPr lang="en-GB" b="1" dirty="0">
                <a:solidFill>
                  <a:schemeClr val="accent6"/>
                </a:solidFill>
              </a:rPr>
              <a:t>limits of sustainability </a:t>
            </a:r>
            <a:r>
              <a:rPr lang="en-GB" dirty="0"/>
              <a:t>(dimensions, complexity, cost, energy consumption).</a:t>
            </a:r>
          </a:p>
          <a:p>
            <a:pPr marL="285750" indent="-285750">
              <a:spcBef>
                <a:spcPts val="600"/>
              </a:spcBef>
              <a:buFont typeface="Wingdings" panose="05000000000000000000" pitchFamily="2" charset="2"/>
              <a:buChar char="Ø"/>
            </a:pPr>
            <a:r>
              <a:rPr lang="en-GB" dirty="0"/>
              <a:t>In parallel, increasing demands are coming from accelerators for </a:t>
            </a:r>
            <a:r>
              <a:rPr lang="en-GB" b="1" dirty="0">
                <a:solidFill>
                  <a:schemeClr val="accent6"/>
                </a:solidFill>
              </a:rPr>
              <a:t>applied science</a:t>
            </a:r>
            <a:r>
              <a:rPr lang="en-GB" b="1" dirty="0">
                <a:solidFill>
                  <a:srgbClr val="FF0000"/>
                </a:solidFill>
              </a:rPr>
              <a:t> </a:t>
            </a:r>
            <a:r>
              <a:rPr lang="en-GB" dirty="0"/>
              <a:t>(photon and neutrons) and </a:t>
            </a:r>
            <a:r>
              <a:rPr lang="en-GB" b="1" dirty="0">
                <a:solidFill>
                  <a:schemeClr val="accent6"/>
                </a:solidFill>
              </a:rPr>
              <a:t>healthcare</a:t>
            </a:r>
            <a:r>
              <a:rPr lang="en-GB" dirty="0">
                <a:solidFill>
                  <a:schemeClr val="tx1"/>
                </a:solidFill>
              </a:rPr>
              <a:t>, while new </a:t>
            </a:r>
            <a:r>
              <a:rPr lang="en-GB" b="1" dirty="0">
                <a:solidFill>
                  <a:schemeClr val="accent6"/>
                </a:solidFill>
              </a:rPr>
              <a:t>societal applications </a:t>
            </a:r>
            <a:r>
              <a:rPr lang="en-GB" dirty="0">
                <a:solidFill>
                  <a:schemeClr val="tx1"/>
                </a:solidFill>
              </a:rPr>
              <a:t>are appearing. </a:t>
            </a:r>
          </a:p>
        </p:txBody>
      </p:sp>
      <p:sp>
        <p:nvSpPr>
          <p:cNvPr id="7" name="TextBox 6">
            <a:extLst>
              <a:ext uri="{FF2B5EF4-FFF2-40B4-BE49-F238E27FC236}">
                <a16:creationId xmlns:a16="http://schemas.microsoft.com/office/drawing/2014/main" id="{45B687F4-6DE1-603E-5AFF-AAC8BCA5629D}"/>
              </a:ext>
            </a:extLst>
          </p:cNvPr>
          <p:cNvSpPr txBox="1"/>
          <p:nvPr/>
        </p:nvSpPr>
        <p:spPr>
          <a:xfrm>
            <a:off x="242013" y="1177226"/>
            <a:ext cx="11234464"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spcBef>
                <a:spcPts val="600"/>
              </a:spcBef>
              <a:buFont typeface="Wingdings" panose="05000000000000000000" pitchFamily="2" charset="2"/>
              <a:buChar char="Ø"/>
            </a:pPr>
            <a:r>
              <a:rPr lang="en-GB" dirty="0"/>
              <a:t>For the entire XX century, </a:t>
            </a:r>
            <a:r>
              <a:rPr lang="en-GB" b="1" dirty="0">
                <a:solidFill>
                  <a:schemeClr val="accent6"/>
                </a:solidFill>
              </a:rPr>
              <a:t>fundamental science </a:t>
            </a:r>
            <a:r>
              <a:rPr lang="en-GB" dirty="0"/>
              <a:t>as driving force for the development of new accelerators, with its continuous quest for higher energies required to discover new particles.</a:t>
            </a:r>
          </a:p>
        </p:txBody>
      </p:sp>
      <p:pic>
        <p:nvPicPr>
          <p:cNvPr id="8" name="Picture 7">
            <a:extLst>
              <a:ext uri="{FF2B5EF4-FFF2-40B4-BE49-F238E27FC236}">
                <a16:creationId xmlns:a16="http://schemas.microsoft.com/office/drawing/2014/main" id="{F86F83B5-F312-D248-D5E0-5D5C187DFDA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44082" y="1937351"/>
            <a:ext cx="6998887" cy="3456384"/>
          </a:xfrm>
          <a:prstGeom prst="rect">
            <a:avLst/>
          </a:prstGeom>
        </p:spPr>
      </p:pic>
      <p:sp>
        <p:nvSpPr>
          <p:cNvPr id="9" name="TextBox 8">
            <a:extLst>
              <a:ext uri="{FF2B5EF4-FFF2-40B4-BE49-F238E27FC236}">
                <a16:creationId xmlns:a16="http://schemas.microsoft.com/office/drawing/2014/main" id="{9D9A2B64-5942-79D9-4DD5-E8EE5E4A7E26}"/>
              </a:ext>
            </a:extLst>
          </p:cNvPr>
          <p:cNvSpPr txBox="1"/>
          <p:nvPr/>
        </p:nvSpPr>
        <p:spPr>
          <a:xfrm>
            <a:off x="1847528" y="5545407"/>
            <a:ext cx="10225136" cy="923330"/>
          </a:xfrm>
          <a:prstGeom prst="rect">
            <a:avLst/>
          </a:prstGeom>
          <a:noFill/>
        </p:spPr>
        <p:txBody>
          <a:bodyPr wrap="square" rtlCol="0">
            <a:spAutoFit/>
          </a:bodyPr>
          <a:lstStyle/>
          <a:p>
            <a:r>
              <a:rPr lang="en-GB" dirty="0"/>
              <a:t>The scientific goal of I.FAST is to </a:t>
            </a:r>
            <a:r>
              <a:rPr lang="en-GB" b="1" dirty="0">
                <a:solidFill>
                  <a:schemeClr val="accent1"/>
                </a:solidFill>
              </a:rPr>
              <a:t>support the development of new more sustainable technologies </a:t>
            </a:r>
            <a:r>
              <a:rPr lang="en-GB" dirty="0"/>
              <a:t>for basic and applied science, promoting at the same time the </a:t>
            </a:r>
            <a:r>
              <a:rPr lang="en-GB" b="1" dirty="0">
                <a:solidFill>
                  <a:schemeClr val="accent1"/>
                </a:solidFill>
              </a:rPr>
              <a:t>transfer of these technologies to society and to a wider accelerator market</a:t>
            </a:r>
            <a:r>
              <a:rPr lang="en-GB" dirty="0"/>
              <a:t>.</a:t>
            </a:r>
          </a:p>
        </p:txBody>
      </p:sp>
    </p:spTree>
    <p:extLst>
      <p:ext uri="{BB962C8B-B14F-4D97-AF65-F5344CB8AC3E}">
        <p14:creationId xmlns:p14="http://schemas.microsoft.com/office/powerpoint/2010/main" val="3356360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74B49-7977-47E4-AB21-96074FF03918}"/>
              </a:ext>
            </a:extLst>
          </p:cNvPr>
          <p:cNvSpPr>
            <a:spLocks noGrp="1"/>
          </p:cNvSpPr>
          <p:nvPr>
            <p:ph type="title"/>
          </p:nvPr>
        </p:nvSpPr>
        <p:spPr>
          <a:xfrm>
            <a:off x="838200" y="291440"/>
            <a:ext cx="8137800" cy="920538"/>
          </a:xfrm>
        </p:spPr>
        <p:txBody>
          <a:bodyPr>
            <a:normAutofit/>
          </a:bodyPr>
          <a:lstStyle/>
          <a:p>
            <a:r>
              <a:rPr lang="fr-CH" dirty="0"/>
              <a:t>The </a:t>
            </a:r>
            <a:r>
              <a:rPr lang="fr-CH" dirty="0" err="1"/>
              <a:t>three</a:t>
            </a:r>
            <a:r>
              <a:rPr lang="fr-CH" dirty="0"/>
              <a:t> I.FAST </a:t>
            </a:r>
            <a:r>
              <a:rPr lang="fr-CH" dirty="0" err="1"/>
              <a:t>pillars</a:t>
            </a:r>
            <a:endParaRPr lang="en-GB" dirty="0"/>
          </a:p>
        </p:txBody>
      </p:sp>
      <p:sp>
        <p:nvSpPr>
          <p:cNvPr id="5" name="Slide Number Placeholder 4">
            <a:extLst>
              <a:ext uri="{FF2B5EF4-FFF2-40B4-BE49-F238E27FC236}">
                <a16:creationId xmlns:a16="http://schemas.microsoft.com/office/drawing/2014/main" id="{2C38D8DE-1BA8-48C0-8E62-24C7E86E6422}"/>
              </a:ext>
            </a:extLst>
          </p:cNvPr>
          <p:cNvSpPr>
            <a:spLocks noGrp="1"/>
          </p:cNvSpPr>
          <p:nvPr>
            <p:ph type="sldNum" sz="quarter" idx="12"/>
          </p:nvPr>
        </p:nvSpPr>
        <p:spPr/>
        <p:txBody>
          <a:bodyPr/>
          <a:lstStyle/>
          <a:p>
            <a:fld id="{F7A1A58B-7BA1-7E42-8231-6D1CB1C760B1}" type="slidenum">
              <a:rPr lang="en-US" smtClean="0"/>
              <a:pPr/>
              <a:t>7</a:t>
            </a:fld>
            <a:endParaRPr lang="en-US" dirty="0"/>
          </a:p>
        </p:txBody>
      </p:sp>
      <p:sp>
        <p:nvSpPr>
          <p:cNvPr id="27" name="TextBox 26">
            <a:extLst>
              <a:ext uri="{FF2B5EF4-FFF2-40B4-BE49-F238E27FC236}">
                <a16:creationId xmlns:a16="http://schemas.microsoft.com/office/drawing/2014/main" id="{C36A790D-AB7D-4BB1-BFEC-9C31CE6D6ED9}"/>
              </a:ext>
            </a:extLst>
          </p:cNvPr>
          <p:cNvSpPr txBox="1"/>
          <p:nvPr/>
        </p:nvSpPr>
        <p:spPr>
          <a:xfrm>
            <a:off x="7538437" y="1664361"/>
            <a:ext cx="3960440" cy="4278094"/>
          </a:xfrm>
          <a:prstGeom prst="rect">
            <a:avLst/>
          </a:prstGeom>
          <a:noFill/>
        </p:spPr>
        <p:txBody>
          <a:bodyPr wrap="square" rtlCol="0">
            <a:spAutoFit/>
          </a:bodyPr>
          <a:lstStyle/>
          <a:p>
            <a:pPr marL="285750" indent="-285750" defTabSz="914400">
              <a:spcBef>
                <a:spcPts val="1200"/>
              </a:spcBef>
              <a:buFont typeface="Wingdings" panose="05000000000000000000" pitchFamily="2" charset="2"/>
              <a:buChar char="Ø"/>
            </a:pPr>
            <a:r>
              <a:rPr lang="en-GB" dirty="0">
                <a:solidFill>
                  <a:prstClr val="black"/>
                </a:solidFill>
                <a:latin typeface="Calibri" panose="020F0502020204030204"/>
              </a:rPr>
              <a:t>These goals correspond to the three I.FAST «pillars», which defined the priorities given in the </a:t>
            </a:r>
            <a:r>
              <a:rPr lang="en-GB" dirty="0">
                <a:solidFill>
                  <a:schemeClr val="accent1"/>
                </a:solidFill>
                <a:latin typeface="Calibri" panose="020F0502020204030204"/>
              </a:rPr>
              <a:t>selection of I.FAST activities </a:t>
            </a:r>
            <a:r>
              <a:rPr lang="en-GB" dirty="0">
                <a:solidFill>
                  <a:prstClr val="black"/>
                </a:solidFill>
                <a:latin typeface="Calibri" panose="020F0502020204030204"/>
              </a:rPr>
              <a:t>following the bottom-up call.</a:t>
            </a:r>
          </a:p>
          <a:p>
            <a:pPr marL="285750" indent="-285750" defTabSz="914400">
              <a:spcBef>
                <a:spcPts val="1200"/>
              </a:spcBef>
              <a:buFont typeface="Wingdings" panose="05000000000000000000" pitchFamily="2" charset="2"/>
              <a:buChar char="Ø"/>
            </a:pPr>
            <a:r>
              <a:rPr lang="en-GB" dirty="0">
                <a:solidFill>
                  <a:prstClr val="black"/>
                </a:solidFill>
                <a:latin typeface="Calibri" panose="020F0502020204030204"/>
              </a:rPr>
              <a:t>Additional focus areas: </a:t>
            </a:r>
            <a:r>
              <a:rPr lang="en-GB" dirty="0">
                <a:solidFill>
                  <a:schemeClr val="accent1"/>
                </a:solidFill>
                <a:latin typeface="Calibri" panose="020F0502020204030204"/>
              </a:rPr>
              <a:t>training</a:t>
            </a:r>
            <a:r>
              <a:rPr lang="en-GB" dirty="0">
                <a:solidFill>
                  <a:prstClr val="black"/>
                </a:solidFill>
                <a:latin typeface="Calibri" panose="020F0502020204030204"/>
              </a:rPr>
              <a:t> and management of </a:t>
            </a:r>
            <a:r>
              <a:rPr lang="en-GB" dirty="0">
                <a:solidFill>
                  <a:schemeClr val="accent1"/>
                </a:solidFill>
                <a:latin typeface="Calibri" panose="020F0502020204030204"/>
              </a:rPr>
              <a:t>technology infrastructure.</a:t>
            </a:r>
          </a:p>
          <a:p>
            <a:pPr marL="285750" indent="-285750" defTabSz="914400">
              <a:spcBef>
                <a:spcPts val="1200"/>
              </a:spcBef>
              <a:buFont typeface="Wingdings" panose="05000000000000000000" pitchFamily="2" charset="2"/>
              <a:buChar char="Ø"/>
            </a:pPr>
            <a:r>
              <a:rPr lang="en-GB" dirty="0">
                <a:solidFill>
                  <a:prstClr val="black"/>
                </a:solidFill>
                <a:latin typeface="Calibri" panose="020F0502020204030204"/>
              </a:rPr>
              <a:t>This strategy is coherent with the priorities announced in the </a:t>
            </a:r>
            <a:r>
              <a:rPr lang="en-GB" dirty="0">
                <a:solidFill>
                  <a:schemeClr val="accent1"/>
                </a:solidFill>
                <a:latin typeface="Calibri" panose="020F0502020204030204"/>
              </a:rPr>
              <a:t>2020 Update </a:t>
            </a:r>
            <a:r>
              <a:rPr lang="en-GB" dirty="0">
                <a:solidFill>
                  <a:prstClr val="black"/>
                </a:solidFill>
                <a:latin typeface="Calibri" panose="020F0502020204030204"/>
              </a:rPr>
              <a:t>of the European Strategy for Particle Physics, and more at large with the priorities of the particle accelerator user communities. </a:t>
            </a:r>
          </a:p>
        </p:txBody>
      </p:sp>
      <p:pic>
        <p:nvPicPr>
          <p:cNvPr id="30" name="Picture 29">
            <a:extLst>
              <a:ext uri="{FF2B5EF4-FFF2-40B4-BE49-F238E27FC236}">
                <a16:creationId xmlns:a16="http://schemas.microsoft.com/office/drawing/2014/main" id="{ACC3D5C0-31D0-42EB-83AE-F66FF3BFF4A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55490" y="1278096"/>
            <a:ext cx="5864669" cy="4664359"/>
          </a:xfrm>
          <a:prstGeom prst="rect">
            <a:avLst/>
          </a:prstGeom>
        </p:spPr>
      </p:pic>
      <p:sp>
        <p:nvSpPr>
          <p:cNvPr id="3" name="Callout: Line 2">
            <a:extLst>
              <a:ext uri="{FF2B5EF4-FFF2-40B4-BE49-F238E27FC236}">
                <a16:creationId xmlns:a16="http://schemas.microsoft.com/office/drawing/2014/main" id="{70458CA3-E6CA-6353-521A-0136C5D59FEE}"/>
              </a:ext>
            </a:extLst>
          </p:cNvPr>
          <p:cNvSpPr/>
          <p:nvPr/>
        </p:nvSpPr>
        <p:spPr>
          <a:xfrm>
            <a:off x="1983568" y="6074691"/>
            <a:ext cx="1440160" cy="330419"/>
          </a:xfrm>
          <a:prstGeom prst="borderCallout1">
            <a:avLst>
              <a:gd name="adj1" fmla="val -21164"/>
              <a:gd name="adj2" fmla="val 22803"/>
              <a:gd name="adj3" fmla="val -190849"/>
              <a:gd name="adj4" fmla="val 14781"/>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CH" sz="1200" dirty="0" err="1"/>
              <a:t>From</a:t>
            </a:r>
            <a:r>
              <a:rPr lang="fr-CH" sz="1200" dirty="0"/>
              <a:t> the EC</a:t>
            </a:r>
            <a:endParaRPr lang="en-GB" sz="1200" dirty="0"/>
          </a:p>
        </p:txBody>
      </p:sp>
      <p:sp>
        <p:nvSpPr>
          <p:cNvPr id="4" name="Callout: Line 3">
            <a:extLst>
              <a:ext uri="{FF2B5EF4-FFF2-40B4-BE49-F238E27FC236}">
                <a16:creationId xmlns:a16="http://schemas.microsoft.com/office/drawing/2014/main" id="{AC5691C6-8301-2EC7-928A-6A6D4C485E60}"/>
              </a:ext>
            </a:extLst>
          </p:cNvPr>
          <p:cNvSpPr/>
          <p:nvPr/>
        </p:nvSpPr>
        <p:spPr>
          <a:xfrm>
            <a:off x="4423246" y="6074691"/>
            <a:ext cx="2168833" cy="462544"/>
          </a:xfrm>
          <a:prstGeom prst="borderCallout1">
            <a:avLst>
              <a:gd name="adj1" fmla="val -21164"/>
              <a:gd name="adj2" fmla="val 22803"/>
              <a:gd name="adj3" fmla="val -154733"/>
              <a:gd name="adj4" fmla="val 16403"/>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fr-CH" sz="1200" dirty="0" err="1"/>
              <a:t>From</a:t>
            </a:r>
            <a:r>
              <a:rPr lang="fr-CH" sz="1200" dirty="0"/>
              <a:t> the </a:t>
            </a:r>
            <a:r>
              <a:rPr lang="fr-CH" sz="1200" dirty="0" err="1"/>
              <a:t>accelerator</a:t>
            </a:r>
            <a:r>
              <a:rPr lang="fr-CH" sz="1200" dirty="0"/>
              <a:t> </a:t>
            </a:r>
            <a:r>
              <a:rPr lang="fr-CH" sz="1200" dirty="0" err="1"/>
              <a:t>community</a:t>
            </a:r>
            <a:endParaRPr lang="en-GB" sz="1200" dirty="0"/>
          </a:p>
        </p:txBody>
      </p:sp>
      <p:cxnSp>
        <p:nvCxnSpPr>
          <p:cNvPr id="7" name="Straight Connector 6">
            <a:extLst>
              <a:ext uri="{FF2B5EF4-FFF2-40B4-BE49-F238E27FC236}">
                <a16:creationId xmlns:a16="http://schemas.microsoft.com/office/drawing/2014/main" id="{145D373A-6521-05A8-B313-C7677FCDA484}"/>
              </a:ext>
            </a:extLst>
          </p:cNvPr>
          <p:cNvCxnSpPr/>
          <p:nvPr/>
        </p:nvCxnSpPr>
        <p:spPr>
          <a:xfrm flipV="1">
            <a:off x="6016016" y="5313099"/>
            <a:ext cx="216024" cy="68397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7286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35D50-2B79-47A7-9D55-3C29E84445D9}"/>
              </a:ext>
            </a:extLst>
          </p:cNvPr>
          <p:cNvSpPr>
            <a:spLocks noGrp="1"/>
          </p:cNvSpPr>
          <p:nvPr>
            <p:ph type="title"/>
          </p:nvPr>
        </p:nvSpPr>
        <p:spPr>
          <a:xfrm>
            <a:off x="951476" y="270818"/>
            <a:ext cx="8137800" cy="920538"/>
          </a:xfrm>
        </p:spPr>
        <p:txBody>
          <a:bodyPr>
            <a:normAutofit/>
          </a:bodyPr>
          <a:lstStyle/>
          <a:p>
            <a:r>
              <a:rPr lang="fr-CH" dirty="0"/>
              <a:t>I.FAST </a:t>
            </a:r>
            <a:r>
              <a:rPr lang="fr-CH" dirty="0" err="1"/>
              <a:t>Priorities</a:t>
            </a:r>
            <a:endParaRPr lang="en-GB" dirty="0"/>
          </a:p>
        </p:txBody>
      </p:sp>
      <p:sp>
        <p:nvSpPr>
          <p:cNvPr id="3" name="Content Placeholder 2">
            <a:extLst>
              <a:ext uri="{FF2B5EF4-FFF2-40B4-BE49-F238E27FC236}">
                <a16:creationId xmlns:a16="http://schemas.microsoft.com/office/drawing/2014/main" id="{88DD17BB-B14C-4DF8-A147-C055424B1E84}"/>
              </a:ext>
            </a:extLst>
          </p:cNvPr>
          <p:cNvSpPr>
            <a:spLocks noGrp="1"/>
          </p:cNvSpPr>
          <p:nvPr>
            <p:ph idx="1"/>
          </p:nvPr>
        </p:nvSpPr>
        <p:spPr>
          <a:xfrm>
            <a:off x="377675" y="1124743"/>
            <a:ext cx="8424936" cy="4007635"/>
          </a:xfrm>
        </p:spPr>
        <p:txBody>
          <a:bodyPr>
            <a:normAutofit fontScale="85000" lnSpcReduction="10000"/>
          </a:bodyPr>
          <a:lstStyle/>
          <a:p>
            <a:pPr>
              <a:lnSpc>
                <a:spcPct val="110000"/>
              </a:lnSpc>
            </a:pPr>
            <a:r>
              <a:rPr lang="en-GB" dirty="0">
                <a:latin typeface="+mn-lt"/>
              </a:rPr>
              <a:t>A project made of “</a:t>
            </a:r>
            <a:r>
              <a:rPr lang="en-GB" b="1" dirty="0">
                <a:solidFill>
                  <a:srgbClr val="FF0000"/>
                </a:solidFill>
                <a:latin typeface="+mn-lt"/>
              </a:rPr>
              <a:t>co-innovation</a:t>
            </a:r>
            <a:r>
              <a:rPr lang="en-GB" dirty="0">
                <a:latin typeface="+mn-lt"/>
              </a:rPr>
              <a:t>” R&amp;D activities with industry, at different Technology Readiness Levels (TRL).</a:t>
            </a:r>
          </a:p>
          <a:p>
            <a:pPr>
              <a:lnSpc>
                <a:spcPct val="110000"/>
              </a:lnSpc>
            </a:pPr>
            <a:r>
              <a:rPr lang="en-GB" dirty="0">
                <a:latin typeface="+mn-lt"/>
              </a:rPr>
              <a:t>On three priority lines: </a:t>
            </a:r>
          </a:p>
          <a:p>
            <a:pPr marL="914400" lvl="1" indent="-457200">
              <a:lnSpc>
                <a:spcPct val="110000"/>
              </a:lnSpc>
              <a:buSzPct val="100000"/>
              <a:buFont typeface="+mj-lt"/>
              <a:buAutoNum type="arabicPeriod"/>
            </a:pPr>
            <a:r>
              <a:rPr lang="en-GB" sz="2200" b="1" dirty="0">
                <a:solidFill>
                  <a:srgbClr val="FF0000"/>
                </a:solidFill>
                <a:latin typeface="+mn-lt"/>
              </a:rPr>
              <a:t>Transversality, </a:t>
            </a:r>
            <a:r>
              <a:rPr lang="en-GB" sz="2200" dirty="0">
                <a:latin typeface="+mn-lt"/>
              </a:rPr>
              <a:t>exploiting </a:t>
            </a:r>
            <a:r>
              <a:rPr lang="en-GB" sz="2200" dirty="0">
                <a:solidFill>
                  <a:srgbClr val="FF0000"/>
                </a:solidFill>
                <a:latin typeface="+mn-lt"/>
              </a:rPr>
              <a:t>synergies</a:t>
            </a:r>
            <a:r>
              <a:rPr lang="en-GB" sz="2200" dirty="0">
                <a:latin typeface="+mn-lt"/>
              </a:rPr>
              <a:t> between accelerators for different users: particle and nuclear physics, photon and neutron science, medicine and industry.</a:t>
            </a:r>
          </a:p>
          <a:p>
            <a:pPr marL="914400" lvl="1" indent="-457200">
              <a:lnSpc>
                <a:spcPct val="110000"/>
              </a:lnSpc>
              <a:buSzPct val="100000"/>
              <a:buFont typeface="+mj-lt"/>
              <a:buAutoNum type="arabicPeriod"/>
            </a:pPr>
            <a:r>
              <a:rPr lang="en-GB" sz="2200" b="1" dirty="0">
                <a:solidFill>
                  <a:srgbClr val="FF0000"/>
                </a:solidFill>
                <a:latin typeface="+mn-lt"/>
              </a:rPr>
              <a:t>Collaborative schemes </a:t>
            </a:r>
            <a:r>
              <a:rPr lang="en-GB" sz="2200" dirty="0">
                <a:latin typeface="+mn-lt"/>
              </a:rPr>
              <a:t>involving laboratories, university and industry.</a:t>
            </a:r>
          </a:p>
          <a:p>
            <a:pPr marL="914400" lvl="1" indent="-457200">
              <a:lnSpc>
                <a:spcPct val="110000"/>
              </a:lnSpc>
              <a:buSzPct val="100000"/>
              <a:buFont typeface="+mj-lt"/>
              <a:buAutoNum type="arabicPeriod"/>
            </a:pPr>
            <a:r>
              <a:rPr lang="en-GB" sz="2200" dirty="0">
                <a:latin typeface="+mn-lt"/>
              </a:rPr>
              <a:t>Priority to </a:t>
            </a:r>
            <a:r>
              <a:rPr lang="en-GB" sz="2200" b="1" dirty="0">
                <a:solidFill>
                  <a:srgbClr val="FF0000"/>
                </a:solidFill>
                <a:latin typeface="+mn-lt"/>
              </a:rPr>
              <a:t>long-term R&amp;D</a:t>
            </a:r>
            <a:r>
              <a:rPr lang="en-GB" sz="2200" dirty="0">
                <a:latin typeface="+mn-lt"/>
              </a:rPr>
              <a:t> topics, beyond the specific needs of approved projects and developments.</a:t>
            </a:r>
          </a:p>
          <a:p>
            <a:endParaRPr lang="en-GB" dirty="0"/>
          </a:p>
        </p:txBody>
      </p:sp>
      <p:sp>
        <p:nvSpPr>
          <p:cNvPr id="5" name="Slide Number Placeholder 4">
            <a:extLst>
              <a:ext uri="{FF2B5EF4-FFF2-40B4-BE49-F238E27FC236}">
                <a16:creationId xmlns:a16="http://schemas.microsoft.com/office/drawing/2014/main" id="{856E782F-18C2-417E-AF98-96949A6BFF9D}"/>
              </a:ext>
            </a:extLst>
          </p:cNvPr>
          <p:cNvSpPr>
            <a:spLocks noGrp="1"/>
          </p:cNvSpPr>
          <p:nvPr>
            <p:ph type="sldNum" sz="quarter" idx="12"/>
          </p:nvPr>
        </p:nvSpPr>
        <p:spPr/>
        <p:txBody>
          <a:bodyPr/>
          <a:lstStyle/>
          <a:p>
            <a:fld id="{F7A1A58B-7BA1-7E42-8231-6D1CB1C760B1}" type="slidenum">
              <a:rPr lang="en-US" smtClean="0"/>
              <a:pPr/>
              <a:t>8</a:t>
            </a:fld>
            <a:endParaRPr lang="en-US"/>
          </a:p>
        </p:txBody>
      </p:sp>
      <p:pic>
        <p:nvPicPr>
          <p:cNvPr id="6" name="Picture 5">
            <a:extLst>
              <a:ext uri="{FF2B5EF4-FFF2-40B4-BE49-F238E27FC236}">
                <a16:creationId xmlns:a16="http://schemas.microsoft.com/office/drawing/2014/main" id="{787A10E9-3CFC-4D9F-ABD9-155DE3CD2B2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64286" y="5132379"/>
            <a:ext cx="6130413" cy="1390844"/>
          </a:xfrm>
          <a:prstGeom prst="rect">
            <a:avLst/>
          </a:prstGeom>
        </p:spPr>
      </p:pic>
      <p:pic>
        <p:nvPicPr>
          <p:cNvPr id="7" name="Picture 6">
            <a:extLst>
              <a:ext uri="{FF2B5EF4-FFF2-40B4-BE49-F238E27FC236}">
                <a16:creationId xmlns:a16="http://schemas.microsoft.com/office/drawing/2014/main" id="{780D708B-FCE6-4D3A-AFBC-67C96743CC1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16280" y="1575778"/>
            <a:ext cx="3019600" cy="2357278"/>
          </a:xfrm>
          <a:prstGeom prst="rect">
            <a:avLst/>
          </a:prstGeom>
        </p:spPr>
      </p:pic>
    </p:spTree>
    <p:extLst>
      <p:ext uri="{BB962C8B-B14F-4D97-AF65-F5344CB8AC3E}">
        <p14:creationId xmlns:p14="http://schemas.microsoft.com/office/powerpoint/2010/main" val="326408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09C49-0834-4408-9E76-5F263B21C964}"/>
              </a:ext>
            </a:extLst>
          </p:cNvPr>
          <p:cNvSpPr>
            <a:spLocks noGrp="1"/>
          </p:cNvSpPr>
          <p:nvPr>
            <p:ph type="title"/>
          </p:nvPr>
        </p:nvSpPr>
        <p:spPr>
          <a:xfrm>
            <a:off x="212881" y="71582"/>
            <a:ext cx="8671455" cy="920538"/>
          </a:xfrm>
        </p:spPr>
        <p:txBody>
          <a:bodyPr/>
          <a:lstStyle/>
          <a:p>
            <a:r>
              <a:rPr lang="fr-CH" dirty="0"/>
              <a:t>Genesis and structure of I.FAST</a:t>
            </a:r>
            <a:endParaRPr lang="en-GB" dirty="0"/>
          </a:p>
        </p:txBody>
      </p:sp>
      <p:sp>
        <p:nvSpPr>
          <p:cNvPr id="3" name="Content Placeholder 2">
            <a:extLst>
              <a:ext uri="{FF2B5EF4-FFF2-40B4-BE49-F238E27FC236}">
                <a16:creationId xmlns:a16="http://schemas.microsoft.com/office/drawing/2014/main" id="{FAADB66D-4F24-4C83-AD0E-51F94B573C89}"/>
              </a:ext>
            </a:extLst>
          </p:cNvPr>
          <p:cNvSpPr>
            <a:spLocks noGrp="1"/>
          </p:cNvSpPr>
          <p:nvPr>
            <p:ph idx="1"/>
          </p:nvPr>
        </p:nvSpPr>
        <p:spPr>
          <a:xfrm>
            <a:off x="242152" y="851225"/>
            <a:ext cx="6812015" cy="5458130"/>
          </a:xfrm>
        </p:spPr>
        <p:txBody>
          <a:bodyPr>
            <a:normAutofit fontScale="62500" lnSpcReduction="20000"/>
          </a:bodyPr>
          <a:lstStyle/>
          <a:p>
            <a:pPr marL="285750" indent="-285750">
              <a:lnSpc>
                <a:spcPct val="120000"/>
              </a:lnSpc>
              <a:spcBef>
                <a:spcPts val="1200"/>
              </a:spcBef>
              <a:buFont typeface="Wingdings" panose="05000000000000000000" pitchFamily="2" charset="2"/>
              <a:buChar char="Ø"/>
            </a:pPr>
            <a:r>
              <a:rPr lang="en-GB" dirty="0">
                <a:solidFill>
                  <a:schemeClr val="accent1"/>
                </a:solidFill>
              </a:rPr>
              <a:t>Bottom-up</a:t>
            </a:r>
            <a:r>
              <a:rPr lang="en-GB" dirty="0"/>
              <a:t> call in 2019, </a:t>
            </a:r>
            <a:r>
              <a:rPr lang="en-GB" dirty="0">
                <a:solidFill>
                  <a:schemeClr val="accent1"/>
                </a:solidFill>
              </a:rPr>
              <a:t>101 proposals </a:t>
            </a:r>
            <a:r>
              <a:rPr lang="en-GB" dirty="0"/>
              <a:t>submitted for: </a:t>
            </a:r>
          </a:p>
          <a:p>
            <a:pPr marL="742950" lvl="1" indent="-285750">
              <a:lnSpc>
                <a:spcPct val="120000"/>
              </a:lnSpc>
              <a:spcBef>
                <a:spcPts val="1200"/>
              </a:spcBef>
              <a:buFont typeface="Wingdings" panose="05000000000000000000" pitchFamily="2" charset="2"/>
              <a:buChar char="Ø"/>
            </a:pPr>
            <a:r>
              <a:rPr lang="en-GB" sz="2600" dirty="0">
                <a:solidFill>
                  <a:schemeClr val="accent1"/>
                </a:solidFill>
              </a:rPr>
              <a:t>Strategies</a:t>
            </a:r>
            <a:r>
              <a:rPr lang="en-GB" sz="2600" dirty="0"/>
              <a:t>: study groups to define “roadmaps” for specific technologies.</a:t>
            </a:r>
          </a:p>
          <a:p>
            <a:pPr marL="742950" lvl="1" indent="-285750">
              <a:lnSpc>
                <a:spcPct val="120000"/>
              </a:lnSpc>
              <a:spcBef>
                <a:spcPts val="1200"/>
              </a:spcBef>
              <a:buFont typeface="Wingdings" panose="05000000000000000000" pitchFamily="2" charset="2"/>
              <a:buChar char="Ø"/>
            </a:pPr>
            <a:r>
              <a:rPr lang="en-GB" sz="2600" dirty="0">
                <a:solidFill>
                  <a:schemeClr val="accent1"/>
                </a:solidFill>
              </a:rPr>
              <a:t>Prototypes</a:t>
            </a:r>
            <a:r>
              <a:rPr lang="en-GB" sz="2600" dirty="0"/>
              <a:t>: construction with industry of prototypes at high TRL, with EC contribution ~ 500 k€.</a:t>
            </a:r>
          </a:p>
          <a:p>
            <a:pPr marL="742950" lvl="1" indent="-285750">
              <a:lnSpc>
                <a:spcPct val="120000"/>
              </a:lnSpc>
              <a:spcBef>
                <a:spcPts val="1200"/>
              </a:spcBef>
              <a:buFont typeface="Wingdings" panose="05000000000000000000" pitchFamily="2" charset="2"/>
              <a:buChar char="Ø"/>
            </a:pPr>
            <a:r>
              <a:rPr lang="en-GB" sz="2600" dirty="0">
                <a:solidFill>
                  <a:schemeClr val="accent1"/>
                </a:solidFill>
              </a:rPr>
              <a:t>Developments</a:t>
            </a:r>
            <a:r>
              <a:rPr lang="en-GB" sz="2600" dirty="0"/>
              <a:t>: development, often with industry, of technologies at lower TRL, with EC contribution ~ 100 k€.</a:t>
            </a:r>
          </a:p>
          <a:p>
            <a:pPr marL="285750" indent="-285750">
              <a:lnSpc>
                <a:spcPct val="120000"/>
              </a:lnSpc>
              <a:spcBef>
                <a:spcPts val="1200"/>
              </a:spcBef>
              <a:buFont typeface="Wingdings" panose="05000000000000000000" pitchFamily="2" charset="2"/>
              <a:buChar char="Ø"/>
            </a:pPr>
            <a:r>
              <a:rPr lang="en-GB" b="1" dirty="0">
                <a:solidFill>
                  <a:schemeClr val="accent1"/>
                </a:solidFill>
              </a:rPr>
              <a:t>37</a:t>
            </a:r>
            <a:r>
              <a:rPr lang="en-GB" dirty="0">
                <a:solidFill>
                  <a:schemeClr val="accent1"/>
                </a:solidFill>
              </a:rPr>
              <a:t> </a:t>
            </a:r>
            <a:r>
              <a:rPr lang="en-GB" dirty="0"/>
              <a:t>proposals selected by a special Committee on the basis of scientific excellence and coherence with the priorities of the accelerator community. </a:t>
            </a:r>
          </a:p>
          <a:p>
            <a:pPr marL="285750" indent="-285750">
              <a:lnSpc>
                <a:spcPct val="120000"/>
              </a:lnSpc>
              <a:spcBef>
                <a:spcPts val="1200"/>
              </a:spcBef>
              <a:buFont typeface="Wingdings" panose="05000000000000000000" pitchFamily="2" charset="2"/>
              <a:buChar char="Ø"/>
            </a:pPr>
            <a:r>
              <a:rPr lang="en-GB" dirty="0"/>
              <a:t>Proposals grouped in 9 “</a:t>
            </a:r>
            <a:r>
              <a:rPr lang="en-GB" b="1" dirty="0">
                <a:solidFill>
                  <a:schemeClr val="accent1"/>
                </a:solidFill>
              </a:rPr>
              <a:t>thematic areas</a:t>
            </a:r>
            <a:r>
              <a:rPr lang="en-GB" dirty="0"/>
              <a:t>” (Work Packages), each made of a strategy with one or more prototypes and developments. </a:t>
            </a:r>
          </a:p>
          <a:p>
            <a:pPr marL="285750" indent="-285750">
              <a:lnSpc>
                <a:spcPct val="120000"/>
              </a:lnSpc>
              <a:spcBef>
                <a:spcPts val="1200"/>
              </a:spcBef>
              <a:buFont typeface="Wingdings" panose="05000000000000000000" pitchFamily="2" charset="2"/>
              <a:buChar char="Ø"/>
            </a:pPr>
            <a:r>
              <a:rPr lang="en-GB" dirty="0"/>
              <a:t>4 “</a:t>
            </a:r>
            <a:r>
              <a:rPr lang="en-GB" dirty="0">
                <a:solidFill>
                  <a:schemeClr val="accent1"/>
                </a:solidFill>
              </a:rPr>
              <a:t>transverse</a:t>
            </a:r>
            <a:r>
              <a:rPr lang="en-GB" dirty="0"/>
              <a:t>” WPs (Coordination, Training, Industry, Innovation).</a:t>
            </a:r>
          </a:p>
          <a:p>
            <a:pPr marL="285750" indent="-285750">
              <a:lnSpc>
                <a:spcPct val="120000"/>
              </a:lnSpc>
              <a:spcBef>
                <a:spcPts val="1200"/>
              </a:spcBef>
              <a:buFont typeface="Wingdings" panose="05000000000000000000" pitchFamily="2" charset="2"/>
              <a:buChar char="Ø"/>
            </a:pPr>
            <a:r>
              <a:rPr lang="en-GB" dirty="0"/>
              <a:t>1 M€ for a </a:t>
            </a:r>
            <a:r>
              <a:rPr lang="en-GB" dirty="0">
                <a:solidFill>
                  <a:schemeClr val="accent1"/>
                </a:solidFill>
              </a:rPr>
              <a:t>second internal call</a:t>
            </a:r>
            <a:r>
              <a:rPr lang="en-GB" dirty="0">
                <a:solidFill>
                  <a:srgbClr val="FF0000"/>
                </a:solidFill>
              </a:rPr>
              <a:t> </a:t>
            </a:r>
            <a:r>
              <a:rPr lang="en-GB" dirty="0"/>
              <a:t>for proposals in </a:t>
            </a:r>
            <a:r>
              <a:rPr lang="en-GB" dirty="0">
                <a:solidFill>
                  <a:schemeClr val="accent1"/>
                </a:solidFill>
              </a:rPr>
              <a:t>2023-25</a:t>
            </a:r>
            <a:r>
              <a:rPr lang="en-GB" dirty="0"/>
              <a:t>.</a:t>
            </a:r>
          </a:p>
        </p:txBody>
      </p:sp>
      <p:sp>
        <p:nvSpPr>
          <p:cNvPr id="5" name="Slide Number Placeholder 4">
            <a:extLst>
              <a:ext uri="{FF2B5EF4-FFF2-40B4-BE49-F238E27FC236}">
                <a16:creationId xmlns:a16="http://schemas.microsoft.com/office/drawing/2014/main" id="{634183A6-576C-4CDD-A925-657CE7C9DA3A}"/>
              </a:ext>
            </a:extLst>
          </p:cNvPr>
          <p:cNvSpPr>
            <a:spLocks noGrp="1"/>
          </p:cNvSpPr>
          <p:nvPr>
            <p:ph type="sldNum" sz="quarter" idx="12"/>
          </p:nvPr>
        </p:nvSpPr>
        <p:spPr/>
        <p:txBody>
          <a:bodyPr/>
          <a:lstStyle/>
          <a:p>
            <a:fld id="{F7A1A58B-7BA1-7E42-8231-6D1CB1C760B1}" type="slidenum">
              <a:rPr lang="en-US" smtClean="0"/>
              <a:pPr/>
              <a:t>9</a:t>
            </a:fld>
            <a:endParaRPr lang="en-US"/>
          </a:p>
        </p:txBody>
      </p:sp>
      <p:graphicFrame>
        <p:nvGraphicFramePr>
          <p:cNvPr id="7" name="Table 6">
            <a:extLst>
              <a:ext uri="{FF2B5EF4-FFF2-40B4-BE49-F238E27FC236}">
                <a16:creationId xmlns:a16="http://schemas.microsoft.com/office/drawing/2014/main" id="{E611E47E-191C-4E83-8DE0-B9A576D1688A}"/>
              </a:ext>
            </a:extLst>
          </p:cNvPr>
          <p:cNvGraphicFramePr>
            <a:graphicFrameLocks noGrp="1"/>
          </p:cNvGraphicFramePr>
          <p:nvPr>
            <p:extLst>
              <p:ext uri="{D42A27DB-BD31-4B8C-83A1-F6EECF244321}">
                <p14:modId xmlns:p14="http://schemas.microsoft.com/office/powerpoint/2010/main" val="1386968198"/>
              </p:ext>
            </p:extLst>
          </p:nvPr>
        </p:nvGraphicFramePr>
        <p:xfrm>
          <a:off x="7636427" y="968818"/>
          <a:ext cx="4119946" cy="4479309"/>
        </p:xfrm>
        <a:graphic>
          <a:graphicData uri="http://schemas.openxmlformats.org/drawingml/2006/table">
            <a:tbl>
              <a:tblPr>
                <a:tableStyleId>{08FB837D-C827-4EFA-A057-4D05807E0F7C}</a:tableStyleId>
              </a:tblPr>
              <a:tblGrid>
                <a:gridCol w="386289">
                  <a:extLst>
                    <a:ext uri="{9D8B030D-6E8A-4147-A177-3AD203B41FA5}">
                      <a16:colId xmlns:a16="http://schemas.microsoft.com/office/drawing/2014/main" val="1074699642"/>
                    </a:ext>
                  </a:extLst>
                </a:gridCol>
                <a:gridCol w="3733657">
                  <a:extLst>
                    <a:ext uri="{9D8B030D-6E8A-4147-A177-3AD203B41FA5}">
                      <a16:colId xmlns:a16="http://schemas.microsoft.com/office/drawing/2014/main" val="2967921418"/>
                    </a:ext>
                  </a:extLst>
                </a:gridCol>
              </a:tblGrid>
              <a:tr h="239099">
                <a:tc>
                  <a:txBody>
                    <a:bodyPr/>
                    <a:lstStyle/>
                    <a:p>
                      <a:pPr algn="ctr" fontAlgn="b"/>
                      <a:r>
                        <a:rPr lang="en-GB" sz="1400" b="1" u="none" strike="noStrike" dirty="0">
                          <a:solidFill>
                            <a:srgbClr val="000000"/>
                          </a:solidFill>
                          <a:effectLst/>
                        </a:rPr>
                        <a:t>WP</a:t>
                      </a:r>
                      <a:endParaRPr lang="en-GB" sz="1400" b="1"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endParaRPr lang="en-GB" sz="1400" b="1"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302356591"/>
                  </a:ext>
                </a:extLst>
              </a:tr>
              <a:tr h="255684">
                <a:tc>
                  <a:txBody>
                    <a:bodyPr/>
                    <a:lstStyle/>
                    <a:p>
                      <a:pPr algn="ctr" fontAlgn="b"/>
                      <a:r>
                        <a:rPr lang="en-GB" sz="1400" b="0" u="none" strike="noStrike" dirty="0">
                          <a:solidFill>
                            <a:srgbClr val="000000"/>
                          </a:solidFill>
                          <a:effectLst/>
                        </a:rPr>
                        <a:t>1</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dirty="0">
                          <a:solidFill>
                            <a:srgbClr val="000000"/>
                          </a:solidFill>
                          <a:effectLst/>
                        </a:rPr>
                        <a:t>Coordination, dissemination</a:t>
                      </a:r>
                      <a:endParaRPr lang="en-GB" sz="1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4077476647"/>
                  </a:ext>
                </a:extLst>
              </a:tr>
              <a:tr h="255684">
                <a:tc>
                  <a:txBody>
                    <a:bodyPr/>
                    <a:lstStyle/>
                    <a:p>
                      <a:pPr algn="ctr" fontAlgn="b"/>
                      <a:r>
                        <a:rPr lang="en-GB" sz="1400" b="0" u="none" strike="noStrike" dirty="0">
                          <a:solidFill>
                            <a:srgbClr val="000000"/>
                          </a:solidFill>
                          <a:effectLst/>
                        </a:rPr>
                        <a:t>2</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a:solidFill>
                            <a:srgbClr val="000000"/>
                          </a:solidFill>
                          <a:effectLst/>
                        </a:rPr>
                        <a:t>Training, communication, outreach</a:t>
                      </a:r>
                      <a:endParaRPr lang="en-GB" sz="14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126534298"/>
                  </a:ext>
                </a:extLst>
              </a:tr>
              <a:tr h="255684">
                <a:tc>
                  <a:txBody>
                    <a:bodyPr/>
                    <a:lstStyle/>
                    <a:p>
                      <a:pPr algn="ctr" fontAlgn="b"/>
                      <a:r>
                        <a:rPr lang="en-GB" sz="1400" b="0" u="none" strike="noStrike" dirty="0">
                          <a:solidFill>
                            <a:srgbClr val="000000"/>
                          </a:solidFill>
                          <a:effectLst/>
                        </a:rPr>
                        <a:t>3</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a:solidFill>
                            <a:srgbClr val="000000"/>
                          </a:solidFill>
                          <a:effectLst/>
                        </a:rPr>
                        <a:t>Industry engagement</a:t>
                      </a:r>
                      <a:endParaRPr lang="en-GB" sz="14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607760997"/>
                  </a:ext>
                </a:extLst>
              </a:tr>
              <a:tr h="255684">
                <a:tc>
                  <a:txBody>
                    <a:bodyPr/>
                    <a:lstStyle/>
                    <a:p>
                      <a:pPr algn="ctr" fontAlgn="b"/>
                      <a:r>
                        <a:rPr lang="en-GB" sz="1400" b="0" u="none" strike="noStrike" dirty="0">
                          <a:solidFill>
                            <a:srgbClr val="000000"/>
                          </a:solidFill>
                          <a:effectLst/>
                        </a:rPr>
                        <a:t>4</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a:solidFill>
                            <a:srgbClr val="000000"/>
                          </a:solidFill>
                          <a:effectLst/>
                        </a:rPr>
                        <a:t>Managing Innovation, new Materials</a:t>
                      </a:r>
                      <a:endParaRPr lang="en-GB" sz="14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073507609"/>
                  </a:ext>
                </a:extLst>
              </a:tr>
              <a:tr h="471288">
                <a:tc>
                  <a:txBody>
                    <a:bodyPr/>
                    <a:lstStyle/>
                    <a:p>
                      <a:pPr algn="ctr" fontAlgn="b"/>
                      <a:r>
                        <a:rPr lang="en-GB" sz="1400" b="0" u="none" strike="noStrike" dirty="0">
                          <a:solidFill>
                            <a:srgbClr val="000000"/>
                          </a:solidFill>
                          <a:effectLst/>
                        </a:rPr>
                        <a:t>5</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a:solidFill>
                            <a:srgbClr val="000000"/>
                          </a:solidFill>
                          <a:effectLst/>
                        </a:rPr>
                        <a:t>New concepts, performance improvements</a:t>
                      </a:r>
                      <a:endParaRPr lang="en-GB" sz="14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786893653"/>
                  </a:ext>
                </a:extLst>
              </a:tr>
              <a:tr h="471288">
                <a:tc>
                  <a:txBody>
                    <a:bodyPr/>
                    <a:lstStyle/>
                    <a:p>
                      <a:pPr algn="ctr" fontAlgn="b"/>
                      <a:r>
                        <a:rPr lang="en-GB" sz="1400" b="0" u="none" strike="noStrike" dirty="0">
                          <a:solidFill>
                            <a:srgbClr val="000000"/>
                          </a:solidFill>
                          <a:effectLst/>
                        </a:rPr>
                        <a:t>6</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dirty="0">
                          <a:solidFill>
                            <a:srgbClr val="000000"/>
                          </a:solidFill>
                          <a:effectLst/>
                        </a:rPr>
                        <a:t>Novel particle accelerators concepts and technologies</a:t>
                      </a:r>
                      <a:endParaRPr lang="en-GB" sz="1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666418186"/>
                  </a:ext>
                </a:extLst>
              </a:tr>
              <a:tr h="471288">
                <a:tc>
                  <a:txBody>
                    <a:bodyPr/>
                    <a:lstStyle/>
                    <a:p>
                      <a:pPr algn="ctr" fontAlgn="b"/>
                      <a:r>
                        <a:rPr lang="en-GB" sz="1400" b="0" u="none" strike="noStrike" dirty="0">
                          <a:solidFill>
                            <a:srgbClr val="000000"/>
                          </a:solidFill>
                          <a:effectLst/>
                        </a:rPr>
                        <a:t>7</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dirty="0">
                          <a:solidFill>
                            <a:srgbClr val="000000"/>
                          </a:solidFill>
                          <a:effectLst/>
                        </a:rPr>
                        <a:t>High brightness synchrotron light sources</a:t>
                      </a:r>
                      <a:endParaRPr lang="en-GB" sz="1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936601076"/>
                  </a:ext>
                </a:extLst>
              </a:tr>
              <a:tr h="255684">
                <a:tc>
                  <a:txBody>
                    <a:bodyPr/>
                    <a:lstStyle/>
                    <a:p>
                      <a:pPr algn="ctr" fontAlgn="b"/>
                      <a:r>
                        <a:rPr lang="en-GB" sz="1400" b="0" u="none" strike="noStrike" dirty="0">
                          <a:solidFill>
                            <a:srgbClr val="000000"/>
                          </a:solidFill>
                          <a:effectLst/>
                        </a:rPr>
                        <a:t>8</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dirty="0">
                          <a:solidFill>
                            <a:srgbClr val="000000"/>
                          </a:solidFill>
                          <a:effectLst/>
                        </a:rPr>
                        <a:t>Innovative superconducting magnets </a:t>
                      </a:r>
                      <a:endParaRPr lang="en-GB" sz="1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506244171"/>
                  </a:ext>
                </a:extLst>
              </a:tr>
              <a:tr h="255684">
                <a:tc>
                  <a:txBody>
                    <a:bodyPr/>
                    <a:lstStyle/>
                    <a:p>
                      <a:pPr algn="ctr" fontAlgn="b"/>
                      <a:r>
                        <a:rPr lang="en-GB" sz="1400" b="0" u="none" strike="noStrike" dirty="0">
                          <a:solidFill>
                            <a:srgbClr val="000000"/>
                          </a:solidFill>
                          <a:effectLst/>
                        </a:rPr>
                        <a:t>9</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dirty="0">
                          <a:solidFill>
                            <a:srgbClr val="000000"/>
                          </a:solidFill>
                          <a:effectLst/>
                        </a:rPr>
                        <a:t>Innovative superconducting cavities</a:t>
                      </a:r>
                      <a:endParaRPr lang="en-GB" sz="1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966114621"/>
                  </a:ext>
                </a:extLst>
              </a:tr>
              <a:tr h="255684">
                <a:tc>
                  <a:txBody>
                    <a:bodyPr/>
                    <a:lstStyle/>
                    <a:p>
                      <a:pPr algn="ctr" fontAlgn="b"/>
                      <a:r>
                        <a:rPr lang="en-GB" sz="1400" b="0" u="none" strike="noStrike" dirty="0">
                          <a:solidFill>
                            <a:srgbClr val="000000"/>
                          </a:solidFill>
                          <a:effectLst/>
                        </a:rPr>
                        <a:t>10</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dirty="0">
                          <a:solidFill>
                            <a:srgbClr val="000000"/>
                          </a:solidFill>
                          <a:effectLst/>
                        </a:rPr>
                        <a:t>Advanced accelerator technologies</a:t>
                      </a:r>
                      <a:endParaRPr lang="en-GB" sz="1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342574484"/>
                  </a:ext>
                </a:extLst>
              </a:tr>
              <a:tr h="255684">
                <a:tc>
                  <a:txBody>
                    <a:bodyPr/>
                    <a:lstStyle/>
                    <a:p>
                      <a:pPr algn="ctr" fontAlgn="b"/>
                      <a:r>
                        <a:rPr lang="en-GB" sz="1400" b="0" u="none" strike="noStrike" dirty="0">
                          <a:solidFill>
                            <a:srgbClr val="000000"/>
                          </a:solidFill>
                          <a:effectLst/>
                        </a:rPr>
                        <a:t>11</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dirty="0">
                          <a:solidFill>
                            <a:srgbClr val="000000"/>
                          </a:solidFill>
                          <a:effectLst/>
                        </a:rPr>
                        <a:t>Sustainable concepts and technologies</a:t>
                      </a:r>
                      <a:endParaRPr lang="en-GB" sz="1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423406582"/>
                  </a:ext>
                </a:extLst>
              </a:tr>
              <a:tr h="255684">
                <a:tc>
                  <a:txBody>
                    <a:bodyPr/>
                    <a:lstStyle/>
                    <a:p>
                      <a:pPr algn="ctr" fontAlgn="b"/>
                      <a:r>
                        <a:rPr lang="en-GB" sz="1400" b="0" u="none" strike="noStrike" dirty="0">
                          <a:solidFill>
                            <a:srgbClr val="000000"/>
                          </a:solidFill>
                          <a:effectLst/>
                        </a:rPr>
                        <a:t>12</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dirty="0">
                          <a:solidFill>
                            <a:srgbClr val="000000"/>
                          </a:solidFill>
                          <a:effectLst/>
                        </a:rPr>
                        <a:t>Societal applications</a:t>
                      </a:r>
                      <a:endParaRPr lang="en-GB" sz="1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694842044"/>
                  </a:ext>
                </a:extLst>
              </a:tr>
              <a:tr h="262595">
                <a:tc>
                  <a:txBody>
                    <a:bodyPr/>
                    <a:lstStyle/>
                    <a:p>
                      <a:pPr algn="ctr" fontAlgn="b"/>
                      <a:r>
                        <a:rPr lang="en-GB" sz="1400" b="0" u="none" strike="noStrike" dirty="0">
                          <a:solidFill>
                            <a:srgbClr val="000000"/>
                          </a:solidFill>
                          <a:effectLst/>
                        </a:rPr>
                        <a:t>13</a:t>
                      </a:r>
                      <a:endParaRPr lang="en-GB" sz="1400" b="0" i="0" u="none" strike="noStrike" dirty="0">
                        <a:solidFill>
                          <a:srgbClr val="000000"/>
                        </a:solidFill>
                        <a:effectLst/>
                        <a:latin typeface="Calibri" panose="020F0502020204030204" pitchFamily="34" charset="0"/>
                      </a:endParaRPr>
                    </a:p>
                  </a:txBody>
                  <a:tcPr marL="6350" marR="6350" marT="6350" marB="0" anchor="b"/>
                </a:tc>
                <a:tc>
                  <a:txBody>
                    <a:bodyPr/>
                    <a:lstStyle/>
                    <a:p>
                      <a:pPr algn="l" fontAlgn="b"/>
                      <a:r>
                        <a:rPr lang="en-GB" sz="1400" b="0" u="none" strike="noStrike" dirty="0">
                          <a:solidFill>
                            <a:srgbClr val="000000"/>
                          </a:solidFill>
                          <a:effectLst/>
                        </a:rPr>
                        <a:t>Technology Infrastructure</a:t>
                      </a:r>
                      <a:endParaRPr lang="en-GB" sz="1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12730089"/>
                  </a:ext>
                </a:extLst>
              </a:tr>
              <a:tr h="262595">
                <a:tc>
                  <a:txBody>
                    <a:bodyPr/>
                    <a:lstStyle/>
                    <a:p>
                      <a:pPr algn="ctr" fontAlgn="b"/>
                      <a:r>
                        <a:rPr lang="en-GB" sz="1400" b="0" i="0" u="none" strike="noStrike" noProof="0">
                          <a:solidFill>
                            <a:srgbClr val="000000"/>
                          </a:solidFill>
                          <a:effectLst/>
                          <a:latin typeface="Calibri" panose="020F0502020204030204" pitchFamily="34" charset="0"/>
                        </a:rPr>
                        <a:t>14</a:t>
                      </a:r>
                    </a:p>
                  </a:txBody>
                  <a:tcPr marL="6350" marR="6350" marT="6350" marB="0" anchor="b"/>
                </a:tc>
                <a:tc>
                  <a:txBody>
                    <a:bodyPr/>
                    <a:lstStyle/>
                    <a:p>
                      <a:pPr algn="l" fontAlgn="b"/>
                      <a:r>
                        <a:rPr lang="en-GB" sz="1400" b="0" i="0" u="none" strike="noStrike" noProof="0" dirty="0">
                          <a:solidFill>
                            <a:srgbClr val="000000"/>
                          </a:solidFill>
                          <a:effectLst/>
                          <a:latin typeface="Calibri" panose="020F0502020204030204" pitchFamily="34" charset="0"/>
                        </a:rPr>
                        <a:t>Ethics Requirements</a:t>
                      </a:r>
                    </a:p>
                  </a:txBody>
                  <a:tcPr marL="6350" marR="6350" marT="6350" marB="0" anchor="b"/>
                </a:tc>
                <a:extLst>
                  <a:ext uri="{0D108BD9-81ED-4DB2-BD59-A6C34878D82A}">
                    <a16:rowId xmlns:a16="http://schemas.microsoft.com/office/drawing/2014/main" val="3211194518"/>
                  </a:ext>
                </a:extLst>
              </a:tr>
            </a:tbl>
          </a:graphicData>
        </a:graphic>
      </p:graphicFrame>
      <p:sp>
        <p:nvSpPr>
          <p:cNvPr id="8" name="Arrow: Up-Down 7">
            <a:extLst>
              <a:ext uri="{FF2B5EF4-FFF2-40B4-BE49-F238E27FC236}">
                <a16:creationId xmlns:a16="http://schemas.microsoft.com/office/drawing/2014/main" id="{C526A355-E5E4-4D6B-8403-B19C2470D1C8}"/>
              </a:ext>
            </a:extLst>
          </p:cNvPr>
          <p:cNvSpPr/>
          <p:nvPr/>
        </p:nvSpPr>
        <p:spPr>
          <a:xfrm>
            <a:off x="7191720" y="2207102"/>
            <a:ext cx="360040" cy="294912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CH" sz="1600" dirty="0"/>
              <a:t>9 </a:t>
            </a:r>
            <a:r>
              <a:rPr lang="fr-CH" sz="1600" dirty="0" err="1"/>
              <a:t>thematic</a:t>
            </a:r>
            <a:r>
              <a:rPr lang="fr-CH" sz="1600" dirty="0"/>
              <a:t> areas</a:t>
            </a:r>
            <a:endParaRPr lang="en-GB" sz="1600" dirty="0"/>
          </a:p>
        </p:txBody>
      </p:sp>
      <p:sp>
        <p:nvSpPr>
          <p:cNvPr id="9" name="TextBox 8">
            <a:extLst>
              <a:ext uri="{FF2B5EF4-FFF2-40B4-BE49-F238E27FC236}">
                <a16:creationId xmlns:a16="http://schemas.microsoft.com/office/drawing/2014/main" id="{A5BB0C53-65AB-6A6E-F34D-A7419183C6DD}"/>
              </a:ext>
            </a:extLst>
          </p:cNvPr>
          <p:cNvSpPr txBox="1"/>
          <p:nvPr/>
        </p:nvSpPr>
        <p:spPr>
          <a:xfrm>
            <a:off x="7752184" y="5643481"/>
            <a:ext cx="3212101" cy="646331"/>
          </a:xfrm>
          <a:prstGeom prst="rect">
            <a:avLst/>
          </a:prstGeom>
          <a:noFill/>
        </p:spPr>
        <p:txBody>
          <a:bodyPr wrap="square" rtlCol="0">
            <a:spAutoFit/>
          </a:bodyPr>
          <a:lstStyle/>
          <a:p>
            <a:r>
              <a:rPr lang="en-GB" dirty="0"/>
              <a:t>Each of the 37 proposals becomes a Task</a:t>
            </a:r>
          </a:p>
        </p:txBody>
      </p:sp>
    </p:spTree>
    <p:extLst>
      <p:ext uri="{BB962C8B-B14F-4D97-AF65-F5344CB8AC3E}">
        <p14:creationId xmlns:p14="http://schemas.microsoft.com/office/powerpoint/2010/main" val="4086241489"/>
      </p:ext>
    </p:extLst>
  </p:cSld>
  <p:clrMapOvr>
    <a:masterClrMapping/>
  </p:clrMapOvr>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2.xml><?xml version="1.0" encoding="utf-8"?>
<a:theme xmlns:a="http://schemas.openxmlformats.org/drawingml/2006/main" name="Generi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18204</TotalTime>
  <Words>4423</Words>
  <Application>Microsoft Office PowerPoint</Application>
  <PresentationFormat>Widescreen</PresentationFormat>
  <Paragraphs>469</Paragraphs>
  <Slides>41</Slides>
  <Notes>0</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41</vt:i4>
      </vt:variant>
    </vt:vector>
  </HeadingPairs>
  <TitlesOfParts>
    <vt:vector size="52" baseType="lpstr">
      <vt:lpstr>Arial</vt:lpstr>
      <vt:lpstr>Calibri</vt:lpstr>
      <vt:lpstr>Calibri Light</vt:lpstr>
      <vt:lpstr>Montserrat</vt:lpstr>
      <vt:lpstr>Montserrat ExtraBold</vt:lpstr>
      <vt:lpstr>Montserrat SemiBold</vt:lpstr>
      <vt:lpstr>Times New Roman</vt:lpstr>
      <vt:lpstr>Wingdings</vt:lpstr>
      <vt:lpstr>I.FAST Custom Slides</vt:lpstr>
      <vt:lpstr>Generic</vt:lpstr>
      <vt:lpstr>Worksheet</vt:lpstr>
      <vt:lpstr>PowerPoint Presentation</vt:lpstr>
      <vt:lpstr>Programme of the Review</vt:lpstr>
      <vt:lpstr>Introduction by Project Coordinator</vt:lpstr>
      <vt:lpstr>I.FAST and Particle Accelerators</vt:lpstr>
      <vt:lpstr>Wider goal and Consortium</vt:lpstr>
      <vt:lpstr>The role of I.FAST in accelerator research</vt:lpstr>
      <vt:lpstr>The three I.FAST pillars</vt:lpstr>
      <vt:lpstr>I.FAST Priorities</vt:lpstr>
      <vt:lpstr>Genesis and structure of I.FAST</vt:lpstr>
      <vt:lpstr>The I.FAST Structure</vt:lpstr>
      <vt:lpstr>I.FAST Budget</vt:lpstr>
      <vt:lpstr>PowerPoint Presentation</vt:lpstr>
      <vt:lpstr>PowerPoint Presentation</vt:lpstr>
      <vt:lpstr>Status of Deliverables</vt:lpstr>
      <vt:lpstr>Status of Milestones</vt:lpstr>
      <vt:lpstr>Use of resources – Full costs per WP</vt:lpstr>
      <vt:lpstr>Use of resources – Full costs per Beneficiary</vt:lpstr>
      <vt:lpstr>Highlights: Additive-Manufactured RFQ</vt:lpstr>
      <vt:lpstr>Highlights: Challenge Based Innovation</vt:lpstr>
      <vt:lpstr>Highlights: the I.FAST Innovation Fund</vt:lpstr>
      <vt:lpstr>Highlights: Industry participation</vt:lpstr>
      <vt:lpstr>Some problems… </vt:lpstr>
      <vt:lpstr>Problems: withdrawal of 2 industrial partners  </vt:lpstr>
      <vt:lpstr>Problems: the Industry training programme</vt:lpstr>
      <vt:lpstr>Summary of deviations</vt:lpstr>
      <vt:lpstr>PowerPoint Presentation</vt:lpstr>
      <vt:lpstr>PowerPoint Presentation</vt:lpstr>
      <vt:lpstr>WP1 Structure and objectives</vt:lpstr>
      <vt:lpstr>Activities in P1 – management, governance</vt:lpstr>
      <vt:lpstr>Activities in P1: information flow, dissemination</vt:lpstr>
      <vt:lpstr>Deliverables and Milestones P1</vt:lpstr>
      <vt:lpstr>WP14 (Ethics) Deliverables</vt:lpstr>
      <vt:lpstr>Diversity in I.FAST</vt:lpstr>
      <vt:lpstr>I.FAST opportunities and Gender Imbalance   </vt:lpstr>
      <vt:lpstr>PowerPoint Presentation</vt:lpstr>
      <vt:lpstr>Backup slides</vt:lpstr>
      <vt:lpstr>I.FAST Governance and management</vt:lpstr>
      <vt:lpstr>Integrating Activities for accelerators and the new Innovation Pilot I.FAST</vt:lpstr>
      <vt:lpstr>The I.FAST Consortium</vt:lpstr>
      <vt:lpstr>Use of resources – EC requested funding </vt:lpstr>
      <vt:lpstr>Use of resources – EC requested funding </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Maurizio Vretenar</cp:lastModifiedBy>
  <cp:revision>830</cp:revision>
  <dcterms:created xsi:type="dcterms:W3CDTF">2017-04-26T09:15:49Z</dcterms:created>
  <dcterms:modified xsi:type="dcterms:W3CDTF">2023-02-07T11:43:38Z</dcterms:modified>
</cp:coreProperties>
</file>