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8" r:id="rId2"/>
    <p:sldId id="269" r:id="rId3"/>
    <p:sldId id="452" r:id="rId4"/>
    <p:sldId id="433" r:id="rId5"/>
    <p:sldId id="436" r:id="rId6"/>
    <p:sldId id="323" r:id="rId7"/>
    <p:sldId id="281" r:id="rId8"/>
    <p:sldId id="284" r:id="rId9"/>
    <p:sldId id="458" r:id="rId10"/>
    <p:sldId id="463" r:id="rId11"/>
    <p:sldId id="464" r:id="rId12"/>
    <p:sldId id="455" r:id="rId13"/>
    <p:sldId id="456" r:id="rId14"/>
    <p:sldId id="457" r:id="rId15"/>
    <p:sldId id="454" r:id="rId16"/>
    <p:sldId id="43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8B21"/>
    <a:srgbClr val="8049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46" autoAdjust="0"/>
    <p:restoredTop sz="97251"/>
  </p:normalViewPr>
  <p:slideViewPr>
    <p:cSldViewPr snapToGrid="0">
      <p:cViewPr>
        <p:scale>
          <a:sx n="116" d="100"/>
          <a:sy n="116" d="100"/>
        </p:scale>
        <p:origin x="712" y="56"/>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58" d="100"/>
        <a:sy n="15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A7A79B-9143-2040-A24E-2BB542514B30}" type="doc">
      <dgm:prSet loTypeId="urn:microsoft.com/office/officeart/2005/8/layout/hProcess4" loCatId="" qsTypeId="urn:microsoft.com/office/officeart/2005/8/quickstyle/simple1" qsCatId="simple" csTypeId="urn:microsoft.com/office/officeart/2005/8/colors/accent1_2" csCatId="accent1" phldr="1"/>
      <dgm:spPr/>
      <dgm:t>
        <a:bodyPr/>
        <a:lstStyle/>
        <a:p>
          <a:endParaRPr lang="en-US"/>
        </a:p>
      </dgm:t>
    </dgm:pt>
    <dgm:pt modelId="{509FCE6E-168C-9346-943F-2D4F3A718FBE}">
      <dgm:prSet phldrT="[Text]"/>
      <dgm:spPr>
        <a:solidFill>
          <a:srgbClr val="00B050"/>
        </a:solidFill>
      </dgm:spPr>
      <dgm:t>
        <a:bodyPr/>
        <a:lstStyle/>
        <a:p>
          <a:r>
            <a:rPr lang="en-US" dirty="0"/>
            <a:t>Define criteria of selection,</a:t>
          </a:r>
        </a:p>
        <a:p>
          <a:r>
            <a:rPr lang="en-US" dirty="0"/>
            <a:t>Propose Evaluation </a:t>
          </a:r>
          <a:r>
            <a:rPr lang="en-US" dirty="0" err="1"/>
            <a:t>Committe</a:t>
          </a:r>
          <a:endParaRPr lang="en-US" dirty="0"/>
        </a:p>
      </dgm:t>
    </dgm:pt>
    <dgm:pt modelId="{E2211063-8B3F-1744-9BA3-9E8F7E89BFED}" type="parTrans" cxnId="{F84BC0DF-E336-EB44-B90E-D097D85D6A0B}">
      <dgm:prSet/>
      <dgm:spPr/>
      <dgm:t>
        <a:bodyPr/>
        <a:lstStyle/>
        <a:p>
          <a:endParaRPr lang="en-US"/>
        </a:p>
      </dgm:t>
    </dgm:pt>
    <dgm:pt modelId="{1EC3DFAA-C90E-F447-8AD8-4E1EBD50E2E9}" type="sibTrans" cxnId="{F84BC0DF-E336-EB44-B90E-D097D85D6A0B}">
      <dgm:prSet/>
      <dgm:spPr>
        <a:solidFill>
          <a:srgbClr val="00B050"/>
        </a:solidFill>
      </dgm:spPr>
      <dgm:t>
        <a:bodyPr/>
        <a:lstStyle/>
        <a:p>
          <a:endParaRPr lang="en-US"/>
        </a:p>
      </dgm:t>
    </dgm:pt>
    <dgm:pt modelId="{E2F8E360-508D-6E4F-AF83-28CABA1A7EEA}">
      <dgm:prSet phldrT="[Text]"/>
      <dgm:spPr>
        <a:noFill/>
      </dgm:spPr>
      <dgm:t>
        <a:bodyPr/>
        <a:lstStyle/>
        <a:p>
          <a:r>
            <a:rPr lang="en-US" dirty="0"/>
            <a:t>CERN supported by INFN and CNRS</a:t>
          </a:r>
        </a:p>
      </dgm:t>
    </dgm:pt>
    <dgm:pt modelId="{D5613F51-EA03-9643-9E40-4EBB41D518D7}" type="parTrans" cxnId="{A34A252D-8544-9648-96BA-7C29DC630DAE}">
      <dgm:prSet/>
      <dgm:spPr/>
      <dgm:t>
        <a:bodyPr/>
        <a:lstStyle/>
        <a:p>
          <a:endParaRPr lang="en-US"/>
        </a:p>
      </dgm:t>
    </dgm:pt>
    <dgm:pt modelId="{02F61CBF-C2C9-1D4D-B4FC-F70C02CB8B00}" type="sibTrans" cxnId="{A34A252D-8544-9648-96BA-7C29DC630DAE}">
      <dgm:prSet/>
      <dgm:spPr/>
      <dgm:t>
        <a:bodyPr/>
        <a:lstStyle/>
        <a:p>
          <a:endParaRPr lang="en-US"/>
        </a:p>
      </dgm:t>
    </dgm:pt>
    <dgm:pt modelId="{A3BE9275-2368-254D-8D13-1E45A3000448}">
      <dgm:prSet phldrT="[Text]"/>
      <dgm:spPr>
        <a:solidFill>
          <a:srgbClr val="00B050"/>
        </a:solidFill>
      </dgm:spPr>
      <dgm:t>
        <a:bodyPr/>
        <a:lstStyle/>
        <a:p>
          <a:r>
            <a:rPr lang="en-US" dirty="0"/>
            <a:t>approval</a:t>
          </a:r>
        </a:p>
      </dgm:t>
    </dgm:pt>
    <dgm:pt modelId="{436FD1D3-9865-7441-9EF4-50EB38DF04C8}" type="parTrans" cxnId="{675ADA90-1807-1841-AD66-E7DB02B1AAA8}">
      <dgm:prSet/>
      <dgm:spPr/>
      <dgm:t>
        <a:bodyPr/>
        <a:lstStyle/>
        <a:p>
          <a:endParaRPr lang="en-US"/>
        </a:p>
      </dgm:t>
    </dgm:pt>
    <dgm:pt modelId="{2971F22A-BECA-F94F-ABB6-D027F1DE920D}" type="sibTrans" cxnId="{675ADA90-1807-1841-AD66-E7DB02B1AAA8}">
      <dgm:prSet/>
      <dgm:spPr>
        <a:solidFill>
          <a:srgbClr val="00B050"/>
        </a:solidFill>
      </dgm:spPr>
      <dgm:t>
        <a:bodyPr/>
        <a:lstStyle/>
        <a:p>
          <a:endParaRPr lang="en-US"/>
        </a:p>
      </dgm:t>
    </dgm:pt>
    <dgm:pt modelId="{1E7F00E9-9D29-0E42-A8B6-48E489B2EBF2}">
      <dgm:prSet phldrT="[Text]"/>
      <dgm:spPr/>
      <dgm:t>
        <a:bodyPr/>
        <a:lstStyle/>
        <a:p>
          <a:r>
            <a:rPr lang="en-US" dirty="0"/>
            <a:t>STC, GB approves </a:t>
          </a:r>
        </a:p>
      </dgm:t>
    </dgm:pt>
    <dgm:pt modelId="{D3E88611-AEAB-6F42-AF40-17F8296E009C}" type="parTrans" cxnId="{F5061412-0FD7-0641-A714-063ED5200DF6}">
      <dgm:prSet/>
      <dgm:spPr/>
      <dgm:t>
        <a:bodyPr/>
        <a:lstStyle/>
        <a:p>
          <a:endParaRPr lang="en-US"/>
        </a:p>
      </dgm:t>
    </dgm:pt>
    <dgm:pt modelId="{2C0C3218-B0B1-0146-9D18-45758E9D5C54}" type="sibTrans" cxnId="{F5061412-0FD7-0641-A714-063ED5200DF6}">
      <dgm:prSet/>
      <dgm:spPr/>
      <dgm:t>
        <a:bodyPr/>
        <a:lstStyle/>
        <a:p>
          <a:endParaRPr lang="en-US"/>
        </a:p>
      </dgm:t>
    </dgm:pt>
    <dgm:pt modelId="{68165685-5BA8-4244-ACE2-C8D35B6C23F8}">
      <dgm:prSet phldrT="[Text]"/>
      <dgm:spPr>
        <a:solidFill>
          <a:srgbClr val="00B050"/>
        </a:solidFill>
      </dgm:spPr>
      <dgm:t>
        <a:bodyPr/>
        <a:lstStyle/>
        <a:p>
          <a:r>
            <a:rPr lang="en-US" dirty="0"/>
            <a:t>Call for Proposal</a:t>
          </a:r>
        </a:p>
      </dgm:t>
    </dgm:pt>
    <dgm:pt modelId="{57D31010-76F1-B944-8A9A-390ED2B06E00}" type="parTrans" cxnId="{54B72B66-35ED-1641-AEFD-CA5642811956}">
      <dgm:prSet/>
      <dgm:spPr/>
      <dgm:t>
        <a:bodyPr/>
        <a:lstStyle/>
        <a:p>
          <a:endParaRPr lang="en-US"/>
        </a:p>
      </dgm:t>
    </dgm:pt>
    <dgm:pt modelId="{34FB4701-E627-1247-ACD7-3546CD6AB935}" type="sibTrans" cxnId="{54B72B66-35ED-1641-AEFD-CA5642811956}">
      <dgm:prSet/>
      <dgm:spPr>
        <a:solidFill>
          <a:srgbClr val="00B050"/>
        </a:solidFill>
      </dgm:spPr>
      <dgm:t>
        <a:bodyPr/>
        <a:lstStyle/>
        <a:p>
          <a:endParaRPr lang="en-US"/>
        </a:p>
      </dgm:t>
    </dgm:pt>
    <dgm:pt modelId="{F46AB7D2-0AD8-904C-89C3-72517A85C539}">
      <dgm:prSet phldrT="[Text]"/>
      <dgm:spPr/>
      <dgm:t>
        <a:bodyPr/>
        <a:lstStyle/>
        <a:p>
          <a:r>
            <a:rPr lang="en-US" dirty="0"/>
            <a:t>Set-up, prepare and manage Call for Proposal</a:t>
          </a:r>
        </a:p>
      </dgm:t>
    </dgm:pt>
    <dgm:pt modelId="{F8F131E9-B0AA-EE4E-A589-42B11741DB8D}" type="parTrans" cxnId="{CC30EB52-6688-EA44-A300-74B303230742}">
      <dgm:prSet/>
      <dgm:spPr/>
      <dgm:t>
        <a:bodyPr/>
        <a:lstStyle/>
        <a:p>
          <a:endParaRPr lang="en-US"/>
        </a:p>
      </dgm:t>
    </dgm:pt>
    <dgm:pt modelId="{7DEEE7BB-BC9C-5C46-89E6-A991CADBED0C}" type="sibTrans" cxnId="{CC30EB52-6688-EA44-A300-74B303230742}">
      <dgm:prSet/>
      <dgm:spPr/>
      <dgm:t>
        <a:bodyPr/>
        <a:lstStyle/>
        <a:p>
          <a:endParaRPr lang="en-US"/>
        </a:p>
      </dgm:t>
    </dgm:pt>
    <dgm:pt modelId="{3E7DD43F-6FE6-354C-ABA2-7CA60F979769}">
      <dgm:prSet custT="1"/>
      <dgm:spPr>
        <a:solidFill>
          <a:srgbClr val="FFFF00"/>
        </a:solidFill>
        <a:ln>
          <a:solidFill>
            <a:schemeClr val="bg2"/>
          </a:solidFill>
        </a:ln>
      </dgm:spPr>
      <dgm:t>
        <a:bodyPr/>
        <a:lstStyle/>
        <a:p>
          <a:r>
            <a:rPr lang="en-US" sz="1100" dirty="0">
              <a:solidFill>
                <a:schemeClr val="tx1"/>
              </a:solidFill>
              <a:latin typeface="Arial" panose="020B0604020202020204" pitchFamily="34" charset="0"/>
              <a:cs typeface="Arial" panose="020B0604020202020204" pitchFamily="34" charset="0"/>
            </a:rPr>
            <a:t>Monitoring</a:t>
          </a:r>
        </a:p>
      </dgm:t>
    </dgm:pt>
    <dgm:pt modelId="{BAD233A9-7D4D-BE4E-896F-F60D32850B3A}" type="parTrans" cxnId="{C0738BB7-449A-C84B-80C4-5E5376D651CB}">
      <dgm:prSet/>
      <dgm:spPr/>
      <dgm:t>
        <a:bodyPr/>
        <a:lstStyle/>
        <a:p>
          <a:endParaRPr lang="en-GB"/>
        </a:p>
      </dgm:t>
    </dgm:pt>
    <dgm:pt modelId="{436E045D-F910-5647-9358-DFF2BB15ED00}" type="sibTrans" cxnId="{C0738BB7-449A-C84B-80C4-5E5376D651CB}">
      <dgm:prSet/>
      <dgm:spPr/>
      <dgm:t>
        <a:bodyPr/>
        <a:lstStyle/>
        <a:p>
          <a:endParaRPr lang="en-GB"/>
        </a:p>
      </dgm:t>
    </dgm:pt>
    <dgm:pt modelId="{2A49F882-FED2-8840-A8A2-3A65C887100C}">
      <dgm:prSet/>
      <dgm:spPr/>
      <dgm:t>
        <a:bodyPr/>
        <a:lstStyle/>
        <a:p>
          <a:r>
            <a:rPr lang="en-US" dirty="0">
              <a:latin typeface="+mn-lt"/>
              <a:cs typeface="Arial" panose="020B0604020202020204" pitchFamily="34" charset="0"/>
            </a:rPr>
            <a:t> WP4 monitors project selected, verifying that money is spent according to scope and used in effective and proper way. </a:t>
          </a:r>
        </a:p>
      </dgm:t>
    </dgm:pt>
    <dgm:pt modelId="{E555969F-1524-C842-9DF3-92EA3EE75105}" type="parTrans" cxnId="{6C96DBFC-62AB-924A-8F0D-9BA48203537B}">
      <dgm:prSet/>
      <dgm:spPr/>
      <dgm:t>
        <a:bodyPr/>
        <a:lstStyle/>
        <a:p>
          <a:endParaRPr lang="en-GB"/>
        </a:p>
      </dgm:t>
    </dgm:pt>
    <dgm:pt modelId="{0CAB3636-68CC-ED47-9916-D69B388542F8}" type="sibTrans" cxnId="{6C96DBFC-62AB-924A-8F0D-9BA48203537B}">
      <dgm:prSet/>
      <dgm:spPr/>
      <dgm:t>
        <a:bodyPr/>
        <a:lstStyle/>
        <a:p>
          <a:endParaRPr lang="en-GB"/>
        </a:p>
      </dgm:t>
    </dgm:pt>
    <dgm:pt modelId="{A489259F-DAE8-F14F-904A-01367502AAC6}" type="pres">
      <dgm:prSet presAssocID="{D8A7A79B-9143-2040-A24E-2BB542514B30}" presName="Name0" presStyleCnt="0">
        <dgm:presLayoutVars>
          <dgm:dir/>
          <dgm:animLvl val="lvl"/>
          <dgm:resizeHandles val="exact"/>
        </dgm:presLayoutVars>
      </dgm:prSet>
      <dgm:spPr/>
    </dgm:pt>
    <dgm:pt modelId="{96EE3CE4-0B1E-3245-B209-E6F7FE08825C}" type="pres">
      <dgm:prSet presAssocID="{D8A7A79B-9143-2040-A24E-2BB542514B30}" presName="tSp" presStyleCnt="0"/>
      <dgm:spPr/>
    </dgm:pt>
    <dgm:pt modelId="{4C4C231E-EB96-8E43-97CC-10273B2923B1}" type="pres">
      <dgm:prSet presAssocID="{D8A7A79B-9143-2040-A24E-2BB542514B30}" presName="bSp" presStyleCnt="0"/>
      <dgm:spPr/>
    </dgm:pt>
    <dgm:pt modelId="{F9C5A247-C5D6-F449-866C-22CA613D50AD}" type="pres">
      <dgm:prSet presAssocID="{D8A7A79B-9143-2040-A24E-2BB542514B30}" presName="process" presStyleCnt="0"/>
      <dgm:spPr/>
    </dgm:pt>
    <dgm:pt modelId="{7CC505B0-C30F-5943-89E2-587BEE326AA6}" type="pres">
      <dgm:prSet presAssocID="{509FCE6E-168C-9346-943F-2D4F3A718FBE}" presName="composite1" presStyleCnt="0"/>
      <dgm:spPr/>
    </dgm:pt>
    <dgm:pt modelId="{8F76990B-453A-B44E-962F-2022B49F1A48}" type="pres">
      <dgm:prSet presAssocID="{509FCE6E-168C-9346-943F-2D4F3A718FBE}" presName="dummyNode1" presStyleLbl="node1" presStyleIdx="0" presStyleCnt="4"/>
      <dgm:spPr/>
    </dgm:pt>
    <dgm:pt modelId="{C0CE26FD-ECEA-764D-B1A6-1E15E590C034}" type="pres">
      <dgm:prSet presAssocID="{509FCE6E-168C-9346-943F-2D4F3A718FBE}" presName="childNode1" presStyleLbl="bgAcc1" presStyleIdx="0" presStyleCnt="4" custLinFactNeighborX="26997" custLinFactNeighborY="10865">
        <dgm:presLayoutVars>
          <dgm:bulletEnabled val="1"/>
        </dgm:presLayoutVars>
      </dgm:prSet>
      <dgm:spPr/>
    </dgm:pt>
    <dgm:pt modelId="{E1345BAF-958D-B44B-B126-F59021E02DBE}" type="pres">
      <dgm:prSet presAssocID="{509FCE6E-168C-9346-943F-2D4F3A718FBE}" presName="childNode1tx" presStyleLbl="bgAcc1" presStyleIdx="0" presStyleCnt="4">
        <dgm:presLayoutVars>
          <dgm:bulletEnabled val="1"/>
        </dgm:presLayoutVars>
      </dgm:prSet>
      <dgm:spPr/>
    </dgm:pt>
    <dgm:pt modelId="{1122F61B-1174-7B41-B39F-A27EEECA6DC0}" type="pres">
      <dgm:prSet presAssocID="{509FCE6E-168C-9346-943F-2D4F3A718FBE}" presName="parentNode1" presStyleLbl="node1" presStyleIdx="0" presStyleCnt="4" custScaleY="144138" custLinFactNeighborX="-6146" custLinFactNeighborY="-10779">
        <dgm:presLayoutVars>
          <dgm:chMax val="1"/>
          <dgm:bulletEnabled val="1"/>
        </dgm:presLayoutVars>
      </dgm:prSet>
      <dgm:spPr/>
    </dgm:pt>
    <dgm:pt modelId="{9B92D0C1-0806-E840-AAAC-6917BC80DB3F}" type="pres">
      <dgm:prSet presAssocID="{509FCE6E-168C-9346-943F-2D4F3A718FBE}" presName="connSite1" presStyleCnt="0"/>
      <dgm:spPr/>
    </dgm:pt>
    <dgm:pt modelId="{47423DBE-9358-BC4F-8993-2DE8A1E28A73}" type="pres">
      <dgm:prSet presAssocID="{1EC3DFAA-C90E-F447-8AD8-4E1EBD50E2E9}" presName="Name9" presStyleLbl="sibTrans2D1" presStyleIdx="0" presStyleCnt="3" custLinFactNeighborX="12974" custLinFactNeighborY="-11284"/>
      <dgm:spPr/>
    </dgm:pt>
    <dgm:pt modelId="{A491B1FE-32F5-CC4C-9CF6-10BEFDE1519B}" type="pres">
      <dgm:prSet presAssocID="{A3BE9275-2368-254D-8D13-1E45A3000448}" presName="composite2" presStyleCnt="0"/>
      <dgm:spPr/>
    </dgm:pt>
    <dgm:pt modelId="{2EBD2062-A57E-544E-8B8F-D2EDF4444A8B}" type="pres">
      <dgm:prSet presAssocID="{A3BE9275-2368-254D-8D13-1E45A3000448}" presName="dummyNode2" presStyleLbl="node1" presStyleIdx="0" presStyleCnt="4"/>
      <dgm:spPr/>
    </dgm:pt>
    <dgm:pt modelId="{B947977C-1FD8-3847-8E4E-467F422C2F8C}" type="pres">
      <dgm:prSet presAssocID="{A3BE9275-2368-254D-8D13-1E45A3000448}" presName="childNode2" presStyleLbl="bgAcc1" presStyleIdx="1" presStyleCnt="4" custScaleX="72097" custLinFactNeighborX="9641" custLinFactNeighborY="6136">
        <dgm:presLayoutVars>
          <dgm:bulletEnabled val="1"/>
        </dgm:presLayoutVars>
      </dgm:prSet>
      <dgm:spPr/>
    </dgm:pt>
    <dgm:pt modelId="{027147DA-92E6-5141-B78F-9D0E8BC37FD9}" type="pres">
      <dgm:prSet presAssocID="{A3BE9275-2368-254D-8D13-1E45A3000448}" presName="childNode2tx" presStyleLbl="bgAcc1" presStyleIdx="1" presStyleCnt="4">
        <dgm:presLayoutVars>
          <dgm:bulletEnabled val="1"/>
        </dgm:presLayoutVars>
      </dgm:prSet>
      <dgm:spPr/>
    </dgm:pt>
    <dgm:pt modelId="{77537ED3-425D-9347-9B7B-750377F06EDB}" type="pres">
      <dgm:prSet presAssocID="{A3BE9275-2368-254D-8D13-1E45A3000448}" presName="parentNode2" presStyleLbl="node1" presStyleIdx="1" presStyleCnt="4" custLinFactNeighborX="-8926" custLinFactNeighborY="-2139">
        <dgm:presLayoutVars>
          <dgm:chMax val="0"/>
          <dgm:bulletEnabled val="1"/>
        </dgm:presLayoutVars>
      </dgm:prSet>
      <dgm:spPr/>
    </dgm:pt>
    <dgm:pt modelId="{6B616921-87C8-3B49-A5D6-9F627EDAE36F}" type="pres">
      <dgm:prSet presAssocID="{A3BE9275-2368-254D-8D13-1E45A3000448}" presName="connSite2" presStyleCnt="0"/>
      <dgm:spPr/>
    </dgm:pt>
    <dgm:pt modelId="{A6A1099E-719D-C044-85EB-254EB93179EB}" type="pres">
      <dgm:prSet presAssocID="{2971F22A-BECA-F94F-ABB6-D027F1DE920D}" presName="Name18" presStyleLbl="sibTrans2D1" presStyleIdx="1" presStyleCnt="3" custLinFactNeighborX="23114" custLinFactNeighborY="6696"/>
      <dgm:spPr/>
    </dgm:pt>
    <dgm:pt modelId="{54AD0731-4271-C54C-A006-54F90BDCD5A4}" type="pres">
      <dgm:prSet presAssocID="{68165685-5BA8-4244-ACE2-C8D35B6C23F8}" presName="composite1" presStyleCnt="0"/>
      <dgm:spPr/>
    </dgm:pt>
    <dgm:pt modelId="{DF621F44-FC69-A343-AE3E-3A8897334DF2}" type="pres">
      <dgm:prSet presAssocID="{68165685-5BA8-4244-ACE2-C8D35B6C23F8}" presName="dummyNode1" presStyleLbl="node1" presStyleIdx="1" presStyleCnt="4"/>
      <dgm:spPr/>
    </dgm:pt>
    <dgm:pt modelId="{72BB06BE-204C-104B-B6C7-AA17C967BEB8}" type="pres">
      <dgm:prSet presAssocID="{68165685-5BA8-4244-ACE2-C8D35B6C23F8}" presName="childNode1" presStyleLbl="bgAcc1" presStyleIdx="2" presStyleCnt="4" custScaleX="81541">
        <dgm:presLayoutVars>
          <dgm:bulletEnabled val="1"/>
        </dgm:presLayoutVars>
      </dgm:prSet>
      <dgm:spPr/>
    </dgm:pt>
    <dgm:pt modelId="{72E5C6E7-50FE-304D-9EFC-783AF96F5E88}" type="pres">
      <dgm:prSet presAssocID="{68165685-5BA8-4244-ACE2-C8D35B6C23F8}" presName="childNode1tx" presStyleLbl="bgAcc1" presStyleIdx="2" presStyleCnt="4">
        <dgm:presLayoutVars>
          <dgm:bulletEnabled val="1"/>
        </dgm:presLayoutVars>
      </dgm:prSet>
      <dgm:spPr/>
    </dgm:pt>
    <dgm:pt modelId="{ECA16426-44C7-2B4E-B4DE-9B7E212F0A04}" type="pres">
      <dgm:prSet presAssocID="{68165685-5BA8-4244-ACE2-C8D35B6C23F8}" presName="parentNode1" presStyleLbl="node1" presStyleIdx="2" presStyleCnt="4">
        <dgm:presLayoutVars>
          <dgm:chMax val="1"/>
          <dgm:bulletEnabled val="1"/>
        </dgm:presLayoutVars>
      </dgm:prSet>
      <dgm:spPr/>
    </dgm:pt>
    <dgm:pt modelId="{EE2BCBE2-D7D4-4D47-A6B5-D498F3DFC0E7}" type="pres">
      <dgm:prSet presAssocID="{68165685-5BA8-4244-ACE2-C8D35B6C23F8}" presName="connSite1" presStyleCnt="0"/>
      <dgm:spPr/>
    </dgm:pt>
    <dgm:pt modelId="{2200F51B-DB33-724C-B6A8-DE7B9625F839}" type="pres">
      <dgm:prSet presAssocID="{34FB4701-E627-1247-ACD7-3546CD6AB935}" presName="Name9" presStyleLbl="sibTrans2D1" presStyleIdx="2" presStyleCnt="3"/>
      <dgm:spPr/>
    </dgm:pt>
    <dgm:pt modelId="{94EA608C-F8CE-9940-8C3B-B98494BB4CA5}" type="pres">
      <dgm:prSet presAssocID="{3E7DD43F-6FE6-354C-ABA2-7CA60F979769}" presName="composite2" presStyleCnt="0"/>
      <dgm:spPr/>
    </dgm:pt>
    <dgm:pt modelId="{1F745DFC-45ED-9C46-A593-FD638BC47759}" type="pres">
      <dgm:prSet presAssocID="{3E7DD43F-6FE6-354C-ABA2-7CA60F979769}" presName="dummyNode2" presStyleLbl="node1" presStyleIdx="2" presStyleCnt="4"/>
      <dgm:spPr/>
    </dgm:pt>
    <dgm:pt modelId="{F1D1A9DC-9D66-C841-9C8C-B797222DFACA}" type="pres">
      <dgm:prSet presAssocID="{3E7DD43F-6FE6-354C-ABA2-7CA60F979769}" presName="childNode2" presStyleLbl="bgAcc1" presStyleIdx="3" presStyleCnt="4">
        <dgm:presLayoutVars>
          <dgm:bulletEnabled val="1"/>
        </dgm:presLayoutVars>
      </dgm:prSet>
      <dgm:spPr/>
    </dgm:pt>
    <dgm:pt modelId="{28B3D382-C5DB-E448-80E6-CC8192C42FDB}" type="pres">
      <dgm:prSet presAssocID="{3E7DD43F-6FE6-354C-ABA2-7CA60F979769}" presName="childNode2tx" presStyleLbl="bgAcc1" presStyleIdx="3" presStyleCnt="4">
        <dgm:presLayoutVars>
          <dgm:bulletEnabled val="1"/>
        </dgm:presLayoutVars>
      </dgm:prSet>
      <dgm:spPr/>
    </dgm:pt>
    <dgm:pt modelId="{97D9EAFA-424C-0B47-898A-CE6851E6EE0D}" type="pres">
      <dgm:prSet presAssocID="{3E7DD43F-6FE6-354C-ABA2-7CA60F979769}" presName="parentNode2" presStyleLbl="node1" presStyleIdx="3" presStyleCnt="4" custScaleX="82660" custLinFactNeighborX="-25178" custLinFactNeighborY="-45468">
        <dgm:presLayoutVars>
          <dgm:chMax val="0"/>
          <dgm:bulletEnabled val="1"/>
        </dgm:presLayoutVars>
      </dgm:prSet>
      <dgm:spPr/>
    </dgm:pt>
    <dgm:pt modelId="{0CD874C1-EDC8-FA48-A94E-C5369571E2EE}" type="pres">
      <dgm:prSet presAssocID="{3E7DD43F-6FE6-354C-ABA2-7CA60F979769}" presName="connSite2" presStyleCnt="0"/>
      <dgm:spPr/>
    </dgm:pt>
  </dgm:ptLst>
  <dgm:cxnLst>
    <dgm:cxn modelId="{F5061412-0FD7-0641-A714-063ED5200DF6}" srcId="{A3BE9275-2368-254D-8D13-1E45A3000448}" destId="{1E7F00E9-9D29-0E42-A8B6-48E489B2EBF2}" srcOrd="0" destOrd="0" parTransId="{D3E88611-AEAB-6F42-AF40-17F8296E009C}" sibTransId="{2C0C3218-B0B1-0146-9D18-45758E9D5C54}"/>
    <dgm:cxn modelId="{C5E14321-4DC7-7C4D-B77E-C17C52D6974C}" type="presOf" srcId="{68165685-5BA8-4244-ACE2-C8D35B6C23F8}" destId="{ECA16426-44C7-2B4E-B4DE-9B7E212F0A04}" srcOrd="0" destOrd="0" presId="urn:microsoft.com/office/officeart/2005/8/layout/hProcess4"/>
    <dgm:cxn modelId="{A34A252D-8544-9648-96BA-7C29DC630DAE}" srcId="{509FCE6E-168C-9346-943F-2D4F3A718FBE}" destId="{E2F8E360-508D-6E4F-AF83-28CABA1A7EEA}" srcOrd="0" destOrd="0" parTransId="{D5613F51-EA03-9643-9E40-4EBB41D518D7}" sibTransId="{02F61CBF-C2C9-1D4D-B4FC-F70C02CB8B00}"/>
    <dgm:cxn modelId="{5C108530-B81F-8A4A-8152-79A59CBC5C46}" type="presOf" srcId="{2A49F882-FED2-8840-A8A2-3A65C887100C}" destId="{F1D1A9DC-9D66-C841-9C8C-B797222DFACA}" srcOrd="0" destOrd="0" presId="urn:microsoft.com/office/officeart/2005/8/layout/hProcess4"/>
    <dgm:cxn modelId="{FC03D239-2F9E-B049-A18A-23375472B266}" type="presOf" srcId="{E2F8E360-508D-6E4F-AF83-28CABA1A7EEA}" destId="{E1345BAF-958D-B44B-B126-F59021E02DBE}" srcOrd="1" destOrd="0" presId="urn:microsoft.com/office/officeart/2005/8/layout/hProcess4"/>
    <dgm:cxn modelId="{24FE7D48-C09B-E94D-A868-F054C3AEAA3B}" type="presOf" srcId="{2971F22A-BECA-F94F-ABB6-D027F1DE920D}" destId="{A6A1099E-719D-C044-85EB-254EB93179EB}" srcOrd="0" destOrd="0" presId="urn:microsoft.com/office/officeart/2005/8/layout/hProcess4"/>
    <dgm:cxn modelId="{CC30EB52-6688-EA44-A300-74B303230742}" srcId="{68165685-5BA8-4244-ACE2-C8D35B6C23F8}" destId="{F46AB7D2-0AD8-904C-89C3-72517A85C539}" srcOrd="0" destOrd="0" parTransId="{F8F131E9-B0AA-EE4E-A589-42B11741DB8D}" sibTransId="{7DEEE7BB-BC9C-5C46-89E6-A991CADBED0C}"/>
    <dgm:cxn modelId="{35AF845B-29CA-BD47-9C75-F7502B29288C}" type="presOf" srcId="{F46AB7D2-0AD8-904C-89C3-72517A85C539}" destId="{72E5C6E7-50FE-304D-9EFC-783AF96F5E88}" srcOrd="1" destOrd="0" presId="urn:microsoft.com/office/officeart/2005/8/layout/hProcess4"/>
    <dgm:cxn modelId="{54B72B66-35ED-1641-AEFD-CA5642811956}" srcId="{D8A7A79B-9143-2040-A24E-2BB542514B30}" destId="{68165685-5BA8-4244-ACE2-C8D35B6C23F8}" srcOrd="2" destOrd="0" parTransId="{57D31010-76F1-B944-8A9A-390ED2B06E00}" sibTransId="{34FB4701-E627-1247-ACD7-3546CD6AB935}"/>
    <dgm:cxn modelId="{C83DF86A-E28C-E24D-BD57-F2988DD2B392}" type="presOf" srcId="{1E7F00E9-9D29-0E42-A8B6-48E489B2EBF2}" destId="{B947977C-1FD8-3847-8E4E-467F422C2F8C}" srcOrd="0" destOrd="0" presId="urn:microsoft.com/office/officeart/2005/8/layout/hProcess4"/>
    <dgm:cxn modelId="{72706F7B-CE50-9442-AE13-1C4C968562B9}" type="presOf" srcId="{E2F8E360-508D-6E4F-AF83-28CABA1A7EEA}" destId="{C0CE26FD-ECEA-764D-B1A6-1E15E590C034}" srcOrd="0" destOrd="0" presId="urn:microsoft.com/office/officeart/2005/8/layout/hProcess4"/>
    <dgm:cxn modelId="{835AC18D-3D47-E24E-B249-144B65773B86}" type="presOf" srcId="{34FB4701-E627-1247-ACD7-3546CD6AB935}" destId="{2200F51B-DB33-724C-B6A8-DE7B9625F839}" srcOrd="0" destOrd="0" presId="urn:microsoft.com/office/officeart/2005/8/layout/hProcess4"/>
    <dgm:cxn modelId="{675ADA90-1807-1841-AD66-E7DB02B1AAA8}" srcId="{D8A7A79B-9143-2040-A24E-2BB542514B30}" destId="{A3BE9275-2368-254D-8D13-1E45A3000448}" srcOrd="1" destOrd="0" parTransId="{436FD1D3-9865-7441-9EF4-50EB38DF04C8}" sibTransId="{2971F22A-BECA-F94F-ABB6-D027F1DE920D}"/>
    <dgm:cxn modelId="{4DAB1097-4B77-6B44-99D8-2EC5690B5330}" type="presOf" srcId="{1E7F00E9-9D29-0E42-A8B6-48E489B2EBF2}" destId="{027147DA-92E6-5141-B78F-9D0E8BC37FD9}" srcOrd="1" destOrd="0" presId="urn:microsoft.com/office/officeart/2005/8/layout/hProcess4"/>
    <dgm:cxn modelId="{C6C17B9A-F2CB-5B44-923B-1D95A17EB3B0}" type="presOf" srcId="{A3BE9275-2368-254D-8D13-1E45A3000448}" destId="{77537ED3-425D-9347-9B7B-750377F06EDB}" srcOrd="0" destOrd="0" presId="urn:microsoft.com/office/officeart/2005/8/layout/hProcess4"/>
    <dgm:cxn modelId="{C0738BB7-449A-C84B-80C4-5E5376D651CB}" srcId="{D8A7A79B-9143-2040-A24E-2BB542514B30}" destId="{3E7DD43F-6FE6-354C-ABA2-7CA60F979769}" srcOrd="3" destOrd="0" parTransId="{BAD233A9-7D4D-BE4E-896F-F60D32850B3A}" sibTransId="{436E045D-F910-5647-9358-DFF2BB15ED00}"/>
    <dgm:cxn modelId="{63D450BF-8E50-3149-8E2F-7725909B9294}" type="presOf" srcId="{2A49F882-FED2-8840-A8A2-3A65C887100C}" destId="{28B3D382-C5DB-E448-80E6-CC8192C42FDB}" srcOrd="1" destOrd="0" presId="urn:microsoft.com/office/officeart/2005/8/layout/hProcess4"/>
    <dgm:cxn modelId="{F6EAC3CB-0376-6348-9FE8-C7A0896A4B29}" type="presOf" srcId="{3E7DD43F-6FE6-354C-ABA2-7CA60F979769}" destId="{97D9EAFA-424C-0B47-898A-CE6851E6EE0D}" srcOrd="0" destOrd="0" presId="urn:microsoft.com/office/officeart/2005/8/layout/hProcess4"/>
    <dgm:cxn modelId="{D6BCFECC-D4C0-8B46-8234-83CAD21FF328}" type="presOf" srcId="{D8A7A79B-9143-2040-A24E-2BB542514B30}" destId="{A489259F-DAE8-F14F-904A-01367502AAC6}" srcOrd="0" destOrd="0" presId="urn:microsoft.com/office/officeart/2005/8/layout/hProcess4"/>
    <dgm:cxn modelId="{33A10FCD-12E0-1447-9446-05D6F239D911}" type="presOf" srcId="{1EC3DFAA-C90E-F447-8AD8-4E1EBD50E2E9}" destId="{47423DBE-9358-BC4F-8993-2DE8A1E28A73}" srcOrd="0" destOrd="0" presId="urn:microsoft.com/office/officeart/2005/8/layout/hProcess4"/>
    <dgm:cxn modelId="{F84BC0DF-E336-EB44-B90E-D097D85D6A0B}" srcId="{D8A7A79B-9143-2040-A24E-2BB542514B30}" destId="{509FCE6E-168C-9346-943F-2D4F3A718FBE}" srcOrd="0" destOrd="0" parTransId="{E2211063-8B3F-1744-9BA3-9E8F7E89BFED}" sibTransId="{1EC3DFAA-C90E-F447-8AD8-4E1EBD50E2E9}"/>
    <dgm:cxn modelId="{669CA9ED-EAB6-C743-B306-B3BFCB01AB16}" type="presOf" srcId="{F46AB7D2-0AD8-904C-89C3-72517A85C539}" destId="{72BB06BE-204C-104B-B6C7-AA17C967BEB8}" srcOrd="0" destOrd="0" presId="urn:microsoft.com/office/officeart/2005/8/layout/hProcess4"/>
    <dgm:cxn modelId="{6C96DBFC-62AB-924A-8F0D-9BA48203537B}" srcId="{3E7DD43F-6FE6-354C-ABA2-7CA60F979769}" destId="{2A49F882-FED2-8840-A8A2-3A65C887100C}" srcOrd="0" destOrd="0" parTransId="{E555969F-1524-C842-9DF3-92EA3EE75105}" sibTransId="{0CAB3636-68CC-ED47-9916-D69B388542F8}"/>
    <dgm:cxn modelId="{1B65BBFE-B8FB-DD4A-A8EF-F1CB227F0217}" type="presOf" srcId="{509FCE6E-168C-9346-943F-2D4F3A718FBE}" destId="{1122F61B-1174-7B41-B39F-A27EEECA6DC0}" srcOrd="0" destOrd="0" presId="urn:microsoft.com/office/officeart/2005/8/layout/hProcess4"/>
    <dgm:cxn modelId="{916028A6-2592-6245-BC0F-0FBAAD6A901B}" type="presParOf" srcId="{A489259F-DAE8-F14F-904A-01367502AAC6}" destId="{96EE3CE4-0B1E-3245-B209-E6F7FE08825C}" srcOrd="0" destOrd="0" presId="urn:microsoft.com/office/officeart/2005/8/layout/hProcess4"/>
    <dgm:cxn modelId="{20A42BCD-3082-EF45-9556-42AD66B12051}" type="presParOf" srcId="{A489259F-DAE8-F14F-904A-01367502AAC6}" destId="{4C4C231E-EB96-8E43-97CC-10273B2923B1}" srcOrd="1" destOrd="0" presId="urn:microsoft.com/office/officeart/2005/8/layout/hProcess4"/>
    <dgm:cxn modelId="{2C208219-8732-1846-8936-AECA47C61AB3}" type="presParOf" srcId="{A489259F-DAE8-F14F-904A-01367502AAC6}" destId="{F9C5A247-C5D6-F449-866C-22CA613D50AD}" srcOrd="2" destOrd="0" presId="urn:microsoft.com/office/officeart/2005/8/layout/hProcess4"/>
    <dgm:cxn modelId="{344443E8-27D0-7240-A40A-6C11D98C88A3}" type="presParOf" srcId="{F9C5A247-C5D6-F449-866C-22CA613D50AD}" destId="{7CC505B0-C30F-5943-89E2-587BEE326AA6}" srcOrd="0" destOrd="0" presId="urn:microsoft.com/office/officeart/2005/8/layout/hProcess4"/>
    <dgm:cxn modelId="{EB1A648B-E0E4-F347-AB5A-9688E22179B7}" type="presParOf" srcId="{7CC505B0-C30F-5943-89E2-587BEE326AA6}" destId="{8F76990B-453A-B44E-962F-2022B49F1A48}" srcOrd="0" destOrd="0" presId="urn:microsoft.com/office/officeart/2005/8/layout/hProcess4"/>
    <dgm:cxn modelId="{EBF5CD33-9AED-334E-ABE8-F96ABD671829}" type="presParOf" srcId="{7CC505B0-C30F-5943-89E2-587BEE326AA6}" destId="{C0CE26FD-ECEA-764D-B1A6-1E15E590C034}" srcOrd="1" destOrd="0" presId="urn:microsoft.com/office/officeart/2005/8/layout/hProcess4"/>
    <dgm:cxn modelId="{40EE3903-CB11-9C4D-BC1C-4754881755E1}" type="presParOf" srcId="{7CC505B0-C30F-5943-89E2-587BEE326AA6}" destId="{E1345BAF-958D-B44B-B126-F59021E02DBE}" srcOrd="2" destOrd="0" presId="urn:microsoft.com/office/officeart/2005/8/layout/hProcess4"/>
    <dgm:cxn modelId="{07363320-C430-DC48-81BD-70DC642EE574}" type="presParOf" srcId="{7CC505B0-C30F-5943-89E2-587BEE326AA6}" destId="{1122F61B-1174-7B41-B39F-A27EEECA6DC0}" srcOrd="3" destOrd="0" presId="urn:microsoft.com/office/officeart/2005/8/layout/hProcess4"/>
    <dgm:cxn modelId="{D2C91FD2-4D20-5447-831A-A7C0FAA146FE}" type="presParOf" srcId="{7CC505B0-C30F-5943-89E2-587BEE326AA6}" destId="{9B92D0C1-0806-E840-AAAC-6917BC80DB3F}" srcOrd="4" destOrd="0" presId="urn:microsoft.com/office/officeart/2005/8/layout/hProcess4"/>
    <dgm:cxn modelId="{F703C918-EDD9-5445-B08D-D1FAFBDF91F3}" type="presParOf" srcId="{F9C5A247-C5D6-F449-866C-22CA613D50AD}" destId="{47423DBE-9358-BC4F-8993-2DE8A1E28A73}" srcOrd="1" destOrd="0" presId="urn:microsoft.com/office/officeart/2005/8/layout/hProcess4"/>
    <dgm:cxn modelId="{A2F7B424-434C-BF4B-A0E1-0FBC82901F5E}" type="presParOf" srcId="{F9C5A247-C5D6-F449-866C-22CA613D50AD}" destId="{A491B1FE-32F5-CC4C-9CF6-10BEFDE1519B}" srcOrd="2" destOrd="0" presId="urn:microsoft.com/office/officeart/2005/8/layout/hProcess4"/>
    <dgm:cxn modelId="{DB06D79D-64A1-EA46-8B02-F60E26086727}" type="presParOf" srcId="{A491B1FE-32F5-CC4C-9CF6-10BEFDE1519B}" destId="{2EBD2062-A57E-544E-8B8F-D2EDF4444A8B}" srcOrd="0" destOrd="0" presId="urn:microsoft.com/office/officeart/2005/8/layout/hProcess4"/>
    <dgm:cxn modelId="{06F8D8FC-CB4F-4243-A39B-F68A1292C576}" type="presParOf" srcId="{A491B1FE-32F5-CC4C-9CF6-10BEFDE1519B}" destId="{B947977C-1FD8-3847-8E4E-467F422C2F8C}" srcOrd="1" destOrd="0" presId="urn:microsoft.com/office/officeart/2005/8/layout/hProcess4"/>
    <dgm:cxn modelId="{FDB7D5AF-F4D2-9A4F-90E4-563D6ABFDCBB}" type="presParOf" srcId="{A491B1FE-32F5-CC4C-9CF6-10BEFDE1519B}" destId="{027147DA-92E6-5141-B78F-9D0E8BC37FD9}" srcOrd="2" destOrd="0" presId="urn:microsoft.com/office/officeart/2005/8/layout/hProcess4"/>
    <dgm:cxn modelId="{F329D729-9FB0-384F-9D58-8E3DE10817C3}" type="presParOf" srcId="{A491B1FE-32F5-CC4C-9CF6-10BEFDE1519B}" destId="{77537ED3-425D-9347-9B7B-750377F06EDB}" srcOrd="3" destOrd="0" presId="urn:microsoft.com/office/officeart/2005/8/layout/hProcess4"/>
    <dgm:cxn modelId="{1F0D8BA0-4EB1-E846-80A8-2AE2BFBE5618}" type="presParOf" srcId="{A491B1FE-32F5-CC4C-9CF6-10BEFDE1519B}" destId="{6B616921-87C8-3B49-A5D6-9F627EDAE36F}" srcOrd="4" destOrd="0" presId="urn:microsoft.com/office/officeart/2005/8/layout/hProcess4"/>
    <dgm:cxn modelId="{BCB0FB5B-1940-B74F-A758-2F929D314579}" type="presParOf" srcId="{F9C5A247-C5D6-F449-866C-22CA613D50AD}" destId="{A6A1099E-719D-C044-85EB-254EB93179EB}" srcOrd="3" destOrd="0" presId="urn:microsoft.com/office/officeart/2005/8/layout/hProcess4"/>
    <dgm:cxn modelId="{283EC9D0-CFB0-074F-A82B-ABE6776F8EC2}" type="presParOf" srcId="{F9C5A247-C5D6-F449-866C-22CA613D50AD}" destId="{54AD0731-4271-C54C-A006-54F90BDCD5A4}" srcOrd="4" destOrd="0" presId="urn:microsoft.com/office/officeart/2005/8/layout/hProcess4"/>
    <dgm:cxn modelId="{BF42081F-5978-5542-843A-C531DF62C770}" type="presParOf" srcId="{54AD0731-4271-C54C-A006-54F90BDCD5A4}" destId="{DF621F44-FC69-A343-AE3E-3A8897334DF2}" srcOrd="0" destOrd="0" presId="urn:microsoft.com/office/officeart/2005/8/layout/hProcess4"/>
    <dgm:cxn modelId="{1B4F9DFF-D847-2E41-87DC-A5690710FEF6}" type="presParOf" srcId="{54AD0731-4271-C54C-A006-54F90BDCD5A4}" destId="{72BB06BE-204C-104B-B6C7-AA17C967BEB8}" srcOrd="1" destOrd="0" presId="urn:microsoft.com/office/officeart/2005/8/layout/hProcess4"/>
    <dgm:cxn modelId="{A4121F02-1398-4744-A6CD-6748CB90DD8B}" type="presParOf" srcId="{54AD0731-4271-C54C-A006-54F90BDCD5A4}" destId="{72E5C6E7-50FE-304D-9EFC-783AF96F5E88}" srcOrd="2" destOrd="0" presId="urn:microsoft.com/office/officeart/2005/8/layout/hProcess4"/>
    <dgm:cxn modelId="{4FB9FDE3-1C58-2748-AA82-ACB8EA53DDCF}" type="presParOf" srcId="{54AD0731-4271-C54C-A006-54F90BDCD5A4}" destId="{ECA16426-44C7-2B4E-B4DE-9B7E212F0A04}" srcOrd="3" destOrd="0" presId="urn:microsoft.com/office/officeart/2005/8/layout/hProcess4"/>
    <dgm:cxn modelId="{17664593-5C21-8F4D-BA0B-84D320C85882}" type="presParOf" srcId="{54AD0731-4271-C54C-A006-54F90BDCD5A4}" destId="{EE2BCBE2-D7D4-4D47-A6B5-D498F3DFC0E7}" srcOrd="4" destOrd="0" presId="urn:microsoft.com/office/officeart/2005/8/layout/hProcess4"/>
    <dgm:cxn modelId="{E524E2F6-7D91-C84D-88E2-45615DD1B4A1}" type="presParOf" srcId="{F9C5A247-C5D6-F449-866C-22CA613D50AD}" destId="{2200F51B-DB33-724C-B6A8-DE7B9625F839}" srcOrd="5" destOrd="0" presId="urn:microsoft.com/office/officeart/2005/8/layout/hProcess4"/>
    <dgm:cxn modelId="{30371B41-A479-3946-9952-279DE8EBE9E3}" type="presParOf" srcId="{F9C5A247-C5D6-F449-866C-22CA613D50AD}" destId="{94EA608C-F8CE-9940-8C3B-B98494BB4CA5}" srcOrd="6" destOrd="0" presId="urn:microsoft.com/office/officeart/2005/8/layout/hProcess4"/>
    <dgm:cxn modelId="{CB56E2EB-67D4-5F42-BA84-637C028C8D4A}" type="presParOf" srcId="{94EA608C-F8CE-9940-8C3B-B98494BB4CA5}" destId="{1F745DFC-45ED-9C46-A593-FD638BC47759}" srcOrd="0" destOrd="0" presId="urn:microsoft.com/office/officeart/2005/8/layout/hProcess4"/>
    <dgm:cxn modelId="{006CD8CC-8AE2-A647-A144-DE32E93CE351}" type="presParOf" srcId="{94EA608C-F8CE-9940-8C3B-B98494BB4CA5}" destId="{F1D1A9DC-9D66-C841-9C8C-B797222DFACA}" srcOrd="1" destOrd="0" presId="urn:microsoft.com/office/officeart/2005/8/layout/hProcess4"/>
    <dgm:cxn modelId="{1F849361-D606-8C45-9E2F-5C94A3868B19}" type="presParOf" srcId="{94EA608C-F8CE-9940-8C3B-B98494BB4CA5}" destId="{28B3D382-C5DB-E448-80E6-CC8192C42FDB}" srcOrd="2" destOrd="0" presId="urn:microsoft.com/office/officeart/2005/8/layout/hProcess4"/>
    <dgm:cxn modelId="{2167B1B9-CE9F-E343-98FF-73503933F84E}" type="presParOf" srcId="{94EA608C-F8CE-9940-8C3B-B98494BB4CA5}" destId="{97D9EAFA-424C-0B47-898A-CE6851E6EE0D}" srcOrd="3" destOrd="0" presId="urn:microsoft.com/office/officeart/2005/8/layout/hProcess4"/>
    <dgm:cxn modelId="{09C81406-7187-204D-A05E-127DD94C1A4B}" type="presParOf" srcId="{94EA608C-F8CE-9940-8C3B-B98494BB4CA5}" destId="{0CD874C1-EDC8-FA48-A94E-C5369571E2E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CE26FD-ECEA-764D-B1A6-1E15E590C034}">
      <dsp:nvSpPr>
        <dsp:cNvPr id="0" name=""/>
        <dsp:cNvSpPr/>
      </dsp:nvSpPr>
      <dsp:spPr>
        <a:xfrm>
          <a:off x="438034" y="2213436"/>
          <a:ext cx="1619140" cy="1335452"/>
        </a:xfrm>
        <a:prstGeom prst="roundRect">
          <a:avLst>
            <a:gd name="adj" fmla="val 1000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57150" lvl="1" indent="-57150" algn="l" defTabSz="488950">
            <a:lnSpc>
              <a:spcPct val="90000"/>
            </a:lnSpc>
            <a:spcBef>
              <a:spcPct val="0"/>
            </a:spcBef>
            <a:spcAft>
              <a:spcPct val="15000"/>
            </a:spcAft>
            <a:buChar char="•"/>
          </a:pPr>
          <a:r>
            <a:rPr lang="en-US" sz="1100" kern="1200" dirty="0"/>
            <a:t>CERN supported by INFN and CNRS</a:t>
          </a:r>
        </a:p>
      </dsp:txBody>
      <dsp:txXfrm>
        <a:off x="468766" y="2244168"/>
        <a:ext cx="1557676" cy="987819"/>
      </dsp:txXfrm>
    </dsp:sp>
    <dsp:sp modelId="{47423DBE-9358-BC4F-8993-2DE8A1E28A73}">
      <dsp:nvSpPr>
        <dsp:cNvPr id="0" name=""/>
        <dsp:cNvSpPr/>
      </dsp:nvSpPr>
      <dsp:spPr>
        <a:xfrm>
          <a:off x="1101650" y="2146957"/>
          <a:ext cx="1942036" cy="1942036"/>
        </a:xfrm>
        <a:prstGeom prst="leftCircularArrow">
          <a:avLst>
            <a:gd name="adj1" fmla="val 2044"/>
            <a:gd name="adj2" fmla="val 245107"/>
            <a:gd name="adj3" fmla="val 2192115"/>
            <a:gd name="adj4" fmla="val 9195987"/>
            <a:gd name="adj5" fmla="val 2384"/>
          </a:avLst>
        </a:prstGeom>
        <a:solidFill>
          <a:srgbClr val="00B050"/>
        </a:solidFill>
        <a:ln>
          <a:noFill/>
        </a:ln>
        <a:effectLst/>
      </dsp:spPr>
      <dsp:style>
        <a:lnRef idx="0">
          <a:scrgbClr r="0" g="0" b="0"/>
        </a:lnRef>
        <a:fillRef idx="1">
          <a:scrgbClr r="0" g="0" b="0"/>
        </a:fillRef>
        <a:effectRef idx="0">
          <a:scrgbClr r="0" g="0" b="0"/>
        </a:effectRef>
        <a:fontRef idx="minor">
          <a:schemeClr val="lt1"/>
        </a:fontRef>
      </dsp:style>
    </dsp:sp>
    <dsp:sp modelId="{1122F61B-1174-7B41-B39F-A27EEECA6DC0}">
      <dsp:nvSpPr>
        <dsp:cNvPr id="0" name=""/>
        <dsp:cNvSpPr/>
      </dsp:nvSpPr>
      <dsp:spPr>
        <a:xfrm>
          <a:off x="272269" y="2929622"/>
          <a:ext cx="1439235" cy="824954"/>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Define criteria of selection,</a:t>
          </a:r>
        </a:p>
        <a:p>
          <a:pPr marL="0" lvl="0" indent="0" algn="ctr" defTabSz="488950">
            <a:lnSpc>
              <a:spcPct val="90000"/>
            </a:lnSpc>
            <a:spcBef>
              <a:spcPct val="0"/>
            </a:spcBef>
            <a:spcAft>
              <a:spcPct val="35000"/>
            </a:spcAft>
            <a:buNone/>
          </a:pPr>
          <a:r>
            <a:rPr lang="en-US" sz="1100" kern="1200" dirty="0"/>
            <a:t>Propose Evaluation </a:t>
          </a:r>
          <a:r>
            <a:rPr lang="en-US" sz="1100" kern="1200" dirty="0" err="1"/>
            <a:t>Committe</a:t>
          </a:r>
          <a:endParaRPr lang="en-US" sz="1100" kern="1200" dirty="0"/>
        </a:p>
      </dsp:txBody>
      <dsp:txXfrm>
        <a:off x="296431" y="2953784"/>
        <a:ext cx="1390911" cy="776630"/>
      </dsp:txXfrm>
    </dsp:sp>
    <dsp:sp modelId="{B947977C-1FD8-3847-8E4E-467F422C2F8C}">
      <dsp:nvSpPr>
        <dsp:cNvPr id="0" name=""/>
        <dsp:cNvSpPr/>
      </dsp:nvSpPr>
      <dsp:spPr>
        <a:xfrm>
          <a:off x="2370963" y="2213437"/>
          <a:ext cx="1167351" cy="133545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57150" lvl="1" indent="-57150" algn="l" defTabSz="488950">
            <a:lnSpc>
              <a:spcPct val="90000"/>
            </a:lnSpc>
            <a:spcBef>
              <a:spcPct val="0"/>
            </a:spcBef>
            <a:spcAft>
              <a:spcPct val="15000"/>
            </a:spcAft>
            <a:buChar char="•"/>
          </a:pPr>
          <a:r>
            <a:rPr lang="en-US" sz="1100" kern="1200" dirty="0"/>
            <a:t>STC, GB approves </a:t>
          </a:r>
        </a:p>
      </dsp:txBody>
      <dsp:txXfrm>
        <a:off x="2401695" y="2530337"/>
        <a:ext cx="1105887" cy="987819"/>
      </dsp:txXfrm>
    </dsp:sp>
    <dsp:sp modelId="{A6A1099E-719D-C044-85EB-254EB93179EB}">
      <dsp:nvSpPr>
        <dsp:cNvPr id="0" name=""/>
        <dsp:cNvSpPr/>
      </dsp:nvSpPr>
      <dsp:spPr>
        <a:xfrm>
          <a:off x="3233068" y="1443245"/>
          <a:ext cx="2013164" cy="2013164"/>
        </a:xfrm>
        <a:prstGeom prst="circularArrow">
          <a:avLst>
            <a:gd name="adj1" fmla="val 1972"/>
            <a:gd name="adj2" fmla="val 236057"/>
            <a:gd name="adj3" fmla="val 19613547"/>
            <a:gd name="adj4" fmla="val 12600625"/>
            <a:gd name="adj5" fmla="val 2300"/>
          </a:avLst>
        </a:prstGeom>
        <a:solidFill>
          <a:srgbClr val="00B050"/>
        </a:solidFill>
        <a:ln>
          <a:noFill/>
        </a:ln>
        <a:effectLst/>
      </dsp:spPr>
      <dsp:style>
        <a:lnRef idx="0">
          <a:scrgbClr r="0" g="0" b="0"/>
        </a:lnRef>
        <a:fillRef idx="1">
          <a:scrgbClr r="0" g="0" b="0"/>
        </a:fillRef>
        <a:effectRef idx="0">
          <a:scrgbClr r="0" g="0" b="0"/>
        </a:effectRef>
        <a:fontRef idx="minor">
          <a:schemeClr val="lt1"/>
        </a:fontRef>
      </dsp:style>
    </dsp:sp>
    <dsp:sp modelId="{77537ED3-425D-9347-9B7B-750377F06EDB}">
      <dsp:nvSpPr>
        <dsp:cNvPr id="0" name=""/>
        <dsp:cNvSpPr/>
      </dsp:nvSpPr>
      <dsp:spPr>
        <a:xfrm>
          <a:off x="2220310" y="1833083"/>
          <a:ext cx="1439235" cy="572336"/>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approval</a:t>
          </a:r>
        </a:p>
      </dsp:txBody>
      <dsp:txXfrm>
        <a:off x="2237073" y="1849846"/>
        <a:ext cx="1405709" cy="538810"/>
      </dsp:txXfrm>
    </dsp:sp>
    <dsp:sp modelId="{72BB06BE-204C-104B-B6C7-AA17C967BEB8}">
      <dsp:nvSpPr>
        <dsp:cNvPr id="0" name=""/>
        <dsp:cNvSpPr/>
      </dsp:nvSpPr>
      <dsp:spPr>
        <a:xfrm>
          <a:off x="4126458" y="2131493"/>
          <a:ext cx="1320263" cy="133545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57150" lvl="1" indent="-57150" algn="l" defTabSz="488950">
            <a:lnSpc>
              <a:spcPct val="90000"/>
            </a:lnSpc>
            <a:spcBef>
              <a:spcPct val="0"/>
            </a:spcBef>
            <a:spcAft>
              <a:spcPct val="15000"/>
            </a:spcAft>
            <a:buChar char="•"/>
          </a:pPr>
          <a:r>
            <a:rPr lang="en-US" sz="1100" kern="1200" dirty="0"/>
            <a:t>Set-up, prepare and manage Call for Proposal</a:t>
          </a:r>
        </a:p>
      </dsp:txBody>
      <dsp:txXfrm>
        <a:off x="4157190" y="2162225"/>
        <a:ext cx="1258799" cy="987819"/>
      </dsp:txXfrm>
    </dsp:sp>
    <dsp:sp modelId="{2200F51B-DB33-724C-B6A8-DE7B9625F839}">
      <dsp:nvSpPr>
        <dsp:cNvPr id="0" name=""/>
        <dsp:cNvSpPr/>
      </dsp:nvSpPr>
      <dsp:spPr>
        <a:xfrm>
          <a:off x="4910893" y="2535609"/>
          <a:ext cx="1658487" cy="1658487"/>
        </a:xfrm>
        <a:prstGeom prst="leftCircularArrow">
          <a:avLst>
            <a:gd name="adj1" fmla="val 2393"/>
            <a:gd name="adj2" fmla="val 289328"/>
            <a:gd name="adj3" fmla="val 2064839"/>
            <a:gd name="adj4" fmla="val 9024489"/>
            <a:gd name="adj5" fmla="val 2792"/>
          </a:avLst>
        </a:prstGeom>
        <a:solidFill>
          <a:srgbClr val="00B050"/>
        </a:solidFill>
        <a:ln>
          <a:noFill/>
        </a:ln>
        <a:effectLst/>
      </dsp:spPr>
      <dsp:style>
        <a:lnRef idx="0">
          <a:scrgbClr r="0" g="0" b="0"/>
        </a:lnRef>
        <a:fillRef idx="1">
          <a:scrgbClr r="0" g="0" b="0"/>
        </a:fillRef>
        <a:effectRef idx="0">
          <a:scrgbClr r="0" g="0" b="0"/>
        </a:effectRef>
        <a:fontRef idx="minor">
          <a:schemeClr val="lt1"/>
        </a:fontRef>
      </dsp:style>
    </dsp:sp>
    <dsp:sp modelId="{ECA16426-44C7-2B4E-B4DE-9B7E212F0A04}">
      <dsp:nvSpPr>
        <dsp:cNvPr id="0" name=""/>
        <dsp:cNvSpPr/>
      </dsp:nvSpPr>
      <dsp:spPr>
        <a:xfrm>
          <a:off x="4336828" y="3180777"/>
          <a:ext cx="1439235" cy="572336"/>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Call for Proposal</a:t>
          </a:r>
        </a:p>
      </dsp:txBody>
      <dsp:txXfrm>
        <a:off x="4353591" y="3197540"/>
        <a:ext cx="1405709" cy="538810"/>
      </dsp:txXfrm>
    </dsp:sp>
    <dsp:sp modelId="{F1D1A9DC-9D66-C841-9C8C-B797222DFACA}">
      <dsp:nvSpPr>
        <dsp:cNvPr id="0" name=""/>
        <dsp:cNvSpPr/>
      </dsp:nvSpPr>
      <dsp:spPr>
        <a:xfrm>
          <a:off x="5965071" y="2131493"/>
          <a:ext cx="1619140" cy="133545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57150" lvl="1" indent="-57150" algn="l" defTabSz="488950">
            <a:lnSpc>
              <a:spcPct val="90000"/>
            </a:lnSpc>
            <a:spcBef>
              <a:spcPct val="0"/>
            </a:spcBef>
            <a:spcAft>
              <a:spcPct val="15000"/>
            </a:spcAft>
            <a:buChar char="•"/>
          </a:pPr>
          <a:r>
            <a:rPr lang="en-US" sz="1100" kern="1200" dirty="0">
              <a:latin typeface="+mn-lt"/>
              <a:cs typeface="Arial" panose="020B0604020202020204" pitchFamily="34" charset="0"/>
            </a:rPr>
            <a:t> WP4 monitors project selected, verifying that money is spent according to scope and used in effective and proper way. </a:t>
          </a:r>
        </a:p>
      </dsp:txBody>
      <dsp:txXfrm>
        <a:off x="5995803" y="2448394"/>
        <a:ext cx="1557676" cy="987819"/>
      </dsp:txXfrm>
    </dsp:sp>
    <dsp:sp modelId="{97D9EAFA-424C-0B47-898A-CE6851E6EE0D}">
      <dsp:nvSpPr>
        <dsp:cNvPr id="0" name=""/>
        <dsp:cNvSpPr/>
      </dsp:nvSpPr>
      <dsp:spPr>
        <a:xfrm>
          <a:off x="6087291" y="1585095"/>
          <a:ext cx="1189672" cy="572336"/>
        </a:xfrm>
        <a:prstGeom prst="roundRect">
          <a:avLst>
            <a:gd name="adj" fmla="val 10000"/>
          </a:avLst>
        </a:prstGeom>
        <a:solidFill>
          <a:srgbClr val="FFFF00"/>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solidFill>
              <a:latin typeface="Arial" panose="020B0604020202020204" pitchFamily="34" charset="0"/>
              <a:cs typeface="Arial" panose="020B0604020202020204" pitchFamily="34" charset="0"/>
            </a:rPr>
            <a:t>Monitoring</a:t>
          </a:r>
        </a:p>
      </dsp:txBody>
      <dsp:txXfrm>
        <a:off x="6104054" y="1601858"/>
        <a:ext cx="1156146" cy="53881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30A8BF-A11E-6648-B4ED-1CE34CA9A8FF}" type="datetimeFigureOut">
              <a:rPr lang="en-GB" smtClean="0"/>
              <a:t>09/02/2023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68FC40-543C-E64D-8C8D-94CE22688E77}" type="slidenum">
              <a:rPr lang="en-GB" smtClean="0"/>
              <a:t>‹#›</a:t>
            </a:fld>
            <a:endParaRPr lang="en-GB"/>
          </a:p>
        </p:txBody>
      </p:sp>
    </p:spTree>
    <p:extLst>
      <p:ext uri="{BB962C8B-B14F-4D97-AF65-F5344CB8AC3E}">
        <p14:creationId xmlns:p14="http://schemas.microsoft.com/office/powerpoint/2010/main" val="3825734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168FC40-543C-E64D-8C8D-94CE22688E77}" type="slidenum">
              <a:rPr lang="en-GB" smtClean="0"/>
              <a:t>1</a:t>
            </a:fld>
            <a:endParaRPr lang="en-GB"/>
          </a:p>
        </p:txBody>
      </p:sp>
    </p:spTree>
    <p:extLst>
      <p:ext uri="{BB962C8B-B14F-4D97-AF65-F5344CB8AC3E}">
        <p14:creationId xmlns:p14="http://schemas.microsoft.com/office/powerpoint/2010/main" val="3325300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11</a:t>
            </a:fld>
            <a:endParaRPr lang="en-GB"/>
          </a:p>
        </p:txBody>
      </p:sp>
    </p:spTree>
    <p:extLst>
      <p:ext uri="{BB962C8B-B14F-4D97-AF65-F5344CB8AC3E}">
        <p14:creationId xmlns:p14="http://schemas.microsoft.com/office/powerpoint/2010/main" val="2472786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12</a:t>
            </a:fld>
            <a:endParaRPr lang="en-GB"/>
          </a:p>
        </p:txBody>
      </p:sp>
    </p:spTree>
    <p:extLst>
      <p:ext uri="{BB962C8B-B14F-4D97-AF65-F5344CB8AC3E}">
        <p14:creationId xmlns:p14="http://schemas.microsoft.com/office/powerpoint/2010/main" val="3141151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13</a:t>
            </a:fld>
            <a:endParaRPr lang="en-GB"/>
          </a:p>
        </p:txBody>
      </p:sp>
    </p:spTree>
    <p:extLst>
      <p:ext uri="{BB962C8B-B14F-4D97-AF65-F5344CB8AC3E}">
        <p14:creationId xmlns:p14="http://schemas.microsoft.com/office/powerpoint/2010/main" val="42505580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14</a:t>
            </a:fld>
            <a:endParaRPr lang="en-GB"/>
          </a:p>
        </p:txBody>
      </p:sp>
    </p:spTree>
    <p:extLst>
      <p:ext uri="{BB962C8B-B14F-4D97-AF65-F5344CB8AC3E}">
        <p14:creationId xmlns:p14="http://schemas.microsoft.com/office/powerpoint/2010/main" val="2636282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168FC40-543C-E64D-8C8D-94CE22688E77}" type="slidenum">
              <a:rPr lang="en-GB" smtClean="0"/>
              <a:t>16</a:t>
            </a:fld>
            <a:endParaRPr lang="en-GB"/>
          </a:p>
        </p:txBody>
      </p:sp>
    </p:spTree>
    <p:extLst>
      <p:ext uri="{BB962C8B-B14F-4D97-AF65-F5344CB8AC3E}">
        <p14:creationId xmlns:p14="http://schemas.microsoft.com/office/powerpoint/2010/main" val="2135503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2</a:t>
            </a:fld>
            <a:endParaRPr lang="en-GB"/>
          </a:p>
        </p:txBody>
      </p:sp>
    </p:spTree>
    <p:extLst>
      <p:ext uri="{BB962C8B-B14F-4D97-AF65-F5344CB8AC3E}">
        <p14:creationId xmlns:p14="http://schemas.microsoft.com/office/powerpoint/2010/main" val="2824414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3</a:t>
            </a:fld>
            <a:endParaRPr lang="en-GB"/>
          </a:p>
        </p:txBody>
      </p:sp>
    </p:spTree>
    <p:extLst>
      <p:ext uri="{BB962C8B-B14F-4D97-AF65-F5344CB8AC3E}">
        <p14:creationId xmlns:p14="http://schemas.microsoft.com/office/powerpoint/2010/main" val="1512946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168FC40-543C-E64D-8C8D-94CE22688E77}" type="slidenum">
              <a:rPr lang="en-GB" smtClean="0"/>
              <a:t>4</a:t>
            </a:fld>
            <a:endParaRPr lang="en-GB"/>
          </a:p>
        </p:txBody>
      </p:sp>
    </p:spTree>
    <p:extLst>
      <p:ext uri="{BB962C8B-B14F-4D97-AF65-F5344CB8AC3E}">
        <p14:creationId xmlns:p14="http://schemas.microsoft.com/office/powerpoint/2010/main" val="1083126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6</a:t>
            </a:fld>
            <a:endParaRPr lang="en-GB"/>
          </a:p>
        </p:txBody>
      </p:sp>
    </p:spTree>
    <p:extLst>
      <p:ext uri="{BB962C8B-B14F-4D97-AF65-F5344CB8AC3E}">
        <p14:creationId xmlns:p14="http://schemas.microsoft.com/office/powerpoint/2010/main" val="3066336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7</a:t>
            </a:fld>
            <a:endParaRPr lang="en-GB"/>
          </a:p>
        </p:txBody>
      </p:sp>
    </p:spTree>
    <p:extLst>
      <p:ext uri="{BB962C8B-B14F-4D97-AF65-F5344CB8AC3E}">
        <p14:creationId xmlns:p14="http://schemas.microsoft.com/office/powerpoint/2010/main" val="2884560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8</a:t>
            </a:fld>
            <a:endParaRPr lang="en-GB"/>
          </a:p>
        </p:txBody>
      </p:sp>
    </p:spTree>
    <p:extLst>
      <p:ext uri="{BB962C8B-B14F-4D97-AF65-F5344CB8AC3E}">
        <p14:creationId xmlns:p14="http://schemas.microsoft.com/office/powerpoint/2010/main" val="3216431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9</a:t>
            </a:fld>
            <a:endParaRPr lang="en-GB"/>
          </a:p>
        </p:txBody>
      </p:sp>
    </p:spTree>
    <p:extLst>
      <p:ext uri="{BB962C8B-B14F-4D97-AF65-F5344CB8AC3E}">
        <p14:creationId xmlns:p14="http://schemas.microsoft.com/office/powerpoint/2010/main" val="1268505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10</a:t>
            </a:fld>
            <a:endParaRPr lang="en-GB"/>
          </a:p>
        </p:txBody>
      </p:sp>
    </p:spTree>
    <p:extLst>
      <p:ext uri="{BB962C8B-B14F-4D97-AF65-F5344CB8AC3E}">
        <p14:creationId xmlns:p14="http://schemas.microsoft.com/office/powerpoint/2010/main" val="28006404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702528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cstate="print">
              <a:alphaModFix amt="20000"/>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398351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365126"/>
            <a:ext cx="8137800" cy="920538"/>
          </a:xfrm>
        </p:spPr>
        <p:txBody>
          <a:bodyPr/>
          <a:lstStyle>
            <a:lvl1pPr>
              <a:defRPr/>
            </a:lvl1pPr>
          </a:lstStyle>
          <a:p>
            <a:r>
              <a:rPr lang="en-US" dirty="0"/>
              <a:t>Click to add title</a:t>
            </a:r>
          </a:p>
        </p:txBody>
      </p:sp>
      <p:sp>
        <p:nvSpPr>
          <p:cNvPr id="3" name="Content Placeholder 2"/>
          <p:cNvSpPr>
            <a:spLocks noGrp="1"/>
          </p:cNvSpPr>
          <p:nvPr>
            <p:ph idx="1"/>
          </p:nvPr>
        </p:nvSpPr>
        <p:spPr>
          <a:xfrm>
            <a:off x="838200" y="1825625"/>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WP4 - P1 review /M.Losasso/ Feb 7,2023</a:t>
            </a:r>
            <a:endParaRPr lang="en-US" dirty="0"/>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476936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838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WP4 - P1 review /M.Losasso/ Feb 7,2023</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2567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WP4 - P1 review /M.Losasso/ Feb 7,2023</a:t>
            </a:r>
            <a:endParaRPr lang="en-US" dirty="0"/>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519811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WP4 - P1 review /M.Losasso/ Feb 7,2023</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679147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WP4 - P1 review /M.Losasso/ Feb 7,2023</a:t>
            </a:r>
            <a:endParaRPr lang="en-US" dirty="0"/>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4125605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WP4 - P1 review /M.Losasso/ Feb 7,2023</a:t>
            </a:r>
            <a:endParaRPr lang="en-US" dirty="0"/>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3747130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WP4 - P1 review /M.Losasso/ Feb 7,2023</a:t>
            </a:r>
            <a:endParaRPr lang="en-US" dirty="0"/>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853008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r>
              <a:rPr lang="en-US"/>
              <a:t>WP4 - P1 review /M.Losasso/ Feb 7,2023</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3543948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dt="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jpeg"/><Relationship Id="rId7" Type="http://schemas.openxmlformats.org/officeDocument/2006/relationships/image" Target="../media/image18.emf"/><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7.emf"/><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20.emf"/></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hyperlink" Target="https://ifast-project.eu/ii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29197" y="1234703"/>
            <a:ext cx="11649545" cy="1347035"/>
          </a:xfrm>
        </p:spPr>
        <p:txBody>
          <a:bodyPr/>
          <a:lstStyle/>
          <a:p>
            <a:r>
              <a:rPr lang="fr-CH" sz="4400" i="1" dirty="0"/>
              <a:t>P1 Report on WP4 </a:t>
            </a:r>
          </a:p>
          <a:p>
            <a:r>
              <a:rPr lang="fr-CH" sz="4400" i="1" dirty="0" err="1"/>
              <a:t>Promoting</a:t>
            </a:r>
            <a:r>
              <a:rPr lang="fr-CH" sz="4400" i="1" dirty="0"/>
              <a:t> innovation</a:t>
            </a:r>
          </a:p>
        </p:txBody>
      </p:sp>
      <p:sp>
        <p:nvSpPr>
          <p:cNvPr id="3" name="Text Placeholder 2"/>
          <p:cNvSpPr>
            <a:spLocks noGrp="1"/>
          </p:cNvSpPr>
          <p:nvPr>
            <p:ph type="body" sz="quarter" idx="14"/>
          </p:nvPr>
        </p:nvSpPr>
        <p:spPr>
          <a:xfrm>
            <a:off x="2028958" y="5221027"/>
            <a:ext cx="7402857" cy="378210"/>
          </a:xfrm>
        </p:spPr>
        <p:txBody>
          <a:bodyPr/>
          <a:lstStyle/>
          <a:p>
            <a:r>
              <a:rPr lang="en-GB" dirty="0"/>
              <a:t>I.FAST Period 1 Review, 07.02.2023</a:t>
            </a:r>
          </a:p>
        </p:txBody>
      </p:sp>
      <p:sp>
        <p:nvSpPr>
          <p:cNvPr id="4" name="Text Placeholder 3"/>
          <p:cNvSpPr>
            <a:spLocks noGrp="1"/>
          </p:cNvSpPr>
          <p:nvPr>
            <p:ph type="body" sz="quarter" idx="15"/>
          </p:nvPr>
        </p:nvSpPr>
        <p:spPr>
          <a:xfrm>
            <a:off x="333427" y="2776735"/>
            <a:ext cx="10273132" cy="768344"/>
          </a:xfrm>
        </p:spPr>
        <p:txBody>
          <a:bodyPr>
            <a:normAutofit lnSpcReduction="10000"/>
          </a:bodyPr>
          <a:lstStyle/>
          <a:p>
            <a:r>
              <a:rPr lang="en-GB" sz="2400" dirty="0" err="1"/>
              <a:t>M.Losasso</a:t>
            </a:r>
            <a:r>
              <a:rPr lang="en-GB" sz="2400" dirty="0"/>
              <a:t> (CERN)</a:t>
            </a:r>
          </a:p>
          <a:p>
            <a:r>
              <a:rPr lang="en-GB" sz="2400" i="1" dirty="0" err="1"/>
              <a:t>F.Carra</a:t>
            </a:r>
            <a:r>
              <a:rPr lang="en-GB" sz="2400" i="1" dirty="0"/>
              <a:t> (CERN), </a:t>
            </a:r>
            <a:r>
              <a:rPr lang="en-GB" sz="2400" i="1" dirty="0" err="1"/>
              <a:t>L.Notari</a:t>
            </a:r>
            <a:r>
              <a:rPr lang="en-GB" sz="2400" i="1" dirty="0"/>
              <a:t> (La Sapienza), </a:t>
            </a:r>
            <a:r>
              <a:rPr lang="en-GB" sz="2400" i="1" dirty="0" err="1"/>
              <a:t>M.Pasquali</a:t>
            </a:r>
            <a:r>
              <a:rPr lang="en-GB" sz="2400" i="1" dirty="0"/>
              <a:t> (L Sapienza), </a:t>
            </a:r>
            <a:r>
              <a:rPr lang="en-GB" sz="2400" i="1" dirty="0" err="1"/>
              <a:t>M.Tomut</a:t>
            </a:r>
            <a:r>
              <a:rPr lang="en-GB" sz="2400" i="1" dirty="0"/>
              <a:t> (GSI) </a:t>
            </a:r>
          </a:p>
        </p:txBody>
      </p:sp>
    </p:spTree>
    <p:extLst>
      <p:ext uri="{BB962C8B-B14F-4D97-AF65-F5344CB8AC3E}">
        <p14:creationId xmlns:p14="http://schemas.microsoft.com/office/powerpoint/2010/main" val="15196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a:xfrm>
            <a:off x="2856000" y="6520259"/>
            <a:ext cx="6480000" cy="365125"/>
          </a:xfrm>
        </p:spPr>
        <p:txBody>
          <a:bodyPr/>
          <a:lstStyle>
            <a:lvl1pPr>
              <a:defRPr sz="1200">
                <a:solidFill>
                  <a:schemeClr val="accent5"/>
                </a:solidFill>
              </a:defRPr>
            </a:lvl1pPr>
          </a:lstStyle>
          <a:p>
            <a:r>
              <a:rPr lang="en-US"/>
              <a:t>WP4 - P1 review /M.Losasso/ Feb 7,2023</a:t>
            </a:r>
            <a:endParaRPr lang="en-US" dirty="0"/>
          </a:p>
        </p:txBody>
      </p:sp>
      <p:sp>
        <p:nvSpPr>
          <p:cNvPr id="8" name="Title 1">
            <a:extLst>
              <a:ext uri="{FF2B5EF4-FFF2-40B4-BE49-F238E27FC236}">
                <a16:creationId xmlns:a16="http://schemas.microsoft.com/office/drawing/2014/main" id="{80C01897-966E-CDD1-CEFB-4DFF989CB6D5}"/>
              </a:ext>
            </a:extLst>
          </p:cNvPr>
          <p:cNvSpPr txBox="1">
            <a:spLocks/>
          </p:cNvSpPr>
          <p:nvPr/>
        </p:nvSpPr>
        <p:spPr>
          <a:xfrm>
            <a:off x="0" y="-174898"/>
            <a:ext cx="12192000" cy="75961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00000"/>
              </a:lnSpc>
            </a:pPr>
            <a:r>
              <a:rPr lang="en-GB" sz="2800" dirty="0"/>
              <a:t>Task 4.3 : U beam irradiation experiments @ GSI - high T-load and transient stress</a:t>
            </a:r>
          </a:p>
        </p:txBody>
      </p:sp>
      <p:sp>
        <p:nvSpPr>
          <p:cNvPr id="14" name="Rectangle 13">
            <a:extLst>
              <a:ext uri="{FF2B5EF4-FFF2-40B4-BE49-F238E27FC236}">
                <a16:creationId xmlns:a16="http://schemas.microsoft.com/office/drawing/2014/main" id="{03A6920C-7BB3-A5C7-ECC6-C508B780A881}"/>
              </a:ext>
            </a:extLst>
          </p:cNvPr>
          <p:cNvSpPr/>
          <p:nvPr/>
        </p:nvSpPr>
        <p:spPr>
          <a:xfrm>
            <a:off x="96033" y="802689"/>
            <a:ext cx="6140380" cy="646331"/>
          </a:xfrm>
          <a:prstGeom prst="rect">
            <a:avLst/>
          </a:prstGeom>
          <a:solidFill>
            <a:schemeClr val="bg1"/>
          </a:solidFill>
        </p:spPr>
        <p:txBody>
          <a:bodyPr wrap="square">
            <a:spAutoFit/>
          </a:bodyPr>
          <a:lstStyle/>
          <a:p>
            <a:r>
              <a:rPr lang="en-US" dirty="0"/>
              <a:t>M-Branch, UNILAC, GSI – 4.8 MeV/u </a:t>
            </a:r>
            <a:r>
              <a:rPr lang="en-US" baseline="30000" dirty="0"/>
              <a:t>238</a:t>
            </a:r>
            <a:r>
              <a:rPr lang="en-US" dirty="0"/>
              <a:t>U</a:t>
            </a:r>
          </a:p>
          <a:p>
            <a:r>
              <a:rPr lang="en-US" dirty="0"/>
              <a:t>high intensity, short pulses- 5x10</a:t>
            </a:r>
            <a:r>
              <a:rPr lang="en-US" baseline="30000" dirty="0"/>
              <a:t>9</a:t>
            </a:r>
            <a:r>
              <a:rPr lang="en-US" dirty="0"/>
              <a:t> </a:t>
            </a:r>
            <a:r>
              <a:rPr lang="en-US" dirty="0" err="1"/>
              <a:t>i</a:t>
            </a:r>
            <a:r>
              <a:rPr lang="en-US" dirty="0"/>
              <a:t>/cm</a:t>
            </a:r>
            <a:r>
              <a:rPr lang="en-US" baseline="30000" dirty="0"/>
              <a:t>2</a:t>
            </a:r>
            <a:r>
              <a:rPr lang="en-US" dirty="0"/>
              <a:t>s, 100 µs, 1 Hz </a:t>
            </a:r>
          </a:p>
        </p:txBody>
      </p:sp>
      <p:sp>
        <p:nvSpPr>
          <p:cNvPr id="16" name="Rectangle 15">
            <a:extLst>
              <a:ext uri="{FF2B5EF4-FFF2-40B4-BE49-F238E27FC236}">
                <a16:creationId xmlns:a16="http://schemas.microsoft.com/office/drawing/2014/main" id="{692CAB6A-ECAC-0B39-9310-F9D6CB8C7CE5}"/>
              </a:ext>
            </a:extLst>
          </p:cNvPr>
          <p:cNvSpPr/>
          <p:nvPr/>
        </p:nvSpPr>
        <p:spPr>
          <a:xfrm>
            <a:off x="5545106" y="432192"/>
            <a:ext cx="6282468" cy="1477328"/>
          </a:xfrm>
          <a:prstGeom prst="rect">
            <a:avLst/>
          </a:prstGeom>
          <a:solidFill>
            <a:schemeClr val="bg1"/>
          </a:solidFill>
        </p:spPr>
        <p:txBody>
          <a:bodyPr wrap="square">
            <a:spAutoFit/>
          </a:bodyPr>
          <a:lstStyle/>
          <a:p>
            <a:r>
              <a:rPr lang="en-GB" dirty="0"/>
              <a:t>To better resist radiation and be “transparent” to the beam avoiding scattering effects, materials for </a:t>
            </a:r>
            <a:r>
              <a:rPr lang="en-US" dirty="0"/>
              <a:t>beam windows application </a:t>
            </a:r>
            <a:r>
              <a:rPr lang="en-GB" dirty="0"/>
              <a:t>need to be leak-tight with high mech. strength, low thermal expansion, low atomic number. </a:t>
            </a:r>
            <a:r>
              <a:rPr lang="en-US" dirty="0"/>
              <a:t>Thermal load induced by 4.8 MeV/u U beam</a:t>
            </a:r>
          </a:p>
        </p:txBody>
      </p:sp>
      <p:graphicFrame>
        <p:nvGraphicFramePr>
          <p:cNvPr id="17" name="Table 16">
            <a:extLst>
              <a:ext uri="{FF2B5EF4-FFF2-40B4-BE49-F238E27FC236}">
                <a16:creationId xmlns:a16="http://schemas.microsoft.com/office/drawing/2014/main" id="{7075C402-7407-B373-C336-8B8C0C4BBE07}"/>
              </a:ext>
            </a:extLst>
          </p:cNvPr>
          <p:cNvGraphicFramePr>
            <a:graphicFrameLocks noGrp="1"/>
          </p:cNvGraphicFramePr>
          <p:nvPr>
            <p:extLst>
              <p:ext uri="{D42A27DB-BD31-4B8C-83A1-F6EECF244321}">
                <p14:modId xmlns:p14="http://schemas.microsoft.com/office/powerpoint/2010/main" val="3990044011"/>
              </p:ext>
            </p:extLst>
          </p:nvPr>
        </p:nvGraphicFramePr>
        <p:xfrm>
          <a:off x="5491207" y="1942759"/>
          <a:ext cx="6282468" cy="4633350"/>
        </p:xfrm>
        <a:graphic>
          <a:graphicData uri="http://schemas.openxmlformats.org/drawingml/2006/table">
            <a:tbl>
              <a:tblPr/>
              <a:tblGrid>
                <a:gridCol w="1870352">
                  <a:extLst>
                    <a:ext uri="{9D8B030D-6E8A-4147-A177-3AD203B41FA5}">
                      <a16:colId xmlns:a16="http://schemas.microsoft.com/office/drawing/2014/main" val="91002914"/>
                    </a:ext>
                  </a:extLst>
                </a:gridCol>
                <a:gridCol w="556311">
                  <a:extLst>
                    <a:ext uri="{9D8B030D-6E8A-4147-A177-3AD203B41FA5}">
                      <a16:colId xmlns:a16="http://schemas.microsoft.com/office/drawing/2014/main" val="1153038874"/>
                    </a:ext>
                  </a:extLst>
                </a:gridCol>
                <a:gridCol w="604268">
                  <a:extLst>
                    <a:ext uri="{9D8B030D-6E8A-4147-A177-3AD203B41FA5}">
                      <a16:colId xmlns:a16="http://schemas.microsoft.com/office/drawing/2014/main" val="1599153405"/>
                    </a:ext>
                  </a:extLst>
                </a:gridCol>
                <a:gridCol w="642634">
                  <a:extLst>
                    <a:ext uri="{9D8B030D-6E8A-4147-A177-3AD203B41FA5}">
                      <a16:colId xmlns:a16="http://schemas.microsoft.com/office/drawing/2014/main" val="237421153"/>
                    </a:ext>
                  </a:extLst>
                </a:gridCol>
                <a:gridCol w="671409">
                  <a:extLst>
                    <a:ext uri="{9D8B030D-6E8A-4147-A177-3AD203B41FA5}">
                      <a16:colId xmlns:a16="http://schemas.microsoft.com/office/drawing/2014/main" val="933061139"/>
                    </a:ext>
                  </a:extLst>
                </a:gridCol>
                <a:gridCol w="968747">
                  <a:extLst>
                    <a:ext uri="{9D8B030D-6E8A-4147-A177-3AD203B41FA5}">
                      <a16:colId xmlns:a16="http://schemas.microsoft.com/office/drawing/2014/main" val="542849428"/>
                    </a:ext>
                  </a:extLst>
                </a:gridCol>
                <a:gridCol w="968747">
                  <a:extLst>
                    <a:ext uri="{9D8B030D-6E8A-4147-A177-3AD203B41FA5}">
                      <a16:colId xmlns:a16="http://schemas.microsoft.com/office/drawing/2014/main" val="1683328880"/>
                    </a:ext>
                  </a:extLst>
                </a:gridCol>
              </a:tblGrid>
              <a:tr h="62561">
                <a:tc gridSpan="7">
                  <a:txBody>
                    <a:bodyPr/>
                    <a:lstStyle/>
                    <a:p>
                      <a:pPr algn="ctr" fontAlgn="ctr"/>
                      <a:r>
                        <a:rPr lang="en-GB" sz="1100" b="1" i="0" u="none" strike="noStrike">
                          <a:solidFill>
                            <a:srgbClr val="000000"/>
                          </a:solidFill>
                          <a:effectLst/>
                          <a:latin typeface="Calibri" panose="020F0502020204030204" pitchFamily="34" charset="0"/>
                        </a:rPr>
                        <a:t>Peak temperature per pulse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988713272"/>
                  </a:ext>
                </a:extLst>
              </a:tr>
              <a:tr h="169394">
                <a:tc>
                  <a:txBody>
                    <a:bodyPr/>
                    <a:lstStyle/>
                    <a:p>
                      <a:pPr algn="ctr" fontAlgn="ctr"/>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a:solidFill>
                          <a:srgbClr val="000000"/>
                        </a:solidFill>
                        <a:effectLst/>
                        <a:latin typeface="Calibri" panose="020F0502020204030204" pitchFamily="34" charset="0"/>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4292415"/>
                  </a:ext>
                </a:extLst>
              </a:tr>
              <a:tr h="364288">
                <a:tc rowSpan="2">
                  <a:txBody>
                    <a:bodyPr/>
                    <a:lstStyle/>
                    <a:p>
                      <a:pPr algn="ctr" fontAlgn="ctr"/>
                      <a:r>
                        <a:rPr lang="en-GB" sz="1100" b="0" i="0" u="none" strike="noStrike">
                          <a:solidFill>
                            <a:srgbClr val="000000"/>
                          </a:solidFill>
                          <a:effectLst/>
                          <a:latin typeface="Calibri" panose="020F0502020204030204" pitchFamily="34" charset="0"/>
                        </a:rPr>
                        <a:t>Materials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Density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Specific Heat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Penetration depth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Peak temperature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Melting temperature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Peak/Melting temperature ratio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4758368"/>
                  </a:ext>
                </a:extLst>
              </a:tr>
              <a:tr h="327859">
                <a:tc vMerge="1">
                  <a:txBody>
                    <a:bodyPr/>
                    <a:lstStyle/>
                    <a:p>
                      <a:endParaRPr lang="en-GB"/>
                    </a:p>
                  </a:txBody>
                  <a:tcPr/>
                </a:tc>
                <a:tc>
                  <a:txBody>
                    <a:bodyPr/>
                    <a:lstStyle/>
                    <a:p>
                      <a:pPr algn="ctr" fontAlgn="ctr"/>
                      <a:r>
                        <a:rPr lang="el-GR" sz="1100" b="0" i="0" u="none" strike="noStrike">
                          <a:solidFill>
                            <a:srgbClr val="000000"/>
                          </a:solidFill>
                          <a:effectLst/>
                          <a:latin typeface="Calibri" panose="020F0502020204030204" pitchFamily="34" charset="0"/>
                        </a:rPr>
                        <a:t>ρ [</a:t>
                      </a:r>
                      <a:r>
                        <a:rPr lang="en-GB" sz="1100" b="0" i="0" u="none" strike="noStrike">
                          <a:solidFill>
                            <a:srgbClr val="000000"/>
                          </a:solidFill>
                          <a:effectLst/>
                          <a:latin typeface="Calibri" panose="020F0502020204030204" pitchFamily="34" charset="0"/>
                        </a:rPr>
                        <a:t>g cm-3]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c</a:t>
                      </a:r>
                      <a:r>
                        <a:rPr lang="en-GB" sz="1100" b="0" i="0" u="none" strike="noStrike" baseline="-25000">
                          <a:solidFill>
                            <a:srgbClr val="000000"/>
                          </a:solidFill>
                          <a:effectLst/>
                          <a:latin typeface="Calibri" panose="020F0502020204030204" pitchFamily="34" charset="0"/>
                        </a:rPr>
                        <a:t>p</a:t>
                      </a:r>
                      <a:r>
                        <a:rPr lang="en-GB" sz="1100" b="0" i="0" u="none" strike="noStrike">
                          <a:solidFill>
                            <a:srgbClr val="000000"/>
                          </a:solidFill>
                          <a:effectLst/>
                          <a:latin typeface="Calibri" panose="020F0502020204030204" pitchFamily="34" charset="0"/>
                        </a:rPr>
                        <a:t> [J/kg 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d</a:t>
                      </a:r>
                      <a:r>
                        <a:rPr lang="en-GB" sz="1100" b="0" i="0" u="none" strike="noStrike" baseline="-25000">
                          <a:solidFill>
                            <a:srgbClr val="000000"/>
                          </a:solidFill>
                          <a:effectLst/>
                          <a:latin typeface="Calibri" panose="020F0502020204030204" pitchFamily="34" charset="0"/>
                        </a:rPr>
                        <a:t>p</a:t>
                      </a:r>
                      <a:endParaRPr lang="en-GB" sz="1100" b="0" i="0" u="none" strike="noStrike">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T</a:t>
                      </a:r>
                      <a:r>
                        <a:rPr lang="en-GB" sz="1100" b="0" i="0" u="none" strike="noStrike" baseline="-25000">
                          <a:solidFill>
                            <a:srgbClr val="000000"/>
                          </a:solidFill>
                          <a:effectLst/>
                          <a:latin typeface="Calibri" panose="020F0502020204030204" pitchFamily="34" charset="0"/>
                        </a:rPr>
                        <a:t>max</a:t>
                      </a:r>
                      <a:r>
                        <a:rPr lang="en-GB" sz="1100" b="0" i="0" u="none" strike="noStrike">
                          <a:solidFill>
                            <a:srgbClr val="000000"/>
                          </a:solidFill>
                          <a:effectLst/>
                          <a:latin typeface="Calibri" panose="020F0502020204030204" pitchFamily="34" charset="0"/>
                        </a:rPr>
                        <a:t> [°C]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T</a:t>
                      </a:r>
                      <a:r>
                        <a:rPr lang="en-GB" sz="1100" b="0" i="0" u="none" strike="noStrike" baseline="-25000">
                          <a:solidFill>
                            <a:srgbClr val="000000"/>
                          </a:solidFill>
                          <a:effectLst/>
                          <a:latin typeface="Calibri" panose="020F0502020204030204" pitchFamily="34" charset="0"/>
                        </a:rPr>
                        <a:t>melt</a:t>
                      </a:r>
                      <a:r>
                        <a:rPr lang="en-GB" sz="1100" b="0" i="0" u="none" strike="noStrike">
                          <a:solidFill>
                            <a:srgbClr val="000000"/>
                          </a:solidFill>
                          <a:effectLst/>
                          <a:latin typeface="Calibri" panose="020F0502020204030204" pitchFamily="34" charset="0"/>
                        </a:rPr>
                        <a:t> [°C]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T</a:t>
                      </a:r>
                      <a:r>
                        <a:rPr lang="en-GB" sz="1100" b="0" i="0" u="none" strike="noStrike" baseline="-25000">
                          <a:solidFill>
                            <a:srgbClr val="000000"/>
                          </a:solidFill>
                          <a:effectLst/>
                          <a:latin typeface="Calibri" panose="020F0502020204030204" pitchFamily="34" charset="0"/>
                        </a:rPr>
                        <a:t>max</a:t>
                      </a:r>
                      <a:r>
                        <a:rPr lang="en-GB" sz="1100" b="0" i="0" u="none" strike="noStrike">
                          <a:solidFill>
                            <a:srgbClr val="000000"/>
                          </a:solidFill>
                          <a:effectLst/>
                          <a:latin typeface="Calibri" panose="020F0502020204030204" pitchFamily="34" charset="0"/>
                        </a:rPr>
                        <a:t> [K]/T</a:t>
                      </a:r>
                      <a:r>
                        <a:rPr lang="en-GB" sz="1100" b="0" i="0" u="none" strike="noStrike" baseline="-25000">
                          <a:solidFill>
                            <a:srgbClr val="000000"/>
                          </a:solidFill>
                          <a:effectLst/>
                          <a:latin typeface="Calibri" panose="020F0502020204030204" pitchFamily="34" charset="0"/>
                        </a:rPr>
                        <a:t>melt</a:t>
                      </a:r>
                      <a:r>
                        <a:rPr lang="en-GB" sz="1100" b="0" i="0" u="none" strike="noStrike">
                          <a:solidFill>
                            <a:srgbClr val="000000"/>
                          </a:solidFill>
                          <a:effectLst/>
                          <a:latin typeface="Calibri" panose="020F0502020204030204" pitchFamily="34" charset="0"/>
                        </a:rPr>
                        <a:t> [K]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4632438"/>
                  </a:ext>
                </a:extLst>
              </a:tr>
              <a:tr h="182144">
                <a:tc>
                  <a:txBody>
                    <a:bodyPr/>
                    <a:lstStyle/>
                    <a:p>
                      <a:pPr algn="ctr" fontAlgn="ctr"/>
                      <a:r>
                        <a:rPr lang="en-GB" sz="1100" b="0" i="0" u="none" strike="noStrike">
                          <a:solidFill>
                            <a:srgbClr val="000000"/>
                          </a:solidFill>
                          <a:effectLst/>
                          <a:latin typeface="Calibri" panose="020F0502020204030204" pitchFamily="34" charset="0"/>
                        </a:rPr>
                        <a:t>Beryllium PF60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1.844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1925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108.90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1273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0.2471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183"/>
                    </a:solidFill>
                  </a:tcPr>
                </a:tc>
                <a:extLst>
                  <a:ext uri="{0D108BD9-81ED-4DB2-BD59-A6C34878D82A}">
                    <a16:rowId xmlns:a16="http://schemas.microsoft.com/office/drawing/2014/main" val="1662977974"/>
                  </a:ext>
                </a:extLst>
              </a:tr>
              <a:tr h="182144">
                <a:tc>
                  <a:txBody>
                    <a:bodyPr/>
                    <a:lstStyle/>
                    <a:p>
                      <a:pPr algn="ctr" fontAlgn="ctr"/>
                      <a:r>
                        <a:rPr lang="en-GB" sz="1100" b="0" i="0" u="none" strike="noStrike">
                          <a:solidFill>
                            <a:srgbClr val="000000"/>
                          </a:solidFill>
                          <a:effectLst/>
                          <a:latin typeface="Calibri" panose="020F0502020204030204" pitchFamily="34" charset="0"/>
                        </a:rPr>
                        <a:t>Titanium Grade 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4.51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000000"/>
                          </a:solidFill>
                          <a:effectLst/>
                          <a:latin typeface="Calibri" panose="020F0502020204030204" pitchFamily="34" charset="0"/>
                        </a:rPr>
                        <a:t>540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149.58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1665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0.2181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E783"/>
                    </a:solidFill>
                  </a:tcPr>
                </a:tc>
                <a:extLst>
                  <a:ext uri="{0D108BD9-81ED-4DB2-BD59-A6C34878D82A}">
                    <a16:rowId xmlns:a16="http://schemas.microsoft.com/office/drawing/2014/main" val="1491199622"/>
                  </a:ext>
                </a:extLst>
              </a:tr>
              <a:tr h="182144">
                <a:tc>
                  <a:txBody>
                    <a:bodyPr/>
                    <a:lstStyle/>
                    <a:p>
                      <a:pPr algn="ctr" fontAlgn="ctr"/>
                      <a:r>
                        <a:rPr lang="en-GB" sz="1100" b="0" i="0" u="none" strike="noStrike">
                          <a:solidFill>
                            <a:srgbClr val="000000"/>
                          </a:solidFill>
                          <a:effectLst/>
                          <a:latin typeface="Calibri" panose="020F0502020204030204" pitchFamily="34" charset="0"/>
                        </a:rPr>
                        <a:t>Titanium Grade 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4.43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526.3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155.35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1630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0.2252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84"/>
                    </a:solidFill>
                  </a:tcPr>
                </a:tc>
                <a:extLst>
                  <a:ext uri="{0D108BD9-81ED-4DB2-BD59-A6C34878D82A}">
                    <a16:rowId xmlns:a16="http://schemas.microsoft.com/office/drawing/2014/main" val="2591116777"/>
                  </a:ext>
                </a:extLst>
              </a:tr>
              <a:tr h="182144">
                <a:tc>
                  <a:txBody>
                    <a:bodyPr/>
                    <a:lstStyle/>
                    <a:p>
                      <a:pPr algn="ctr" fontAlgn="ctr"/>
                      <a:r>
                        <a:rPr lang="en-GB" sz="1100" b="0" i="0" u="none" strike="noStrike">
                          <a:solidFill>
                            <a:srgbClr val="000000"/>
                          </a:solidFill>
                          <a:effectLst/>
                          <a:latin typeface="Calibri" panose="020F0502020204030204" pitchFamily="34" charset="0"/>
                        </a:rPr>
                        <a:t>T91 / P91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7.77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460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108.29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1370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0.2321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884"/>
                    </a:solidFill>
                  </a:tcPr>
                </a:tc>
                <a:extLst>
                  <a:ext uri="{0D108BD9-81ED-4DB2-BD59-A6C34878D82A}">
                    <a16:rowId xmlns:a16="http://schemas.microsoft.com/office/drawing/2014/main" val="3046755132"/>
                  </a:ext>
                </a:extLst>
              </a:tr>
              <a:tr h="182144">
                <a:tc>
                  <a:txBody>
                    <a:bodyPr/>
                    <a:lstStyle/>
                    <a:p>
                      <a:pPr algn="ctr" fontAlgn="ctr"/>
                      <a:r>
                        <a:rPr lang="en-GB" sz="1100" b="0" i="0" u="none" strike="noStrike">
                          <a:solidFill>
                            <a:srgbClr val="000000"/>
                          </a:solidFill>
                          <a:effectLst/>
                          <a:latin typeface="Calibri" panose="020F0502020204030204" pitchFamily="34" charset="0"/>
                        </a:rPr>
                        <a:t>AISI 316L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98.89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1375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0.2257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84"/>
                    </a:solidFill>
                  </a:tcPr>
                </a:tc>
                <a:extLst>
                  <a:ext uri="{0D108BD9-81ED-4DB2-BD59-A6C34878D82A}">
                    <a16:rowId xmlns:a16="http://schemas.microsoft.com/office/drawing/2014/main" val="1685062592"/>
                  </a:ext>
                </a:extLst>
              </a:tr>
              <a:tr h="182144">
                <a:tc>
                  <a:txBody>
                    <a:bodyPr/>
                    <a:lstStyle/>
                    <a:p>
                      <a:pPr algn="ctr" fontAlgn="ctr"/>
                      <a:r>
                        <a:rPr lang="en-GB" sz="1100" b="0" i="0" u="none" strike="noStrike">
                          <a:solidFill>
                            <a:srgbClr val="000000"/>
                          </a:solidFill>
                          <a:effectLst/>
                          <a:latin typeface="Calibri" panose="020F0502020204030204" pitchFamily="34" charset="0"/>
                        </a:rPr>
                        <a:t>AISI 316LN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98.89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1375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0.2257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84"/>
                    </a:solidFill>
                  </a:tcPr>
                </a:tc>
                <a:extLst>
                  <a:ext uri="{0D108BD9-81ED-4DB2-BD59-A6C34878D82A}">
                    <a16:rowId xmlns:a16="http://schemas.microsoft.com/office/drawing/2014/main" val="2001077686"/>
                  </a:ext>
                </a:extLst>
              </a:tr>
              <a:tr h="182144">
                <a:tc>
                  <a:txBody>
                    <a:bodyPr/>
                    <a:lstStyle/>
                    <a:p>
                      <a:pPr algn="ctr" fontAlgn="ctr"/>
                      <a:r>
                        <a:rPr lang="en-GB" sz="1100" b="0" i="0" u="none" strike="noStrike">
                          <a:solidFill>
                            <a:srgbClr val="000000"/>
                          </a:solidFill>
                          <a:effectLst/>
                          <a:latin typeface="Calibri" panose="020F0502020204030204" pitchFamily="34" charset="0"/>
                        </a:rPr>
                        <a:t>AISI 304L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98.89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1425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0.2191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E883"/>
                    </a:solidFill>
                  </a:tcPr>
                </a:tc>
                <a:extLst>
                  <a:ext uri="{0D108BD9-81ED-4DB2-BD59-A6C34878D82A}">
                    <a16:rowId xmlns:a16="http://schemas.microsoft.com/office/drawing/2014/main" val="110419126"/>
                  </a:ext>
                </a:extLst>
              </a:tr>
              <a:tr h="182144">
                <a:tc>
                  <a:txBody>
                    <a:bodyPr/>
                    <a:lstStyle/>
                    <a:p>
                      <a:pPr algn="ctr" fontAlgn="ctr"/>
                      <a:r>
                        <a:rPr lang="en-GB" sz="1100" b="0" i="0" u="none" strike="noStrike">
                          <a:solidFill>
                            <a:srgbClr val="000000"/>
                          </a:solidFill>
                          <a:effectLst/>
                          <a:latin typeface="Calibri" panose="020F0502020204030204" pitchFamily="34" charset="0"/>
                        </a:rPr>
                        <a:t>INCONEL 718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8.19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435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108.58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1298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0.2430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383"/>
                    </a:solidFill>
                  </a:tcPr>
                </a:tc>
                <a:extLst>
                  <a:ext uri="{0D108BD9-81ED-4DB2-BD59-A6C34878D82A}">
                    <a16:rowId xmlns:a16="http://schemas.microsoft.com/office/drawing/2014/main" val="972185723"/>
                  </a:ext>
                </a:extLst>
              </a:tr>
              <a:tr h="182144">
                <a:tc>
                  <a:txBody>
                    <a:bodyPr/>
                    <a:lstStyle/>
                    <a:p>
                      <a:pPr algn="ctr" fontAlgn="ctr"/>
                      <a:r>
                        <a:rPr lang="en-GB" sz="1100" b="0" i="0" u="none" strike="noStrike">
                          <a:solidFill>
                            <a:srgbClr val="000000"/>
                          </a:solidFill>
                          <a:effectLst/>
                          <a:latin typeface="Calibri" panose="020F0502020204030204" pitchFamily="34" charset="0"/>
                        </a:rPr>
                        <a:t>5052-H19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880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153.81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630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0.4727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786E"/>
                    </a:solidFill>
                  </a:tcPr>
                </a:tc>
                <a:extLst>
                  <a:ext uri="{0D108BD9-81ED-4DB2-BD59-A6C34878D82A}">
                    <a16:rowId xmlns:a16="http://schemas.microsoft.com/office/drawing/2014/main" val="1617731347"/>
                  </a:ext>
                </a:extLst>
              </a:tr>
              <a:tr h="182144">
                <a:tc>
                  <a:txBody>
                    <a:bodyPr/>
                    <a:lstStyle/>
                    <a:p>
                      <a:pPr algn="ctr" fontAlgn="ctr"/>
                      <a:r>
                        <a:rPr lang="en-GB" sz="1100" b="0" i="0" u="none" strike="noStrike">
                          <a:solidFill>
                            <a:srgbClr val="000000"/>
                          </a:solidFill>
                          <a:effectLst/>
                          <a:latin typeface="Calibri" panose="020F0502020204030204" pitchFamily="34" charset="0"/>
                        </a:rPr>
                        <a:t>A5083-O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901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151.67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0.5039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696B"/>
                    </a:solidFill>
                  </a:tcPr>
                </a:tc>
                <a:extLst>
                  <a:ext uri="{0D108BD9-81ED-4DB2-BD59-A6C34878D82A}">
                    <a16:rowId xmlns:a16="http://schemas.microsoft.com/office/drawing/2014/main" val="1135239598"/>
                  </a:ext>
                </a:extLst>
              </a:tr>
              <a:tr h="182144">
                <a:tc>
                  <a:txBody>
                    <a:bodyPr/>
                    <a:lstStyle/>
                    <a:p>
                      <a:pPr algn="ctr" fontAlgn="ctr"/>
                      <a:r>
                        <a:rPr lang="en-GB" sz="1100" b="0" i="0" u="none" strike="noStrike">
                          <a:solidFill>
                            <a:srgbClr val="000000"/>
                          </a:solidFill>
                          <a:effectLst/>
                          <a:latin typeface="Calibri" panose="020F0502020204030204" pitchFamily="34" charset="0"/>
                        </a:rPr>
                        <a:t>A6061 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896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150.45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616.85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0.4760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776E"/>
                    </a:solidFill>
                  </a:tcPr>
                </a:tc>
                <a:extLst>
                  <a:ext uri="{0D108BD9-81ED-4DB2-BD59-A6C34878D82A}">
                    <a16:rowId xmlns:a16="http://schemas.microsoft.com/office/drawing/2014/main" val="311436133"/>
                  </a:ext>
                </a:extLst>
              </a:tr>
              <a:tr h="182144">
                <a:tc>
                  <a:txBody>
                    <a:bodyPr/>
                    <a:lstStyle/>
                    <a:p>
                      <a:pPr algn="ctr" fontAlgn="ctr"/>
                      <a:r>
                        <a:rPr lang="en-GB" sz="1100" b="0" i="0" u="none" strike="noStrike">
                          <a:solidFill>
                            <a:srgbClr val="000000"/>
                          </a:solidFill>
                          <a:effectLst/>
                          <a:latin typeface="Calibri" panose="020F0502020204030204" pitchFamily="34" charset="0"/>
                        </a:rPr>
                        <a:t>SIGRAFINE R6650 (isotropic)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700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265.01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3650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0.1372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8C47C"/>
                    </a:solidFill>
                  </a:tcPr>
                </a:tc>
                <a:extLst>
                  <a:ext uri="{0D108BD9-81ED-4DB2-BD59-A6C34878D82A}">
                    <a16:rowId xmlns:a16="http://schemas.microsoft.com/office/drawing/2014/main" val="1235608327"/>
                  </a:ext>
                </a:extLst>
              </a:tr>
              <a:tr h="182144">
                <a:tc>
                  <a:txBody>
                    <a:bodyPr/>
                    <a:lstStyle/>
                    <a:p>
                      <a:pPr algn="ctr" fontAlgn="ctr"/>
                      <a:r>
                        <a:rPr lang="es-ES" sz="1100" b="0" i="0" u="none" strike="noStrike">
                          <a:solidFill>
                            <a:srgbClr val="000000"/>
                          </a:solidFill>
                          <a:effectLst/>
                          <a:latin typeface="Calibri" panose="020F0502020204030204" pitchFamily="34" charset="0"/>
                        </a:rPr>
                        <a:t>SIGRABOND C-C 1501 G (anisotropic)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831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278.34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3650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0.1406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DC57C"/>
                    </a:solidFill>
                  </a:tcPr>
                </a:tc>
                <a:extLst>
                  <a:ext uri="{0D108BD9-81ED-4DB2-BD59-A6C34878D82A}">
                    <a16:rowId xmlns:a16="http://schemas.microsoft.com/office/drawing/2014/main" val="2860360786"/>
                  </a:ext>
                </a:extLst>
              </a:tr>
              <a:tr h="182144">
                <a:tc>
                  <a:txBody>
                    <a:bodyPr/>
                    <a:lstStyle/>
                    <a:p>
                      <a:pPr algn="ctr" fontAlgn="ctr"/>
                      <a:r>
                        <a:rPr lang="es-ES" sz="1100" b="0" i="0" u="none" strike="noStrike">
                          <a:solidFill>
                            <a:srgbClr val="000000"/>
                          </a:solidFill>
                          <a:effectLst/>
                          <a:latin typeface="Calibri" panose="020F0502020204030204" pitchFamily="34" charset="0"/>
                        </a:rPr>
                        <a:t>SIGRABOND C-C 1001 G (anisotropic)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831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299.23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3650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0.1459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5C87D"/>
                    </a:solidFill>
                  </a:tcPr>
                </a:tc>
                <a:extLst>
                  <a:ext uri="{0D108BD9-81ED-4DB2-BD59-A6C34878D82A}">
                    <a16:rowId xmlns:a16="http://schemas.microsoft.com/office/drawing/2014/main" val="2194247670"/>
                  </a:ext>
                </a:extLst>
              </a:tr>
              <a:tr h="182144">
                <a:tc>
                  <a:txBody>
                    <a:bodyPr/>
                    <a:lstStyle/>
                    <a:p>
                      <a:pPr algn="ctr" fontAlgn="ctr"/>
                      <a:r>
                        <a:rPr lang="en-GB" sz="1100" b="0" i="0" u="none" strike="noStrike">
                          <a:solidFill>
                            <a:srgbClr val="000000"/>
                          </a:solidFill>
                          <a:effectLst/>
                          <a:latin typeface="Calibri" panose="020F0502020204030204" pitchFamily="34" charset="0"/>
                        </a:rPr>
                        <a:t>Silicon Nitride (Si3N4)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886.5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146.68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2441.85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0.1546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B7D"/>
                    </a:solidFill>
                  </a:tcPr>
                </a:tc>
                <a:extLst>
                  <a:ext uri="{0D108BD9-81ED-4DB2-BD59-A6C34878D82A}">
                    <a16:rowId xmlns:a16="http://schemas.microsoft.com/office/drawing/2014/main" val="3496202774"/>
                  </a:ext>
                </a:extLst>
              </a:tr>
              <a:tr h="182144">
                <a:tc>
                  <a:txBody>
                    <a:bodyPr/>
                    <a:lstStyle/>
                    <a:p>
                      <a:pPr algn="ctr" fontAlgn="ctr"/>
                      <a:r>
                        <a:rPr lang="en-GB" sz="1100" b="0" i="0" u="none" strike="noStrike">
                          <a:solidFill>
                            <a:srgbClr val="000000"/>
                          </a:solidFill>
                          <a:effectLst/>
                          <a:latin typeface="Calibri" panose="020F0502020204030204" pitchFamily="34" charset="0"/>
                        </a:rPr>
                        <a:t>Silicon Carbide (SiC)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138.28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1579.35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0.2221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983"/>
                    </a:solidFill>
                  </a:tcPr>
                </a:tc>
                <a:extLst>
                  <a:ext uri="{0D108BD9-81ED-4DB2-BD59-A6C34878D82A}">
                    <a16:rowId xmlns:a16="http://schemas.microsoft.com/office/drawing/2014/main" val="1435301217"/>
                  </a:ext>
                </a:extLst>
              </a:tr>
              <a:tr h="182144">
                <a:tc>
                  <a:txBody>
                    <a:bodyPr/>
                    <a:lstStyle/>
                    <a:p>
                      <a:pPr algn="ctr" fontAlgn="ctr"/>
                      <a:r>
                        <a:rPr lang="en-GB" sz="1100" b="0" i="0" u="none" strike="noStrike">
                          <a:solidFill>
                            <a:srgbClr val="000000"/>
                          </a:solidFill>
                          <a:effectLst/>
                          <a:latin typeface="Calibri" panose="020F0502020204030204" pitchFamily="34" charset="0"/>
                        </a:rPr>
                        <a:t>Graphene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700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215.24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3697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000000"/>
                          </a:solidFill>
                          <a:effectLst/>
                          <a:latin typeface="Calibri" panose="020F0502020204030204" pitchFamily="34" charset="0"/>
                        </a:rPr>
                        <a:t>0.1230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extLst>
                  <a:ext uri="{0D108BD9-81ED-4DB2-BD59-A6C34878D82A}">
                    <a16:rowId xmlns:a16="http://schemas.microsoft.com/office/drawing/2014/main" val="1603301958"/>
                  </a:ext>
                </a:extLst>
              </a:tr>
            </a:tbl>
          </a:graphicData>
        </a:graphic>
      </p:graphicFrame>
      <p:grpSp>
        <p:nvGrpSpPr>
          <p:cNvPr id="18" name="Group 17">
            <a:extLst>
              <a:ext uri="{FF2B5EF4-FFF2-40B4-BE49-F238E27FC236}">
                <a16:creationId xmlns:a16="http://schemas.microsoft.com/office/drawing/2014/main" id="{6825679D-42D3-C4FC-8576-153A27AB0B18}"/>
              </a:ext>
            </a:extLst>
          </p:cNvPr>
          <p:cNvGrpSpPr/>
          <p:nvPr/>
        </p:nvGrpSpPr>
        <p:grpSpPr>
          <a:xfrm>
            <a:off x="96033" y="1872823"/>
            <a:ext cx="5395174" cy="1837022"/>
            <a:chOff x="18261" y="1860691"/>
            <a:chExt cx="5395174" cy="1837022"/>
          </a:xfrm>
        </p:grpSpPr>
        <p:grpSp>
          <p:nvGrpSpPr>
            <p:cNvPr id="19" name="Group 18">
              <a:extLst>
                <a:ext uri="{FF2B5EF4-FFF2-40B4-BE49-F238E27FC236}">
                  <a16:creationId xmlns:a16="http://schemas.microsoft.com/office/drawing/2014/main" id="{999C09F0-7502-235C-264E-87D2C8070387}"/>
                </a:ext>
              </a:extLst>
            </p:cNvPr>
            <p:cNvGrpSpPr/>
            <p:nvPr/>
          </p:nvGrpSpPr>
          <p:grpSpPr>
            <a:xfrm>
              <a:off x="2460545" y="1872824"/>
              <a:ext cx="2952890" cy="1824889"/>
              <a:chOff x="2458079" y="1516029"/>
              <a:chExt cx="2952890" cy="1824889"/>
            </a:xfrm>
          </p:grpSpPr>
          <p:pic>
            <p:nvPicPr>
              <p:cNvPr id="22" name="Picture 21">
                <a:extLst>
                  <a:ext uri="{FF2B5EF4-FFF2-40B4-BE49-F238E27FC236}">
                    <a16:creationId xmlns:a16="http://schemas.microsoft.com/office/drawing/2014/main" id="{4D35FA99-C10F-BFC3-D708-150BF9DEB6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8079" y="1516029"/>
                <a:ext cx="891885" cy="1824889"/>
              </a:xfrm>
              <a:prstGeom prst="rect">
                <a:avLst/>
              </a:prstGeom>
            </p:spPr>
          </p:pic>
          <p:pic>
            <p:nvPicPr>
              <p:cNvPr id="24" name="Picture 1" descr="page78image22085840">
                <a:extLst>
                  <a:ext uri="{FF2B5EF4-FFF2-40B4-BE49-F238E27FC236}">
                    <a16:creationId xmlns:a16="http://schemas.microsoft.com/office/drawing/2014/main" id="{DFAE7EB9-25D2-1B0C-6E0A-B0C0F5463A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4106" y="2368347"/>
                <a:ext cx="2096863" cy="97257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page77image22954608">
                <a:extLst>
                  <a:ext uri="{FF2B5EF4-FFF2-40B4-BE49-F238E27FC236}">
                    <a16:creationId xmlns:a16="http://schemas.microsoft.com/office/drawing/2014/main" id="{A885B788-156A-8725-5B5F-8AB09A814F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4106" y="1516029"/>
                <a:ext cx="2096863" cy="918938"/>
              </a:xfrm>
              <a:prstGeom prst="rect">
                <a:avLst/>
              </a:prstGeom>
              <a:noFill/>
              <a:extLst>
                <a:ext uri="{909E8E84-426E-40DD-AFC4-6F175D3DCCD1}">
                  <a14:hiddenFill xmlns:a14="http://schemas.microsoft.com/office/drawing/2010/main">
                    <a:solidFill>
                      <a:srgbClr val="FFFFFF"/>
                    </a:solidFill>
                  </a14:hiddenFill>
                </a:ext>
              </a:extLst>
            </p:spPr>
          </p:pic>
        </p:grpSp>
        <p:pic>
          <p:nvPicPr>
            <p:cNvPr id="20" name="Picture 19">
              <a:extLst>
                <a:ext uri="{FF2B5EF4-FFF2-40B4-BE49-F238E27FC236}">
                  <a16:creationId xmlns:a16="http://schemas.microsoft.com/office/drawing/2014/main" id="{5287B564-4DF3-F16D-FAEE-969599F98462}"/>
                </a:ext>
              </a:extLst>
            </p:cNvPr>
            <p:cNvPicPr>
              <a:picLocks noChangeAspect="1"/>
            </p:cNvPicPr>
            <p:nvPr/>
          </p:nvPicPr>
          <p:blipFill>
            <a:blip r:embed="rId6"/>
            <a:stretch>
              <a:fillRect/>
            </a:stretch>
          </p:blipFill>
          <p:spPr>
            <a:xfrm>
              <a:off x="18261" y="1860691"/>
              <a:ext cx="2442284" cy="1837022"/>
            </a:xfrm>
            <a:prstGeom prst="rect">
              <a:avLst/>
            </a:prstGeom>
          </p:spPr>
        </p:pic>
      </p:grpSp>
      <p:pic>
        <p:nvPicPr>
          <p:cNvPr id="26" name="Picture 25">
            <a:extLst>
              <a:ext uri="{FF2B5EF4-FFF2-40B4-BE49-F238E27FC236}">
                <a16:creationId xmlns:a16="http://schemas.microsoft.com/office/drawing/2014/main" id="{EEF95C50-2745-031C-D0DD-1BC1BB82F9AA}"/>
              </a:ext>
            </a:extLst>
          </p:cNvPr>
          <p:cNvPicPr>
            <a:picLocks noChangeAspect="1"/>
          </p:cNvPicPr>
          <p:nvPr/>
        </p:nvPicPr>
        <p:blipFill>
          <a:blip r:embed="rId7"/>
          <a:stretch>
            <a:fillRect/>
          </a:stretch>
        </p:blipFill>
        <p:spPr>
          <a:xfrm>
            <a:off x="113915" y="3822869"/>
            <a:ext cx="2680471" cy="791957"/>
          </a:xfrm>
          <a:prstGeom prst="rect">
            <a:avLst/>
          </a:prstGeom>
        </p:spPr>
      </p:pic>
      <p:pic>
        <p:nvPicPr>
          <p:cNvPr id="27" name="Picture 26">
            <a:extLst>
              <a:ext uri="{FF2B5EF4-FFF2-40B4-BE49-F238E27FC236}">
                <a16:creationId xmlns:a16="http://schemas.microsoft.com/office/drawing/2014/main" id="{46412CF4-7AB6-6932-1A9E-F1BA2F4A0731}"/>
              </a:ext>
            </a:extLst>
          </p:cNvPr>
          <p:cNvPicPr>
            <a:picLocks noChangeAspect="1"/>
          </p:cNvPicPr>
          <p:nvPr/>
        </p:nvPicPr>
        <p:blipFill>
          <a:blip r:embed="rId8"/>
          <a:stretch>
            <a:fillRect/>
          </a:stretch>
        </p:blipFill>
        <p:spPr>
          <a:xfrm>
            <a:off x="63886" y="4622864"/>
            <a:ext cx="2730500" cy="1498600"/>
          </a:xfrm>
          <a:prstGeom prst="rect">
            <a:avLst/>
          </a:prstGeom>
        </p:spPr>
      </p:pic>
      <p:pic>
        <p:nvPicPr>
          <p:cNvPr id="28" name="Picture 27">
            <a:extLst>
              <a:ext uri="{FF2B5EF4-FFF2-40B4-BE49-F238E27FC236}">
                <a16:creationId xmlns:a16="http://schemas.microsoft.com/office/drawing/2014/main" id="{B9BCD5C3-271D-A25F-0C07-FDC1AAE1D504}"/>
              </a:ext>
            </a:extLst>
          </p:cNvPr>
          <p:cNvPicPr>
            <a:picLocks noChangeAspect="1"/>
          </p:cNvPicPr>
          <p:nvPr/>
        </p:nvPicPr>
        <p:blipFill>
          <a:blip r:embed="rId9"/>
          <a:stretch>
            <a:fillRect/>
          </a:stretch>
        </p:blipFill>
        <p:spPr>
          <a:xfrm>
            <a:off x="3080784" y="3871138"/>
            <a:ext cx="2177924" cy="2441301"/>
          </a:xfrm>
          <a:prstGeom prst="rect">
            <a:avLst/>
          </a:prstGeom>
        </p:spPr>
      </p:pic>
      <p:sp>
        <p:nvSpPr>
          <p:cNvPr id="29" name="Footer Placeholder 4">
            <a:extLst>
              <a:ext uri="{FF2B5EF4-FFF2-40B4-BE49-F238E27FC236}">
                <a16:creationId xmlns:a16="http://schemas.microsoft.com/office/drawing/2014/main" id="{91520927-7F28-23C1-1012-6F1EEBABDC88}"/>
              </a:ext>
            </a:extLst>
          </p:cNvPr>
          <p:cNvSpPr txBox="1">
            <a:spLocks/>
          </p:cNvSpPr>
          <p:nvPr/>
        </p:nvSpPr>
        <p:spPr>
          <a:xfrm>
            <a:off x="1454150" y="6204179"/>
            <a:ext cx="3709616" cy="316080"/>
          </a:xfrm>
          <a:prstGeom prst="rect">
            <a:avLst/>
          </a:prstGeom>
        </p:spPr>
        <p:txBody>
          <a:bodyPr vert="horz" lIns="91440" tIns="45720" rIns="91440" bIns="45720" rtlCol="0" anchor="ctr"/>
          <a:lstStyle>
            <a:defPPr>
              <a:defRPr lang="fr-FR"/>
            </a:defPPr>
            <a:lvl1pPr marL="0" algn="ctr" defTabSz="457200" rtl="0" eaLnBrk="1" latinLnBrk="0" hangingPunct="1">
              <a:defRPr sz="1200" kern="1200">
                <a:solidFill>
                  <a:schemeClr val="accent5"/>
                </a:solidFill>
                <a:latin typeface="Montserrat" panose="00000500000000000000"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i="1" dirty="0"/>
              <a:t>Lorenzo </a:t>
            </a:r>
            <a:r>
              <a:rPr lang="en-US" i="1" dirty="0" err="1"/>
              <a:t>Notari</a:t>
            </a:r>
            <a:r>
              <a:rPr lang="en-US" i="1" dirty="0"/>
              <a:t> , Master thesis, 2022</a:t>
            </a:r>
          </a:p>
        </p:txBody>
      </p:sp>
    </p:spTree>
    <p:extLst>
      <p:ext uri="{BB962C8B-B14F-4D97-AF65-F5344CB8AC3E}">
        <p14:creationId xmlns:p14="http://schemas.microsoft.com/office/powerpoint/2010/main" val="592195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a:xfrm>
            <a:off x="2856000" y="6520259"/>
            <a:ext cx="6480000" cy="365125"/>
          </a:xfrm>
        </p:spPr>
        <p:txBody>
          <a:bodyPr/>
          <a:lstStyle>
            <a:lvl1pPr>
              <a:defRPr sz="1200">
                <a:solidFill>
                  <a:schemeClr val="accent5"/>
                </a:solidFill>
              </a:defRPr>
            </a:lvl1pPr>
          </a:lstStyle>
          <a:p>
            <a:r>
              <a:rPr lang="en-US"/>
              <a:t>WP4 - P1 review /M.Losasso/ Feb 7,2023</a:t>
            </a:r>
            <a:endParaRPr lang="en-US" dirty="0"/>
          </a:p>
        </p:txBody>
      </p:sp>
      <p:sp>
        <p:nvSpPr>
          <p:cNvPr id="8" name="Title 1">
            <a:extLst>
              <a:ext uri="{FF2B5EF4-FFF2-40B4-BE49-F238E27FC236}">
                <a16:creationId xmlns:a16="http://schemas.microsoft.com/office/drawing/2014/main" id="{80C01897-966E-CDD1-CEFB-4DFF989CB6D5}"/>
              </a:ext>
            </a:extLst>
          </p:cNvPr>
          <p:cNvSpPr txBox="1">
            <a:spLocks/>
          </p:cNvSpPr>
          <p:nvPr/>
        </p:nvSpPr>
        <p:spPr>
          <a:xfrm>
            <a:off x="0" y="0"/>
            <a:ext cx="12192000" cy="75961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00000"/>
              </a:lnSpc>
            </a:pPr>
            <a:r>
              <a:rPr lang="en-GB" sz="2800" dirty="0"/>
              <a:t>Task 4.3: GRAPH&amp;BEAM project -Post irradiation of </a:t>
            </a:r>
            <a:r>
              <a:rPr lang="en-GB" sz="2800" dirty="0" err="1"/>
              <a:t>graphenic</a:t>
            </a:r>
            <a:r>
              <a:rPr lang="en-GB" sz="2800" dirty="0"/>
              <a:t> materials and pressure &amp; leak tests on </a:t>
            </a:r>
            <a:r>
              <a:rPr lang="en-GB" sz="2800" dirty="0" err="1"/>
              <a:t>graphenic</a:t>
            </a:r>
            <a:r>
              <a:rPr lang="en-GB" sz="2800" dirty="0"/>
              <a:t> windows</a:t>
            </a:r>
          </a:p>
        </p:txBody>
      </p:sp>
      <p:sp>
        <p:nvSpPr>
          <p:cNvPr id="5" name="TextBox 4">
            <a:extLst>
              <a:ext uri="{FF2B5EF4-FFF2-40B4-BE49-F238E27FC236}">
                <a16:creationId xmlns:a16="http://schemas.microsoft.com/office/drawing/2014/main" id="{EAFDF78E-2A44-023C-288E-8F43504998DE}"/>
              </a:ext>
            </a:extLst>
          </p:cNvPr>
          <p:cNvSpPr txBox="1"/>
          <p:nvPr/>
        </p:nvSpPr>
        <p:spPr>
          <a:xfrm>
            <a:off x="25118" y="1425744"/>
            <a:ext cx="5107596" cy="1923604"/>
          </a:xfrm>
          <a:prstGeom prst="rect">
            <a:avLst/>
          </a:prstGeom>
          <a:solidFill>
            <a:schemeClr val="bg1"/>
          </a:solidFill>
        </p:spPr>
        <p:txBody>
          <a:bodyPr wrap="square" rtlCol="0">
            <a:spAutoFit/>
          </a:bodyPr>
          <a:lstStyle/>
          <a:p>
            <a:r>
              <a:rPr lang="en-GB" sz="2000" dirty="0">
                <a:solidFill>
                  <a:schemeClr val="accent5"/>
                </a:solidFill>
              </a:rPr>
              <a:t>Raman spectra of pristine and irradiated </a:t>
            </a:r>
            <a:r>
              <a:rPr lang="en-GB" sz="2000" dirty="0" err="1">
                <a:solidFill>
                  <a:schemeClr val="accent5"/>
                </a:solidFill>
              </a:rPr>
              <a:t>graphenic</a:t>
            </a:r>
            <a:r>
              <a:rPr lang="en-GB" sz="2000" dirty="0">
                <a:solidFill>
                  <a:schemeClr val="accent5"/>
                </a:solidFill>
              </a:rPr>
              <a:t> membrane (</a:t>
            </a:r>
            <a:r>
              <a:rPr lang="en-GB" sz="2000" dirty="0">
                <a:solidFill>
                  <a:srgbClr val="188B21"/>
                </a:solidFill>
              </a:rPr>
              <a:t>Au @ GSI</a:t>
            </a:r>
            <a:r>
              <a:rPr lang="en-GB" sz="2000" dirty="0">
                <a:solidFill>
                  <a:schemeClr val="accent5"/>
                </a:solidFill>
              </a:rPr>
              <a:t>, </a:t>
            </a:r>
            <a:r>
              <a:rPr lang="en-GB" sz="2000" dirty="0">
                <a:solidFill>
                  <a:srgbClr val="C00000"/>
                </a:solidFill>
              </a:rPr>
              <a:t>Ne @ RIKEN</a:t>
            </a:r>
            <a:r>
              <a:rPr lang="en-GB" sz="2000" dirty="0">
                <a:solidFill>
                  <a:schemeClr val="accent5"/>
                </a:solidFill>
              </a:rPr>
              <a:t>)</a:t>
            </a:r>
          </a:p>
          <a:p>
            <a:pPr marL="342900" indent="-342900">
              <a:spcBef>
                <a:spcPts val="600"/>
              </a:spcBef>
              <a:buFont typeface="Arial" panose="020B0604020202020204" pitchFamily="34" charset="0"/>
              <a:buChar char="•"/>
            </a:pPr>
            <a:r>
              <a:rPr lang="en-GB" dirty="0">
                <a:solidFill>
                  <a:schemeClr val="accent5"/>
                </a:solidFill>
              </a:rPr>
              <a:t>no significant structural changes during irradiation with high dose and intensity beams</a:t>
            </a:r>
          </a:p>
        </p:txBody>
      </p:sp>
      <p:sp>
        <p:nvSpPr>
          <p:cNvPr id="6" name="TextBox 5">
            <a:extLst>
              <a:ext uri="{FF2B5EF4-FFF2-40B4-BE49-F238E27FC236}">
                <a16:creationId xmlns:a16="http://schemas.microsoft.com/office/drawing/2014/main" id="{20C233E4-EBA0-73F5-1E8E-99E73B783919}"/>
              </a:ext>
            </a:extLst>
          </p:cNvPr>
          <p:cNvSpPr txBox="1"/>
          <p:nvPr/>
        </p:nvSpPr>
        <p:spPr>
          <a:xfrm>
            <a:off x="3067291" y="3172551"/>
            <a:ext cx="2587276" cy="1661993"/>
          </a:xfrm>
          <a:prstGeom prst="rect">
            <a:avLst/>
          </a:prstGeom>
          <a:solidFill>
            <a:schemeClr val="bg1"/>
          </a:solidFill>
        </p:spPr>
        <p:txBody>
          <a:bodyPr wrap="square" rtlCol="0">
            <a:spAutoFit/>
          </a:bodyPr>
          <a:lstStyle/>
          <a:p>
            <a:endParaRPr lang="en-GB" sz="1200" dirty="0">
              <a:solidFill>
                <a:schemeClr val="accent5"/>
              </a:solidFill>
            </a:endParaRPr>
          </a:p>
          <a:p>
            <a:pPr>
              <a:lnSpc>
                <a:spcPct val="150000"/>
              </a:lnSpc>
            </a:pPr>
            <a:r>
              <a:rPr lang="en-GB" sz="1600" dirty="0">
                <a:solidFill>
                  <a:schemeClr val="accent5"/>
                </a:solidFill>
              </a:rPr>
              <a:t>Blue- pristine</a:t>
            </a:r>
          </a:p>
          <a:p>
            <a:pPr>
              <a:lnSpc>
                <a:spcPct val="150000"/>
              </a:lnSpc>
            </a:pPr>
            <a:r>
              <a:rPr lang="en-GB" sz="1600" dirty="0">
                <a:solidFill>
                  <a:srgbClr val="188B21"/>
                </a:solidFill>
              </a:rPr>
              <a:t>Green- 4.8 MeV/u </a:t>
            </a:r>
            <a:r>
              <a:rPr lang="en-GB" sz="1600" baseline="30000" dirty="0">
                <a:solidFill>
                  <a:srgbClr val="188B21"/>
                </a:solidFill>
              </a:rPr>
              <a:t>197</a:t>
            </a:r>
            <a:r>
              <a:rPr lang="en-GB" sz="1600" dirty="0">
                <a:solidFill>
                  <a:srgbClr val="188B21"/>
                </a:solidFill>
              </a:rPr>
              <a:t>Au, GSI</a:t>
            </a:r>
          </a:p>
          <a:p>
            <a:pPr>
              <a:lnSpc>
                <a:spcPct val="150000"/>
              </a:lnSpc>
            </a:pPr>
            <a:r>
              <a:rPr lang="en-GB" sz="1600" dirty="0">
                <a:solidFill>
                  <a:srgbClr val="C00000"/>
                </a:solidFill>
              </a:rPr>
              <a:t>Red- 5.0 MeV/u </a:t>
            </a:r>
            <a:r>
              <a:rPr lang="en-GB" sz="1600" baseline="30000" dirty="0">
                <a:solidFill>
                  <a:srgbClr val="C00000"/>
                </a:solidFill>
              </a:rPr>
              <a:t>20</a:t>
            </a:r>
            <a:r>
              <a:rPr lang="en-GB" sz="1600" dirty="0">
                <a:solidFill>
                  <a:srgbClr val="C00000"/>
                </a:solidFill>
              </a:rPr>
              <a:t>Ne, RIKEN</a:t>
            </a:r>
          </a:p>
          <a:p>
            <a:pPr algn="ctr"/>
            <a:endParaRPr lang="en-GB" dirty="0">
              <a:solidFill>
                <a:srgbClr val="FF0000"/>
              </a:solidFill>
            </a:endParaRPr>
          </a:p>
        </p:txBody>
      </p:sp>
      <p:sp>
        <p:nvSpPr>
          <p:cNvPr id="9" name="TextBox 8">
            <a:extLst>
              <a:ext uri="{FF2B5EF4-FFF2-40B4-BE49-F238E27FC236}">
                <a16:creationId xmlns:a16="http://schemas.microsoft.com/office/drawing/2014/main" id="{801D735D-77EC-BF34-B7AC-A28BE206C4B9}"/>
              </a:ext>
            </a:extLst>
          </p:cNvPr>
          <p:cNvSpPr txBox="1"/>
          <p:nvPr/>
        </p:nvSpPr>
        <p:spPr>
          <a:xfrm>
            <a:off x="546971" y="840505"/>
            <a:ext cx="11098058" cy="646331"/>
          </a:xfrm>
          <a:prstGeom prst="rect">
            <a:avLst/>
          </a:prstGeom>
          <a:noFill/>
        </p:spPr>
        <p:txBody>
          <a:bodyPr wrap="square" rtlCol="0">
            <a:spAutoFit/>
          </a:bodyPr>
          <a:lstStyle/>
          <a:p>
            <a:r>
              <a:rPr lang="en-GB" dirty="0">
                <a:solidFill>
                  <a:schemeClr val="tx2"/>
                </a:solidFill>
              </a:rPr>
              <a:t>No significant structural changes and material loss in the irradiated </a:t>
            </a:r>
            <a:r>
              <a:rPr lang="en-GB" dirty="0" err="1">
                <a:solidFill>
                  <a:schemeClr val="tx2"/>
                </a:solidFill>
              </a:rPr>
              <a:t>graphenic</a:t>
            </a:r>
            <a:r>
              <a:rPr lang="en-GB" dirty="0">
                <a:solidFill>
                  <a:schemeClr val="tx2"/>
                </a:solidFill>
              </a:rPr>
              <a:t> membranes, within beam spot  </a:t>
            </a:r>
          </a:p>
        </p:txBody>
      </p:sp>
      <p:pic>
        <p:nvPicPr>
          <p:cNvPr id="10" name="Picture 9">
            <a:extLst>
              <a:ext uri="{FF2B5EF4-FFF2-40B4-BE49-F238E27FC236}">
                <a16:creationId xmlns:a16="http://schemas.microsoft.com/office/drawing/2014/main" id="{F94136D1-20AC-0AA4-F109-9D24CC71D3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728" y="3336746"/>
            <a:ext cx="4980986" cy="2935929"/>
          </a:xfrm>
          <a:prstGeom prst="rect">
            <a:avLst/>
          </a:prstGeom>
        </p:spPr>
      </p:pic>
      <p:pic>
        <p:nvPicPr>
          <p:cNvPr id="11" name="Picture 10">
            <a:extLst>
              <a:ext uri="{FF2B5EF4-FFF2-40B4-BE49-F238E27FC236}">
                <a16:creationId xmlns:a16="http://schemas.microsoft.com/office/drawing/2014/main" id="{EED1E87D-B9F8-16AD-D5A7-9A321C6512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383041" y="3397838"/>
            <a:ext cx="1576291" cy="1182219"/>
          </a:xfrm>
          <a:prstGeom prst="rect">
            <a:avLst/>
          </a:prstGeom>
        </p:spPr>
      </p:pic>
      <p:sp>
        <p:nvSpPr>
          <p:cNvPr id="12" name="TextBox 11">
            <a:extLst>
              <a:ext uri="{FF2B5EF4-FFF2-40B4-BE49-F238E27FC236}">
                <a16:creationId xmlns:a16="http://schemas.microsoft.com/office/drawing/2014/main" id="{2F3C44AA-D32B-BC5B-45CC-ED99FD9B8344}"/>
              </a:ext>
            </a:extLst>
          </p:cNvPr>
          <p:cNvSpPr txBox="1"/>
          <p:nvPr/>
        </p:nvSpPr>
        <p:spPr>
          <a:xfrm>
            <a:off x="3176492" y="3231098"/>
            <a:ext cx="2587276" cy="1661993"/>
          </a:xfrm>
          <a:prstGeom prst="rect">
            <a:avLst/>
          </a:prstGeom>
          <a:solidFill>
            <a:schemeClr val="bg1"/>
          </a:solidFill>
        </p:spPr>
        <p:txBody>
          <a:bodyPr wrap="square" rtlCol="0">
            <a:spAutoFit/>
          </a:bodyPr>
          <a:lstStyle/>
          <a:p>
            <a:endParaRPr lang="en-GB" sz="1200" dirty="0">
              <a:solidFill>
                <a:schemeClr val="accent5"/>
              </a:solidFill>
            </a:endParaRPr>
          </a:p>
          <a:p>
            <a:pPr>
              <a:lnSpc>
                <a:spcPct val="150000"/>
              </a:lnSpc>
            </a:pPr>
            <a:r>
              <a:rPr lang="en-GB" sz="1600" dirty="0">
                <a:solidFill>
                  <a:schemeClr val="accent5"/>
                </a:solidFill>
              </a:rPr>
              <a:t>Blue- pristine</a:t>
            </a:r>
          </a:p>
          <a:p>
            <a:pPr>
              <a:lnSpc>
                <a:spcPct val="150000"/>
              </a:lnSpc>
            </a:pPr>
            <a:r>
              <a:rPr lang="en-GB" sz="1600" dirty="0">
                <a:solidFill>
                  <a:srgbClr val="188B21"/>
                </a:solidFill>
              </a:rPr>
              <a:t>Green- 4.8 MeV/u </a:t>
            </a:r>
            <a:r>
              <a:rPr lang="en-GB" sz="1600" baseline="30000" dirty="0">
                <a:solidFill>
                  <a:srgbClr val="188B21"/>
                </a:solidFill>
              </a:rPr>
              <a:t>197</a:t>
            </a:r>
            <a:r>
              <a:rPr lang="en-GB" sz="1600" dirty="0">
                <a:solidFill>
                  <a:srgbClr val="188B21"/>
                </a:solidFill>
              </a:rPr>
              <a:t>Au, GSI</a:t>
            </a:r>
          </a:p>
          <a:p>
            <a:pPr>
              <a:lnSpc>
                <a:spcPct val="150000"/>
              </a:lnSpc>
            </a:pPr>
            <a:r>
              <a:rPr lang="en-GB" sz="1600" dirty="0">
                <a:solidFill>
                  <a:srgbClr val="C00000"/>
                </a:solidFill>
              </a:rPr>
              <a:t>Red- 5.0 MeV/u </a:t>
            </a:r>
            <a:r>
              <a:rPr lang="en-GB" sz="1600" baseline="30000" dirty="0">
                <a:solidFill>
                  <a:srgbClr val="C00000"/>
                </a:solidFill>
              </a:rPr>
              <a:t>20</a:t>
            </a:r>
            <a:r>
              <a:rPr lang="en-GB" sz="1600" dirty="0">
                <a:solidFill>
                  <a:srgbClr val="C00000"/>
                </a:solidFill>
              </a:rPr>
              <a:t>Ne, RIKEN</a:t>
            </a:r>
          </a:p>
          <a:p>
            <a:pPr algn="ctr"/>
            <a:endParaRPr lang="en-GB" dirty="0">
              <a:solidFill>
                <a:srgbClr val="FF0000"/>
              </a:solidFill>
            </a:endParaRPr>
          </a:p>
        </p:txBody>
      </p:sp>
      <p:pic>
        <p:nvPicPr>
          <p:cNvPr id="21" name="Picture 1" descr="page4image22169632">
            <a:extLst>
              <a:ext uri="{FF2B5EF4-FFF2-40B4-BE49-F238E27FC236}">
                <a16:creationId xmlns:a16="http://schemas.microsoft.com/office/drawing/2014/main" id="{9F025F5F-EE07-374A-8C39-4B5FC53905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7024" y="1486836"/>
            <a:ext cx="5342740" cy="236865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17BDA2D1-F00A-FFE3-7EFF-1B8DB2C3C6DB}"/>
              </a:ext>
            </a:extLst>
          </p:cNvPr>
          <p:cNvSpPr txBox="1"/>
          <p:nvPr/>
        </p:nvSpPr>
        <p:spPr>
          <a:xfrm>
            <a:off x="6096000" y="3967403"/>
            <a:ext cx="4779525" cy="1938992"/>
          </a:xfrm>
          <a:prstGeom prst="rect">
            <a:avLst/>
          </a:prstGeom>
          <a:solidFill>
            <a:schemeClr val="bg1"/>
          </a:solidFill>
        </p:spPr>
        <p:txBody>
          <a:bodyPr wrap="square" rtlCol="0">
            <a:spAutoFit/>
          </a:bodyPr>
          <a:lstStyle/>
          <a:p>
            <a:r>
              <a:rPr lang="en-GB" sz="2000" dirty="0"/>
              <a:t>GC window survives with no leak:</a:t>
            </a:r>
          </a:p>
          <a:p>
            <a:pPr marL="342900" indent="-342900">
              <a:buFont typeface="Arial" panose="020B0604020202020204" pitchFamily="34" charset="0"/>
              <a:buChar char="•"/>
            </a:pPr>
            <a:r>
              <a:rPr lang="en-GB" sz="2000" dirty="0"/>
              <a:t>Up to 4000 mbar differential pressure</a:t>
            </a:r>
          </a:p>
          <a:p>
            <a:pPr marL="342900" indent="-342900">
              <a:buFont typeface="Arial" panose="020B0604020202020204" pitchFamily="34" charset="0"/>
              <a:buChar char="•"/>
            </a:pPr>
            <a:r>
              <a:rPr lang="en-GB" sz="2000" dirty="0"/>
              <a:t> more than 2 million cycles with a differential pressure of at least 2400 mbar per cycle - </a:t>
            </a:r>
            <a:r>
              <a:rPr lang="en-GB" sz="2000" i="1" dirty="0"/>
              <a:t>KETEK</a:t>
            </a:r>
          </a:p>
        </p:txBody>
      </p:sp>
    </p:spTree>
    <p:extLst>
      <p:ext uri="{BB962C8B-B14F-4D97-AF65-F5344CB8AC3E}">
        <p14:creationId xmlns:p14="http://schemas.microsoft.com/office/powerpoint/2010/main" val="1414874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037"/>
            <a:ext cx="10997343" cy="638732"/>
          </a:xfrm>
        </p:spPr>
        <p:txBody>
          <a:bodyPr>
            <a:normAutofit fontScale="90000"/>
          </a:bodyPr>
          <a:lstStyle/>
          <a:p>
            <a:r>
              <a:rPr lang="en-GB" sz="2400" dirty="0"/>
              <a:t>Task 4.4 – innovative materials industrial development /</a:t>
            </a:r>
            <a:r>
              <a:rPr lang="en-GB" sz="2400" dirty="0" err="1"/>
              <a:t>F.Carra</a:t>
            </a:r>
            <a:br>
              <a:rPr lang="en-GB" sz="2400" dirty="0"/>
            </a:br>
            <a:r>
              <a:rPr lang="en-GB" sz="1600" i="1" dirty="0"/>
              <a:t>Beneficiaries: CERN, NNK, RHP</a:t>
            </a:r>
            <a:endParaRPr lang="en-GB" sz="1600" dirty="0"/>
          </a:p>
        </p:txBody>
      </p:sp>
      <p:sp>
        <p:nvSpPr>
          <p:cNvPr id="7" name="Footer Placeholder 4"/>
          <p:cNvSpPr>
            <a:spLocks noGrp="1"/>
          </p:cNvSpPr>
          <p:nvPr>
            <p:ph type="ftr" sz="quarter" idx="11"/>
          </p:nvPr>
        </p:nvSpPr>
        <p:spPr>
          <a:xfrm>
            <a:off x="2856000" y="6520259"/>
            <a:ext cx="6480000" cy="365125"/>
          </a:xfrm>
        </p:spPr>
        <p:txBody>
          <a:bodyPr/>
          <a:lstStyle>
            <a:lvl1pPr>
              <a:defRPr sz="1200">
                <a:solidFill>
                  <a:schemeClr val="accent5"/>
                </a:solidFill>
              </a:defRPr>
            </a:lvl1pPr>
          </a:lstStyle>
          <a:p>
            <a:r>
              <a:rPr lang="en-US" dirty="0"/>
              <a:t>WP4 - P1 review /</a:t>
            </a:r>
            <a:r>
              <a:rPr lang="en-US" dirty="0" err="1"/>
              <a:t>M.Losasso</a:t>
            </a:r>
            <a:r>
              <a:rPr lang="en-US" dirty="0"/>
              <a:t>/ Feb 7,2023</a:t>
            </a:r>
          </a:p>
        </p:txBody>
      </p:sp>
      <p:graphicFrame>
        <p:nvGraphicFramePr>
          <p:cNvPr id="21" name="Tabella 20">
            <a:extLst>
              <a:ext uri="{FF2B5EF4-FFF2-40B4-BE49-F238E27FC236}">
                <a16:creationId xmlns:a16="http://schemas.microsoft.com/office/drawing/2014/main" id="{9D74C85C-B362-4F81-B2BB-C8FF79716821}"/>
              </a:ext>
            </a:extLst>
          </p:cNvPr>
          <p:cNvGraphicFramePr>
            <a:graphicFrameLocks noGrp="1"/>
          </p:cNvGraphicFramePr>
          <p:nvPr>
            <p:extLst>
              <p:ext uri="{D42A27DB-BD31-4B8C-83A1-F6EECF244321}">
                <p14:modId xmlns:p14="http://schemas.microsoft.com/office/powerpoint/2010/main" val="3784831832"/>
              </p:ext>
            </p:extLst>
          </p:nvPr>
        </p:nvGraphicFramePr>
        <p:xfrm>
          <a:off x="118132" y="849451"/>
          <a:ext cx="11177945" cy="1981200"/>
        </p:xfrm>
        <a:graphic>
          <a:graphicData uri="http://schemas.openxmlformats.org/drawingml/2006/table">
            <a:tbl>
              <a:tblPr firstRow="1" bandRow="1">
                <a:tableStyleId>{5C22544A-7EE6-4342-B048-85BDC9FD1C3A}</a:tableStyleId>
              </a:tblPr>
              <a:tblGrid>
                <a:gridCol w="1641341">
                  <a:extLst>
                    <a:ext uri="{9D8B030D-6E8A-4147-A177-3AD203B41FA5}">
                      <a16:colId xmlns:a16="http://schemas.microsoft.com/office/drawing/2014/main" val="3970744640"/>
                    </a:ext>
                  </a:extLst>
                </a:gridCol>
                <a:gridCol w="2695624">
                  <a:extLst>
                    <a:ext uri="{9D8B030D-6E8A-4147-A177-3AD203B41FA5}">
                      <a16:colId xmlns:a16="http://schemas.microsoft.com/office/drawing/2014/main" val="2906269294"/>
                    </a:ext>
                  </a:extLst>
                </a:gridCol>
                <a:gridCol w="1587347">
                  <a:extLst>
                    <a:ext uri="{9D8B030D-6E8A-4147-A177-3AD203B41FA5}">
                      <a16:colId xmlns:a16="http://schemas.microsoft.com/office/drawing/2014/main" val="1210306899"/>
                    </a:ext>
                  </a:extLst>
                </a:gridCol>
                <a:gridCol w="1914710">
                  <a:extLst>
                    <a:ext uri="{9D8B030D-6E8A-4147-A177-3AD203B41FA5}">
                      <a16:colId xmlns:a16="http://schemas.microsoft.com/office/drawing/2014/main" val="1206051765"/>
                    </a:ext>
                  </a:extLst>
                </a:gridCol>
                <a:gridCol w="1967194">
                  <a:extLst>
                    <a:ext uri="{9D8B030D-6E8A-4147-A177-3AD203B41FA5}">
                      <a16:colId xmlns:a16="http://schemas.microsoft.com/office/drawing/2014/main" val="3223391968"/>
                    </a:ext>
                  </a:extLst>
                </a:gridCol>
                <a:gridCol w="1371729">
                  <a:extLst>
                    <a:ext uri="{9D8B030D-6E8A-4147-A177-3AD203B41FA5}">
                      <a16:colId xmlns:a16="http://schemas.microsoft.com/office/drawing/2014/main" val="3087878446"/>
                    </a:ext>
                  </a:extLst>
                </a:gridCol>
              </a:tblGrid>
              <a:tr h="370840">
                <a:tc>
                  <a:txBody>
                    <a:bodyPr/>
                    <a:lstStyle/>
                    <a:p>
                      <a:r>
                        <a:rPr lang="en-GB" sz="1400" dirty="0"/>
                        <a:t>Milestone/Deliverable Number</a:t>
                      </a:r>
                    </a:p>
                  </a:txBody>
                  <a:tcPr anchor="ctr"/>
                </a:tc>
                <a:tc>
                  <a:txBody>
                    <a:bodyPr/>
                    <a:lstStyle/>
                    <a:p>
                      <a:r>
                        <a:rPr lang="en-GB" sz="1400" dirty="0"/>
                        <a:t>Title</a:t>
                      </a:r>
                    </a:p>
                  </a:txBody>
                  <a:tcPr anchor="ctr"/>
                </a:tc>
                <a:tc>
                  <a:txBody>
                    <a:bodyPr/>
                    <a:lstStyle/>
                    <a:p>
                      <a:r>
                        <a:rPr lang="en-GB" sz="1400" dirty="0"/>
                        <a:t>Lead</a:t>
                      </a:r>
                      <a:r>
                        <a:rPr lang="en-GB" sz="1400" baseline="0" dirty="0"/>
                        <a:t> beneficiary</a:t>
                      </a:r>
                      <a:endParaRPr lang="en-GB" sz="1400" dirty="0"/>
                    </a:p>
                  </a:txBody>
                  <a:tcPr anchor="ctr"/>
                </a:tc>
                <a:tc>
                  <a:txBody>
                    <a:bodyPr/>
                    <a:lstStyle/>
                    <a:p>
                      <a:r>
                        <a:rPr lang="en-GB" sz="1400" dirty="0"/>
                        <a:t>Type</a:t>
                      </a:r>
                    </a:p>
                  </a:txBody>
                  <a:tcPr anchor="ctr"/>
                </a:tc>
                <a:tc>
                  <a:txBody>
                    <a:bodyPr/>
                    <a:lstStyle/>
                    <a:p>
                      <a:r>
                        <a:rPr lang="en-GB" sz="1400" dirty="0"/>
                        <a:t>Dissemination level</a:t>
                      </a:r>
                    </a:p>
                  </a:txBody>
                  <a:tcPr anchor="ctr"/>
                </a:tc>
                <a:tc>
                  <a:txBody>
                    <a:bodyPr/>
                    <a:lstStyle/>
                    <a:p>
                      <a:r>
                        <a:rPr lang="en-GB" sz="1400" dirty="0"/>
                        <a:t>Due Date</a:t>
                      </a:r>
                      <a:r>
                        <a:rPr lang="en-GB" sz="1400" baseline="0" dirty="0"/>
                        <a:t> (in months)</a:t>
                      </a:r>
                      <a:endParaRPr lang="en-GB" sz="1400" dirty="0"/>
                    </a:p>
                  </a:txBody>
                  <a:tcPr anchor="ctr"/>
                </a:tc>
                <a:extLst>
                  <a:ext uri="{0D108BD9-81ED-4DB2-BD59-A6C34878D82A}">
                    <a16:rowId xmlns:a16="http://schemas.microsoft.com/office/drawing/2014/main" val="524254715"/>
                  </a:ext>
                </a:extLst>
              </a:tr>
              <a:tr h="370840">
                <a:tc>
                  <a:txBody>
                    <a:bodyPr/>
                    <a:lstStyle/>
                    <a:p>
                      <a:r>
                        <a:rPr lang="en-GB" sz="1400" dirty="0"/>
                        <a:t>MS14</a:t>
                      </a:r>
                    </a:p>
                  </a:txBody>
                  <a:tcPr anchor="ctr"/>
                </a:tc>
                <a:tc>
                  <a:txBody>
                    <a:bodyPr/>
                    <a:lstStyle/>
                    <a:p>
                      <a:r>
                        <a:rPr kumimoji="0" lang="en-US" sz="1400" b="0" i="0" u="none" strike="noStrike" kern="1200" baseline="0" dirty="0">
                          <a:solidFill>
                            <a:schemeClr val="dk1"/>
                          </a:solidFill>
                          <a:latin typeface="+mn-lt"/>
                          <a:ea typeface="+mn-ea"/>
                          <a:cs typeface="+mn-cs"/>
                        </a:rPr>
                        <a:t>Evaluation of a CCM (carbide-carbon material)</a:t>
                      </a:r>
                    </a:p>
                    <a:p>
                      <a:r>
                        <a:rPr kumimoji="0" lang="en-US" sz="1400" b="0" i="0" u="none" strike="noStrike" kern="1200" baseline="0" dirty="0">
                          <a:solidFill>
                            <a:schemeClr val="dk1"/>
                          </a:solidFill>
                          <a:latin typeface="+mn-lt"/>
                          <a:ea typeface="+mn-ea"/>
                          <a:cs typeface="+mn-cs"/>
                        </a:rPr>
                        <a:t>alternative to Molybdenum-</a:t>
                      </a:r>
                    </a:p>
                    <a:p>
                      <a:r>
                        <a:rPr kumimoji="0" lang="en-US" sz="1400" b="0" i="0" u="none" strike="noStrike" kern="1200" baseline="0" dirty="0">
                          <a:solidFill>
                            <a:schemeClr val="dk1"/>
                          </a:solidFill>
                          <a:latin typeface="+mn-lt"/>
                          <a:ea typeface="+mn-ea"/>
                          <a:cs typeface="+mn-cs"/>
                        </a:rPr>
                        <a:t>Graphite</a:t>
                      </a:r>
                      <a:endParaRPr lang="en-GB" sz="1400" dirty="0"/>
                    </a:p>
                  </a:txBody>
                  <a:tcPr anchor="ctr"/>
                </a:tc>
                <a:tc>
                  <a:txBody>
                    <a:bodyPr/>
                    <a:lstStyle/>
                    <a:p>
                      <a:r>
                        <a:rPr lang="en-GB" sz="1400" dirty="0"/>
                        <a:t>CERN</a:t>
                      </a:r>
                    </a:p>
                  </a:txBody>
                  <a:tcPr anchor="ctr"/>
                </a:tc>
                <a:tc>
                  <a:txBody>
                    <a:bodyPr/>
                    <a:lstStyle/>
                    <a:p>
                      <a:r>
                        <a:rPr lang="en-GB" sz="1400" dirty="0"/>
                        <a:t>Report</a:t>
                      </a:r>
                    </a:p>
                  </a:txBody>
                  <a:tcPr anchor="ctr"/>
                </a:tc>
                <a:tc>
                  <a:txBody>
                    <a:bodyPr/>
                    <a:lstStyle/>
                    <a:p>
                      <a:r>
                        <a:rPr lang="en-GB" sz="1400" dirty="0"/>
                        <a:t>Public</a:t>
                      </a:r>
                    </a:p>
                  </a:txBody>
                  <a:tcPr anchor="ctr"/>
                </a:tc>
                <a:tc>
                  <a:txBody>
                    <a:bodyPr/>
                    <a:lstStyle/>
                    <a:p>
                      <a:r>
                        <a:rPr lang="en-GB" sz="1400" dirty="0"/>
                        <a:t>16</a:t>
                      </a:r>
                    </a:p>
                  </a:txBody>
                  <a:tcPr anchor="ctr"/>
                </a:tc>
                <a:extLst>
                  <a:ext uri="{0D108BD9-81ED-4DB2-BD59-A6C34878D82A}">
                    <a16:rowId xmlns:a16="http://schemas.microsoft.com/office/drawing/2014/main" val="769695329"/>
                  </a:ext>
                </a:extLst>
              </a:tr>
              <a:tr h="370840">
                <a:tc>
                  <a:txBody>
                    <a:bodyPr/>
                    <a:lstStyle/>
                    <a:p>
                      <a:r>
                        <a:rPr lang="en-GB" sz="1400" dirty="0"/>
                        <a:t>D4.4</a:t>
                      </a:r>
                    </a:p>
                  </a:txBody>
                  <a:tcPr anchor="ctr"/>
                </a:tc>
                <a:tc>
                  <a:txBody>
                    <a:bodyPr/>
                    <a:lstStyle/>
                    <a:p>
                      <a:r>
                        <a:rPr kumimoji="0" lang="en-GB" sz="1400" b="0" i="0" u="none" strike="noStrike" kern="1200" baseline="0" dirty="0">
                          <a:solidFill>
                            <a:schemeClr val="dk1"/>
                          </a:solidFill>
                          <a:latin typeface="+mn-lt"/>
                          <a:ea typeface="+mn-ea"/>
                          <a:cs typeface="+mn-cs"/>
                        </a:rPr>
                        <a:t>Production of large-size CCM plates</a:t>
                      </a:r>
                      <a:endParaRPr lang="en-GB" sz="1400" dirty="0"/>
                    </a:p>
                  </a:txBody>
                  <a:tcPr anchor="ctr"/>
                </a:tc>
                <a:tc>
                  <a:txBody>
                    <a:bodyPr/>
                    <a:lstStyle/>
                    <a:p>
                      <a:r>
                        <a:rPr lang="en-GB" sz="1400" dirty="0"/>
                        <a:t>CERN</a:t>
                      </a:r>
                    </a:p>
                  </a:txBody>
                  <a:tcPr anchor="ctr"/>
                </a:tc>
                <a:tc>
                  <a:txBody>
                    <a:bodyPr/>
                    <a:lstStyle/>
                    <a:p>
                      <a:r>
                        <a:rPr lang="en-GB" sz="1400" dirty="0"/>
                        <a:t>Demonstrator</a:t>
                      </a:r>
                    </a:p>
                  </a:txBody>
                  <a:tcPr anchor="ctr"/>
                </a:tc>
                <a:tc>
                  <a:txBody>
                    <a:bodyPr/>
                    <a:lstStyle/>
                    <a:p>
                      <a:r>
                        <a:rPr lang="en-GB" sz="1400" dirty="0"/>
                        <a:t>Public</a:t>
                      </a:r>
                    </a:p>
                  </a:txBody>
                  <a:tcPr anchor="ctr"/>
                </a:tc>
                <a:tc>
                  <a:txBody>
                    <a:bodyPr/>
                    <a:lstStyle/>
                    <a:p>
                      <a:r>
                        <a:rPr lang="en-GB" sz="1400" dirty="0"/>
                        <a:t>       24</a:t>
                      </a:r>
                    </a:p>
                  </a:txBody>
                  <a:tcPr anchor="ctr"/>
                </a:tc>
                <a:extLst>
                  <a:ext uri="{0D108BD9-81ED-4DB2-BD59-A6C34878D82A}">
                    <a16:rowId xmlns:a16="http://schemas.microsoft.com/office/drawing/2014/main" val="850050241"/>
                  </a:ext>
                </a:extLst>
              </a:tr>
            </a:tbl>
          </a:graphicData>
        </a:graphic>
      </p:graphicFrame>
      <p:sp>
        <p:nvSpPr>
          <p:cNvPr id="23" name="Rettangolo 22">
            <a:extLst>
              <a:ext uri="{FF2B5EF4-FFF2-40B4-BE49-F238E27FC236}">
                <a16:creationId xmlns:a16="http://schemas.microsoft.com/office/drawing/2014/main" id="{F79B084D-047C-435E-A264-1F600458A355}"/>
              </a:ext>
            </a:extLst>
          </p:cNvPr>
          <p:cNvSpPr/>
          <p:nvPr/>
        </p:nvSpPr>
        <p:spPr>
          <a:xfrm>
            <a:off x="257890" y="2791646"/>
            <a:ext cx="11038187" cy="1384995"/>
          </a:xfrm>
          <a:prstGeom prst="rect">
            <a:avLst/>
          </a:prstGeom>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Bef>
                <a:spcPts val="600"/>
              </a:spcBef>
              <a:spcAft>
                <a:spcPts val="600"/>
              </a:spcAft>
              <a:buClr>
                <a:schemeClr val="bg1"/>
              </a:buClr>
              <a:buSzPct val="95000"/>
            </a:pPr>
            <a:r>
              <a:rPr lang="en-GB" sz="1600" b="1" dirty="0"/>
              <a:t>D4.4 description</a:t>
            </a:r>
            <a:endParaRPr kumimoji="0" lang="en-GB" sz="1600" b="1" i="0" u="none" strike="noStrike" kern="1200" baseline="0" dirty="0">
              <a:solidFill>
                <a:schemeClr val="dk1"/>
              </a:solidFill>
              <a:latin typeface="+mn-lt"/>
              <a:ea typeface="+mn-ea"/>
              <a:cs typeface="+mn-cs"/>
            </a:endParaRPr>
          </a:p>
          <a:p>
            <a:pPr marL="285750" indent="-285750">
              <a:spcBef>
                <a:spcPts val="600"/>
              </a:spcBef>
              <a:spcAft>
                <a:spcPts val="600"/>
              </a:spcAft>
              <a:buClr>
                <a:srgbClr val="F207CA"/>
              </a:buClr>
              <a:buSzPct val="95000"/>
              <a:buFont typeface="Arial" panose="020B0604020202020204" pitchFamily="34" charset="0"/>
              <a:buChar char="•"/>
            </a:pPr>
            <a:r>
              <a:rPr lang="en-GB" sz="1600" b="0" i="0" u="none" strike="noStrike" dirty="0">
                <a:solidFill>
                  <a:srgbClr val="333333"/>
                </a:solidFill>
                <a:effectLst/>
                <a:latin typeface="Roboto" panose="020F0502020204030204" pitchFamily="34" charset="0"/>
              </a:rPr>
              <a:t>Carbide-Carbon Materials (CCM) are a family of composites of wide interest for use in HEP facilities and, thanks to their high thermal conductivity and low density, they are of interest in aerospace, nuclear energy production. </a:t>
            </a:r>
            <a:endParaRPr lang="en-US" sz="1600" dirty="0"/>
          </a:p>
          <a:p>
            <a:pPr marL="285750" indent="-285750">
              <a:spcBef>
                <a:spcPts val="600"/>
              </a:spcBef>
              <a:spcAft>
                <a:spcPts val="600"/>
              </a:spcAft>
              <a:buClr>
                <a:srgbClr val="F207CA"/>
              </a:buClr>
              <a:buSzPct val="95000"/>
              <a:buFont typeface="Arial" panose="020B0604020202020204" pitchFamily="34" charset="0"/>
              <a:buChar char="•"/>
            </a:pPr>
            <a:r>
              <a:rPr lang="en-US" sz="1600" dirty="0">
                <a:solidFill>
                  <a:srgbClr val="333333"/>
                </a:solidFill>
                <a:latin typeface="Roboto" panose="020F0502020204030204" pitchFamily="34" charset="0"/>
              </a:rPr>
              <a:t>Scope: produce two large CCM plates (cross section &gt;400 cm2) in a single sintering cycle at Nanoker (ES)</a:t>
            </a:r>
            <a:endParaRPr lang="en-GB" sz="1600" dirty="0">
              <a:solidFill>
                <a:srgbClr val="333333"/>
              </a:solidFill>
              <a:latin typeface="Roboto" panose="020F0502020204030204" pitchFamily="34" charset="0"/>
            </a:endParaRPr>
          </a:p>
        </p:txBody>
      </p:sp>
      <p:sp>
        <p:nvSpPr>
          <p:cNvPr id="3" name="Rectangle 2">
            <a:extLst>
              <a:ext uri="{FF2B5EF4-FFF2-40B4-BE49-F238E27FC236}">
                <a16:creationId xmlns:a16="http://schemas.microsoft.com/office/drawing/2014/main" id="{08176EBA-ECAE-4F01-8C8D-677948335558}"/>
              </a:ext>
            </a:extLst>
          </p:cNvPr>
          <p:cNvSpPr/>
          <p:nvPr/>
        </p:nvSpPr>
        <p:spPr>
          <a:xfrm>
            <a:off x="118132" y="2294353"/>
            <a:ext cx="11185080" cy="483769"/>
          </a:xfrm>
          <a:prstGeom prst="rect">
            <a:avLst/>
          </a:prstGeom>
          <a:no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9B5C0DD8-83BE-C86B-BE42-3B985D25D422}"/>
              </a:ext>
            </a:extLst>
          </p:cNvPr>
          <p:cNvSpPr/>
          <p:nvPr/>
        </p:nvSpPr>
        <p:spPr>
          <a:xfrm>
            <a:off x="118132" y="1365602"/>
            <a:ext cx="11177945" cy="948897"/>
          </a:xfrm>
          <a:prstGeom prst="rect">
            <a:avLst/>
          </a:prstGeom>
          <a:no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Down 4">
            <a:extLst>
              <a:ext uri="{FF2B5EF4-FFF2-40B4-BE49-F238E27FC236}">
                <a16:creationId xmlns:a16="http://schemas.microsoft.com/office/drawing/2014/main" id="{17EAA29F-1C65-18AA-2EBF-92499BB9A3A6}"/>
              </a:ext>
            </a:extLst>
          </p:cNvPr>
          <p:cNvSpPr/>
          <p:nvPr/>
        </p:nvSpPr>
        <p:spPr>
          <a:xfrm>
            <a:off x="9987637" y="327421"/>
            <a:ext cx="305323" cy="523220"/>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FC7D46D4-0A02-37FA-1DDA-F0D746DCDA32}"/>
              </a:ext>
            </a:extLst>
          </p:cNvPr>
          <p:cNvSpPr txBox="1"/>
          <p:nvPr/>
        </p:nvSpPr>
        <p:spPr>
          <a:xfrm>
            <a:off x="10292960" y="386603"/>
            <a:ext cx="1791846" cy="523220"/>
          </a:xfrm>
          <a:prstGeom prst="rect">
            <a:avLst/>
          </a:prstGeom>
          <a:noFill/>
        </p:spPr>
        <p:txBody>
          <a:bodyPr wrap="square" rtlCol="0">
            <a:spAutoFit/>
          </a:bodyPr>
          <a:lstStyle/>
          <a:p>
            <a:r>
              <a:rPr lang="en-US" sz="1400" b="1" dirty="0">
                <a:solidFill>
                  <a:srgbClr val="00B050"/>
                </a:solidFill>
              </a:rPr>
              <a:t>Achieved in month 13</a:t>
            </a:r>
            <a:endParaRPr lang="en-GB" sz="1400" b="1" dirty="0">
              <a:solidFill>
                <a:srgbClr val="00B050"/>
              </a:solidFill>
            </a:endParaRPr>
          </a:p>
        </p:txBody>
      </p:sp>
      <p:sp>
        <p:nvSpPr>
          <p:cNvPr id="9" name="Arrow: Down 8">
            <a:extLst>
              <a:ext uri="{FF2B5EF4-FFF2-40B4-BE49-F238E27FC236}">
                <a16:creationId xmlns:a16="http://schemas.microsoft.com/office/drawing/2014/main" id="{B3059F90-89FA-986A-0307-97627F95E2C1}"/>
              </a:ext>
            </a:extLst>
          </p:cNvPr>
          <p:cNvSpPr/>
          <p:nvPr/>
        </p:nvSpPr>
        <p:spPr>
          <a:xfrm rot="10800000">
            <a:off x="10437724" y="2791647"/>
            <a:ext cx="221767" cy="38209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ABB6F7D-D268-2E6F-1D48-8CCF96DB795E}"/>
              </a:ext>
            </a:extLst>
          </p:cNvPr>
          <p:cNvSpPr txBox="1"/>
          <p:nvPr/>
        </p:nvSpPr>
        <p:spPr>
          <a:xfrm>
            <a:off x="9452008" y="2852444"/>
            <a:ext cx="985717" cy="307777"/>
          </a:xfrm>
          <a:prstGeom prst="rect">
            <a:avLst/>
          </a:prstGeom>
          <a:noFill/>
        </p:spPr>
        <p:txBody>
          <a:bodyPr wrap="square" rtlCol="0">
            <a:spAutoFit/>
          </a:bodyPr>
          <a:lstStyle/>
          <a:p>
            <a:r>
              <a:rPr lang="en-US" sz="1400" b="1" dirty="0"/>
              <a:t>To come</a:t>
            </a:r>
            <a:endParaRPr lang="en-GB" sz="1400" b="1" dirty="0"/>
          </a:p>
        </p:txBody>
      </p:sp>
      <p:sp>
        <p:nvSpPr>
          <p:cNvPr id="11" name="Rettangolo 22">
            <a:extLst>
              <a:ext uri="{FF2B5EF4-FFF2-40B4-BE49-F238E27FC236}">
                <a16:creationId xmlns:a16="http://schemas.microsoft.com/office/drawing/2014/main" id="{19FEBA72-D565-C500-D276-1554AF845B83}"/>
              </a:ext>
            </a:extLst>
          </p:cNvPr>
          <p:cNvSpPr/>
          <p:nvPr/>
        </p:nvSpPr>
        <p:spPr>
          <a:xfrm>
            <a:off x="298734" y="4141541"/>
            <a:ext cx="11549552" cy="2277547"/>
          </a:xfrm>
          <a:prstGeom prst="rect">
            <a:avLst/>
          </a:prstGeom>
          <a:solidFill>
            <a:schemeClr val="bg1"/>
          </a:solidFill>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Bef>
                <a:spcPts val="600"/>
              </a:spcBef>
              <a:spcAft>
                <a:spcPts val="600"/>
              </a:spcAft>
              <a:buClr>
                <a:schemeClr val="bg1"/>
              </a:buClr>
              <a:buSzPct val="95000"/>
            </a:pPr>
            <a:r>
              <a:rPr lang="en-GB" sz="1600" b="1" dirty="0"/>
              <a:t>Status</a:t>
            </a:r>
            <a:endParaRPr kumimoji="0" lang="en-GB" sz="1600" b="1" i="0" u="none" strike="noStrike" kern="1200" baseline="0" dirty="0">
              <a:solidFill>
                <a:schemeClr val="dk1"/>
              </a:solidFill>
              <a:latin typeface="+mn-lt"/>
              <a:ea typeface="+mn-ea"/>
              <a:cs typeface="+mn-cs"/>
            </a:endParaRPr>
          </a:p>
          <a:p>
            <a:pPr marL="285750" indent="-285750">
              <a:spcBef>
                <a:spcPts val="600"/>
              </a:spcBef>
              <a:spcAft>
                <a:spcPts val="600"/>
              </a:spcAft>
              <a:buClr>
                <a:srgbClr val="F207CA"/>
              </a:buClr>
              <a:buSzPct val="95000"/>
              <a:buFont typeface="Arial" panose="020B0604020202020204" pitchFamily="34" charset="0"/>
              <a:buChar char="•"/>
            </a:pPr>
            <a:r>
              <a:rPr lang="en-US" sz="1600" dirty="0">
                <a:solidFill>
                  <a:srgbClr val="333333"/>
                </a:solidFill>
                <a:latin typeface="Roboto" panose="020F0502020204030204" pitchFamily="34" charset="0"/>
              </a:rPr>
              <a:t>It was decided to target the 2 plate-in-1cycle production of Chromium-Graphite (</a:t>
            </a:r>
            <a:r>
              <a:rPr lang="en-US" sz="1600" dirty="0" err="1">
                <a:solidFill>
                  <a:srgbClr val="333333"/>
                </a:solidFill>
                <a:latin typeface="Roboto" panose="020F0502020204030204" pitchFamily="34" charset="0"/>
              </a:rPr>
              <a:t>CrGr</a:t>
            </a:r>
            <a:r>
              <a:rPr lang="en-US" sz="1600" dirty="0">
                <a:solidFill>
                  <a:srgbClr val="333333"/>
                </a:solidFill>
                <a:latin typeface="Roboto" panose="020F0502020204030204" pitchFamily="34" charset="0"/>
              </a:rPr>
              <a:t>) instead of Molybdenum-Graphite (</a:t>
            </a:r>
            <a:r>
              <a:rPr lang="en-US" sz="1600" dirty="0" err="1">
                <a:solidFill>
                  <a:srgbClr val="333333"/>
                </a:solidFill>
                <a:latin typeface="Roboto" panose="020F0502020204030204" pitchFamily="34" charset="0"/>
              </a:rPr>
              <a:t>MoGr</a:t>
            </a:r>
            <a:r>
              <a:rPr lang="en-US" sz="1600" dirty="0">
                <a:solidFill>
                  <a:srgbClr val="333333"/>
                </a:solidFill>
                <a:latin typeface="Roboto" panose="020F0502020204030204" pitchFamily="34" charset="0"/>
              </a:rPr>
              <a:t>)</a:t>
            </a:r>
          </a:p>
          <a:p>
            <a:pPr marL="285750" indent="-285750">
              <a:spcBef>
                <a:spcPts val="600"/>
              </a:spcBef>
              <a:spcAft>
                <a:spcPts val="600"/>
              </a:spcAft>
              <a:buClr>
                <a:srgbClr val="F207CA"/>
              </a:buClr>
              <a:buSzPct val="95000"/>
              <a:buFont typeface="Arial" panose="020B0604020202020204" pitchFamily="34" charset="0"/>
              <a:buChar char="•"/>
            </a:pPr>
            <a:r>
              <a:rPr lang="en-US" sz="1600" dirty="0">
                <a:solidFill>
                  <a:srgbClr val="333333"/>
                </a:solidFill>
                <a:latin typeface="Roboto" panose="020F0502020204030204" pitchFamily="34" charset="0"/>
              </a:rPr>
              <a:t>Reason: </a:t>
            </a:r>
            <a:r>
              <a:rPr lang="en-US" sz="1600" dirty="0" err="1">
                <a:solidFill>
                  <a:srgbClr val="333333"/>
                </a:solidFill>
                <a:latin typeface="Roboto" panose="020F0502020204030204" pitchFamily="34" charset="0"/>
              </a:rPr>
              <a:t>CrGr</a:t>
            </a:r>
            <a:r>
              <a:rPr lang="en-US" sz="1600" dirty="0">
                <a:solidFill>
                  <a:srgbClr val="333333"/>
                </a:solidFill>
                <a:latin typeface="Roboto" panose="020F0502020204030204" pitchFamily="34" charset="0"/>
              </a:rPr>
              <a:t> is the composite developed in the MS14, cheaper than </a:t>
            </a:r>
            <a:r>
              <a:rPr lang="en-US" sz="1600" dirty="0" err="1">
                <a:solidFill>
                  <a:srgbClr val="333333"/>
                </a:solidFill>
                <a:latin typeface="Roboto" panose="020F0502020204030204" pitchFamily="34" charset="0"/>
              </a:rPr>
              <a:t>MoGr</a:t>
            </a:r>
            <a:r>
              <a:rPr lang="en-US" sz="1600" dirty="0">
                <a:solidFill>
                  <a:srgbClr val="333333"/>
                </a:solidFill>
                <a:latin typeface="Roboto" panose="020F0502020204030204" pitchFamily="34" charset="0"/>
              </a:rPr>
              <a:t> thanks to lower required sintering temperature (lower machine energy consumption, saving consumables such as </a:t>
            </a:r>
            <a:r>
              <a:rPr lang="en-US" sz="1600" dirty="0" err="1">
                <a:solidFill>
                  <a:srgbClr val="333333"/>
                </a:solidFill>
                <a:latin typeface="Roboto" panose="020F0502020204030204" pitchFamily="34" charset="0"/>
              </a:rPr>
              <a:t>mould</a:t>
            </a:r>
            <a:r>
              <a:rPr lang="en-US" sz="1600" dirty="0">
                <a:solidFill>
                  <a:srgbClr val="333333"/>
                </a:solidFill>
                <a:latin typeface="Roboto" panose="020F0502020204030204" pitchFamily="34" charset="0"/>
              </a:rPr>
              <a:t> and electrodes) and at the same time, meeting the required tech specifications</a:t>
            </a:r>
          </a:p>
          <a:p>
            <a:pPr marL="285750" indent="-285750">
              <a:spcBef>
                <a:spcPts val="600"/>
              </a:spcBef>
              <a:spcAft>
                <a:spcPts val="600"/>
              </a:spcAft>
              <a:buClr>
                <a:srgbClr val="F207CA"/>
              </a:buClr>
              <a:buSzPct val="95000"/>
              <a:buFont typeface="Arial" panose="020B0604020202020204" pitchFamily="34" charset="0"/>
              <a:buChar char="•"/>
            </a:pPr>
            <a:r>
              <a:rPr lang="en-US" sz="1600" dirty="0">
                <a:solidFill>
                  <a:srgbClr val="333333"/>
                </a:solidFill>
                <a:latin typeface="Roboto" panose="020F0502020204030204" pitchFamily="34" charset="0"/>
              </a:rPr>
              <a:t>Next step: January 2022 sinter of a big size 1plate-in-1cycle of </a:t>
            </a:r>
            <a:r>
              <a:rPr lang="en-US" sz="1600" dirty="0" err="1">
                <a:solidFill>
                  <a:srgbClr val="333333"/>
                </a:solidFill>
                <a:latin typeface="Roboto" panose="020F0502020204030204" pitchFamily="34" charset="0"/>
              </a:rPr>
              <a:t>CrGr</a:t>
            </a:r>
            <a:r>
              <a:rPr lang="en-US" sz="1600" dirty="0">
                <a:solidFill>
                  <a:srgbClr val="333333"/>
                </a:solidFill>
                <a:latin typeface="Roboto" panose="020F0502020204030204" pitchFamily="34" charset="0"/>
              </a:rPr>
              <a:t>, if successful, Q1 2023 </a:t>
            </a:r>
            <a:r>
              <a:rPr lang="en-US" sz="1600" dirty="0">
                <a:solidFill>
                  <a:srgbClr val="333333"/>
                </a:solidFill>
                <a:latin typeface="Roboto" panose="020F0502020204030204" pitchFamily="34" charset="0"/>
                <a:sym typeface="Wingdings" panose="05000000000000000000" pitchFamily="2" charset="2"/>
              </a:rPr>
              <a:t> 2-in-1 (deliverable!)</a:t>
            </a:r>
            <a:endParaRPr lang="en-GB" sz="1600" dirty="0">
              <a:solidFill>
                <a:srgbClr val="333333"/>
              </a:solidFill>
              <a:latin typeface="Roboto" panose="020F0502020204030204" pitchFamily="34" charset="0"/>
            </a:endParaRPr>
          </a:p>
        </p:txBody>
      </p:sp>
    </p:spTree>
    <p:extLst>
      <p:ext uri="{BB962C8B-B14F-4D97-AF65-F5344CB8AC3E}">
        <p14:creationId xmlns:p14="http://schemas.microsoft.com/office/powerpoint/2010/main" val="666709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P spid="3" grpId="0" animBg="1"/>
      <p:bldP spid="4" grpId="0" animBg="1"/>
      <p:bldP spid="5" grpId="0" animBg="1"/>
      <p:bldP spid="6" grpId="0"/>
      <p:bldP spid="9" grpId="0" animBg="1"/>
      <p:bldP spid="10" grpId="0"/>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08" y="79356"/>
            <a:ext cx="11387684" cy="821789"/>
          </a:xfrm>
        </p:spPr>
        <p:txBody>
          <a:bodyPr>
            <a:normAutofit/>
          </a:bodyPr>
          <a:lstStyle/>
          <a:p>
            <a:r>
              <a:rPr lang="en-GB" sz="2800" dirty="0"/>
              <a:t>Year 1 Highlights – Molybdenum-Graphite</a:t>
            </a:r>
          </a:p>
        </p:txBody>
      </p:sp>
      <p:sp>
        <p:nvSpPr>
          <p:cNvPr id="3" name="Content Placeholder 2"/>
          <p:cNvSpPr>
            <a:spLocks noGrp="1"/>
          </p:cNvSpPr>
          <p:nvPr>
            <p:ph idx="1"/>
          </p:nvPr>
        </p:nvSpPr>
        <p:spPr>
          <a:xfrm>
            <a:off x="169934" y="904138"/>
            <a:ext cx="10951642" cy="504056"/>
          </a:xfrm>
        </p:spPr>
        <p:txBody>
          <a:bodyPr>
            <a:normAutofit/>
          </a:bodyPr>
          <a:lstStyle/>
          <a:p>
            <a:pPr>
              <a:lnSpc>
                <a:spcPct val="100000"/>
              </a:lnSpc>
              <a:spcBef>
                <a:spcPts val="600"/>
              </a:spcBef>
            </a:pPr>
            <a:r>
              <a:rPr lang="en-US" sz="2000" b="1" dirty="0">
                <a:latin typeface="Arial" panose="020B0604020202020204" pitchFamily="34" charset="0"/>
                <a:cs typeface="Arial" panose="020B0604020202020204" pitchFamily="34" charset="0"/>
              </a:rPr>
              <a:t>Molybdenum-Graphite</a:t>
            </a:r>
            <a:r>
              <a:rPr lang="en-US" sz="2000" b="1" dirty="0"/>
              <a:t> </a:t>
            </a:r>
            <a:r>
              <a:rPr lang="en-US" sz="2000" dirty="0"/>
              <a:t>(sintered at 2640°C)</a:t>
            </a:r>
            <a:endParaRPr lang="en-US" sz="1600" dirty="0"/>
          </a:p>
        </p:txBody>
      </p:sp>
      <p:sp>
        <p:nvSpPr>
          <p:cNvPr id="17" name="CuadroTexto 23">
            <a:extLst>
              <a:ext uri="{FF2B5EF4-FFF2-40B4-BE49-F238E27FC236}">
                <a16:creationId xmlns:a16="http://schemas.microsoft.com/office/drawing/2014/main" id="{A50AD005-392A-43F3-AFC9-6D344D8111B6}"/>
              </a:ext>
            </a:extLst>
          </p:cNvPr>
          <p:cNvSpPr txBox="1"/>
          <p:nvPr/>
        </p:nvSpPr>
        <p:spPr>
          <a:xfrm>
            <a:off x="444187" y="1408194"/>
            <a:ext cx="10677389" cy="400110"/>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1"/>
                </a:solidFill>
                <a:latin typeface="Arial" panose="020B0604020202020204" pitchFamily="34" charset="0"/>
                <a:cs typeface="Arial" panose="020B0604020202020204" pitchFamily="34" charset="0"/>
              </a:rPr>
              <a:t>2 plates produced with 230 mm Diameter (2x bigger section than before IFAST)</a:t>
            </a:r>
          </a:p>
        </p:txBody>
      </p:sp>
      <p:sp>
        <p:nvSpPr>
          <p:cNvPr id="20" name="CuadroTexto 7">
            <a:extLst>
              <a:ext uri="{FF2B5EF4-FFF2-40B4-BE49-F238E27FC236}">
                <a16:creationId xmlns:a16="http://schemas.microsoft.com/office/drawing/2014/main" id="{93B7165F-B2D6-4A69-A76D-ED95DFD1277C}"/>
              </a:ext>
            </a:extLst>
          </p:cNvPr>
          <p:cNvSpPr txBox="1"/>
          <p:nvPr/>
        </p:nvSpPr>
        <p:spPr>
          <a:xfrm>
            <a:off x="3008624" y="3607844"/>
            <a:ext cx="8431015" cy="369332"/>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C00000"/>
                </a:solidFill>
                <a:latin typeface="Arial" panose="020B0604020202020204" pitchFamily="34" charset="0"/>
                <a:cs typeface="Arial" panose="020B0604020202020204" pitchFamily="34" charset="0"/>
              </a:rPr>
              <a:t>Lower electrical conductivity values than in the 170 mm diameter disks</a:t>
            </a:r>
          </a:p>
        </p:txBody>
      </p:sp>
      <p:graphicFrame>
        <p:nvGraphicFramePr>
          <p:cNvPr id="4" name="Tabella 3">
            <a:extLst>
              <a:ext uri="{FF2B5EF4-FFF2-40B4-BE49-F238E27FC236}">
                <a16:creationId xmlns:a16="http://schemas.microsoft.com/office/drawing/2014/main" id="{91C3DCED-8181-4377-979F-4FD97C56E24C}"/>
              </a:ext>
            </a:extLst>
          </p:cNvPr>
          <p:cNvGraphicFramePr>
            <a:graphicFrameLocks noGrp="1"/>
          </p:cNvGraphicFramePr>
          <p:nvPr>
            <p:extLst>
              <p:ext uri="{D42A27DB-BD31-4B8C-83A1-F6EECF244321}">
                <p14:modId xmlns:p14="http://schemas.microsoft.com/office/powerpoint/2010/main" val="788846869"/>
              </p:ext>
            </p:extLst>
          </p:nvPr>
        </p:nvGraphicFramePr>
        <p:xfrm>
          <a:off x="3008624" y="1928183"/>
          <a:ext cx="8127999" cy="1630680"/>
        </p:xfrm>
        <a:graphic>
          <a:graphicData uri="http://schemas.openxmlformats.org/drawingml/2006/table">
            <a:tbl>
              <a:tblPr firstRow="1" bandRow="1">
                <a:tableStyleId>{5C22544A-7EE6-4342-B048-85BDC9FD1C3A}</a:tableStyleId>
              </a:tblPr>
              <a:tblGrid>
                <a:gridCol w="2526272">
                  <a:extLst>
                    <a:ext uri="{9D8B030D-6E8A-4147-A177-3AD203B41FA5}">
                      <a16:colId xmlns:a16="http://schemas.microsoft.com/office/drawing/2014/main" val="1343779600"/>
                    </a:ext>
                  </a:extLst>
                </a:gridCol>
                <a:gridCol w="1788754">
                  <a:extLst>
                    <a:ext uri="{9D8B030D-6E8A-4147-A177-3AD203B41FA5}">
                      <a16:colId xmlns:a16="http://schemas.microsoft.com/office/drawing/2014/main" val="317819010"/>
                    </a:ext>
                  </a:extLst>
                </a:gridCol>
                <a:gridCol w="3812973">
                  <a:extLst>
                    <a:ext uri="{9D8B030D-6E8A-4147-A177-3AD203B41FA5}">
                      <a16:colId xmlns:a16="http://schemas.microsoft.com/office/drawing/2014/main" val="3645771930"/>
                    </a:ext>
                  </a:extLst>
                </a:gridCol>
              </a:tblGrid>
              <a:tr h="370840">
                <a:tc>
                  <a:txBody>
                    <a:bodyPr/>
                    <a:lstStyle/>
                    <a:p>
                      <a:r>
                        <a:rPr lang="en-US" sz="1400" noProof="0" dirty="0">
                          <a:latin typeface="Arial" panose="020B0604020202020204" pitchFamily="34" charset="0"/>
                          <a:cs typeface="Arial" panose="020B0604020202020204" pitchFamily="34" charset="0"/>
                        </a:rPr>
                        <a:t>Disk (230 mm diameter)</a:t>
                      </a:r>
                    </a:p>
                  </a:txBody>
                  <a:tcPr/>
                </a:tc>
                <a:tc>
                  <a:txBody>
                    <a:bodyPr/>
                    <a:lstStyle/>
                    <a:p>
                      <a:r>
                        <a:rPr lang="en-US" sz="1400" noProof="0">
                          <a:latin typeface="Arial" panose="020B0604020202020204" pitchFamily="34" charset="0"/>
                          <a:cs typeface="Arial" panose="020B0604020202020204" pitchFamily="34" charset="0"/>
                        </a:rPr>
                        <a:t>Density (g/cm</a:t>
                      </a:r>
                      <a:r>
                        <a:rPr lang="en-US" sz="1400" baseline="30000" noProof="0">
                          <a:latin typeface="Arial" panose="020B0604020202020204" pitchFamily="34" charset="0"/>
                          <a:cs typeface="Arial" panose="020B0604020202020204" pitchFamily="34" charset="0"/>
                        </a:rPr>
                        <a:t>3</a:t>
                      </a:r>
                      <a:r>
                        <a:rPr lang="en-US" sz="1400" noProof="0">
                          <a:latin typeface="Arial" panose="020B0604020202020204" pitchFamily="34" charset="0"/>
                          <a:cs typeface="Arial" panose="020B0604020202020204" pitchFamily="34" charset="0"/>
                        </a:rPr>
                        <a:t>)</a:t>
                      </a:r>
                    </a:p>
                  </a:txBody>
                  <a:tcPr/>
                </a:tc>
                <a:tc>
                  <a:txBody>
                    <a:bodyPr/>
                    <a:lstStyle/>
                    <a:p>
                      <a:r>
                        <a:rPr lang="en-US" sz="1400" noProof="0" dirty="0">
                          <a:latin typeface="Arial" panose="020B0604020202020204" pitchFamily="34" charset="0"/>
                          <a:cs typeface="Arial" panose="020B0604020202020204" pitchFamily="34" charset="0"/>
                        </a:rPr>
                        <a:t>Electrical Conductivity</a:t>
                      </a:r>
                    </a:p>
                    <a:p>
                      <a:r>
                        <a:rPr lang="en-US" sz="1400" noProof="0" dirty="0">
                          <a:latin typeface="Arial" panose="020B0604020202020204" pitchFamily="34" charset="0"/>
                          <a:cs typeface="Arial" panose="020B0604020202020204" pitchFamily="34" charset="0"/>
                        </a:rPr>
                        <a:t>(Mean values on each side) (MS/m)</a:t>
                      </a:r>
                    </a:p>
                  </a:txBody>
                  <a:tcPr/>
                </a:tc>
                <a:extLst>
                  <a:ext uri="{0D108BD9-81ED-4DB2-BD59-A6C34878D82A}">
                    <a16:rowId xmlns:a16="http://schemas.microsoft.com/office/drawing/2014/main" val="1857925465"/>
                  </a:ext>
                </a:extLst>
              </a:tr>
              <a:tr h="370840">
                <a:tc>
                  <a:txBody>
                    <a:bodyPr/>
                    <a:lstStyle/>
                    <a:p>
                      <a:r>
                        <a:rPr lang="en-US" sz="1400" b="1" noProof="0" dirty="0">
                          <a:latin typeface="Arial" panose="020B0604020202020204" pitchFamily="34" charset="0"/>
                          <a:cs typeface="Arial" panose="020B0604020202020204" pitchFamily="34" charset="0"/>
                        </a:rPr>
                        <a:t>Plate #1 </a:t>
                      </a:r>
                      <a:r>
                        <a:rPr lang="en-US" sz="1400" b="0" noProof="0" dirty="0">
                          <a:latin typeface="Arial" panose="020B0604020202020204" pitchFamily="34" charset="0"/>
                          <a:cs typeface="Arial" panose="020B0604020202020204" pitchFamily="34" charset="0"/>
                        </a:rPr>
                        <a:t>(p=26 MPa)</a:t>
                      </a:r>
                    </a:p>
                  </a:txBody>
                  <a:tcPr/>
                </a:tc>
                <a:tc>
                  <a:txBody>
                    <a:bodyPr/>
                    <a:lstStyle/>
                    <a:p>
                      <a:r>
                        <a:rPr lang="en-US" sz="1400" b="1" noProof="0" dirty="0">
                          <a:solidFill>
                            <a:srgbClr val="00B050"/>
                          </a:solidFill>
                          <a:latin typeface="Arial" panose="020B0604020202020204" pitchFamily="34" charset="0"/>
                          <a:cs typeface="Arial" panose="020B0604020202020204" pitchFamily="34" charset="0"/>
                        </a:rPr>
                        <a:t>2,53</a:t>
                      </a:r>
                    </a:p>
                  </a:txBody>
                  <a:tcPr/>
                </a:tc>
                <a:tc>
                  <a:txBody>
                    <a:bodyPr/>
                    <a:lstStyle/>
                    <a:p>
                      <a:r>
                        <a:rPr lang="en-US" sz="1400" b="1" noProof="0" dirty="0">
                          <a:solidFill>
                            <a:srgbClr val="FF0000"/>
                          </a:solidFill>
                          <a:latin typeface="Arial" panose="020B0604020202020204" pitchFamily="34" charset="0"/>
                          <a:cs typeface="Arial" panose="020B0604020202020204" pitchFamily="34" charset="0"/>
                        </a:rPr>
                        <a:t>0,6 – 0,63</a:t>
                      </a:r>
                    </a:p>
                  </a:txBody>
                  <a:tcPr/>
                </a:tc>
                <a:extLst>
                  <a:ext uri="{0D108BD9-81ED-4DB2-BD59-A6C34878D82A}">
                    <a16:rowId xmlns:a16="http://schemas.microsoft.com/office/drawing/2014/main" val="3269248753"/>
                  </a:ext>
                </a:extLst>
              </a:tr>
              <a:tr h="370840">
                <a:tc>
                  <a:txBody>
                    <a:bodyPr/>
                    <a:lstStyle/>
                    <a:p>
                      <a:r>
                        <a:rPr lang="en-US" sz="1400" b="1" noProof="0" dirty="0">
                          <a:latin typeface="Arial" panose="020B0604020202020204" pitchFamily="34" charset="0"/>
                          <a:cs typeface="Arial" panose="020B0604020202020204" pitchFamily="34" charset="0"/>
                        </a:rPr>
                        <a:t>Plate #2 </a:t>
                      </a:r>
                      <a:r>
                        <a:rPr lang="en-US" sz="1400" b="0" noProof="0" dirty="0">
                          <a:latin typeface="Arial" panose="020B0604020202020204" pitchFamily="34" charset="0"/>
                          <a:cs typeface="Arial" panose="020B0604020202020204" pitchFamily="34" charset="0"/>
                        </a:rPr>
                        <a:t>(p=40 MPa)</a:t>
                      </a:r>
                    </a:p>
                  </a:txBody>
                  <a:tcPr/>
                </a:tc>
                <a:tc>
                  <a:txBody>
                    <a:bodyPr/>
                    <a:lstStyle/>
                    <a:p>
                      <a:r>
                        <a:rPr lang="en-US" sz="1400" b="1" noProof="0" dirty="0">
                          <a:solidFill>
                            <a:srgbClr val="00B050"/>
                          </a:solidFill>
                          <a:latin typeface="Arial" panose="020B0604020202020204" pitchFamily="34" charset="0"/>
                          <a:cs typeface="Arial" panose="020B0604020202020204" pitchFamily="34" charset="0"/>
                        </a:rPr>
                        <a:t>2,60</a:t>
                      </a:r>
                    </a:p>
                  </a:txBody>
                  <a:tcPr/>
                </a:tc>
                <a:tc>
                  <a:txBody>
                    <a:bodyPr/>
                    <a:lstStyle/>
                    <a:p>
                      <a:r>
                        <a:rPr lang="en-US" sz="1400" b="1" noProof="0" dirty="0">
                          <a:solidFill>
                            <a:srgbClr val="FF0000"/>
                          </a:solidFill>
                          <a:latin typeface="Arial" panose="020B0604020202020204" pitchFamily="34" charset="0"/>
                          <a:cs typeface="Arial" panose="020B0604020202020204" pitchFamily="34" charset="0"/>
                        </a:rPr>
                        <a:t>0,65 – 0,68</a:t>
                      </a:r>
                    </a:p>
                  </a:txBody>
                  <a:tcPr/>
                </a:tc>
                <a:extLst>
                  <a:ext uri="{0D108BD9-81ED-4DB2-BD59-A6C34878D82A}">
                    <a16:rowId xmlns:a16="http://schemas.microsoft.com/office/drawing/2014/main" val="2691945834"/>
                  </a:ext>
                </a:extLst>
              </a:tr>
              <a:tr h="370840">
                <a:tc>
                  <a:txBody>
                    <a:bodyPr/>
                    <a:lstStyle/>
                    <a:p>
                      <a:r>
                        <a:rPr lang="en-US" sz="1400" b="1" noProof="0" dirty="0">
                          <a:latin typeface="Arial" panose="020B0604020202020204" pitchFamily="34" charset="0"/>
                          <a:cs typeface="Arial" panose="020B0604020202020204" pitchFamily="34" charset="0"/>
                        </a:rPr>
                        <a:t>Specification</a:t>
                      </a:r>
                    </a:p>
                  </a:txBody>
                  <a:tcPr/>
                </a:tc>
                <a:tc>
                  <a:txBody>
                    <a:bodyPr/>
                    <a:lstStyle/>
                    <a:p>
                      <a:r>
                        <a:rPr lang="en-US" sz="1400" b="1" noProof="0" dirty="0">
                          <a:latin typeface="Arial" panose="020B0604020202020204" pitchFamily="34" charset="0"/>
                          <a:cs typeface="Arial" panose="020B0604020202020204" pitchFamily="34" charset="0"/>
                        </a:rPr>
                        <a:t>2,3 ÷2,6</a:t>
                      </a:r>
                    </a:p>
                  </a:txBody>
                  <a:tcPr/>
                </a:tc>
                <a:tc>
                  <a:txBody>
                    <a:bodyPr/>
                    <a:lstStyle/>
                    <a:p>
                      <a:r>
                        <a:rPr lang="en-US" sz="1400" b="1" noProof="0" dirty="0">
                          <a:latin typeface="Arial" panose="020B0604020202020204" pitchFamily="34" charset="0"/>
                          <a:cs typeface="Arial" panose="020B0604020202020204" pitchFamily="34" charset="0"/>
                        </a:rPr>
                        <a:t>&gt;0,8</a:t>
                      </a:r>
                    </a:p>
                  </a:txBody>
                  <a:tcPr/>
                </a:tc>
                <a:extLst>
                  <a:ext uri="{0D108BD9-81ED-4DB2-BD59-A6C34878D82A}">
                    <a16:rowId xmlns:a16="http://schemas.microsoft.com/office/drawing/2014/main" val="3872824974"/>
                  </a:ext>
                </a:extLst>
              </a:tr>
            </a:tbl>
          </a:graphicData>
        </a:graphic>
      </p:graphicFrame>
      <p:pic>
        <p:nvPicPr>
          <p:cNvPr id="25" name="Imagen 20">
            <a:extLst>
              <a:ext uri="{FF2B5EF4-FFF2-40B4-BE49-F238E27FC236}">
                <a16:creationId xmlns:a16="http://schemas.microsoft.com/office/drawing/2014/main" id="{D8296157-2395-4CFB-BA9A-1CFBEF94DEF6}"/>
              </a:ext>
            </a:extLst>
          </p:cNvPr>
          <p:cNvPicPr>
            <a:picLocks noChangeAspect="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18199" y="1874328"/>
            <a:ext cx="3364012" cy="2014742"/>
          </a:xfrm>
          <a:prstGeom prst="rect">
            <a:avLst/>
          </a:prstGeom>
          <a:noFill/>
        </p:spPr>
      </p:pic>
      <p:sp>
        <p:nvSpPr>
          <p:cNvPr id="27" name="CuadroTexto 14">
            <a:extLst>
              <a:ext uri="{FF2B5EF4-FFF2-40B4-BE49-F238E27FC236}">
                <a16:creationId xmlns:a16="http://schemas.microsoft.com/office/drawing/2014/main" id="{9C654336-6DD1-4CFD-BF1A-F365614C7EA0}"/>
              </a:ext>
            </a:extLst>
          </p:cNvPr>
          <p:cNvSpPr txBox="1"/>
          <p:nvPr/>
        </p:nvSpPr>
        <p:spPr>
          <a:xfrm>
            <a:off x="5513399" y="4462786"/>
            <a:ext cx="5544979" cy="338554"/>
          </a:xfrm>
          <a:prstGeom prst="rect">
            <a:avLst/>
          </a:prstGeom>
          <a:noFill/>
        </p:spPr>
        <p:txBody>
          <a:bodyPr wrap="non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latin typeface="Arial" panose="020B0604020202020204" pitchFamily="34" charset="0"/>
                <a:cs typeface="Arial" panose="020B0604020202020204" pitchFamily="34" charset="0"/>
              </a:rPr>
              <a:t>Maximum Applied Force Uniaxial Hydraulic Press ~ 900 </a:t>
            </a:r>
            <a:r>
              <a:rPr lang="en-US" sz="1600" dirty="0" err="1">
                <a:latin typeface="Arial" panose="020B0604020202020204" pitchFamily="34" charset="0"/>
                <a:cs typeface="Arial" panose="020B0604020202020204" pitchFamily="34" charset="0"/>
              </a:rPr>
              <a:t>kN</a:t>
            </a:r>
            <a:endParaRPr lang="en-US" sz="1600" dirty="0">
              <a:latin typeface="Arial" panose="020B0604020202020204" pitchFamily="34" charset="0"/>
              <a:cs typeface="Arial" panose="020B0604020202020204" pitchFamily="34" charset="0"/>
            </a:endParaRPr>
          </a:p>
        </p:txBody>
      </p:sp>
      <p:sp>
        <p:nvSpPr>
          <p:cNvPr id="28" name="CuadroTexto 16">
            <a:extLst>
              <a:ext uri="{FF2B5EF4-FFF2-40B4-BE49-F238E27FC236}">
                <a16:creationId xmlns:a16="http://schemas.microsoft.com/office/drawing/2014/main" id="{1F5A6725-202D-4126-B2C5-B1F30CEC2885}"/>
              </a:ext>
            </a:extLst>
          </p:cNvPr>
          <p:cNvSpPr txBox="1"/>
          <p:nvPr/>
        </p:nvSpPr>
        <p:spPr>
          <a:xfrm>
            <a:off x="5526963" y="4839631"/>
            <a:ext cx="4059382" cy="584775"/>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Clr>
                <a:srgbClr val="F207CA"/>
              </a:buClr>
              <a:buFont typeface="Arial" panose="020B0604020202020204" pitchFamily="34" charset="0"/>
              <a:buChar char="•"/>
            </a:pPr>
            <a:r>
              <a:rPr lang="es-ES" sz="1600" dirty="0">
                <a:latin typeface="Arial" panose="020B0604020202020204" pitchFamily="34" charset="0"/>
                <a:cs typeface="Arial" panose="020B0604020202020204" pitchFamily="34" charset="0"/>
              </a:rPr>
              <a:t>170 mm Ø → 40 MPa → 2,00 g/cm</a:t>
            </a:r>
            <a:r>
              <a:rPr lang="es-ES" sz="1600" baseline="30000" dirty="0">
                <a:latin typeface="Arial" panose="020B0604020202020204" pitchFamily="34" charset="0"/>
                <a:cs typeface="Arial" panose="020B0604020202020204" pitchFamily="34" charset="0"/>
              </a:rPr>
              <a:t>3</a:t>
            </a:r>
            <a:endParaRPr lang="es-ES" sz="1600" dirty="0">
              <a:latin typeface="Arial" panose="020B0604020202020204" pitchFamily="34" charset="0"/>
              <a:cs typeface="Arial" panose="020B0604020202020204" pitchFamily="34" charset="0"/>
            </a:endParaRPr>
          </a:p>
          <a:p>
            <a:pPr marL="285750" indent="-285750">
              <a:buClr>
                <a:srgbClr val="F207CA"/>
              </a:buClr>
              <a:buFont typeface="Arial" panose="020B0604020202020204" pitchFamily="34" charset="0"/>
              <a:buChar char="•"/>
            </a:pPr>
            <a:r>
              <a:rPr lang="es-ES" sz="1600" dirty="0">
                <a:latin typeface="Arial" panose="020B0604020202020204" pitchFamily="34" charset="0"/>
                <a:cs typeface="Arial" panose="020B0604020202020204" pitchFamily="34" charset="0"/>
              </a:rPr>
              <a:t>230 mm Ø → 21 MPa → 1,65 g/cm</a:t>
            </a:r>
            <a:r>
              <a:rPr lang="es-ES" sz="1600" baseline="30000" dirty="0">
                <a:latin typeface="Arial" panose="020B0604020202020204" pitchFamily="34" charset="0"/>
                <a:cs typeface="Arial" panose="020B0604020202020204" pitchFamily="34" charset="0"/>
              </a:rPr>
              <a:t>3</a:t>
            </a:r>
          </a:p>
        </p:txBody>
      </p:sp>
      <p:sp>
        <p:nvSpPr>
          <p:cNvPr id="14" name="CuadroTexto 8">
            <a:extLst>
              <a:ext uri="{FF2B5EF4-FFF2-40B4-BE49-F238E27FC236}">
                <a16:creationId xmlns:a16="http://schemas.microsoft.com/office/drawing/2014/main" id="{65E9A1E8-153E-4EFD-8539-8FA6D52B30E0}"/>
              </a:ext>
            </a:extLst>
          </p:cNvPr>
          <p:cNvSpPr txBox="1"/>
          <p:nvPr/>
        </p:nvSpPr>
        <p:spPr>
          <a:xfrm>
            <a:off x="5557695" y="5544281"/>
            <a:ext cx="6021497" cy="584775"/>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a:solidFill>
                  <a:schemeClr val="accent1"/>
                </a:solidFill>
                <a:latin typeface="Arial" panose="020B0604020202020204" pitchFamily="34" charset="0"/>
                <a:cs typeface="Arial" panose="020B0604020202020204" pitchFamily="34" charset="0"/>
              </a:rPr>
              <a:t>Next</a:t>
            </a:r>
            <a:r>
              <a:rPr lang="en-US" sz="1600" dirty="0">
                <a:solidFill>
                  <a:schemeClr val="accent1"/>
                </a:solidFill>
                <a:latin typeface="Arial" panose="020B0604020202020204" pitchFamily="34" charset="0"/>
                <a:cs typeface="Arial" panose="020B0604020202020204" pitchFamily="34" charset="0"/>
              </a:rPr>
              <a:t>: </a:t>
            </a:r>
            <a:r>
              <a:rPr lang="en-US" sz="1600" u="sng" dirty="0">
                <a:solidFill>
                  <a:schemeClr val="accent1"/>
                </a:solidFill>
                <a:latin typeface="Arial" panose="020B0604020202020204" pitchFamily="34" charset="0"/>
                <a:cs typeface="Arial" panose="020B0604020202020204" pitchFamily="34" charset="0"/>
              </a:rPr>
              <a:t>increase the metal content</a:t>
            </a:r>
            <a:r>
              <a:rPr lang="en-US" sz="1600" dirty="0">
                <a:solidFill>
                  <a:schemeClr val="accent1"/>
                </a:solidFill>
                <a:latin typeface="Arial" panose="020B0604020202020204" pitchFamily="34" charset="0"/>
                <a:cs typeface="Arial" panose="020B0604020202020204" pitchFamily="34" charset="0"/>
              </a:rPr>
              <a:t>, together with the higher sintering pressure</a:t>
            </a:r>
          </a:p>
        </p:txBody>
      </p:sp>
      <p:pic>
        <p:nvPicPr>
          <p:cNvPr id="6" name="Picture 5">
            <a:extLst>
              <a:ext uri="{FF2B5EF4-FFF2-40B4-BE49-F238E27FC236}">
                <a16:creationId xmlns:a16="http://schemas.microsoft.com/office/drawing/2014/main" id="{23BBD500-862C-4E0F-8713-D8B4178C8AE8}"/>
              </a:ext>
            </a:extLst>
          </p:cNvPr>
          <p:cNvPicPr>
            <a:picLocks noChangeAspect="1"/>
          </p:cNvPicPr>
          <p:nvPr/>
        </p:nvPicPr>
        <p:blipFill>
          <a:blip r:embed="rId4"/>
          <a:stretch>
            <a:fillRect/>
          </a:stretch>
        </p:blipFill>
        <p:spPr>
          <a:xfrm>
            <a:off x="148623" y="3998138"/>
            <a:ext cx="5184576" cy="2281922"/>
          </a:xfrm>
          <a:prstGeom prst="rect">
            <a:avLst/>
          </a:prstGeom>
        </p:spPr>
      </p:pic>
      <p:sp>
        <p:nvSpPr>
          <p:cNvPr id="26" name="CuadroTexto 8">
            <a:extLst>
              <a:ext uri="{FF2B5EF4-FFF2-40B4-BE49-F238E27FC236}">
                <a16:creationId xmlns:a16="http://schemas.microsoft.com/office/drawing/2014/main" id="{CBC9F492-35EF-4CCD-9FC6-2455A4E6FFE2}"/>
              </a:ext>
            </a:extLst>
          </p:cNvPr>
          <p:cNvSpPr txBox="1"/>
          <p:nvPr/>
        </p:nvSpPr>
        <p:spPr>
          <a:xfrm>
            <a:off x="5530755" y="4129607"/>
            <a:ext cx="4462568" cy="338554"/>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solidFill>
                  <a:schemeClr val="accent1"/>
                </a:solidFill>
                <a:latin typeface="Arial" panose="020B0604020202020204" pitchFamily="34" charset="0"/>
                <a:cs typeface="Arial" panose="020B0604020202020204" pitchFamily="34" charset="0"/>
              </a:rPr>
              <a:t>Pre-compaction of the green powder:</a:t>
            </a:r>
          </a:p>
        </p:txBody>
      </p:sp>
      <p:sp>
        <p:nvSpPr>
          <p:cNvPr id="5" name="Footer Placeholder 4">
            <a:extLst>
              <a:ext uri="{FF2B5EF4-FFF2-40B4-BE49-F238E27FC236}">
                <a16:creationId xmlns:a16="http://schemas.microsoft.com/office/drawing/2014/main" id="{1D4FA62D-A192-82AC-AB66-5098A800DF0C}"/>
              </a:ext>
            </a:extLst>
          </p:cNvPr>
          <p:cNvSpPr>
            <a:spLocks noGrp="1"/>
          </p:cNvSpPr>
          <p:nvPr>
            <p:ph type="ftr" sz="quarter" idx="11"/>
          </p:nvPr>
        </p:nvSpPr>
        <p:spPr>
          <a:xfrm>
            <a:off x="2856000" y="6520259"/>
            <a:ext cx="6480000" cy="365125"/>
          </a:xfrm>
        </p:spPr>
        <p:txBody>
          <a:bodyPr/>
          <a:lstStyle>
            <a:lvl1pPr>
              <a:defRPr sz="1200">
                <a:solidFill>
                  <a:schemeClr val="accent5"/>
                </a:solidFill>
              </a:defRPr>
            </a:lvl1pPr>
          </a:lstStyle>
          <a:p>
            <a:r>
              <a:rPr lang="en-US"/>
              <a:t>WP4 - P1 review /M.Losasso/ Feb 7,2023</a:t>
            </a:r>
            <a:endParaRPr lang="en-US" dirty="0"/>
          </a:p>
        </p:txBody>
      </p:sp>
    </p:spTree>
    <p:extLst>
      <p:ext uri="{BB962C8B-B14F-4D97-AF65-F5344CB8AC3E}">
        <p14:creationId xmlns:p14="http://schemas.microsoft.com/office/powerpoint/2010/main" val="12718699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993" y="0"/>
            <a:ext cx="11584795" cy="721181"/>
          </a:xfrm>
        </p:spPr>
        <p:txBody>
          <a:bodyPr>
            <a:normAutofit/>
          </a:bodyPr>
          <a:lstStyle/>
          <a:p>
            <a:r>
              <a:rPr lang="en-GB" sz="2800" dirty="0"/>
              <a:t>Year 1 Highlights – Chromium-Graphite</a:t>
            </a:r>
          </a:p>
        </p:txBody>
      </p:sp>
      <p:sp>
        <p:nvSpPr>
          <p:cNvPr id="3" name="Content Placeholder 2"/>
          <p:cNvSpPr>
            <a:spLocks noGrp="1"/>
          </p:cNvSpPr>
          <p:nvPr>
            <p:ph idx="1"/>
          </p:nvPr>
        </p:nvSpPr>
        <p:spPr>
          <a:xfrm>
            <a:off x="355800" y="742965"/>
            <a:ext cx="11073394" cy="1223773"/>
          </a:xfrm>
        </p:spPr>
        <p:txBody>
          <a:bodyPr>
            <a:normAutofit/>
          </a:bodyPr>
          <a:lstStyle/>
          <a:p>
            <a:pPr>
              <a:lnSpc>
                <a:spcPct val="100000"/>
              </a:lnSpc>
              <a:spcBef>
                <a:spcPts val="600"/>
              </a:spcBef>
            </a:pPr>
            <a:r>
              <a:rPr lang="en-US" sz="2000" b="1" dirty="0">
                <a:latin typeface="Arial" panose="020B0604020202020204" pitchFamily="34" charset="0"/>
                <a:cs typeface="Arial" panose="020B0604020202020204" pitchFamily="34" charset="0"/>
              </a:rPr>
              <a:t>Chromium-Graphite </a:t>
            </a:r>
            <a:r>
              <a:rPr lang="en-US" sz="2000" dirty="0">
                <a:latin typeface="Arial" panose="020B0604020202020204" pitchFamily="34" charset="0"/>
                <a:cs typeface="Arial" panose="020B0604020202020204" pitchFamily="34" charset="0"/>
              </a:rPr>
              <a:t>(sintered at 2000°C – 1.3x lower T)</a:t>
            </a:r>
          </a:p>
          <a:p>
            <a:pPr>
              <a:lnSpc>
                <a:spcPct val="100000"/>
              </a:lnSpc>
              <a:spcBef>
                <a:spcPts val="600"/>
              </a:spcBef>
            </a:pPr>
            <a:r>
              <a:rPr lang="en-US" sz="2000" dirty="0">
                <a:latin typeface="Arial" panose="020B0604020202020204" pitchFamily="34" charset="0"/>
                <a:cs typeface="Arial" panose="020B0604020202020204" pitchFamily="34" charset="0"/>
              </a:rPr>
              <a:t>Concept proposed by </a:t>
            </a:r>
            <a:r>
              <a:rPr lang="en-US" sz="2000" b="1" dirty="0">
                <a:latin typeface="Arial" panose="020B0604020202020204" pitchFamily="34" charset="0"/>
                <a:cs typeface="Arial" panose="020B0604020202020204" pitchFamily="34" charset="0"/>
              </a:rPr>
              <a:t>Jorge Guardia </a:t>
            </a:r>
            <a:r>
              <a:rPr lang="en-US" sz="2000" dirty="0">
                <a:latin typeface="Arial" panose="020B0604020202020204" pitchFamily="34" charset="0"/>
                <a:cs typeface="Arial" panose="020B0604020202020204" pitchFamily="34" charset="0"/>
              </a:rPr>
              <a:t>within ARIES WP14 &amp; WP17, technically was not demonstrated yet (very poor mechanical properties)</a:t>
            </a:r>
            <a:endParaRPr lang="en-US" sz="1800" dirty="0">
              <a:latin typeface="Arial" panose="020B0604020202020204" pitchFamily="34" charset="0"/>
              <a:cs typeface="Arial" panose="020B0604020202020204" pitchFamily="34" charset="0"/>
            </a:endParaRPr>
          </a:p>
        </p:txBody>
      </p:sp>
      <p:sp>
        <p:nvSpPr>
          <p:cNvPr id="11" name="CuadroTexto 4">
            <a:extLst>
              <a:ext uri="{FF2B5EF4-FFF2-40B4-BE49-F238E27FC236}">
                <a16:creationId xmlns:a16="http://schemas.microsoft.com/office/drawing/2014/main" id="{A557E9C7-CCCB-48E1-9956-3CF51B3FA881}"/>
              </a:ext>
            </a:extLst>
          </p:cNvPr>
          <p:cNvSpPr txBox="1"/>
          <p:nvPr/>
        </p:nvSpPr>
        <p:spPr>
          <a:xfrm>
            <a:off x="7315752" y="3867443"/>
            <a:ext cx="4040496" cy="646331"/>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solidFill>
                  <a:srgbClr val="C00000"/>
                </a:solidFill>
                <a:latin typeface="Arial" panose="020B0604020202020204" pitchFamily="34" charset="0"/>
                <a:cs typeface="Arial" panose="020B0604020202020204" pitchFamily="34" charset="0"/>
              </a:rPr>
              <a:t>Reusable Mold and Parts → Important Cost Reduction</a:t>
            </a:r>
          </a:p>
        </p:txBody>
      </p:sp>
      <p:sp>
        <p:nvSpPr>
          <p:cNvPr id="13" name="CuadroTexto 23">
            <a:extLst>
              <a:ext uri="{FF2B5EF4-FFF2-40B4-BE49-F238E27FC236}">
                <a16:creationId xmlns:a16="http://schemas.microsoft.com/office/drawing/2014/main" id="{765B3B20-DD47-46F5-9059-03098076A7A4}"/>
              </a:ext>
            </a:extLst>
          </p:cNvPr>
          <p:cNvSpPr txBox="1"/>
          <p:nvPr/>
        </p:nvSpPr>
        <p:spPr>
          <a:xfrm>
            <a:off x="411604" y="1937423"/>
            <a:ext cx="6170915" cy="400110"/>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1"/>
                </a:solidFill>
                <a:latin typeface="Arial" panose="020B0604020202020204" pitchFamily="34" charset="0"/>
                <a:cs typeface="Arial" panose="020B0604020202020204" pitchFamily="34" charset="0"/>
              </a:rPr>
              <a:t>3 plates produced with 170 mm Diameter</a:t>
            </a:r>
          </a:p>
        </p:txBody>
      </p:sp>
      <p:graphicFrame>
        <p:nvGraphicFramePr>
          <p:cNvPr id="14" name="Tabella 13">
            <a:extLst>
              <a:ext uri="{FF2B5EF4-FFF2-40B4-BE49-F238E27FC236}">
                <a16:creationId xmlns:a16="http://schemas.microsoft.com/office/drawing/2014/main" id="{5500F49B-151F-4AFB-906C-F4A8EBB8954D}"/>
              </a:ext>
            </a:extLst>
          </p:cNvPr>
          <p:cNvGraphicFramePr>
            <a:graphicFrameLocks noGrp="1"/>
          </p:cNvGraphicFramePr>
          <p:nvPr>
            <p:extLst>
              <p:ext uri="{D42A27DB-BD31-4B8C-83A1-F6EECF244321}">
                <p14:modId xmlns:p14="http://schemas.microsoft.com/office/powerpoint/2010/main" val="1494949739"/>
              </p:ext>
            </p:extLst>
          </p:nvPr>
        </p:nvGraphicFramePr>
        <p:xfrm>
          <a:off x="411604" y="2392173"/>
          <a:ext cx="6773962" cy="1630680"/>
        </p:xfrm>
        <a:graphic>
          <a:graphicData uri="http://schemas.openxmlformats.org/drawingml/2006/table">
            <a:tbl>
              <a:tblPr firstRow="1" bandRow="1">
                <a:tableStyleId>{5C22544A-7EE6-4342-B048-85BDC9FD1C3A}</a:tableStyleId>
              </a:tblPr>
              <a:tblGrid>
                <a:gridCol w="2105422">
                  <a:extLst>
                    <a:ext uri="{9D8B030D-6E8A-4147-A177-3AD203B41FA5}">
                      <a16:colId xmlns:a16="http://schemas.microsoft.com/office/drawing/2014/main" val="1343779600"/>
                    </a:ext>
                  </a:extLst>
                </a:gridCol>
                <a:gridCol w="1490767">
                  <a:extLst>
                    <a:ext uri="{9D8B030D-6E8A-4147-A177-3AD203B41FA5}">
                      <a16:colId xmlns:a16="http://schemas.microsoft.com/office/drawing/2014/main" val="317819010"/>
                    </a:ext>
                  </a:extLst>
                </a:gridCol>
                <a:gridCol w="3177773">
                  <a:extLst>
                    <a:ext uri="{9D8B030D-6E8A-4147-A177-3AD203B41FA5}">
                      <a16:colId xmlns:a16="http://schemas.microsoft.com/office/drawing/2014/main" val="3645771930"/>
                    </a:ext>
                  </a:extLst>
                </a:gridCol>
              </a:tblGrid>
              <a:tr h="370840">
                <a:tc>
                  <a:txBody>
                    <a:bodyPr/>
                    <a:lstStyle/>
                    <a:p>
                      <a:r>
                        <a:rPr lang="en-US" sz="1400" noProof="0" dirty="0"/>
                        <a:t>Disk (170 mm diameter)</a:t>
                      </a:r>
                    </a:p>
                  </a:txBody>
                  <a:tcPr/>
                </a:tc>
                <a:tc>
                  <a:txBody>
                    <a:bodyPr/>
                    <a:lstStyle/>
                    <a:p>
                      <a:r>
                        <a:rPr lang="en-US" sz="1400" noProof="0"/>
                        <a:t>Density (g/cm</a:t>
                      </a:r>
                      <a:r>
                        <a:rPr lang="en-US" sz="1400" baseline="30000" noProof="0"/>
                        <a:t>3</a:t>
                      </a:r>
                      <a:r>
                        <a:rPr lang="en-US" sz="1400" noProof="0"/>
                        <a:t>)</a:t>
                      </a:r>
                    </a:p>
                  </a:txBody>
                  <a:tcPr/>
                </a:tc>
                <a:tc>
                  <a:txBody>
                    <a:bodyPr/>
                    <a:lstStyle/>
                    <a:p>
                      <a:r>
                        <a:rPr lang="en-US" sz="1400" noProof="0" dirty="0"/>
                        <a:t>Electrical Conductivity</a:t>
                      </a:r>
                    </a:p>
                    <a:p>
                      <a:r>
                        <a:rPr lang="en-US" sz="1400" noProof="0" dirty="0"/>
                        <a:t>(MS/m)</a:t>
                      </a:r>
                    </a:p>
                  </a:txBody>
                  <a:tcPr/>
                </a:tc>
                <a:extLst>
                  <a:ext uri="{0D108BD9-81ED-4DB2-BD59-A6C34878D82A}">
                    <a16:rowId xmlns:a16="http://schemas.microsoft.com/office/drawing/2014/main" val="1857925465"/>
                  </a:ext>
                </a:extLst>
              </a:tr>
              <a:tr h="370840">
                <a:tc>
                  <a:txBody>
                    <a:bodyPr/>
                    <a:lstStyle/>
                    <a:p>
                      <a:r>
                        <a:rPr lang="en-US" sz="1400" b="1" noProof="0" dirty="0"/>
                        <a:t>Plate #1</a:t>
                      </a:r>
                      <a:endParaRPr lang="en-US" sz="1400" b="0" noProof="0" dirty="0"/>
                    </a:p>
                  </a:txBody>
                  <a:tcPr/>
                </a:tc>
                <a:tc>
                  <a:txBody>
                    <a:bodyPr/>
                    <a:lstStyle/>
                    <a:p>
                      <a:r>
                        <a:rPr lang="en-US" sz="1400" b="1" noProof="0" dirty="0">
                          <a:solidFill>
                            <a:srgbClr val="00B050"/>
                          </a:solidFill>
                        </a:rPr>
                        <a:t>2,30</a:t>
                      </a:r>
                    </a:p>
                  </a:txBody>
                  <a:tcPr/>
                </a:tc>
                <a:tc>
                  <a:txBody>
                    <a:bodyPr/>
                    <a:lstStyle/>
                    <a:p>
                      <a:r>
                        <a:rPr lang="en-US" sz="1400" b="1" noProof="0" dirty="0">
                          <a:solidFill>
                            <a:srgbClr val="00B050"/>
                          </a:solidFill>
                        </a:rPr>
                        <a:t>1,00 – 1,07</a:t>
                      </a:r>
                    </a:p>
                  </a:txBody>
                  <a:tcPr/>
                </a:tc>
                <a:extLst>
                  <a:ext uri="{0D108BD9-81ED-4DB2-BD59-A6C34878D82A}">
                    <a16:rowId xmlns:a16="http://schemas.microsoft.com/office/drawing/2014/main" val="2691945834"/>
                  </a:ext>
                </a:extLst>
              </a:tr>
              <a:tr h="370840">
                <a:tc>
                  <a:txBody>
                    <a:bodyPr/>
                    <a:lstStyle/>
                    <a:p>
                      <a:r>
                        <a:rPr lang="en-US" sz="1400" b="1" noProof="0" dirty="0"/>
                        <a:t>Plates #2 &amp; #3</a:t>
                      </a:r>
                    </a:p>
                  </a:txBody>
                  <a:tcPr/>
                </a:tc>
                <a:tc>
                  <a:txBody>
                    <a:bodyPr/>
                    <a:lstStyle/>
                    <a:p>
                      <a:r>
                        <a:rPr lang="en-US" sz="1400" b="1" noProof="0" dirty="0">
                          <a:solidFill>
                            <a:srgbClr val="00B050"/>
                          </a:solidFill>
                        </a:rPr>
                        <a:t>2,30</a:t>
                      </a:r>
                    </a:p>
                  </a:txBody>
                  <a:tcPr/>
                </a:tc>
                <a:tc>
                  <a:txBody>
                    <a:bodyPr/>
                    <a:lstStyle/>
                    <a:p>
                      <a:r>
                        <a:rPr lang="en-US" sz="1400" b="1" noProof="0" dirty="0">
                          <a:solidFill>
                            <a:srgbClr val="FF0000"/>
                          </a:solidFill>
                        </a:rPr>
                        <a:t>0.75</a:t>
                      </a:r>
                      <a:r>
                        <a:rPr lang="en-US" sz="1400" b="1" noProof="0" dirty="0"/>
                        <a:t>/</a:t>
                      </a:r>
                      <a:r>
                        <a:rPr lang="en-US" sz="1400" b="1" noProof="0" dirty="0">
                          <a:solidFill>
                            <a:srgbClr val="00B050"/>
                          </a:solidFill>
                        </a:rPr>
                        <a:t>0.81</a:t>
                      </a:r>
                    </a:p>
                  </a:txBody>
                  <a:tcPr/>
                </a:tc>
                <a:extLst>
                  <a:ext uri="{0D108BD9-81ED-4DB2-BD59-A6C34878D82A}">
                    <a16:rowId xmlns:a16="http://schemas.microsoft.com/office/drawing/2014/main" val="387282497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noProof="0" dirty="0"/>
                        <a:t>Specification</a:t>
                      </a:r>
                    </a:p>
                  </a:txBody>
                  <a:tcPr/>
                </a:tc>
                <a:tc>
                  <a:txBody>
                    <a:bodyPr/>
                    <a:lstStyle/>
                    <a:p>
                      <a:r>
                        <a:rPr lang="en-US" sz="1400" b="1" noProof="0" dirty="0"/>
                        <a:t>2,3 ÷2,6</a:t>
                      </a:r>
                    </a:p>
                  </a:txBody>
                  <a:tcPr/>
                </a:tc>
                <a:tc>
                  <a:txBody>
                    <a:bodyPr/>
                    <a:lstStyle/>
                    <a:p>
                      <a:r>
                        <a:rPr lang="en-US" sz="1400" b="1" noProof="0" dirty="0"/>
                        <a:t>&gt;0,8</a:t>
                      </a:r>
                    </a:p>
                  </a:txBody>
                  <a:tcPr/>
                </a:tc>
                <a:extLst>
                  <a:ext uri="{0D108BD9-81ED-4DB2-BD59-A6C34878D82A}">
                    <a16:rowId xmlns:a16="http://schemas.microsoft.com/office/drawing/2014/main" val="2706332655"/>
                  </a:ext>
                </a:extLst>
              </a:tr>
            </a:tbl>
          </a:graphicData>
        </a:graphic>
      </p:graphicFrame>
      <p:sp>
        <p:nvSpPr>
          <p:cNvPr id="16" name="CuadroTexto 18">
            <a:extLst>
              <a:ext uri="{FF2B5EF4-FFF2-40B4-BE49-F238E27FC236}">
                <a16:creationId xmlns:a16="http://schemas.microsoft.com/office/drawing/2014/main" id="{472CA47E-DEE8-4E40-9243-AAB877B0F1D2}"/>
              </a:ext>
            </a:extLst>
          </p:cNvPr>
          <p:cNvSpPr txBox="1"/>
          <p:nvPr/>
        </p:nvSpPr>
        <p:spPr>
          <a:xfrm>
            <a:off x="355800" y="4486451"/>
            <a:ext cx="11073394" cy="1442122"/>
          </a:xfrm>
          <a:prstGeom prst="rect">
            <a:avLst/>
          </a:prstGeom>
        </p:spPr>
        <p:txBody>
          <a:bodyPr vert="horz" lIns="91440" tIns="45720" rIns="91440" bIns="45720" rtlCol="0">
            <a:normAutofit/>
          </a:bodyPr>
          <a:lstStyle>
            <a:defPPr>
              <a:defRPr lang="es-ES"/>
            </a:defPPr>
            <a:lvl1pPr marL="228600" indent="-228600" defTabSz="914400">
              <a:lnSpc>
                <a:spcPct val="100000"/>
              </a:lnSpc>
              <a:spcBef>
                <a:spcPts val="600"/>
              </a:spcBef>
              <a:buClr>
                <a:schemeClr val="accent1"/>
              </a:buClr>
              <a:buFont typeface="Arial"/>
              <a:buChar char="•"/>
              <a:defRPr sz="2000">
                <a:latin typeface="Montserrat" panose="00000500000000000000" pitchFamily="2" charset="0"/>
              </a:defRPr>
            </a:lvl1pPr>
            <a:lvl2pPr marL="685800" indent="-228600" defTabSz="914400">
              <a:lnSpc>
                <a:spcPct val="90000"/>
              </a:lnSpc>
              <a:spcBef>
                <a:spcPts val="500"/>
              </a:spcBef>
              <a:buClr>
                <a:schemeClr val="accent1"/>
              </a:buClr>
              <a:buFont typeface="Arial"/>
              <a:buChar char="•"/>
              <a:defRPr sz="2400">
                <a:latin typeface="Montserrat" panose="00000500000000000000" pitchFamily="2" charset="0"/>
              </a:defRPr>
            </a:lvl2pPr>
            <a:lvl3pPr marL="1143000" indent="-228600" defTabSz="914400">
              <a:lnSpc>
                <a:spcPct val="90000"/>
              </a:lnSpc>
              <a:spcBef>
                <a:spcPts val="500"/>
              </a:spcBef>
              <a:buClr>
                <a:schemeClr val="accent1"/>
              </a:buClr>
              <a:buFont typeface="Arial"/>
              <a:buChar char="•"/>
              <a:defRPr sz="2000">
                <a:latin typeface="Montserrat" panose="00000500000000000000" pitchFamily="2" charset="0"/>
              </a:defRPr>
            </a:lvl3pPr>
            <a:lvl4pPr marL="1600200" indent="-228600" defTabSz="914400">
              <a:lnSpc>
                <a:spcPct val="90000"/>
              </a:lnSpc>
              <a:spcBef>
                <a:spcPts val="500"/>
              </a:spcBef>
              <a:buClr>
                <a:schemeClr val="accent1"/>
              </a:buClr>
              <a:buFont typeface="Arial"/>
              <a:buChar char="•"/>
              <a:defRPr>
                <a:latin typeface="Montserrat" panose="00000500000000000000" pitchFamily="2" charset="0"/>
              </a:defRPr>
            </a:lvl4pPr>
            <a:lvl5pPr marL="2057400" indent="-228600" defTabSz="914400">
              <a:lnSpc>
                <a:spcPct val="90000"/>
              </a:lnSpc>
              <a:spcBef>
                <a:spcPts val="500"/>
              </a:spcBef>
              <a:buClr>
                <a:schemeClr val="accent1"/>
              </a:buClr>
              <a:buFont typeface="Arial"/>
              <a:buChar char="•"/>
              <a:defRPr>
                <a:latin typeface="Montserrat" panose="00000500000000000000" pitchFamily="2" charset="0"/>
              </a:defRPr>
            </a:lvl5pPr>
            <a:lvl6pPr marL="2514600" indent="-228600" defTabSz="914400">
              <a:lnSpc>
                <a:spcPct val="90000"/>
              </a:lnSpc>
              <a:spcBef>
                <a:spcPts val="500"/>
              </a:spcBef>
              <a:buFont typeface="Arial"/>
              <a:buChar char="•"/>
            </a:lvl6pPr>
            <a:lvl7pPr marL="2971800" indent="-228600" defTabSz="914400">
              <a:lnSpc>
                <a:spcPct val="90000"/>
              </a:lnSpc>
              <a:spcBef>
                <a:spcPts val="500"/>
              </a:spcBef>
              <a:buFont typeface="Arial"/>
              <a:buChar char="•"/>
            </a:lvl7pPr>
            <a:lvl8pPr marL="3429000" indent="-228600" defTabSz="914400">
              <a:lnSpc>
                <a:spcPct val="90000"/>
              </a:lnSpc>
              <a:spcBef>
                <a:spcPts val="500"/>
              </a:spcBef>
              <a:buFont typeface="Arial"/>
              <a:buChar char="•"/>
            </a:lvl8pPr>
            <a:lvl9pPr marL="3886200" indent="-228600" defTabSz="914400">
              <a:lnSpc>
                <a:spcPct val="90000"/>
              </a:lnSpc>
              <a:spcBef>
                <a:spcPts val="500"/>
              </a:spcBef>
              <a:buFont typeface="Arial"/>
              <a:buChar char="•"/>
            </a:lvl9pPr>
          </a:lstStyle>
          <a:p>
            <a:r>
              <a:rPr lang="en-US" b="1" dirty="0">
                <a:latin typeface="Arial" panose="020B0604020202020204" pitchFamily="34" charset="0"/>
                <a:cs typeface="Arial" panose="020B0604020202020204" pitchFamily="34" charset="0"/>
              </a:rPr>
              <a:t>Plate #1 produced in a single plate per cycle</a:t>
            </a:r>
            <a:r>
              <a:rPr lang="en-US" dirty="0">
                <a:latin typeface="Arial" panose="020B0604020202020204" pitchFamily="34" charset="0"/>
                <a:cs typeface="Arial" panose="020B0604020202020204" pitchFamily="34" charset="0"/>
              </a:rPr>
              <a:t>, very promising properties, decision for full characterization at CERN</a:t>
            </a:r>
          </a:p>
          <a:p>
            <a:r>
              <a:rPr lang="en-US" b="1" dirty="0">
                <a:latin typeface="Arial" panose="020B0604020202020204" pitchFamily="34" charset="0"/>
                <a:cs typeface="Arial" panose="020B0604020202020204" pitchFamily="34" charset="0"/>
              </a:rPr>
              <a:t>Plates #2 and #3 double-plate per cycle</a:t>
            </a:r>
            <a:r>
              <a:rPr lang="en-US" dirty="0">
                <a:latin typeface="Arial" panose="020B0604020202020204" pitchFamily="34" charset="0"/>
                <a:cs typeface="Arial" panose="020B0604020202020204" pitchFamily="34" charset="0"/>
              </a:rPr>
              <a:t>, losing a bit in conductivity </a:t>
            </a:r>
            <a:r>
              <a:rPr lang="en-US" dirty="0">
                <a:latin typeface="Arial" panose="020B0604020202020204" pitchFamily="34" charset="0"/>
                <a:cs typeface="Arial" panose="020B0604020202020204" pitchFamily="34" charset="0"/>
                <a:sym typeface="Wingdings" panose="05000000000000000000" pitchFamily="2" charset="2"/>
              </a:rPr>
              <a:t> composition and cycle to be optimized</a:t>
            </a:r>
            <a:endParaRPr lang="en-US" dirty="0">
              <a:latin typeface="Arial" panose="020B0604020202020204" pitchFamily="34" charset="0"/>
              <a:cs typeface="Arial" panose="020B0604020202020204" pitchFamily="34" charset="0"/>
            </a:endParaRPr>
          </a:p>
        </p:txBody>
      </p:sp>
      <p:pic>
        <p:nvPicPr>
          <p:cNvPr id="19" name="Imagen 19" descr="Image">
            <a:extLst>
              <a:ext uri="{FF2B5EF4-FFF2-40B4-BE49-F238E27FC236}">
                <a16:creationId xmlns:a16="http://schemas.microsoft.com/office/drawing/2014/main" id="{BCB06128-6E18-4497-8FFE-E315D34C80B9}"/>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7558234" y="1702209"/>
            <a:ext cx="3870960" cy="2177415"/>
          </a:xfrm>
          <a:prstGeom prst="rect">
            <a:avLst/>
          </a:prstGeom>
          <a:noFill/>
          <a:ln>
            <a:noFill/>
          </a:ln>
        </p:spPr>
      </p:pic>
      <p:sp>
        <p:nvSpPr>
          <p:cNvPr id="4" name="Footer Placeholder 4">
            <a:extLst>
              <a:ext uri="{FF2B5EF4-FFF2-40B4-BE49-F238E27FC236}">
                <a16:creationId xmlns:a16="http://schemas.microsoft.com/office/drawing/2014/main" id="{6D43D1C2-7E10-DC59-8C06-A9F2800C089E}"/>
              </a:ext>
            </a:extLst>
          </p:cNvPr>
          <p:cNvSpPr>
            <a:spLocks noGrp="1"/>
          </p:cNvSpPr>
          <p:nvPr>
            <p:ph type="ftr" sz="quarter" idx="11"/>
          </p:nvPr>
        </p:nvSpPr>
        <p:spPr>
          <a:xfrm>
            <a:off x="2856000" y="6520259"/>
            <a:ext cx="6480000" cy="365125"/>
          </a:xfrm>
        </p:spPr>
        <p:txBody>
          <a:bodyPr/>
          <a:lstStyle>
            <a:lvl1pPr>
              <a:defRPr sz="1200">
                <a:solidFill>
                  <a:schemeClr val="accent5"/>
                </a:solidFill>
              </a:defRPr>
            </a:lvl1pPr>
          </a:lstStyle>
          <a:p>
            <a:r>
              <a:rPr lang="en-US" dirty="0"/>
              <a:t>WP4 - P1 review /</a:t>
            </a:r>
            <a:r>
              <a:rPr lang="en-US" dirty="0" err="1"/>
              <a:t>M.Losasso</a:t>
            </a:r>
            <a:r>
              <a:rPr lang="en-US" dirty="0"/>
              <a:t>/ Feb 7,2023</a:t>
            </a:r>
          </a:p>
        </p:txBody>
      </p:sp>
    </p:spTree>
    <p:extLst>
      <p:ext uri="{BB962C8B-B14F-4D97-AF65-F5344CB8AC3E}">
        <p14:creationId xmlns:p14="http://schemas.microsoft.com/office/powerpoint/2010/main" val="2281916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8A197-4AB7-D723-4080-E0CE158A917E}"/>
              </a:ext>
            </a:extLst>
          </p:cNvPr>
          <p:cNvSpPr>
            <a:spLocks noGrp="1"/>
          </p:cNvSpPr>
          <p:nvPr>
            <p:ph type="title"/>
          </p:nvPr>
        </p:nvSpPr>
        <p:spPr>
          <a:xfrm>
            <a:off x="838200" y="192232"/>
            <a:ext cx="10000786" cy="920538"/>
          </a:xfrm>
        </p:spPr>
        <p:txBody>
          <a:bodyPr>
            <a:normAutofit/>
          </a:bodyPr>
          <a:lstStyle/>
          <a:p>
            <a:r>
              <a:rPr lang="fr-CH" dirty="0"/>
              <a:t>Relevance of objectives and impact</a:t>
            </a:r>
            <a:endParaRPr lang="en-GB" dirty="0"/>
          </a:p>
        </p:txBody>
      </p:sp>
      <p:sp>
        <p:nvSpPr>
          <p:cNvPr id="3" name="Content Placeholder 2">
            <a:extLst>
              <a:ext uri="{FF2B5EF4-FFF2-40B4-BE49-F238E27FC236}">
                <a16:creationId xmlns:a16="http://schemas.microsoft.com/office/drawing/2014/main" id="{2128FE6A-2AC6-432A-820E-3F4F9FA7B6AD}"/>
              </a:ext>
            </a:extLst>
          </p:cNvPr>
          <p:cNvSpPr>
            <a:spLocks noGrp="1"/>
          </p:cNvSpPr>
          <p:nvPr>
            <p:ph idx="1"/>
          </p:nvPr>
        </p:nvSpPr>
        <p:spPr>
          <a:xfrm>
            <a:off x="838200" y="1382751"/>
            <a:ext cx="10515600" cy="4206489"/>
          </a:xfrm>
        </p:spPr>
        <p:txBody>
          <a:bodyPr>
            <a:normAutofit fontScale="62500" lnSpcReduction="20000"/>
          </a:bodyPr>
          <a:lstStyle/>
          <a:p>
            <a:pPr algn="just">
              <a:lnSpc>
                <a:spcPct val="100000"/>
              </a:lnSpc>
            </a:pPr>
            <a:r>
              <a:rPr lang="en-GB" dirty="0">
                <a:latin typeface="+mn-lt"/>
                <a:cs typeface="Arial" panose="020B0604020202020204" pitchFamily="34" charset="0"/>
              </a:rPr>
              <a:t>WP4 in P1 has met all the work planned objectives and deadlines, in some case advancing the schedule. For the future, the energy crisis may have an impact on the plan of irradiation campaigns for task 4.3. </a:t>
            </a:r>
          </a:p>
          <a:p>
            <a:pPr algn="just">
              <a:lnSpc>
                <a:spcPct val="100000"/>
              </a:lnSpc>
            </a:pPr>
            <a:endParaRPr lang="en-GB" dirty="0">
              <a:latin typeface="+mn-lt"/>
              <a:cs typeface="Arial" panose="020B0604020202020204" pitchFamily="34" charset="0"/>
            </a:endParaRPr>
          </a:p>
          <a:p>
            <a:pPr algn="just">
              <a:lnSpc>
                <a:spcPct val="100000"/>
              </a:lnSpc>
            </a:pPr>
            <a:r>
              <a:rPr lang="en-GB" dirty="0">
                <a:latin typeface="+mn-lt"/>
                <a:cs typeface="Arial" panose="020B0604020202020204" pitchFamily="34" charset="0"/>
              </a:rPr>
              <a:t>Relevance and scope is not changed: WP4 has provided support to innovative projects promising to produce energy savings for accelerators and reduce their environmental impact, while at the same time advancing developments in I.FAST tech areas. </a:t>
            </a:r>
          </a:p>
          <a:p>
            <a:pPr algn="just">
              <a:lnSpc>
                <a:spcPct val="100000"/>
              </a:lnSpc>
            </a:pPr>
            <a:endParaRPr lang="en-GB" dirty="0">
              <a:latin typeface="+mn-lt"/>
              <a:cs typeface="Arial" panose="020B0604020202020204" pitchFamily="34" charset="0"/>
            </a:endParaRPr>
          </a:p>
          <a:p>
            <a:pPr algn="just">
              <a:lnSpc>
                <a:spcPct val="100000"/>
              </a:lnSpc>
            </a:pPr>
            <a:r>
              <a:rPr lang="en-GB" dirty="0">
                <a:latin typeface="+mn-lt"/>
                <a:cs typeface="Arial" panose="020B0604020202020204" pitchFamily="34" charset="0"/>
              </a:rPr>
              <a:t>WP4, in collaboration with industries, has investigated new materials for use in application as diverse as nuclear, bio and medical.</a:t>
            </a:r>
          </a:p>
          <a:p>
            <a:pPr algn="just">
              <a:lnSpc>
                <a:spcPct val="100000"/>
              </a:lnSpc>
            </a:pPr>
            <a:endParaRPr lang="en-GB" dirty="0">
              <a:latin typeface="+mn-lt"/>
              <a:cs typeface="Arial" panose="020B0604020202020204" pitchFamily="34" charset="0"/>
            </a:endParaRPr>
          </a:p>
          <a:p>
            <a:pPr algn="just">
              <a:lnSpc>
                <a:spcPct val="100000"/>
              </a:lnSpc>
            </a:pPr>
            <a:r>
              <a:rPr lang="en-GB" dirty="0">
                <a:latin typeface="+mn-lt"/>
                <a:cs typeface="Arial" panose="020B0604020202020204" pitchFamily="34" charset="0"/>
              </a:rPr>
              <a:t>WP4, in collaboration with industries, has advanced researches resulting in thesis degree (published in </a:t>
            </a:r>
            <a:r>
              <a:rPr lang="en-GB" dirty="0" err="1">
                <a:latin typeface="+mn-lt"/>
                <a:cs typeface="Arial" panose="020B0604020202020204" pitchFamily="34" charset="0"/>
              </a:rPr>
              <a:t>Zenodo</a:t>
            </a:r>
            <a:r>
              <a:rPr lang="en-GB" dirty="0">
                <a:latin typeface="+mn-lt"/>
                <a:cs typeface="Arial" panose="020B0604020202020204" pitchFamily="34" charset="0"/>
              </a:rPr>
              <a:t>). A paper on scientific press is presently in review phase, a new paper will be prepared in the near future. </a:t>
            </a:r>
          </a:p>
        </p:txBody>
      </p:sp>
      <p:sp>
        <p:nvSpPr>
          <p:cNvPr id="4" name="Footer Placeholder 3">
            <a:extLst>
              <a:ext uri="{FF2B5EF4-FFF2-40B4-BE49-F238E27FC236}">
                <a16:creationId xmlns:a16="http://schemas.microsoft.com/office/drawing/2014/main" id="{AB3C2E15-F592-24C5-F777-583FCD0BC322}"/>
              </a:ext>
            </a:extLst>
          </p:cNvPr>
          <p:cNvSpPr>
            <a:spLocks noGrp="1"/>
          </p:cNvSpPr>
          <p:nvPr>
            <p:ph type="ftr" sz="quarter" idx="11"/>
          </p:nvPr>
        </p:nvSpPr>
        <p:spPr/>
        <p:txBody>
          <a:bodyPr/>
          <a:lstStyle/>
          <a:p>
            <a:r>
              <a:rPr lang="en-US" dirty="0"/>
              <a:t>WP4 - P1 review /</a:t>
            </a:r>
            <a:r>
              <a:rPr lang="en-US" dirty="0" err="1"/>
              <a:t>M.Losasso</a:t>
            </a:r>
            <a:r>
              <a:rPr lang="en-US" dirty="0"/>
              <a:t>/ Feb 7,2023</a:t>
            </a:r>
          </a:p>
        </p:txBody>
      </p:sp>
    </p:spTree>
    <p:extLst>
      <p:ext uri="{BB962C8B-B14F-4D97-AF65-F5344CB8AC3E}">
        <p14:creationId xmlns:p14="http://schemas.microsoft.com/office/powerpoint/2010/main" val="1498057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71575A51-75EE-4450-9B93-79D9DED9FE55}"/>
              </a:ext>
            </a:extLst>
          </p:cNvPr>
          <p:cNvSpPr txBox="1">
            <a:spLocks/>
          </p:cNvSpPr>
          <p:nvPr/>
        </p:nvSpPr>
        <p:spPr>
          <a:xfrm>
            <a:off x="1066432" y="2338924"/>
            <a:ext cx="9926112" cy="553998"/>
          </a:xfrm>
          <a:prstGeom prst="rect">
            <a:avLst/>
          </a:prstGeom>
        </p:spPr>
        <p:txBody>
          <a:bodyPr vert="horz" wrap="square" lIns="0" tIns="0" rIns="0" bIns="0" rtlCol="0" anchor="ctr">
            <a:spAutoFit/>
          </a:bodyPr>
          <a:lstStyle>
            <a:lvl1pPr marL="228600" indent="-228600" defTabSz="914400">
              <a:lnSpc>
                <a:spcPct val="90000"/>
              </a:lnSpc>
              <a:spcBef>
                <a:spcPts val="1000"/>
              </a:spcBef>
              <a:buClr>
                <a:schemeClr val="accent1"/>
              </a:buClr>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marL="685800" indent="-228600" defTabSz="914400">
              <a:lnSpc>
                <a:spcPct val="90000"/>
              </a:lnSpc>
              <a:spcBef>
                <a:spcPts val="500"/>
              </a:spcBef>
              <a:buClr>
                <a:schemeClr val="accent1"/>
              </a:buClr>
              <a:buFontTx/>
              <a:buNone/>
              <a:defRPr sz="2400">
                <a:solidFill>
                  <a:srgbClr val="1E386B"/>
                </a:solidFill>
                <a:latin typeface="Montserrat" panose="00000500000000000000" pitchFamily="2" charset="0"/>
              </a:defRPr>
            </a:lvl2pPr>
            <a:lvl3pPr marL="1143000" indent="-228600" defTabSz="914400">
              <a:lnSpc>
                <a:spcPct val="90000"/>
              </a:lnSpc>
              <a:spcBef>
                <a:spcPts val="500"/>
              </a:spcBef>
              <a:buClr>
                <a:schemeClr val="accent1"/>
              </a:buClr>
              <a:buFontTx/>
              <a:buNone/>
              <a:defRPr sz="2000">
                <a:solidFill>
                  <a:srgbClr val="1E386B"/>
                </a:solidFill>
                <a:latin typeface="Montserrat" panose="00000500000000000000" pitchFamily="2" charset="0"/>
              </a:defRPr>
            </a:lvl3pPr>
            <a:lvl4pPr marL="1600200" indent="-228600" defTabSz="914400">
              <a:lnSpc>
                <a:spcPct val="90000"/>
              </a:lnSpc>
              <a:spcBef>
                <a:spcPts val="500"/>
              </a:spcBef>
              <a:buClr>
                <a:schemeClr val="accent1"/>
              </a:buClr>
              <a:buFontTx/>
              <a:buNone/>
              <a:defRPr>
                <a:solidFill>
                  <a:srgbClr val="1E386B"/>
                </a:solidFill>
                <a:latin typeface="Montserrat" panose="00000500000000000000" pitchFamily="2" charset="0"/>
              </a:defRPr>
            </a:lvl4pPr>
            <a:lvl5pPr marL="2057400" indent="-228600" defTabSz="914400">
              <a:lnSpc>
                <a:spcPct val="90000"/>
              </a:lnSpc>
              <a:spcBef>
                <a:spcPts val="500"/>
              </a:spcBef>
              <a:buClr>
                <a:schemeClr val="accent1"/>
              </a:buClr>
              <a:buFontTx/>
              <a:buNone/>
              <a:defRPr>
                <a:solidFill>
                  <a:srgbClr val="1E386B"/>
                </a:solidFill>
                <a:latin typeface="Montserrat" panose="00000500000000000000" pitchFamily="2" charset="0"/>
              </a:defRPr>
            </a:lvl5pPr>
            <a:lvl6pPr marL="2514600" indent="-228600" defTabSz="914400">
              <a:lnSpc>
                <a:spcPct val="90000"/>
              </a:lnSpc>
              <a:spcBef>
                <a:spcPts val="500"/>
              </a:spcBef>
              <a:buFont typeface="Arial"/>
              <a:buChar char="•"/>
            </a:lvl6pPr>
            <a:lvl7pPr marL="2971800" indent="-228600" defTabSz="914400">
              <a:lnSpc>
                <a:spcPct val="90000"/>
              </a:lnSpc>
              <a:spcBef>
                <a:spcPts val="500"/>
              </a:spcBef>
              <a:buFont typeface="Arial"/>
              <a:buChar char="•"/>
            </a:lvl7pPr>
            <a:lvl8pPr marL="3429000" indent="-228600" defTabSz="914400">
              <a:lnSpc>
                <a:spcPct val="90000"/>
              </a:lnSpc>
              <a:spcBef>
                <a:spcPts val="500"/>
              </a:spcBef>
              <a:buFont typeface="Arial"/>
              <a:buChar char="•"/>
            </a:lvl8pPr>
            <a:lvl9pPr marL="3886200" indent="-228600" defTabSz="914400">
              <a:lnSpc>
                <a:spcPct val="90000"/>
              </a:lnSpc>
              <a:spcBef>
                <a:spcPts val="500"/>
              </a:spcBef>
              <a:buFont typeface="Arial"/>
              <a:buChar char="•"/>
            </a:lvl9pPr>
          </a:lstStyle>
          <a:p>
            <a:r>
              <a:rPr lang="it-IT" dirty="0"/>
              <a:t>Thank you for </a:t>
            </a:r>
            <a:r>
              <a:rPr lang="it-IT" dirty="0" err="1"/>
              <a:t>your</a:t>
            </a:r>
            <a:r>
              <a:rPr lang="it-IT" dirty="0"/>
              <a:t> </a:t>
            </a:r>
            <a:r>
              <a:rPr lang="it-IT" dirty="0" err="1"/>
              <a:t>attention</a:t>
            </a:r>
            <a:r>
              <a:rPr lang="it-IT" dirty="0"/>
              <a:t>!</a:t>
            </a:r>
            <a:endParaRPr lang="en-GB" dirty="0"/>
          </a:p>
        </p:txBody>
      </p:sp>
    </p:spTree>
    <p:extLst>
      <p:ext uri="{BB962C8B-B14F-4D97-AF65-F5344CB8AC3E}">
        <p14:creationId xmlns:p14="http://schemas.microsoft.com/office/powerpoint/2010/main" val="3295612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5264"/>
            <a:ext cx="10707624" cy="965523"/>
          </a:xfrm>
        </p:spPr>
        <p:txBody>
          <a:bodyPr>
            <a:normAutofit/>
          </a:bodyPr>
          <a:lstStyle/>
          <a:p>
            <a:r>
              <a:rPr lang="en-GB" sz="2400" dirty="0"/>
              <a:t>WP4 - </a:t>
            </a:r>
            <a:r>
              <a:rPr lang="fr-CH" sz="2400" i="1" dirty="0" err="1"/>
              <a:t>Promoting</a:t>
            </a:r>
            <a:r>
              <a:rPr lang="fr-CH" sz="2400" i="1" dirty="0"/>
              <a:t> Innovation </a:t>
            </a:r>
            <a:r>
              <a:rPr lang="fr-CH" sz="2400" dirty="0"/>
              <a:t>-</a:t>
            </a:r>
            <a:r>
              <a:rPr lang="en-GB" sz="2400" dirty="0"/>
              <a:t>	 objectives</a:t>
            </a:r>
          </a:p>
        </p:txBody>
      </p:sp>
      <p:sp>
        <p:nvSpPr>
          <p:cNvPr id="3" name="Content Placeholder 2"/>
          <p:cNvSpPr>
            <a:spLocks noGrp="1"/>
          </p:cNvSpPr>
          <p:nvPr>
            <p:ph idx="1"/>
          </p:nvPr>
        </p:nvSpPr>
        <p:spPr>
          <a:xfrm>
            <a:off x="838200" y="1340768"/>
            <a:ext cx="10515600" cy="4248472"/>
          </a:xfrm>
        </p:spPr>
        <p:txBody>
          <a:bodyPr>
            <a:normAutofit fontScale="77500" lnSpcReduction="20000"/>
          </a:bodyPr>
          <a:lstStyle/>
          <a:p>
            <a:r>
              <a:rPr lang="en-GB" sz="2400" dirty="0">
                <a:latin typeface="+mn-lt"/>
              </a:rPr>
              <a:t>WP4 promotes innovation by structuring and implementing an </a:t>
            </a:r>
            <a:r>
              <a:rPr lang="en-GB" sz="2400" u="sng" dirty="0">
                <a:latin typeface="+mn-lt"/>
              </a:rPr>
              <a:t>internal funding</a:t>
            </a:r>
            <a:r>
              <a:rPr lang="en-GB" sz="2400" dirty="0">
                <a:latin typeface="+mn-lt"/>
              </a:rPr>
              <a:t>  (IIF) for financing cutting-edge innovations explored within I-FAST. </a:t>
            </a:r>
          </a:p>
          <a:p>
            <a:endParaRPr lang="en-GB" sz="2400" dirty="0">
              <a:latin typeface="+mn-lt"/>
              <a:cs typeface="Arial" panose="020B0604020202020204" pitchFamily="34" charset="0"/>
            </a:endParaRPr>
          </a:p>
          <a:p>
            <a:r>
              <a:rPr lang="en-US" sz="2400" dirty="0">
                <a:latin typeface="+mn-lt"/>
                <a:cs typeface="Arial" panose="020B0604020202020204" pitchFamily="34" charset="0"/>
              </a:rPr>
              <a:t>The IIF is a competitive call for innovation-oriented projects in collaboration with industry.  Performed starting from Y2 of the I.FAST. Its allocated budget allows supporting</a:t>
            </a:r>
            <a:r>
              <a:rPr lang="en-US" sz="2400" i="1" dirty="0">
                <a:latin typeface="+mn-lt"/>
                <a:cs typeface="Arial" panose="020B0604020202020204" pitchFamily="34" charset="0"/>
              </a:rPr>
              <a:t> 5 - 10 projects. </a:t>
            </a:r>
            <a:r>
              <a:rPr lang="en-GB" sz="2400" i="1" dirty="0">
                <a:latin typeface="+mn-lt"/>
                <a:cs typeface="Arial" panose="020B0604020202020204" pitchFamily="34" charset="0"/>
              </a:rPr>
              <a:t>  </a:t>
            </a:r>
            <a:r>
              <a:rPr lang="en-GB" sz="2400" dirty="0">
                <a:latin typeface="+mn-lt"/>
              </a:rPr>
              <a:t> WP4 shall manage the fund and monitor the advancement of the funded projects assessing results and properly allocation of resources according to established workplans. </a:t>
            </a:r>
          </a:p>
          <a:p>
            <a:endParaRPr lang="en-GB" sz="2500" dirty="0">
              <a:latin typeface="+mn-lt"/>
              <a:cs typeface="Arial" panose="020B0604020202020204" pitchFamily="34" charset="0"/>
            </a:endParaRPr>
          </a:p>
          <a:p>
            <a:r>
              <a:rPr lang="en-GB" sz="2500" dirty="0">
                <a:latin typeface="+mn-lt"/>
                <a:cs typeface="Arial" panose="020B0604020202020204" pitchFamily="34" charset="0"/>
              </a:rPr>
              <a:t>WP4 fosters collaboration within I.FAST and with other EC communities</a:t>
            </a:r>
          </a:p>
          <a:p>
            <a:endParaRPr lang="en-GB" sz="2500" dirty="0">
              <a:latin typeface="+mn-lt"/>
              <a:cs typeface="Arial" panose="020B0604020202020204" pitchFamily="34" charset="0"/>
            </a:endParaRPr>
          </a:p>
          <a:p>
            <a:r>
              <a:rPr lang="en-GB" sz="2400" dirty="0">
                <a:latin typeface="+mn-lt"/>
              </a:rPr>
              <a:t>WP4 is engaged in collaborative R&amp;D projects </a:t>
            </a:r>
            <a:r>
              <a:rPr lang="en-GB" sz="2400" u="sng" dirty="0">
                <a:latin typeface="+mn-lt"/>
              </a:rPr>
              <a:t>with industries</a:t>
            </a:r>
            <a:r>
              <a:rPr lang="en-GB" sz="2400" dirty="0">
                <a:latin typeface="+mn-lt"/>
              </a:rPr>
              <a:t>:</a:t>
            </a:r>
          </a:p>
          <a:p>
            <a:pPr marL="0" indent="0">
              <a:buNone/>
            </a:pPr>
            <a:r>
              <a:rPr lang="en-GB" sz="2400" dirty="0">
                <a:latin typeface="+mn-lt"/>
              </a:rPr>
              <a:t> 	</a:t>
            </a:r>
            <a:r>
              <a:rPr lang="en-GB" sz="2100" b="1" dirty="0"/>
              <a:t>GRAPH&amp;BEAMWIN</a:t>
            </a:r>
            <a:r>
              <a:rPr lang="en-GB" sz="2400" b="1" dirty="0"/>
              <a:t>: </a:t>
            </a:r>
            <a:r>
              <a:rPr lang="en-GB" sz="2400" dirty="0"/>
              <a:t>a project to develop beam windows for next generation of 	accelerators,  and </a:t>
            </a:r>
          </a:p>
          <a:p>
            <a:pPr marL="0" lvl="1" indent="0">
              <a:spcBef>
                <a:spcPts val="1000"/>
              </a:spcBef>
              <a:buNone/>
            </a:pPr>
            <a:r>
              <a:rPr lang="en-GB" b="1" dirty="0"/>
              <a:t>	Innovative material industrial developments: </a:t>
            </a:r>
            <a:r>
              <a:rPr lang="en-GB" dirty="0"/>
              <a:t>a project to identify and  	manufacture sample 	of materials with </a:t>
            </a:r>
            <a:r>
              <a:rPr lang="en-US" dirty="0"/>
              <a:t>extensive thermophysical characterization</a:t>
            </a:r>
          </a:p>
          <a:p>
            <a:pPr marL="0" indent="0">
              <a:buNone/>
            </a:pPr>
            <a:endParaRPr lang="en-GB" sz="2400" dirty="0"/>
          </a:p>
          <a:p>
            <a:endParaRPr lang="en-GB" sz="2400" dirty="0"/>
          </a:p>
          <a:p>
            <a:endParaRPr lang="en-GB" sz="2400" dirty="0">
              <a:latin typeface="+mn-lt"/>
            </a:endParaRPr>
          </a:p>
          <a:p>
            <a:endParaRPr lang="en-GB" sz="2400" dirty="0">
              <a:latin typeface="+mn-lt"/>
            </a:endParaRPr>
          </a:p>
          <a:p>
            <a:endParaRPr lang="en-GB" dirty="0"/>
          </a:p>
          <a:p>
            <a:pPr marL="457200" lvl="1" indent="0">
              <a:buNone/>
            </a:pPr>
            <a:endParaRPr lang="en-GB" dirty="0"/>
          </a:p>
          <a:p>
            <a:endParaRPr lang="en-GB" dirty="0"/>
          </a:p>
          <a:p>
            <a:endParaRPr lang="en-GB" dirty="0">
              <a:solidFill>
                <a:srgbClr val="E6E6E6"/>
              </a:solidFill>
            </a:endParaRPr>
          </a:p>
        </p:txBody>
      </p:sp>
      <p:sp>
        <p:nvSpPr>
          <p:cNvPr id="7" name="Footer Placeholder 4"/>
          <p:cNvSpPr>
            <a:spLocks noGrp="1"/>
          </p:cNvSpPr>
          <p:nvPr>
            <p:ph type="ftr" sz="quarter" idx="11"/>
          </p:nvPr>
        </p:nvSpPr>
        <p:spPr>
          <a:xfrm>
            <a:off x="2856000" y="6129202"/>
            <a:ext cx="6480000" cy="365125"/>
          </a:xfrm>
        </p:spPr>
        <p:txBody>
          <a:bodyPr/>
          <a:lstStyle>
            <a:lvl1pPr>
              <a:defRPr sz="1200">
                <a:solidFill>
                  <a:schemeClr val="accent5"/>
                </a:solidFill>
              </a:defRPr>
            </a:lvl1pPr>
          </a:lstStyle>
          <a:p>
            <a:r>
              <a:rPr lang="en-US" dirty="0"/>
              <a:t>WP4 - P1 review /</a:t>
            </a:r>
            <a:r>
              <a:rPr lang="en-US" dirty="0" err="1"/>
              <a:t>M.Losasso</a:t>
            </a:r>
            <a:r>
              <a:rPr lang="en-US" dirty="0"/>
              <a:t>/ Feb 7,2023</a:t>
            </a:r>
          </a:p>
        </p:txBody>
      </p:sp>
    </p:spTree>
    <p:extLst>
      <p:ext uri="{BB962C8B-B14F-4D97-AF65-F5344CB8AC3E}">
        <p14:creationId xmlns:p14="http://schemas.microsoft.com/office/powerpoint/2010/main" val="2985694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7187"/>
            <a:ext cx="10515600" cy="676575"/>
          </a:xfrm>
        </p:spPr>
        <p:txBody>
          <a:bodyPr>
            <a:normAutofit/>
          </a:bodyPr>
          <a:lstStyle/>
          <a:p>
            <a:r>
              <a:rPr lang="en-GB" sz="2400" dirty="0"/>
              <a:t>	WP4 -	Summary of activities in P1</a:t>
            </a:r>
          </a:p>
        </p:txBody>
      </p:sp>
      <p:sp>
        <p:nvSpPr>
          <p:cNvPr id="7" name="Footer Placeholder 4"/>
          <p:cNvSpPr>
            <a:spLocks noGrp="1"/>
          </p:cNvSpPr>
          <p:nvPr>
            <p:ph type="ftr" sz="quarter" idx="11"/>
          </p:nvPr>
        </p:nvSpPr>
        <p:spPr>
          <a:xfrm>
            <a:off x="2856000" y="6260912"/>
            <a:ext cx="6480000" cy="365125"/>
          </a:xfrm>
        </p:spPr>
        <p:txBody>
          <a:bodyPr/>
          <a:lstStyle>
            <a:lvl1pPr>
              <a:defRPr sz="1200">
                <a:solidFill>
                  <a:schemeClr val="accent5"/>
                </a:solidFill>
              </a:defRPr>
            </a:lvl1pPr>
          </a:lstStyle>
          <a:p>
            <a:r>
              <a:rPr lang="en-US" dirty="0"/>
              <a:t>WP4 - P1 review /</a:t>
            </a:r>
            <a:r>
              <a:rPr lang="en-US" dirty="0" err="1"/>
              <a:t>M.Losasso</a:t>
            </a:r>
            <a:r>
              <a:rPr lang="en-US" dirty="0"/>
              <a:t>/ Feb 7,2023</a:t>
            </a:r>
          </a:p>
        </p:txBody>
      </p:sp>
      <p:sp>
        <p:nvSpPr>
          <p:cNvPr id="5" name="Content Placeholder 4">
            <a:extLst>
              <a:ext uri="{FF2B5EF4-FFF2-40B4-BE49-F238E27FC236}">
                <a16:creationId xmlns:a16="http://schemas.microsoft.com/office/drawing/2014/main" id="{414CCA1C-33DB-B147-9900-E5C777594CB3}"/>
              </a:ext>
            </a:extLst>
          </p:cNvPr>
          <p:cNvSpPr>
            <a:spLocks noGrp="1"/>
          </p:cNvSpPr>
          <p:nvPr>
            <p:ph idx="1"/>
          </p:nvPr>
        </p:nvSpPr>
        <p:spPr>
          <a:xfrm>
            <a:off x="623392" y="733762"/>
            <a:ext cx="11089232" cy="5395440"/>
          </a:xfrm>
        </p:spPr>
        <p:txBody>
          <a:bodyPr>
            <a:noAutofit/>
          </a:bodyPr>
          <a:lstStyle/>
          <a:p>
            <a:pPr marL="0" indent="0">
              <a:buNone/>
            </a:pPr>
            <a:endParaRPr lang="en-US" sz="1800" i="1" dirty="0">
              <a:latin typeface="Arial" panose="020B0604020202020204" pitchFamily="34" charset="0"/>
              <a:cs typeface="Arial" panose="020B0604020202020204" pitchFamily="34" charset="0"/>
            </a:endParaRPr>
          </a:p>
          <a:p>
            <a:pPr marL="0" indent="0">
              <a:buNone/>
            </a:pPr>
            <a:endParaRPr lang="en-US" sz="1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7CD3F46A-1F27-46BE-D277-E7E2F27CF51D}"/>
              </a:ext>
            </a:extLst>
          </p:cNvPr>
          <p:cNvSpPr txBox="1"/>
          <p:nvPr/>
        </p:nvSpPr>
        <p:spPr>
          <a:xfrm>
            <a:off x="623392" y="923571"/>
            <a:ext cx="11225708" cy="4524315"/>
          </a:xfrm>
          <a:prstGeom prst="rect">
            <a:avLst/>
          </a:prstGeom>
          <a:noFill/>
        </p:spPr>
        <p:txBody>
          <a:bodyPr wrap="square">
            <a:spAutoFit/>
          </a:bodyPr>
          <a:lstStyle/>
          <a:p>
            <a:r>
              <a:rPr lang="en-GB" b="1" dirty="0">
                <a:effectLst/>
                <a:cs typeface="Arial" panose="020B0604020202020204" pitchFamily="34" charset="0"/>
              </a:rPr>
              <a:t>WP4  task 4.1 and 4.2- </a:t>
            </a:r>
            <a:r>
              <a:rPr lang="en-GB" b="1" i="1" dirty="0">
                <a:effectLst/>
                <a:cs typeface="Arial" panose="020B0604020202020204" pitchFamily="34" charset="0"/>
              </a:rPr>
              <a:t>CERN,CNRS,HUD,INFN </a:t>
            </a:r>
            <a:r>
              <a:rPr lang="en-GB" b="1" dirty="0">
                <a:effectLst/>
                <a:cs typeface="Arial" panose="020B0604020202020204" pitchFamily="34" charset="0"/>
              </a:rPr>
              <a:t>-</a:t>
            </a:r>
            <a:r>
              <a:rPr lang="en-GB" dirty="0">
                <a:effectLst/>
                <a:cs typeface="Arial" panose="020B0604020202020204" pitchFamily="34" charset="0"/>
              </a:rPr>
              <a:t>has:</a:t>
            </a:r>
          </a:p>
          <a:p>
            <a:pPr marL="285750" indent="-285750">
              <a:buFont typeface="Wingdings" pitchFamily="2" charset="2"/>
              <a:buChar char="§"/>
            </a:pPr>
            <a:r>
              <a:rPr lang="en-GB" dirty="0">
                <a:effectLst/>
                <a:cs typeface="Arial" panose="020B0604020202020204" pitchFamily="34" charset="0"/>
              </a:rPr>
              <a:t>defined the </a:t>
            </a:r>
            <a:r>
              <a:rPr lang="en-GB" dirty="0">
                <a:cs typeface="Arial" panose="020B0604020202020204" pitchFamily="34" charset="0"/>
              </a:rPr>
              <a:t>Internal Innovation Fund (IIF),</a:t>
            </a:r>
            <a:r>
              <a:rPr lang="en-GB" dirty="0">
                <a:effectLst/>
                <a:cs typeface="Arial" panose="020B0604020202020204" pitchFamily="34" charset="0"/>
              </a:rPr>
              <a:t> its participation rules, timeline, evaluation procedure and committee, and has advertised and launched the Call for Proposal (</a:t>
            </a:r>
            <a:r>
              <a:rPr lang="en-GB" dirty="0" err="1">
                <a:effectLst/>
                <a:cs typeface="Arial" panose="020B0604020202020204" pitchFamily="34" charset="0"/>
              </a:rPr>
              <a:t>CfP</a:t>
            </a:r>
            <a:r>
              <a:rPr lang="en-GB" dirty="0">
                <a:effectLst/>
                <a:cs typeface="Arial" panose="020B0604020202020204" pitchFamily="34" charset="0"/>
              </a:rPr>
              <a:t>) </a:t>
            </a:r>
            <a:endParaRPr lang="en-GB" dirty="0">
              <a:cs typeface="Arial" panose="020B0604020202020204" pitchFamily="34" charset="0"/>
            </a:endParaRPr>
          </a:p>
          <a:p>
            <a:pPr marL="285750" indent="-285750">
              <a:buFont typeface="Wingdings" pitchFamily="2" charset="2"/>
              <a:buChar char="§"/>
            </a:pPr>
            <a:r>
              <a:rPr lang="en-GB" dirty="0">
                <a:effectLst/>
                <a:cs typeface="Arial" panose="020B0604020202020204" pitchFamily="34" charset="0"/>
              </a:rPr>
              <a:t>started the selection among the 18 submitted projects </a:t>
            </a:r>
          </a:p>
          <a:p>
            <a:r>
              <a:rPr lang="en-GB" dirty="0">
                <a:cs typeface="Arial" panose="020B0604020202020204" pitchFamily="34" charset="0"/>
                <a:sym typeface="Wingdings" pitchFamily="2" charset="2"/>
              </a:rPr>
              <a:t>   		 </a:t>
            </a:r>
            <a:r>
              <a:rPr lang="en-GB" i="1" dirty="0">
                <a:solidFill>
                  <a:srgbClr val="FF0000"/>
                </a:solidFill>
                <a:cs typeface="Arial" panose="020B0604020202020204" pitchFamily="34" charset="0"/>
                <a:sym typeface="Wingdings" pitchFamily="2" charset="2"/>
              </a:rPr>
              <a:t>These activities are objects of coming D4.1 (submitted) and D4.2 (in editing, 				will be submitted end of Feb. : 2M in advance)</a:t>
            </a:r>
            <a:endParaRPr lang="en-GB" i="1" dirty="0">
              <a:solidFill>
                <a:srgbClr val="FF0000"/>
              </a:solidFill>
              <a:cs typeface="Arial" panose="020B0604020202020204" pitchFamily="34" charset="0"/>
            </a:endParaRPr>
          </a:p>
          <a:p>
            <a:endParaRPr lang="en-GB" dirty="0">
              <a:cs typeface="Arial" panose="020B0604020202020204" pitchFamily="34" charset="0"/>
            </a:endParaRPr>
          </a:p>
          <a:p>
            <a:r>
              <a:rPr lang="en-GB" b="1" dirty="0">
                <a:cs typeface="Arial" panose="020B0604020202020204" pitchFamily="34" charset="0"/>
              </a:rPr>
              <a:t>WP4  task 4.3  - CER</a:t>
            </a:r>
            <a:r>
              <a:rPr lang="en-GB" b="1" i="1" dirty="0">
                <a:cs typeface="Arial" panose="020B0604020202020204" pitchFamily="34" charset="0"/>
              </a:rPr>
              <a:t>N, GSI,WWM, RHP, UDS-  </a:t>
            </a:r>
            <a:r>
              <a:rPr lang="en-GB" dirty="0">
                <a:cs typeface="Arial" panose="020B0604020202020204" pitchFamily="34" charset="0"/>
              </a:rPr>
              <a:t>has:</a:t>
            </a:r>
          </a:p>
          <a:p>
            <a:pPr marL="285750" indent="-285750">
              <a:buFont typeface="Wingdings" pitchFamily="2" charset="2"/>
              <a:buChar char="§"/>
            </a:pPr>
            <a:r>
              <a:rPr lang="en-GB" dirty="0">
                <a:cs typeface="Arial" panose="020B0604020202020204" pitchFamily="34" charset="0"/>
              </a:rPr>
              <a:t>Developed a study to identifying materials able to be used for beam windows in different accelerator applications. </a:t>
            </a:r>
          </a:p>
          <a:p>
            <a:pPr marL="285750" indent="-285750">
              <a:buFont typeface="Wingdings" pitchFamily="2" charset="2"/>
              <a:buChar char="§"/>
            </a:pPr>
            <a:r>
              <a:rPr lang="en-GB" dirty="0">
                <a:cs typeface="Arial" panose="020B0604020202020204" pitchFamily="34" charset="0"/>
              </a:rPr>
              <a:t>Irradiation tests have been carried out in GSI for selected beam windows samples materials</a:t>
            </a:r>
          </a:p>
          <a:p>
            <a:r>
              <a:rPr lang="en-GB" dirty="0">
                <a:cs typeface="Arial" panose="020B0604020202020204" pitchFamily="34" charset="0"/>
              </a:rPr>
              <a:t>		</a:t>
            </a:r>
            <a:r>
              <a:rPr lang="en-GB" dirty="0">
                <a:cs typeface="Arial" panose="020B0604020202020204" pitchFamily="34" charset="0"/>
                <a:sym typeface="Wingdings" pitchFamily="2" charset="2"/>
              </a:rPr>
              <a:t> </a:t>
            </a:r>
            <a:r>
              <a:rPr lang="en-GB" i="1" dirty="0">
                <a:solidFill>
                  <a:srgbClr val="FF0000"/>
                </a:solidFill>
                <a:cs typeface="Arial" panose="020B0604020202020204" pitchFamily="34" charset="0"/>
                <a:sym typeface="Wingdings" pitchFamily="2" charset="2"/>
              </a:rPr>
              <a:t>These activities are objects of  MS13 </a:t>
            </a:r>
          </a:p>
          <a:p>
            <a:endParaRPr lang="en-GB" dirty="0">
              <a:cs typeface="Arial" panose="020B0604020202020204" pitchFamily="34" charset="0"/>
            </a:endParaRPr>
          </a:p>
          <a:p>
            <a:r>
              <a:rPr lang="en-GB" b="1" dirty="0">
                <a:effectLst/>
                <a:cs typeface="Arial" panose="020B0604020202020204" pitchFamily="34" charset="0"/>
              </a:rPr>
              <a:t>WP4  task 4.4 – </a:t>
            </a:r>
            <a:r>
              <a:rPr lang="en-GB" b="1" i="1" dirty="0">
                <a:effectLst/>
                <a:cs typeface="Arial" panose="020B0604020202020204" pitchFamily="34" charset="0"/>
              </a:rPr>
              <a:t>CERN, NNK,RHP- </a:t>
            </a:r>
            <a:r>
              <a:rPr lang="en-GB" dirty="0">
                <a:effectLst/>
                <a:cs typeface="Arial" panose="020B0604020202020204" pitchFamily="34" charset="0"/>
              </a:rPr>
              <a:t>has:</a:t>
            </a:r>
          </a:p>
          <a:p>
            <a:pPr marL="285750" indent="-285750">
              <a:buFont typeface="Wingdings" pitchFamily="2" charset="2"/>
              <a:buChar char="§"/>
            </a:pPr>
            <a:r>
              <a:rPr lang="en-GB" dirty="0">
                <a:effectLst/>
                <a:cs typeface="Arial" panose="020B0604020202020204" pitchFamily="34" charset="0"/>
              </a:rPr>
              <a:t>Defined the technical specification for new Carbon Composite Materials. </a:t>
            </a:r>
            <a:r>
              <a:rPr lang="en-GB" dirty="0">
                <a:cs typeface="Arial" panose="020B0604020202020204" pitchFamily="34" charset="0"/>
              </a:rPr>
              <a:t>Produced material samples </a:t>
            </a:r>
            <a:endParaRPr lang="en-GB" dirty="0">
              <a:effectLst/>
              <a:cs typeface="Arial" panose="020B0604020202020204" pitchFamily="34" charset="0"/>
            </a:endParaRPr>
          </a:p>
          <a:p>
            <a:pPr marL="285750" indent="-285750">
              <a:buFont typeface="Wingdings" pitchFamily="2" charset="2"/>
              <a:buChar char="§"/>
            </a:pPr>
            <a:r>
              <a:rPr lang="en-GB" dirty="0">
                <a:effectLst/>
                <a:cs typeface="Arial" panose="020B0604020202020204" pitchFamily="34" charset="0"/>
              </a:rPr>
              <a:t>Five plates of Molybdenum- Graphite and Chromium-Graphite materials produced and characterized. </a:t>
            </a:r>
          </a:p>
          <a:p>
            <a:r>
              <a:rPr lang="en-GB" dirty="0">
                <a:cs typeface="Arial" panose="020B0604020202020204" pitchFamily="34" charset="0"/>
                <a:sym typeface="Wingdings" pitchFamily="2" charset="2"/>
              </a:rPr>
              <a:t>		 </a:t>
            </a:r>
            <a:r>
              <a:rPr lang="en-GB" i="1" dirty="0">
                <a:solidFill>
                  <a:srgbClr val="FF0000"/>
                </a:solidFill>
                <a:cs typeface="Arial" panose="020B0604020202020204" pitchFamily="34" charset="0"/>
                <a:sym typeface="Wingdings" pitchFamily="2" charset="2"/>
              </a:rPr>
              <a:t>These activities are objects of  MS14</a:t>
            </a:r>
          </a:p>
        </p:txBody>
      </p:sp>
    </p:spTree>
    <p:extLst>
      <p:ext uri="{BB962C8B-B14F-4D97-AF65-F5344CB8AC3E}">
        <p14:creationId xmlns:p14="http://schemas.microsoft.com/office/powerpoint/2010/main" val="593768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DA022-97A3-87F7-1807-945BA31BDEF5}"/>
              </a:ext>
            </a:extLst>
          </p:cNvPr>
          <p:cNvSpPr>
            <a:spLocks noGrp="1"/>
          </p:cNvSpPr>
          <p:nvPr>
            <p:ph type="title"/>
          </p:nvPr>
        </p:nvSpPr>
        <p:spPr>
          <a:xfrm>
            <a:off x="236365" y="-47451"/>
            <a:ext cx="11546364" cy="920538"/>
          </a:xfrm>
        </p:spPr>
        <p:txBody>
          <a:bodyPr>
            <a:normAutofit/>
          </a:bodyPr>
          <a:lstStyle/>
          <a:p>
            <a:r>
              <a:rPr lang="fr-CH" sz="2400" dirty="0"/>
              <a:t>WP4 - 	 structure </a:t>
            </a:r>
            <a:r>
              <a:rPr lang="fr-CH" sz="2400" dirty="0">
                <a:sym typeface="Wingdings" pitchFamily="2" charset="2"/>
              </a:rPr>
              <a:t>in</a:t>
            </a:r>
            <a:r>
              <a:rPr lang="fr-CH" sz="2400" dirty="0"/>
              <a:t> 4 </a:t>
            </a:r>
            <a:r>
              <a:rPr lang="fr-CH" sz="2400" dirty="0" err="1"/>
              <a:t>Tasks</a:t>
            </a:r>
            <a:r>
              <a:rPr lang="fr-CH" sz="2400" dirty="0"/>
              <a:t>,  4 </a:t>
            </a:r>
            <a:r>
              <a:rPr lang="fr-CH" sz="2400" dirty="0" err="1"/>
              <a:t>Deliverables</a:t>
            </a:r>
            <a:r>
              <a:rPr lang="fr-CH" sz="2400" dirty="0"/>
              <a:t>  - 4 </a:t>
            </a:r>
            <a:r>
              <a:rPr lang="fr-CH" sz="2400" dirty="0" err="1"/>
              <a:t>Milestones</a:t>
            </a:r>
            <a:endParaRPr lang="en-GB" sz="2400" dirty="0"/>
          </a:p>
        </p:txBody>
      </p:sp>
      <p:sp>
        <p:nvSpPr>
          <p:cNvPr id="4" name="Footer Placeholder 3">
            <a:extLst>
              <a:ext uri="{FF2B5EF4-FFF2-40B4-BE49-F238E27FC236}">
                <a16:creationId xmlns:a16="http://schemas.microsoft.com/office/drawing/2014/main" id="{36134564-6B46-3C32-6A11-62F5746AB76D}"/>
              </a:ext>
            </a:extLst>
          </p:cNvPr>
          <p:cNvSpPr>
            <a:spLocks noGrp="1"/>
          </p:cNvSpPr>
          <p:nvPr>
            <p:ph type="ftr" sz="quarter" idx="11"/>
          </p:nvPr>
        </p:nvSpPr>
        <p:spPr/>
        <p:txBody>
          <a:bodyPr/>
          <a:lstStyle/>
          <a:p>
            <a:r>
              <a:rPr lang="en-US"/>
              <a:t>WP4 - P1 review /M.Losasso/ Feb 7,2023</a:t>
            </a:r>
            <a:endParaRPr lang="en-US" dirty="0"/>
          </a:p>
        </p:txBody>
      </p:sp>
      <p:grpSp>
        <p:nvGrpSpPr>
          <p:cNvPr id="41" name="Group 40">
            <a:extLst>
              <a:ext uri="{FF2B5EF4-FFF2-40B4-BE49-F238E27FC236}">
                <a16:creationId xmlns:a16="http://schemas.microsoft.com/office/drawing/2014/main" id="{13A3CE1A-4336-F91E-2A2B-7786DCD780D6}"/>
              </a:ext>
            </a:extLst>
          </p:cNvPr>
          <p:cNvGrpSpPr/>
          <p:nvPr/>
        </p:nvGrpSpPr>
        <p:grpSpPr>
          <a:xfrm>
            <a:off x="3772236" y="752033"/>
            <a:ext cx="8010493" cy="5100194"/>
            <a:chOff x="3772236" y="752033"/>
            <a:chExt cx="8010493" cy="5100194"/>
          </a:xfrm>
        </p:grpSpPr>
        <p:grpSp>
          <p:nvGrpSpPr>
            <p:cNvPr id="29" name="Group 28">
              <a:extLst>
                <a:ext uri="{FF2B5EF4-FFF2-40B4-BE49-F238E27FC236}">
                  <a16:creationId xmlns:a16="http://schemas.microsoft.com/office/drawing/2014/main" id="{BCB3A843-6817-2700-ADBB-850B9A4E0D0D}"/>
                </a:ext>
              </a:extLst>
            </p:cNvPr>
            <p:cNvGrpSpPr/>
            <p:nvPr/>
          </p:nvGrpSpPr>
          <p:grpSpPr>
            <a:xfrm>
              <a:off x="3772236" y="752033"/>
              <a:ext cx="8010493" cy="5100194"/>
              <a:chOff x="3839613" y="755495"/>
              <a:chExt cx="8010493" cy="5100194"/>
            </a:xfrm>
          </p:grpSpPr>
          <p:pic>
            <p:nvPicPr>
              <p:cNvPr id="10" name="Picture 9">
                <a:extLst>
                  <a:ext uri="{FF2B5EF4-FFF2-40B4-BE49-F238E27FC236}">
                    <a16:creationId xmlns:a16="http://schemas.microsoft.com/office/drawing/2014/main" id="{8E12E72F-D5A3-8348-A0DA-BE52DDE059B2}"/>
                  </a:ext>
                </a:extLst>
              </p:cNvPr>
              <p:cNvPicPr>
                <a:picLocks noChangeAspect="1"/>
              </p:cNvPicPr>
              <p:nvPr/>
            </p:nvPicPr>
            <p:blipFill>
              <a:blip r:embed="rId3"/>
              <a:stretch>
                <a:fillRect/>
              </a:stretch>
            </p:blipFill>
            <p:spPr>
              <a:xfrm>
                <a:off x="5495050" y="755495"/>
                <a:ext cx="6355056" cy="2498326"/>
              </a:xfrm>
              <a:prstGeom prst="rect">
                <a:avLst/>
              </a:prstGeom>
              <a:ln>
                <a:solidFill>
                  <a:schemeClr val="accent1"/>
                </a:solidFill>
              </a:ln>
            </p:spPr>
          </p:pic>
          <p:pic>
            <p:nvPicPr>
              <p:cNvPr id="11" name="Picture 10">
                <a:extLst>
                  <a:ext uri="{FF2B5EF4-FFF2-40B4-BE49-F238E27FC236}">
                    <a16:creationId xmlns:a16="http://schemas.microsoft.com/office/drawing/2014/main" id="{D22C00CC-642D-9445-BB07-4700CEE92FA9}"/>
                  </a:ext>
                </a:extLst>
              </p:cNvPr>
              <p:cNvPicPr>
                <a:picLocks noChangeAspect="1"/>
              </p:cNvPicPr>
              <p:nvPr/>
            </p:nvPicPr>
            <p:blipFill>
              <a:blip r:embed="rId4"/>
              <a:stretch>
                <a:fillRect/>
              </a:stretch>
            </p:blipFill>
            <p:spPr>
              <a:xfrm>
                <a:off x="5495050" y="3214874"/>
                <a:ext cx="6355056" cy="2640815"/>
              </a:xfrm>
              <a:prstGeom prst="rect">
                <a:avLst/>
              </a:prstGeom>
            </p:spPr>
          </p:pic>
          <p:sp>
            <p:nvSpPr>
              <p:cNvPr id="14" name="TextBox 13">
                <a:extLst>
                  <a:ext uri="{FF2B5EF4-FFF2-40B4-BE49-F238E27FC236}">
                    <a16:creationId xmlns:a16="http://schemas.microsoft.com/office/drawing/2014/main" id="{6128455B-26A2-CF43-B089-2654AB0DFD3C}"/>
                  </a:ext>
                </a:extLst>
              </p:cNvPr>
              <p:cNvSpPr txBox="1"/>
              <p:nvPr/>
            </p:nvSpPr>
            <p:spPr>
              <a:xfrm>
                <a:off x="4758134" y="2901667"/>
                <a:ext cx="684803" cy="261610"/>
              </a:xfrm>
              <a:prstGeom prst="rect">
                <a:avLst/>
              </a:prstGeom>
              <a:noFill/>
            </p:spPr>
            <p:txBody>
              <a:bodyPr wrap="none" rtlCol="0">
                <a:spAutoFit/>
              </a:bodyPr>
              <a:lstStyle/>
              <a:p>
                <a:r>
                  <a:rPr lang="en-GB" sz="1100" dirty="0" err="1"/>
                  <a:t>F.Carra</a:t>
                </a:r>
                <a:endParaRPr lang="en-GB" sz="1100" dirty="0"/>
              </a:p>
            </p:txBody>
          </p:sp>
          <p:sp>
            <p:nvSpPr>
              <p:cNvPr id="15" name="TextBox 14">
                <a:extLst>
                  <a:ext uri="{FF2B5EF4-FFF2-40B4-BE49-F238E27FC236}">
                    <a16:creationId xmlns:a16="http://schemas.microsoft.com/office/drawing/2014/main" id="{C6AB9654-2D9A-A844-A5B8-D5608545068D}"/>
                  </a:ext>
                </a:extLst>
              </p:cNvPr>
              <p:cNvSpPr txBox="1"/>
              <p:nvPr/>
            </p:nvSpPr>
            <p:spPr>
              <a:xfrm>
                <a:off x="3839613" y="2483511"/>
                <a:ext cx="1603324" cy="261610"/>
              </a:xfrm>
              <a:prstGeom prst="rect">
                <a:avLst/>
              </a:prstGeom>
              <a:noFill/>
            </p:spPr>
            <p:txBody>
              <a:bodyPr wrap="none" rtlCol="0">
                <a:spAutoFit/>
              </a:bodyPr>
              <a:lstStyle/>
              <a:p>
                <a:r>
                  <a:rPr lang="en-GB" sz="1100" dirty="0" err="1"/>
                  <a:t>M.Tomut</a:t>
                </a:r>
                <a:r>
                  <a:rPr lang="en-GB" sz="1100" dirty="0"/>
                  <a:t>, </a:t>
                </a:r>
                <a:r>
                  <a:rPr lang="en-GB" sz="1100" dirty="0" err="1"/>
                  <a:t>M.Losasso</a:t>
                </a:r>
                <a:endParaRPr lang="en-GB" sz="1100" dirty="0"/>
              </a:p>
            </p:txBody>
          </p:sp>
          <p:sp>
            <p:nvSpPr>
              <p:cNvPr id="16" name="TextBox 15">
                <a:extLst>
                  <a:ext uri="{FF2B5EF4-FFF2-40B4-BE49-F238E27FC236}">
                    <a16:creationId xmlns:a16="http://schemas.microsoft.com/office/drawing/2014/main" id="{6A67D613-0858-084A-A336-3A237B9C14C6}"/>
                  </a:ext>
                </a:extLst>
              </p:cNvPr>
              <p:cNvSpPr txBox="1"/>
              <p:nvPr/>
            </p:nvSpPr>
            <p:spPr>
              <a:xfrm>
                <a:off x="4491220" y="2140425"/>
                <a:ext cx="899605" cy="261610"/>
              </a:xfrm>
              <a:prstGeom prst="rect">
                <a:avLst/>
              </a:prstGeom>
              <a:noFill/>
            </p:spPr>
            <p:txBody>
              <a:bodyPr wrap="none" rtlCol="0">
                <a:spAutoFit/>
              </a:bodyPr>
              <a:lstStyle/>
              <a:p>
                <a:r>
                  <a:rPr lang="en-GB" sz="1100" dirty="0" err="1"/>
                  <a:t>M.Losasso</a:t>
                </a:r>
                <a:endParaRPr lang="en-GB" sz="1100" dirty="0"/>
              </a:p>
            </p:txBody>
          </p:sp>
          <p:sp>
            <p:nvSpPr>
              <p:cNvPr id="17" name="TextBox 16">
                <a:extLst>
                  <a:ext uri="{FF2B5EF4-FFF2-40B4-BE49-F238E27FC236}">
                    <a16:creationId xmlns:a16="http://schemas.microsoft.com/office/drawing/2014/main" id="{06F899AC-0B34-644C-9C75-C793AA235C26}"/>
                  </a:ext>
                </a:extLst>
              </p:cNvPr>
              <p:cNvSpPr txBox="1"/>
              <p:nvPr/>
            </p:nvSpPr>
            <p:spPr>
              <a:xfrm>
                <a:off x="4491219" y="1762307"/>
                <a:ext cx="899605" cy="261610"/>
              </a:xfrm>
              <a:prstGeom prst="rect">
                <a:avLst/>
              </a:prstGeom>
              <a:noFill/>
            </p:spPr>
            <p:txBody>
              <a:bodyPr wrap="none" rtlCol="0">
                <a:spAutoFit/>
              </a:bodyPr>
              <a:lstStyle/>
              <a:p>
                <a:r>
                  <a:rPr lang="en-GB" sz="1100" dirty="0" err="1"/>
                  <a:t>M.Losasso</a:t>
                </a:r>
                <a:endParaRPr lang="en-GB" sz="1100" dirty="0"/>
              </a:p>
            </p:txBody>
          </p:sp>
          <p:sp>
            <p:nvSpPr>
              <p:cNvPr id="19" name="Rectangle 18">
                <a:extLst>
                  <a:ext uri="{FF2B5EF4-FFF2-40B4-BE49-F238E27FC236}">
                    <a16:creationId xmlns:a16="http://schemas.microsoft.com/office/drawing/2014/main" id="{22A3E9BD-6C1D-98F4-9AF3-9232DF2D6F1A}"/>
                  </a:ext>
                </a:extLst>
              </p:cNvPr>
              <p:cNvSpPr/>
              <p:nvPr/>
            </p:nvSpPr>
            <p:spPr>
              <a:xfrm>
                <a:off x="4675871" y="1042449"/>
                <a:ext cx="786783" cy="563312"/>
              </a:xfrm>
              <a:prstGeom prst="rect">
                <a:avLst/>
              </a:prstGeom>
              <a:solidFill>
                <a:schemeClr val="bg2">
                  <a:lumMod val="50000"/>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05A17E75-601A-3964-EE65-1F3814CE9918}"/>
                  </a:ext>
                </a:extLst>
              </p:cNvPr>
              <p:cNvSpPr/>
              <p:nvPr/>
            </p:nvSpPr>
            <p:spPr>
              <a:xfrm rot="19706530">
                <a:off x="9356474" y="1869445"/>
                <a:ext cx="668339" cy="204515"/>
              </a:xfrm>
              <a:prstGeom prst="rect">
                <a:avLst/>
              </a:prstGeom>
              <a:solidFill>
                <a:srgbClr val="00B050">
                  <a:alpha val="2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D1FBE11E-B3C2-2081-EF72-50A91D96FD6A}"/>
                  </a:ext>
                </a:extLst>
              </p:cNvPr>
              <p:cNvSpPr/>
              <p:nvPr/>
            </p:nvSpPr>
            <p:spPr>
              <a:xfrm rot="19732468">
                <a:off x="9297252" y="2272352"/>
                <a:ext cx="786783" cy="211165"/>
              </a:xfrm>
              <a:prstGeom prst="rect">
                <a:avLst/>
              </a:prstGeom>
              <a:solidFill>
                <a:srgbClr val="00B050">
                  <a:alpha val="2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A1BA34C0-6847-C47E-838D-0DBDC7FA0262}"/>
                  </a:ext>
                </a:extLst>
              </p:cNvPr>
              <p:cNvSpPr/>
              <p:nvPr/>
            </p:nvSpPr>
            <p:spPr>
              <a:xfrm rot="19706530">
                <a:off x="8591297" y="5391163"/>
                <a:ext cx="745221" cy="284493"/>
              </a:xfrm>
              <a:prstGeom prst="rect">
                <a:avLst/>
              </a:prstGeom>
              <a:solidFill>
                <a:srgbClr val="00B050">
                  <a:alpha val="2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TextBox 26">
                <a:extLst>
                  <a:ext uri="{FF2B5EF4-FFF2-40B4-BE49-F238E27FC236}">
                    <a16:creationId xmlns:a16="http://schemas.microsoft.com/office/drawing/2014/main" id="{14339C2B-4DC9-BCE6-8A86-3D3716468F5E}"/>
                  </a:ext>
                </a:extLst>
              </p:cNvPr>
              <p:cNvSpPr txBox="1"/>
              <p:nvPr/>
            </p:nvSpPr>
            <p:spPr>
              <a:xfrm rot="19689907">
                <a:off x="8690575" y="4754274"/>
                <a:ext cx="824265" cy="253916"/>
              </a:xfrm>
              <a:prstGeom prst="rect">
                <a:avLst/>
              </a:prstGeom>
              <a:noFill/>
            </p:spPr>
            <p:txBody>
              <a:bodyPr wrap="none" rtlCol="0">
                <a:spAutoFit/>
              </a:bodyPr>
              <a:lstStyle/>
              <a:p>
                <a:r>
                  <a:rPr lang="en-GB" sz="1050" b="1" dirty="0"/>
                  <a:t>achieved</a:t>
                </a:r>
              </a:p>
            </p:txBody>
          </p:sp>
        </p:grpSp>
        <p:sp>
          <p:nvSpPr>
            <p:cNvPr id="6" name="TextBox 5">
              <a:extLst>
                <a:ext uri="{FF2B5EF4-FFF2-40B4-BE49-F238E27FC236}">
                  <a16:creationId xmlns:a16="http://schemas.microsoft.com/office/drawing/2014/main" id="{B86A7AC5-8356-5B6D-4544-99ED1454DFBD}"/>
                </a:ext>
              </a:extLst>
            </p:cNvPr>
            <p:cNvSpPr txBox="1"/>
            <p:nvPr/>
          </p:nvSpPr>
          <p:spPr>
            <a:xfrm rot="19689907">
              <a:off x="8457870" y="5366550"/>
              <a:ext cx="824265" cy="253916"/>
            </a:xfrm>
            <a:prstGeom prst="rect">
              <a:avLst/>
            </a:prstGeom>
            <a:noFill/>
          </p:spPr>
          <p:txBody>
            <a:bodyPr wrap="none" rtlCol="0">
              <a:spAutoFit/>
            </a:bodyPr>
            <a:lstStyle/>
            <a:p>
              <a:r>
                <a:rPr lang="en-GB" sz="1050" b="1" dirty="0"/>
                <a:t>achieved</a:t>
              </a:r>
            </a:p>
          </p:txBody>
        </p:sp>
        <p:sp>
          <p:nvSpPr>
            <p:cNvPr id="8" name="TextBox 7">
              <a:extLst>
                <a:ext uri="{FF2B5EF4-FFF2-40B4-BE49-F238E27FC236}">
                  <a16:creationId xmlns:a16="http://schemas.microsoft.com/office/drawing/2014/main" id="{C5B1F7FE-1B94-2281-50C9-98373804C8E1}"/>
                </a:ext>
              </a:extLst>
            </p:cNvPr>
            <p:cNvSpPr txBox="1"/>
            <p:nvPr/>
          </p:nvSpPr>
          <p:spPr>
            <a:xfrm>
              <a:off x="4672170" y="1120414"/>
              <a:ext cx="739305" cy="461665"/>
            </a:xfrm>
            <a:prstGeom prst="rect">
              <a:avLst/>
            </a:prstGeom>
            <a:noFill/>
          </p:spPr>
          <p:txBody>
            <a:bodyPr wrap="none" rtlCol="0">
              <a:spAutoFit/>
            </a:bodyPr>
            <a:lstStyle/>
            <a:p>
              <a:r>
                <a:rPr lang="en-GB" sz="1200" b="1" dirty="0"/>
                <a:t>Task</a:t>
              </a:r>
            </a:p>
            <a:p>
              <a:r>
                <a:rPr lang="en-GB" sz="1200" b="1" dirty="0"/>
                <a:t>Leader</a:t>
              </a:r>
            </a:p>
          </p:txBody>
        </p:sp>
        <p:sp>
          <p:nvSpPr>
            <p:cNvPr id="20" name="TextBox 19">
              <a:extLst>
                <a:ext uri="{FF2B5EF4-FFF2-40B4-BE49-F238E27FC236}">
                  <a16:creationId xmlns:a16="http://schemas.microsoft.com/office/drawing/2014/main" id="{8A0889CE-7B6F-7646-A09B-CF0D35B6C95E}"/>
                </a:ext>
              </a:extLst>
            </p:cNvPr>
            <p:cNvSpPr txBox="1"/>
            <p:nvPr/>
          </p:nvSpPr>
          <p:spPr>
            <a:xfrm rot="19775786">
              <a:off x="9182280" y="1796983"/>
              <a:ext cx="881973" cy="246221"/>
            </a:xfrm>
            <a:prstGeom prst="rect">
              <a:avLst/>
            </a:prstGeom>
            <a:noFill/>
          </p:spPr>
          <p:txBody>
            <a:bodyPr wrap="none" rtlCol="0">
              <a:spAutoFit/>
            </a:bodyPr>
            <a:lstStyle/>
            <a:p>
              <a:r>
                <a:rPr lang="en-GB" sz="1000" b="1" dirty="0"/>
                <a:t>submitted</a:t>
              </a:r>
            </a:p>
          </p:txBody>
        </p:sp>
        <p:sp>
          <p:nvSpPr>
            <p:cNvPr id="22" name="TextBox 21">
              <a:extLst>
                <a:ext uri="{FF2B5EF4-FFF2-40B4-BE49-F238E27FC236}">
                  <a16:creationId xmlns:a16="http://schemas.microsoft.com/office/drawing/2014/main" id="{92468AF1-713A-692B-A6FE-3DC24CF28040}"/>
                </a:ext>
              </a:extLst>
            </p:cNvPr>
            <p:cNvSpPr txBox="1"/>
            <p:nvPr/>
          </p:nvSpPr>
          <p:spPr>
            <a:xfrm rot="9031914" flipV="1">
              <a:off x="9245336" y="2148917"/>
              <a:ext cx="902128" cy="246221"/>
            </a:xfrm>
            <a:prstGeom prst="rect">
              <a:avLst/>
            </a:prstGeom>
            <a:noFill/>
          </p:spPr>
          <p:txBody>
            <a:bodyPr wrap="square" rtlCol="0">
              <a:spAutoFit/>
            </a:bodyPr>
            <a:lstStyle/>
            <a:p>
              <a:r>
                <a:rPr lang="en-GB" sz="1000" b="1" dirty="0"/>
                <a:t>in editing</a:t>
              </a:r>
            </a:p>
          </p:txBody>
        </p:sp>
        <p:sp>
          <p:nvSpPr>
            <p:cNvPr id="25" name="Rectangle 24">
              <a:extLst>
                <a:ext uri="{FF2B5EF4-FFF2-40B4-BE49-F238E27FC236}">
                  <a16:creationId xmlns:a16="http://schemas.microsoft.com/office/drawing/2014/main" id="{9D84C65F-CEDC-5640-68F2-E45A6E031E4F}"/>
                </a:ext>
              </a:extLst>
            </p:cNvPr>
            <p:cNvSpPr/>
            <p:nvPr/>
          </p:nvSpPr>
          <p:spPr>
            <a:xfrm rot="19706530">
              <a:off x="8630118" y="4753484"/>
              <a:ext cx="745221" cy="284493"/>
            </a:xfrm>
            <a:prstGeom prst="rect">
              <a:avLst/>
            </a:prstGeom>
            <a:solidFill>
              <a:srgbClr val="00B050">
                <a:alpha val="2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39" name="Group 38">
            <a:extLst>
              <a:ext uri="{FF2B5EF4-FFF2-40B4-BE49-F238E27FC236}">
                <a16:creationId xmlns:a16="http://schemas.microsoft.com/office/drawing/2014/main" id="{C9FD48C0-5081-47F8-4AFE-D7D012159452}"/>
              </a:ext>
            </a:extLst>
          </p:cNvPr>
          <p:cNvGrpSpPr/>
          <p:nvPr/>
        </p:nvGrpSpPr>
        <p:grpSpPr>
          <a:xfrm>
            <a:off x="467730" y="1108563"/>
            <a:ext cx="2172786" cy="2193567"/>
            <a:chOff x="803812" y="2154026"/>
            <a:chExt cx="2172786" cy="2193567"/>
          </a:xfrm>
        </p:grpSpPr>
        <p:pic>
          <p:nvPicPr>
            <p:cNvPr id="9" name="Picture 8">
              <a:extLst>
                <a:ext uri="{FF2B5EF4-FFF2-40B4-BE49-F238E27FC236}">
                  <a16:creationId xmlns:a16="http://schemas.microsoft.com/office/drawing/2014/main" id="{9D2578D5-1609-734A-9601-D63EC6C554F6}"/>
                </a:ext>
              </a:extLst>
            </p:cNvPr>
            <p:cNvPicPr>
              <a:picLocks noChangeAspect="1"/>
            </p:cNvPicPr>
            <p:nvPr/>
          </p:nvPicPr>
          <p:blipFill>
            <a:blip r:embed="rId5"/>
            <a:stretch>
              <a:fillRect/>
            </a:stretch>
          </p:blipFill>
          <p:spPr>
            <a:xfrm>
              <a:off x="948509" y="2154026"/>
              <a:ext cx="1966647" cy="2193567"/>
            </a:xfrm>
            <a:prstGeom prst="rect">
              <a:avLst/>
            </a:prstGeom>
          </p:spPr>
        </p:pic>
        <p:sp>
          <p:nvSpPr>
            <p:cNvPr id="31" name="Oval 30">
              <a:extLst>
                <a:ext uri="{FF2B5EF4-FFF2-40B4-BE49-F238E27FC236}">
                  <a16:creationId xmlns:a16="http://schemas.microsoft.com/office/drawing/2014/main" id="{93DDC4DD-C7FD-1722-7BB6-11F420CFEF42}"/>
                </a:ext>
              </a:extLst>
            </p:cNvPr>
            <p:cNvSpPr/>
            <p:nvPr/>
          </p:nvSpPr>
          <p:spPr>
            <a:xfrm>
              <a:off x="803812" y="3819320"/>
              <a:ext cx="2111344" cy="261610"/>
            </a:xfrm>
            <a:prstGeom prst="ellipse">
              <a:avLst/>
            </a:prstGeom>
            <a:solidFill>
              <a:schemeClr val="bg2">
                <a:lumMod val="85000"/>
                <a:alpha val="11000"/>
              </a:schemeClr>
            </a:solidFill>
            <a:effectLst>
              <a:outerShdw blurRad="50800" dist="50800" dir="5400000" algn="ctr" rotWithShape="0">
                <a:schemeClr val="bg2">
                  <a:lumMod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alpha val="80480"/>
                    </a:schemeClr>
                  </a:solidFill>
                </a:rPr>
                <a:t>industry</a:t>
              </a:r>
            </a:p>
          </p:txBody>
        </p:sp>
        <p:sp>
          <p:nvSpPr>
            <p:cNvPr id="33" name="Oval 32">
              <a:extLst>
                <a:ext uri="{FF2B5EF4-FFF2-40B4-BE49-F238E27FC236}">
                  <a16:creationId xmlns:a16="http://schemas.microsoft.com/office/drawing/2014/main" id="{282F2EBD-5313-E05C-A466-EF8FBBA127F1}"/>
                </a:ext>
              </a:extLst>
            </p:cNvPr>
            <p:cNvSpPr/>
            <p:nvPr/>
          </p:nvSpPr>
          <p:spPr>
            <a:xfrm>
              <a:off x="865254" y="2634735"/>
              <a:ext cx="2111344" cy="261610"/>
            </a:xfrm>
            <a:prstGeom prst="ellipse">
              <a:avLst/>
            </a:prstGeom>
            <a:noFill/>
            <a:effectLst>
              <a:outerShdw blurRad="50800" dist="50800" dir="5400000" algn="ctr" rotWithShape="0">
                <a:schemeClr val="bg2">
                  <a:lumMod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alpha val="47369"/>
                    </a:schemeClr>
                  </a:solidFill>
                </a:rPr>
                <a:t>industry</a:t>
              </a:r>
            </a:p>
          </p:txBody>
        </p:sp>
      </p:grpSp>
      <p:sp>
        <p:nvSpPr>
          <p:cNvPr id="37" name="TextBox 36">
            <a:extLst>
              <a:ext uri="{FF2B5EF4-FFF2-40B4-BE49-F238E27FC236}">
                <a16:creationId xmlns:a16="http://schemas.microsoft.com/office/drawing/2014/main" id="{3B334F60-B247-B820-029C-F88C8ECC84A4}"/>
              </a:ext>
            </a:extLst>
          </p:cNvPr>
          <p:cNvSpPr txBox="1"/>
          <p:nvPr/>
        </p:nvSpPr>
        <p:spPr>
          <a:xfrm>
            <a:off x="175521" y="4440029"/>
            <a:ext cx="4450462" cy="646331"/>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Industries are partners of  I.FAST directly working in Work Plan implementation</a:t>
            </a:r>
          </a:p>
        </p:txBody>
      </p:sp>
      <p:sp>
        <p:nvSpPr>
          <p:cNvPr id="40" name="TextBox 39">
            <a:extLst>
              <a:ext uri="{FF2B5EF4-FFF2-40B4-BE49-F238E27FC236}">
                <a16:creationId xmlns:a16="http://schemas.microsoft.com/office/drawing/2014/main" id="{6EBB01CF-2712-3B6D-0107-32A3C2A89C96}"/>
              </a:ext>
            </a:extLst>
          </p:cNvPr>
          <p:cNvSpPr txBox="1"/>
          <p:nvPr/>
        </p:nvSpPr>
        <p:spPr>
          <a:xfrm>
            <a:off x="529172" y="3362745"/>
            <a:ext cx="4050789" cy="523220"/>
          </a:xfrm>
          <a:prstGeom prst="rect">
            <a:avLst/>
          </a:prstGeom>
          <a:noFill/>
        </p:spPr>
        <p:txBody>
          <a:bodyPr wrap="none" rtlCol="0">
            <a:spAutoFit/>
          </a:bodyPr>
          <a:lstStyle/>
          <a:p>
            <a:r>
              <a:rPr lang="en-GB" sz="1400" b="1" dirty="0">
                <a:solidFill>
                  <a:srgbClr val="FF0000"/>
                </a:solidFill>
                <a:latin typeface="Arial" panose="020B0604020202020204" pitchFamily="34" charset="0"/>
                <a:cs typeface="Arial" panose="020B0604020202020204" pitchFamily="34" charset="0"/>
              </a:rPr>
              <a:t>UDS (</a:t>
            </a:r>
            <a:r>
              <a:rPr lang="en-GB" sz="1400" b="1" dirty="0" err="1">
                <a:solidFill>
                  <a:srgbClr val="FF0000"/>
                </a:solidFill>
                <a:latin typeface="Arial" panose="020B0604020202020204" pitchFamily="34" charset="0"/>
                <a:cs typeface="Arial" panose="020B0604020202020204" pitchFamily="34" charset="0"/>
              </a:rPr>
              <a:t>Universita</a:t>
            </a:r>
            <a:r>
              <a:rPr lang="en-GB" sz="1400" b="1" dirty="0">
                <a:solidFill>
                  <a:srgbClr val="FF0000"/>
                </a:solidFill>
                <a:latin typeface="Arial" panose="020B0604020202020204" pitchFamily="34" charset="0"/>
                <a:cs typeface="Arial" panose="020B0604020202020204" pitchFamily="34" charset="0"/>
              </a:rPr>
              <a:t>’ </a:t>
            </a:r>
            <a:r>
              <a:rPr lang="en-GB" sz="1400" b="1" dirty="0" err="1">
                <a:solidFill>
                  <a:srgbClr val="FF0000"/>
                </a:solidFill>
                <a:latin typeface="Arial" panose="020B0604020202020204" pitchFamily="34" charset="0"/>
                <a:cs typeface="Arial" panose="020B0604020202020204" pitchFamily="34" charset="0"/>
              </a:rPr>
              <a:t>della</a:t>
            </a:r>
            <a:r>
              <a:rPr lang="en-GB" sz="1400" b="1" dirty="0">
                <a:solidFill>
                  <a:srgbClr val="FF0000"/>
                </a:solidFill>
                <a:latin typeface="Arial" panose="020B0604020202020204" pitchFamily="34" charset="0"/>
                <a:cs typeface="Arial" panose="020B0604020202020204" pitchFamily="34" charset="0"/>
              </a:rPr>
              <a:t> Sapienza) </a:t>
            </a:r>
          </a:p>
          <a:p>
            <a:r>
              <a:rPr lang="en-GB" sz="1400" dirty="0">
                <a:latin typeface="Arial" panose="020B0604020202020204" pitchFamily="34" charset="0"/>
                <a:cs typeface="Arial" panose="020B0604020202020204" pitchFamily="34" charset="0"/>
              </a:rPr>
              <a:t>added as collaborating institute after I.FAST start</a:t>
            </a:r>
          </a:p>
        </p:txBody>
      </p:sp>
    </p:spTree>
    <p:extLst>
      <p:ext uri="{BB962C8B-B14F-4D97-AF65-F5344CB8AC3E}">
        <p14:creationId xmlns:p14="http://schemas.microsoft.com/office/powerpoint/2010/main" val="2744945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a:xfrm>
            <a:off x="2856000" y="6129202"/>
            <a:ext cx="6480000" cy="365125"/>
          </a:xfrm>
        </p:spPr>
        <p:txBody>
          <a:bodyPr/>
          <a:lstStyle>
            <a:lvl1pPr>
              <a:defRPr sz="1200">
                <a:solidFill>
                  <a:schemeClr val="accent5"/>
                </a:solidFill>
              </a:defRPr>
            </a:lvl1pPr>
          </a:lstStyle>
          <a:p>
            <a:r>
              <a:rPr lang="en-US"/>
              <a:t>WP4 - P1 review /M.Losasso/ Feb 7,2023</a:t>
            </a:r>
            <a:endParaRPr lang="en-US" dirty="0"/>
          </a:p>
        </p:txBody>
      </p:sp>
      <p:sp>
        <p:nvSpPr>
          <p:cNvPr id="9" name="Rectangle 8">
            <a:extLst>
              <a:ext uri="{FF2B5EF4-FFF2-40B4-BE49-F238E27FC236}">
                <a16:creationId xmlns:a16="http://schemas.microsoft.com/office/drawing/2014/main" id="{EBAE4F92-EA19-D645-BAF3-6C47FC8CB74A}"/>
              </a:ext>
            </a:extLst>
          </p:cNvPr>
          <p:cNvSpPr/>
          <p:nvPr/>
        </p:nvSpPr>
        <p:spPr>
          <a:xfrm>
            <a:off x="0" y="593217"/>
            <a:ext cx="4662216" cy="4801314"/>
          </a:xfrm>
          <a:prstGeom prst="rect">
            <a:avLst/>
          </a:prstGeom>
        </p:spPr>
        <p:txBody>
          <a:bodyPr wrap="square">
            <a:spAutoFit/>
          </a:bodyPr>
          <a:lstStyle/>
          <a:p>
            <a:pPr lvl="0">
              <a:spcAft>
                <a:spcPts val="0"/>
              </a:spcAft>
            </a:pPr>
            <a:endParaRPr lang="en-US" dirty="0">
              <a:ea typeface="Times New Roman" panose="02020603050405020304" pitchFamily="18" charset="0"/>
              <a:cs typeface="Arial" panose="020B0604020202020204" pitchFamily="34" charset="0"/>
            </a:endParaRPr>
          </a:p>
          <a:p>
            <a:pPr marL="342900" lvl="0" indent="-342900">
              <a:spcAft>
                <a:spcPts val="0"/>
              </a:spcAft>
              <a:buFont typeface="Wingdings" pitchFamily="2" charset="2"/>
              <a:buChar char="Ø"/>
            </a:pPr>
            <a:r>
              <a:rPr lang="en-GB" dirty="0">
                <a:ea typeface="Times New Roman" panose="02020603050405020304" pitchFamily="18" charset="0"/>
                <a:cs typeface="Arial" panose="020B0604020202020204" pitchFamily="34" charset="0"/>
              </a:rPr>
              <a:t>Defined criteria for evaluation of projects for IIF – </a:t>
            </a:r>
            <a:r>
              <a:rPr lang="en-GB" i="1" dirty="0">
                <a:solidFill>
                  <a:srgbClr val="FF0000"/>
                </a:solidFill>
                <a:ea typeface="Times New Roman" panose="02020603050405020304" pitchFamily="18" charset="0"/>
                <a:cs typeface="Arial" panose="020B0604020202020204" pitchFamily="34" charset="0"/>
              </a:rPr>
              <a:t>presented and discussed in Feb and March 2022 STC</a:t>
            </a:r>
          </a:p>
          <a:p>
            <a:pPr marL="342900" lvl="0" indent="-342900">
              <a:spcAft>
                <a:spcPts val="0"/>
              </a:spcAft>
              <a:buFont typeface="Wingdings" pitchFamily="2" charset="2"/>
              <a:buChar char="Ø"/>
            </a:pPr>
            <a:endParaRPr lang="en-GB" i="1" dirty="0">
              <a:solidFill>
                <a:srgbClr val="FF0000"/>
              </a:solidFill>
              <a:ea typeface="Times New Roman" panose="02020603050405020304" pitchFamily="18" charset="0"/>
              <a:cs typeface="Arial" panose="020B0604020202020204" pitchFamily="34" charset="0"/>
            </a:endParaRPr>
          </a:p>
          <a:p>
            <a:pPr marL="342900" lvl="0" indent="-342900">
              <a:spcAft>
                <a:spcPts val="0"/>
              </a:spcAft>
              <a:buFont typeface="Wingdings" pitchFamily="2" charset="2"/>
              <a:buChar char="Ø"/>
            </a:pPr>
            <a:r>
              <a:rPr lang="en-GB" dirty="0">
                <a:ea typeface="Times New Roman" panose="02020603050405020304" pitchFamily="18" charset="0"/>
                <a:cs typeface="Arial" panose="020B0604020202020204" pitchFamily="34" charset="0"/>
              </a:rPr>
              <a:t>Appointment of an evaluation body (</a:t>
            </a:r>
            <a:r>
              <a:rPr lang="en-GB" dirty="0" err="1">
                <a:ea typeface="Times New Roman" panose="02020603050405020304" pitchFamily="18" charset="0"/>
                <a:cs typeface="Arial" panose="020B0604020202020204" pitchFamily="34" charset="0"/>
              </a:rPr>
              <a:t>EvB</a:t>
            </a:r>
            <a:r>
              <a:rPr lang="en-GB" dirty="0">
                <a:ea typeface="Times New Roman" panose="02020603050405020304" pitchFamily="18" charset="0"/>
                <a:cs typeface="Arial" panose="020B0604020202020204" pitchFamily="34" charset="0"/>
              </a:rPr>
              <a:t>) for IIF. </a:t>
            </a:r>
            <a:r>
              <a:rPr lang="en-GB" i="1" dirty="0">
                <a:solidFill>
                  <a:srgbClr val="FF0000"/>
                </a:solidFill>
                <a:ea typeface="Times New Roman" panose="02020603050405020304" pitchFamily="18" charset="0"/>
                <a:cs typeface="Arial" panose="020B0604020202020204" pitchFamily="34" charset="0"/>
              </a:rPr>
              <a:t>Proposal discussed in April STC, approved by GB in May 2022</a:t>
            </a:r>
          </a:p>
          <a:p>
            <a:pPr marL="342900" lvl="0" indent="-342900">
              <a:spcAft>
                <a:spcPts val="0"/>
              </a:spcAft>
              <a:buFont typeface="Wingdings" pitchFamily="2" charset="2"/>
              <a:buChar char="Ø"/>
            </a:pPr>
            <a:endParaRPr lang="en-GB" i="1" dirty="0">
              <a:solidFill>
                <a:srgbClr val="FF0000"/>
              </a:solidFill>
              <a:ea typeface="Times New Roman" panose="02020603050405020304" pitchFamily="18" charset="0"/>
              <a:cs typeface="Arial" panose="020B0604020202020204" pitchFamily="34" charset="0"/>
            </a:endParaRPr>
          </a:p>
          <a:p>
            <a:pPr marL="342900" lvl="0" indent="-342900">
              <a:spcAft>
                <a:spcPts val="0"/>
              </a:spcAft>
              <a:buFont typeface="Wingdings" pitchFamily="2" charset="2"/>
              <a:buChar char="Ø"/>
            </a:pPr>
            <a:r>
              <a:rPr lang="en-GB" dirty="0">
                <a:ea typeface="Times New Roman" panose="02020603050405020304" pitchFamily="18" charset="0"/>
                <a:cs typeface="Arial" panose="020B0604020202020204" pitchFamily="34" charset="0"/>
              </a:rPr>
              <a:t>Launch and Manage the </a:t>
            </a:r>
            <a:r>
              <a:rPr lang="en-GB" i="1" dirty="0" err="1">
                <a:solidFill>
                  <a:srgbClr val="FF0000"/>
                </a:solidFill>
                <a:ea typeface="Times New Roman" panose="02020603050405020304" pitchFamily="18" charset="0"/>
                <a:cs typeface="Arial" panose="020B0604020202020204" pitchFamily="34" charset="0"/>
              </a:rPr>
              <a:t>CfP</a:t>
            </a:r>
            <a:endParaRPr lang="en-GB" i="1" dirty="0">
              <a:solidFill>
                <a:srgbClr val="FF0000"/>
              </a:solidFill>
              <a:ea typeface="Times New Roman" panose="02020603050405020304" pitchFamily="18" charset="0"/>
              <a:cs typeface="Arial" panose="020B0604020202020204" pitchFamily="34" charset="0"/>
            </a:endParaRPr>
          </a:p>
          <a:p>
            <a:pPr marL="342900" lvl="0" indent="-342900">
              <a:spcAft>
                <a:spcPts val="0"/>
              </a:spcAft>
              <a:buFont typeface="Wingdings" pitchFamily="2" charset="2"/>
              <a:buChar char="Ø"/>
            </a:pPr>
            <a:endParaRPr lang="en-GB" i="1" dirty="0">
              <a:solidFill>
                <a:srgbClr val="FF0000"/>
              </a:solidFill>
              <a:ea typeface="Times New Roman" panose="02020603050405020304" pitchFamily="18" charset="0"/>
              <a:cs typeface="Arial" panose="020B0604020202020204" pitchFamily="34" charset="0"/>
            </a:endParaRPr>
          </a:p>
          <a:p>
            <a:pPr marL="342900" lvl="0" indent="-342900">
              <a:spcAft>
                <a:spcPts val="0"/>
              </a:spcAft>
              <a:buFont typeface="Wingdings" pitchFamily="2" charset="2"/>
              <a:buChar char="Ø"/>
            </a:pPr>
            <a:r>
              <a:rPr lang="en-GB" dirty="0" err="1">
                <a:ea typeface="Times New Roman" panose="02020603050405020304" pitchFamily="18" charset="0"/>
                <a:cs typeface="Arial" panose="020B0604020202020204" pitchFamily="34" charset="0"/>
              </a:rPr>
              <a:t>EvB</a:t>
            </a:r>
            <a:r>
              <a:rPr lang="en-GB" dirty="0">
                <a:ea typeface="Times New Roman" panose="02020603050405020304" pitchFamily="18" charset="0"/>
                <a:cs typeface="Arial" panose="020B0604020202020204" pitchFamily="34" charset="0"/>
              </a:rPr>
              <a:t> has scored and proposed to GB projects  for award. </a:t>
            </a:r>
            <a:r>
              <a:rPr lang="en-GB" i="1" dirty="0">
                <a:solidFill>
                  <a:srgbClr val="FF0000"/>
                </a:solidFill>
                <a:ea typeface="Times New Roman" panose="02020603050405020304" pitchFamily="18" charset="0"/>
                <a:cs typeface="Arial" panose="020B0604020202020204" pitchFamily="34" charset="0"/>
              </a:rPr>
              <a:t>Projects evaluated from Sept to Dec 2022,  proposed for award to Jan. 2023 GB</a:t>
            </a:r>
            <a:endParaRPr lang="en-US" dirty="0">
              <a:ea typeface="Times New Roman" panose="02020603050405020304" pitchFamily="18" charset="0"/>
              <a:cs typeface="Arial" panose="020B0604020202020204" pitchFamily="34" charset="0"/>
            </a:endParaRPr>
          </a:p>
        </p:txBody>
      </p:sp>
      <p:sp>
        <p:nvSpPr>
          <p:cNvPr id="10" name="TextBox 9">
            <a:extLst>
              <a:ext uri="{FF2B5EF4-FFF2-40B4-BE49-F238E27FC236}">
                <a16:creationId xmlns:a16="http://schemas.microsoft.com/office/drawing/2014/main" id="{9F9F557A-D992-DA45-89B1-B223F231EE18}"/>
              </a:ext>
            </a:extLst>
          </p:cNvPr>
          <p:cNvSpPr txBox="1"/>
          <p:nvPr/>
        </p:nvSpPr>
        <p:spPr>
          <a:xfrm>
            <a:off x="99722" y="2517"/>
            <a:ext cx="7051328" cy="646331"/>
          </a:xfrm>
          <a:prstGeom prst="rect">
            <a:avLst/>
          </a:prstGeom>
        </p:spPr>
        <p:txBody>
          <a:bodyPr vert="horz" lIns="91440" tIns="45720" rIns="91440" bIns="45720" rtlCol="0" anchor="ctr">
            <a:normAutofit fontScale="85000" lnSpcReduction="10000"/>
          </a:bodyPr>
          <a:lstStyle>
            <a:lvl1pPr defTabSz="914400">
              <a:lnSpc>
                <a:spcPct val="90000"/>
              </a:lnSpc>
              <a:spcBef>
                <a:spcPct val="0"/>
              </a:spcBef>
              <a:buNone/>
              <a:defRPr sz="4000">
                <a:solidFill>
                  <a:schemeClr val="accent5"/>
                </a:solidFill>
                <a:latin typeface="Montserrat ExtraBold" panose="00000900000000000000" pitchFamily="2" charset="0"/>
                <a:ea typeface="+mj-ea"/>
                <a:cs typeface="+mj-cs"/>
              </a:defRPr>
            </a:lvl1pPr>
          </a:lstStyle>
          <a:p>
            <a:r>
              <a:rPr lang="en-US" dirty="0"/>
              <a:t>Task 4.1 / 4.2 Task leader: </a:t>
            </a:r>
            <a:r>
              <a:rPr lang="en-US" dirty="0" err="1"/>
              <a:t>M.Losasso</a:t>
            </a:r>
            <a:endParaRPr lang="en-US" dirty="0"/>
          </a:p>
        </p:txBody>
      </p:sp>
      <p:graphicFrame>
        <p:nvGraphicFramePr>
          <p:cNvPr id="15" name="Table 14">
            <a:extLst>
              <a:ext uri="{FF2B5EF4-FFF2-40B4-BE49-F238E27FC236}">
                <a16:creationId xmlns:a16="http://schemas.microsoft.com/office/drawing/2014/main" id="{D81E3495-26F5-2B44-8631-04B9558C57FC}"/>
              </a:ext>
            </a:extLst>
          </p:cNvPr>
          <p:cNvGraphicFramePr>
            <a:graphicFrameLocks noGrp="1"/>
          </p:cNvGraphicFramePr>
          <p:nvPr/>
        </p:nvGraphicFramePr>
        <p:xfrm>
          <a:off x="6816080" y="519485"/>
          <a:ext cx="3310044" cy="548640"/>
        </p:xfrm>
        <a:graphic>
          <a:graphicData uri="http://schemas.openxmlformats.org/drawingml/2006/table">
            <a:tbl>
              <a:tblPr/>
              <a:tblGrid>
                <a:gridCol w="3310044">
                  <a:extLst>
                    <a:ext uri="{9D8B030D-6E8A-4147-A177-3AD203B41FA5}">
                      <a16:colId xmlns:a16="http://schemas.microsoft.com/office/drawing/2014/main" val="1877135467"/>
                    </a:ext>
                  </a:extLst>
                </a:gridCol>
              </a:tblGrid>
              <a:tr h="388191">
                <a:tc>
                  <a:txBody>
                    <a:bodyPr/>
                    <a:lstStyle/>
                    <a:p>
                      <a:r>
                        <a:rPr lang="en-US" i="1" dirty="0">
                          <a:effectLst/>
                          <a:latin typeface="Times New Roman" panose="02020603050405020304" pitchFamily="18" charset="0"/>
                        </a:rPr>
                        <a:t>Beneficiary: </a:t>
                      </a:r>
                    </a:p>
                    <a:p>
                      <a:r>
                        <a:rPr lang="en-US" i="1" dirty="0">
                          <a:effectLst/>
                          <a:latin typeface="Times New Roman" panose="02020603050405020304" pitchFamily="18" charset="0"/>
                        </a:rPr>
                        <a:t>CERN, HUD, CNRS, INFN</a:t>
                      </a:r>
                      <a:endParaRPr lang="en-US" dirty="0">
                        <a:effectLst/>
                        <a:latin typeface="Times New Roman" panose="02020603050405020304" pitchFamily="18" charset="0"/>
                      </a:endParaRPr>
                    </a:p>
                  </a:txBody>
                  <a:tcPr marL="47625" marR="47625" marT="0" marB="0">
                    <a:lnL>
                      <a:noFill/>
                    </a:lnL>
                    <a:lnR>
                      <a:noFill/>
                    </a:lnR>
                    <a:lnT>
                      <a:noFill/>
                    </a:lnT>
                    <a:lnB>
                      <a:noFill/>
                    </a:lnB>
                  </a:tcPr>
                </a:tc>
                <a:extLst>
                  <a:ext uri="{0D108BD9-81ED-4DB2-BD59-A6C34878D82A}">
                    <a16:rowId xmlns:a16="http://schemas.microsoft.com/office/drawing/2014/main" val="1275720181"/>
                  </a:ext>
                </a:extLst>
              </a:tr>
            </a:tbl>
          </a:graphicData>
        </a:graphic>
      </p:graphicFrame>
      <p:graphicFrame>
        <p:nvGraphicFramePr>
          <p:cNvPr id="16" name="Diagram 15">
            <a:extLst>
              <a:ext uri="{FF2B5EF4-FFF2-40B4-BE49-F238E27FC236}">
                <a16:creationId xmlns:a16="http://schemas.microsoft.com/office/drawing/2014/main" id="{94E7B3B4-E1BC-E545-AE01-A43D8D32415D}"/>
              </a:ext>
            </a:extLst>
          </p:cNvPr>
          <p:cNvGraphicFramePr/>
          <p:nvPr>
            <p:extLst>
              <p:ext uri="{D42A27DB-BD31-4B8C-83A1-F6EECF244321}">
                <p14:modId xmlns:p14="http://schemas.microsoft.com/office/powerpoint/2010/main" val="2110519322"/>
              </p:ext>
            </p:extLst>
          </p:nvPr>
        </p:nvGraphicFramePr>
        <p:xfrm>
          <a:off x="4163616" y="19251"/>
          <a:ext cx="7765032" cy="5598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5C4DDB4A-4422-B1FA-646A-C0CB22DA9889}"/>
              </a:ext>
            </a:extLst>
          </p:cNvPr>
          <p:cNvSpPr txBox="1"/>
          <p:nvPr/>
        </p:nvSpPr>
        <p:spPr>
          <a:xfrm>
            <a:off x="6816080" y="5029249"/>
            <a:ext cx="4435452" cy="584775"/>
          </a:xfrm>
          <a:prstGeom prst="rect">
            <a:avLst/>
          </a:prstGeom>
          <a:noFill/>
        </p:spPr>
        <p:txBody>
          <a:bodyPr wrap="square">
            <a:spAutoFit/>
          </a:bodyPr>
          <a:lstStyle/>
          <a:p>
            <a:r>
              <a:rPr lang="en-GB" sz="1600" b="1" i="1" dirty="0">
                <a:latin typeface="Arial" panose="020B0604020202020204" pitchFamily="34" charset="0"/>
                <a:cs typeface="Arial" panose="020B0604020202020204" pitchFamily="34" charset="0"/>
                <a:sym typeface="Wingdings" pitchFamily="2" charset="2"/>
              </a:rPr>
              <a:t>These activities are objects of submitted </a:t>
            </a:r>
          </a:p>
          <a:p>
            <a:r>
              <a:rPr lang="en-GB" sz="1600" b="1" i="1" dirty="0">
                <a:latin typeface="Arial" panose="020B0604020202020204" pitchFamily="34" charset="0"/>
                <a:cs typeface="Arial" panose="020B0604020202020204" pitchFamily="34" charset="0"/>
                <a:sym typeface="Wingdings" pitchFamily="2" charset="2"/>
              </a:rPr>
              <a:t>D4.1 and D4.2 (in editing)</a:t>
            </a:r>
            <a:endParaRPr lang="en-GB" sz="16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7696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520332"/>
          </a:xfrm>
        </p:spPr>
        <p:txBody>
          <a:bodyPr>
            <a:normAutofit/>
          </a:bodyPr>
          <a:lstStyle/>
          <a:p>
            <a:r>
              <a:rPr lang="en-GB" sz="2800" dirty="0"/>
              <a:t> IIF: aim and objectives</a:t>
            </a:r>
          </a:p>
        </p:txBody>
      </p:sp>
      <p:sp>
        <p:nvSpPr>
          <p:cNvPr id="7" name="Footer Placeholder 4"/>
          <p:cNvSpPr>
            <a:spLocks noGrp="1"/>
          </p:cNvSpPr>
          <p:nvPr>
            <p:ph type="ftr" sz="quarter" idx="11"/>
          </p:nvPr>
        </p:nvSpPr>
        <p:spPr>
          <a:xfrm>
            <a:off x="2856000" y="6129202"/>
            <a:ext cx="6480000" cy="365125"/>
          </a:xfrm>
        </p:spPr>
        <p:txBody>
          <a:bodyPr/>
          <a:lstStyle>
            <a:lvl1pPr>
              <a:defRPr sz="1200">
                <a:solidFill>
                  <a:schemeClr val="accent5"/>
                </a:solidFill>
              </a:defRPr>
            </a:lvl1pPr>
          </a:lstStyle>
          <a:p>
            <a:r>
              <a:rPr lang="en-US"/>
              <a:t>WP4 - P1 review /M.Losasso/ Feb 7,2023</a:t>
            </a:r>
            <a:endParaRPr lang="en-US" dirty="0"/>
          </a:p>
        </p:txBody>
      </p:sp>
      <p:sp>
        <p:nvSpPr>
          <p:cNvPr id="9" name="TextBox 8">
            <a:extLst>
              <a:ext uri="{FF2B5EF4-FFF2-40B4-BE49-F238E27FC236}">
                <a16:creationId xmlns:a16="http://schemas.microsoft.com/office/drawing/2014/main" id="{38E698D8-54BB-E14C-B5F3-EFD53F621544}"/>
              </a:ext>
            </a:extLst>
          </p:cNvPr>
          <p:cNvSpPr txBox="1"/>
          <p:nvPr/>
        </p:nvSpPr>
        <p:spPr>
          <a:xfrm>
            <a:off x="205449" y="908721"/>
            <a:ext cx="11077559" cy="4832092"/>
          </a:xfrm>
          <a:prstGeom prst="rect">
            <a:avLst/>
          </a:prstGeom>
          <a:noFill/>
        </p:spPr>
        <p:txBody>
          <a:bodyPr wrap="square">
            <a:spAutoFit/>
          </a:bodyPr>
          <a:lstStyle/>
          <a:p>
            <a:pPr defTabSz="457200">
              <a:defRPr/>
            </a:pPr>
            <a:r>
              <a:rPr lang="en-US" sz="2200" dirty="0">
                <a:cs typeface="Arial" panose="020B0604020202020204" pitchFamily="34" charset="0"/>
              </a:rPr>
              <a:t>Based on ARIES acquired experience:</a:t>
            </a:r>
          </a:p>
          <a:p>
            <a:pPr defTabSz="457200">
              <a:defRPr/>
            </a:pPr>
            <a:endParaRPr lang="en-US" sz="2200" dirty="0">
              <a:cs typeface="Arial" panose="020B0604020202020204" pitchFamily="34" charset="0"/>
            </a:endParaRPr>
          </a:p>
          <a:p>
            <a:pPr marL="800100" lvl="1" indent="-342900" defTabSz="457200">
              <a:buFont typeface="Wingdings" pitchFamily="2" charset="2"/>
              <a:buChar char="à"/>
              <a:defRPr/>
            </a:pPr>
            <a:r>
              <a:rPr lang="en-US" sz="2200" dirty="0">
                <a:cs typeface="Arial" panose="020B0604020202020204" pitchFamily="34" charset="0"/>
              </a:rPr>
              <a:t>to promote innovative initiatives of I.FAST community in the phase 2 of  project, </a:t>
            </a:r>
            <a:r>
              <a:rPr lang="en-US" sz="2200" dirty="0">
                <a:cs typeface="Arial" panose="020B0604020202020204" pitchFamily="34" charset="0"/>
                <a:sym typeface="Wingdings" pitchFamily="2" charset="2"/>
              </a:rPr>
              <a:t> </a:t>
            </a:r>
            <a:r>
              <a:rPr lang="en-US" sz="2200" kern="1200" dirty="0">
                <a:solidFill>
                  <a:schemeClr val="tx1"/>
                </a:solidFill>
                <a:cs typeface="Arial" panose="020B0604020202020204" pitchFamily="34" charset="0"/>
                <a:sym typeface="Wingdings" pitchFamily="2" charset="2"/>
              </a:rPr>
              <a:t>connecting accelerator community and society at large</a:t>
            </a:r>
          </a:p>
          <a:p>
            <a:pPr marL="800100" lvl="1" indent="-342900" defTabSz="457200">
              <a:buFont typeface="Wingdings" pitchFamily="2" charset="2"/>
              <a:buChar char="à"/>
              <a:defRPr/>
            </a:pPr>
            <a:r>
              <a:rPr lang="en-GB" sz="2200" dirty="0">
                <a:cs typeface="Arial" panose="020B0604020202020204" pitchFamily="34" charset="0"/>
              </a:rPr>
              <a:t>to sponsor fast-tracked, competitive and innovative projects </a:t>
            </a:r>
            <a:r>
              <a:rPr lang="en-US" sz="2200" dirty="0">
                <a:cs typeface="Arial" panose="020B0604020202020204" pitchFamily="34" charset="0"/>
              </a:rPr>
              <a:t>directed towards the 8 thematic I.FAST areas</a:t>
            </a:r>
          </a:p>
          <a:p>
            <a:endParaRPr lang="en-US" sz="2200" dirty="0">
              <a:cs typeface="Arial" panose="020B0604020202020204" pitchFamily="34" charset="0"/>
            </a:endParaRPr>
          </a:p>
          <a:p>
            <a:pPr marL="342900" indent="-342900">
              <a:buFont typeface="Arial" panose="020B0604020202020204" pitchFamily="34" charset="0"/>
              <a:buChar char="•"/>
            </a:pPr>
            <a:r>
              <a:rPr lang="en-US" sz="2200" dirty="0">
                <a:cs typeface="Arial" panose="020B0604020202020204" pitchFamily="34" charset="0"/>
              </a:rPr>
              <a:t>IIF finances innovative projects:  development and/or prototypes, contributing 100 to 200 K€, till the reaching of budget cap (1.2 M€)</a:t>
            </a:r>
          </a:p>
          <a:p>
            <a:pPr marL="342900" indent="-342900">
              <a:buFont typeface="Arial" panose="020B0604020202020204" pitchFamily="34" charset="0"/>
              <a:buChar char="•"/>
            </a:pPr>
            <a:endParaRPr lang="en-US" sz="2200" dirty="0">
              <a:cs typeface="Arial" panose="020B0604020202020204" pitchFamily="34" charset="0"/>
            </a:endParaRPr>
          </a:p>
          <a:p>
            <a:pPr marL="342900" indent="-342900">
              <a:buFont typeface="Arial" panose="020B0604020202020204" pitchFamily="34" charset="0"/>
              <a:buChar char="•"/>
            </a:pPr>
            <a:r>
              <a:rPr lang="en-US" sz="2200" dirty="0">
                <a:cs typeface="Arial" panose="020B0604020202020204" pitchFamily="34" charset="0"/>
              </a:rPr>
              <a:t>Managed in 2 rounds of evaluation, projects to start beginning of 2023</a:t>
            </a:r>
          </a:p>
          <a:p>
            <a:pPr marL="342900" indent="-342900">
              <a:buFont typeface="Arial" panose="020B0604020202020204" pitchFamily="34" charset="0"/>
              <a:buChar char="•"/>
            </a:pPr>
            <a:endParaRPr lang="en-US" sz="2200" dirty="0">
              <a:cs typeface="Arial" panose="020B0604020202020204" pitchFamily="34" charset="0"/>
            </a:endParaRPr>
          </a:p>
          <a:p>
            <a:pPr marL="342900" indent="-342900">
              <a:buFont typeface="Arial" panose="020B0604020202020204" pitchFamily="34" charset="0"/>
              <a:buChar char="•"/>
            </a:pPr>
            <a:r>
              <a:rPr lang="en-US" sz="2200" dirty="0">
                <a:cs typeface="Arial" panose="020B0604020202020204" pitchFamily="34" charset="0"/>
              </a:rPr>
              <a:t>Projects selected in round 1 that will not make to round 2 will be all the same advertised and promoted in IFAST community and in our networks</a:t>
            </a:r>
          </a:p>
        </p:txBody>
      </p:sp>
    </p:spTree>
    <p:extLst>
      <p:ext uri="{BB962C8B-B14F-4D97-AF65-F5344CB8AC3E}">
        <p14:creationId xmlns:p14="http://schemas.microsoft.com/office/powerpoint/2010/main" val="65453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132"/>
            <a:ext cx="11363218" cy="708024"/>
          </a:xfrm>
        </p:spPr>
        <p:txBody>
          <a:bodyPr vert="horz" lIns="91440" tIns="45720" rIns="91440" bIns="45720" rtlCol="0" anchor="ctr">
            <a:normAutofit/>
          </a:bodyPr>
          <a:lstStyle/>
          <a:p>
            <a:r>
              <a:rPr lang="en-US" sz="2800" kern="1200" dirty="0">
                <a:latin typeface="Montserrat ExtraBold" panose="00000900000000000000" pitchFamily="2" charset="0"/>
                <a:ea typeface="+mj-ea"/>
                <a:cs typeface="+mj-cs"/>
              </a:rPr>
              <a:t> IIF: rules of engagement, timeline, guidelines in web page </a:t>
            </a:r>
          </a:p>
        </p:txBody>
      </p:sp>
      <p:sp>
        <p:nvSpPr>
          <p:cNvPr id="15" name="Text Placeholder 2">
            <a:extLst>
              <a:ext uri="{FF2B5EF4-FFF2-40B4-BE49-F238E27FC236}">
                <a16:creationId xmlns:a16="http://schemas.microsoft.com/office/drawing/2014/main" id="{00594099-66F2-3BD2-AB19-D0C283B78171}"/>
              </a:ext>
            </a:extLst>
          </p:cNvPr>
          <p:cNvSpPr>
            <a:spLocks noGrp="1"/>
          </p:cNvSpPr>
          <p:nvPr>
            <p:ph type="body" idx="1"/>
          </p:nvPr>
        </p:nvSpPr>
        <p:spPr>
          <a:xfrm>
            <a:off x="147340" y="574830"/>
            <a:ext cx="5157787" cy="541643"/>
          </a:xfrm>
        </p:spPr>
        <p:txBody>
          <a:bodyPr>
            <a:normAutofit/>
          </a:bodyPr>
          <a:lstStyle/>
          <a:p>
            <a:r>
              <a:rPr lang="en-US" sz="2000" dirty="0">
                <a:latin typeface="Arial" panose="020B0604020202020204" pitchFamily="34" charset="0"/>
                <a:cs typeface="Arial" panose="020B0604020202020204" pitchFamily="34" charset="0"/>
              </a:rPr>
              <a:t>Requirements for eligibility</a:t>
            </a:r>
          </a:p>
        </p:txBody>
      </p:sp>
      <p:sp>
        <p:nvSpPr>
          <p:cNvPr id="9" name="TextBox 8">
            <a:extLst>
              <a:ext uri="{FF2B5EF4-FFF2-40B4-BE49-F238E27FC236}">
                <a16:creationId xmlns:a16="http://schemas.microsoft.com/office/drawing/2014/main" id="{7874DC5C-0656-C141-A277-11E32BF1FE50}"/>
              </a:ext>
            </a:extLst>
          </p:cNvPr>
          <p:cNvSpPr txBox="1"/>
          <p:nvPr/>
        </p:nvSpPr>
        <p:spPr>
          <a:xfrm>
            <a:off x="289071" y="1251653"/>
            <a:ext cx="6553248" cy="2147740"/>
          </a:xfrm>
          <a:prstGeom prst="rect">
            <a:avLst/>
          </a:prstGeom>
        </p:spPr>
        <p:txBody>
          <a:bodyPr vert="horz" lIns="91440" tIns="45720" rIns="91440" bIns="45720" rtlCol="0">
            <a:noAutofit/>
          </a:bodyPr>
          <a:lstStyle/>
          <a:p>
            <a:pPr indent="-228600">
              <a:lnSpc>
                <a:spcPct val="90000"/>
              </a:lnSpc>
              <a:spcAft>
                <a:spcPts val="600"/>
              </a:spcAft>
              <a:buClr>
                <a:schemeClr val="accent1"/>
              </a:buClr>
              <a:buFont typeface="Arial"/>
              <a:buChar char="•"/>
            </a:pPr>
            <a:r>
              <a:rPr lang="en-US" sz="1400" dirty="0">
                <a:effectLst/>
                <a:latin typeface="Arial" panose="020B0604020202020204" pitchFamily="34" charset="0"/>
                <a:cs typeface="Arial" panose="020B0604020202020204" pitchFamily="34" charset="0"/>
              </a:rPr>
              <a:t>Participants must include  1 IFAST beneficiary, </a:t>
            </a:r>
            <a:r>
              <a:rPr lang="en-US" sz="1400" dirty="0">
                <a:latin typeface="Arial" panose="020B0604020202020204" pitchFamily="34" charset="0"/>
                <a:cs typeface="Arial" panose="020B0604020202020204" pitchFamily="34" charset="0"/>
              </a:rPr>
              <a:t>at least 1 industry</a:t>
            </a:r>
          </a:p>
          <a:p>
            <a:pPr indent="-228600" defTabSz="914400">
              <a:lnSpc>
                <a:spcPct val="90000"/>
              </a:lnSpc>
              <a:spcAft>
                <a:spcPts val="600"/>
              </a:spcAft>
              <a:buClr>
                <a:schemeClr val="accent1"/>
              </a:buClr>
              <a:buFont typeface="Arial"/>
              <a:buChar char="•"/>
            </a:pPr>
            <a:r>
              <a:rPr lang="en-US" sz="1400" dirty="0">
                <a:effectLst/>
                <a:latin typeface="Arial" panose="020B0604020202020204" pitchFamily="34" charset="0"/>
                <a:cs typeface="Arial" panose="020B0604020202020204" pitchFamily="34" charset="0"/>
              </a:rPr>
              <a:t>must have potential to attract resources </a:t>
            </a:r>
            <a:endParaRPr lang="en-US" sz="1400" dirty="0">
              <a:latin typeface="Arial" panose="020B0604020202020204" pitchFamily="34" charset="0"/>
              <a:cs typeface="Arial" panose="020B0604020202020204" pitchFamily="34" charset="0"/>
            </a:endParaRPr>
          </a:p>
          <a:p>
            <a:pPr indent="-228600" defTabSz="914400">
              <a:lnSpc>
                <a:spcPct val="90000"/>
              </a:lnSpc>
              <a:spcAft>
                <a:spcPts val="600"/>
              </a:spcAft>
              <a:buClr>
                <a:schemeClr val="accent1"/>
              </a:buClr>
              <a:buFont typeface="Arial"/>
              <a:buChar char="•"/>
            </a:pPr>
            <a:r>
              <a:rPr lang="en-US" sz="1400" dirty="0">
                <a:latin typeface="Arial" panose="020B0604020202020204" pitchFamily="34" charset="0"/>
                <a:cs typeface="Arial" panose="020B0604020202020204" pitchFamily="34" charset="0"/>
              </a:rPr>
              <a:t>M</a:t>
            </a:r>
            <a:r>
              <a:rPr lang="en-US" sz="1400" dirty="0">
                <a:effectLst/>
                <a:latin typeface="Arial" panose="020B0604020202020204" pitchFamily="34" charset="0"/>
                <a:cs typeface="Arial" panose="020B0604020202020204" pitchFamily="34" charset="0"/>
              </a:rPr>
              <a:t>ust be related to the key Thematic Areas of I.FAST</a:t>
            </a:r>
            <a:endParaRPr lang="en-US" sz="1400" dirty="0">
              <a:latin typeface="Arial" panose="020B0604020202020204" pitchFamily="34" charset="0"/>
              <a:cs typeface="Arial" panose="020B0604020202020204" pitchFamily="34" charset="0"/>
            </a:endParaRPr>
          </a:p>
          <a:p>
            <a:pPr indent="-228600" defTabSz="914400">
              <a:lnSpc>
                <a:spcPct val="90000"/>
              </a:lnSpc>
              <a:spcAft>
                <a:spcPts val="600"/>
              </a:spcAft>
              <a:buClr>
                <a:schemeClr val="accent1"/>
              </a:buClr>
              <a:buFont typeface="Arial"/>
              <a:buChar char="•"/>
            </a:pPr>
            <a:r>
              <a:rPr lang="en-US" sz="1400" dirty="0">
                <a:latin typeface="Arial" panose="020B0604020202020204" pitchFamily="34" charset="0"/>
                <a:cs typeface="Arial" panose="020B0604020202020204" pitchFamily="34" charset="0"/>
              </a:rPr>
              <a:t>Proposals must contribute to improve </a:t>
            </a:r>
            <a:r>
              <a:rPr lang="en-US" sz="1400" u="sng" dirty="0">
                <a:latin typeface="Arial" panose="020B0604020202020204" pitchFamily="34" charset="0"/>
                <a:cs typeface="Arial" panose="020B0604020202020204" pitchFamily="34" charset="0"/>
              </a:rPr>
              <a:t>sustainability</a:t>
            </a:r>
            <a:r>
              <a:rPr lang="en-US" sz="1400" dirty="0">
                <a:latin typeface="Arial" panose="020B0604020202020204" pitchFamily="34" charset="0"/>
                <a:cs typeface="Arial" panose="020B0604020202020204" pitchFamily="34" charset="0"/>
              </a:rPr>
              <a:t> of future accelerators</a:t>
            </a:r>
          </a:p>
          <a:p>
            <a:pPr indent="-228600" defTabSz="914400">
              <a:lnSpc>
                <a:spcPct val="90000"/>
              </a:lnSpc>
              <a:spcAft>
                <a:spcPts val="600"/>
              </a:spcAft>
              <a:buClr>
                <a:schemeClr val="accent1"/>
              </a:buClr>
              <a:buFont typeface="Arial"/>
              <a:buChar char="•"/>
            </a:pPr>
            <a:r>
              <a:rPr lang="en-GB" sz="1400" dirty="0">
                <a:latin typeface="Arial" panose="020B0604020202020204" pitchFamily="34" charset="0"/>
                <a:cs typeface="Arial" panose="020B0604020202020204" pitchFamily="34" charset="0"/>
              </a:rPr>
              <a:t>The idea or concept must have potential for industrial or commercial application </a:t>
            </a:r>
          </a:p>
          <a:p>
            <a:pPr indent="-228600" defTabSz="914400">
              <a:lnSpc>
                <a:spcPct val="90000"/>
              </a:lnSpc>
              <a:spcAft>
                <a:spcPts val="600"/>
              </a:spcAft>
              <a:buClr>
                <a:schemeClr val="accent1"/>
              </a:buClr>
              <a:buFont typeface="Arial"/>
              <a:buChar char="•"/>
            </a:pPr>
            <a:r>
              <a:rPr lang="en-GB" sz="1400" dirty="0">
                <a:latin typeface="Arial" panose="020B0604020202020204" pitchFamily="34" charset="0"/>
                <a:cs typeface="Arial" panose="020B0604020202020204" pitchFamily="34" charset="0"/>
              </a:rPr>
              <a:t>Almost deployable-ready technologies: technical maturities at least TRL4 (validated in laboratory)</a:t>
            </a:r>
          </a:p>
          <a:p>
            <a:pPr defTabSz="914400">
              <a:lnSpc>
                <a:spcPct val="90000"/>
              </a:lnSpc>
              <a:spcAft>
                <a:spcPts val="600"/>
              </a:spcAft>
              <a:buClr>
                <a:schemeClr val="accent1"/>
              </a:buClr>
            </a:pPr>
            <a:endParaRPr lang="en-US" sz="1400" dirty="0">
              <a:latin typeface="Arial" panose="020B0604020202020204" pitchFamily="34" charset="0"/>
              <a:cs typeface="Arial" panose="020B0604020202020204" pitchFamily="34" charset="0"/>
            </a:endParaRPr>
          </a:p>
          <a:p>
            <a:pPr indent="-228600" defTabSz="914400">
              <a:lnSpc>
                <a:spcPct val="90000"/>
              </a:lnSpc>
              <a:spcAft>
                <a:spcPts val="600"/>
              </a:spcAft>
              <a:buClr>
                <a:schemeClr val="accent1"/>
              </a:buClr>
              <a:buFont typeface="Arial"/>
              <a:buChar char="•"/>
            </a:pPr>
            <a:endParaRPr lang="en-US" sz="1400" dirty="0">
              <a:latin typeface="Arial" panose="020B0604020202020204" pitchFamily="34" charset="0"/>
              <a:cs typeface="Arial" panose="020B0604020202020204" pitchFamily="34" charset="0"/>
            </a:endParaRPr>
          </a:p>
          <a:p>
            <a:pPr indent="-228600" defTabSz="914400">
              <a:lnSpc>
                <a:spcPct val="90000"/>
              </a:lnSpc>
              <a:spcAft>
                <a:spcPts val="600"/>
              </a:spcAft>
              <a:buClr>
                <a:schemeClr val="accent1"/>
              </a:buClr>
              <a:buFont typeface="Arial"/>
              <a:buChar char="•"/>
            </a:pPr>
            <a:endParaRPr lang="en-US" sz="1400" dirty="0">
              <a:latin typeface="Arial" panose="020B0604020202020204" pitchFamily="34" charset="0"/>
              <a:cs typeface="Arial" panose="020B0604020202020204" pitchFamily="34" charset="0"/>
            </a:endParaRPr>
          </a:p>
          <a:p>
            <a:pPr indent="-228600" defTabSz="914400">
              <a:lnSpc>
                <a:spcPct val="90000"/>
              </a:lnSpc>
              <a:spcAft>
                <a:spcPts val="600"/>
              </a:spcAft>
              <a:buClr>
                <a:schemeClr val="accent1"/>
              </a:buClr>
              <a:buFont typeface="Arial"/>
              <a:buChar char="•"/>
            </a:pPr>
            <a:endParaRPr lang="en-US" sz="1400" dirty="0">
              <a:latin typeface="Arial" panose="020B0604020202020204" pitchFamily="34" charset="0"/>
              <a:cs typeface="Arial" panose="020B0604020202020204" pitchFamily="34" charset="0"/>
            </a:endParaRPr>
          </a:p>
          <a:p>
            <a:pPr indent="-228600" defTabSz="914400">
              <a:lnSpc>
                <a:spcPct val="90000"/>
              </a:lnSpc>
              <a:spcAft>
                <a:spcPts val="600"/>
              </a:spcAft>
              <a:buClr>
                <a:schemeClr val="accent1"/>
              </a:buClr>
              <a:buFont typeface="Arial"/>
              <a:buChar char="•"/>
            </a:pPr>
            <a:endParaRPr lang="en-US" sz="1400" dirty="0">
              <a:latin typeface="Arial" panose="020B0604020202020204" pitchFamily="34" charset="0"/>
              <a:cs typeface="Arial" panose="020B0604020202020204" pitchFamily="34" charset="0"/>
            </a:endParaRPr>
          </a:p>
          <a:p>
            <a:pPr indent="-228600" defTabSz="914400">
              <a:lnSpc>
                <a:spcPct val="90000"/>
              </a:lnSpc>
              <a:spcAft>
                <a:spcPts val="600"/>
              </a:spcAft>
              <a:buClr>
                <a:schemeClr val="accent1"/>
              </a:buClr>
              <a:buFont typeface="Arial"/>
              <a:buChar char="•"/>
            </a:pPr>
            <a:endParaRPr lang="en-US" sz="1400" dirty="0">
              <a:latin typeface="Arial" panose="020B0604020202020204" pitchFamily="34" charset="0"/>
              <a:cs typeface="Arial" panose="020B0604020202020204" pitchFamily="34" charset="0"/>
            </a:endParaRPr>
          </a:p>
        </p:txBody>
      </p:sp>
      <p:sp>
        <p:nvSpPr>
          <p:cNvPr id="17" name="Text Placeholder 4">
            <a:extLst>
              <a:ext uri="{FF2B5EF4-FFF2-40B4-BE49-F238E27FC236}">
                <a16:creationId xmlns:a16="http://schemas.microsoft.com/office/drawing/2014/main" id="{E443B9CD-FDAD-689D-8AC5-9EBD2C8EE91B}"/>
              </a:ext>
            </a:extLst>
          </p:cNvPr>
          <p:cNvSpPr>
            <a:spLocks noGrp="1"/>
          </p:cNvSpPr>
          <p:nvPr>
            <p:ph type="body" sz="quarter" idx="3"/>
          </p:nvPr>
        </p:nvSpPr>
        <p:spPr>
          <a:xfrm>
            <a:off x="7262019" y="701892"/>
            <a:ext cx="4436023" cy="444826"/>
          </a:xfrm>
        </p:spPr>
        <p:txBody>
          <a:bodyPr>
            <a:normAutofit/>
          </a:bodyPr>
          <a:lstStyle/>
          <a:p>
            <a:r>
              <a:rPr lang="en-US" sz="2000" dirty="0">
                <a:latin typeface="Arial" panose="020B0604020202020204" pitchFamily="34" charset="0"/>
                <a:cs typeface="Arial" panose="020B0604020202020204" pitchFamily="34" charset="0"/>
              </a:rPr>
              <a:t>IFAST thematic areas</a:t>
            </a:r>
          </a:p>
        </p:txBody>
      </p:sp>
      <p:pic>
        <p:nvPicPr>
          <p:cNvPr id="10" name="Picture 9">
            <a:extLst>
              <a:ext uri="{FF2B5EF4-FFF2-40B4-BE49-F238E27FC236}">
                <a16:creationId xmlns:a16="http://schemas.microsoft.com/office/drawing/2014/main" id="{D3CCFCB4-5F71-234F-A1A4-02E7FFC7B9A7}"/>
              </a:ext>
            </a:extLst>
          </p:cNvPr>
          <p:cNvPicPr>
            <a:picLocks noChangeAspect="1"/>
          </p:cNvPicPr>
          <p:nvPr/>
        </p:nvPicPr>
        <p:blipFill>
          <a:blip r:embed="rId3"/>
          <a:stretch>
            <a:fillRect/>
          </a:stretch>
        </p:blipFill>
        <p:spPr>
          <a:xfrm>
            <a:off x="7262019" y="1147079"/>
            <a:ext cx="4436023" cy="2284551"/>
          </a:xfrm>
          <a:prstGeom prst="rect">
            <a:avLst/>
          </a:prstGeom>
          <a:noFill/>
        </p:spPr>
      </p:pic>
      <p:sp>
        <p:nvSpPr>
          <p:cNvPr id="7" name="Footer Placeholder 4"/>
          <p:cNvSpPr>
            <a:spLocks noGrp="1"/>
          </p:cNvSpPr>
          <p:nvPr>
            <p:ph type="ftr" sz="quarter" idx="11"/>
          </p:nvPr>
        </p:nvSpPr>
        <p:spPr>
          <a:xfrm>
            <a:off x="3216000" y="6129202"/>
            <a:ext cx="5760000" cy="365125"/>
          </a:xfrm>
        </p:spPr>
        <p:txBody>
          <a:bodyPr vert="horz" lIns="91440" tIns="45720" rIns="91440" bIns="45720" rtlCol="0" anchor="ctr">
            <a:normAutofit/>
          </a:bodyPr>
          <a:lstStyle>
            <a:lvl1pPr>
              <a:defRPr sz="1200">
                <a:solidFill>
                  <a:schemeClr val="accent5"/>
                </a:solidFill>
              </a:defRPr>
            </a:lvl1pPr>
          </a:lstStyle>
          <a:p>
            <a:pPr>
              <a:spcAft>
                <a:spcPts val="600"/>
              </a:spcAft>
            </a:pPr>
            <a:r>
              <a:rPr lang="en-US" kern="1200">
                <a:latin typeface="Montserrat" panose="00000500000000000000" pitchFamily="2" charset="0"/>
                <a:ea typeface="+mn-ea"/>
                <a:cs typeface="+mn-cs"/>
              </a:rPr>
              <a:t>WP4 - P1 review /M.Losasso/ Feb 7,2023</a:t>
            </a:r>
            <a:endParaRPr lang="en-US" kern="1200" dirty="0">
              <a:latin typeface="Montserrat" panose="00000500000000000000" pitchFamily="2" charset="0"/>
              <a:ea typeface="+mn-ea"/>
              <a:cs typeface="+mn-cs"/>
            </a:endParaRPr>
          </a:p>
        </p:txBody>
      </p:sp>
      <p:graphicFrame>
        <p:nvGraphicFramePr>
          <p:cNvPr id="3" name="Content Placeholder 5">
            <a:extLst>
              <a:ext uri="{FF2B5EF4-FFF2-40B4-BE49-F238E27FC236}">
                <a16:creationId xmlns:a16="http://schemas.microsoft.com/office/drawing/2014/main" id="{21F35633-C50F-534C-A6D1-E942C5E0476B}"/>
              </a:ext>
            </a:extLst>
          </p:cNvPr>
          <p:cNvGraphicFramePr>
            <a:graphicFrameLocks/>
          </p:cNvGraphicFramePr>
          <p:nvPr>
            <p:extLst>
              <p:ext uri="{D42A27DB-BD31-4B8C-83A1-F6EECF244321}">
                <p14:modId xmlns:p14="http://schemas.microsoft.com/office/powerpoint/2010/main" val="2036346639"/>
              </p:ext>
            </p:extLst>
          </p:nvPr>
        </p:nvGraphicFramePr>
        <p:xfrm>
          <a:off x="6658421" y="3913802"/>
          <a:ext cx="3866679" cy="1948261"/>
        </p:xfrm>
        <a:graphic>
          <a:graphicData uri="http://schemas.openxmlformats.org/drawingml/2006/table">
            <a:tbl>
              <a:tblPr/>
              <a:tblGrid>
                <a:gridCol w="2673071">
                  <a:extLst>
                    <a:ext uri="{9D8B030D-6E8A-4147-A177-3AD203B41FA5}">
                      <a16:colId xmlns:a16="http://schemas.microsoft.com/office/drawing/2014/main" val="37503712"/>
                    </a:ext>
                  </a:extLst>
                </a:gridCol>
                <a:gridCol w="1193608">
                  <a:extLst>
                    <a:ext uri="{9D8B030D-6E8A-4147-A177-3AD203B41FA5}">
                      <a16:colId xmlns:a16="http://schemas.microsoft.com/office/drawing/2014/main" val="2946871747"/>
                    </a:ext>
                  </a:extLst>
                </a:gridCol>
              </a:tblGrid>
              <a:tr h="438293">
                <a:tc>
                  <a:txBody>
                    <a:bodyPr/>
                    <a:lstStyle/>
                    <a:p>
                      <a:pPr algn="ctr"/>
                      <a:r>
                        <a:rPr lang="en-US" sz="1200" kern="1200" dirty="0">
                          <a:solidFill>
                            <a:schemeClr val="tx1"/>
                          </a:solidFill>
                          <a:effectLst/>
                          <a:latin typeface="Arial" panose="020B0604020202020204" pitchFamily="34" charset="0"/>
                          <a:ea typeface="+mn-ea"/>
                          <a:cs typeface="Arial" panose="020B0604020202020204" pitchFamily="34" charset="0"/>
                        </a:rPr>
                        <a:t>Disclose the call: IFAST AM and Industrial Workshop </a:t>
                      </a:r>
                    </a:p>
                  </a:txBody>
                  <a:tcPr marL="42617" marR="4261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GB" sz="1200" kern="1200" dirty="0">
                          <a:solidFill>
                            <a:schemeClr val="tx1"/>
                          </a:solidFill>
                          <a:effectLst/>
                          <a:latin typeface="Arial" panose="020B0604020202020204" pitchFamily="34" charset="0"/>
                          <a:ea typeface="+mn-ea"/>
                          <a:cs typeface="Arial" panose="020B0604020202020204" pitchFamily="34" charset="0"/>
                        </a:rPr>
                        <a:t>May 2,  2022</a:t>
                      </a:r>
                    </a:p>
                  </a:txBody>
                  <a:tcPr marL="81825" marR="81825" marT="40913" marB="409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6735566"/>
                  </a:ext>
                </a:extLst>
              </a:tr>
              <a:tr h="459226">
                <a:tc>
                  <a:txBody>
                    <a:bodyPr/>
                    <a:lstStyle/>
                    <a:p>
                      <a:pPr algn="ctr"/>
                      <a:r>
                        <a:rPr lang="en-US" sz="1200" kern="1200" dirty="0">
                          <a:solidFill>
                            <a:schemeClr val="tx1"/>
                          </a:solidFill>
                          <a:effectLst/>
                          <a:latin typeface="Arial" panose="020B0604020202020204" pitchFamily="34" charset="0"/>
                          <a:ea typeface="+mn-ea"/>
                          <a:cs typeface="Arial" panose="020B0604020202020204" pitchFamily="34" charset="0"/>
                        </a:rPr>
                        <a:t>Deadline for submission of proposals</a:t>
                      </a:r>
                      <a:r>
                        <a:rPr lang="en-US" sz="1200" dirty="0">
                          <a:effectLst/>
                          <a:latin typeface="Arial" panose="020B0604020202020204" pitchFamily="34" charset="0"/>
                          <a:cs typeface="Arial" panose="020B0604020202020204" pitchFamily="34" charset="0"/>
                        </a:rPr>
                        <a:t> </a:t>
                      </a:r>
                    </a:p>
                  </a:txBody>
                  <a:tcPr marL="42617" marR="4261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en-US" sz="1200" kern="1200" dirty="0">
                          <a:solidFill>
                            <a:schemeClr val="tx1"/>
                          </a:solidFill>
                          <a:effectLst/>
                          <a:latin typeface="Arial" panose="020B0604020202020204" pitchFamily="34" charset="0"/>
                          <a:ea typeface="+mn-ea"/>
                          <a:cs typeface="Arial" panose="020B0604020202020204" pitchFamily="34" charset="0"/>
                        </a:rPr>
                        <a:t>August 31, 2022 </a:t>
                      </a:r>
                    </a:p>
                  </a:txBody>
                  <a:tcPr marL="42617" marR="4261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4232073"/>
                  </a:ext>
                </a:extLst>
              </a:tr>
              <a:tr h="438293">
                <a:tc>
                  <a:txBody>
                    <a:bodyPr/>
                    <a:lstStyle/>
                    <a:p>
                      <a:pPr algn="ctr"/>
                      <a:r>
                        <a:rPr lang="en-US" sz="1200" kern="1200" dirty="0">
                          <a:solidFill>
                            <a:schemeClr val="tx1"/>
                          </a:solidFill>
                          <a:effectLst/>
                          <a:latin typeface="Arial" panose="020B0604020202020204" pitchFamily="34" charset="0"/>
                          <a:ea typeface="+mn-ea"/>
                          <a:cs typeface="Arial" panose="020B0604020202020204" pitchFamily="34" charset="0"/>
                        </a:rPr>
                        <a:t>Deadline for first round of evaluation</a:t>
                      </a:r>
                      <a:r>
                        <a:rPr lang="en-US" sz="1200" dirty="0">
                          <a:effectLst/>
                          <a:latin typeface="Arial" panose="020B0604020202020204" pitchFamily="34" charset="0"/>
                          <a:cs typeface="Arial" panose="020B0604020202020204" pitchFamily="34" charset="0"/>
                        </a:rPr>
                        <a:t> </a:t>
                      </a:r>
                    </a:p>
                  </a:txBody>
                  <a:tcPr marL="42617" marR="4261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kern="1200" dirty="0">
                          <a:solidFill>
                            <a:schemeClr val="tx1"/>
                          </a:solidFill>
                          <a:effectLst/>
                          <a:latin typeface="Arial" panose="020B0604020202020204" pitchFamily="34" charset="0"/>
                          <a:ea typeface="+mn-ea"/>
                          <a:cs typeface="Arial" panose="020B0604020202020204" pitchFamily="34" charset="0"/>
                        </a:rPr>
                        <a:t>September 30, 2022</a:t>
                      </a:r>
                    </a:p>
                  </a:txBody>
                  <a:tcPr marL="42617" marR="4261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0395687"/>
                  </a:ext>
                </a:extLst>
              </a:tr>
              <a:tr h="612449">
                <a:tc>
                  <a:txBody>
                    <a:bodyPr/>
                    <a:lstStyle/>
                    <a:p>
                      <a:pPr algn="ctr"/>
                      <a:r>
                        <a:rPr lang="en-US" sz="1200" kern="1200" dirty="0">
                          <a:solidFill>
                            <a:schemeClr val="tx1"/>
                          </a:solidFill>
                          <a:effectLst/>
                          <a:latin typeface="Arial" panose="020B0604020202020204" pitchFamily="34" charset="0"/>
                          <a:ea typeface="+mn-ea"/>
                          <a:cs typeface="Arial" panose="020B0604020202020204" pitchFamily="34" charset="0"/>
                        </a:rPr>
                        <a:t>Deadline for second round of evaluations</a:t>
                      </a:r>
                      <a:r>
                        <a:rPr lang="en-US" sz="1200" dirty="0">
                          <a:effectLst/>
                          <a:latin typeface="Arial" panose="020B0604020202020204" pitchFamily="34" charset="0"/>
                          <a:cs typeface="Arial" panose="020B0604020202020204" pitchFamily="34" charset="0"/>
                        </a:rPr>
                        <a:t> </a:t>
                      </a:r>
                    </a:p>
                  </a:txBody>
                  <a:tcPr marL="42617" marR="4261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kern="1200" dirty="0">
                          <a:solidFill>
                            <a:schemeClr val="tx1"/>
                          </a:solidFill>
                          <a:effectLst/>
                          <a:latin typeface="Arial" panose="020B0604020202020204" pitchFamily="34" charset="0"/>
                          <a:ea typeface="+mn-ea"/>
                          <a:cs typeface="Arial" panose="020B0604020202020204" pitchFamily="34" charset="0"/>
                        </a:rPr>
                        <a:t>November 30, 2022.</a:t>
                      </a:r>
                    </a:p>
                  </a:txBody>
                  <a:tcPr marL="42617" marR="4261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13870407"/>
                  </a:ext>
                </a:extLst>
              </a:tr>
            </a:tbl>
          </a:graphicData>
        </a:graphic>
      </p:graphicFrame>
      <p:sp>
        <p:nvSpPr>
          <p:cNvPr id="5" name="Rectangle 4">
            <a:extLst>
              <a:ext uri="{FF2B5EF4-FFF2-40B4-BE49-F238E27FC236}">
                <a16:creationId xmlns:a16="http://schemas.microsoft.com/office/drawing/2014/main" id="{1F616371-D2F5-BF6F-B63E-3E7B3BCD0079}"/>
              </a:ext>
            </a:extLst>
          </p:cNvPr>
          <p:cNvSpPr/>
          <p:nvPr/>
        </p:nvSpPr>
        <p:spPr>
          <a:xfrm>
            <a:off x="2231299" y="4351714"/>
            <a:ext cx="3430257" cy="3385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600" dirty="0">
                <a:solidFill>
                  <a:srgbClr val="FF0000"/>
                </a:solidFill>
                <a:hlinkClick r:id="rId4">
                  <a:extLst>
                    <a:ext uri="{A12FA001-AC4F-418D-AE19-62706E023703}">
                      <ahyp:hlinkClr xmlns:ahyp="http://schemas.microsoft.com/office/drawing/2018/hyperlinkcolor" val="tx"/>
                    </a:ext>
                  </a:extLst>
                </a:hlinkClick>
              </a:rPr>
              <a:t>https://ifast-project.eu/iif</a:t>
            </a:r>
            <a:endParaRPr lang="en-GB" sz="1600" dirty="0">
              <a:solidFill>
                <a:srgbClr val="FF0000"/>
              </a:solidFill>
            </a:endParaRPr>
          </a:p>
        </p:txBody>
      </p:sp>
      <p:sp>
        <p:nvSpPr>
          <p:cNvPr id="11" name="TextBox 10">
            <a:extLst>
              <a:ext uri="{FF2B5EF4-FFF2-40B4-BE49-F238E27FC236}">
                <a16:creationId xmlns:a16="http://schemas.microsoft.com/office/drawing/2014/main" id="{8C280D00-695E-C73C-9EA5-8198BCD646F5}"/>
              </a:ext>
            </a:extLst>
          </p:cNvPr>
          <p:cNvSpPr txBox="1"/>
          <p:nvPr/>
        </p:nvSpPr>
        <p:spPr>
          <a:xfrm>
            <a:off x="2231298" y="4692512"/>
            <a:ext cx="3582911" cy="116955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Submission form</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Pitch form to present </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Timeline</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Selection Criteria</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Guidelines to </a:t>
            </a:r>
            <a:r>
              <a:rPr lang="en-GB" sz="1400" dirty="0" err="1">
                <a:latin typeface="Arial" panose="020B0604020202020204" pitchFamily="34" charset="0"/>
                <a:cs typeface="Arial" panose="020B0604020202020204" pitchFamily="34" charset="0"/>
              </a:rPr>
              <a:t>CfP</a:t>
            </a:r>
            <a:endParaRPr lang="en-GB" sz="1400" dirty="0">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E3453B75-73BF-02A3-F62E-BE3DEC2875BC}"/>
              </a:ext>
            </a:extLst>
          </p:cNvPr>
          <p:cNvPicPr>
            <a:picLocks noChangeAspect="1"/>
          </p:cNvPicPr>
          <p:nvPr/>
        </p:nvPicPr>
        <p:blipFill>
          <a:blip r:embed="rId5"/>
          <a:stretch>
            <a:fillRect/>
          </a:stretch>
        </p:blipFill>
        <p:spPr>
          <a:xfrm>
            <a:off x="98933" y="3740189"/>
            <a:ext cx="2132366" cy="3074195"/>
          </a:xfrm>
          <a:prstGeom prst="rect">
            <a:avLst/>
          </a:prstGeom>
        </p:spPr>
      </p:pic>
    </p:spTree>
    <p:extLst>
      <p:ext uri="{BB962C8B-B14F-4D97-AF65-F5344CB8AC3E}">
        <p14:creationId xmlns:p14="http://schemas.microsoft.com/office/powerpoint/2010/main" val="171985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9" grpId="0"/>
      <p:bldP spid="17" grpId="0" build="p"/>
      <p:bldP spid="5"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9251"/>
            <a:ext cx="6756935" cy="676575"/>
          </a:xfrm>
        </p:spPr>
        <p:txBody>
          <a:bodyPr>
            <a:normAutofit/>
          </a:bodyPr>
          <a:lstStyle/>
          <a:p>
            <a:r>
              <a:rPr lang="en-GB" sz="2800" dirty="0"/>
              <a:t>		</a:t>
            </a:r>
            <a:r>
              <a:rPr lang="en-US" sz="2800" dirty="0"/>
              <a:t>Selection Criteria &amp; </a:t>
            </a:r>
            <a:r>
              <a:rPr lang="en-US" sz="2800" dirty="0" err="1"/>
              <a:t>EvB</a:t>
            </a:r>
            <a:endParaRPr lang="en-GB" sz="2800" dirty="0"/>
          </a:p>
        </p:txBody>
      </p:sp>
      <p:sp>
        <p:nvSpPr>
          <p:cNvPr id="7" name="Footer Placeholder 4"/>
          <p:cNvSpPr>
            <a:spLocks noGrp="1"/>
          </p:cNvSpPr>
          <p:nvPr>
            <p:ph type="ftr" sz="quarter" idx="11"/>
          </p:nvPr>
        </p:nvSpPr>
        <p:spPr>
          <a:xfrm>
            <a:off x="2856000" y="6260912"/>
            <a:ext cx="6480000" cy="365125"/>
          </a:xfrm>
        </p:spPr>
        <p:txBody>
          <a:bodyPr/>
          <a:lstStyle>
            <a:lvl1pPr>
              <a:defRPr sz="1200">
                <a:solidFill>
                  <a:schemeClr val="accent5"/>
                </a:solidFill>
              </a:defRPr>
            </a:lvl1pPr>
          </a:lstStyle>
          <a:p>
            <a:r>
              <a:rPr lang="en-US"/>
              <a:t>WP4 - P1 review /M.Losasso/ Feb 7,2023</a:t>
            </a:r>
            <a:endParaRPr lang="en-US" dirty="0"/>
          </a:p>
        </p:txBody>
      </p:sp>
      <p:sp>
        <p:nvSpPr>
          <p:cNvPr id="5" name="Content Placeholder 4">
            <a:extLst>
              <a:ext uri="{FF2B5EF4-FFF2-40B4-BE49-F238E27FC236}">
                <a16:creationId xmlns:a16="http://schemas.microsoft.com/office/drawing/2014/main" id="{414CCA1C-33DB-B147-9900-E5C777594CB3}"/>
              </a:ext>
            </a:extLst>
          </p:cNvPr>
          <p:cNvSpPr>
            <a:spLocks noGrp="1"/>
          </p:cNvSpPr>
          <p:nvPr>
            <p:ph idx="1"/>
          </p:nvPr>
        </p:nvSpPr>
        <p:spPr>
          <a:xfrm>
            <a:off x="70121" y="602052"/>
            <a:ext cx="7938098" cy="5527150"/>
          </a:xfrm>
        </p:spPr>
        <p:txBody>
          <a:bodyPr>
            <a:noAutofit/>
          </a:bodyPr>
          <a:lstStyle/>
          <a:p>
            <a:pPr marL="0" indent="0">
              <a:buNone/>
            </a:pPr>
            <a:r>
              <a:rPr lang="en-US" sz="1600" b="1" dirty="0">
                <a:latin typeface="Arial" panose="020B0604020202020204" pitchFamily="34" charset="0"/>
                <a:cs typeface="Arial" panose="020B0604020202020204" pitchFamily="34" charset="0"/>
              </a:rPr>
              <a:t>Quality </a:t>
            </a:r>
            <a:r>
              <a:rPr lang="en-US" sz="1600" dirty="0">
                <a:latin typeface="Arial" panose="020B0604020202020204" pitchFamily="34" charset="0"/>
                <a:cs typeface="Arial" panose="020B0604020202020204" pitchFamily="34" charset="0"/>
              </a:rPr>
              <a:t> with 3 sub-criteria</a:t>
            </a:r>
          </a:p>
          <a:p>
            <a:pPr lvl="1"/>
            <a:r>
              <a:rPr lang="en-US" sz="1600" dirty="0">
                <a:latin typeface="Arial" panose="020B0604020202020204" pitchFamily="34" charset="0"/>
                <a:cs typeface="Arial" panose="020B0604020202020204" pitchFamily="34" charset="0"/>
              </a:rPr>
              <a:t>Innovative Aspect of the proposal</a:t>
            </a:r>
          </a:p>
          <a:p>
            <a:pPr lvl="1"/>
            <a:r>
              <a:rPr lang="en-US" sz="1600" dirty="0">
                <a:latin typeface="Arial" panose="020B0604020202020204" pitchFamily="34" charset="0"/>
                <a:cs typeface="Arial" panose="020B0604020202020204" pitchFamily="34" charset="0"/>
              </a:rPr>
              <a:t>Clarity and Pertinence of the objectives</a:t>
            </a:r>
          </a:p>
          <a:p>
            <a:pPr lvl="1"/>
            <a:r>
              <a:rPr lang="en-US" sz="1600" dirty="0">
                <a:latin typeface="Arial" panose="020B0604020202020204" pitchFamily="34" charset="0"/>
                <a:cs typeface="Arial" panose="020B0604020202020204" pitchFamily="34" charset="0"/>
              </a:rPr>
              <a:t>state-of-the-art and demonstration of innovation potential</a:t>
            </a:r>
          </a:p>
          <a:p>
            <a:pPr marL="0" indent="0">
              <a:buNone/>
            </a:pPr>
            <a:r>
              <a:rPr lang="en-US" sz="1600" b="1" dirty="0">
                <a:latin typeface="Arial" panose="020B0604020202020204" pitchFamily="34" charset="0"/>
                <a:cs typeface="Arial" panose="020B0604020202020204" pitchFamily="34" charset="0"/>
              </a:rPr>
              <a:t>Impact</a:t>
            </a:r>
            <a:r>
              <a:rPr lang="en-US" sz="1600" dirty="0">
                <a:latin typeface="Arial" panose="020B0604020202020204" pitchFamily="34" charset="0"/>
                <a:cs typeface="Arial" panose="020B0604020202020204" pitchFamily="34" charset="0"/>
              </a:rPr>
              <a:t> with 3 sub-criteria. </a:t>
            </a:r>
          </a:p>
          <a:p>
            <a:pPr lvl="1"/>
            <a:r>
              <a:rPr lang="en-US" sz="1600" dirty="0">
                <a:latin typeface="Arial" panose="020B0604020202020204" pitchFamily="34" charset="0"/>
                <a:cs typeface="Arial" panose="020B0604020202020204" pitchFamily="34" charset="0"/>
              </a:rPr>
              <a:t>capacity to create new market opportunities, to reinforce competitiveness and growth of companies or bring other important benefits </a:t>
            </a:r>
          </a:p>
          <a:p>
            <a:pPr lvl="1"/>
            <a:r>
              <a:rPr lang="en-US" sz="1600" dirty="0">
                <a:latin typeface="Arial" panose="020B0604020202020204" pitchFamily="34" charset="0"/>
                <a:cs typeface="Arial" panose="020B0604020202020204" pitchFamily="34" charset="0"/>
              </a:rPr>
              <a:t>measures to disseminate and exploit the project results, including management of IPR</a:t>
            </a:r>
          </a:p>
          <a:p>
            <a:pPr lvl="1"/>
            <a:r>
              <a:rPr lang="en-US" sz="1600" dirty="0">
                <a:latin typeface="Arial" panose="020B0604020202020204" pitchFamily="34" charset="0"/>
                <a:cs typeface="Arial" panose="020B0604020202020204" pitchFamily="34" charset="0"/>
              </a:rPr>
              <a:t>How it is addressed sustainability and reduced environmental impact</a:t>
            </a:r>
          </a:p>
          <a:p>
            <a:pPr marL="0" indent="0">
              <a:buNone/>
            </a:pPr>
            <a:r>
              <a:rPr lang="en-US" sz="1600" b="1" dirty="0">
                <a:latin typeface="Arial" panose="020B0604020202020204" pitchFamily="34" charset="0"/>
                <a:cs typeface="Arial" panose="020B0604020202020204" pitchFamily="34" charset="0"/>
              </a:rPr>
              <a:t>Implementation </a:t>
            </a:r>
            <a:r>
              <a:rPr lang="en-US" sz="1600" dirty="0">
                <a:latin typeface="Arial" panose="020B0604020202020204" pitchFamily="34" charset="0"/>
                <a:cs typeface="Arial" panose="020B0604020202020204" pitchFamily="34" charset="0"/>
              </a:rPr>
              <a:t>with 3 sub-criteria. </a:t>
            </a:r>
          </a:p>
          <a:p>
            <a:pPr lvl="1"/>
            <a:r>
              <a:rPr lang="en-US" sz="1600" dirty="0">
                <a:latin typeface="Arial" panose="020B0604020202020204" pitchFamily="34" charset="0"/>
                <a:cs typeface="Arial" panose="020B0604020202020204" pitchFamily="34" charset="0"/>
              </a:rPr>
              <a:t>soundness of the concept, credibility of the proposed methodology in terms of meeting specific market needs. Credibility and soundness of the Industrialization /Business Plan.</a:t>
            </a:r>
          </a:p>
          <a:p>
            <a:pPr lvl="1"/>
            <a:r>
              <a:rPr lang="en-US" sz="1600" dirty="0">
                <a:latin typeface="Arial" panose="020B0604020202020204" pitchFamily="34" charset="0"/>
                <a:cs typeface="Arial" panose="020B0604020202020204" pitchFamily="34" charset="0"/>
              </a:rPr>
              <a:t>Quality and effectiveness of the work plan, including extent to which the resources assigned to work packages are in line with their objectives and deliverables: credibility and soundness of  budget plan and schedule and of industries involvement.</a:t>
            </a:r>
          </a:p>
          <a:p>
            <a:pPr lvl="1"/>
            <a:r>
              <a:rPr lang="en-US" sz="1600" dirty="0">
                <a:latin typeface="Arial" panose="020B0604020202020204" pitchFamily="34" charset="0"/>
                <a:cs typeface="Arial" panose="020B0604020202020204" pitchFamily="34" charset="0"/>
              </a:rPr>
              <a:t>Capability to mobilize additional resources</a:t>
            </a:r>
          </a:p>
          <a:p>
            <a:pPr marL="457200" lvl="1" indent="0">
              <a:buNone/>
            </a:pPr>
            <a:endParaRPr lang="en-US" sz="16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FE9DBF1-037F-B4AF-F66D-5005F46E85DD}"/>
              </a:ext>
            </a:extLst>
          </p:cNvPr>
          <p:cNvSpPr txBox="1"/>
          <p:nvPr/>
        </p:nvSpPr>
        <p:spPr>
          <a:xfrm>
            <a:off x="8193339" y="85684"/>
            <a:ext cx="3401893" cy="3648435"/>
          </a:xfrm>
          <a:prstGeom prst="rect">
            <a:avLst/>
          </a:prstGeom>
          <a:solidFill>
            <a:schemeClr val="bg2">
              <a:lumMod val="85000"/>
            </a:schemeClr>
          </a:solidFill>
        </p:spPr>
        <p:style>
          <a:lnRef idx="2">
            <a:schemeClr val="dk1"/>
          </a:lnRef>
          <a:fillRef idx="1">
            <a:schemeClr val="lt1"/>
          </a:fillRef>
          <a:effectRef idx="0">
            <a:schemeClr val="dk1"/>
          </a:effectRef>
          <a:fontRef idx="minor">
            <a:schemeClr val="dk1"/>
          </a:fontRef>
        </p:style>
        <p:txBody>
          <a:bodyPr wrap="none" rtlCol="0">
            <a:spAutoFit/>
          </a:bodyPr>
          <a:lstStyle/>
          <a:p>
            <a:r>
              <a:rPr lang="en-GB" sz="1200" b="1" dirty="0" err="1">
                <a:latin typeface="Arial" panose="020B0604020202020204" pitchFamily="34" charset="0"/>
                <a:cs typeface="Arial" panose="020B0604020202020204" pitchFamily="34" charset="0"/>
              </a:rPr>
              <a:t>EvB</a:t>
            </a:r>
            <a:endParaRPr lang="en-GB" sz="1200" b="1" dirty="0">
              <a:latin typeface="Arial" panose="020B0604020202020204" pitchFamily="34" charset="0"/>
              <a:cs typeface="Arial" panose="020B0604020202020204" pitchFamily="34" charset="0"/>
            </a:endParaRPr>
          </a:p>
          <a:p>
            <a:endParaRPr lang="en-GB" sz="1200" b="1" dirty="0">
              <a:latin typeface="Arial" panose="020B0604020202020204" pitchFamily="34" charset="0"/>
              <a:cs typeface="Arial" panose="020B0604020202020204" pitchFamily="34" charset="0"/>
            </a:endParaRPr>
          </a:p>
          <a:p>
            <a:pPr algn="just">
              <a:lnSpc>
                <a:spcPct val="107000"/>
              </a:lnSpc>
              <a:spcAft>
                <a:spcPts val="800"/>
              </a:spcAft>
            </a:pPr>
            <a:r>
              <a:rPr lang="it-IT" sz="1200" dirty="0">
                <a:effectLst/>
                <a:latin typeface="Arial" panose="020B0604020202020204" pitchFamily="34" charset="0"/>
                <a:ea typeface="Times New Roman" panose="02020603050405020304" pitchFamily="18" charset="0"/>
                <a:cs typeface="Arial" panose="020B0604020202020204" pitchFamily="34" charset="0"/>
              </a:rPr>
              <a:t>C. Antoine/ CEA, WP9 Coordinator</a:t>
            </a:r>
            <a:endParaRPr lang="en-CH" sz="12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spcAft>
                <a:spcPts val="8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G. </a:t>
            </a:r>
            <a:r>
              <a:rPr lang="en-GB" sz="1200" dirty="0" err="1">
                <a:effectLst/>
                <a:latin typeface="Arial" panose="020B0604020202020204" pitchFamily="34" charset="0"/>
                <a:ea typeface="Times New Roman" panose="02020603050405020304" pitchFamily="18" charset="0"/>
                <a:cs typeface="Arial" panose="020B0604020202020204" pitchFamily="34" charset="0"/>
              </a:rPr>
              <a:t>Bisoffi</a:t>
            </a:r>
            <a:r>
              <a:rPr lang="en-GB" sz="1200" dirty="0">
                <a:latin typeface="Arial" panose="020B0604020202020204" pitchFamily="34" charset="0"/>
                <a:ea typeface="Times New Roman" panose="02020603050405020304" pitchFamily="18" charset="0"/>
                <a:cs typeface="Arial" panose="020B0604020202020204" pitchFamily="34" charset="0"/>
              </a:rPr>
              <a:t>/ </a:t>
            </a:r>
            <a:r>
              <a:rPr lang="en-GB" sz="1200" dirty="0">
                <a:effectLst/>
                <a:latin typeface="Arial" panose="020B0604020202020204" pitchFamily="34" charset="0"/>
                <a:ea typeface="Times New Roman" panose="02020603050405020304" pitchFamily="18" charset="0"/>
                <a:cs typeface="Arial" panose="020B0604020202020204" pitchFamily="34" charset="0"/>
              </a:rPr>
              <a:t>INFN, WP4 member</a:t>
            </a:r>
            <a:endParaRPr lang="en-CH" sz="12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spcAft>
                <a:spcPts val="8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M. </a:t>
            </a:r>
            <a:r>
              <a:rPr lang="en-GB" sz="1200" dirty="0" err="1">
                <a:effectLst/>
                <a:latin typeface="Arial" panose="020B0604020202020204" pitchFamily="34" charset="0"/>
                <a:ea typeface="Times New Roman" panose="02020603050405020304" pitchFamily="18" charset="0"/>
                <a:cs typeface="Arial" panose="020B0604020202020204" pitchFamily="34" charset="0"/>
              </a:rPr>
              <a:t>Baylac</a:t>
            </a:r>
            <a:r>
              <a:rPr lang="en-GB" sz="1200" dirty="0">
                <a:latin typeface="Arial" panose="020B0604020202020204" pitchFamily="34" charset="0"/>
                <a:ea typeface="Times New Roman" panose="02020603050405020304" pitchFamily="18" charset="0"/>
                <a:cs typeface="Arial" panose="020B0604020202020204" pitchFamily="34" charset="0"/>
              </a:rPr>
              <a:t>/</a:t>
            </a:r>
            <a:r>
              <a:rPr lang="en-GB" sz="1200" dirty="0">
                <a:effectLst/>
                <a:latin typeface="Arial" panose="020B0604020202020204" pitchFamily="34" charset="0"/>
                <a:ea typeface="Times New Roman" panose="02020603050405020304" pitchFamily="18" charset="0"/>
                <a:cs typeface="Arial" panose="020B0604020202020204" pitchFamily="34" charset="0"/>
              </a:rPr>
              <a:t> CNRS, WP4 member</a:t>
            </a:r>
            <a:endParaRPr lang="en-CH" sz="12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spcAft>
                <a:spcPts val="8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A. </a:t>
            </a:r>
            <a:r>
              <a:rPr lang="en-GB" sz="1200" dirty="0" err="1">
                <a:effectLst/>
                <a:latin typeface="Arial" panose="020B0604020202020204" pitchFamily="34" charset="0"/>
                <a:ea typeface="Times New Roman" panose="02020603050405020304" pitchFamily="18" charset="0"/>
                <a:cs typeface="Arial" panose="020B0604020202020204" pitchFamily="34" charset="0"/>
              </a:rPr>
              <a:t>Faus</a:t>
            </a:r>
            <a:r>
              <a:rPr lang="en-GB" sz="1200" dirty="0">
                <a:effectLst/>
                <a:latin typeface="Arial" panose="020B0604020202020204" pitchFamily="34" charset="0"/>
                <a:ea typeface="Times New Roman" panose="02020603050405020304" pitchFamily="18" charset="0"/>
                <a:cs typeface="Arial" panose="020B0604020202020204" pitchFamily="34" charset="0"/>
              </a:rPr>
              <a:t> Golfe/ IAB chair</a:t>
            </a:r>
            <a:endParaRPr lang="en-CH" sz="12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spcAft>
                <a:spcPts val="8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P. Fork, GSI/ WP5 Coordinator</a:t>
            </a:r>
            <a:endParaRPr lang="en-CH" sz="12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spcAft>
                <a:spcPts val="8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R. </a:t>
            </a:r>
            <a:r>
              <a:rPr lang="en-GB" sz="1200" dirty="0" err="1">
                <a:effectLst/>
                <a:latin typeface="Arial" panose="020B0604020202020204" pitchFamily="34" charset="0"/>
                <a:ea typeface="Times New Roman" panose="02020603050405020304" pitchFamily="18" charset="0"/>
                <a:cs typeface="Arial" panose="020B0604020202020204" pitchFamily="34" charset="0"/>
              </a:rPr>
              <a:t>Geometrante</a:t>
            </a:r>
            <a:r>
              <a:rPr lang="en-GB" sz="1200" dirty="0">
                <a:latin typeface="Arial" panose="020B0604020202020204" pitchFamily="34" charset="0"/>
                <a:ea typeface="Times New Roman" panose="02020603050405020304" pitchFamily="18" charset="0"/>
                <a:cs typeface="Arial" panose="020B0604020202020204" pitchFamily="34" charset="0"/>
              </a:rPr>
              <a:t>/</a:t>
            </a:r>
            <a:r>
              <a:rPr lang="en-GB" sz="1200" dirty="0">
                <a:effectLst/>
                <a:latin typeface="Arial" panose="020B0604020202020204" pitchFamily="34" charset="0"/>
                <a:ea typeface="Times New Roman" panose="02020603050405020304" pitchFamily="18" charset="0"/>
                <a:cs typeface="Arial" panose="020B0604020202020204" pitchFamily="34" charset="0"/>
              </a:rPr>
              <a:t> </a:t>
            </a:r>
            <a:r>
              <a:rPr lang="en-GB" sz="1200" dirty="0" err="1">
                <a:effectLst/>
                <a:latin typeface="Arial" panose="020B0604020202020204" pitchFamily="34" charset="0"/>
                <a:ea typeface="Times New Roman" panose="02020603050405020304" pitchFamily="18" charset="0"/>
                <a:cs typeface="Arial" panose="020B0604020202020204" pitchFamily="34" charset="0"/>
              </a:rPr>
              <a:t>Kyma</a:t>
            </a:r>
            <a:r>
              <a:rPr lang="en-GB" sz="1200" dirty="0">
                <a:effectLst/>
                <a:latin typeface="Arial" panose="020B0604020202020204" pitchFamily="34" charset="0"/>
                <a:ea typeface="Times New Roman" panose="02020603050405020304" pitchFamily="18" charset="0"/>
                <a:cs typeface="Arial" panose="020B0604020202020204" pitchFamily="34" charset="0"/>
              </a:rPr>
              <a:t> </a:t>
            </a:r>
            <a:r>
              <a:rPr lang="en-GB" sz="1200" dirty="0" err="1">
                <a:effectLst/>
                <a:latin typeface="Arial" panose="020B0604020202020204" pitchFamily="34" charset="0"/>
                <a:ea typeface="Times New Roman" panose="02020603050405020304" pitchFamily="18" charset="0"/>
                <a:cs typeface="Arial" panose="020B0604020202020204" pitchFamily="34" charset="0"/>
              </a:rPr>
              <a:t>SpA</a:t>
            </a:r>
            <a:r>
              <a:rPr lang="en-GB" sz="1200" dirty="0">
                <a:effectLst/>
                <a:latin typeface="Arial" panose="020B0604020202020204" pitchFamily="34" charset="0"/>
                <a:ea typeface="Times New Roman" panose="02020603050405020304" pitchFamily="18" charset="0"/>
                <a:cs typeface="Arial" panose="020B0604020202020204" pitchFamily="34" charset="0"/>
              </a:rPr>
              <a:t> (Beneficiary)</a:t>
            </a:r>
            <a:endParaRPr lang="en-CH" sz="12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spcAft>
                <a:spcPts val="8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Z. </a:t>
            </a:r>
            <a:r>
              <a:rPr lang="en-GB" sz="1200" dirty="0" err="1">
                <a:effectLst/>
                <a:latin typeface="Arial" panose="020B0604020202020204" pitchFamily="34" charset="0"/>
                <a:ea typeface="Times New Roman" panose="02020603050405020304" pitchFamily="18" charset="0"/>
                <a:cs typeface="Arial" panose="020B0604020202020204" pitchFamily="34" charset="0"/>
              </a:rPr>
              <a:t>Melhem</a:t>
            </a:r>
            <a:r>
              <a:rPr lang="en-GB" sz="1200" dirty="0">
                <a:latin typeface="Arial" panose="020B0604020202020204" pitchFamily="34" charset="0"/>
                <a:ea typeface="Times New Roman" panose="02020603050405020304" pitchFamily="18" charset="0"/>
                <a:cs typeface="Arial" panose="020B0604020202020204" pitchFamily="34" charset="0"/>
              </a:rPr>
              <a:t>/</a:t>
            </a:r>
            <a:r>
              <a:rPr lang="en-GB" sz="1200" dirty="0">
                <a:effectLst/>
                <a:latin typeface="Arial" panose="020B0604020202020204" pitchFamily="34" charset="0"/>
                <a:ea typeface="Times New Roman" panose="02020603050405020304" pitchFamily="18" charset="0"/>
                <a:cs typeface="Arial" panose="020B0604020202020204" pitchFamily="34" charset="0"/>
              </a:rPr>
              <a:t> Oxford QS Ltd, IAB member</a:t>
            </a:r>
            <a:endParaRPr lang="en-CH" sz="12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spcAft>
                <a:spcPts val="8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M. Losasso/ CERN, WP Coordinator, </a:t>
            </a:r>
            <a:r>
              <a:rPr lang="en-GB" sz="1200" dirty="0" err="1">
                <a:effectLst/>
                <a:latin typeface="Arial" panose="020B0604020202020204" pitchFamily="34" charset="0"/>
                <a:ea typeface="Times New Roman" panose="02020603050405020304" pitchFamily="18" charset="0"/>
                <a:cs typeface="Arial" panose="020B0604020202020204" pitchFamily="34" charset="0"/>
              </a:rPr>
              <a:t>EvB</a:t>
            </a:r>
            <a:r>
              <a:rPr lang="en-GB" sz="1200" dirty="0">
                <a:effectLst/>
                <a:latin typeface="Arial" panose="020B0604020202020204" pitchFamily="34" charset="0"/>
                <a:ea typeface="Times New Roman" panose="02020603050405020304" pitchFamily="18" charset="0"/>
                <a:cs typeface="Arial" panose="020B0604020202020204" pitchFamily="34" charset="0"/>
              </a:rPr>
              <a:t> chair</a:t>
            </a:r>
            <a:endParaRPr lang="en-CH" sz="12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spcAft>
                <a:spcPts val="8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M. </a:t>
            </a:r>
            <a:r>
              <a:rPr lang="en-GB" sz="1200" dirty="0" err="1">
                <a:effectLst/>
                <a:latin typeface="Arial" panose="020B0604020202020204" pitchFamily="34" charset="0"/>
                <a:ea typeface="Times New Roman" panose="02020603050405020304" pitchFamily="18" charset="0"/>
                <a:cs typeface="Arial" panose="020B0604020202020204" pitchFamily="34" charset="0"/>
              </a:rPr>
              <a:t>Morandin</a:t>
            </a:r>
            <a:r>
              <a:rPr lang="en-GB" sz="1200" dirty="0">
                <a:latin typeface="Arial" panose="020B0604020202020204" pitchFamily="34" charset="0"/>
                <a:ea typeface="Times New Roman" panose="02020603050405020304" pitchFamily="18" charset="0"/>
                <a:cs typeface="Arial" panose="020B0604020202020204" pitchFamily="34" charset="0"/>
              </a:rPr>
              <a:t>/</a:t>
            </a:r>
            <a:r>
              <a:rPr lang="en-GB" sz="1200" dirty="0">
                <a:effectLst/>
                <a:latin typeface="Arial" panose="020B0604020202020204" pitchFamily="34" charset="0"/>
                <a:ea typeface="Times New Roman" panose="02020603050405020304" pitchFamily="18" charset="0"/>
                <a:cs typeface="Arial" panose="020B0604020202020204" pitchFamily="34" charset="0"/>
              </a:rPr>
              <a:t> INFN, WP3 Coordinator</a:t>
            </a:r>
            <a:endParaRPr lang="en-CH" sz="12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7000"/>
              </a:lnSpc>
              <a:spcAft>
                <a:spcPts val="800"/>
              </a:spcAft>
            </a:pPr>
            <a:r>
              <a:rPr lang="en-GB" sz="1200" dirty="0" err="1">
                <a:effectLst/>
                <a:latin typeface="Arial" panose="020B0604020202020204" pitchFamily="34" charset="0"/>
                <a:ea typeface="Times New Roman" panose="02020603050405020304" pitchFamily="18" charset="0"/>
                <a:cs typeface="Arial" panose="020B0604020202020204" pitchFamily="34" charset="0"/>
              </a:rPr>
              <a:t>M.Vretenar</a:t>
            </a:r>
            <a:r>
              <a:rPr lang="en-GB" sz="1200" dirty="0">
                <a:latin typeface="Arial" panose="020B0604020202020204" pitchFamily="34" charset="0"/>
                <a:ea typeface="Times New Roman" panose="02020603050405020304" pitchFamily="18" charset="0"/>
                <a:cs typeface="Arial" panose="020B0604020202020204" pitchFamily="34" charset="0"/>
              </a:rPr>
              <a:t>/</a:t>
            </a:r>
            <a:r>
              <a:rPr lang="en-GB" sz="1200" dirty="0">
                <a:effectLst/>
                <a:latin typeface="Arial" panose="020B0604020202020204" pitchFamily="34" charset="0"/>
                <a:ea typeface="Times New Roman" panose="02020603050405020304" pitchFamily="18" charset="0"/>
                <a:cs typeface="Arial" panose="020B0604020202020204" pitchFamily="34" charset="0"/>
              </a:rPr>
              <a:t> CERN, I.FAST Coordinator</a:t>
            </a:r>
            <a:endParaRPr lang="en-CH" sz="1200" dirty="0">
              <a:effectLst/>
              <a:latin typeface="Arial" panose="020B0604020202020204" pitchFamily="34" charset="0"/>
              <a:ea typeface="Times New Roman" panose="02020603050405020304" pitchFamily="18"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8701B238-3EBC-501F-E130-2A6585E9E68C}"/>
              </a:ext>
            </a:extLst>
          </p:cNvPr>
          <p:cNvSpPr txBox="1"/>
          <p:nvPr/>
        </p:nvSpPr>
        <p:spPr>
          <a:xfrm rot="19887809">
            <a:off x="8199983" y="4657193"/>
            <a:ext cx="3443604" cy="1015663"/>
          </a:xfrm>
          <a:prstGeom prst="rect">
            <a:avLst/>
          </a:prstGeom>
          <a:noFill/>
        </p:spPr>
        <p:txBody>
          <a:bodyPr wrap="square" rtlCol="0">
            <a:spAutoFit/>
          </a:bodyPr>
          <a:lstStyle/>
          <a:p>
            <a:r>
              <a:rPr lang="en-GB" sz="1200" b="1" i="1" dirty="0">
                <a:solidFill>
                  <a:srgbClr val="FF0000"/>
                </a:solidFill>
                <a:latin typeface="Arial" panose="020B0604020202020204" pitchFamily="34" charset="0"/>
                <a:cs typeface="Arial" panose="020B0604020202020204" pitchFamily="34" charset="0"/>
              </a:rPr>
              <a:t>The use of:</a:t>
            </a:r>
          </a:p>
          <a:p>
            <a:pPr marL="171450" indent="-171450">
              <a:buFont typeface="Arial" panose="020B0604020202020204" pitchFamily="34" charset="0"/>
              <a:buChar char="•"/>
            </a:pPr>
            <a:r>
              <a:rPr lang="en-GB" sz="1200" b="1" i="1" dirty="0">
                <a:solidFill>
                  <a:srgbClr val="FF0000"/>
                </a:solidFill>
                <a:latin typeface="Arial" panose="020B0604020202020204" pitchFamily="34" charset="0"/>
                <a:cs typeface="Arial" panose="020B0604020202020204" pitchFamily="34" charset="0"/>
              </a:rPr>
              <a:t>harmonized criteria in </a:t>
            </a:r>
            <a:r>
              <a:rPr lang="en-GB" sz="1200" b="1" i="1" dirty="0" err="1">
                <a:solidFill>
                  <a:srgbClr val="FF0000"/>
                </a:solidFill>
                <a:latin typeface="Arial" panose="020B0604020202020204" pitchFamily="34" charset="0"/>
                <a:cs typeface="Arial" panose="020B0604020202020204" pitchFamily="34" charset="0"/>
              </a:rPr>
              <a:t>EvB</a:t>
            </a:r>
            <a:r>
              <a:rPr lang="en-GB" sz="1200" b="1" i="1" dirty="0">
                <a:solidFill>
                  <a:srgbClr val="FF0000"/>
                </a:solidFill>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r>
              <a:rPr lang="en-GB" sz="1200" b="1" i="1" dirty="0">
                <a:solidFill>
                  <a:srgbClr val="FF0000"/>
                </a:solidFill>
                <a:latin typeface="Arial" panose="020B0604020202020204" pitchFamily="34" charset="0"/>
                <a:cs typeface="Arial" panose="020B0604020202020204" pitchFamily="34" charset="0"/>
              </a:rPr>
              <a:t>not-for-conflicting process</a:t>
            </a:r>
          </a:p>
          <a:p>
            <a:pPr marL="171450" indent="-171450">
              <a:buFont typeface="Arial" panose="020B0604020202020204" pitchFamily="34" charset="0"/>
              <a:buChar char="•"/>
            </a:pPr>
            <a:r>
              <a:rPr lang="en-GB" sz="1200" b="1" i="1" dirty="0">
                <a:solidFill>
                  <a:srgbClr val="FF0000"/>
                </a:solidFill>
                <a:latin typeface="Arial" panose="020B0604020202020204" pitchFamily="34" charset="0"/>
                <a:cs typeface="Arial" panose="020B0604020202020204" pitchFamily="34" charset="0"/>
              </a:rPr>
              <a:t>transparent methodology</a:t>
            </a:r>
          </a:p>
          <a:p>
            <a:r>
              <a:rPr lang="en-GB" sz="1200" b="1" i="1" dirty="0">
                <a:solidFill>
                  <a:srgbClr val="FF0000"/>
                </a:solidFill>
                <a:latin typeface="Arial" panose="020B0604020202020204" pitchFamily="34" charset="0"/>
                <a:cs typeface="Arial" panose="020B0604020202020204" pitchFamily="34" charset="0"/>
              </a:rPr>
              <a:t>Has ensured a fair and effective competition </a:t>
            </a:r>
          </a:p>
        </p:txBody>
      </p:sp>
    </p:spTree>
    <p:extLst>
      <p:ext uri="{BB962C8B-B14F-4D97-AF65-F5344CB8AC3E}">
        <p14:creationId xmlns:p14="http://schemas.microsoft.com/office/powerpoint/2010/main" val="2119958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animBg="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184"/>
            <a:ext cx="10515600" cy="650229"/>
          </a:xfrm>
        </p:spPr>
        <p:txBody>
          <a:bodyPr>
            <a:normAutofit fontScale="90000"/>
          </a:bodyPr>
          <a:lstStyle/>
          <a:p>
            <a:r>
              <a:rPr lang="en-GB" sz="2800" dirty="0"/>
              <a:t>Task 4.3 GRAPH&amp;BEAM project – </a:t>
            </a:r>
            <a:r>
              <a:rPr lang="en-GB" sz="2800" dirty="0" err="1"/>
              <a:t>M.Tomut</a:t>
            </a:r>
            <a:r>
              <a:rPr lang="en-GB" sz="2800" dirty="0"/>
              <a:t>, </a:t>
            </a:r>
            <a:r>
              <a:rPr lang="en-GB" sz="2800" dirty="0" err="1"/>
              <a:t>M.Losasso</a:t>
            </a:r>
            <a:r>
              <a:rPr lang="en-GB" sz="2800" dirty="0"/>
              <a:t>.   </a:t>
            </a:r>
            <a:r>
              <a:rPr lang="en-GB" sz="1400" i="1" dirty="0"/>
              <a:t>Beneficiaries: GSI,CERN,WWU, RHP, UDS</a:t>
            </a:r>
          </a:p>
        </p:txBody>
      </p:sp>
      <p:sp>
        <p:nvSpPr>
          <p:cNvPr id="7" name="Footer Placeholder 4"/>
          <p:cNvSpPr>
            <a:spLocks noGrp="1"/>
          </p:cNvSpPr>
          <p:nvPr>
            <p:ph type="ftr" sz="quarter" idx="11"/>
          </p:nvPr>
        </p:nvSpPr>
        <p:spPr>
          <a:xfrm>
            <a:off x="2856000" y="6520259"/>
            <a:ext cx="6480000" cy="365125"/>
          </a:xfrm>
        </p:spPr>
        <p:txBody>
          <a:bodyPr/>
          <a:lstStyle>
            <a:lvl1pPr>
              <a:defRPr sz="1200">
                <a:solidFill>
                  <a:schemeClr val="accent5"/>
                </a:solidFill>
              </a:defRPr>
            </a:lvl1pPr>
          </a:lstStyle>
          <a:p>
            <a:r>
              <a:rPr lang="en-US"/>
              <a:t>WP4 - P1 review /M.Losasso/ Feb 7,2023</a:t>
            </a:r>
            <a:endParaRPr lang="en-US" dirty="0"/>
          </a:p>
        </p:txBody>
      </p:sp>
      <p:graphicFrame>
        <p:nvGraphicFramePr>
          <p:cNvPr id="21" name="Tabella 20">
            <a:extLst>
              <a:ext uri="{FF2B5EF4-FFF2-40B4-BE49-F238E27FC236}">
                <a16:creationId xmlns:a16="http://schemas.microsoft.com/office/drawing/2014/main" id="{9D74C85C-B362-4F81-B2BB-C8FF79716821}"/>
              </a:ext>
            </a:extLst>
          </p:cNvPr>
          <p:cNvGraphicFramePr>
            <a:graphicFrameLocks noGrp="1"/>
          </p:cNvGraphicFramePr>
          <p:nvPr>
            <p:extLst>
              <p:ext uri="{D42A27DB-BD31-4B8C-83A1-F6EECF244321}">
                <p14:modId xmlns:p14="http://schemas.microsoft.com/office/powerpoint/2010/main" val="3568032517"/>
              </p:ext>
            </p:extLst>
          </p:nvPr>
        </p:nvGraphicFramePr>
        <p:xfrm>
          <a:off x="346815" y="1062435"/>
          <a:ext cx="11449270" cy="1969686"/>
        </p:xfrm>
        <a:graphic>
          <a:graphicData uri="http://schemas.openxmlformats.org/drawingml/2006/table">
            <a:tbl>
              <a:tblPr firstRow="1" bandRow="1">
                <a:tableStyleId>{5C22544A-7EE6-4342-B048-85BDC9FD1C3A}</a:tableStyleId>
              </a:tblPr>
              <a:tblGrid>
                <a:gridCol w="1681181">
                  <a:extLst>
                    <a:ext uri="{9D8B030D-6E8A-4147-A177-3AD203B41FA5}">
                      <a16:colId xmlns:a16="http://schemas.microsoft.com/office/drawing/2014/main" val="3970744640"/>
                    </a:ext>
                  </a:extLst>
                </a:gridCol>
                <a:gridCol w="2761056">
                  <a:extLst>
                    <a:ext uri="{9D8B030D-6E8A-4147-A177-3AD203B41FA5}">
                      <a16:colId xmlns:a16="http://schemas.microsoft.com/office/drawing/2014/main" val="2906269294"/>
                    </a:ext>
                  </a:extLst>
                </a:gridCol>
                <a:gridCol w="1625877">
                  <a:extLst>
                    <a:ext uri="{9D8B030D-6E8A-4147-A177-3AD203B41FA5}">
                      <a16:colId xmlns:a16="http://schemas.microsoft.com/office/drawing/2014/main" val="1210306899"/>
                    </a:ext>
                  </a:extLst>
                </a:gridCol>
                <a:gridCol w="1961186">
                  <a:extLst>
                    <a:ext uri="{9D8B030D-6E8A-4147-A177-3AD203B41FA5}">
                      <a16:colId xmlns:a16="http://schemas.microsoft.com/office/drawing/2014/main" val="1206051765"/>
                    </a:ext>
                  </a:extLst>
                </a:gridCol>
                <a:gridCol w="2014944">
                  <a:extLst>
                    <a:ext uri="{9D8B030D-6E8A-4147-A177-3AD203B41FA5}">
                      <a16:colId xmlns:a16="http://schemas.microsoft.com/office/drawing/2014/main" val="3223391968"/>
                    </a:ext>
                  </a:extLst>
                </a:gridCol>
                <a:gridCol w="1405026">
                  <a:extLst>
                    <a:ext uri="{9D8B030D-6E8A-4147-A177-3AD203B41FA5}">
                      <a16:colId xmlns:a16="http://schemas.microsoft.com/office/drawing/2014/main" val="3087878446"/>
                    </a:ext>
                  </a:extLst>
                </a:gridCol>
              </a:tblGrid>
              <a:tr h="556532">
                <a:tc>
                  <a:txBody>
                    <a:bodyPr/>
                    <a:lstStyle/>
                    <a:p>
                      <a:r>
                        <a:rPr lang="en-GB" sz="1400" dirty="0"/>
                        <a:t>Milestone/Deliverable Number</a:t>
                      </a:r>
                    </a:p>
                  </a:txBody>
                  <a:tcPr anchor="ctr"/>
                </a:tc>
                <a:tc>
                  <a:txBody>
                    <a:bodyPr/>
                    <a:lstStyle/>
                    <a:p>
                      <a:r>
                        <a:rPr lang="en-GB" sz="1400" dirty="0"/>
                        <a:t>Title</a:t>
                      </a:r>
                    </a:p>
                  </a:txBody>
                  <a:tcPr anchor="ctr"/>
                </a:tc>
                <a:tc>
                  <a:txBody>
                    <a:bodyPr/>
                    <a:lstStyle/>
                    <a:p>
                      <a:r>
                        <a:rPr lang="en-GB" sz="1400" dirty="0"/>
                        <a:t>Lead</a:t>
                      </a:r>
                      <a:r>
                        <a:rPr lang="en-GB" sz="1400" baseline="0" dirty="0"/>
                        <a:t> beneficiary</a:t>
                      </a:r>
                      <a:endParaRPr lang="en-GB" sz="1400" dirty="0"/>
                    </a:p>
                  </a:txBody>
                  <a:tcPr anchor="ctr"/>
                </a:tc>
                <a:tc>
                  <a:txBody>
                    <a:bodyPr/>
                    <a:lstStyle/>
                    <a:p>
                      <a:r>
                        <a:rPr lang="en-GB" sz="1400" dirty="0"/>
                        <a:t>Type</a:t>
                      </a:r>
                    </a:p>
                  </a:txBody>
                  <a:tcPr anchor="ctr"/>
                </a:tc>
                <a:tc>
                  <a:txBody>
                    <a:bodyPr/>
                    <a:lstStyle/>
                    <a:p>
                      <a:r>
                        <a:rPr lang="en-GB" sz="1400" dirty="0"/>
                        <a:t>Dissemination level</a:t>
                      </a:r>
                    </a:p>
                  </a:txBody>
                  <a:tcPr anchor="ctr"/>
                </a:tc>
                <a:tc>
                  <a:txBody>
                    <a:bodyPr/>
                    <a:lstStyle/>
                    <a:p>
                      <a:r>
                        <a:rPr lang="en-GB" sz="1400" dirty="0"/>
                        <a:t>Due Date</a:t>
                      </a:r>
                      <a:r>
                        <a:rPr lang="en-GB" sz="1400" baseline="0" dirty="0"/>
                        <a:t> (in months)</a:t>
                      </a:r>
                      <a:endParaRPr lang="en-GB" sz="1400" dirty="0"/>
                    </a:p>
                  </a:txBody>
                  <a:tcPr anchor="ctr"/>
                </a:tc>
                <a:extLst>
                  <a:ext uri="{0D108BD9-81ED-4DB2-BD59-A6C34878D82A}">
                    <a16:rowId xmlns:a16="http://schemas.microsoft.com/office/drawing/2014/main" val="524254715"/>
                  </a:ext>
                </a:extLst>
              </a:tr>
              <a:tr h="1014852">
                <a:tc>
                  <a:txBody>
                    <a:bodyPr/>
                    <a:lstStyle/>
                    <a:p>
                      <a:r>
                        <a:rPr lang="en-GB" sz="1400" dirty="0"/>
                        <a:t>MS13</a:t>
                      </a:r>
                    </a:p>
                  </a:txBody>
                  <a:tcPr anchor="ctr"/>
                </a:tc>
                <a:tc>
                  <a:txBody>
                    <a:bodyPr/>
                    <a:lstStyle/>
                    <a:p>
                      <a:r>
                        <a:rPr kumimoji="0" lang="en-US" sz="1400" b="0" i="0" u="none" strike="noStrike" kern="1200" baseline="0" dirty="0">
                          <a:solidFill>
                            <a:schemeClr val="dk1"/>
                          </a:solidFill>
                          <a:latin typeface="+mn-lt"/>
                          <a:ea typeface="+mn-ea"/>
                          <a:cs typeface="+mn-cs"/>
                        </a:rPr>
                        <a:t>First characterization of beam windows material under Thermomechanical load and radiation damages</a:t>
                      </a:r>
                      <a:endParaRPr lang="en-GB" sz="1400" dirty="0"/>
                    </a:p>
                  </a:txBody>
                  <a:tcPr anchor="ctr"/>
                </a:tc>
                <a:tc>
                  <a:txBody>
                    <a:bodyPr/>
                    <a:lstStyle/>
                    <a:p>
                      <a:r>
                        <a:rPr lang="en-GB" sz="1400" dirty="0"/>
                        <a:t>GSI</a:t>
                      </a:r>
                    </a:p>
                  </a:txBody>
                  <a:tcPr anchor="ctr"/>
                </a:tc>
                <a:tc>
                  <a:txBody>
                    <a:bodyPr/>
                    <a:lstStyle/>
                    <a:p>
                      <a:r>
                        <a:rPr lang="en-GB" sz="1400" dirty="0"/>
                        <a:t>Report</a:t>
                      </a:r>
                    </a:p>
                  </a:txBody>
                  <a:tcPr anchor="ctr"/>
                </a:tc>
                <a:tc>
                  <a:txBody>
                    <a:bodyPr/>
                    <a:lstStyle/>
                    <a:p>
                      <a:r>
                        <a:rPr lang="en-GB" sz="1400" dirty="0"/>
                        <a:t>Public</a:t>
                      </a:r>
                    </a:p>
                  </a:txBody>
                  <a:tcPr anchor="ctr"/>
                </a:tc>
                <a:tc>
                  <a:txBody>
                    <a:bodyPr/>
                    <a:lstStyle/>
                    <a:p>
                      <a:r>
                        <a:rPr lang="en-GB" sz="1400" dirty="0"/>
                        <a:t>16</a:t>
                      </a:r>
                    </a:p>
                  </a:txBody>
                  <a:tcPr anchor="ctr"/>
                </a:tc>
                <a:extLst>
                  <a:ext uri="{0D108BD9-81ED-4DB2-BD59-A6C34878D82A}">
                    <a16:rowId xmlns:a16="http://schemas.microsoft.com/office/drawing/2014/main" val="769695329"/>
                  </a:ext>
                </a:extLst>
              </a:tr>
              <a:tr h="398302">
                <a:tc>
                  <a:txBody>
                    <a:bodyPr/>
                    <a:lstStyle/>
                    <a:p>
                      <a:r>
                        <a:rPr lang="en-GB" sz="1400" dirty="0"/>
                        <a:t>D4.3</a:t>
                      </a:r>
                    </a:p>
                  </a:txBody>
                  <a:tcPr anchor="ctr"/>
                </a:tc>
                <a:tc>
                  <a:txBody>
                    <a:bodyPr/>
                    <a:lstStyle/>
                    <a:p>
                      <a:r>
                        <a:rPr kumimoji="0" lang="en-GB" sz="1400" b="0" i="0" u="none" strike="noStrike" kern="1200" baseline="0" dirty="0">
                          <a:solidFill>
                            <a:schemeClr val="dk1"/>
                          </a:solidFill>
                          <a:latin typeface="+mn-lt"/>
                          <a:ea typeface="+mn-ea"/>
                          <a:cs typeface="+mn-cs"/>
                        </a:rPr>
                        <a:t>Beam windows prototypes</a:t>
                      </a:r>
                      <a:endParaRPr lang="en-GB" sz="1400" dirty="0"/>
                    </a:p>
                  </a:txBody>
                  <a:tcPr anchor="ctr"/>
                </a:tc>
                <a:tc>
                  <a:txBody>
                    <a:bodyPr/>
                    <a:lstStyle/>
                    <a:p>
                      <a:r>
                        <a:rPr lang="en-GB" sz="1400" dirty="0"/>
                        <a:t>GSI</a:t>
                      </a:r>
                    </a:p>
                  </a:txBody>
                  <a:tcPr anchor="ctr"/>
                </a:tc>
                <a:tc>
                  <a:txBody>
                    <a:bodyPr/>
                    <a:lstStyle/>
                    <a:p>
                      <a:r>
                        <a:rPr lang="en-GB" sz="1400" dirty="0"/>
                        <a:t>Demonstrator</a:t>
                      </a:r>
                    </a:p>
                  </a:txBody>
                  <a:tcPr anchor="ctr"/>
                </a:tc>
                <a:tc>
                  <a:txBody>
                    <a:bodyPr/>
                    <a:lstStyle/>
                    <a:p>
                      <a:r>
                        <a:rPr lang="en-GB" sz="1400" dirty="0"/>
                        <a:t>Public</a:t>
                      </a:r>
                    </a:p>
                  </a:txBody>
                  <a:tcPr anchor="ctr"/>
                </a:tc>
                <a:tc>
                  <a:txBody>
                    <a:bodyPr/>
                    <a:lstStyle/>
                    <a:p>
                      <a:pPr algn="r"/>
                      <a:r>
                        <a:rPr lang="en-GB" sz="1400" dirty="0"/>
                        <a:t>32</a:t>
                      </a:r>
                    </a:p>
                  </a:txBody>
                  <a:tcPr anchor="ctr"/>
                </a:tc>
                <a:extLst>
                  <a:ext uri="{0D108BD9-81ED-4DB2-BD59-A6C34878D82A}">
                    <a16:rowId xmlns:a16="http://schemas.microsoft.com/office/drawing/2014/main" val="850050241"/>
                  </a:ext>
                </a:extLst>
              </a:tr>
            </a:tbl>
          </a:graphicData>
        </a:graphic>
      </p:graphicFrame>
      <p:grpSp>
        <p:nvGrpSpPr>
          <p:cNvPr id="15" name="Group 14">
            <a:extLst>
              <a:ext uri="{FF2B5EF4-FFF2-40B4-BE49-F238E27FC236}">
                <a16:creationId xmlns:a16="http://schemas.microsoft.com/office/drawing/2014/main" id="{1949551E-4FFB-5E48-BC91-770087F24CD5}"/>
              </a:ext>
            </a:extLst>
          </p:cNvPr>
          <p:cNvGrpSpPr/>
          <p:nvPr/>
        </p:nvGrpSpPr>
        <p:grpSpPr>
          <a:xfrm>
            <a:off x="337857" y="476337"/>
            <a:ext cx="11516286" cy="2980788"/>
            <a:chOff x="346815" y="355373"/>
            <a:chExt cx="11516286" cy="2980788"/>
          </a:xfrm>
        </p:grpSpPr>
        <p:sp>
          <p:nvSpPr>
            <p:cNvPr id="3" name="Rectangle 2">
              <a:extLst>
                <a:ext uri="{FF2B5EF4-FFF2-40B4-BE49-F238E27FC236}">
                  <a16:creationId xmlns:a16="http://schemas.microsoft.com/office/drawing/2014/main" id="{08176EBA-ECAE-4F01-8C8D-677948335558}"/>
                </a:ext>
              </a:extLst>
            </p:cNvPr>
            <p:cNvSpPr/>
            <p:nvPr/>
          </p:nvSpPr>
          <p:spPr>
            <a:xfrm>
              <a:off x="346817" y="1475375"/>
              <a:ext cx="11449272" cy="932809"/>
            </a:xfrm>
            <a:prstGeom prst="rect">
              <a:avLst/>
            </a:prstGeom>
            <a:no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9B5C0DD8-83BE-C86B-BE42-3B985D25D422}"/>
                </a:ext>
              </a:extLst>
            </p:cNvPr>
            <p:cNvSpPr/>
            <p:nvPr/>
          </p:nvSpPr>
          <p:spPr>
            <a:xfrm>
              <a:off x="346815" y="2418781"/>
              <a:ext cx="11449272" cy="439098"/>
            </a:xfrm>
            <a:prstGeom prst="rect">
              <a:avLst/>
            </a:prstGeom>
            <a:no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Down 4">
              <a:extLst>
                <a:ext uri="{FF2B5EF4-FFF2-40B4-BE49-F238E27FC236}">
                  <a16:creationId xmlns:a16="http://schemas.microsoft.com/office/drawing/2014/main" id="{17EAA29F-1C65-18AA-2EBF-92499BB9A3A6}"/>
                </a:ext>
              </a:extLst>
            </p:cNvPr>
            <p:cNvSpPr/>
            <p:nvPr/>
          </p:nvSpPr>
          <p:spPr>
            <a:xfrm>
              <a:off x="10332495" y="355373"/>
              <a:ext cx="267052" cy="44068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FC7D46D4-0A02-37FA-1DDA-F0D746DCDA32}"/>
                </a:ext>
              </a:extLst>
            </p:cNvPr>
            <p:cNvSpPr txBox="1"/>
            <p:nvPr/>
          </p:nvSpPr>
          <p:spPr>
            <a:xfrm>
              <a:off x="10630993" y="556134"/>
              <a:ext cx="1232108" cy="307777"/>
            </a:xfrm>
            <a:prstGeom prst="rect">
              <a:avLst/>
            </a:prstGeom>
            <a:noFill/>
          </p:spPr>
          <p:txBody>
            <a:bodyPr wrap="square" rtlCol="0">
              <a:spAutoFit/>
            </a:bodyPr>
            <a:lstStyle/>
            <a:p>
              <a:r>
                <a:rPr lang="en-US" sz="1400" b="1" dirty="0">
                  <a:solidFill>
                    <a:srgbClr val="00B050"/>
                  </a:solidFill>
                </a:rPr>
                <a:t>Achieved</a:t>
              </a:r>
              <a:endParaRPr lang="en-GB" sz="1400" b="1" dirty="0">
                <a:solidFill>
                  <a:srgbClr val="00B050"/>
                </a:solidFill>
              </a:endParaRPr>
            </a:p>
          </p:txBody>
        </p:sp>
        <p:sp>
          <p:nvSpPr>
            <p:cNvPr id="9" name="Arrow: Down 8">
              <a:extLst>
                <a:ext uri="{FF2B5EF4-FFF2-40B4-BE49-F238E27FC236}">
                  <a16:creationId xmlns:a16="http://schemas.microsoft.com/office/drawing/2014/main" id="{B3059F90-89FA-986A-0307-97627F95E2C1}"/>
                </a:ext>
              </a:extLst>
            </p:cNvPr>
            <p:cNvSpPr/>
            <p:nvPr/>
          </p:nvSpPr>
          <p:spPr>
            <a:xfrm rot="10800000">
              <a:off x="11352242" y="2897063"/>
              <a:ext cx="367334" cy="43909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ABB6F7D-D268-2E6F-1D48-8CCF96DB795E}"/>
                </a:ext>
              </a:extLst>
            </p:cNvPr>
            <p:cNvSpPr txBox="1"/>
            <p:nvPr/>
          </p:nvSpPr>
          <p:spPr>
            <a:xfrm>
              <a:off x="10383523" y="2956209"/>
              <a:ext cx="1080120" cy="307777"/>
            </a:xfrm>
            <a:prstGeom prst="rect">
              <a:avLst/>
            </a:prstGeom>
            <a:noFill/>
          </p:spPr>
          <p:txBody>
            <a:bodyPr wrap="square" rtlCol="0">
              <a:spAutoFit/>
            </a:bodyPr>
            <a:lstStyle/>
            <a:p>
              <a:r>
                <a:rPr lang="en-US" sz="1400" b="1" dirty="0"/>
                <a:t>To come</a:t>
              </a:r>
              <a:endParaRPr lang="en-GB" sz="1400" b="1" dirty="0"/>
            </a:p>
          </p:txBody>
        </p:sp>
      </p:grpSp>
      <p:sp>
        <p:nvSpPr>
          <p:cNvPr id="23" name="Rettangolo 22">
            <a:extLst>
              <a:ext uri="{FF2B5EF4-FFF2-40B4-BE49-F238E27FC236}">
                <a16:creationId xmlns:a16="http://schemas.microsoft.com/office/drawing/2014/main" id="{F79B084D-047C-435E-A264-1F600458A355}"/>
              </a:ext>
            </a:extLst>
          </p:cNvPr>
          <p:cNvSpPr/>
          <p:nvPr/>
        </p:nvSpPr>
        <p:spPr>
          <a:xfrm>
            <a:off x="221731" y="3032121"/>
            <a:ext cx="11232953" cy="1107996"/>
          </a:xfrm>
          <a:prstGeom prst="rect">
            <a:avLst/>
          </a:prstGeom>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Bef>
                <a:spcPts val="600"/>
              </a:spcBef>
              <a:spcAft>
                <a:spcPts val="600"/>
              </a:spcAft>
              <a:buClr>
                <a:schemeClr val="bg1"/>
              </a:buClr>
              <a:buSzPct val="95000"/>
            </a:pPr>
            <a:r>
              <a:rPr lang="en-GB" sz="1400" b="1" dirty="0">
                <a:latin typeface="Arial" panose="020B0604020202020204" pitchFamily="34" charset="0"/>
                <a:cs typeface="Arial" panose="020B0604020202020204" pitchFamily="34" charset="0"/>
              </a:rPr>
              <a:t>D4.3 description</a:t>
            </a:r>
            <a:endParaRPr kumimoji="0" lang="en-GB" sz="1400" b="1" i="0" u="none" strike="noStrike" kern="1200" baseline="0" dirty="0">
              <a:solidFill>
                <a:schemeClr val="dk1"/>
              </a:solidFill>
              <a:latin typeface="Arial" panose="020B0604020202020204" pitchFamily="34" charset="0"/>
              <a:cs typeface="Arial" panose="020B0604020202020204" pitchFamily="34" charset="0"/>
            </a:endParaRPr>
          </a:p>
          <a:p>
            <a:pPr marL="285750" indent="-285750">
              <a:spcBef>
                <a:spcPts val="600"/>
              </a:spcBef>
              <a:spcAft>
                <a:spcPts val="600"/>
              </a:spcAft>
              <a:buClr>
                <a:srgbClr val="F207CA"/>
              </a:buClr>
              <a:buSzPct val="95000"/>
              <a:buFont typeface="Arial" panose="020B0604020202020204" pitchFamily="34" charset="0"/>
              <a:buChar char="•"/>
            </a:pPr>
            <a:r>
              <a:rPr lang="en-US" sz="1400" dirty="0">
                <a:latin typeface="Arial" panose="020B0604020202020204" pitchFamily="34" charset="0"/>
                <a:cs typeface="Arial" panose="020B0604020202020204" pitchFamily="34" charset="0"/>
              </a:rPr>
              <a:t>Beam windows are </a:t>
            </a:r>
            <a:r>
              <a:rPr lang="en-GB" sz="1400" dirty="0">
                <a:latin typeface="Arial" panose="020B0604020202020204" pitchFamily="34" charset="0"/>
                <a:cs typeface="Arial" panose="020B0604020202020204" pitchFamily="34" charset="0"/>
              </a:rPr>
              <a:t>exposed to extreme level of radiation, temperature, thermal stresses, dynamic pressure, and stresses conditions</a:t>
            </a:r>
            <a:r>
              <a:rPr lang="en-GB" sz="1400" dirty="0"/>
              <a:t>. WP4 </a:t>
            </a:r>
            <a:r>
              <a:rPr lang="en-GB" sz="1400" dirty="0">
                <a:latin typeface="Arial" panose="020B0604020202020204" pitchFamily="34" charset="0"/>
                <a:cs typeface="Arial" panose="020B0604020202020204" pitchFamily="34" charset="0"/>
              </a:rPr>
              <a:t>tasked to develop beam windows able to sustain high intensity beams, to identify and characterize samples the best available materials in representative radiation environment</a:t>
            </a:r>
            <a:r>
              <a:rPr lang="en-CH" sz="1400" dirty="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p:txBody>
      </p:sp>
      <p:sp>
        <p:nvSpPr>
          <p:cNvPr id="11" name="Rettangolo 22">
            <a:extLst>
              <a:ext uri="{FF2B5EF4-FFF2-40B4-BE49-F238E27FC236}">
                <a16:creationId xmlns:a16="http://schemas.microsoft.com/office/drawing/2014/main" id="{19FEBA72-D565-C500-D276-1554AF845B83}"/>
              </a:ext>
            </a:extLst>
          </p:cNvPr>
          <p:cNvSpPr/>
          <p:nvPr/>
        </p:nvSpPr>
        <p:spPr>
          <a:xfrm>
            <a:off x="246533" y="4114471"/>
            <a:ext cx="11549552" cy="2431435"/>
          </a:xfrm>
          <a:prstGeom prst="rect">
            <a:avLst/>
          </a:prstGeom>
          <a:solidFill>
            <a:schemeClr val="bg1"/>
          </a:solidFill>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Bef>
                <a:spcPts val="600"/>
              </a:spcBef>
              <a:spcAft>
                <a:spcPts val="600"/>
              </a:spcAft>
              <a:buClr>
                <a:schemeClr val="bg1"/>
              </a:buClr>
              <a:buSzPct val="95000"/>
            </a:pPr>
            <a:r>
              <a:rPr lang="en-GB" sz="1400" b="1" dirty="0">
                <a:latin typeface="Arial" panose="020B0604020202020204" pitchFamily="34" charset="0"/>
                <a:cs typeface="Arial" panose="020B0604020202020204" pitchFamily="34" charset="0"/>
              </a:rPr>
              <a:t>Status</a:t>
            </a:r>
            <a:endParaRPr kumimoji="0" lang="en-GB" sz="1400" b="1" i="0" u="none" strike="noStrike" kern="1200" baseline="0" dirty="0">
              <a:solidFill>
                <a:schemeClr val="dk1"/>
              </a:solidFill>
              <a:latin typeface="Arial" panose="020B0604020202020204" pitchFamily="34" charset="0"/>
              <a:cs typeface="Arial" panose="020B0604020202020204" pitchFamily="34" charset="0"/>
            </a:endParaRPr>
          </a:p>
          <a:p>
            <a:pPr marL="285750" indent="-285750">
              <a:spcBef>
                <a:spcPts val="600"/>
              </a:spcBef>
              <a:spcAft>
                <a:spcPts val="600"/>
              </a:spcAft>
              <a:buClr>
                <a:srgbClr val="F207CA"/>
              </a:buClr>
              <a:buSzPct val="95000"/>
              <a:buFont typeface="Arial" panose="020B0604020202020204" pitchFamily="34" charset="0"/>
              <a:buChar char="•"/>
            </a:pPr>
            <a:r>
              <a:rPr lang="en-US" sz="1400" dirty="0" err="1">
                <a:latin typeface="Arial" panose="020B0604020202020204" pitchFamily="34" charset="0"/>
                <a:cs typeface="Arial" panose="020B0604020202020204" pitchFamily="34" charset="0"/>
              </a:rPr>
              <a:t>L.Notari</a:t>
            </a:r>
            <a:r>
              <a:rPr lang="en-US" sz="1400" dirty="0">
                <a:latin typeface="Arial" panose="020B0604020202020204" pitchFamily="34" charset="0"/>
                <a:cs typeface="Arial" panose="020B0604020202020204" pitchFamily="34" charset="0"/>
              </a:rPr>
              <a:t> (La Sapienza University) </a:t>
            </a:r>
            <a:r>
              <a:rPr lang="en-GB" sz="1400" dirty="0">
                <a:latin typeface="Arial" panose="020B0604020202020204" pitchFamily="34" charset="0"/>
                <a:cs typeface="Arial" panose="020B0604020202020204" pitchFamily="34" charset="0"/>
              </a:rPr>
              <a:t>hired to study materials eligible for application of beam windows, under supervision of </a:t>
            </a:r>
            <a:r>
              <a:rPr lang="en-GB" sz="1400" dirty="0" err="1">
                <a:latin typeface="Arial" panose="020B0604020202020204" pitchFamily="34" charset="0"/>
                <a:cs typeface="Arial" panose="020B0604020202020204" pitchFamily="34" charset="0"/>
              </a:rPr>
              <a:t>M.Pasquali</a:t>
            </a:r>
            <a:r>
              <a:rPr lang="en-GB" sz="1400" dirty="0">
                <a:latin typeface="Arial" panose="020B0604020202020204" pitchFamily="34" charset="0"/>
                <a:cs typeface="Arial" panose="020B0604020202020204" pitchFamily="34" charset="0"/>
              </a:rPr>
              <a:t>. Beryllium, Titanium and Titanium alloy, Steels, INCONEL 718, Aluminium alloys, and Graphitic materials have been selected. Thesis degree prepared and uploaded in </a:t>
            </a:r>
            <a:r>
              <a:rPr lang="en-GB" sz="1400" dirty="0" err="1">
                <a:latin typeface="Arial" panose="020B0604020202020204" pitchFamily="34" charset="0"/>
                <a:cs typeface="Arial" panose="020B0604020202020204" pitchFamily="34" charset="0"/>
              </a:rPr>
              <a:t>Zenodo</a:t>
            </a:r>
            <a:r>
              <a:rPr lang="en-GB" sz="1400" dirty="0">
                <a:latin typeface="Arial" panose="020B0604020202020204" pitchFamily="34" charset="0"/>
                <a:cs typeface="Arial" panose="020B0604020202020204" pitchFamily="34" charset="0"/>
              </a:rPr>
              <a:t>.</a:t>
            </a:r>
          </a:p>
          <a:p>
            <a:pPr marL="285750" indent="-285750">
              <a:spcBef>
                <a:spcPts val="600"/>
              </a:spcBef>
              <a:spcAft>
                <a:spcPts val="600"/>
              </a:spcAft>
              <a:buClr>
                <a:srgbClr val="F207CA"/>
              </a:buClr>
              <a:buSzPct val="95000"/>
              <a:buFont typeface="Arial" panose="020B0604020202020204" pitchFamily="34" charset="0"/>
              <a:buChar char="•"/>
            </a:pPr>
            <a:r>
              <a:rPr lang="en-GB" sz="1400" dirty="0">
                <a:latin typeface="Arial" panose="020B0604020202020204" pitchFamily="34" charset="0"/>
                <a:cs typeface="Arial" panose="020B0604020202020204" pitchFamily="34" charset="0"/>
              </a:rPr>
              <a:t>Figure of Merit for beam windows defined, thermal structural analysis performed, irradiation experiment performed at GSI on material samples procured and manufactured. </a:t>
            </a:r>
          </a:p>
          <a:p>
            <a:pPr marL="285750" indent="-285750">
              <a:spcBef>
                <a:spcPts val="600"/>
              </a:spcBef>
              <a:spcAft>
                <a:spcPts val="600"/>
              </a:spcAft>
              <a:buClr>
                <a:srgbClr val="F207CA"/>
              </a:buClr>
              <a:buSzPct val="95000"/>
              <a:buFont typeface="Arial" panose="020B0604020202020204" pitchFamily="34" charset="0"/>
              <a:buChar char="•"/>
            </a:pPr>
            <a:r>
              <a:rPr lang="en-GB" sz="1400" dirty="0">
                <a:latin typeface="Arial" panose="020B0604020202020204" pitchFamily="34" charset="0"/>
                <a:cs typeface="Arial" panose="020B0604020202020204" pitchFamily="34" charset="0"/>
              </a:rPr>
              <a:t>Results of the analysis compared with the measurement done during irradiation</a:t>
            </a:r>
            <a:endParaRPr lang="en-US" sz="1400" dirty="0">
              <a:latin typeface="Arial" panose="020B0604020202020204" pitchFamily="34" charset="0"/>
              <a:cs typeface="Arial" panose="020B0604020202020204" pitchFamily="34" charset="0"/>
            </a:endParaRPr>
          </a:p>
          <a:p>
            <a:pPr marL="285750" indent="-285750">
              <a:spcBef>
                <a:spcPts val="600"/>
              </a:spcBef>
              <a:spcAft>
                <a:spcPts val="600"/>
              </a:spcAft>
              <a:buClr>
                <a:srgbClr val="F207CA"/>
              </a:buClr>
              <a:buSzPct val="95000"/>
              <a:buFont typeface="Arial" panose="020B0604020202020204" pitchFamily="34" charset="0"/>
              <a:buChar char="•"/>
            </a:pPr>
            <a:r>
              <a:rPr lang="en-US" sz="1400" b="1" dirty="0">
                <a:latin typeface="Arial" panose="020B0604020202020204" pitchFamily="34" charset="0"/>
                <a:cs typeface="Arial" panose="020B0604020202020204" pitchFamily="34" charset="0"/>
              </a:rPr>
              <a:t>Next step</a:t>
            </a:r>
            <a:r>
              <a:rPr lang="en-US" sz="1400" dirty="0">
                <a:latin typeface="Arial" panose="020B0604020202020204" pitchFamily="34" charset="0"/>
                <a:cs typeface="Arial" panose="020B0604020202020204" pitchFamily="34" charset="0"/>
              </a:rPr>
              <a:t>: prepare samples of different materials and manufacture/characterize behavior under irradiation</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8552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P spid="11" grpId="0" animBg="1"/>
    </p:bldLst>
  </p:timing>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10458</TotalTime>
  <Words>2650</Words>
  <Application>Microsoft Macintosh PowerPoint</Application>
  <PresentationFormat>Widescreen</PresentationFormat>
  <Paragraphs>432</Paragraphs>
  <Slides>16</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Arial</vt:lpstr>
      <vt:lpstr>Calibri</vt:lpstr>
      <vt:lpstr>Montserrat</vt:lpstr>
      <vt:lpstr>Montserrat ExtraBold</vt:lpstr>
      <vt:lpstr>Montserrat SemiBold</vt:lpstr>
      <vt:lpstr>Roboto</vt:lpstr>
      <vt:lpstr>Tahoma</vt:lpstr>
      <vt:lpstr>Times New Roman</vt:lpstr>
      <vt:lpstr>Wingdings</vt:lpstr>
      <vt:lpstr>I.FAST Custom Slides</vt:lpstr>
      <vt:lpstr>PowerPoint Presentation</vt:lpstr>
      <vt:lpstr>WP4 - Promoting Innovation -  objectives</vt:lpstr>
      <vt:lpstr> WP4 - Summary of activities in P1</vt:lpstr>
      <vt:lpstr>WP4 -   structure in 4 Tasks,  4 Deliverables  - 4 Milestones</vt:lpstr>
      <vt:lpstr>PowerPoint Presentation</vt:lpstr>
      <vt:lpstr> IIF: aim and objectives</vt:lpstr>
      <vt:lpstr> IIF: rules of engagement, timeline, guidelines in web page </vt:lpstr>
      <vt:lpstr>  Selection Criteria &amp; EvB</vt:lpstr>
      <vt:lpstr>Task 4.3 GRAPH&amp;BEAM project – M.Tomut, M.Losasso.   Beneficiaries: GSI,CERN,WWU, RHP, UDS</vt:lpstr>
      <vt:lpstr>PowerPoint Presentation</vt:lpstr>
      <vt:lpstr>PowerPoint Presentation</vt:lpstr>
      <vt:lpstr>Task 4.4 – innovative materials industrial development /F.Carra Beneficiaries: CERN, NNK, RHP</vt:lpstr>
      <vt:lpstr>Year 1 Highlights – Molybdenum-Graphite</vt:lpstr>
      <vt:lpstr>Year 1 Highlights – Chromium-Graphite</vt:lpstr>
      <vt:lpstr>Relevance of objectives and impact</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Maurizio Vretenar</dc:creator>
  <cp:lastModifiedBy>Marcello Losasso</cp:lastModifiedBy>
  <cp:revision>74</cp:revision>
  <dcterms:created xsi:type="dcterms:W3CDTF">2023-01-30T09:21:40Z</dcterms:created>
  <dcterms:modified xsi:type="dcterms:W3CDTF">2023-02-09T07:47:23Z</dcterms:modified>
</cp:coreProperties>
</file>