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8" r:id="rId2"/>
    <p:sldId id="428" r:id="rId3"/>
    <p:sldId id="432" r:id="rId4"/>
    <p:sldId id="429" r:id="rId5"/>
    <p:sldId id="433" r:id="rId6"/>
    <p:sldId id="434" r:id="rId7"/>
    <p:sldId id="435" r:id="rId8"/>
    <p:sldId id="430" r:id="rId9"/>
    <p:sldId id="431" r:id="rId10"/>
    <p:sldId id="268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9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106" y="3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4F26D9-E154-4ED6-B654-5001B5A6A83B}" type="datetimeFigureOut">
              <a:rPr lang="en-GB" smtClean="0"/>
              <a:t>06/02/2023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14369F-5E49-4626-98F8-42374E5592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40223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6.e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240000" cy="6879819"/>
          </a:xfrm>
          <a:prstGeom prst="rect">
            <a:avLst/>
          </a:prstGeom>
        </p:spPr>
      </p:pic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66432" y="1997805"/>
            <a:ext cx="7402857" cy="1236236"/>
          </a:xfrm>
          <a:prstGeom prst="rect">
            <a:avLst/>
          </a:prstGeom>
        </p:spPr>
        <p:txBody>
          <a:bodyPr vert="horz" wrap="square" lIns="0" tIns="0" rIns="0" bIns="0" anchor="ctr">
            <a:spAutoFit/>
          </a:bodyPr>
          <a:lstStyle>
            <a:lvl1pPr algn="l">
              <a:buFontTx/>
              <a:buNone/>
              <a:defRPr sz="4000" b="0" baseline="0">
                <a:solidFill>
                  <a:schemeClr val="bg1"/>
                </a:solidFill>
                <a:latin typeface="Montserrat SemiBold" panose="00000700000000000000" pitchFamily="2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en-US" dirty="0"/>
              <a:t>Test Presentation</a:t>
            </a:r>
          </a:p>
          <a:p>
            <a:pPr lvl="0"/>
            <a:r>
              <a:rPr lang="en-US" dirty="0"/>
              <a:t>Click to add title</a:t>
            </a:r>
            <a:endParaRPr lang="fr-FR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066432" y="4275445"/>
            <a:ext cx="7402857" cy="378210"/>
          </a:xfrm>
          <a:prstGeom prst="rect">
            <a:avLst/>
          </a:prstGeom>
        </p:spPr>
        <p:txBody>
          <a:bodyPr vert="horz" lIns="0" tIns="0" rIns="0" bIns="0" anchor="ctr">
            <a:normAutofit/>
          </a:bodyPr>
          <a:lstStyle>
            <a:lvl1pPr algn="l">
              <a:buNone/>
              <a:defRPr sz="2000" baseline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/>
              <a:t>Speaker / Project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066432" y="3547178"/>
            <a:ext cx="7402857" cy="533110"/>
          </a:xfrm>
          <a:prstGeom prst="rect">
            <a:avLst/>
          </a:prstGeom>
        </p:spPr>
        <p:txBody>
          <a:bodyPr vert="horz" lIns="0" tIns="0" rIns="0" bIns="0" anchor="ctr"/>
          <a:lstStyle>
            <a:lvl1pPr algn="l">
              <a:buFontTx/>
              <a:buNone/>
              <a:defRPr sz="3000" b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Venue / Date / Event / </a:t>
            </a:r>
            <a:r>
              <a:rPr lang="fr-FR" dirty="0" err="1"/>
              <a:t>Subtitle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752" y="5419756"/>
            <a:ext cx="1562400" cy="8912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134" y="558385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90214" y="612826"/>
            <a:ext cx="9346346" cy="3231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25289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" y="0"/>
            <a:ext cx="12240000" cy="6879819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0"/>
            <a:ext cx="12240000" cy="6879600"/>
          </a:xfrm>
          <a:prstGeom prst="rect">
            <a:avLst/>
          </a:prstGeom>
          <a:blipFill dpi="0" rotWithShape="1">
            <a:blip r:embed="rId3" cstate="print">
              <a:alphaModFix amt="2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787" y="556840"/>
            <a:ext cx="2131621" cy="12159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4867" y="5816297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84947" y="5755322"/>
            <a:ext cx="5031133" cy="55399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83517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8137800" cy="920538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 smtClean="0"/>
              <a:t>WP9 | I.FAST Period 1 Review | 09.02.2023</a:t>
            </a:r>
            <a:endParaRPr lang="en-US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69366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+ Two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 smtClean="0"/>
              <a:t>WP9 | I.FAST Period 1 Review | 09.02.2023</a:t>
            </a:r>
            <a:endParaRPr lang="en-US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5676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8416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8416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 smtClean="0"/>
              <a:t>WP9 | I.FAST Period 1 Review | 09.02.2023</a:t>
            </a:r>
            <a:endParaRPr lang="en-US" dirty="0"/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9811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457201"/>
            <a:ext cx="6172200" cy="512819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399"/>
            <a:ext cx="3932237" cy="352800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 smtClean="0"/>
              <a:t>WP9 | I.FAST Period 1 Review | 09.02.2023</a:t>
            </a:r>
            <a:endParaRPr lang="en-US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91474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rai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78750" y="457200"/>
            <a:ext cx="6175050" cy="5116834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516634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 smtClean="0"/>
              <a:t>WP9 | I.FAST Period 1 Review | 09.02.2023</a:t>
            </a:r>
            <a:endParaRPr lang="en-US" dirty="0"/>
          </a:p>
        </p:txBody>
      </p:sp>
      <p:sp>
        <p:nvSpPr>
          <p:cNvPr id="1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56051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 +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75520" y="1268760"/>
            <a:ext cx="9361040" cy="3912840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1069048" y="5390488"/>
            <a:ext cx="6629333" cy="195262"/>
          </a:xfrm>
        </p:spPr>
        <p:txBody>
          <a:bodyPr anchor="ctr"/>
          <a:lstStyle>
            <a:lvl1pPr marL="0" indent="0">
              <a:buNone/>
              <a:defRPr sz="1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caption</a:t>
            </a:r>
            <a:endParaRPr lang="fr-FR" dirty="0"/>
          </a:p>
        </p:txBody>
      </p:sp>
      <p:sp>
        <p:nvSpPr>
          <p:cNvPr id="13" name="Titre 1"/>
          <p:cNvSpPr>
            <a:spLocks noGrp="1"/>
          </p:cNvSpPr>
          <p:nvPr>
            <p:ph type="title" hasCustomPrompt="1"/>
          </p:nvPr>
        </p:nvSpPr>
        <p:spPr>
          <a:xfrm>
            <a:off x="1069049" y="555625"/>
            <a:ext cx="10067512" cy="561974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en-GB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 smtClean="0"/>
              <a:t>WP9 | I.FAST Period 1 Review | 09.02.2023</a:t>
            </a:r>
            <a:endParaRPr lang="en-US" dirty="0"/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71306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 smtClean="0"/>
              <a:t>WP9 | I.FAST Period 1 Review | 09.02.2023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3008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r>
              <a:rPr lang="en-GB" smtClean="0"/>
              <a:t>WP9 | I.FAST Period 1 Review | 09.02.2023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948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5"/>
          </a:solidFill>
          <a:latin typeface="Montserrat ExtraBold" panose="00000900000000000000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Font typeface="Arial"/>
        <a:buChar char="•"/>
        <a:defRPr sz="2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4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0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911424" y="1584977"/>
            <a:ext cx="10257319" cy="1790234"/>
          </a:xfrm>
        </p:spPr>
        <p:txBody>
          <a:bodyPr/>
          <a:lstStyle/>
          <a:p>
            <a:r>
              <a:rPr lang="fr-CH" b="1" dirty="0" err="1">
                <a:latin typeface="Arial" panose="020B0604020202020204" pitchFamily="34" charset="0"/>
                <a:cs typeface="Arial" panose="020B0604020202020204" pitchFamily="34" charset="0"/>
              </a:rPr>
              <a:t>Task</a:t>
            </a:r>
            <a:r>
              <a:rPr lang="fr-CH" b="1" dirty="0">
                <a:latin typeface="Arial" panose="020B0604020202020204" pitchFamily="34" charset="0"/>
                <a:cs typeface="Arial" panose="020B0604020202020204" pitchFamily="34" charset="0"/>
              </a:rPr>
              <a:t> 10.5: </a:t>
            </a:r>
          </a:p>
          <a:p>
            <a:r>
              <a:rPr lang="fr-CH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H" b="1" dirty="0" smtClean="0">
                <a:latin typeface="Arial" panose="020B0604020202020204" pitchFamily="34" charset="0"/>
                <a:cs typeface="Arial" panose="020B0604020202020204" pitchFamily="34" charset="0"/>
              </a:rPr>
              <a:t>Non-</a:t>
            </a:r>
            <a:r>
              <a:rPr lang="fr-CH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evaporable</a:t>
            </a:r>
            <a:r>
              <a:rPr lang="fr-CH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H" b="1" dirty="0">
                <a:latin typeface="Arial" panose="020B0604020202020204" pitchFamily="34" charset="0"/>
                <a:cs typeface="Arial" panose="020B0604020202020204" pitchFamily="34" charset="0"/>
              </a:rPr>
              <a:t>getter (</a:t>
            </a:r>
            <a:r>
              <a:rPr lang="fr-CH" b="1" dirty="0" smtClean="0">
                <a:latin typeface="Arial" panose="020B0604020202020204" pitchFamily="34" charset="0"/>
                <a:cs typeface="Arial" panose="020B0604020202020204" pitchFamily="34" charset="0"/>
              </a:rPr>
              <a:t>NEG) </a:t>
            </a:r>
            <a:r>
              <a:rPr lang="fr-CH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coating</a:t>
            </a:r>
            <a:r>
              <a:rPr lang="fr-CH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H" b="1" dirty="0" err="1">
                <a:latin typeface="Arial" panose="020B0604020202020204" pitchFamily="34" charset="0"/>
                <a:cs typeface="Arial" panose="020B0604020202020204" pitchFamily="34" charset="0"/>
              </a:rPr>
              <a:t>under</a:t>
            </a:r>
            <a:r>
              <a:rPr lang="fr-CH" b="1" dirty="0">
                <a:latin typeface="Arial" panose="020B0604020202020204" pitchFamily="34" charset="0"/>
                <a:cs typeface="Arial" panose="020B0604020202020204" pitchFamily="34" charset="0"/>
              </a:rPr>
              <a:t> synchrotron radiation (SR)</a:t>
            </a:r>
            <a:endParaRPr lang="en-GB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1007649" y="4783422"/>
            <a:ext cx="7402857" cy="378210"/>
          </a:xfrm>
        </p:spPr>
        <p:txBody>
          <a:bodyPr/>
          <a:lstStyle/>
          <a:p>
            <a:r>
              <a:rPr lang="en-GB" dirty="0"/>
              <a:t>I.FAST Period 1 Review, </a:t>
            </a:r>
            <a:r>
              <a:rPr lang="en-GB" dirty="0" smtClean="0"/>
              <a:t>09.02.2023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1007649" y="3829161"/>
            <a:ext cx="7402857" cy="768344"/>
          </a:xfrm>
        </p:spPr>
        <p:txBody>
          <a:bodyPr>
            <a:noAutofit/>
          </a:bodyPr>
          <a:lstStyle/>
          <a:p>
            <a:r>
              <a:rPr lang="en-GB" sz="2400" b="1" dirty="0">
                <a:solidFill>
                  <a:srgbClr val="FFC000"/>
                </a:solidFill>
                <a:latin typeface="Arial" panose="020B0604020202020204" pitchFamily="34" charset="0"/>
                <a:ea typeface="Microsoft Himalaya" panose="01010100010101010101" pitchFamily="2" charset="0"/>
                <a:cs typeface="Arial" panose="020B0604020202020204" pitchFamily="34" charset="0"/>
              </a:rPr>
              <a:t>Oleg B. Malyshev (UKRI) </a:t>
            </a:r>
            <a:endParaRPr lang="en-GB" sz="2400" b="1" dirty="0" smtClean="0">
              <a:solidFill>
                <a:srgbClr val="FFC000"/>
              </a:solidFill>
              <a:latin typeface="Arial" panose="020B0604020202020204" pitchFamily="34" charset="0"/>
              <a:ea typeface="Microsoft Himalaya" panose="01010100010101010101" pitchFamily="2" charset="0"/>
              <a:cs typeface="Arial" panose="020B0604020202020204" pitchFamily="34" charset="0"/>
            </a:endParaRPr>
          </a:p>
          <a:p>
            <a:r>
              <a:rPr lang="en-GB" sz="2400" b="1" dirty="0" smtClean="0">
                <a:solidFill>
                  <a:srgbClr val="FFC000"/>
                </a:solidFill>
                <a:latin typeface="Arial" panose="020B0604020202020204" pitchFamily="34" charset="0"/>
                <a:ea typeface="Microsoft Himalaya" panose="01010100010101010101" pitchFamily="2" charset="0"/>
                <a:cs typeface="Arial" panose="020B0604020202020204" pitchFamily="34" charset="0"/>
              </a:rPr>
              <a:t>Task 10.5 leader</a:t>
            </a:r>
            <a:endParaRPr lang="en-GB" sz="2400" b="1" dirty="0">
              <a:solidFill>
                <a:srgbClr val="FFC000"/>
              </a:solidFill>
              <a:latin typeface="Arial" panose="020B0604020202020204" pitchFamily="34" charset="0"/>
              <a:ea typeface="Microsoft Himalaya" panose="01010100010101010101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96288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A145102-990E-4D60-A645-876F45F9FD85}"/>
              </a:ext>
            </a:extLst>
          </p:cNvPr>
          <p:cNvSpPr txBox="1"/>
          <p:nvPr/>
        </p:nvSpPr>
        <p:spPr>
          <a:xfrm>
            <a:off x="1055440" y="4763007"/>
            <a:ext cx="5400600" cy="5232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25357207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1DA022-97A3-87F7-1807-945BA31BDE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3094" y="286749"/>
            <a:ext cx="9722006" cy="920538"/>
          </a:xfrm>
        </p:spPr>
        <p:txBody>
          <a:bodyPr>
            <a:normAutofit/>
          </a:bodyPr>
          <a:lstStyle/>
          <a:p>
            <a:r>
              <a:rPr lang="fr-CH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Task</a:t>
            </a:r>
            <a:r>
              <a:rPr lang="fr-CH" dirty="0" smtClean="0">
                <a:latin typeface="Arial" panose="020B0604020202020204" pitchFamily="34" charset="0"/>
                <a:cs typeface="Arial" panose="020B0604020202020204" pitchFamily="34" charset="0"/>
              </a:rPr>
              <a:t> 10.5 structure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316916"/>
              </p:ext>
            </p:extLst>
          </p:nvPr>
        </p:nvGraphicFramePr>
        <p:xfrm>
          <a:off x="496387" y="1129939"/>
          <a:ext cx="11188338" cy="4852849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312127">
                  <a:extLst>
                    <a:ext uri="{9D8B030D-6E8A-4147-A177-3AD203B41FA5}">
                      <a16:colId xmlns:a16="http://schemas.microsoft.com/office/drawing/2014/main" val="2832296246"/>
                    </a:ext>
                  </a:extLst>
                </a:gridCol>
                <a:gridCol w="6224452">
                  <a:extLst>
                    <a:ext uri="{9D8B030D-6E8A-4147-A177-3AD203B41FA5}">
                      <a16:colId xmlns:a16="http://schemas.microsoft.com/office/drawing/2014/main" val="584558369"/>
                    </a:ext>
                  </a:extLst>
                </a:gridCol>
                <a:gridCol w="2651759">
                  <a:extLst>
                    <a:ext uri="{9D8B030D-6E8A-4147-A177-3AD203B41FA5}">
                      <a16:colId xmlns:a16="http://schemas.microsoft.com/office/drawing/2014/main" val="3542518818"/>
                    </a:ext>
                  </a:extLst>
                </a:gridCol>
              </a:tblGrid>
              <a:tr h="418250">
                <a:tc>
                  <a:txBody>
                    <a:bodyPr/>
                    <a:lstStyle/>
                    <a:p>
                      <a:r>
                        <a:rPr lang="en-GB" dirty="0" smtClean="0"/>
                        <a:t>Partner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Main</a:t>
                      </a:r>
                      <a:r>
                        <a:rPr lang="en-GB" baseline="0" dirty="0" smtClean="0"/>
                        <a:t> c</a:t>
                      </a:r>
                      <a:r>
                        <a:rPr lang="en-GB" dirty="0" smtClean="0"/>
                        <a:t>apability relevant to the project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Future machine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3752698"/>
                  </a:ext>
                </a:extLst>
              </a:tr>
              <a:tr h="1340693">
                <a:tc>
                  <a:txBody>
                    <a:bodyPr/>
                    <a:lstStyle/>
                    <a:p>
                      <a:r>
                        <a:rPr lang="en-GB" dirty="0" smtClean="0"/>
                        <a:t>UKRI/STFC/ASTeC </a:t>
                      </a:r>
                      <a:r>
                        <a:rPr lang="en-GB" sz="1400" i="1" dirty="0" smtClean="0">
                          <a:solidFill>
                            <a:srgbClr val="00B050"/>
                          </a:solidFill>
                        </a:rPr>
                        <a:t>beneficiary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 smtClean="0"/>
                        <a:t>NEG</a:t>
                      </a:r>
                      <a:r>
                        <a:rPr lang="en-GB" baseline="0" dirty="0" smtClean="0"/>
                        <a:t> deposition and characterisation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baseline="0" dirty="0" smtClean="0"/>
                        <a:t>Pumping property and ESD evaluation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baseline="0" dirty="0" smtClean="0"/>
                        <a:t>Gas dynamics modelling, data analysis, large vacuum system design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UK-XFEL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0725603"/>
                  </a:ext>
                </a:extLst>
              </a:tr>
              <a:tr h="103130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Diamond </a:t>
                      </a:r>
                      <a:r>
                        <a:rPr lang="en-GB" dirty="0" smtClean="0"/>
                        <a:t>LS </a:t>
                      </a:r>
                      <a:r>
                        <a:rPr lang="en-GB" sz="1400" i="1" dirty="0" smtClean="0">
                          <a:solidFill>
                            <a:srgbClr val="00B050"/>
                          </a:solidFill>
                        </a:rPr>
                        <a:t>beneficiary</a:t>
                      </a:r>
                      <a:endParaRPr lang="en-GB" sz="1400" dirty="0" smtClean="0"/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 smtClean="0"/>
                        <a:t>PSD facility at a SR beamline on Diamond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baseline="0" dirty="0" smtClean="0"/>
                        <a:t>Pumping property and ESD evaluation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baseline="0" dirty="0" smtClean="0"/>
                        <a:t>Large vacuum system design and operation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Diamond-2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3619476"/>
                  </a:ext>
                </a:extLst>
              </a:tr>
              <a:tr h="1031302">
                <a:tc>
                  <a:txBody>
                    <a:bodyPr/>
                    <a:lstStyle/>
                    <a:p>
                      <a:r>
                        <a:rPr lang="en-GB" dirty="0" smtClean="0"/>
                        <a:t>Soleil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i="1" dirty="0" smtClean="0">
                          <a:solidFill>
                            <a:srgbClr val="00B050"/>
                          </a:solidFill>
                        </a:rPr>
                        <a:t>beneficiary</a:t>
                      </a: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 smtClean="0"/>
                        <a:t>PSD facility at a SR beamline on Soleil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baseline="0" dirty="0" smtClean="0"/>
                        <a:t>Pumping property and ESD evaluation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baseline="0" dirty="0" smtClean="0"/>
                        <a:t>Large vacuum  system design and operation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Soleil</a:t>
                      </a:r>
                      <a:r>
                        <a:rPr lang="en-GB" baseline="0" dirty="0" smtClean="0"/>
                        <a:t>-2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0160312"/>
                  </a:ext>
                </a:extLst>
              </a:tr>
              <a:tr h="1031302">
                <a:tc>
                  <a:txBody>
                    <a:bodyPr/>
                    <a:lstStyle/>
                    <a:p>
                      <a:r>
                        <a:rPr lang="en-GB" dirty="0" smtClean="0"/>
                        <a:t>DESY</a:t>
                      </a:r>
                    </a:p>
                    <a:p>
                      <a:r>
                        <a:rPr lang="en-GB" sz="1400" i="1" dirty="0" smtClean="0">
                          <a:solidFill>
                            <a:srgbClr val="00B050"/>
                          </a:solidFill>
                        </a:rPr>
                        <a:t>in-kind contribution</a:t>
                      </a:r>
                      <a:endParaRPr lang="en-GB" sz="1400" i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 smtClean="0"/>
                        <a:t>NEG</a:t>
                      </a:r>
                      <a:r>
                        <a:rPr lang="en-GB" baseline="0" dirty="0" smtClean="0"/>
                        <a:t> deposition and characterisation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baseline="0" dirty="0" smtClean="0"/>
                        <a:t>Pumping property and ESD evaluation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baseline="0" dirty="0" smtClean="0"/>
                        <a:t>Large vacuum system design and operation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PETRA-IV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6703967"/>
                  </a:ext>
                </a:extLst>
              </a:tr>
            </a:tbl>
          </a:graphicData>
        </a:graphic>
      </p:graphicFrame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6134564-6B46-3C32-6A11-62F5746AB7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latin typeface="Arial" panose="020B0604020202020204" pitchFamily="34" charset="0"/>
                <a:cs typeface="Arial" panose="020B0604020202020204" pitchFamily="34" charset="0"/>
              </a:rPr>
              <a:t>WP9 | I.FAST Period 1 Review | 09.02.2023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3CC588C-CDB5-E961-5DEC-18932BECC1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2</a:t>
            </a:fld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9959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1DA022-97A3-87F7-1807-945BA31BDE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9722006" cy="920538"/>
          </a:xfrm>
        </p:spPr>
        <p:txBody>
          <a:bodyPr>
            <a:normAutofit/>
          </a:bodyPr>
          <a:lstStyle/>
          <a:p>
            <a:r>
              <a:rPr lang="fr-CH" dirty="0" smtClean="0">
                <a:latin typeface="Arial" panose="020B0604020202020204" pitchFamily="34" charset="0"/>
                <a:cs typeface="Arial" panose="020B0604020202020204" pitchFamily="34" charset="0"/>
              </a:rPr>
              <a:t>WP9 objectives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55BA73-5654-BD34-2EFE-2B97D284F8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5664"/>
            <a:ext cx="10515600" cy="1993113"/>
          </a:xfrm>
        </p:spPr>
        <p:txBody>
          <a:bodyPr>
            <a:normAutofit/>
          </a:bodyPr>
          <a:lstStyle/>
          <a:p>
            <a:pPr marL="285750" indent="-285750"/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Building facilities for photon stimulated desorption (PSD) yield measurement on beamlines.</a:t>
            </a:r>
          </a:p>
          <a:p>
            <a:pPr marL="285750" indent="-285750"/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Obtaining and analysing the photon stimulated gas desorption (PSD) experimental data from Non-Evaporable Getter (NEG) coated prototypes under conditions similar to future light sources.</a:t>
            </a:r>
            <a:endParaRPr lang="fr-CH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6134564-6B46-3C32-6A11-62F5746AB7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latin typeface="Arial" panose="020B0604020202020204" pitchFamily="34" charset="0"/>
                <a:cs typeface="Arial" panose="020B0604020202020204" pitchFamily="34" charset="0"/>
              </a:rPr>
              <a:t>WP9 | I.FAST Period 1 Review | 09.02.2023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3CC588C-CDB5-E961-5DEC-18932BECC1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3</a:t>
            </a:fld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7019873"/>
              </p:ext>
            </p:extLst>
          </p:nvPr>
        </p:nvGraphicFramePr>
        <p:xfrm>
          <a:off x="296334" y="3572690"/>
          <a:ext cx="11261836" cy="2096588"/>
        </p:xfrm>
        <a:graphic>
          <a:graphicData uri="http://schemas.openxmlformats.org/drawingml/2006/table">
            <a:tbl>
              <a:tblPr>
                <a:tableStyleId>{8A107856-5554-42FB-B03E-39F5DBC370BA}</a:tableStyleId>
              </a:tblPr>
              <a:tblGrid>
                <a:gridCol w="2017507">
                  <a:extLst>
                    <a:ext uri="{9D8B030D-6E8A-4147-A177-3AD203B41FA5}">
                      <a16:colId xmlns:a16="http://schemas.microsoft.com/office/drawing/2014/main" val="3627949292"/>
                    </a:ext>
                  </a:extLst>
                </a:gridCol>
                <a:gridCol w="4836291">
                  <a:extLst>
                    <a:ext uri="{9D8B030D-6E8A-4147-A177-3AD203B41FA5}">
                      <a16:colId xmlns:a16="http://schemas.microsoft.com/office/drawing/2014/main" val="726292616"/>
                    </a:ext>
                  </a:extLst>
                </a:gridCol>
                <a:gridCol w="2352215">
                  <a:extLst>
                    <a:ext uri="{9D8B030D-6E8A-4147-A177-3AD203B41FA5}">
                      <a16:colId xmlns:a16="http://schemas.microsoft.com/office/drawing/2014/main" val="2321368143"/>
                    </a:ext>
                  </a:extLst>
                </a:gridCol>
                <a:gridCol w="2055823">
                  <a:extLst>
                    <a:ext uri="{9D8B030D-6E8A-4147-A177-3AD203B41FA5}">
                      <a16:colId xmlns:a16="http://schemas.microsoft.com/office/drawing/2014/main" val="1499276236"/>
                    </a:ext>
                  </a:extLst>
                </a:gridCol>
              </a:tblGrid>
              <a:tr h="655910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Milestone/Deliverable name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n-GB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Delivery date</a:t>
                      </a:r>
                    </a:p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(in months)</a:t>
                      </a:r>
                      <a:endParaRPr lang="en-GB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</a:t>
                      </a:r>
                      <a:endParaRPr lang="en-GB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62591389"/>
                  </a:ext>
                </a:extLst>
              </a:tr>
              <a:tr h="720339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0" lang="en-GB" alt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Milestone </a:t>
                      </a:r>
                      <a:endParaRPr lang="en-GB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kern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First NEG coated sample are installed on SR beamline at DLS and Soleil</a:t>
                      </a:r>
                      <a:endParaRPr lang="en-GB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en-GB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Report - </a:t>
                      </a:r>
                      <a:r>
                        <a:rPr lang="en-GB" sz="1800" dirty="0" smtClean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Completed </a:t>
                      </a:r>
                      <a:endParaRPr lang="en-GB" sz="1800" b="1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836000598"/>
                  </a:ext>
                </a:extLst>
              </a:tr>
              <a:tr h="72033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alt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Deliverable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n-GB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First PSD data from NEG coating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n-GB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</a:t>
                      </a:r>
                      <a:endParaRPr lang="en-GB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Report </a:t>
                      </a:r>
                      <a:endParaRPr lang="en-GB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649270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389973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A0C79C-F135-47CC-8F2D-0605BB7A0E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7267" y="235100"/>
            <a:ext cx="10492509" cy="842586"/>
          </a:xfrm>
        </p:spPr>
        <p:txBody>
          <a:bodyPr>
            <a:norm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Summary of activities in 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P1: UKRI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A8511B-8E2E-B476-0ECD-C7B3A101F7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9450" y="1077686"/>
            <a:ext cx="5128591" cy="3168311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GB" sz="2000" i="1" dirty="0">
                <a:latin typeface="Arial" panose="020B0604020202020204" pitchFamily="34" charset="0"/>
                <a:cs typeface="Arial" panose="020B0604020202020204" pitchFamily="34" charset="0"/>
              </a:rPr>
              <a:t>Upgrading </a:t>
            </a:r>
            <a:r>
              <a:rPr lang="en-GB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the NEG </a:t>
            </a:r>
            <a:r>
              <a:rPr lang="en-GB" sz="2000" i="1" dirty="0">
                <a:latin typeface="Arial" panose="020B0604020202020204" pitchFamily="34" charset="0"/>
                <a:cs typeface="Arial" panose="020B0604020202020204" pitchFamily="34" charset="0"/>
              </a:rPr>
              <a:t>deposition </a:t>
            </a:r>
            <a:r>
              <a:rPr lang="en-GB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facility</a:t>
            </a:r>
          </a:p>
          <a:p>
            <a:pPr lvl="1"/>
            <a:r>
              <a:rPr lang="en-GB" sz="1800" dirty="0" smtClean="0">
                <a:solidFill>
                  <a:srgbClr val="2EAC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GB" sz="1800" dirty="0">
                <a:solidFill>
                  <a:srgbClr val="2EAC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coil to deposit thin films on </a:t>
            </a:r>
            <a:r>
              <a:rPr lang="en-GB" sz="1800" dirty="0" smtClean="0">
                <a:solidFill>
                  <a:srgbClr val="2EAC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tubes </a:t>
            </a:r>
            <a:r>
              <a:rPr lang="en-GB" sz="1800" dirty="0">
                <a:solidFill>
                  <a:srgbClr val="2EAC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</a:t>
            </a:r>
            <a:endParaRPr lang="en-GB" sz="1800" dirty="0" smtClean="0">
              <a:solidFill>
                <a:srgbClr val="2EAC6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/>
            <a:r>
              <a:rPr lang="en-GB" sz="14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length </a:t>
            </a:r>
            <a:r>
              <a:rPr lang="en-GB" sz="14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1 m</a:t>
            </a:r>
          </a:p>
          <a:p>
            <a:pPr lvl="2"/>
            <a:r>
              <a:rPr lang="en-GB" sz="14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Inner </a:t>
            </a:r>
            <a:r>
              <a:rPr lang="en-GB" sz="14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diameter 5-100 mm</a:t>
            </a:r>
          </a:p>
          <a:p>
            <a:pPr lvl="2"/>
            <a:r>
              <a:rPr lang="en-GB" sz="14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CF16-CF150 flanges</a:t>
            </a:r>
            <a:r>
              <a:rPr lang="en-GB" sz="14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GB" sz="18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r>
              <a:rPr lang="en-GB" sz="2000" i="1" dirty="0">
                <a:latin typeface="Arial" panose="020B0604020202020204" pitchFamily="34" charset="0"/>
                <a:cs typeface="Arial" panose="020B0604020202020204" pitchFamily="34" charset="0"/>
              </a:rPr>
              <a:t>Upgrading </a:t>
            </a:r>
            <a:r>
              <a:rPr lang="en-GB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NEG coating evaluation facility </a:t>
            </a:r>
          </a:p>
          <a:p>
            <a:pPr lvl="1">
              <a:lnSpc>
                <a:spcPct val="100000"/>
              </a:lnSpc>
            </a:pPr>
            <a:r>
              <a:rPr lang="en-GB" sz="2000" i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1-m long samples.</a:t>
            </a:r>
          </a:p>
          <a:p>
            <a:pPr>
              <a:lnSpc>
                <a:spcPct val="100000"/>
              </a:lnSpc>
            </a:pPr>
            <a:r>
              <a:rPr lang="en-GB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Coating 1</a:t>
            </a:r>
            <a:r>
              <a:rPr lang="en-GB" sz="2000" i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lang="en-GB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PSD sample with NEG</a:t>
            </a:r>
            <a:endParaRPr lang="en-GB" sz="2000" i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B5E3BB-97DF-0D9E-1425-DBE7F21661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latin typeface="Arial" panose="020B0604020202020204" pitchFamily="34" charset="0"/>
                <a:cs typeface="Arial" panose="020B0604020202020204" pitchFamily="34" charset="0"/>
              </a:rPr>
              <a:t>WP9 | I.FAST Period 1 Review | 09.02.2023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934802-73A2-CEB1-1B52-FDC308F75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4</a:t>
            </a:fld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2" descr="NEG tube full system-"/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930" y="1077686"/>
            <a:ext cx="2500083" cy="4809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2824" y="1277703"/>
            <a:ext cx="3355451" cy="4505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Arrow Connector 8"/>
          <p:cNvCxnSpPr/>
          <p:nvPr/>
        </p:nvCxnSpPr>
        <p:spPr>
          <a:xfrm flipH="1">
            <a:off x="2409245" y="1630017"/>
            <a:ext cx="1264258" cy="429371"/>
          </a:xfrm>
          <a:prstGeom prst="straightConnector1">
            <a:avLst/>
          </a:prstGeom>
          <a:ln w="349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7378810" y="3186535"/>
            <a:ext cx="1297770" cy="347493"/>
          </a:xfrm>
          <a:prstGeom prst="straightConnector1">
            <a:avLst/>
          </a:prstGeom>
          <a:ln w="349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5809" y="4054657"/>
            <a:ext cx="2768600" cy="207454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" name="Straight Arrow Connector 10"/>
          <p:cNvCxnSpPr/>
          <p:nvPr/>
        </p:nvCxnSpPr>
        <p:spPr>
          <a:xfrm>
            <a:off x="4636936" y="4046620"/>
            <a:ext cx="674535" cy="545121"/>
          </a:xfrm>
          <a:prstGeom prst="straightConnector1">
            <a:avLst/>
          </a:prstGeom>
          <a:ln w="349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2901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A0C79C-F135-47CC-8F2D-0605BB7A0E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7268" y="117566"/>
            <a:ext cx="10566532" cy="718457"/>
          </a:xfrm>
        </p:spPr>
        <p:txBody>
          <a:bodyPr>
            <a:norm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Summary of activities in 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P1: DESY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B5E3BB-97DF-0D9E-1425-DBE7F21661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16000" y="6325140"/>
            <a:ext cx="5760000" cy="365125"/>
          </a:xfrm>
        </p:spPr>
        <p:txBody>
          <a:bodyPr/>
          <a:lstStyle/>
          <a:p>
            <a:r>
              <a:rPr lang="en-GB" smtClean="0">
                <a:latin typeface="Arial" panose="020B0604020202020204" pitchFamily="34" charset="0"/>
                <a:cs typeface="Arial" panose="020B0604020202020204" pitchFamily="34" charset="0"/>
              </a:rPr>
              <a:t>WP9 | I.FAST Period 1 Review | 09.02.2023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934802-73A2-CEB1-1B52-FDC308F75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96400" y="6325140"/>
            <a:ext cx="1657400" cy="365125"/>
          </a:xfrm>
        </p:spPr>
        <p:txBody>
          <a:bodyPr/>
          <a:lstStyle/>
          <a:p>
            <a:fld id="{F7A1A58B-7BA1-7E42-8231-6D1CB1C760B1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5</a:t>
            </a:fld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130629" y="907127"/>
            <a:ext cx="5661344" cy="5500204"/>
          </a:xfrm>
        </p:spPr>
        <p:txBody>
          <a:bodyPr>
            <a:normAutofit lnSpcReduction="10000"/>
          </a:bodyPr>
          <a:lstStyle/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It was agreed that a project </a:t>
            </a:r>
            <a:r>
              <a:rPr lang="en-GB" sz="2400" i="1" dirty="0">
                <a:latin typeface="Arial" panose="020B0604020202020204" pitchFamily="34" charset="0"/>
                <a:cs typeface="Arial" panose="020B0604020202020204" pitchFamily="34" charset="0"/>
              </a:rPr>
              <a:t>standard sample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for pumping properties evaluation is  </a:t>
            </a:r>
          </a:p>
          <a:p>
            <a:pPr lvl="1"/>
            <a:r>
              <a:rPr lang="en-GB" sz="20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made of OFHC or OFS </a:t>
            </a:r>
            <a:r>
              <a:rPr lang="en-GB" sz="20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copper</a:t>
            </a:r>
            <a:endParaRPr lang="en-GB" sz="200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GB" sz="20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 = 20 </a:t>
            </a:r>
            <a:r>
              <a:rPr lang="en-GB" sz="20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mm, L </a:t>
            </a:r>
            <a:r>
              <a:rPr lang="en-GB" sz="20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500 </a:t>
            </a:r>
            <a:r>
              <a:rPr lang="en-GB" sz="20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mm, </a:t>
            </a:r>
          </a:p>
          <a:p>
            <a:pPr lvl="1"/>
            <a:r>
              <a:rPr lang="en-GB" sz="20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equipped </a:t>
            </a:r>
            <a:r>
              <a:rPr lang="en-GB" sz="20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two CF40 flanges </a:t>
            </a:r>
          </a:p>
          <a:p>
            <a:r>
              <a:rPr lang="en-GB" sz="2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Progress for P1:</a:t>
            </a:r>
          </a:p>
          <a:p>
            <a:pPr lvl="1"/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DESY has provided 11 OFS samples for NEG coating 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delivered to UKRI in March 2022)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/>
            <a:r>
              <a:rPr lang="en-GB" sz="1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samples has been used for comparison of cleaning/ etching procedures </a:t>
            </a:r>
            <a:r>
              <a:rPr lang="en-GB" sz="1600" dirty="0">
                <a:solidFill>
                  <a:srgbClr val="2EAC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 thermal outgassing measurements</a:t>
            </a:r>
          </a:p>
          <a:p>
            <a:pPr lvl="2"/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samples found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to have </a:t>
            </a:r>
            <a:endParaRPr lang="en-GB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3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Thermal outgassing was a factor 2-3 higher than a reference sample cleaned at UKRU</a:t>
            </a:r>
          </a:p>
          <a:p>
            <a:pPr lvl="3"/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some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black 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coverage identified as </a:t>
            </a:r>
            <a:r>
              <a:rPr lang="en-GB" sz="14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silver oxide</a:t>
            </a:r>
            <a:endParaRPr lang="en-GB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/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samples have been send back to DESY </a:t>
            </a:r>
          </a:p>
          <a:p>
            <a:pPr lvl="2"/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DESY cleaning procedure 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has been changed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to address this 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issue  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5871838" y="3257165"/>
            <a:ext cx="6011012" cy="2997562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600" dirty="0" smtClean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Future</a:t>
            </a:r>
            <a:r>
              <a:rPr lang="en-GB" sz="260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lvl="1"/>
            <a:r>
              <a:rPr lang="en-GB" sz="22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8 samples (expected from DESY) to be </a:t>
            </a:r>
            <a:r>
              <a:rPr lang="en-GB" sz="22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coated at UKRI (DL</a:t>
            </a:r>
            <a:r>
              <a:rPr lang="en-GB" sz="22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):</a:t>
            </a:r>
          </a:p>
          <a:p>
            <a:pPr lvl="2"/>
            <a:r>
              <a:rPr lang="en-GB" sz="1900" dirty="0" smtClean="0">
                <a:solidFill>
                  <a:srgbClr val="B3050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 samples will be coated with </a:t>
            </a:r>
            <a:r>
              <a:rPr lang="en-GB" sz="1900" dirty="0" err="1" smtClean="0">
                <a:solidFill>
                  <a:srgbClr val="B3050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Zr</a:t>
            </a:r>
            <a:r>
              <a:rPr lang="en-GB" sz="1900" dirty="0" smtClean="0">
                <a:solidFill>
                  <a:srgbClr val="B3050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2"/>
            <a:r>
              <a:rPr lang="en-GB" sz="1900" dirty="0">
                <a:solidFill>
                  <a:srgbClr val="B3050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 samples will be coated with </a:t>
            </a:r>
            <a:r>
              <a:rPr lang="en-GB" sz="1900" dirty="0" err="1" smtClean="0">
                <a:solidFill>
                  <a:srgbClr val="B3050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</a:t>
            </a:r>
            <a:r>
              <a:rPr lang="en-GB" sz="1900" dirty="0" smtClean="0">
                <a:solidFill>
                  <a:srgbClr val="B3050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GB" sz="1900" dirty="0" err="1" smtClean="0">
                <a:solidFill>
                  <a:srgbClr val="B3050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Zr</a:t>
            </a:r>
            <a:r>
              <a:rPr lang="en-GB" sz="1900" dirty="0" smtClean="0">
                <a:solidFill>
                  <a:srgbClr val="B3050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-V</a:t>
            </a:r>
          </a:p>
          <a:p>
            <a:pPr lvl="1"/>
            <a:r>
              <a:rPr lang="en-GB" sz="22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 </a:t>
            </a:r>
            <a:r>
              <a:rPr lang="en-GB" sz="2200" b="1" i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identical samples </a:t>
            </a:r>
            <a:r>
              <a:rPr lang="en-GB" sz="22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will be tested in 4 labs for comparing (</a:t>
            </a:r>
            <a:r>
              <a:rPr lang="en-GB" sz="22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cross-verifying</a:t>
            </a:r>
            <a:r>
              <a:rPr lang="en-GB" sz="22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the results obtained on different </a:t>
            </a:r>
            <a:r>
              <a:rPr lang="en-GB" sz="22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facilities</a:t>
            </a:r>
          </a:p>
          <a:p>
            <a:pPr lvl="1"/>
            <a:r>
              <a:rPr lang="en-GB" sz="22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More samples can be produced in a future</a:t>
            </a:r>
            <a:r>
              <a:rPr lang="en-GB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GB" sz="4400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GB" dirty="0">
              <a:solidFill>
                <a:srgbClr val="B3050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2156" y="836023"/>
            <a:ext cx="5427688" cy="2320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25570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A0C79C-F135-47CC-8F2D-0605BB7A0E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0669" y="150979"/>
            <a:ext cx="11530148" cy="711170"/>
          </a:xfrm>
        </p:spPr>
        <p:txBody>
          <a:bodyPr>
            <a:normAutofit/>
          </a:bodyPr>
          <a:lstStyle/>
          <a:p>
            <a: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  <a:t>Summary of activities in </a:t>
            </a:r>
            <a:r>
              <a:rPr lang="en-GB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P1: DLS and Soleil</a:t>
            </a:r>
            <a:endParaRPr lang="en-GB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B5E3BB-97DF-0D9E-1425-DBE7F21661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16000" y="6403520"/>
            <a:ext cx="5760000" cy="365125"/>
          </a:xfrm>
        </p:spPr>
        <p:txBody>
          <a:bodyPr/>
          <a:lstStyle/>
          <a:p>
            <a:r>
              <a:rPr lang="en-GB" smtClean="0">
                <a:latin typeface="Arial" panose="020B0604020202020204" pitchFamily="34" charset="0"/>
                <a:cs typeface="Arial" panose="020B0604020202020204" pitchFamily="34" charset="0"/>
              </a:rPr>
              <a:t>WP9 | I.FAST Period 1 Review | 09.02.2023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934802-73A2-CEB1-1B52-FDC308F75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96400" y="6403520"/>
            <a:ext cx="1657400" cy="365125"/>
          </a:xfrm>
        </p:spPr>
        <p:txBody>
          <a:bodyPr/>
          <a:lstStyle/>
          <a:p>
            <a:fld id="{F7A1A58B-7BA1-7E42-8231-6D1CB1C760B1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6</a:t>
            </a:fld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107627" y="824322"/>
            <a:ext cx="7227168" cy="534270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Measurements of PSD yields will be performed on Synchrotron Radiation (SR) beamlines at DLS and Soleil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en-GB" sz="2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Progress for P1:</a:t>
            </a:r>
          </a:p>
          <a:p>
            <a:pPr lvl="1"/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Sample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for PSD 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measurements was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jointly designed by Soleil and DLS</a:t>
            </a:r>
          </a:p>
          <a:p>
            <a:pPr lvl="1"/>
            <a:r>
              <a:rPr lang="en-GB" sz="20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 samples </a:t>
            </a:r>
            <a:r>
              <a:rPr lang="en-GB" sz="20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have been produced from C10700 copper and delivered in October 2022 for coating </a:t>
            </a:r>
            <a:r>
              <a:rPr lang="en-GB" sz="18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(6 to UKRI and 3 to DESY)</a:t>
            </a:r>
            <a:r>
              <a:rPr lang="en-GB" sz="20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/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delivery 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delayed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by 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industrial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manufacturer SAES REAL</a:t>
            </a:r>
          </a:p>
          <a:p>
            <a:pPr lvl="2"/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these samples have been cleaned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by a 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manufacturer</a:t>
            </a:r>
          </a:p>
          <a:p>
            <a:pPr lvl="2"/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one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sample has been inspected 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visually and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tested on thermal 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outgassing - </a:t>
            </a:r>
            <a:r>
              <a:rPr lang="en-GB" sz="1600" i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satisfactory</a:t>
            </a:r>
            <a:endParaRPr lang="en-GB" sz="1600" i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400" dirty="0" smtClean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Future:</a:t>
            </a:r>
          </a:p>
          <a:p>
            <a:pPr lvl="1"/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First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two samples will be coated with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Zr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at UKRI (DL), </a:t>
            </a:r>
          </a:p>
          <a:p>
            <a:pPr lvl="2"/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so </a:t>
            </a:r>
            <a:r>
              <a:rPr lang="en-GB" sz="1600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identical samples will be initially tested in DLS and Soleil for comparing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(cross-verifying) the results obtained on different facilities</a:t>
            </a:r>
          </a:p>
          <a:p>
            <a:pPr lvl="1"/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More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samples 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will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be produced in a 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future</a:t>
            </a:r>
          </a:p>
          <a:p>
            <a:pPr lvl="2"/>
            <a:r>
              <a:rPr lang="en-GB" sz="1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Later</a:t>
            </a:r>
            <a:r>
              <a:rPr lang="en-GB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samples will be cleaned at DESY following a procedure being developed in an ongoing </a:t>
            </a:r>
            <a:r>
              <a:rPr lang="en-GB" sz="1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research</a:t>
            </a:r>
            <a:endParaRPr lang="en-GB" sz="16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F49A9BB-3369-462E-BEB2-C4DCA3E20D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02583" y="862149"/>
            <a:ext cx="4348144" cy="285801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0928" y="4431337"/>
            <a:ext cx="4659889" cy="1058373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>
            <a:off x="6957391" y="2242268"/>
            <a:ext cx="1559592" cy="1107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6750657" y="3188473"/>
            <a:ext cx="2409246" cy="1447137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85459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A0C79C-F135-47CC-8F2D-0605BB7A0E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389" y="143057"/>
            <a:ext cx="11586754" cy="776076"/>
          </a:xfrm>
        </p:spPr>
        <p:txBody>
          <a:bodyPr>
            <a:noAutofit/>
          </a:bodyPr>
          <a:lstStyle/>
          <a:p>
            <a: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  <a:t>Summary of activities in </a:t>
            </a:r>
            <a:r>
              <a:rPr lang="en-GB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P1: DLS and Soleil</a:t>
            </a:r>
            <a:endParaRPr lang="en-GB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type="body" idx="1"/>
          </p:nvPr>
        </p:nvSpPr>
        <p:spPr>
          <a:xfrm>
            <a:off x="914400" y="762096"/>
            <a:ext cx="5157787" cy="493885"/>
          </a:xfrm>
        </p:spPr>
        <p:txBody>
          <a:bodyPr>
            <a:normAutofit/>
          </a:bodyPr>
          <a:lstStyle/>
          <a:p>
            <a:r>
              <a:rPr lang="en-GB" sz="2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DLS: </a:t>
            </a:r>
            <a:r>
              <a:rPr lang="en-GB" sz="20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dipole </a:t>
            </a:r>
            <a:r>
              <a:rPr lang="en-GB" sz="2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front-end (FE10B</a:t>
            </a:r>
            <a:r>
              <a:rPr lang="en-GB" sz="20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):</a:t>
            </a:r>
            <a:endParaRPr lang="en-GB" sz="20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126911" y="1255980"/>
            <a:ext cx="6021881" cy="3260361"/>
          </a:xfrm>
        </p:spPr>
        <p:txBody>
          <a:bodyPr>
            <a:normAutofit/>
          </a:bodyPr>
          <a:lstStyle/>
          <a:p>
            <a:pPr>
              <a:buFont typeface="Symbol" panose="05050102010706020507" pitchFamily="18" charset="2"/>
              <a:buChar char="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Front-end section: installed November 2020</a:t>
            </a:r>
          </a:p>
          <a:p>
            <a:pPr>
              <a:buFont typeface="Symbol" panose="05050102010706020507" pitchFamily="18" charset="2"/>
              <a:buChar char="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Experimental end-station: </a:t>
            </a:r>
            <a:endParaRPr lang="en-GB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Font typeface="Symbol" panose="05050102010706020507" pitchFamily="18" charset="2"/>
              <a:buChar char=""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post-installation 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conditioning with 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an uncoated stainless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steel DN40 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sample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vessel 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till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Feb 2022</a:t>
            </a:r>
          </a:p>
          <a:p>
            <a:pPr lvl="1">
              <a:buFont typeface="Symbol" panose="05050102010706020507" pitchFamily="18" charset="2"/>
              <a:buChar char="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Stainless steel DN40 DLS type sample NEG coated at UKRI (DL) was installed during a DLS shutdown in March 2022 and remain under SR till present</a:t>
            </a:r>
          </a:p>
          <a:p>
            <a:pPr>
              <a:buFont typeface="Symbol" panose="05050102010706020507" pitchFamily="18" charset="2"/>
              <a:buChar char=""/>
            </a:pPr>
            <a:r>
              <a:rPr lang="en-GB" sz="240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Future:</a:t>
            </a:r>
          </a:p>
          <a:p>
            <a:pPr lvl="1">
              <a:buFont typeface="Symbol" panose="05050102010706020507" pitchFamily="18" charset="2"/>
              <a:buChar char=""/>
            </a:pPr>
            <a:r>
              <a:rPr lang="en-GB" sz="16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Copper </a:t>
            </a:r>
            <a:r>
              <a:rPr lang="en-GB" sz="16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coated with NEG </a:t>
            </a:r>
            <a:r>
              <a:rPr lang="en-GB" sz="16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will be installed </a:t>
            </a:r>
            <a:r>
              <a:rPr lang="en-GB" sz="16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during a following DLS </a:t>
            </a:r>
            <a:r>
              <a:rPr lang="en-GB" sz="16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shutdowns starting </a:t>
            </a:r>
            <a:r>
              <a:rPr lang="en-GB" sz="16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 the 24</a:t>
            </a:r>
            <a:r>
              <a:rPr lang="en-GB" sz="1600" baseline="300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16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March or on the 26</a:t>
            </a:r>
            <a:r>
              <a:rPr lang="en-GB" sz="1600" baseline="300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16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May 2023</a:t>
            </a:r>
            <a:r>
              <a:rPr lang="en-GB" sz="16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GB" sz="1600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6497041" y="716019"/>
            <a:ext cx="4798613" cy="539962"/>
          </a:xfrm>
        </p:spPr>
        <p:txBody>
          <a:bodyPr/>
          <a:lstStyle/>
          <a:p>
            <a:r>
              <a:rPr lang="en-GB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Soleil: dipole front-end</a:t>
            </a:r>
            <a:endParaRPr lang="en-GB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quarter" idx="4"/>
          </p:nvPr>
        </p:nvSpPr>
        <p:spPr>
          <a:xfrm>
            <a:off x="6289766" y="1255980"/>
            <a:ext cx="5581531" cy="2854844"/>
          </a:xfrm>
        </p:spPr>
        <p:txBody>
          <a:bodyPr>
            <a:normAutofit/>
          </a:bodyPr>
          <a:lstStyle/>
          <a:p>
            <a:pPr>
              <a:buFont typeface="Symbol" panose="05050102010706020507" pitchFamily="18" charset="2"/>
              <a:buChar char="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Front-end section: reconditioned during 2020</a:t>
            </a:r>
          </a:p>
          <a:p>
            <a:pPr>
              <a:buFont typeface="Symbol" panose="05050102010706020507" pitchFamily="18" charset="2"/>
              <a:buChar char="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Experimental end-station: </a:t>
            </a:r>
            <a:endParaRPr lang="en-GB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Font typeface="Symbol" panose="05050102010706020507" pitchFamily="18" charset="2"/>
              <a:buChar char=""/>
            </a:pPr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currently 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under operation with samples coated with NEG at SAES getters</a:t>
            </a:r>
          </a:p>
          <a:p>
            <a:pPr>
              <a:buFont typeface="Symbol" panose="05050102010706020507" pitchFamily="18" charset="2"/>
              <a:buChar char=""/>
            </a:pPr>
            <a:r>
              <a:rPr lang="en-GB" sz="200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Future:</a:t>
            </a:r>
          </a:p>
          <a:p>
            <a:pPr lvl="1">
              <a:buFont typeface="Symbol" panose="05050102010706020507" pitchFamily="18" charset="2"/>
              <a:buChar char=""/>
            </a:pPr>
            <a:r>
              <a:rPr lang="en-GB" sz="18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Copper </a:t>
            </a:r>
            <a:r>
              <a:rPr lang="en-GB" sz="18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samples will be NEG coated at UKRI (DL) and installed during a Soleil shutdown in in Feb-March 2023 </a:t>
            </a:r>
            <a:r>
              <a:rPr lang="en-GB" sz="18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sz="1800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B5E3BB-97DF-0D9E-1425-DBE7F21661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16000" y="6331668"/>
            <a:ext cx="5760000" cy="365125"/>
          </a:xfrm>
        </p:spPr>
        <p:txBody>
          <a:bodyPr/>
          <a:lstStyle/>
          <a:p>
            <a:r>
              <a:rPr lang="en-GB" smtClean="0">
                <a:latin typeface="Arial" panose="020B0604020202020204" pitchFamily="34" charset="0"/>
                <a:cs typeface="Arial" panose="020B0604020202020204" pitchFamily="34" charset="0"/>
              </a:rPr>
              <a:t>WP9 | I.FAST Period 1 Review | 09.02.2023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934802-73A2-CEB1-1B52-FDC308F75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96400" y="6331668"/>
            <a:ext cx="1657400" cy="365125"/>
          </a:xfrm>
        </p:spPr>
        <p:txBody>
          <a:bodyPr/>
          <a:lstStyle/>
          <a:p>
            <a:fld id="{F7A1A58B-7BA1-7E42-8231-6D1CB1C760B1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7</a:t>
            </a:fld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 descr="A picture containing indoor, counter, equipment, cluttered&#10;&#10;Description automatically generated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9164" y="4516341"/>
            <a:ext cx="3141233" cy="232709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5187" y="3698937"/>
            <a:ext cx="4798613" cy="3048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32165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105191-E767-D9CA-4258-F9B67D6493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8629185" cy="1039928"/>
          </a:xfrm>
        </p:spPr>
        <p:txBody>
          <a:bodyPr>
            <a:norm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Deliverables and Milestones P1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B1775F4-7CED-E9F3-271B-DD070E6ECB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latin typeface="Arial" panose="020B0604020202020204" pitchFamily="34" charset="0"/>
                <a:cs typeface="Arial" panose="020B0604020202020204" pitchFamily="34" charset="0"/>
              </a:rPr>
              <a:t>WP9 | I.FAST Period 1 Review | 09.02.2023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F8C414B-2518-DCA2-A9B2-6B4CF6F7CF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8</a:t>
            </a:fld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45250" y="1596678"/>
            <a:ext cx="43011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One Milestones has been completed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</a:p>
          <a:p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No Deliverable scheduled for P1  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0038326"/>
              </p:ext>
            </p:extLst>
          </p:nvPr>
        </p:nvGraphicFramePr>
        <p:xfrm>
          <a:off x="153210" y="2718834"/>
          <a:ext cx="11261836" cy="2096588"/>
        </p:xfrm>
        <a:graphic>
          <a:graphicData uri="http://schemas.openxmlformats.org/drawingml/2006/table">
            <a:tbl>
              <a:tblPr>
                <a:tableStyleId>{8A107856-5554-42FB-B03E-39F5DBC370BA}</a:tableStyleId>
              </a:tblPr>
              <a:tblGrid>
                <a:gridCol w="2017507">
                  <a:extLst>
                    <a:ext uri="{9D8B030D-6E8A-4147-A177-3AD203B41FA5}">
                      <a16:colId xmlns:a16="http://schemas.microsoft.com/office/drawing/2014/main" val="3627949292"/>
                    </a:ext>
                  </a:extLst>
                </a:gridCol>
                <a:gridCol w="4836291">
                  <a:extLst>
                    <a:ext uri="{9D8B030D-6E8A-4147-A177-3AD203B41FA5}">
                      <a16:colId xmlns:a16="http://schemas.microsoft.com/office/drawing/2014/main" val="726292616"/>
                    </a:ext>
                  </a:extLst>
                </a:gridCol>
                <a:gridCol w="2352215">
                  <a:extLst>
                    <a:ext uri="{9D8B030D-6E8A-4147-A177-3AD203B41FA5}">
                      <a16:colId xmlns:a16="http://schemas.microsoft.com/office/drawing/2014/main" val="2321368143"/>
                    </a:ext>
                  </a:extLst>
                </a:gridCol>
                <a:gridCol w="2055823">
                  <a:extLst>
                    <a:ext uri="{9D8B030D-6E8A-4147-A177-3AD203B41FA5}">
                      <a16:colId xmlns:a16="http://schemas.microsoft.com/office/drawing/2014/main" val="1499276236"/>
                    </a:ext>
                  </a:extLst>
                </a:gridCol>
              </a:tblGrid>
              <a:tr h="655910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Milestone/Deliverable name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n-GB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Delivery date</a:t>
                      </a:r>
                    </a:p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(in months)</a:t>
                      </a:r>
                      <a:endParaRPr lang="en-GB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</a:t>
                      </a:r>
                      <a:endParaRPr lang="en-GB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62591389"/>
                  </a:ext>
                </a:extLst>
              </a:tr>
              <a:tr h="720339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0" lang="en-GB" alt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Milestone </a:t>
                      </a:r>
                      <a:endParaRPr lang="en-GB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kern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First NEG coated sample are installed on SR beamline at DLS and Soleil</a:t>
                      </a:r>
                      <a:endParaRPr lang="en-GB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en-GB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Report - </a:t>
                      </a:r>
                      <a:r>
                        <a:rPr lang="en-GB" sz="1800" dirty="0" smtClean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Completed </a:t>
                      </a:r>
                      <a:endParaRPr lang="en-GB" sz="1800" b="1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836000598"/>
                  </a:ext>
                </a:extLst>
              </a:tr>
              <a:tr h="72033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alt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Deliverable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n-GB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First PSD data from NEG coating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n-GB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</a:t>
                      </a:r>
                      <a:endParaRPr lang="en-GB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Report </a:t>
                      </a:r>
                      <a:endParaRPr lang="en-GB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649270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729867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B8A197-4AB7-D723-4080-E0CE158A91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01516"/>
            <a:ext cx="10000786" cy="771911"/>
          </a:xfrm>
        </p:spPr>
        <p:txBody>
          <a:bodyPr>
            <a:normAutofit/>
          </a:bodyPr>
          <a:lstStyle/>
          <a:p>
            <a:r>
              <a:rPr lang="fr-CH" dirty="0">
                <a:latin typeface="Arial" panose="020B0604020202020204" pitchFamily="34" charset="0"/>
                <a:cs typeface="Arial" panose="020B0604020202020204" pitchFamily="34" charset="0"/>
              </a:rPr>
              <a:t>Relevance of objectives and impact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28FE6A-2AC6-432A-820E-3F4F9FA7B6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00647"/>
            <a:ext cx="10515600" cy="4928554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00000"/>
              </a:lnSpc>
            </a:pPr>
            <a:r>
              <a:rPr lang="en-GB" i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GB" i="1" u="sng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lang="en-GB" i="1" u="sng" dirty="0">
                <a:latin typeface="Arial" panose="020B0604020202020204" pitchFamily="34" charset="0"/>
                <a:cs typeface="Arial" panose="020B0604020202020204" pitchFamily="34" charset="0"/>
              </a:rPr>
              <a:t> Objective</a:t>
            </a:r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endParaRPr lang="en-GB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lnSpc>
                <a:spcPct val="100000"/>
              </a:lnSpc>
            </a:pPr>
            <a:r>
              <a:rPr lang="en-GB" i="1" dirty="0" smtClean="0">
                <a:latin typeface="Arial" panose="020B0604020202020204" pitchFamily="34" charset="0"/>
                <a:cs typeface="Arial" panose="020B0604020202020204" pitchFamily="34" charset="0"/>
              </a:rPr>
              <a:t>Building </a:t>
            </a:r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facilities for photon stimulated desorption (PSD) yield measurement on beamlines</a:t>
            </a:r>
            <a:r>
              <a:rPr lang="en-GB" i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lvl="2">
              <a:lnSpc>
                <a:spcPct val="100000"/>
              </a:lnSpc>
            </a:pPr>
            <a:r>
              <a:rPr lang="en-GB" i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Completed: two facilities </a:t>
            </a:r>
            <a:r>
              <a:rPr lang="en-GB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en-GB" i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PSD </a:t>
            </a:r>
            <a:r>
              <a:rPr lang="en-GB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yield measurement </a:t>
            </a:r>
            <a:r>
              <a:rPr lang="en-GB" i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 in operation at DLS and Soleil</a:t>
            </a:r>
          </a:p>
          <a:p>
            <a:pPr>
              <a:lnSpc>
                <a:spcPct val="100000"/>
              </a:lnSpc>
            </a:pPr>
            <a:r>
              <a:rPr lang="en-GB" i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i="1" u="sng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  <a:r>
              <a:rPr lang="en-GB" i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i="1" u="sng" dirty="0">
                <a:latin typeface="Arial" panose="020B0604020202020204" pitchFamily="34" charset="0"/>
                <a:cs typeface="Arial" panose="020B0604020202020204" pitchFamily="34" charset="0"/>
              </a:rPr>
              <a:t>Objective</a:t>
            </a:r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endParaRPr lang="en-GB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lnSpc>
                <a:spcPct val="100000"/>
              </a:lnSpc>
            </a:pPr>
            <a:r>
              <a:rPr lang="en-GB" i="1" dirty="0" smtClean="0">
                <a:latin typeface="Arial" panose="020B0604020202020204" pitchFamily="34" charset="0"/>
                <a:cs typeface="Arial" panose="020B0604020202020204" pitchFamily="34" charset="0"/>
              </a:rPr>
              <a:t>Obtaining </a:t>
            </a:r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and analysing the </a:t>
            </a:r>
            <a:r>
              <a:rPr lang="en-GB" i="1" dirty="0" smtClean="0">
                <a:latin typeface="Arial" panose="020B0604020202020204" pitchFamily="34" charset="0"/>
                <a:cs typeface="Arial" panose="020B0604020202020204" pitchFamily="34" charset="0"/>
              </a:rPr>
              <a:t>PSD </a:t>
            </a:r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experimental data from </a:t>
            </a:r>
            <a:r>
              <a:rPr lang="en-GB" i="1" dirty="0" smtClean="0">
                <a:latin typeface="Arial" panose="020B0604020202020204" pitchFamily="34" charset="0"/>
                <a:cs typeface="Arial" panose="020B0604020202020204" pitchFamily="34" charset="0"/>
              </a:rPr>
              <a:t>NEG </a:t>
            </a:r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coated prototypes under conditions similar to future light sources.</a:t>
            </a:r>
          </a:p>
          <a:p>
            <a:pPr lvl="2">
              <a:lnSpc>
                <a:spcPct val="100000"/>
              </a:lnSpc>
            </a:pPr>
            <a:r>
              <a:rPr lang="en-GB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 in progress </a:t>
            </a:r>
          </a:p>
          <a:p>
            <a:pPr>
              <a:lnSpc>
                <a:spcPct val="100000"/>
              </a:lnSpc>
            </a:pPr>
            <a:r>
              <a:rPr lang="en-GB" i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Relevance</a:t>
            </a:r>
            <a:r>
              <a:rPr lang="en-GB" i="1" dirty="0" smtClean="0">
                <a:latin typeface="Arial" panose="020B0604020202020204" pitchFamily="34" charset="0"/>
                <a:cs typeface="Arial" panose="020B0604020202020204" pitchFamily="34" charset="0"/>
              </a:rPr>
              <a:t>: very important data for designing future machines with SR: </a:t>
            </a:r>
          </a:p>
          <a:p>
            <a:pPr lvl="1">
              <a:lnSpc>
                <a:spcPct val="100000"/>
              </a:lnSpc>
            </a:pPr>
            <a:r>
              <a:rPr lang="en-GB" i="1" dirty="0" smtClean="0">
                <a:latin typeface="Arial" panose="020B0604020202020204" pitchFamily="34" charset="0"/>
                <a:cs typeface="Arial" panose="020B0604020202020204" pitchFamily="34" charset="0"/>
              </a:rPr>
              <a:t>DLS-2, Soleil-2, PETRA-IV, UK-XFEL, etc…</a:t>
            </a:r>
            <a:endParaRPr lang="en-GB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r>
              <a:rPr lang="en-GB" i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Impact</a:t>
            </a:r>
            <a:r>
              <a:rPr lang="en-GB" i="1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lvl="1">
              <a:lnSpc>
                <a:spcPct val="100000"/>
              </a:lnSpc>
            </a:pPr>
            <a:r>
              <a:rPr lang="en-GB" i="1" dirty="0" smtClean="0">
                <a:latin typeface="Arial" panose="020B0604020202020204" pitchFamily="34" charset="0"/>
                <a:cs typeface="Arial" panose="020B0604020202020204" pitchFamily="34" charset="0"/>
              </a:rPr>
              <a:t>NEG coated vacuum chamber can </a:t>
            </a:r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be activated at low temperature of </a:t>
            </a:r>
            <a:r>
              <a:rPr lang="en-GB" i="1" dirty="0" smtClean="0">
                <a:latin typeface="Arial" panose="020B0604020202020204" pitchFamily="34" charset="0"/>
                <a:cs typeface="Arial" panose="020B0604020202020204" pitchFamily="34" charset="0"/>
              </a:rPr>
              <a:t>150-160</a:t>
            </a:r>
            <a:r>
              <a:rPr lang="en-GB" i="1" dirty="0" smtClean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</a:t>
            </a:r>
            <a:r>
              <a:rPr lang="en-GB" i="1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GB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lnSpc>
                <a:spcPct val="100000"/>
              </a:lnSpc>
            </a:pPr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Meeting challenging vacuum specification at UHV or XHV</a:t>
            </a:r>
          </a:p>
          <a:p>
            <a:pPr lvl="1">
              <a:lnSpc>
                <a:spcPct val="100000"/>
              </a:lnSpc>
            </a:pPr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Lower cost of vacuum </a:t>
            </a:r>
            <a:r>
              <a:rPr lang="en-GB" i="1" dirty="0" smtClean="0">
                <a:latin typeface="Arial" panose="020B0604020202020204" pitchFamily="34" charset="0"/>
                <a:cs typeface="Arial" panose="020B0604020202020204" pitchFamily="34" charset="0"/>
              </a:rPr>
              <a:t>system</a:t>
            </a:r>
            <a:endParaRPr lang="en-GB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>
              <a:lnSpc>
                <a:spcPct val="100000"/>
              </a:lnSpc>
            </a:pPr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Less number of pumps, thus less controllers and cables </a:t>
            </a:r>
          </a:p>
          <a:p>
            <a:pPr lvl="2">
              <a:lnSpc>
                <a:spcPct val="100000"/>
              </a:lnSpc>
            </a:pPr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Smaller size of the pumps, thus lower cost per unit </a:t>
            </a:r>
          </a:p>
          <a:p>
            <a:pPr lvl="1">
              <a:lnSpc>
                <a:spcPct val="100000"/>
              </a:lnSpc>
            </a:pPr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The only solution for narrow vacuum </a:t>
            </a:r>
            <a:r>
              <a:rPr lang="en-GB" i="1" dirty="0" smtClean="0">
                <a:latin typeface="Arial" panose="020B0604020202020204" pitchFamily="34" charset="0"/>
                <a:cs typeface="Arial" panose="020B0604020202020204" pitchFamily="34" charset="0"/>
              </a:rPr>
              <a:t>chambers</a:t>
            </a:r>
            <a:endParaRPr lang="en-GB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B3C2E15-F592-24C5-F777-583FCD0BC3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latin typeface="Arial" panose="020B0604020202020204" pitchFamily="34" charset="0"/>
                <a:cs typeface="Arial" panose="020B0604020202020204" pitchFamily="34" charset="0"/>
              </a:rPr>
              <a:t>WP9 | I.FAST Period 1 Review | 09.02.2023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D6C5AA-2BBF-AD89-951C-70D1B1E76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9</a:t>
            </a:fld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3721759"/>
      </p:ext>
    </p:extLst>
  </p:cSld>
  <p:clrMapOvr>
    <a:masterClrMapping/>
  </p:clrMapOvr>
</p:sld>
</file>

<file path=ppt/theme/theme1.xml><?xml version="1.0" encoding="utf-8"?>
<a:theme xmlns:a="http://schemas.openxmlformats.org/drawingml/2006/main" name="I.FAST Custom Slides">
  <a:themeElements>
    <a:clrScheme name="I.FAST custom colours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FA00C8"/>
      </a:accent1>
      <a:accent2>
        <a:srgbClr val="08EDF9"/>
      </a:accent2>
      <a:accent3>
        <a:srgbClr val="A850D9"/>
      </a:accent3>
      <a:accent4>
        <a:srgbClr val="2776BF"/>
      </a:accent4>
      <a:accent5>
        <a:srgbClr val="0035CB"/>
      </a:accent5>
      <a:accent6>
        <a:srgbClr val="6011D6"/>
      </a:accent6>
      <a:hlink>
        <a:srgbClr val="08EDF9"/>
      </a:hlink>
      <a:folHlink>
        <a:srgbClr val="03777D"/>
      </a:folHlink>
    </a:clrScheme>
    <a:fontScheme name="I.FAST custom fonts">
      <a:majorFont>
        <a:latin typeface="Montserrat ExtraBold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fast_theme" id="{7AE54E39-E136-2946-BAAD-9EC2262D7CA6}" vid="{60EF505A-9AB9-5F42-9EF0-EE8A69267E7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337</TotalTime>
  <Words>1011</Words>
  <Application>Microsoft Office PowerPoint</Application>
  <PresentationFormat>Widescreen</PresentationFormat>
  <Paragraphs>149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20" baseType="lpstr">
      <vt:lpstr>Arial</vt:lpstr>
      <vt:lpstr>Calibri</vt:lpstr>
      <vt:lpstr>Microsoft Himalaya</vt:lpstr>
      <vt:lpstr>Montserrat</vt:lpstr>
      <vt:lpstr>Montserrat ExtraBold</vt:lpstr>
      <vt:lpstr>Montserrat SemiBold</vt:lpstr>
      <vt:lpstr>Symbol</vt:lpstr>
      <vt:lpstr>Tahoma</vt:lpstr>
      <vt:lpstr>Times New Roman</vt:lpstr>
      <vt:lpstr>I.FAST Custom Slides</vt:lpstr>
      <vt:lpstr>PowerPoint Presentation</vt:lpstr>
      <vt:lpstr>Task 10.5 structure</vt:lpstr>
      <vt:lpstr>WP9 objectives</vt:lpstr>
      <vt:lpstr>Summary of activities in P1: UKRI</vt:lpstr>
      <vt:lpstr>Summary of activities in P1: DESY</vt:lpstr>
      <vt:lpstr>Summary of activities in P1: DLS and Soleil</vt:lpstr>
      <vt:lpstr>Summary of activities in P1: DLS and Soleil</vt:lpstr>
      <vt:lpstr>Deliverables and Milestones P1</vt:lpstr>
      <vt:lpstr>Relevance of objectives and impact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Maurizio Vretenar</dc:creator>
  <cp:lastModifiedBy>Malyshev, Oleg (STFC,DL,AST)</cp:lastModifiedBy>
  <cp:revision>27</cp:revision>
  <dcterms:created xsi:type="dcterms:W3CDTF">2023-01-30T09:21:40Z</dcterms:created>
  <dcterms:modified xsi:type="dcterms:W3CDTF">2023-02-06T09:49:14Z</dcterms:modified>
</cp:coreProperties>
</file>