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428" r:id="rId3"/>
    <p:sldId id="429" r:id="rId4"/>
    <p:sldId id="430" r:id="rId5"/>
    <p:sldId id="431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08A2CD-CB0B-420B-9491-CE02CD8BCD35}" v="2" dt="2023-01-31T09:48:20.9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2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Period 1 Review, 7 February 2023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2/7/2023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46652" y="1558024"/>
            <a:ext cx="11452854" cy="3303468"/>
          </a:xfrm>
        </p:spPr>
        <p:txBody>
          <a:bodyPr/>
          <a:lstStyle/>
          <a:p>
            <a:r>
              <a:rPr lang="fr-CH" sz="4400" dirty="0"/>
              <a:t>Report on WP/</a:t>
            </a:r>
            <a:r>
              <a:rPr lang="fr-CH" sz="4400" dirty="0" err="1"/>
              <a:t>Task</a:t>
            </a:r>
            <a:r>
              <a:rPr lang="fr-CH" sz="4400" dirty="0"/>
              <a:t> 11.3:</a:t>
            </a:r>
          </a:p>
          <a:p>
            <a:r>
              <a:rPr lang="fr-CH" sz="4400" i="1" dirty="0"/>
              <a:t>Permanent Magnet </a:t>
            </a:r>
            <a:r>
              <a:rPr lang="fr-CH" sz="4400" i="1" dirty="0" err="1"/>
              <a:t>Quadrupoles</a:t>
            </a:r>
            <a:r>
              <a:rPr lang="fr-CH" sz="4400" i="1" dirty="0"/>
              <a:t> &amp; </a:t>
            </a:r>
            <a:r>
              <a:rPr lang="fr-CH" sz="4400" i="1" dirty="0" err="1"/>
              <a:t>Combined</a:t>
            </a:r>
            <a:r>
              <a:rPr lang="fr-CH" sz="4400" i="1" dirty="0"/>
              <a:t> </a:t>
            </a:r>
            <a:r>
              <a:rPr lang="fr-CH" sz="4400" i="1" dirty="0" err="1"/>
              <a:t>Function</a:t>
            </a:r>
            <a:r>
              <a:rPr lang="fr-CH" sz="4400" i="1" dirty="0"/>
              <a:t> Magnets for Ultra Low-Emittance Rings</a:t>
            </a:r>
          </a:p>
          <a:p>
            <a:endParaRPr lang="en-GB" sz="44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861492"/>
            <a:ext cx="7402857" cy="378210"/>
          </a:xfrm>
        </p:spPr>
        <p:txBody>
          <a:bodyPr/>
          <a:lstStyle/>
          <a:p>
            <a:r>
              <a:rPr lang="en-GB" dirty="0"/>
              <a:t>I.FAST Period 1 Review, 07.02.2023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4093148"/>
            <a:ext cx="7402857" cy="768344"/>
          </a:xfrm>
        </p:spPr>
        <p:txBody>
          <a:bodyPr>
            <a:normAutofit/>
          </a:bodyPr>
          <a:lstStyle/>
          <a:p>
            <a:r>
              <a:rPr lang="en-GB" sz="2400" dirty="0"/>
              <a:t>Alex Hinton, STFC 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/>
              <a:t>WP/</a:t>
            </a:r>
            <a:r>
              <a:rPr lang="fr-CH" dirty="0" err="1"/>
              <a:t>Task</a:t>
            </a:r>
            <a:r>
              <a:rPr lang="fr-CH" dirty="0"/>
              <a:t> structure and objectives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205"/>
            <a:ext cx="5562600" cy="428790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GB" i="1" dirty="0"/>
              <a:t>Manufacture and test a prototype permanent magnet (PM) based combined function dipole-quadrupole (DQ) magnet.</a:t>
            </a:r>
          </a:p>
          <a:p>
            <a:pPr>
              <a:lnSpc>
                <a:spcPct val="100000"/>
              </a:lnSpc>
            </a:pPr>
            <a:r>
              <a:rPr lang="en-GB" i="1" dirty="0"/>
              <a:t>Magnetic design aimed at meeting the same parameters as the electromagnetic DQ magnets required for Diamond-II upgrade.</a:t>
            </a:r>
          </a:p>
          <a:p>
            <a:pPr>
              <a:lnSpc>
                <a:spcPct val="100000"/>
              </a:lnSpc>
            </a:pPr>
            <a:r>
              <a:rPr lang="en-GB" i="1" dirty="0"/>
              <a:t>Dipole = 0.7 T, Gradient = 33 T/m</a:t>
            </a:r>
          </a:p>
          <a:p>
            <a:pPr>
              <a:lnSpc>
                <a:spcPct val="100000"/>
              </a:lnSpc>
            </a:pPr>
            <a:r>
              <a:rPr lang="en-GB" i="1" dirty="0"/>
              <a:t>Dipole and gradient fields require independent tuning of ±2.5% using trim coils for commissioning purposes.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34564-6B46-3C32-6A11-62F5746A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3CBF1-AB3E-E88B-3B60-FC4FE5962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1532" y="1285664"/>
            <a:ext cx="4324790" cy="25386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7CA4FB-DFC0-E244-CD76-932BBB181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33921" y="3882245"/>
            <a:ext cx="2406765" cy="224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59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activities in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083" y="1390728"/>
            <a:ext cx="10515600" cy="428120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GB" i="1" dirty="0"/>
              <a:t>Magnetic design complete by STFC, including: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Pole shape optimisation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Setting dimensions of permanent magnet and thermal shunt material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Machining and alignment tolerance studies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Trim coil design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Final magnetic design report completed 28/11/2022</a:t>
            </a:r>
          </a:p>
          <a:p>
            <a:pPr>
              <a:lnSpc>
                <a:spcPct val="100000"/>
              </a:lnSpc>
            </a:pPr>
            <a:r>
              <a:rPr lang="en-GB" i="1" dirty="0"/>
              <a:t>Initial mechanical design complete by </a:t>
            </a:r>
            <a:r>
              <a:rPr lang="en-GB" i="1" dirty="0" err="1"/>
              <a:t>Kyma</a:t>
            </a:r>
            <a:r>
              <a:rPr lang="en-GB" i="1" dirty="0"/>
              <a:t>, including: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Support structure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Conceptual assembly process and girder design 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Installation process</a:t>
            </a:r>
          </a:p>
          <a:p>
            <a:pPr lvl="1">
              <a:lnSpc>
                <a:spcPct val="100000"/>
              </a:lnSpc>
            </a:pPr>
            <a:r>
              <a:rPr lang="en-GB" i="1" dirty="0"/>
              <a:t>Conceptual mechanical design report completed 13/05/2022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5E3BB-97DF-0D9E-1425-DBE7F216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I.FAST Period 1 Review, 7 February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0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05191-E767-D9CA-4258-F9B67D649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8629185" cy="1039928"/>
          </a:xfrm>
        </p:spPr>
        <p:txBody>
          <a:bodyPr>
            <a:normAutofit/>
          </a:bodyPr>
          <a:lstStyle/>
          <a:p>
            <a:r>
              <a:rPr lang="en-GB" dirty="0"/>
              <a:t>Deliverables and Milestones 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2394-2319-C67B-0216-CB07B9F25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839" y="1547192"/>
            <a:ext cx="10515600" cy="41909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GB" i="1" dirty="0"/>
              <a:t>No Deliverables / Milestones scheduled for WP11.3 in Period 1</a:t>
            </a:r>
          </a:p>
          <a:p>
            <a:pPr>
              <a:lnSpc>
                <a:spcPct val="100000"/>
              </a:lnSpc>
            </a:pPr>
            <a:r>
              <a:rPr lang="en-GB" i="1" dirty="0"/>
              <a:t>Final magnetic design and conceptual mechanical design completed in P1</a:t>
            </a:r>
          </a:p>
          <a:p>
            <a:pPr>
              <a:lnSpc>
                <a:spcPct val="100000"/>
              </a:lnSpc>
            </a:pPr>
            <a:r>
              <a:rPr lang="en-GB" i="1" dirty="0"/>
              <a:t>MS56- Magnets constructed and tested - Current planned delivery August 2023</a:t>
            </a:r>
          </a:p>
          <a:p>
            <a:pPr>
              <a:lnSpc>
                <a:spcPct val="100000"/>
              </a:lnSpc>
            </a:pPr>
            <a:r>
              <a:rPr lang="en-GB" i="1" dirty="0"/>
              <a:t>MS56 currently ~3 months behind original schedule due to delays in ordering permanent magnet and thermal shunt material associated with ongoing budget discussions around high material costs</a:t>
            </a:r>
          </a:p>
          <a:p>
            <a:pPr>
              <a:lnSpc>
                <a:spcPct val="100000"/>
              </a:lnSpc>
            </a:pPr>
            <a:r>
              <a:rPr lang="en-GB" i="1" dirty="0"/>
              <a:t>D11.3 -“Prototype adjustable PM quadrupole and combined function magnets” - Current planned delivery end of August 2023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1775F4-7CED-E9F3-271B-DD070E6EC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I.FAST Period 1 Review, 7 February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C414B-2518-DCA2-A9B2-6B4CF6F7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8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000786" cy="920538"/>
          </a:xfrm>
        </p:spPr>
        <p:txBody>
          <a:bodyPr>
            <a:normAutofit/>
          </a:bodyPr>
          <a:lstStyle/>
          <a:p>
            <a:r>
              <a:rPr lang="fr-CH" dirty="0"/>
              <a:t>Relevance of objectives and impact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8FE6A-2AC6-432A-820E-3F4F9FA7B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2751"/>
            <a:ext cx="10515600" cy="420648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GB" i="1" dirty="0"/>
              <a:t>Task 11.3 is still on track to manufacture and test a prototype permanent magnet based combined function magnet with coils for field trimming and tuning.</a:t>
            </a:r>
          </a:p>
          <a:p>
            <a:pPr>
              <a:lnSpc>
                <a:spcPct val="100000"/>
              </a:lnSpc>
            </a:pPr>
            <a:r>
              <a:rPr lang="en-GB" i="1" dirty="0"/>
              <a:t>Nominal power dissipation from trim coils ~ 1W (nominal power consumption of equivalent electromagnet from electrical resistance ~2.56 kW).</a:t>
            </a:r>
          </a:p>
          <a:p>
            <a:pPr>
              <a:lnSpc>
                <a:spcPct val="100000"/>
              </a:lnSpc>
            </a:pPr>
            <a:r>
              <a:rPr lang="en-GB" i="1" dirty="0"/>
              <a:t>Magnetic measurements of constructed prototype will demonstrate if permanent magnets can achieve the same </a:t>
            </a:r>
            <a:r>
              <a:rPr lang="en-GB" i="1"/>
              <a:t>field quality requirements </a:t>
            </a:r>
            <a:r>
              <a:rPr lang="en-GB" i="1" dirty="0"/>
              <a:t>as electromagnets and hence can be used to replace electromagnets in storage rings to reduce the power consumption of facilities. </a:t>
            </a:r>
          </a:p>
          <a:p>
            <a:pPr>
              <a:lnSpc>
                <a:spcPct val="100000"/>
              </a:lnSpc>
            </a:pP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C2E15-F592-24C5-F777-583FCD0BC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I.FAST Period 1 Review, 7 February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21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379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Montserrat</vt:lpstr>
      <vt:lpstr>Montserrat ExtraBold</vt:lpstr>
      <vt:lpstr>Montserrat SemiBold</vt:lpstr>
      <vt:lpstr>I.FAST Custom Slides</vt:lpstr>
      <vt:lpstr>PowerPoint Presentation</vt:lpstr>
      <vt:lpstr>WP/Task structure and objectives</vt:lpstr>
      <vt:lpstr>Summary of activities in P1</vt:lpstr>
      <vt:lpstr>Deliverables and Milestones P1</vt:lpstr>
      <vt:lpstr>Relevance of objectives and impact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Hinton, Alex (STFC,DL,AST)</cp:lastModifiedBy>
  <cp:revision>3</cp:revision>
  <dcterms:created xsi:type="dcterms:W3CDTF">2023-01-30T09:21:40Z</dcterms:created>
  <dcterms:modified xsi:type="dcterms:W3CDTF">2023-02-07T14:26:48Z</dcterms:modified>
</cp:coreProperties>
</file>