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68" r:id="rId2"/>
    <p:sldId id="305" r:id="rId3"/>
    <p:sldId id="287" r:id="rId4"/>
    <p:sldId id="309" r:id="rId5"/>
    <p:sldId id="288" r:id="rId6"/>
    <p:sldId id="290" r:id="rId7"/>
    <p:sldId id="307" r:id="rId8"/>
    <p:sldId id="293" r:id="rId9"/>
    <p:sldId id="295" r:id="rId10"/>
    <p:sldId id="304" r:id="rId11"/>
    <p:sldId id="312" r:id="rId12"/>
    <p:sldId id="298" r:id="rId13"/>
    <p:sldId id="299" r:id="rId14"/>
    <p:sldId id="300" r:id="rId15"/>
    <p:sldId id="301" r:id="rId16"/>
    <p:sldId id="302" r:id="rId17"/>
    <p:sldId id="294" r:id="rId18"/>
    <p:sldId id="303" r:id="rId19"/>
    <p:sldId id="306" r:id="rId20"/>
    <p:sldId id="310" r:id="rId21"/>
    <p:sldId id="313" r:id="rId22"/>
    <p:sldId id="311" r:id="rId23"/>
    <p:sldId id="316" r:id="rId24"/>
    <p:sldId id="315" r:id="rId25"/>
    <p:sldId id="318" r:id="rId26"/>
    <p:sldId id="319" r:id="rId27"/>
    <p:sldId id="317" r:id="rId28"/>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FFFFFF"/>
    <a:srgbClr val="000000"/>
    <a:srgbClr val="6EA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varScale="1">
        <p:scale>
          <a:sx n="87" d="100"/>
          <a:sy n="87" d="100"/>
        </p:scale>
        <p:origin x="130"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568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1"/>
            <a:ext cx="2946400" cy="495685"/>
          </a:xfrm>
          <a:prstGeom prst="rect">
            <a:avLst/>
          </a:prstGeom>
        </p:spPr>
        <p:txBody>
          <a:bodyPr vert="horz" lIns="91440" tIns="45720" rIns="91440" bIns="45720" rtlCol="0"/>
          <a:lstStyle>
            <a:lvl1pPr algn="r">
              <a:defRPr sz="1200"/>
            </a:lvl1pPr>
          </a:lstStyle>
          <a:p>
            <a:fld id="{02F9892C-0CF5-423C-9177-DD22E871BCED}" type="datetimeFigureOut">
              <a:rPr lang="en-GB" smtClean="0"/>
              <a:t>30/06/2022</a:t>
            </a:fld>
            <a:endParaRPr lang="en-GB"/>
          </a:p>
        </p:txBody>
      </p:sp>
      <p:sp>
        <p:nvSpPr>
          <p:cNvPr id="4" name="Footer Placeholder 3"/>
          <p:cNvSpPr>
            <a:spLocks noGrp="1"/>
          </p:cNvSpPr>
          <p:nvPr>
            <p:ph type="ftr" sz="quarter" idx="2"/>
          </p:nvPr>
        </p:nvSpPr>
        <p:spPr>
          <a:xfrm>
            <a:off x="0" y="9376978"/>
            <a:ext cx="2946400" cy="49568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6978"/>
            <a:ext cx="2946400" cy="495685"/>
          </a:xfrm>
          <a:prstGeom prst="rect">
            <a:avLst/>
          </a:prstGeom>
        </p:spPr>
        <p:txBody>
          <a:bodyPr vert="horz" lIns="91440" tIns="45720" rIns="91440" bIns="45720" rtlCol="0" anchor="b"/>
          <a:lstStyle>
            <a:lvl1pPr algn="r">
              <a:defRPr sz="1200"/>
            </a:lvl1pPr>
          </a:lstStyle>
          <a:p>
            <a:fld id="{556F8CBC-66E2-451E-B3E4-0F2F6F6EB7F9}" type="slidenum">
              <a:rPr lang="en-GB" smtClean="0"/>
              <a:t>‹#›</a:t>
            </a:fld>
            <a:endParaRPr lang="en-GB"/>
          </a:p>
        </p:txBody>
      </p:sp>
    </p:spTree>
    <p:extLst>
      <p:ext uri="{BB962C8B-B14F-4D97-AF65-F5344CB8AC3E}">
        <p14:creationId xmlns:p14="http://schemas.microsoft.com/office/powerpoint/2010/main" val="13188084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306B3426-F6D5-4414-926F-77AB671A91AD}" type="datetimeFigureOut">
              <a:rPr lang="en-GB" smtClean="0"/>
              <a:t>30/06/2022</a:t>
            </a:fld>
            <a:endParaRPr lang="en-GB"/>
          </a:p>
        </p:txBody>
      </p:sp>
      <p:sp>
        <p:nvSpPr>
          <p:cNvPr id="4" name="Slide Image Placeholder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6"/>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a:defRPr sz="1200"/>
            </a:lvl1pPr>
          </a:lstStyle>
          <a:p>
            <a:fld id="{ED4B4EBD-649E-48E5-9B58-D5DAA06BCC5D}" type="slidenum">
              <a:rPr lang="en-GB" smtClean="0"/>
              <a:t>‹#›</a:t>
            </a:fld>
            <a:endParaRPr lang="en-GB"/>
          </a:p>
        </p:txBody>
      </p:sp>
    </p:spTree>
    <p:extLst>
      <p:ext uri="{BB962C8B-B14F-4D97-AF65-F5344CB8AC3E}">
        <p14:creationId xmlns:p14="http://schemas.microsoft.com/office/powerpoint/2010/main" val="86986795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dirty="0" smtClean="0"/>
              <a:t>Click to edit Master title style</a:t>
            </a:r>
            <a:endParaRPr kumimoji="0" lang="en-US" dirty="0"/>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dirty="0" smtClean="0"/>
              <a:t>Click to edit Master title style</a:t>
            </a:r>
            <a:endParaRPr kumimoji="0" lang="en-US" dirty="0"/>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noProof="0" dirty="0" smtClean="0"/>
              <a:t>Click to edit Master text styles</a:t>
            </a:r>
          </a:p>
          <a:p>
            <a:pPr lvl="1" eaLnBrk="1" latinLnBrk="0" hangingPunct="1"/>
            <a:r>
              <a:rPr lang="en-US" noProof="0" dirty="0" smtClean="0"/>
              <a:t>Second level</a:t>
            </a:r>
          </a:p>
          <a:p>
            <a:pPr lvl="2" eaLnBrk="1" latinLnBrk="0" hangingPunct="1"/>
            <a:r>
              <a:rPr lang="en-US" noProof="0" dirty="0" smtClean="0"/>
              <a:t>Third level</a:t>
            </a:r>
          </a:p>
          <a:p>
            <a:pPr lvl="3" eaLnBrk="1" latinLnBrk="0" hangingPunct="1"/>
            <a:r>
              <a:rPr lang="en-US" noProof="0" dirty="0" smtClean="0"/>
              <a:t>Fourth level</a:t>
            </a:r>
          </a:p>
          <a:p>
            <a:pPr lvl="4" eaLnBrk="1" latinLnBrk="0" hangingPunct="1"/>
            <a:r>
              <a:rPr lang="en-US" noProof="0" dirty="0" smtClean="0"/>
              <a:t>Fifth level</a:t>
            </a:r>
            <a:endParaRPr kumimoji="0" lang="en-US" noProof="0" dirty="0"/>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200"/>
            </a:lvl1pPr>
          </a:lstStyle>
          <a:p>
            <a:r>
              <a:rPr kumimoji="0" lang="en-US" noProof="0" dirty="0" smtClean="0"/>
              <a:t>Click to edit Master title style</a:t>
            </a:r>
            <a:endParaRPr kumimoji="0" lang="en-US" noProof="0" dirty="0"/>
          </a:p>
        </p:txBody>
      </p:sp>
      <p:sp>
        <p:nvSpPr>
          <p:cNvPr id="3" name="Espace réservé du contenu 2"/>
          <p:cNvSpPr>
            <a:spLocks noGrp="1"/>
          </p:cNvSpPr>
          <p:nvPr>
            <p:ph idx="1"/>
          </p:nvPr>
        </p:nvSpPr>
        <p:spPr/>
        <p:txBody>
          <a:bodyPr>
            <a:normAutofit/>
          </a:bodyPr>
          <a:lstStyle>
            <a:lvl1pPr>
              <a:defRPr sz="2400"/>
            </a:lvl1pPr>
            <a:lvl2pPr>
              <a:defRPr sz="2400"/>
            </a:lvl2pPr>
            <a:lvl3pPr>
              <a:defRPr sz="2000"/>
            </a:lvl3pPr>
            <a:lvl4pPr>
              <a:defRPr sz="1800"/>
            </a:lvl4pPr>
            <a:lvl5pPr>
              <a:defRPr sz="1800"/>
            </a:lvl5pPr>
          </a:lstStyle>
          <a:p>
            <a:pPr lvl="0" eaLnBrk="1" latinLnBrk="0" hangingPunct="1"/>
            <a:r>
              <a:rPr lang="en-US" noProof="0" dirty="0" smtClean="0"/>
              <a:t>Click to edit Master text styles</a:t>
            </a:r>
          </a:p>
          <a:p>
            <a:pPr lvl="1" eaLnBrk="1" latinLnBrk="0" hangingPunct="1"/>
            <a:r>
              <a:rPr lang="en-US" noProof="0" dirty="0" smtClean="0"/>
              <a:t>Second level</a:t>
            </a:r>
          </a:p>
          <a:p>
            <a:pPr lvl="2" eaLnBrk="1" latinLnBrk="0" hangingPunct="1"/>
            <a:r>
              <a:rPr lang="en-US" noProof="0" dirty="0" smtClean="0"/>
              <a:t>Third level</a:t>
            </a:r>
          </a:p>
          <a:p>
            <a:pPr lvl="3" eaLnBrk="1" latinLnBrk="0" hangingPunct="1"/>
            <a:r>
              <a:rPr lang="en-US" noProof="0" dirty="0" smtClean="0"/>
              <a:t>Fourth level</a:t>
            </a:r>
          </a:p>
          <a:p>
            <a:pPr lvl="4" eaLnBrk="1" latinLnBrk="0" hangingPunct="1"/>
            <a:r>
              <a:rPr lang="en-US" noProof="0" dirty="0" smtClean="0"/>
              <a:t>Fifth level</a:t>
            </a:r>
            <a:endParaRPr kumimoji="0" lang="en-US" noProof="0" dirty="0"/>
          </a:p>
        </p:txBody>
      </p:sp>
      <p:sp>
        <p:nvSpPr>
          <p:cNvPr id="5" name="Footer Placeholder 4"/>
          <p:cNvSpPr>
            <a:spLocks noGrp="1"/>
          </p:cNvSpPr>
          <p:nvPr>
            <p:ph type="ftr" sz="quarter" idx="10"/>
          </p:nvPr>
        </p:nvSpPr>
        <p:spPr/>
        <p:txBody>
          <a:bodyPr anchor="b"/>
          <a:lstStyle>
            <a:lvl1pPr algn="r">
              <a:defRPr b="1">
                <a:solidFill>
                  <a:schemeClr val="bg1">
                    <a:lumMod val="85000"/>
                  </a:schemeClr>
                </a:solidFill>
              </a:defRPr>
            </a:lvl1pPr>
          </a:lstStyle>
          <a:p>
            <a:r>
              <a:rPr lang="en-GB" smtClean="0"/>
              <a:t>S. Le Naour</a:t>
            </a:r>
            <a:endParaRPr lang="en-GB" dirty="0"/>
          </a:p>
        </p:txBody>
      </p:sp>
      <p:sp>
        <p:nvSpPr>
          <p:cNvPr id="6" name="Slide Number Placeholder 5"/>
          <p:cNvSpPr>
            <a:spLocks noGrp="1"/>
          </p:cNvSpPr>
          <p:nvPr>
            <p:ph type="sldNum" sz="quarter" idx="11"/>
          </p:nvPr>
        </p:nvSpPr>
        <p:spPr/>
        <p:txBody>
          <a:bodyPr anchor="b"/>
          <a:lstStyle>
            <a:lvl1pPr>
              <a:defRPr b="1">
                <a:solidFill>
                  <a:schemeClr val="bg1">
                    <a:lumMod val="85000"/>
                  </a:schemeClr>
                </a:solidFill>
              </a:defRPr>
            </a:lvl1pPr>
          </a:lstStyle>
          <a:p>
            <a:fld id="{493862C1-9057-4122-A60D-1A0066E50FF2}"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9552" y="1772816"/>
            <a:ext cx="8265984" cy="1826363"/>
          </a:xfrm>
        </p:spPr>
        <p:txBody>
          <a:bodyPr tIns="0" bIns="0" anchor="ctr"/>
          <a:lstStyle>
            <a:lvl1pPr algn="l">
              <a:buNone/>
              <a:defRPr kumimoji="0" lang="en-US" sz="4600" b="1" kern="1200" cap="none" spc="0" baseline="0" dirty="0">
                <a:ln w="12700">
                  <a:solidFill>
                    <a:srgbClr val="1E5AAE"/>
                  </a:solidFill>
                  <a:prstDash val="solid"/>
                </a:ln>
                <a:solidFill>
                  <a:srgbClr val="1E5AAE"/>
                </a:solidFill>
                <a:effectLst/>
                <a:latin typeface="+mj-lt"/>
                <a:ea typeface="+mj-ea"/>
                <a:cs typeface="+mj-cs"/>
              </a:defRPr>
            </a:lvl1pPr>
          </a:lstStyle>
          <a:p>
            <a:r>
              <a:rPr kumimoji="0" lang="en-US" noProof="0" dirty="0" smtClean="0"/>
              <a:t>Click to edit Master title style</a:t>
            </a:r>
            <a:endParaRPr kumimoji="0" lang="en-US" noProof="0" dirty="0"/>
          </a:p>
        </p:txBody>
      </p:sp>
      <p:sp>
        <p:nvSpPr>
          <p:cNvPr id="3" name="Espace réservé du texte 2"/>
          <p:cNvSpPr>
            <a:spLocks noGrp="1"/>
          </p:cNvSpPr>
          <p:nvPr>
            <p:ph type="body" idx="1"/>
          </p:nvPr>
        </p:nvSpPr>
        <p:spPr>
          <a:xfrm>
            <a:off x="2176136" y="4653136"/>
            <a:ext cx="6629400" cy="1066688"/>
          </a:xfrm>
        </p:spPr>
        <p:txBody>
          <a:bodyPr lIns="45720" tIns="0" rIns="45720" bIns="0" anchor="b"/>
          <a:lstStyle>
            <a:lvl1pPr marL="0" indent="0" algn="r">
              <a:buNone/>
              <a:defRPr sz="2000">
                <a:solidFill>
                  <a:srgbClr val="1E5AAE"/>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44000" cy="820800"/>
          </a:xfrm>
        </p:spPr>
        <p:txBody>
          <a:bodyPr/>
          <a:lstStyle/>
          <a:p>
            <a:r>
              <a:rPr kumimoji="0" lang="en-US" noProof="0" dirty="0" smtClean="0"/>
              <a:t>Click to edit Master title style</a:t>
            </a:r>
            <a:endParaRPr kumimoji="0" lang="en-US" noProof="0" dirty="0"/>
          </a:p>
        </p:txBody>
      </p:sp>
      <p:sp>
        <p:nvSpPr>
          <p:cNvPr id="3" name="Espace réservé du contenu 2"/>
          <p:cNvSpPr>
            <a:spLocks noGrp="1"/>
          </p:cNvSpPr>
          <p:nvPr>
            <p:ph sz="half" idx="1"/>
          </p:nvPr>
        </p:nvSpPr>
        <p:spPr>
          <a:xfrm>
            <a:off x="4572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Espace réservé du contenu 3"/>
          <p:cNvSpPr>
            <a:spLocks noGrp="1"/>
          </p:cNvSpPr>
          <p:nvPr>
            <p:ph sz="half" idx="2"/>
          </p:nvPr>
        </p:nvSpPr>
        <p:spPr>
          <a:xfrm>
            <a:off x="50436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20800"/>
          </a:xfrm>
        </p:spPr>
        <p:txBody>
          <a:bodyPr anchor="t"/>
          <a:lstStyle>
            <a:lvl1pPr>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196753"/>
            <a:ext cx="4040188" cy="375968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Espace réservé du contenu 5"/>
          <p:cNvSpPr>
            <a:spLocks noGrp="1"/>
          </p:cNvSpPr>
          <p:nvPr>
            <p:ph sz="quarter" idx="4"/>
          </p:nvPr>
        </p:nvSpPr>
        <p:spPr>
          <a:xfrm>
            <a:off x="4645025" y="1196753"/>
            <a:ext cx="4041775" cy="3759679"/>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Footer Placeholder 6"/>
          <p:cNvSpPr>
            <a:spLocks noGrp="1"/>
          </p:cNvSpPr>
          <p:nvPr>
            <p:ph type="ftr" sz="quarter" idx="10"/>
          </p:nvPr>
        </p:nvSpPr>
        <p:spPr/>
        <p:txBody>
          <a:bodyPr/>
          <a:lstStyle>
            <a:lvl1pPr>
              <a:defRPr b="1">
                <a:solidFill>
                  <a:schemeClr val="bg1"/>
                </a:solidFill>
              </a:defRPr>
            </a:lvl1pPr>
          </a:lstStyle>
          <a:p>
            <a:endParaRPr lang="en-GB"/>
          </a:p>
        </p:txBody>
      </p:sp>
      <p:sp>
        <p:nvSpPr>
          <p:cNvPr id="8" name="Slide Number Placeholder 7"/>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8226000" cy="820800"/>
          </a:xfrm>
        </p:spPr>
        <p:txBody>
          <a:bodyPr anchor="t">
            <a:normAutofit/>
          </a:bodyPr>
          <a:lstStyle>
            <a:lvl1pPr algn="l">
              <a:defRPr sz="4000"/>
            </a:lvl1pPr>
          </a:lstStyle>
          <a:p>
            <a:r>
              <a:rPr kumimoji="0" lang="en-US" noProof="0" dirty="0" smtClean="0"/>
              <a:t>Click to edit Master title style</a:t>
            </a:r>
            <a:endParaRPr kumimoji="0" lang="en-US" noProof="0" dirty="0"/>
          </a:p>
        </p:txBody>
      </p:sp>
      <p:sp>
        <p:nvSpPr>
          <p:cNvPr id="3" name="Footer Placeholder 2"/>
          <p:cNvSpPr>
            <a:spLocks noGrp="1"/>
          </p:cNvSpPr>
          <p:nvPr>
            <p:ph type="ftr" sz="quarter" idx="10"/>
          </p:nvPr>
        </p:nvSpPr>
        <p:spPr/>
        <p:txBody>
          <a:bodyPr/>
          <a:lstStyle>
            <a:lvl1pPr>
              <a:defRPr b="1">
                <a:solidFill>
                  <a:schemeClr val="bg1"/>
                </a:solidFill>
              </a:defRPr>
            </a:lvl1pPr>
          </a:lstStyle>
          <a:p>
            <a:endParaRPr lang="en-GB"/>
          </a:p>
        </p:txBody>
      </p:sp>
      <p:sp>
        <p:nvSpPr>
          <p:cNvPr id="4" name="Slide Number Placeholder 3"/>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b="1">
                <a:solidFill>
                  <a:schemeClr val="bg1"/>
                </a:solidFill>
              </a:defRPr>
            </a:lvl1pPr>
          </a:lstStyle>
          <a:p>
            <a:endParaRPr lang="en-GB"/>
          </a:p>
        </p:txBody>
      </p:sp>
      <p:sp>
        <p:nvSpPr>
          <p:cNvPr id="3" name="Slide Number Placeholder 2"/>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dirty="0"/>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12227"/>
            <a:ext cx="8226854" cy="819244"/>
          </a:xfrm>
          <a:prstGeom prst="rect">
            <a:avLst/>
          </a:prstGeom>
        </p:spPr>
        <p:txBody>
          <a:bodyPr vert="horz" lIns="45720" rIns="45720" anchor="t">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1124744"/>
            <a:ext cx="8226854" cy="4868283"/>
          </a:xfrm>
          <a:prstGeom prst="rect">
            <a:avLst/>
          </a:prstGeom>
          <a:ln>
            <a:noFill/>
          </a:ln>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Footer Placeholder 1"/>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GB" dirty="0" smtClean="0"/>
              <a:t>S. Le Naour</a:t>
            </a:r>
            <a:endParaRPr lang="en-GB"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862C1-9057-4122-A60D-1A0066E50FF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hf hdr="0" ftr="0" dt="0"/>
  <p:txStyles>
    <p:titleStyle>
      <a:lvl1pPr algn="l" rtl="0" eaLnBrk="1" latinLnBrk="0" hangingPunct="1">
        <a:spcBef>
          <a:spcPct val="0"/>
        </a:spcBef>
        <a:buNone/>
        <a:defRPr kumimoji="0" sz="3200" kern="1200">
          <a:solidFill>
            <a:srgbClr val="1E5AAE"/>
          </a:solidFill>
          <a:latin typeface="+mj-lt"/>
          <a:ea typeface="+mj-ea"/>
          <a:cs typeface="+mj-cs"/>
        </a:defRPr>
      </a:lvl1pPr>
    </p:titleStyle>
    <p:body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CH" dirty="0" smtClean="0"/>
              <a:t>Installation IT String in SM18</a:t>
            </a:r>
            <a:endParaRPr lang="en-GB" dirty="0"/>
          </a:p>
        </p:txBody>
      </p:sp>
      <p:sp>
        <p:nvSpPr>
          <p:cNvPr id="6" name="Text Placeholder 5"/>
          <p:cNvSpPr>
            <a:spLocks noGrp="1"/>
          </p:cNvSpPr>
          <p:nvPr>
            <p:ph type="body" idx="1"/>
          </p:nvPr>
        </p:nvSpPr>
        <p:spPr>
          <a:xfrm>
            <a:off x="1259632" y="5085184"/>
            <a:ext cx="7545904" cy="1066688"/>
          </a:xfrm>
        </p:spPr>
        <p:txBody>
          <a:bodyPr/>
          <a:lstStyle/>
          <a:p>
            <a:r>
              <a:rPr lang="en-GB" dirty="0" smtClean="0"/>
              <a:t>Many thanks to N. Bourcey, F. </a:t>
            </a:r>
            <a:r>
              <a:rPr lang="en-GB" dirty="0" err="1" smtClean="0"/>
              <a:t>Crisci</a:t>
            </a:r>
            <a:r>
              <a:rPr lang="en-GB" dirty="0" smtClean="0"/>
              <a:t>, D. Duarte Ramos, Y. Leclercq, H. Prin, R. Principe for their explanations and patience.</a:t>
            </a:r>
          </a:p>
          <a:p>
            <a:endParaRPr lang="en-GB" dirty="0" smtClean="0"/>
          </a:p>
        </p:txBody>
      </p:sp>
      <p:sp>
        <p:nvSpPr>
          <p:cNvPr id="4" name="Slide Number Placeholder 3"/>
          <p:cNvSpPr>
            <a:spLocks noGrp="1"/>
          </p:cNvSpPr>
          <p:nvPr>
            <p:ph type="sldNum" sz="quarter" idx="4294967295"/>
          </p:nvPr>
        </p:nvSpPr>
        <p:spPr>
          <a:xfrm>
            <a:off x="7086600" y="6356350"/>
            <a:ext cx="2057400" cy="365125"/>
          </a:xfrm>
        </p:spPr>
        <p:txBody>
          <a:bodyPr/>
          <a:lstStyle/>
          <a:p>
            <a:fld id="{493862C1-9057-4122-A60D-1A0066E50FF2}" type="slidenum">
              <a:rPr lang="en-GB" smtClean="0"/>
              <a:pPr/>
              <a:t>1</a:t>
            </a:fld>
            <a:endParaRPr lang="en-GB" dirty="0"/>
          </a:p>
        </p:txBody>
      </p:sp>
      <p:sp>
        <p:nvSpPr>
          <p:cNvPr id="7" name="Text Placeholder 5"/>
          <p:cNvSpPr txBox="1">
            <a:spLocks/>
          </p:cNvSpPr>
          <p:nvPr/>
        </p:nvSpPr>
        <p:spPr>
          <a:xfrm>
            <a:off x="1259632" y="3866433"/>
            <a:ext cx="7545904" cy="1066688"/>
          </a:xfrm>
          <a:prstGeom prst="rect">
            <a:avLst/>
          </a:prstGeom>
          <a:ln>
            <a:noFill/>
          </a:ln>
        </p:spPr>
        <p:txBody>
          <a:bodyPr vert="horz" lIns="45720" tIns="0" rIns="45720" bIns="0" anchor="b">
            <a:normAutofit/>
          </a:bodyPr>
          <a:lstStyle>
            <a:lvl1pPr marL="0" indent="0" algn="r" rtl="0" eaLnBrk="1" latinLnBrk="0" hangingPunct="1">
              <a:spcBef>
                <a:spcPct val="20000"/>
              </a:spcBef>
              <a:buClr>
                <a:srgbClr val="C00000"/>
              </a:buClr>
              <a:buSzPct val="80000"/>
              <a:buFont typeface="Wingdings" panose="05000000000000000000" pitchFamily="2" charset="2"/>
              <a:buNone/>
              <a:defRPr kumimoji="0" sz="2000" kern="1200">
                <a:solidFill>
                  <a:srgbClr val="1E5AAE"/>
                </a:solidFill>
                <a:effectLst/>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None/>
              <a:defRPr kumimoji="0" sz="1800" kern="1200">
                <a:solidFill>
                  <a:schemeClr val="tx1">
                    <a:tint val="75000"/>
                  </a:schemeClr>
                </a:solidFill>
                <a:latin typeface="+mn-lt"/>
                <a:ea typeface="+mn-ea"/>
                <a:cs typeface="+mn-cs"/>
              </a:defRPr>
            </a:lvl2pPr>
            <a:lvl3pPr marL="1092708" indent="-342900" algn="l" rtl="0" eaLnBrk="1" latinLnBrk="0" hangingPunct="1">
              <a:spcBef>
                <a:spcPct val="20000"/>
              </a:spcBef>
              <a:buClr>
                <a:srgbClr val="C00000"/>
              </a:buClr>
              <a:buSzPct val="85000"/>
              <a:buFont typeface="Arial"/>
              <a:buNone/>
              <a:defRPr kumimoji="0" sz="1600" kern="1200">
                <a:solidFill>
                  <a:schemeClr val="tx1">
                    <a:tint val="75000"/>
                  </a:schemeClr>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None/>
              <a:defRPr kumimoji="0" sz="1400" kern="1200">
                <a:solidFill>
                  <a:schemeClr val="tx1">
                    <a:tint val="75000"/>
                  </a:schemeClr>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None/>
              <a:defRPr kumimoji="0" sz="1400" kern="1200">
                <a:solidFill>
                  <a:schemeClr val="tx1">
                    <a:tint val="7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smtClean="0"/>
              <a:t>S. Le Naour</a:t>
            </a:r>
          </a:p>
          <a:p>
            <a:r>
              <a:rPr lang="en-GB" dirty="0" smtClean="0"/>
              <a:t>MSC – 30 June 2022</a:t>
            </a:r>
          </a:p>
        </p:txBody>
      </p:sp>
    </p:spTree>
    <p:extLst>
      <p:ext uri="{BB962C8B-B14F-4D97-AF65-F5344CB8AC3E}">
        <p14:creationId xmlns:p14="http://schemas.microsoft.com/office/powerpoint/2010/main" val="13749928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a:t>
            </a:r>
            <a:r>
              <a:rPr lang="fr-CH" dirty="0"/>
              <a:t>Q1 to D1connection</a:t>
            </a:r>
            <a:endParaRPr lang="en-GB" dirty="0"/>
          </a:p>
        </p:txBody>
      </p:sp>
      <p:sp>
        <p:nvSpPr>
          <p:cNvPr id="3" name="Content Placeholder 2"/>
          <p:cNvSpPr>
            <a:spLocks noGrp="1"/>
          </p:cNvSpPr>
          <p:nvPr>
            <p:ph idx="1"/>
          </p:nvPr>
        </p:nvSpPr>
        <p:spPr>
          <a:xfrm>
            <a:off x="457200" y="1124744"/>
            <a:ext cx="8226854" cy="5112568"/>
          </a:xfrm>
        </p:spPr>
        <p:txBody>
          <a:bodyPr>
            <a:normAutofit/>
          </a:bodyPr>
          <a:lstStyle/>
          <a:p>
            <a:r>
              <a:rPr lang="fr-CH" dirty="0" err="1" smtClean="0"/>
              <a:t>Sleeves</a:t>
            </a:r>
            <a:r>
              <a:rPr lang="fr-CH" dirty="0" smtClean="0"/>
              <a:t> </a:t>
            </a:r>
            <a:r>
              <a:rPr lang="fr-CH" dirty="0" err="1" smtClean="0"/>
              <a:t>welding</a:t>
            </a:r>
            <a:r>
              <a:rPr lang="fr-CH" dirty="0" smtClean="0"/>
              <a:t> (</a:t>
            </a:r>
            <a:r>
              <a:rPr lang="fr-CH" dirty="0" err="1" smtClean="0"/>
              <a:t>lip</a:t>
            </a:r>
            <a:r>
              <a:rPr lang="fr-CH" dirty="0" smtClean="0"/>
              <a:t> </a:t>
            </a:r>
            <a:r>
              <a:rPr lang="fr-CH" dirty="0" err="1" smtClean="0"/>
              <a:t>welding</a:t>
            </a:r>
            <a:r>
              <a:rPr lang="fr-CH" dirty="0" smtClean="0"/>
              <a:t>)</a:t>
            </a:r>
          </a:p>
          <a:p>
            <a:pPr lvl="1"/>
            <a:r>
              <a:rPr lang="fr-CH" dirty="0" smtClean="0">
                <a:solidFill>
                  <a:srgbClr val="00B0F0"/>
                </a:solidFill>
              </a:rPr>
              <a:t>QC: Visual inspection</a:t>
            </a:r>
          </a:p>
          <a:p>
            <a:pPr lvl="1"/>
            <a:endParaRPr lang="fr-CH" dirty="0">
              <a:solidFill>
                <a:srgbClr val="00B0F0"/>
              </a:solidFill>
            </a:endParaRPr>
          </a:p>
          <a:p>
            <a:r>
              <a:rPr lang="fr-CH" dirty="0" smtClean="0"/>
              <a:t>Thermal </a:t>
            </a:r>
            <a:r>
              <a:rPr lang="fr-CH" dirty="0" err="1" smtClean="0"/>
              <a:t>shield</a:t>
            </a:r>
            <a:r>
              <a:rPr lang="fr-CH" dirty="0" smtClean="0"/>
              <a:t> </a:t>
            </a:r>
            <a:r>
              <a:rPr lang="fr-CH" dirty="0" err="1" smtClean="0"/>
              <a:t>lines</a:t>
            </a:r>
            <a:r>
              <a:rPr lang="fr-CH" dirty="0" smtClean="0"/>
              <a:t> </a:t>
            </a:r>
            <a:r>
              <a:rPr lang="fr-CH" dirty="0" err="1" smtClean="0"/>
              <a:t>welding</a:t>
            </a:r>
            <a:r>
              <a:rPr lang="fr-CH" dirty="0" smtClean="0"/>
              <a:t> (</a:t>
            </a:r>
            <a:r>
              <a:rPr lang="fr-CH" dirty="0" err="1" smtClean="0"/>
              <a:t>butt</a:t>
            </a:r>
            <a:r>
              <a:rPr lang="fr-CH" dirty="0" smtClean="0"/>
              <a:t> </a:t>
            </a:r>
            <a:r>
              <a:rPr lang="fr-CH" dirty="0" err="1" smtClean="0"/>
              <a:t>welding</a:t>
            </a:r>
            <a:r>
              <a:rPr lang="fr-CH" dirty="0" smtClean="0"/>
              <a:t>)</a:t>
            </a:r>
          </a:p>
          <a:p>
            <a:pPr lvl="1"/>
            <a:r>
              <a:rPr lang="fr-CH" dirty="0" smtClean="0">
                <a:solidFill>
                  <a:srgbClr val="00B0F0"/>
                </a:solidFill>
              </a:rPr>
              <a:t>QC: Radiographies</a:t>
            </a:r>
            <a:r>
              <a:rPr lang="en-GB" dirty="0" smtClean="0">
                <a:solidFill>
                  <a:srgbClr val="00B0F0"/>
                </a:solidFill>
              </a:rPr>
              <a:t> and </a:t>
            </a:r>
            <a:r>
              <a:rPr lang="en-GB" dirty="0">
                <a:solidFill>
                  <a:srgbClr val="00B0F0"/>
                </a:solidFill>
              </a:rPr>
              <a:t>v</a:t>
            </a:r>
            <a:r>
              <a:rPr lang="en-GB" dirty="0" smtClean="0">
                <a:solidFill>
                  <a:srgbClr val="00B0F0"/>
                </a:solidFill>
              </a:rPr>
              <a:t>isual inspection</a:t>
            </a:r>
          </a:p>
          <a:p>
            <a:pPr lvl="1"/>
            <a:endParaRPr lang="fr-CH" dirty="0">
              <a:solidFill>
                <a:srgbClr val="00B0F0"/>
              </a:solidFill>
            </a:endParaRPr>
          </a:p>
          <a:p>
            <a:pPr lvl="1"/>
            <a:endParaRPr lang="fr-CH" dirty="0" smtClean="0">
              <a:solidFill>
                <a:srgbClr val="00B0F0"/>
              </a:solidFill>
            </a:endParaRPr>
          </a:p>
          <a:p>
            <a:pPr lvl="1"/>
            <a:endParaRPr lang="fr-CH" dirty="0">
              <a:solidFill>
                <a:srgbClr val="00B0F0"/>
              </a:solidFill>
            </a:endParaRPr>
          </a:p>
          <a:p>
            <a:pPr lvl="1"/>
            <a:endParaRPr lang="fr-CH" dirty="0" smtClean="0">
              <a:solidFill>
                <a:srgbClr val="00B0F0"/>
              </a:solidFill>
            </a:endParaRPr>
          </a:p>
          <a:p>
            <a:pPr lvl="1"/>
            <a:endParaRPr lang="fr-CH" dirty="0">
              <a:solidFill>
                <a:srgbClr val="00B0F0"/>
              </a:solidFill>
            </a:endParaRPr>
          </a:p>
          <a:p>
            <a:r>
              <a:rPr lang="en-GB" dirty="0">
                <a:solidFill>
                  <a:srgbClr val="00B0F0"/>
                </a:solidFill>
              </a:rPr>
              <a:t>Ready for local leak tests</a:t>
            </a:r>
          </a:p>
          <a:p>
            <a:pPr lvl="1"/>
            <a:endParaRPr lang="fr-CH" dirty="0" smtClean="0">
              <a:solidFill>
                <a:srgbClr val="00B0F0"/>
              </a:solidFill>
            </a:endParaRPr>
          </a:p>
        </p:txBody>
      </p:sp>
      <p:sp>
        <p:nvSpPr>
          <p:cNvPr id="4" name="Slide Number Placeholder 3"/>
          <p:cNvSpPr>
            <a:spLocks noGrp="1"/>
          </p:cNvSpPr>
          <p:nvPr>
            <p:ph type="sldNum" sz="quarter" idx="11"/>
          </p:nvPr>
        </p:nvSpPr>
        <p:spPr/>
        <p:txBody>
          <a:bodyPr/>
          <a:lstStyle/>
          <a:p>
            <a:fld id="{493862C1-9057-4122-A60D-1A0066E50FF2}" type="slidenum">
              <a:rPr lang="en-GB" smtClean="0"/>
              <a:pPr/>
              <a:t>10</a:t>
            </a:fld>
            <a:endParaRPr lang="en-GB" dirty="0"/>
          </a:p>
        </p:txBody>
      </p:sp>
      <p:pic>
        <p:nvPicPr>
          <p:cNvPr id="10" name="Picture 9"/>
          <p:cNvPicPr>
            <a:picLocks noChangeAspect="1"/>
          </p:cNvPicPr>
          <p:nvPr/>
        </p:nvPicPr>
        <p:blipFill rotWithShape="1">
          <a:blip r:embed="rId2"/>
          <a:srcRect b="11720"/>
          <a:stretch/>
        </p:blipFill>
        <p:spPr>
          <a:xfrm flipH="1">
            <a:off x="4737771" y="3284984"/>
            <a:ext cx="4633714" cy="2463004"/>
          </a:xfrm>
          <a:prstGeom prst="rect">
            <a:avLst/>
          </a:prstGeom>
        </p:spPr>
      </p:pic>
      <p:pic>
        <p:nvPicPr>
          <p:cNvPr id="8" name="Picture 7"/>
          <p:cNvPicPr>
            <a:picLocks noChangeAspect="1"/>
          </p:cNvPicPr>
          <p:nvPr/>
        </p:nvPicPr>
        <p:blipFill rotWithShape="1">
          <a:blip r:embed="rId3"/>
          <a:srcRect b="8997"/>
          <a:stretch/>
        </p:blipFill>
        <p:spPr>
          <a:xfrm flipH="1">
            <a:off x="4716016" y="3280084"/>
            <a:ext cx="4617342" cy="2539912"/>
          </a:xfrm>
          <a:prstGeom prst="rect">
            <a:avLst/>
          </a:prstGeom>
        </p:spPr>
      </p:pic>
      <p:sp>
        <p:nvSpPr>
          <p:cNvPr id="11" name="Rectangle 10"/>
          <p:cNvSpPr/>
          <p:nvPr/>
        </p:nvSpPr>
        <p:spPr>
          <a:xfrm>
            <a:off x="899592" y="5459956"/>
            <a:ext cx="3672408"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742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a:t>
            </a:r>
            <a:r>
              <a:rPr lang="fr-CH" dirty="0"/>
              <a:t>Q1 to D1connection</a:t>
            </a:r>
            <a:endParaRPr lang="en-GB" dirty="0"/>
          </a:p>
        </p:txBody>
      </p:sp>
      <p:sp>
        <p:nvSpPr>
          <p:cNvPr id="3" name="Content Placeholder 2"/>
          <p:cNvSpPr>
            <a:spLocks noGrp="1"/>
          </p:cNvSpPr>
          <p:nvPr>
            <p:ph idx="1"/>
          </p:nvPr>
        </p:nvSpPr>
        <p:spPr/>
        <p:txBody>
          <a:bodyPr/>
          <a:lstStyle/>
          <a:p>
            <a:r>
              <a:rPr lang="fr-CH" dirty="0" smtClean="0">
                <a:solidFill>
                  <a:schemeClr val="accent6"/>
                </a:solidFill>
              </a:rPr>
              <a:t>QC : check </a:t>
            </a:r>
            <a:r>
              <a:rPr lang="fr-CH" dirty="0" err="1" smtClean="0">
                <a:solidFill>
                  <a:schemeClr val="accent6"/>
                </a:solidFill>
              </a:rPr>
              <a:t>before</a:t>
            </a:r>
            <a:r>
              <a:rPr lang="fr-CH" dirty="0" smtClean="0">
                <a:solidFill>
                  <a:schemeClr val="accent6"/>
                </a:solidFill>
              </a:rPr>
              <a:t> </a:t>
            </a:r>
            <a:r>
              <a:rPr lang="fr-CH" dirty="0" err="1" smtClean="0">
                <a:solidFill>
                  <a:schemeClr val="accent6"/>
                </a:solidFill>
              </a:rPr>
              <a:t>closure</a:t>
            </a:r>
            <a:endParaRPr lang="fr-CH" dirty="0" smtClean="0">
              <a:solidFill>
                <a:schemeClr val="accent6"/>
              </a:solidFill>
            </a:endParaRPr>
          </a:p>
          <a:p>
            <a:r>
              <a:rPr lang="fr-CH" dirty="0" smtClean="0"/>
              <a:t>Thermal </a:t>
            </a:r>
            <a:r>
              <a:rPr lang="fr-CH" dirty="0" err="1" smtClean="0"/>
              <a:t>shield</a:t>
            </a:r>
            <a:r>
              <a:rPr lang="fr-CH" dirty="0" smtClean="0"/>
              <a:t>, MLI</a:t>
            </a:r>
          </a:p>
          <a:p>
            <a:r>
              <a:rPr lang="fr-CH" dirty="0" smtClean="0"/>
              <a:t>W </a:t>
            </a:r>
            <a:r>
              <a:rPr lang="fr-CH" dirty="0" err="1" smtClean="0"/>
              <a:t>closure</a:t>
            </a:r>
            <a:endParaRPr lang="fr-CH" dirty="0" smtClean="0"/>
          </a:p>
          <a:p>
            <a:endParaRPr lang="fr-CH" dirty="0">
              <a:solidFill>
                <a:schemeClr val="accent6"/>
              </a:solidFill>
            </a:endParaRPr>
          </a:p>
          <a:p>
            <a:r>
              <a:rPr lang="fr-CH" dirty="0" err="1" smtClean="0">
                <a:solidFill>
                  <a:srgbClr val="00B0F0"/>
                </a:solidFill>
              </a:rPr>
              <a:t>Ready</a:t>
            </a:r>
            <a:r>
              <a:rPr lang="fr-CH" dirty="0" smtClean="0">
                <a:solidFill>
                  <a:srgbClr val="00B0F0"/>
                </a:solidFill>
              </a:rPr>
              <a:t> for global </a:t>
            </a:r>
            <a:r>
              <a:rPr lang="fr-CH" dirty="0" err="1" smtClean="0">
                <a:solidFill>
                  <a:srgbClr val="00B0F0"/>
                </a:solidFill>
              </a:rPr>
              <a:t>leak</a:t>
            </a:r>
            <a:r>
              <a:rPr lang="fr-CH" dirty="0" smtClean="0">
                <a:solidFill>
                  <a:srgbClr val="00B0F0"/>
                </a:solidFill>
              </a:rPr>
              <a:t> test</a:t>
            </a:r>
          </a:p>
          <a:p>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11</a:t>
            </a:fld>
            <a:endParaRPr lang="en-GB" dirty="0"/>
          </a:p>
        </p:txBody>
      </p:sp>
      <p:sp>
        <p:nvSpPr>
          <p:cNvPr id="5" name="Rectangle 4"/>
          <p:cNvSpPr/>
          <p:nvPr/>
        </p:nvSpPr>
        <p:spPr>
          <a:xfrm>
            <a:off x="971600" y="2852936"/>
            <a:ext cx="3672408"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404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 D1 to DCM connection</a:t>
            </a:r>
            <a:endParaRPr lang="en-GB" dirty="0"/>
          </a:p>
        </p:txBody>
      </p:sp>
      <p:sp>
        <p:nvSpPr>
          <p:cNvPr id="3" name="Content Placeholder 2"/>
          <p:cNvSpPr>
            <a:spLocks noGrp="1"/>
          </p:cNvSpPr>
          <p:nvPr>
            <p:ph idx="1"/>
          </p:nvPr>
        </p:nvSpPr>
        <p:spPr>
          <a:xfrm>
            <a:off x="457199" y="1124744"/>
            <a:ext cx="5482953" cy="4868283"/>
          </a:xfrm>
        </p:spPr>
        <p:txBody>
          <a:bodyPr>
            <a:normAutofit/>
          </a:bodyPr>
          <a:lstStyle/>
          <a:p>
            <a:r>
              <a:rPr lang="en-GB" sz="2000" dirty="0" smtClean="0"/>
              <a:t>Installation of the DCM frame</a:t>
            </a:r>
          </a:p>
          <a:p>
            <a:pPr marL="0" indent="0">
              <a:buNone/>
            </a:pPr>
            <a:r>
              <a:rPr lang="en-GB" sz="1600" dirty="0" smtClean="0"/>
              <a:t>        if not done prior N lines pulling as a support of N lines</a:t>
            </a:r>
          </a:p>
          <a:p>
            <a:endParaRPr lang="en-GB" sz="2000" dirty="0"/>
          </a:p>
          <a:p>
            <a:endParaRPr lang="en-GB" sz="2000" dirty="0" smtClean="0"/>
          </a:p>
          <a:p>
            <a:endParaRPr lang="en-GB" sz="2000" dirty="0" smtClean="0"/>
          </a:p>
          <a:p>
            <a:endParaRPr lang="en-GB" sz="2000" dirty="0" smtClean="0"/>
          </a:p>
          <a:p>
            <a:endParaRPr lang="en-GB" sz="2000" dirty="0"/>
          </a:p>
          <a:p>
            <a:endParaRPr lang="en-GB" sz="2000" dirty="0" smtClean="0"/>
          </a:p>
          <a:p>
            <a:r>
              <a:rPr lang="en-GB" sz="2000" dirty="0" smtClean="0"/>
              <a:t>Installation of the elbowed vessel between DCM and D1</a:t>
            </a:r>
          </a:p>
          <a:p>
            <a:pPr marL="448056" lvl="1" indent="0">
              <a:buNone/>
            </a:pPr>
            <a:r>
              <a:rPr lang="en-GB" sz="1400" dirty="0" smtClean="0"/>
              <a:t>With thermal shield, MLI, outer shell… (No welding)</a:t>
            </a:r>
            <a:endParaRPr lang="en-GB" sz="1400" dirty="0"/>
          </a:p>
          <a:p>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12</a:t>
            </a:fld>
            <a:endParaRPr lang="en-GB" dirty="0"/>
          </a:p>
        </p:txBody>
      </p:sp>
      <p:pic>
        <p:nvPicPr>
          <p:cNvPr id="6" name="Picture 5" descr="A picture containing text&#10;&#10;Description automatically generated">
            <a:extLst>
              <a:ext uri="{FF2B5EF4-FFF2-40B4-BE49-F238E27FC236}">
                <a16:creationId xmlns:a16="http://schemas.microsoft.com/office/drawing/2014/main" id="{5F039076-1062-470A-88C9-42820BABC9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079" t="12194" r="16252" b="9073"/>
          <a:stretch/>
        </p:blipFill>
        <p:spPr>
          <a:xfrm>
            <a:off x="5390494" y="864609"/>
            <a:ext cx="3762869" cy="2516093"/>
          </a:xfrm>
          <a:prstGeom prst="rect">
            <a:avLst/>
          </a:prstGeom>
        </p:spPr>
      </p:pic>
      <p:sp>
        <p:nvSpPr>
          <p:cNvPr id="5" name="TextBox 4"/>
          <p:cNvSpPr txBox="1"/>
          <p:nvPr/>
        </p:nvSpPr>
        <p:spPr>
          <a:xfrm>
            <a:off x="7820270" y="2832746"/>
            <a:ext cx="1023037" cy="261610"/>
          </a:xfrm>
          <a:prstGeom prst="rect">
            <a:avLst/>
          </a:prstGeom>
          <a:noFill/>
        </p:spPr>
        <p:txBody>
          <a:bodyPr wrap="none" rtlCol="0">
            <a:spAutoFit/>
          </a:bodyPr>
          <a:lstStyle/>
          <a:p>
            <a:r>
              <a:rPr lang="en-GB" sz="1100" dirty="0" smtClean="0"/>
              <a:t>D1 end cover</a:t>
            </a:r>
            <a:endParaRPr lang="en-GB" sz="1100" dirty="0"/>
          </a:p>
        </p:txBody>
      </p:sp>
      <p:sp>
        <p:nvSpPr>
          <p:cNvPr id="8" name="TextBox 7"/>
          <p:cNvSpPr txBox="1"/>
          <p:nvPr/>
        </p:nvSpPr>
        <p:spPr>
          <a:xfrm>
            <a:off x="7542351" y="1934143"/>
            <a:ext cx="936103" cy="384721"/>
          </a:xfrm>
          <a:prstGeom prst="rect">
            <a:avLst/>
          </a:prstGeom>
          <a:noFill/>
        </p:spPr>
        <p:txBody>
          <a:bodyPr wrap="square" rtlCol="0">
            <a:spAutoFit/>
          </a:bodyPr>
          <a:lstStyle/>
          <a:p>
            <a:pPr algn="ctr"/>
            <a:r>
              <a:rPr lang="en-GB" sz="1100" dirty="0" smtClean="0"/>
              <a:t>E’</a:t>
            </a:r>
            <a:r>
              <a:rPr lang="en-GB" sz="1100" baseline="-25000" dirty="0" smtClean="0"/>
              <a:t>H</a:t>
            </a:r>
            <a:r>
              <a:rPr lang="en-GB" sz="1100" dirty="0" smtClean="0"/>
              <a:t> lines</a:t>
            </a:r>
          </a:p>
          <a:p>
            <a:pPr algn="ctr"/>
            <a:r>
              <a:rPr lang="en-GB" sz="800" dirty="0" smtClean="0"/>
              <a:t>(Thermal shield)</a:t>
            </a:r>
            <a:endParaRPr lang="en-GB" sz="800" baseline="-25000" dirty="0"/>
          </a:p>
        </p:txBody>
      </p:sp>
      <p:cxnSp>
        <p:nvCxnSpPr>
          <p:cNvPr id="9" name="Straight Arrow Connector 8"/>
          <p:cNvCxnSpPr>
            <a:stCxn id="8" idx="0"/>
          </p:cNvCxnSpPr>
          <p:nvPr/>
        </p:nvCxnSpPr>
        <p:spPr>
          <a:xfrm flipV="1">
            <a:off x="8010403" y="1766989"/>
            <a:ext cx="108012" cy="167154"/>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7455492" y="1225156"/>
            <a:ext cx="1697871" cy="261610"/>
          </a:xfrm>
          <a:prstGeom prst="rect">
            <a:avLst/>
          </a:prstGeom>
          <a:noFill/>
        </p:spPr>
        <p:txBody>
          <a:bodyPr wrap="square" rtlCol="0">
            <a:spAutoFit/>
          </a:bodyPr>
          <a:lstStyle/>
          <a:p>
            <a:pPr algn="ctr"/>
            <a:r>
              <a:rPr lang="en-GB" sz="1100" dirty="0" smtClean="0"/>
              <a:t>N1, N2 and D1 </a:t>
            </a:r>
            <a:r>
              <a:rPr lang="en-GB" sz="1100" dirty="0" err="1" smtClean="0"/>
              <a:t>busbars</a:t>
            </a:r>
            <a:endParaRPr lang="en-GB" sz="900" baseline="-25000" dirty="0"/>
          </a:p>
        </p:txBody>
      </p:sp>
      <p:cxnSp>
        <p:nvCxnSpPr>
          <p:cNvPr id="12" name="Straight Arrow Connector 11"/>
          <p:cNvCxnSpPr/>
          <p:nvPr/>
        </p:nvCxnSpPr>
        <p:spPr>
          <a:xfrm flipH="1">
            <a:off x="6652663" y="1370764"/>
            <a:ext cx="839401" cy="28350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16" name="Picture 15">
            <a:extLst>
              <a:ext uri="{FF2B5EF4-FFF2-40B4-BE49-F238E27FC236}">
                <a16:creationId xmlns:a16="http://schemas.microsoft.com/office/drawing/2014/main" id="{A33D7191-7FA1-40C7-89D0-CD6E563D4C9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687" r="30240" b="11355"/>
          <a:stretch/>
        </p:blipFill>
        <p:spPr>
          <a:xfrm>
            <a:off x="5386926" y="3512611"/>
            <a:ext cx="3745952" cy="2580686"/>
          </a:xfrm>
          <a:prstGeom prst="rect">
            <a:avLst/>
          </a:prstGeom>
        </p:spPr>
      </p:pic>
    </p:spTree>
    <p:extLst>
      <p:ext uri="{BB962C8B-B14F-4D97-AF65-F5344CB8AC3E}">
        <p14:creationId xmlns:p14="http://schemas.microsoft.com/office/powerpoint/2010/main" val="1859258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 </a:t>
            </a:r>
            <a:r>
              <a:rPr lang="en-GB" dirty="0"/>
              <a:t>D1 to DCM connection</a:t>
            </a:r>
          </a:p>
        </p:txBody>
      </p:sp>
      <p:sp>
        <p:nvSpPr>
          <p:cNvPr id="3" name="Content Placeholder 2"/>
          <p:cNvSpPr>
            <a:spLocks noGrp="1"/>
          </p:cNvSpPr>
          <p:nvPr>
            <p:ph idx="1"/>
          </p:nvPr>
        </p:nvSpPr>
        <p:spPr>
          <a:xfrm>
            <a:off x="457200" y="1124744"/>
            <a:ext cx="5338936" cy="4868283"/>
          </a:xfrm>
        </p:spPr>
        <p:txBody>
          <a:bodyPr>
            <a:normAutofit/>
          </a:bodyPr>
          <a:lstStyle/>
          <a:p>
            <a:r>
              <a:rPr lang="en-GB" sz="2000" dirty="0" smtClean="0"/>
              <a:t>Installation of the inner part of the D1 module</a:t>
            </a:r>
          </a:p>
          <a:p>
            <a:pPr lvl="1"/>
            <a:r>
              <a:rPr lang="en-GB" sz="2000" dirty="0" smtClean="0"/>
              <a:t>Positioning of the module</a:t>
            </a:r>
          </a:p>
          <a:p>
            <a:pPr lvl="3"/>
            <a:r>
              <a:rPr lang="en-GB" sz="1400" dirty="0" smtClean="0">
                <a:sym typeface="Wingdings" panose="05000000000000000000" pitchFamily="2" charset="2"/>
              </a:rPr>
              <a:t>Tooling and procedure </a:t>
            </a:r>
            <a:r>
              <a:rPr lang="en-GB" sz="1400" dirty="0">
                <a:sym typeface="Wingdings" panose="05000000000000000000" pitchFamily="2" charset="2"/>
              </a:rPr>
              <a:t>to </a:t>
            </a:r>
            <a:r>
              <a:rPr lang="en-GB" sz="1400" dirty="0" smtClean="0">
                <a:sym typeface="Wingdings" panose="05000000000000000000" pitchFamily="2" charset="2"/>
              </a:rPr>
              <a:t>determine</a:t>
            </a:r>
            <a:endParaRPr lang="en-GB" sz="1400" dirty="0" smtClean="0"/>
          </a:p>
          <a:p>
            <a:pPr lvl="1"/>
            <a:r>
              <a:rPr lang="en-GB" sz="2000" dirty="0" smtClean="0"/>
              <a:t>Lip</a:t>
            </a:r>
            <a:r>
              <a:rPr lang="en-GB" sz="2000" dirty="0" smtClean="0">
                <a:solidFill>
                  <a:srgbClr val="FF0000"/>
                </a:solidFill>
              </a:rPr>
              <a:t> </a:t>
            </a:r>
            <a:r>
              <a:rPr lang="en-GB" sz="2000" dirty="0" smtClean="0"/>
              <a:t>welding of the He vessel</a:t>
            </a:r>
          </a:p>
          <a:p>
            <a:pPr lvl="3"/>
            <a:r>
              <a:rPr lang="en-GB" sz="1400" dirty="0" smtClean="0">
                <a:solidFill>
                  <a:srgbClr val="00B0F0"/>
                </a:solidFill>
                <a:sym typeface="Wingdings" panose="05000000000000000000" pitchFamily="2" charset="2"/>
              </a:rPr>
              <a:t>Installation leak test (He bottle)</a:t>
            </a:r>
            <a:endParaRPr lang="en-GB" sz="1400" dirty="0">
              <a:solidFill>
                <a:srgbClr val="00B0F0"/>
              </a:solidFill>
            </a:endParaRPr>
          </a:p>
          <a:p>
            <a:pPr lvl="1"/>
            <a:r>
              <a:rPr lang="en-GB" sz="2000" dirty="0" smtClean="0">
                <a:sym typeface="Wingdings" panose="05000000000000000000" pitchFamily="2" charset="2"/>
              </a:rPr>
              <a:t>Lip welding of the E’</a:t>
            </a:r>
            <a:r>
              <a:rPr lang="en-GB" sz="2000" baseline="-25000" dirty="0" smtClean="0">
                <a:sym typeface="Wingdings" panose="05000000000000000000" pitchFamily="2" charset="2"/>
              </a:rPr>
              <a:t>H</a:t>
            </a:r>
            <a:r>
              <a:rPr lang="en-GB" sz="2000" dirty="0" smtClean="0">
                <a:sym typeface="Wingdings" panose="05000000000000000000" pitchFamily="2" charset="2"/>
              </a:rPr>
              <a:t> lines</a:t>
            </a:r>
          </a:p>
          <a:p>
            <a:pPr lvl="3"/>
            <a:r>
              <a:rPr lang="en-GB" sz="1400" dirty="0" smtClean="0">
                <a:solidFill>
                  <a:srgbClr val="00B0F0"/>
                </a:solidFill>
                <a:sym typeface="Wingdings" panose="05000000000000000000" pitchFamily="2" charset="2"/>
              </a:rPr>
              <a:t>Installation </a:t>
            </a:r>
            <a:r>
              <a:rPr lang="en-GB" sz="1400" dirty="0">
                <a:solidFill>
                  <a:srgbClr val="00B0F0"/>
                </a:solidFill>
                <a:sym typeface="Wingdings" panose="05000000000000000000" pitchFamily="2" charset="2"/>
              </a:rPr>
              <a:t>leak test (He bottle)</a:t>
            </a:r>
            <a:endParaRPr lang="en-GB" sz="1400" dirty="0">
              <a:solidFill>
                <a:srgbClr val="00B0F0"/>
              </a:solidFill>
            </a:endParaRPr>
          </a:p>
          <a:p>
            <a:pPr lvl="3"/>
            <a:endParaRPr lang="en-GB" sz="1400" dirty="0" smtClean="0">
              <a:sym typeface="Wingdings" panose="05000000000000000000" pitchFamily="2" charset="2"/>
            </a:endParaRPr>
          </a:p>
          <a:p>
            <a:pPr lvl="1"/>
            <a:r>
              <a:rPr lang="en-GB" sz="2000" dirty="0" smtClean="0">
                <a:solidFill>
                  <a:schemeClr val="accent6"/>
                </a:solidFill>
                <a:sym typeface="Wingdings" panose="05000000000000000000" pitchFamily="2" charset="2"/>
              </a:rPr>
              <a:t>QC holding point</a:t>
            </a:r>
            <a:endParaRPr lang="en-GB" sz="2000" dirty="0" smtClean="0">
              <a:solidFill>
                <a:schemeClr val="accent6"/>
              </a:solidFill>
            </a:endParaRPr>
          </a:p>
          <a:p>
            <a:pPr lvl="1"/>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13</a:t>
            </a:fld>
            <a:endParaRPr lang="en-GB" dirty="0"/>
          </a:p>
        </p:txBody>
      </p:sp>
      <p:pic>
        <p:nvPicPr>
          <p:cNvPr id="8" name="Picture 4" descr="image00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538"/>
          <a:stretch/>
        </p:blipFill>
        <p:spPr bwMode="auto">
          <a:xfrm>
            <a:off x="5796136" y="1216275"/>
            <a:ext cx="3190441" cy="204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950684" y="4914305"/>
            <a:ext cx="1824538" cy="261610"/>
          </a:xfrm>
          <a:prstGeom prst="rect">
            <a:avLst/>
          </a:prstGeom>
          <a:noFill/>
        </p:spPr>
        <p:txBody>
          <a:bodyPr wrap="none" rtlCol="0">
            <a:spAutoFit/>
          </a:bodyPr>
          <a:lstStyle/>
          <a:p>
            <a:r>
              <a:rPr lang="en-GB" sz="1100" dirty="0" smtClean="0"/>
              <a:t>Top view D1 inner module</a:t>
            </a:r>
            <a:endParaRPr lang="en-GB" sz="1100" dirty="0"/>
          </a:p>
        </p:txBody>
      </p:sp>
      <p:sp>
        <p:nvSpPr>
          <p:cNvPr id="10" name="TextBox 9"/>
          <p:cNvSpPr txBox="1"/>
          <p:nvPr/>
        </p:nvSpPr>
        <p:spPr>
          <a:xfrm>
            <a:off x="7884827" y="1154830"/>
            <a:ext cx="1190099" cy="461665"/>
          </a:xfrm>
          <a:prstGeom prst="rect">
            <a:avLst/>
          </a:prstGeom>
          <a:noFill/>
        </p:spPr>
        <p:txBody>
          <a:bodyPr wrap="square" rtlCol="0">
            <a:spAutoFit/>
          </a:bodyPr>
          <a:lstStyle/>
          <a:p>
            <a:r>
              <a:rPr lang="en-GB" sz="1200" dirty="0" smtClean="0"/>
              <a:t>Lip welding of the He vessel</a:t>
            </a:r>
            <a:endParaRPr lang="en-GB" sz="1200" dirty="0"/>
          </a:p>
        </p:txBody>
      </p:sp>
      <p:cxnSp>
        <p:nvCxnSpPr>
          <p:cNvPr id="11" name="Straight Arrow Connector 10"/>
          <p:cNvCxnSpPr/>
          <p:nvPr/>
        </p:nvCxnSpPr>
        <p:spPr>
          <a:xfrm flipH="1">
            <a:off x="8231001" y="1560163"/>
            <a:ext cx="126926" cy="29166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7869775" y="3326845"/>
            <a:ext cx="1190099" cy="461665"/>
          </a:xfrm>
          <a:prstGeom prst="rect">
            <a:avLst/>
          </a:prstGeom>
          <a:noFill/>
        </p:spPr>
        <p:txBody>
          <a:bodyPr wrap="square" rtlCol="0">
            <a:spAutoFit/>
          </a:bodyPr>
          <a:lstStyle/>
          <a:p>
            <a:r>
              <a:rPr lang="en-GB" sz="1200" dirty="0" smtClean="0"/>
              <a:t>Lip welding of the E’</a:t>
            </a:r>
            <a:r>
              <a:rPr lang="en-GB" sz="1200" baseline="-25000" dirty="0" smtClean="0"/>
              <a:t>H</a:t>
            </a:r>
            <a:r>
              <a:rPr lang="en-GB" sz="1200" dirty="0" smtClean="0"/>
              <a:t> lines</a:t>
            </a:r>
            <a:endParaRPr lang="en-GB" sz="1200" dirty="0"/>
          </a:p>
        </p:txBody>
      </p:sp>
      <p:cxnSp>
        <p:nvCxnSpPr>
          <p:cNvPr id="15" name="Straight Arrow Connector 14"/>
          <p:cNvCxnSpPr/>
          <p:nvPr/>
        </p:nvCxnSpPr>
        <p:spPr>
          <a:xfrm flipH="1">
            <a:off x="8201880" y="3774124"/>
            <a:ext cx="129234" cy="221665"/>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H="1">
            <a:off x="8201880" y="3746316"/>
            <a:ext cx="156048" cy="71031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6045237" y="947303"/>
            <a:ext cx="1864613" cy="261610"/>
          </a:xfrm>
          <a:prstGeom prst="rect">
            <a:avLst/>
          </a:prstGeom>
          <a:noFill/>
        </p:spPr>
        <p:txBody>
          <a:bodyPr wrap="none" rtlCol="0">
            <a:spAutoFit/>
          </a:bodyPr>
          <a:lstStyle/>
          <a:p>
            <a:r>
              <a:rPr lang="en-GB" sz="1100" dirty="0" smtClean="0"/>
              <a:t>Side view D1 inner module</a:t>
            </a:r>
            <a:endParaRPr lang="en-GB" sz="11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2675786"/>
            <a:ext cx="4337359" cy="2640006"/>
          </a:xfrm>
          <a:prstGeom prst="rect">
            <a:avLst/>
          </a:prstGeom>
        </p:spPr>
      </p:pic>
    </p:spTree>
    <p:extLst>
      <p:ext uri="{BB962C8B-B14F-4D97-AF65-F5344CB8AC3E}">
        <p14:creationId xmlns:p14="http://schemas.microsoft.com/office/powerpoint/2010/main" val="896112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D1 to DCM connection</a:t>
            </a:r>
          </a:p>
        </p:txBody>
      </p:sp>
      <p:sp>
        <p:nvSpPr>
          <p:cNvPr id="3" name="Content Placeholder 2"/>
          <p:cNvSpPr>
            <a:spLocks noGrp="1"/>
          </p:cNvSpPr>
          <p:nvPr>
            <p:ph idx="1"/>
          </p:nvPr>
        </p:nvSpPr>
        <p:spPr/>
        <p:txBody>
          <a:bodyPr>
            <a:normAutofit/>
          </a:bodyPr>
          <a:lstStyle/>
          <a:p>
            <a:r>
              <a:rPr lang="en-GB" sz="2000" dirty="0" smtClean="0"/>
              <a:t>Insertion of the vacuum vessel of D1 module</a:t>
            </a:r>
          </a:p>
          <a:p>
            <a:pPr lvl="1"/>
            <a:r>
              <a:rPr lang="en-GB" sz="2000" dirty="0" smtClean="0"/>
              <a:t>Thermal shield, </a:t>
            </a:r>
          </a:p>
          <a:p>
            <a:pPr lvl="1"/>
            <a:r>
              <a:rPr lang="en-GB" sz="2000" dirty="0" smtClean="0"/>
              <a:t>MLI…</a:t>
            </a:r>
          </a:p>
          <a:p>
            <a:pPr lvl="1"/>
            <a:endParaRPr lang="en-GB" sz="2000" dirty="0"/>
          </a:p>
          <a:p>
            <a:pPr lvl="1"/>
            <a:endParaRPr lang="en-GB" sz="2000" dirty="0" smtClean="0"/>
          </a:p>
          <a:p>
            <a:pPr lvl="1"/>
            <a:endParaRPr lang="en-GB" sz="2000" dirty="0"/>
          </a:p>
          <a:p>
            <a:pPr lvl="1"/>
            <a:endParaRPr lang="en-GB" sz="2000" dirty="0" smtClean="0"/>
          </a:p>
          <a:p>
            <a:pPr lvl="1"/>
            <a:endParaRPr lang="en-GB" sz="2000" dirty="0"/>
          </a:p>
          <a:p>
            <a:pPr marL="448056" lvl="1" indent="0">
              <a:buNone/>
            </a:pPr>
            <a:endParaRPr lang="en-GB" sz="2000" dirty="0" smtClean="0"/>
          </a:p>
          <a:p>
            <a:pPr lvl="1"/>
            <a:r>
              <a:rPr lang="en-GB" sz="2000" dirty="0" smtClean="0"/>
              <a:t>Correct positioning </a:t>
            </a:r>
          </a:p>
          <a:p>
            <a:pPr marL="448056" lvl="1" indent="0">
              <a:buNone/>
            </a:pPr>
            <a:r>
              <a:rPr lang="en-GB" sz="2000" dirty="0" smtClean="0"/>
              <a:t>thanks to setting screws</a:t>
            </a:r>
          </a:p>
          <a:p>
            <a:pPr marL="448056" lvl="1" indent="0">
              <a:buNone/>
            </a:pPr>
            <a:r>
              <a:rPr lang="en-GB" sz="1800" dirty="0" smtClean="0"/>
              <a:t>(criteria to determine)</a:t>
            </a:r>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14</a:t>
            </a:fld>
            <a:endParaRPr lang="en-GB" dirty="0"/>
          </a:p>
        </p:txBody>
      </p:sp>
      <p:pic>
        <p:nvPicPr>
          <p:cNvPr id="7" name="Picture 6" descr="Diagram&#10;&#10;Description automatically generated">
            <a:extLst>
              <a:ext uri="{FF2B5EF4-FFF2-40B4-BE49-F238E27FC236}">
                <a16:creationId xmlns:a16="http://schemas.microsoft.com/office/drawing/2014/main" id="{05FE7E5D-4D04-4AB7-9DEF-0078C21EE8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65" r="9279" b="25802"/>
          <a:stretch/>
        </p:blipFill>
        <p:spPr>
          <a:xfrm>
            <a:off x="3699730" y="1124744"/>
            <a:ext cx="5516440" cy="2939485"/>
          </a:xfrm>
          <a:prstGeom prst="rect">
            <a:avLst/>
          </a:prstGeom>
        </p:spPr>
      </p:pic>
      <p:cxnSp>
        <p:nvCxnSpPr>
          <p:cNvPr id="6" name="Straight Arrow Connector 5"/>
          <p:cNvCxnSpPr/>
          <p:nvPr/>
        </p:nvCxnSpPr>
        <p:spPr>
          <a:xfrm>
            <a:off x="5652120" y="2276872"/>
            <a:ext cx="432048" cy="0"/>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pic>
        <p:nvPicPr>
          <p:cNvPr id="8" name="Picture 7" descr="A picture containing graphical user interface&#10;&#10;Description automatically generated">
            <a:extLst>
              <a:ext uri="{FF2B5EF4-FFF2-40B4-BE49-F238E27FC236}">
                <a16:creationId xmlns:a16="http://schemas.microsoft.com/office/drawing/2014/main" id="{242137E4-04AF-493B-9137-4B6F8DA111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853" r="9175"/>
          <a:stretch/>
        </p:blipFill>
        <p:spPr>
          <a:xfrm>
            <a:off x="4139952" y="3861048"/>
            <a:ext cx="5004048" cy="3957022"/>
          </a:xfrm>
          <a:prstGeom prst="rect">
            <a:avLst/>
          </a:prstGeom>
        </p:spPr>
      </p:pic>
    </p:spTree>
    <p:extLst>
      <p:ext uri="{BB962C8B-B14F-4D97-AF65-F5344CB8AC3E}">
        <p14:creationId xmlns:p14="http://schemas.microsoft.com/office/powerpoint/2010/main" val="1253264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D1 to DCM connection</a:t>
            </a:r>
          </a:p>
        </p:txBody>
      </p:sp>
      <p:sp>
        <p:nvSpPr>
          <p:cNvPr id="3" name="Content Placeholder 2"/>
          <p:cNvSpPr>
            <a:spLocks noGrp="1"/>
          </p:cNvSpPr>
          <p:nvPr>
            <p:ph idx="1"/>
          </p:nvPr>
        </p:nvSpPr>
        <p:spPr/>
        <p:txBody>
          <a:bodyPr/>
          <a:lstStyle/>
          <a:p>
            <a:r>
              <a:rPr lang="en-GB" sz="2000" dirty="0" smtClean="0"/>
              <a:t>DCM installation and alignment</a:t>
            </a:r>
          </a:p>
          <a:p>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15</a:t>
            </a:fld>
            <a:endParaRPr lang="en-GB" dirty="0"/>
          </a:p>
        </p:txBody>
      </p:sp>
      <p:grpSp>
        <p:nvGrpSpPr>
          <p:cNvPr id="8" name="Group 7"/>
          <p:cNvGrpSpPr/>
          <p:nvPr/>
        </p:nvGrpSpPr>
        <p:grpSpPr>
          <a:xfrm>
            <a:off x="179512" y="1502909"/>
            <a:ext cx="4824536" cy="3654283"/>
            <a:chOff x="0" y="611421"/>
            <a:chExt cx="5855488" cy="4671779"/>
          </a:xfrm>
        </p:grpSpPr>
        <p:pic>
          <p:nvPicPr>
            <p:cNvPr id="5" name="Picture 4">
              <a:extLst>
                <a:ext uri="{FF2B5EF4-FFF2-40B4-BE49-F238E27FC236}">
                  <a16:creationId xmlns:a16="http://schemas.microsoft.com/office/drawing/2014/main" id="{41386504-99CB-4ED0-B790-FEB2C5B1ED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630" t="10826" r="14341"/>
            <a:stretch/>
          </p:blipFill>
          <p:spPr>
            <a:xfrm>
              <a:off x="0" y="611421"/>
              <a:ext cx="5855488" cy="4671779"/>
            </a:xfrm>
            <a:prstGeom prst="rect">
              <a:avLst/>
            </a:prstGeom>
          </p:spPr>
        </p:pic>
        <p:cxnSp>
          <p:nvCxnSpPr>
            <p:cNvPr id="6" name="Straight Arrow Connector 5">
              <a:extLst>
                <a:ext uri="{FF2B5EF4-FFF2-40B4-BE49-F238E27FC236}">
                  <a16:creationId xmlns:a16="http://schemas.microsoft.com/office/drawing/2014/main" id="{754E6087-8E58-4490-A316-8962028ADE7C}"/>
                </a:ext>
              </a:extLst>
            </p:cNvPr>
            <p:cNvCxnSpPr>
              <a:cxnSpLocks/>
            </p:cNvCxnSpPr>
            <p:nvPr/>
          </p:nvCxnSpPr>
          <p:spPr>
            <a:xfrm flipH="1" flipV="1">
              <a:off x="2028092" y="1926493"/>
              <a:ext cx="2231293" cy="4337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F89E6DD-FD7F-42DA-AD86-3E2271AA5E1A}"/>
                </a:ext>
              </a:extLst>
            </p:cNvPr>
            <p:cNvCxnSpPr>
              <a:cxnSpLocks/>
            </p:cNvCxnSpPr>
            <p:nvPr/>
          </p:nvCxnSpPr>
          <p:spPr>
            <a:xfrm flipH="1" flipV="1">
              <a:off x="976923" y="2730433"/>
              <a:ext cx="2231293" cy="4337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9" name="Picture 8">
            <a:extLst>
              <a:ext uri="{FF2B5EF4-FFF2-40B4-BE49-F238E27FC236}">
                <a16:creationId xmlns:a16="http://schemas.microsoft.com/office/drawing/2014/main" id="{362DDC7D-1BA9-4060-B172-0BF2CE709AE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716" r="26551"/>
          <a:stretch/>
        </p:blipFill>
        <p:spPr>
          <a:xfrm>
            <a:off x="4918151" y="2188494"/>
            <a:ext cx="3816424" cy="4167856"/>
          </a:xfrm>
          <a:prstGeom prst="rect">
            <a:avLst/>
          </a:prstGeom>
        </p:spPr>
      </p:pic>
      <p:sp>
        <p:nvSpPr>
          <p:cNvPr id="10" name="Arrow: Right 10">
            <a:extLst>
              <a:ext uri="{FF2B5EF4-FFF2-40B4-BE49-F238E27FC236}">
                <a16:creationId xmlns:a16="http://schemas.microsoft.com/office/drawing/2014/main" id="{01435F09-4CCB-41FD-BF1E-7CB5CB228429}"/>
              </a:ext>
            </a:extLst>
          </p:cNvPr>
          <p:cNvSpPr/>
          <p:nvPr/>
        </p:nvSpPr>
        <p:spPr>
          <a:xfrm>
            <a:off x="4570627" y="3558885"/>
            <a:ext cx="720080" cy="339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23528" y="5504223"/>
            <a:ext cx="4320479" cy="584775"/>
          </a:xfrm>
          <a:prstGeom prst="rect">
            <a:avLst/>
          </a:prstGeom>
          <a:noFill/>
        </p:spPr>
        <p:txBody>
          <a:bodyPr wrap="square" rtlCol="0">
            <a:spAutoFit/>
          </a:bodyPr>
          <a:lstStyle/>
          <a:p>
            <a:pPr>
              <a:tabLst>
                <a:tab pos="540000" algn="l"/>
              </a:tabLst>
            </a:pPr>
            <a:r>
              <a:rPr lang="en-GB" sz="1600" dirty="0" smtClean="0"/>
              <a:t>Note: The DCM will be equipped with a DFX 	module (WP6a) before the installation</a:t>
            </a:r>
            <a:endParaRPr lang="en-GB" sz="1600" dirty="0"/>
          </a:p>
        </p:txBody>
      </p:sp>
    </p:spTree>
    <p:extLst>
      <p:ext uri="{BB962C8B-B14F-4D97-AF65-F5344CB8AC3E}">
        <p14:creationId xmlns:p14="http://schemas.microsoft.com/office/powerpoint/2010/main" val="10668746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D1 to DCM connection</a:t>
            </a:r>
          </a:p>
        </p:txBody>
      </p:sp>
      <p:sp>
        <p:nvSpPr>
          <p:cNvPr id="3" name="Content Placeholder 2"/>
          <p:cNvSpPr>
            <a:spLocks noGrp="1"/>
          </p:cNvSpPr>
          <p:nvPr>
            <p:ph idx="1"/>
          </p:nvPr>
        </p:nvSpPr>
        <p:spPr/>
        <p:txBody>
          <a:bodyPr/>
          <a:lstStyle/>
          <a:p>
            <a:r>
              <a:rPr lang="en-GB" sz="2000" dirty="0" smtClean="0"/>
              <a:t>Splices connection (</a:t>
            </a:r>
            <a:r>
              <a:rPr lang="en-GB" sz="2000" dirty="0" err="1" smtClean="0"/>
              <a:t>NbTi</a:t>
            </a:r>
            <a:r>
              <a:rPr lang="en-GB" sz="2000" dirty="0" smtClean="0"/>
              <a:t> - </a:t>
            </a:r>
            <a:r>
              <a:rPr lang="en-GB" sz="2000" dirty="0" err="1" smtClean="0"/>
              <a:t>NbTi</a:t>
            </a:r>
            <a:r>
              <a:rPr lang="en-GB" sz="2000" dirty="0" smtClean="0"/>
              <a:t>) and splices insulation</a:t>
            </a:r>
          </a:p>
          <a:p>
            <a:pPr lvl="2"/>
            <a:r>
              <a:rPr lang="en-GB" dirty="0" smtClean="0"/>
              <a:t> 12 *   2kA cable splices     </a:t>
            </a:r>
            <a:r>
              <a:rPr lang="en-GB" dirty="0" smtClean="0">
                <a:sym typeface="Wingdings" panose="05000000000000000000" pitchFamily="2" charset="2"/>
              </a:rPr>
              <a:t> </a:t>
            </a:r>
            <a:r>
              <a:rPr lang="en-GB" dirty="0" smtClean="0">
                <a:solidFill>
                  <a:schemeClr val="accent6"/>
                </a:solidFill>
                <a:sym typeface="Wingdings" panose="05000000000000000000" pitchFamily="2" charset="2"/>
              </a:rPr>
              <a:t>QC</a:t>
            </a:r>
            <a:r>
              <a:rPr lang="en-GB" dirty="0" smtClean="0">
                <a:sym typeface="Wingdings" panose="05000000000000000000" pitchFamily="2" charset="2"/>
              </a:rPr>
              <a:t> </a:t>
            </a:r>
            <a:endParaRPr lang="en-GB" dirty="0" smtClean="0"/>
          </a:p>
          <a:p>
            <a:pPr lvl="2"/>
            <a:r>
              <a:rPr lang="en-GB" dirty="0" smtClean="0"/>
              <a:t>   5 * 18kA cable splices     </a:t>
            </a:r>
            <a:r>
              <a:rPr lang="en-GB" dirty="0" smtClean="0">
                <a:sym typeface="Wingdings" panose="05000000000000000000" pitchFamily="2" charset="2"/>
              </a:rPr>
              <a:t> </a:t>
            </a:r>
            <a:r>
              <a:rPr lang="en-GB" dirty="0" smtClean="0">
                <a:solidFill>
                  <a:schemeClr val="accent6"/>
                </a:solidFill>
                <a:sym typeface="Wingdings" panose="05000000000000000000" pitchFamily="2" charset="2"/>
              </a:rPr>
              <a:t>QC</a:t>
            </a:r>
            <a:r>
              <a:rPr lang="en-GB" dirty="0" smtClean="0">
                <a:sym typeface="Wingdings" panose="05000000000000000000" pitchFamily="2" charset="2"/>
              </a:rPr>
              <a:t> </a:t>
            </a:r>
            <a:endParaRPr lang="en-GB" dirty="0" smtClean="0"/>
          </a:p>
          <a:p>
            <a:pPr lvl="2"/>
            <a:r>
              <a:rPr lang="en-GB" dirty="0" smtClean="0"/>
              <a:t>   2 * 13kA cable splices     </a:t>
            </a:r>
            <a:r>
              <a:rPr lang="en-GB" dirty="0" smtClean="0">
                <a:sym typeface="Wingdings" panose="05000000000000000000" pitchFamily="2" charset="2"/>
              </a:rPr>
              <a:t> </a:t>
            </a:r>
            <a:r>
              <a:rPr lang="en-GB" dirty="0" smtClean="0">
                <a:solidFill>
                  <a:schemeClr val="accent6"/>
                </a:solidFill>
                <a:sym typeface="Wingdings" panose="05000000000000000000" pitchFamily="2" charset="2"/>
              </a:rPr>
              <a:t>QC</a:t>
            </a:r>
            <a:r>
              <a:rPr lang="en-GB" dirty="0" smtClean="0">
                <a:sym typeface="Wingdings" panose="05000000000000000000" pitchFamily="2" charset="2"/>
              </a:rPr>
              <a:t> </a:t>
            </a:r>
            <a:endParaRPr lang="en-GB" dirty="0" smtClean="0"/>
          </a:p>
          <a:p>
            <a:r>
              <a:rPr lang="en-GB" sz="2000" dirty="0" smtClean="0"/>
              <a:t>Insulation boxes installation      </a:t>
            </a:r>
            <a:r>
              <a:rPr lang="en-GB" sz="2000" dirty="0"/>
              <a:t> </a:t>
            </a:r>
            <a:r>
              <a:rPr lang="en-GB" sz="2000" dirty="0" smtClean="0">
                <a:sym typeface="Wingdings" panose="05000000000000000000" pitchFamily="2" charset="2"/>
              </a:rPr>
              <a:t> </a:t>
            </a:r>
            <a:r>
              <a:rPr lang="en-GB" sz="2000" dirty="0" smtClean="0">
                <a:solidFill>
                  <a:schemeClr val="accent6"/>
                </a:solidFill>
                <a:sym typeface="Wingdings" panose="05000000000000000000" pitchFamily="2" charset="2"/>
              </a:rPr>
              <a:t>QC</a:t>
            </a:r>
            <a:r>
              <a:rPr lang="en-GB" sz="2000" dirty="0" smtClean="0"/>
              <a:t> </a:t>
            </a:r>
          </a:p>
          <a:p>
            <a:r>
              <a:rPr lang="en-GB" sz="2000" dirty="0" smtClean="0"/>
              <a:t>Installation of the fixe point	</a:t>
            </a:r>
            <a:r>
              <a:rPr lang="en-GB" sz="2000" dirty="0">
                <a:sym typeface="Wingdings" panose="05000000000000000000" pitchFamily="2" charset="2"/>
              </a:rPr>
              <a:t> </a:t>
            </a:r>
            <a:r>
              <a:rPr lang="en-GB" sz="2000" dirty="0" smtClean="0">
                <a:sym typeface="Wingdings" panose="05000000000000000000" pitchFamily="2" charset="2"/>
              </a:rPr>
              <a:t>      </a:t>
            </a:r>
            <a:r>
              <a:rPr lang="en-GB" sz="2000" dirty="0">
                <a:solidFill>
                  <a:schemeClr val="accent6"/>
                </a:solidFill>
                <a:sym typeface="Wingdings" panose="05000000000000000000" pitchFamily="2" charset="2"/>
              </a:rPr>
              <a:t>QC</a:t>
            </a:r>
            <a:r>
              <a:rPr lang="en-GB" sz="2000" dirty="0"/>
              <a:t> </a:t>
            </a:r>
            <a:endParaRPr lang="en-GB" sz="2000"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16</a:t>
            </a:fld>
            <a:endParaRPr lang="en-GB" dirty="0"/>
          </a:p>
        </p:txBody>
      </p:sp>
      <p:pic>
        <p:nvPicPr>
          <p:cNvPr id="5" name="Picture 4" descr="Graphical user interface&#10;&#10;Description automatically generated">
            <a:extLst>
              <a:ext uri="{FF2B5EF4-FFF2-40B4-BE49-F238E27FC236}">
                <a16:creationId xmlns:a16="http://schemas.microsoft.com/office/drawing/2014/main" id="{E5702FB8-C6ED-4397-9EB1-91C3FB0495B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670" t="19718" r="-1" b="10892"/>
          <a:stretch/>
        </p:blipFill>
        <p:spPr>
          <a:xfrm>
            <a:off x="4283968" y="3484292"/>
            <a:ext cx="5040560" cy="2717853"/>
          </a:xfrm>
          <a:prstGeom prst="rect">
            <a:avLst/>
          </a:prstGeom>
        </p:spPr>
      </p:pic>
      <p:pic>
        <p:nvPicPr>
          <p:cNvPr id="9" name="Picture 8">
            <a:extLst>
              <a:ext uri="{FF2B5EF4-FFF2-40B4-BE49-F238E27FC236}">
                <a16:creationId xmlns:a16="http://schemas.microsoft.com/office/drawing/2014/main" id="{759DDF85-FE60-47D2-A552-AF3B3912E8C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39538"/>
          <a:stretch/>
        </p:blipFill>
        <p:spPr>
          <a:xfrm flipH="1">
            <a:off x="395536" y="3471185"/>
            <a:ext cx="3480231" cy="2589147"/>
          </a:xfrm>
          <a:prstGeom prst="rect">
            <a:avLst/>
          </a:prstGeom>
        </p:spPr>
      </p:pic>
      <p:sp>
        <p:nvSpPr>
          <p:cNvPr id="10" name="TextBox 9">
            <a:extLst>
              <a:ext uri="{FF2B5EF4-FFF2-40B4-BE49-F238E27FC236}">
                <a16:creationId xmlns:a16="http://schemas.microsoft.com/office/drawing/2014/main" id="{6A70BAF6-1CB9-4488-B939-1AF7F363B929}"/>
              </a:ext>
            </a:extLst>
          </p:cNvPr>
          <p:cNvSpPr txBox="1"/>
          <p:nvPr/>
        </p:nvSpPr>
        <p:spPr>
          <a:xfrm>
            <a:off x="457200" y="5768223"/>
            <a:ext cx="2507833" cy="246221"/>
          </a:xfrm>
          <a:prstGeom prst="rect">
            <a:avLst/>
          </a:prstGeom>
          <a:noFill/>
        </p:spPr>
        <p:txBody>
          <a:bodyPr wrap="square" rtlCol="0">
            <a:spAutoFit/>
          </a:bodyPr>
          <a:lstStyle/>
          <a:p>
            <a:r>
              <a:rPr lang="en-US" sz="1000" b="1" i="1" dirty="0">
                <a:solidFill>
                  <a:srgbClr val="0070C0"/>
                </a:solidFill>
              </a:rPr>
              <a:t>Preliminary concept of splices stack</a:t>
            </a:r>
            <a:endParaRPr lang="en-GB" sz="1000" b="1" i="1" dirty="0">
              <a:solidFill>
                <a:srgbClr val="0070C0"/>
              </a:solidFill>
            </a:endParaRPr>
          </a:p>
        </p:txBody>
      </p:sp>
      <p:pic>
        <p:nvPicPr>
          <p:cNvPr id="11" name="Content Placeholder 6">
            <a:extLst>
              <a:ext uri="{FF2B5EF4-FFF2-40B4-BE49-F238E27FC236}">
                <a16:creationId xmlns:a16="http://schemas.microsoft.com/office/drawing/2014/main" id="{6309DBC8-13A3-4499-8ED7-FF974FC723DA}"/>
              </a:ext>
            </a:extLst>
          </p:cNvPr>
          <p:cNvPicPr>
            <a:picLocks noChangeAspect="1"/>
          </p:cNvPicPr>
          <p:nvPr/>
        </p:nvPicPr>
        <p:blipFill>
          <a:blip r:embed="rId4"/>
          <a:stretch>
            <a:fillRect/>
          </a:stretch>
        </p:blipFill>
        <p:spPr>
          <a:xfrm>
            <a:off x="6023856" y="1343385"/>
            <a:ext cx="2660197" cy="1537877"/>
          </a:xfrm>
          <a:prstGeom prst="flowChartManualInput">
            <a:avLst/>
          </a:prstGeom>
          <a:ln>
            <a:noFill/>
          </a:ln>
        </p:spPr>
      </p:pic>
    </p:spTree>
    <p:extLst>
      <p:ext uri="{BB962C8B-B14F-4D97-AF65-F5344CB8AC3E}">
        <p14:creationId xmlns:p14="http://schemas.microsoft.com/office/powerpoint/2010/main" val="308488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327190" y="2695342"/>
            <a:ext cx="5976664" cy="819244"/>
          </a:xfrm>
        </p:spPr>
        <p:txBody>
          <a:bodyPr/>
          <a:lstStyle/>
          <a:p>
            <a:pPr algn="ctr"/>
            <a:r>
              <a:rPr lang="en-GB" dirty="0" err="1" smtClean="0"/>
              <a:t>Busbar</a:t>
            </a:r>
            <a:r>
              <a:rPr lang="en-GB" dirty="0" smtClean="0"/>
              <a:t> layout</a:t>
            </a:r>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17</a:t>
            </a:fld>
            <a:endParaRPr lang="en-GB" dirty="0"/>
          </a:p>
        </p:txBody>
      </p:sp>
      <p:pic>
        <p:nvPicPr>
          <p:cNvPr id="5" name="Picture 4"/>
          <p:cNvPicPr>
            <a:picLocks noChangeAspect="1"/>
          </p:cNvPicPr>
          <p:nvPr/>
        </p:nvPicPr>
        <p:blipFill rotWithShape="1">
          <a:blip r:embed="rId2"/>
          <a:srcRect t="7885"/>
          <a:stretch/>
        </p:blipFill>
        <p:spPr>
          <a:xfrm>
            <a:off x="899592" y="88660"/>
            <a:ext cx="7128792" cy="6778789"/>
          </a:xfrm>
          <a:prstGeom prst="rect">
            <a:avLst/>
          </a:prstGeom>
        </p:spPr>
      </p:pic>
      <p:sp>
        <p:nvSpPr>
          <p:cNvPr id="9" name="Oval 8"/>
          <p:cNvSpPr/>
          <p:nvPr/>
        </p:nvSpPr>
        <p:spPr>
          <a:xfrm>
            <a:off x="6588224" y="620688"/>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6588224" y="2358409"/>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6588224" y="4054901"/>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6588224" y="5821967"/>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8121959" y="811667"/>
            <a:ext cx="979755" cy="369332"/>
          </a:xfrm>
          <a:prstGeom prst="rect">
            <a:avLst/>
          </a:prstGeom>
          <a:noFill/>
        </p:spPr>
        <p:txBody>
          <a:bodyPr wrap="none" rtlCol="0">
            <a:spAutoFit/>
          </a:bodyPr>
          <a:lstStyle/>
          <a:p>
            <a:r>
              <a:rPr lang="en-GB" dirty="0" smtClean="0">
                <a:solidFill>
                  <a:srgbClr val="00B050"/>
                </a:solidFill>
              </a:rPr>
              <a:t>Line N1</a:t>
            </a:r>
            <a:endParaRPr lang="en-GB" dirty="0">
              <a:solidFill>
                <a:srgbClr val="00B050"/>
              </a:solidFill>
            </a:endParaRPr>
          </a:p>
        </p:txBody>
      </p:sp>
      <p:sp>
        <p:nvSpPr>
          <p:cNvPr id="16" name="TextBox 15"/>
          <p:cNvSpPr txBox="1"/>
          <p:nvPr/>
        </p:nvSpPr>
        <p:spPr>
          <a:xfrm>
            <a:off x="8121959" y="2524254"/>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
        <p:nvSpPr>
          <p:cNvPr id="17" name="TextBox 16"/>
          <p:cNvSpPr txBox="1"/>
          <p:nvPr/>
        </p:nvSpPr>
        <p:spPr>
          <a:xfrm>
            <a:off x="8121957" y="4215286"/>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
        <p:nvSpPr>
          <p:cNvPr id="18" name="TextBox 17"/>
          <p:cNvSpPr txBox="1"/>
          <p:nvPr/>
        </p:nvSpPr>
        <p:spPr>
          <a:xfrm>
            <a:off x="8121958" y="5661248"/>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
        <p:nvSpPr>
          <p:cNvPr id="19" name="Oval 18"/>
          <p:cNvSpPr/>
          <p:nvPr/>
        </p:nvSpPr>
        <p:spPr>
          <a:xfrm>
            <a:off x="7416317" y="404665"/>
            <a:ext cx="360040" cy="6316810"/>
          </a:xfrm>
          <a:prstGeom prst="ellipse">
            <a:avLst/>
          </a:prstGeom>
          <a:noFill/>
          <a:ln w="57150">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p:cNvSpPr txBox="1"/>
          <p:nvPr/>
        </p:nvSpPr>
        <p:spPr>
          <a:xfrm>
            <a:off x="7686346" y="175144"/>
            <a:ext cx="936104" cy="369332"/>
          </a:xfrm>
          <a:prstGeom prst="rect">
            <a:avLst/>
          </a:prstGeom>
          <a:noFill/>
        </p:spPr>
        <p:txBody>
          <a:bodyPr wrap="square" rtlCol="0">
            <a:spAutoFit/>
          </a:bodyPr>
          <a:lstStyle/>
          <a:p>
            <a:r>
              <a:rPr lang="en-GB" b="1" dirty="0" smtClean="0">
                <a:solidFill>
                  <a:schemeClr val="tx2">
                    <a:lumMod val="60000"/>
                    <a:lumOff val="40000"/>
                  </a:schemeClr>
                </a:solidFill>
              </a:rPr>
              <a:t>WP6a</a:t>
            </a:r>
            <a:endParaRPr lang="en-GB" b="1" dirty="0">
              <a:solidFill>
                <a:schemeClr val="tx2">
                  <a:lumMod val="60000"/>
                  <a:lumOff val="40000"/>
                </a:schemeClr>
              </a:solidFill>
            </a:endParaRPr>
          </a:p>
        </p:txBody>
      </p:sp>
      <p:cxnSp>
        <p:nvCxnSpPr>
          <p:cNvPr id="7" name="Straight Arrow Connector 6"/>
          <p:cNvCxnSpPr/>
          <p:nvPr/>
        </p:nvCxnSpPr>
        <p:spPr>
          <a:xfrm flipH="1">
            <a:off x="7686346" y="485897"/>
            <a:ext cx="198022" cy="179796"/>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75368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D1 to DCM connection</a:t>
            </a:r>
          </a:p>
        </p:txBody>
      </p:sp>
      <p:sp>
        <p:nvSpPr>
          <p:cNvPr id="3" name="Content Placeholder 2"/>
          <p:cNvSpPr>
            <a:spLocks noGrp="1"/>
          </p:cNvSpPr>
          <p:nvPr>
            <p:ph idx="1"/>
          </p:nvPr>
        </p:nvSpPr>
        <p:spPr>
          <a:xfrm>
            <a:off x="457200" y="1124744"/>
            <a:ext cx="8226854" cy="5040560"/>
          </a:xfrm>
        </p:spPr>
        <p:txBody>
          <a:bodyPr/>
          <a:lstStyle/>
          <a:p>
            <a:r>
              <a:rPr lang="en-GB" sz="2000" dirty="0" smtClean="0"/>
              <a:t>Sleeve and E’</a:t>
            </a:r>
            <a:r>
              <a:rPr lang="en-GB" sz="2000" baseline="-25000" dirty="0" smtClean="0"/>
              <a:t>H </a:t>
            </a:r>
            <a:r>
              <a:rPr lang="en-GB" sz="2000" dirty="0" smtClean="0"/>
              <a:t>lines welding</a:t>
            </a:r>
          </a:p>
          <a:p>
            <a:pPr lvl="2"/>
            <a:r>
              <a:rPr lang="en-GB" dirty="0" smtClean="0"/>
              <a:t>Lip </a:t>
            </a:r>
            <a:r>
              <a:rPr lang="en-GB" dirty="0" err="1" smtClean="0"/>
              <a:t>weldings</a:t>
            </a:r>
            <a:r>
              <a:rPr lang="en-GB" dirty="0" smtClean="0"/>
              <a:t> of N lines sleeve</a:t>
            </a:r>
          </a:p>
          <a:p>
            <a:pPr lvl="2"/>
            <a:r>
              <a:rPr lang="en-GB" dirty="0" smtClean="0"/>
              <a:t>Butt </a:t>
            </a:r>
            <a:r>
              <a:rPr lang="en-GB" dirty="0" err="1" smtClean="0"/>
              <a:t>weldings</a:t>
            </a:r>
            <a:r>
              <a:rPr lang="en-GB" dirty="0" smtClean="0"/>
              <a:t> of </a:t>
            </a:r>
            <a:r>
              <a:rPr lang="en-GB" dirty="0"/>
              <a:t>E’</a:t>
            </a:r>
            <a:r>
              <a:rPr lang="en-GB" baseline="-25000" dirty="0"/>
              <a:t>H </a:t>
            </a:r>
            <a:r>
              <a:rPr lang="en-GB" dirty="0" smtClean="0"/>
              <a:t>lines </a:t>
            </a:r>
            <a:r>
              <a:rPr lang="en-GB" dirty="0" smtClean="0">
                <a:solidFill>
                  <a:srgbClr val="00B0F0"/>
                </a:solidFill>
              </a:rPr>
              <a:t>(radiographies)</a:t>
            </a: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pPr lvl="2"/>
            <a:endParaRPr lang="en-GB" baseline="-25000" dirty="0">
              <a:solidFill>
                <a:srgbClr val="00B0F0"/>
              </a:solidFill>
            </a:endParaRPr>
          </a:p>
          <a:p>
            <a:pPr lvl="2"/>
            <a:endParaRPr lang="en-GB" baseline="-25000" dirty="0" smtClean="0">
              <a:solidFill>
                <a:srgbClr val="00B0F0"/>
              </a:solidFill>
            </a:endParaRPr>
          </a:p>
          <a:p>
            <a:r>
              <a:rPr lang="en-GB" dirty="0" smtClean="0">
                <a:solidFill>
                  <a:srgbClr val="00B0F0"/>
                </a:solidFill>
              </a:rPr>
              <a:t>Ready for local leak tests</a:t>
            </a:r>
            <a:endParaRPr lang="en-GB" dirty="0">
              <a:solidFill>
                <a:srgbClr val="00B0F0"/>
              </a:solidFill>
            </a:endParaRPr>
          </a:p>
        </p:txBody>
      </p:sp>
      <p:sp>
        <p:nvSpPr>
          <p:cNvPr id="4" name="Slide Number Placeholder 3"/>
          <p:cNvSpPr>
            <a:spLocks noGrp="1"/>
          </p:cNvSpPr>
          <p:nvPr>
            <p:ph type="sldNum" sz="quarter" idx="11"/>
          </p:nvPr>
        </p:nvSpPr>
        <p:spPr/>
        <p:txBody>
          <a:bodyPr/>
          <a:lstStyle/>
          <a:p>
            <a:fld id="{493862C1-9057-4122-A60D-1A0066E50FF2}" type="slidenum">
              <a:rPr lang="en-GB" smtClean="0"/>
              <a:pPr/>
              <a:t>18</a:t>
            </a:fld>
            <a:endParaRPr lang="en-GB" dirty="0"/>
          </a:p>
        </p:txBody>
      </p:sp>
      <p:pic>
        <p:nvPicPr>
          <p:cNvPr id="7" name="Picture 6" descr="A picture containing appliance&#10;&#10;Description automatically generated">
            <a:extLst>
              <a:ext uri="{FF2B5EF4-FFF2-40B4-BE49-F238E27FC236}">
                <a16:creationId xmlns:a16="http://schemas.microsoft.com/office/drawing/2014/main" id="{0C73A02D-B6A0-4170-A038-755899E4BB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703"/>
          <a:stretch/>
        </p:blipFill>
        <p:spPr>
          <a:xfrm>
            <a:off x="1978339" y="2132856"/>
            <a:ext cx="5184575" cy="3243337"/>
          </a:xfrm>
          <a:prstGeom prst="rect">
            <a:avLst/>
          </a:prstGeom>
        </p:spPr>
      </p:pic>
      <p:sp>
        <p:nvSpPr>
          <p:cNvPr id="5" name="Rectangle 4"/>
          <p:cNvSpPr/>
          <p:nvPr/>
        </p:nvSpPr>
        <p:spPr>
          <a:xfrm>
            <a:off x="971600" y="5589240"/>
            <a:ext cx="3672408"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91807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D1 to DCM connection</a:t>
            </a:r>
          </a:p>
        </p:txBody>
      </p:sp>
      <p:sp>
        <p:nvSpPr>
          <p:cNvPr id="3" name="Content Placeholder 2"/>
          <p:cNvSpPr>
            <a:spLocks noGrp="1"/>
          </p:cNvSpPr>
          <p:nvPr>
            <p:ph idx="1"/>
          </p:nvPr>
        </p:nvSpPr>
        <p:spPr>
          <a:xfrm>
            <a:off x="457200" y="1124744"/>
            <a:ext cx="8226854" cy="5131926"/>
          </a:xfrm>
        </p:spPr>
        <p:txBody>
          <a:bodyPr>
            <a:normAutofit fontScale="92500" lnSpcReduction="10000"/>
          </a:bodyPr>
          <a:lstStyle/>
          <a:p>
            <a:r>
              <a:rPr lang="fr-CH" dirty="0" smtClean="0">
                <a:solidFill>
                  <a:schemeClr val="accent6"/>
                </a:solidFill>
              </a:rPr>
              <a:t>QC : check </a:t>
            </a:r>
            <a:r>
              <a:rPr lang="fr-CH" dirty="0" err="1" smtClean="0">
                <a:solidFill>
                  <a:schemeClr val="accent6"/>
                </a:solidFill>
              </a:rPr>
              <a:t>before</a:t>
            </a:r>
            <a:r>
              <a:rPr lang="fr-CH" dirty="0" smtClean="0">
                <a:solidFill>
                  <a:schemeClr val="accent6"/>
                </a:solidFill>
              </a:rPr>
              <a:t> </a:t>
            </a:r>
            <a:r>
              <a:rPr lang="fr-CH" dirty="0" err="1" smtClean="0">
                <a:solidFill>
                  <a:schemeClr val="accent6"/>
                </a:solidFill>
              </a:rPr>
              <a:t>closure</a:t>
            </a:r>
            <a:endParaRPr lang="fr-CH" dirty="0" smtClean="0">
              <a:solidFill>
                <a:schemeClr val="accent6"/>
              </a:solidFill>
            </a:endParaRPr>
          </a:p>
          <a:p>
            <a:endParaRPr lang="fr-CH" dirty="0" smtClean="0">
              <a:solidFill>
                <a:schemeClr val="accent6"/>
              </a:solidFill>
            </a:endParaRPr>
          </a:p>
          <a:p>
            <a:r>
              <a:rPr lang="fr-CH" dirty="0" smtClean="0"/>
              <a:t>Thermal </a:t>
            </a:r>
            <a:r>
              <a:rPr lang="fr-CH" dirty="0" err="1" smtClean="0"/>
              <a:t>shield</a:t>
            </a:r>
            <a:r>
              <a:rPr lang="fr-CH" dirty="0" smtClean="0"/>
              <a:t> </a:t>
            </a:r>
          </a:p>
          <a:p>
            <a:r>
              <a:rPr lang="fr-CH" dirty="0" smtClean="0"/>
              <a:t>Thermal </a:t>
            </a:r>
            <a:r>
              <a:rPr lang="fr-CH" dirty="0" err="1" smtClean="0"/>
              <a:t>shield</a:t>
            </a:r>
            <a:r>
              <a:rPr lang="fr-CH" dirty="0" smtClean="0"/>
              <a:t> </a:t>
            </a:r>
            <a:r>
              <a:rPr lang="fr-CH" dirty="0" err="1" smtClean="0"/>
              <a:t>connection</a:t>
            </a:r>
            <a:endParaRPr lang="fr-CH" dirty="0" smtClean="0"/>
          </a:p>
          <a:p>
            <a:pPr marL="448056" lvl="1" indent="0">
              <a:buNone/>
            </a:pPr>
            <a:r>
              <a:rPr lang="fr-CH" dirty="0"/>
              <a:t> </a:t>
            </a:r>
            <a:r>
              <a:rPr lang="fr-CH" dirty="0" smtClean="0"/>
              <a:t>MLI</a:t>
            </a:r>
            <a:endParaRPr lang="fr-CH" dirty="0"/>
          </a:p>
          <a:p>
            <a:pPr marL="749808" lvl="2" indent="0">
              <a:buNone/>
            </a:pPr>
            <a:endParaRPr lang="fr-CH" dirty="0"/>
          </a:p>
          <a:p>
            <a:pPr marL="749808" lvl="2" indent="0">
              <a:buNone/>
            </a:pPr>
            <a:endParaRPr lang="fr-CH" dirty="0" smtClean="0"/>
          </a:p>
          <a:p>
            <a:pPr marL="749808" lvl="2" indent="0">
              <a:buNone/>
            </a:pPr>
            <a:endParaRPr lang="fr-CH" dirty="0"/>
          </a:p>
          <a:p>
            <a:pPr marL="749808" lvl="2" indent="0">
              <a:buNone/>
            </a:pPr>
            <a:endParaRPr lang="fr-CH" dirty="0" smtClean="0"/>
          </a:p>
          <a:p>
            <a:pPr indent="-342900"/>
            <a:r>
              <a:rPr lang="fr-CH" dirty="0" smtClean="0"/>
              <a:t>W </a:t>
            </a:r>
            <a:r>
              <a:rPr lang="fr-CH" dirty="0" err="1" smtClean="0"/>
              <a:t>closure</a:t>
            </a:r>
            <a:endParaRPr lang="fr-CH" dirty="0" smtClean="0"/>
          </a:p>
          <a:p>
            <a:pPr indent="-342900"/>
            <a:endParaRPr lang="fr-CH" dirty="0" smtClean="0"/>
          </a:p>
          <a:p>
            <a:pPr indent="-342900"/>
            <a:endParaRPr lang="fr-CH" dirty="0"/>
          </a:p>
          <a:p>
            <a:pPr indent="-342900"/>
            <a:endParaRPr lang="fr-CH" dirty="0" smtClean="0"/>
          </a:p>
          <a:p>
            <a:pPr indent="-342900"/>
            <a:r>
              <a:rPr lang="fr-CH" dirty="0" err="1" smtClean="0">
                <a:solidFill>
                  <a:srgbClr val="00B0F0"/>
                </a:solidFill>
              </a:rPr>
              <a:t>Ready</a:t>
            </a:r>
            <a:r>
              <a:rPr lang="fr-CH" dirty="0" smtClean="0">
                <a:solidFill>
                  <a:srgbClr val="00B0F0"/>
                </a:solidFill>
              </a:rPr>
              <a:t> for global </a:t>
            </a:r>
            <a:r>
              <a:rPr lang="fr-CH" dirty="0" err="1" smtClean="0">
                <a:solidFill>
                  <a:srgbClr val="00B0F0"/>
                </a:solidFill>
              </a:rPr>
              <a:t>leak</a:t>
            </a:r>
            <a:r>
              <a:rPr lang="fr-CH" dirty="0" smtClean="0">
                <a:solidFill>
                  <a:srgbClr val="00B0F0"/>
                </a:solidFill>
              </a:rPr>
              <a:t> test</a:t>
            </a:r>
          </a:p>
        </p:txBody>
      </p:sp>
      <p:sp>
        <p:nvSpPr>
          <p:cNvPr id="4" name="Slide Number Placeholder 3"/>
          <p:cNvSpPr>
            <a:spLocks noGrp="1"/>
          </p:cNvSpPr>
          <p:nvPr>
            <p:ph type="sldNum" sz="quarter" idx="11"/>
          </p:nvPr>
        </p:nvSpPr>
        <p:spPr/>
        <p:txBody>
          <a:bodyPr/>
          <a:lstStyle/>
          <a:p>
            <a:fld id="{493862C1-9057-4122-A60D-1A0066E50FF2}" type="slidenum">
              <a:rPr lang="en-GB" smtClean="0"/>
              <a:pPr/>
              <a:t>19</a:t>
            </a:fld>
            <a:endParaRPr lang="en-GB" dirty="0"/>
          </a:p>
        </p:txBody>
      </p:sp>
      <p:pic>
        <p:nvPicPr>
          <p:cNvPr id="5" name="Picture 4" descr="A picture containing appliance&#10;&#10;Description automatically generated">
            <a:extLst>
              <a:ext uri="{FF2B5EF4-FFF2-40B4-BE49-F238E27FC236}">
                <a16:creationId xmlns:a16="http://schemas.microsoft.com/office/drawing/2014/main" id="{54265CF6-6815-414F-842D-B3F1088AF5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0256"/>
          <a:stretch/>
        </p:blipFill>
        <p:spPr>
          <a:xfrm>
            <a:off x="4716016" y="813695"/>
            <a:ext cx="4910452" cy="2682282"/>
          </a:xfrm>
          <a:prstGeom prst="rect">
            <a:avLst/>
          </a:prstGeom>
        </p:spPr>
      </p:pic>
      <p:pic>
        <p:nvPicPr>
          <p:cNvPr id="6" name="Picture 5" descr="A picture containing graphical user interface&#10;&#10;Description automatically generated">
            <a:extLst>
              <a:ext uri="{FF2B5EF4-FFF2-40B4-BE49-F238E27FC236}">
                <a16:creationId xmlns:a16="http://schemas.microsoft.com/office/drawing/2014/main" id="{E942752F-CCB8-4E3D-BA6A-0611B8294E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992" t="23589" r="3809" b="25470"/>
          <a:stretch/>
        </p:blipFill>
        <p:spPr>
          <a:xfrm>
            <a:off x="4696474" y="3232334"/>
            <a:ext cx="4896544" cy="3024336"/>
          </a:xfrm>
          <a:prstGeom prst="rect">
            <a:avLst/>
          </a:prstGeom>
        </p:spPr>
      </p:pic>
      <p:sp>
        <p:nvSpPr>
          <p:cNvPr id="7" name="Rectangle 6"/>
          <p:cNvSpPr/>
          <p:nvPr/>
        </p:nvSpPr>
        <p:spPr>
          <a:xfrm>
            <a:off x="898219" y="5589240"/>
            <a:ext cx="3672408"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58398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Context</a:t>
            </a:r>
            <a:endParaRPr lang="en-GB" sz="2800" dirty="0"/>
          </a:p>
        </p:txBody>
      </p:sp>
      <p:sp>
        <p:nvSpPr>
          <p:cNvPr id="3" name="Content Placeholder 2"/>
          <p:cNvSpPr>
            <a:spLocks noGrp="1"/>
          </p:cNvSpPr>
          <p:nvPr>
            <p:ph idx="1"/>
          </p:nvPr>
        </p:nvSpPr>
        <p:spPr>
          <a:xfrm>
            <a:off x="480045" y="1196752"/>
            <a:ext cx="4330824" cy="4868283"/>
          </a:xfrm>
        </p:spPr>
        <p:txBody>
          <a:bodyPr>
            <a:normAutofit/>
          </a:bodyPr>
          <a:lstStyle/>
          <a:p>
            <a:pPr marL="36576" indent="0">
              <a:buNone/>
            </a:pPr>
            <a:r>
              <a:rPr lang="fr-CH" sz="1800" dirty="0" smtClean="0"/>
              <a:t>In the frame of the IT string installation  in SM18 (WP16), a </a:t>
            </a:r>
            <a:r>
              <a:rPr lang="fr-CH" sz="1800" dirty="0" err="1" smtClean="0"/>
              <a:t>summary</a:t>
            </a:r>
            <a:r>
              <a:rPr lang="fr-CH" sz="1800" dirty="0" smtClean="0"/>
              <a:t> of WP3 and TE-MSC contribution </a:t>
            </a:r>
            <a:r>
              <a:rPr lang="fr-CH" sz="1800" dirty="0" err="1" smtClean="0"/>
              <a:t>is</a:t>
            </a:r>
            <a:r>
              <a:rPr lang="fr-CH" sz="1800" dirty="0" smtClean="0"/>
              <a:t> </a:t>
            </a:r>
            <a:r>
              <a:rPr lang="fr-CH" sz="1800" dirty="0" err="1" smtClean="0"/>
              <a:t>asked</a:t>
            </a:r>
            <a:r>
              <a:rPr lang="fr-CH" sz="1800" dirty="0" smtClean="0"/>
              <a:t>.</a:t>
            </a:r>
          </a:p>
          <a:p>
            <a:pPr marL="36576" indent="0">
              <a:buNone/>
            </a:pPr>
            <a:r>
              <a:rPr lang="fr-CH" sz="1800" dirty="0" smtClean="0"/>
              <a:t>In addition of the jacks, </a:t>
            </a:r>
            <a:r>
              <a:rPr lang="fr-CH" sz="1800" dirty="0" err="1" smtClean="0"/>
              <a:t>anchors</a:t>
            </a:r>
            <a:r>
              <a:rPr lang="fr-CH" sz="1800" dirty="0" smtClean="0"/>
              <a:t> and </a:t>
            </a:r>
            <a:r>
              <a:rPr lang="fr-CH" sz="1800" dirty="0" err="1" smtClean="0"/>
              <a:t>cryo-magnets</a:t>
            </a:r>
            <a:r>
              <a:rPr lang="fr-CH" sz="1800" dirty="0" smtClean="0"/>
              <a:t> </a:t>
            </a:r>
            <a:r>
              <a:rPr lang="fr-CH" sz="1800" dirty="0" err="1" smtClean="0"/>
              <a:t>supply</a:t>
            </a:r>
            <a:r>
              <a:rPr lang="fr-CH" sz="1800" dirty="0" smtClean="0"/>
              <a:t> </a:t>
            </a:r>
            <a:r>
              <a:rPr lang="fr-CH" sz="1800" dirty="0" err="1" smtClean="0"/>
              <a:t>from</a:t>
            </a:r>
            <a:r>
              <a:rPr lang="fr-CH" sz="1800" dirty="0" smtClean="0"/>
              <a:t> the WP3, TE-MSC </a:t>
            </a:r>
            <a:r>
              <a:rPr lang="fr-CH" sz="1800" dirty="0" err="1" smtClean="0"/>
              <a:t>is</a:t>
            </a:r>
            <a:r>
              <a:rPr lang="fr-CH" sz="1800" dirty="0" smtClean="0"/>
              <a:t> </a:t>
            </a:r>
            <a:r>
              <a:rPr lang="fr-CH" sz="1800" dirty="0" err="1" smtClean="0"/>
              <a:t>responsible</a:t>
            </a:r>
            <a:r>
              <a:rPr lang="fr-CH" sz="1800" dirty="0" smtClean="0"/>
              <a:t> of the installation and the </a:t>
            </a:r>
            <a:r>
              <a:rPr lang="fr-CH" sz="1800" dirty="0" err="1" smtClean="0"/>
              <a:t>interconnection</a:t>
            </a:r>
            <a:r>
              <a:rPr lang="fr-CH" sz="1800" dirty="0" smtClean="0"/>
              <a:t> of the </a:t>
            </a:r>
            <a:r>
              <a:rPr lang="fr-CH" sz="1800" dirty="0" err="1" smtClean="0"/>
              <a:t>cryo-magnets</a:t>
            </a:r>
            <a:r>
              <a:rPr lang="fr-CH" sz="1800" dirty="0" smtClean="0"/>
              <a:t> and DCM for the string.</a:t>
            </a:r>
          </a:p>
          <a:p>
            <a:r>
              <a:rPr lang="fr-CH" sz="1800" dirty="0" err="1" smtClean="0"/>
              <a:t>Resources</a:t>
            </a:r>
            <a:r>
              <a:rPr lang="fr-CH" sz="1800" dirty="0" smtClean="0"/>
              <a:t> </a:t>
            </a:r>
            <a:r>
              <a:rPr lang="fr-CH" sz="1800" dirty="0" err="1" smtClean="0"/>
              <a:t>payed</a:t>
            </a:r>
            <a:r>
              <a:rPr lang="fr-CH" sz="1800" dirty="0" smtClean="0"/>
              <a:t> by WP16</a:t>
            </a:r>
          </a:p>
          <a:p>
            <a:endParaRPr lang="fr-CH" sz="1800" dirty="0"/>
          </a:p>
          <a:p>
            <a:endParaRPr lang="fr-CH" sz="1800" dirty="0" smtClean="0"/>
          </a:p>
          <a:p>
            <a:endParaRPr lang="fr-CH" sz="1800" dirty="0"/>
          </a:p>
          <a:p>
            <a:endParaRPr lang="fr-CH" sz="1800"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2</a:t>
            </a:fld>
            <a:endParaRPr lang="en-GB" dirty="0"/>
          </a:p>
        </p:txBody>
      </p:sp>
      <p:pic>
        <p:nvPicPr>
          <p:cNvPr id="5" name="Picture 4"/>
          <p:cNvPicPr>
            <a:picLocks noChangeAspect="1"/>
          </p:cNvPicPr>
          <p:nvPr/>
        </p:nvPicPr>
        <p:blipFill>
          <a:blip r:embed="rId2"/>
          <a:stretch>
            <a:fillRect/>
          </a:stretch>
        </p:blipFill>
        <p:spPr>
          <a:xfrm>
            <a:off x="4695636" y="724041"/>
            <a:ext cx="4300567" cy="2400033"/>
          </a:xfrm>
          <a:prstGeom prst="rect">
            <a:avLst/>
          </a:prstGeom>
        </p:spPr>
      </p:pic>
      <p:sp>
        <p:nvSpPr>
          <p:cNvPr id="8" name="Content Placeholder 2"/>
          <p:cNvSpPr txBox="1">
            <a:spLocks/>
          </p:cNvSpPr>
          <p:nvPr/>
        </p:nvSpPr>
        <p:spPr>
          <a:xfrm>
            <a:off x="475084" y="3821484"/>
            <a:ext cx="8363272" cy="2714377"/>
          </a:xfrm>
          <a:prstGeom prst="rect">
            <a:avLst/>
          </a:prstGeom>
          <a:ln>
            <a:noFill/>
          </a:ln>
        </p:spPr>
        <p:txBody>
          <a:bodyPr vert="horz">
            <a:normAutofit/>
          </a:bodyPr>
          <a:lst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Wingdings" panose="05000000000000000000" pitchFamily="2" charset="2"/>
              <a:buNone/>
            </a:pPr>
            <a:r>
              <a:rPr lang="en-GB" sz="1800" dirty="0" smtClean="0"/>
              <a:t>The proposed discussion is to agree on TE-MSC </a:t>
            </a:r>
            <a:r>
              <a:rPr lang="en-GB" sz="1800" dirty="0" smtClean="0"/>
              <a:t>human resources </a:t>
            </a:r>
            <a:r>
              <a:rPr lang="en-GB" sz="1800" dirty="0" smtClean="0"/>
              <a:t>to engage for the string interconnection activities for a given duration</a:t>
            </a:r>
            <a:r>
              <a:rPr lang="en-GB" sz="1800" dirty="0" smtClean="0"/>
              <a:t>.</a:t>
            </a:r>
          </a:p>
          <a:p>
            <a:pPr marL="36576" indent="0">
              <a:buFont typeface="Wingdings" panose="05000000000000000000" pitchFamily="2" charset="2"/>
              <a:buNone/>
            </a:pPr>
            <a:r>
              <a:rPr lang="en-GB" sz="1800" dirty="0" smtClean="0"/>
              <a:t>The material and the personnel will be paid by WP16.</a:t>
            </a:r>
            <a:endParaRPr lang="en-GB" sz="1800" dirty="0" smtClean="0"/>
          </a:p>
          <a:p>
            <a:pPr marL="36576" indent="0">
              <a:buFont typeface="Wingdings" panose="05000000000000000000" pitchFamily="2" charset="2"/>
              <a:buNone/>
            </a:pPr>
            <a:r>
              <a:rPr lang="en-GB" sz="1800" dirty="0" smtClean="0"/>
              <a:t>Prior to the installation, tests on simple mock-ups and first version of procedures are </a:t>
            </a:r>
            <a:r>
              <a:rPr lang="en-GB" sz="1800" dirty="0" smtClean="0"/>
              <a:t>prepared and will be under WP3 budget</a:t>
            </a:r>
            <a:endParaRPr lang="en-GB" sz="1800" dirty="0" smtClean="0"/>
          </a:p>
          <a:p>
            <a:pPr marL="36576" indent="0">
              <a:buFont typeface="Wingdings" panose="05000000000000000000" pitchFamily="2" charset="2"/>
              <a:buNone/>
            </a:pPr>
            <a:r>
              <a:rPr lang="en-GB" sz="1800" dirty="0" smtClean="0"/>
              <a:t>	</a:t>
            </a:r>
          </a:p>
          <a:p>
            <a:pPr marL="36576" indent="0">
              <a:buFont typeface="Wingdings" panose="05000000000000000000" pitchFamily="2" charset="2"/>
              <a:buNone/>
            </a:pPr>
            <a:r>
              <a:rPr lang="en-GB" sz="1800" dirty="0" smtClean="0"/>
              <a:t>This discussion does not include the DFX installation nor its connection.</a:t>
            </a:r>
          </a:p>
          <a:p>
            <a:endParaRPr lang="en-GB" sz="1800" dirty="0" smtClean="0"/>
          </a:p>
          <a:p>
            <a:endParaRPr lang="en-GB" sz="1800" dirty="0" smtClean="0"/>
          </a:p>
          <a:p>
            <a:endParaRPr lang="en-GB" sz="1800" dirty="0" smtClean="0"/>
          </a:p>
          <a:p>
            <a:endParaRPr lang="en-GB" sz="1800" dirty="0" smtClean="0"/>
          </a:p>
        </p:txBody>
      </p:sp>
      <p:sp>
        <p:nvSpPr>
          <p:cNvPr id="9" name="TextBox 8"/>
          <p:cNvSpPr txBox="1"/>
          <p:nvPr/>
        </p:nvSpPr>
        <p:spPr>
          <a:xfrm>
            <a:off x="7164288" y="437183"/>
            <a:ext cx="1813317" cy="369332"/>
          </a:xfrm>
          <a:prstGeom prst="rect">
            <a:avLst/>
          </a:prstGeom>
          <a:noFill/>
        </p:spPr>
        <p:txBody>
          <a:bodyPr wrap="none" rtlCol="0">
            <a:spAutoFit/>
          </a:bodyPr>
          <a:lstStyle/>
          <a:p>
            <a:r>
              <a:rPr lang="en-GB" dirty="0" smtClean="0"/>
              <a:t>EDMS 2188576</a:t>
            </a:r>
            <a:endParaRPr lang="en-GB" dirty="0"/>
          </a:p>
        </p:txBody>
      </p:sp>
    </p:spTree>
    <p:extLst>
      <p:ext uri="{BB962C8B-B14F-4D97-AF65-F5344CB8AC3E}">
        <p14:creationId xmlns:p14="http://schemas.microsoft.com/office/powerpoint/2010/main" val="17505675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a:t>
            </a:r>
            <a:r>
              <a:rPr lang="fr-CH" dirty="0" err="1" smtClean="0"/>
              <a:t>Jumpers</a:t>
            </a:r>
            <a:r>
              <a:rPr lang="fr-CH" dirty="0" smtClean="0"/>
              <a:t> </a:t>
            </a:r>
            <a:r>
              <a:rPr lang="fr-CH" dirty="0" err="1" smtClean="0"/>
              <a:t>connection</a:t>
            </a:r>
            <a:endParaRPr lang="en-GB" dirty="0"/>
          </a:p>
        </p:txBody>
      </p:sp>
      <p:sp>
        <p:nvSpPr>
          <p:cNvPr id="3" name="Content Placeholder 2"/>
          <p:cNvSpPr>
            <a:spLocks noGrp="1"/>
          </p:cNvSpPr>
          <p:nvPr>
            <p:ph idx="1"/>
          </p:nvPr>
        </p:nvSpPr>
        <p:spPr>
          <a:xfrm>
            <a:off x="457200" y="1124744"/>
            <a:ext cx="8226854" cy="5112568"/>
          </a:xfrm>
        </p:spPr>
        <p:txBody>
          <a:bodyPr>
            <a:normAutofit lnSpcReduction="10000"/>
          </a:bodyPr>
          <a:lstStyle/>
          <a:p>
            <a:r>
              <a:rPr lang="fr-CH" dirty="0" smtClean="0"/>
              <a:t>3 </a:t>
            </a:r>
            <a:r>
              <a:rPr lang="fr-CH" dirty="0" err="1" smtClean="0"/>
              <a:t>Jumpers</a:t>
            </a:r>
            <a:r>
              <a:rPr lang="fr-CH" dirty="0" smtClean="0"/>
              <a:t> to </a:t>
            </a:r>
            <a:r>
              <a:rPr lang="fr-CH" dirty="0" err="1" smtClean="0"/>
              <a:t>weld</a:t>
            </a:r>
            <a:endParaRPr lang="fr-CH" dirty="0" smtClean="0"/>
          </a:p>
          <a:p>
            <a:r>
              <a:rPr lang="fr-CH" dirty="0" smtClean="0"/>
              <a:t>Cryo-</a:t>
            </a:r>
            <a:r>
              <a:rPr lang="fr-CH" dirty="0" err="1" smtClean="0"/>
              <a:t>lines</a:t>
            </a:r>
            <a:r>
              <a:rPr lang="fr-CH" dirty="0" smtClean="0"/>
              <a:t> </a:t>
            </a:r>
            <a:r>
              <a:rPr lang="fr-CH" dirty="0" err="1" smtClean="0"/>
              <a:t>welding</a:t>
            </a:r>
            <a:r>
              <a:rPr lang="fr-CH" dirty="0" smtClean="0"/>
              <a:t> (</a:t>
            </a:r>
            <a:r>
              <a:rPr lang="fr-CH" dirty="0" err="1" smtClean="0"/>
              <a:t>lip</a:t>
            </a:r>
            <a:r>
              <a:rPr lang="fr-CH" dirty="0" smtClean="0"/>
              <a:t> &amp; </a:t>
            </a:r>
            <a:r>
              <a:rPr lang="fr-CH" dirty="0" err="1" smtClean="0"/>
              <a:t>butt</a:t>
            </a:r>
            <a:r>
              <a:rPr lang="fr-CH" dirty="0" smtClean="0"/>
              <a:t> </a:t>
            </a:r>
            <a:r>
              <a:rPr lang="fr-CH" dirty="0" err="1" smtClean="0"/>
              <a:t>welding</a:t>
            </a:r>
            <a:r>
              <a:rPr lang="fr-CH" dirty="0" smtClean="0"/>
              <a:t>)</a:t>
            </a:r>
          </a:p>
          <a:p>
            <a:pPr lvl="1"/>
            <a:r>
              <a:rPr lang="fr-CH" dirty="0" smtClean="0">
                <a:solidFill>
                  <a:srgbClr val="00B0F0"/>
                </a:solidFill>
              </a:rPr>
              <a:t>QC: Radiographies and </a:t>
            </a:r>
            <a:r>
              <a:rPr lang="fr-CH" dirty="0" err="1" smtClean="0">
                <a:solidFill>
                  <a:srgbClr val="00B0F0"/>
                </a:solidFill>
              </a:rPr>
              <a:t>visual</a:t>
            </a:r>
            <a:r>
              <a:rPr lang="fr-CH" dirty="0" smtClean="0">
                <a:solidFill>
                  <a:srgbClr val="00B0F0"/>
                </a:solidFill>
              </a:rPr>
              <a:t> inspection</a:t>
            </a:r>
          </a:p>
          <a:p>
            <a:pPr lvl="1"/>
            <a:endParaRPr lang="fr-CH" dirty="0">
              <a:solidFill>
                <a:srgbClr val="00B0F0"/>
              </a:solidFill>
            </a:endParaRPr>
          </a:p>
          <a:p>
            <a:pPr lvl="1"/>
            <a:endParaRPr lang="fr-CH" dirty="0" smtClean="0">
              <a:solidFill>
                <a:srgbClr val="00B0F0"/>
              </a:solidFill>
            </a:endParaRPr>
          </a:p>
          <a:p>
            <a:pPr lvl="1"/>
            <a:endParaRPr lang="fr-CH" dirty="0">
              <a:solidFill>
                <a:srgbClr val="00B0F0"/>
              </a:solidFill>
            </a:endParaRPr>
          </a:p>
          <a:p>
            <a:endParaRPr lang="en-GB" dirty="0" smtClean="0">
              <a:solidFill>
                <a:srgbClr val="00B0F0"/>
              </a:solidFill>
            </a:endParaRPr>
          </a:p>
          <a:p>
            <a:endParaRPr lang="en-GB" dirty="0">
              <a:solidFill>
                <a:srgbClr val="00B0F0"/>
              </a:solidFill>
            </a:endParaRPr>
          </a:p>
          <a:p>
            <a:endParaRPr lang="en-GB" dirty="0" smtClean="0">
              <a:solidFill>
                <a:srgbClr val="00B0F0"/>
              </a:solidFill>
            </a:endParaRPr>
          </a:p>
          <a:p>
            <a:endParaRPr lang="en-GB" dirty="0">
              <a:solidFill>
                <a:srgbClr val="00B0F0"/>
              </a:solidFill>
            </a:endParaRPr>
          </a:p>
          <a:p>
            <a:endParaRPr lang="en-GB" dirty="0" smtClean="0">
              <a:solidFill>
                <a:srgbClr val="00B0F0"/>
              </a:solidFill>
            </a:endParaRPr>
          </a:p>
          <a:p>
            <a:r>
              <a:rPr lang="en-GB" dirty="0" smtClean="0">
                <a:solidFill>
                  <a:srgbClr val="00B0F0"/>
                </a:solidFill>
              </a:rPr>
              <a:t>Ready </a:t>
            </a:r>
            <a:r>
              <a:rPr lang="en-GB" dirty="0">
                <a:solidFill>
                  <a:srgbClr val="00B0F0"/>
                </a:solidFill>
              </a:rPr>
              <a:t>for local leak tests</a:t>
            </a:r>
          </a:p>
          <a:p>
            <a:pPr lvl="1"/>
            <a:endParaRPr lang="fr-CH" dirty="0" smtClean="0">
              <a:solidFill>
                <a:srgbClr val="00B0F0"/>
              </a:solidFill>
            </a:endParaRPr>
          </a:p>
        </p:txBody>
      </p:sp>
      <p:sp>
        <p:nvSpPr>
          <p:cNvPr id="4" name="Slide Number Placeholder 3"/>
          <p:cNvSpPr>
            <a:spLocks noGrp="1"/>
          </p:cNvSpPr>
          <p:nvPr>
            <p:ph type="sldNum" sz="quarter" idx="11"/>
          </p:nvPr>
        </p:nvSpPr>
        <p:spPr/>
        <p:txBody>
          <a:bodyPr/>
          <a:lstStyle/>
          <a:p>
            <a:fld id="{493862C1-9057-4122-A60D-1A0066E50FF2}" type="slidenum">
              <a:rPr lang="en-GB" smtClean="0"/>
              <a:pPr/>
              <a:t>20</a:t>
            </a:fld>
            <a:endParaRPr lang="en-GB" dirty="0"/>
          </a:p>
        </p:txBody>
      </p:sp>
      <p:sp>
        <p:nvSpPr>
          <p:cNvPr id="11" name="Rectangle 10"/>
          <p:cNvSpPr/>
          <p:nvPr/>
        </p:nvSpPr>
        <p:spPr>
          <a:xfrm>
            <a:off x="899592" y="5459956"/>
            <a:ext cx="3672408"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rotWithShape="1">
          <a:blip r:embed="rId2"/>
          <a:srcRect l="218" t="10699" b="1"/>
          <a:stretch/>
        </p:blipFill>
        <p:spPr>
          <a:xfrm>
            <a:off x="3177041" y="2636912"/>
            <a:ext cx="2789917" cy="2339617"/>
          </a:xfrm>
          <a:prstGeom prst="rect">
            <a:avLst/>
          </a:prstGeom>
        </p:spPr>
      </p:pic>
    </p:spTree>
    <p:extLst>
      <p:ext uri="{BB962C8B-B14F-4D97-AF65-F5344CB8AC3E}">
        <p14:creationId xmlns:p14="http://schemas.microsoft.com/office/powerpoint/2010/main" val="3666532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 </a:t>
            </a:r>
            <a:r>
              <a:rPr lang="fr-CH" dirty="0" err="1"/>
              <a:t>Jumpers</a:t>
            </a:r>
            <a:r>
              <a:rPr lang="fr-CH" dirty="0"/>
              <a:t> </a:t>
            </a:r>
            <a:r>
              <a:rPr lang="fr-CH" dirty="0" err="1" smtClean="0"/>
              <a:t>connection</a:t>
            </a:r>
            <a:endParaRPr lang="en-GB" dirty="0"/>
          </a:p>
        </p:txBody>
      </p:sp>
      <p:sp>
        <p:nvSpPr>
          <p:cNvPr id="3" name="Content Placeholder 2"/>
          <p:cNvSpPr>
            <a:spLocks noGrp="1"/>
          </p:cNvSpPr>
          <p:nvPr>
            <p:ph idx="1"/>
          </p:nvPr>
        </p:nvSpPr>
        <p:spPr>
          <a:xfrm>
            <a:off x="457200" y="1124744"/>
            <a:ext cx="8226854" cy="5112568"/>
          </a:xfrm>
        </p:spPr>
        <p:txBody>
          <a:bodyPr>
            <a:normAutofit/>
          </a:bodyPr>
          <a:lstStyle/>
          <a:p>
            <a:r>
              <a:rPr lang="fr-CH" dirty="0" smtClean="0"/>
              <a:t>Thermal </a:t>
            </a:r>
            <a:r>
              <a:rPr lang="fr-CH" dirty="0" err="1" smtClean="0"/>
              <a:t>shield</a:t>
            </a:r>
            <a:r>
              <a:rPr lang="fr-CH" dirty="0" smtClean="0"/>
              <a:t> </a:t>
            </a:r>
            <a:r>
              <a:rPr lang="fr-CH" dirty="0" err="1" smtClean="0"/>
              <a:t>welding</a:t>
            </a:r>
            <a:endParaRPr lang="fr-CH" dirty="0" smtClean="0"/>
          </a:p>
          <a:p>
            <a:endParaRPr lang="fr-CH" dirty="0" smtClean="0"/>
          </a:p>
          <a:p>
            <a:r>
              <a:rPr lang="fr-CH" dirty="0" smtClean="0"/>
              <a:t>W </a:t>
            </a:r>
            <a:r>
              <a:rPr lang="fr-CH" dirty="0" err="1" smtClean="0"/>
              <a:t>closure</a:t>
            </a:r>
            <a:endParaRPr lang="fr-CH" dirty="0" smtClean="0"/>
          </a:p>
          <a:p>
            <a:endParaRPr lang="fr-CH" dirty="0" smtClean="0"/>
          </a:p>
          <a:p>
            <a:pPr marL="448056" lvl="1" indent="0">
              <a:buNone/>
            </a:pPr>
            <a:endParaRPr lang="fr-CH" dirty="0">
              <a:solidFill>
                <a:srgbClr val="00B0F0"/>
              </a:solidFill>
            </a:endParaRPr>
          </a:p>
          <a:p>
            <a:endParaRPr lang="en-GB" dirty="0" smtClean="0">
              <a:solidFill>
                <a:srgbClr val="00B0F0"/>
              </a:solidFill>
            </a:endParaRPr>
          </a:p>
          <a:p>
            <a:endParaRPr lang="en-GB" dirty="0">
              <a:solidFill>
                <a:srgbClr val="00B0F0"/>
              </a:solidFill>
            </a:endParaRPr>
          </a:p>
          <a:p>
            <a:endParaRPr lang="en-GB" dirty="0" smtClean="0">
              <a:solidFill>
                <a:srgbClr val="00B0F0"/>
              </a:solidFill>
            </a:endParaRPr>
          </a:p>
          <a:p>
            <a:endParaRPr lang="en-GB" dirty="0">
              <a:solidFill>
                <a:srgbClr val="00B0F0"/>
              </a:solidFill>
            </a:endParaRPr>
          </a:p>
          <a:p>
            <a:endParaRPr lang="en-GB" dirty="0" smtClean="0">
              <a:solidFill>
                <a:srgbClr val="00B0F0"/>
              </a:solidFill>
            </a:endParaRPr>
          </a:p>
          <a:p>
            <a:r>
              <a:rPr lang="en-GB" dirty="0" smtClean="0">
                <a:solidFill>
                  <a:srgbClr val="00B0F0"/>
                </a:solidFill>
              </a:rPr>
              <a:t>Ready </a:t>
            </a:r>
            <a:r>
              <a:rPr lang="en-GB" dirty="0">
                <a:solidFill>
                  <a:srgbClr val="00B0F0"/>
                </a:solidFill>
              </a:rPr>
              <a:t>for </a:t>
            </a:r>
            <a:r>
              <a:rPr lang="en-GB" dirty="0" smtClean="0">
                <a:solidFill>
                  <a:srgbClr val="00B0F0"/>
                </a:solidFill>
              </a:rPr>
              <a:t>global </a:t>
            </a:r>
            <a:r>
              <a:rPr lang="en-GB" dirty="0">
                <a:solidFill>
                  <a:srgbClr val="00B0F0"/>
                </a:solidFill>
              </a:rPr>
              <a:t>leak tests</a:t>
            </a:r>
          </a:p>
          <a:p>
            <a:pPr lvl="1"/>
            <a:endParaRPr lang="fr-CH" dirty="0" smtClean="0">
              <a:solidFill>
                <a:srgbClr val="00B0F0"/>
              </a:solidFill>
            </a:endParaRPr>
          </a:p>
        </p:txBody>
      </p:sp>
      <p:sp>
        <p:nvSpPr>
          <p:cNvPr id="4" name="Slide Number Placeholder 3"/>
          <p:cNvSpPr>
            <a:spLocks noGrp="1"/>
          </p:cNvSpPr>
          <p:nvPr>
            <p:ph type="sldNum" sz="quarter" idx="11"/>
          </p:nvPr>
        </p:nvSpPr>
        <p:spPr/>
        <p:txBody>
          <a:bodyPr/>
          <a:lstStyle/>
          <a:p>
            <a:fld id="{493862C1-9057-4122-A60D-1A0066E50FF2}" type="slidenum">
              <a:rPr lang="en-GB" smtClean="0"/>
              <a:pPr/>
              <a:t>21</a:t>
            </a:fld>
            <a:endParaRPr lang="en-GB" dirty="0"/>
          </a:p>
        </p:txBody>
      </p:sp>
      <p:sp>
        <p:nvSpPr>
          <p:cNvPr id="11" name="Rectangle 10"/>
          <p:cNvSpPr/>
          <p:nvPr/>
        </p:nvSpPr>
        <p:spPr>
          <a:xfrm>
            <a:off x="899592" y="5459956"/>
            <a:ext cx="3888432" cy="57606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91542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and Resources</a:t>
            </a:r>
            <a:endParaRPr lang="en-GB" dirty="0"/>
          </a:p>
        </p:txBody>
      </p:sp>
      <p:sp>
        <p:nvSpPr>
          <p:cNvPr id="3" name="Content Placeholder 2"/>
          <p:cNvSpPr>
            <a:spLocks noGrp="1"/>
          </p:cNvSpPr>
          <p:nvPr>
            <p:ph idx="1"/>
          </p:nvPr>
        </p:nvSpPr>
        <p:spPr>
          <a:xfrm>
            <a:off x="457200" y="1031471"/>
            <a:ext cx="8226854" cy="5205841"/>
          </a:xfrm>
        </p:spPr>
        <p:txBody>
          <a:bodyPr>
            <a:normAutofit lnSpcReduction="10000"/>
          </a:bodyPr>
          <a:lstStyle/>
          <a:p>
            <a:pPr marL="36576" indent="0">
              <a:spcBef>
                <a:spcPts val="900"/>
              </a:spcBef>
              <a:buNone/>
            </a:pPr>
            <a:r>
              <a:rPr lang="en-GB" sz="2000" dirty="0" smtClean="0"/>
              <a:t>The SM18 IT string will be the first </a:t>
            </a:r>
            <a:r>
              <a:rPr lang="en-GB" sz="2000" dirty="0" err="1" smtClean="0"/>
              <a:t>cryo</a:t>
            </a:r>
            <a:r>
              <a:rPr lang="en-GB" sz="2000" dirty="0" smtClean="0"/>
              <a:t>-magnets connection closed to real conditions and will require </a:t>
            </a:r>
            <a:r>
              <a:rPr lang="en-GB" sz="2000" dirty="0" smtClean="0">
                <a:solidFill>
                  <a:srgbClr val="00B0F0"/>
                </a:solidFill>
              </a:rPr>
              <a:t>lots of preparation</a:t>
            </a:r>
            <a:r>
              <a:rPr lang="en-GB" sz="2000" dirty="0" smtClean="0"/>
              <a:t> and </a:t>
            </a:r>
            <a:r>
              <a:rPr lang="en-GB" sz="2000" dirty="0" smtClean="0">
                <a:solidFill>
                  <a:srgbClr val="00B0F0"/>
                </a:solidFill>
              </a:rPr>
              <a:t>documentation prior the installation</a:t>
            </a:r>
            <a:r>
              <a:rPr lang="en-GB" sz="2000" dirty="0" smtClean="0"/>
              <a:t>. Today, we have only a general picture of how to proceed.</a:t>
            </a:r>
          </a:p>
          <a:p>
            <a:pPr marL="36576" indent="0">
              <a:spcBef>
                <a:spcPts val="900"/>
              </a:spcBef>
              <a:buNone/>
            </a:pPr>
            <a:r>
              <a:rPr lang="en-GB" sz="2000" dirty="0" smtClean="0"/>
              <a:t>Before the IT string installation, teams will practise on simple mock-ups few parts of the assembly and in collaboration with QA/QC team, will prepare first versions of the interconnection procedures.</a:t>
            </a:r>
          </a:p>
          <a:p>
            <a:pPr marL="36576" indent="0">
              <a:spcBef>
                <a:spcPts val="900"/>
              </a:spcBef>
              <a:buNone/>
            </a:pPr>
            <a:r>
              <a:rPr lang="en-GB" sz="2000" dirty="0" smtClean="0"/>
              <a:t>A </a:t>
            </a:r>
            <a:r>
              <a:rPr lang="en-GB" sz="2000" dirty="0" smtClean="0">
                <a:solidFill>
                  <a:srgbClr val="00B0F0"/>
                </a:solidFill>
              </a:rPr>
              <a:t>significant follow-up </a:t>
            </a:r>
            <a:r>
              <a:rPr lang="en-GB" sz="2000" dirty="0" smtClean="0"/>
              <a:t>is necessary to maintain the know-how and take benefit of the lessons learnt during the IT string installation, to apply them for the HL-LHC project, as the planning for the connection must be optimised (IT string is «only» a fourth of a part of HL-LHC project).</a:t>
            </a:r>
          </a:p>
          <a:p>
            <a:pPr marL="36576" indent="0">
              <a:spcBef>
                <a:spcPts val="900"/>
              </a:spcBef>
              <a:buNone/>
            </a:pPr>
            <a:r>
              <a:rPr lang="en-GB" sz="2000" dirty="0" smtClean="0"/>
              <a:t>I suggest that strengthened teams for the field coordination and QA/QC are involved, ideally the same people that will be involved for the HL-LHC project in LS3 (three-four years after the string installation).</a:t>
            </a:r>
          </a:p>
          <a:p>
            <a:pPr marL="36576" indent="0">
              <a:spcBef>
                <a:spcPts val="900"/>
              </a:spcBef>
              <a:buNone/>
            </a:pPr>
            <a:r>
              <a:rPr lang="fr-CH" sz="2000" dirty="0" smtClean="0"/>
              <a:t>IT string </a:t>
            </a:r>
            <a:r>
              <a:rPr lang="fr-CH" sz="2000" dirty="0" err="1" smtClean="0"/>
              <a:t>needs</a:t>
            </a:r>
            <a:r>
              <a:rPr lang="fr-CH" sz="2000" dirty="0" smtClean="0"/>
              <a:t> </a:t>
            </a:r>
            <a:r>
              <a:rPr lang="fr-CH" sz="2000" dirty="0" err="1" smtClean="0"/>
              <a:t>also</a:t>
            </a:r>
            <a:r>
              <a:rPr lang="fr-CH" sz="2000" dirty="0" smtClean="0"/>
              <a:t> </a:t>
            </a:r>
            <a:r>
              <a:rPr lang="fr-CH" sz="2000" dirty="0" err="1" smtClean="0"/>
              <a:t>experimented</a:t>
            </a:r>
            <a:r>
              <a:rPr lang="fr-CH" sz="2000" dirty="0" smtClean="0"/>
              <a:t> </a:t>
            </a:r>
            <a:r>
              <a:rPr lang="fr-CH" sz="2000" dirty="0" err="1" smtClean="0"/>
              <a:t>technicians</a:t>
            </a:r>
            <a:r>
              <a:rPr lang="fr-CH" sz="2000" dirty="0" smtClean="0"/>
              <a:t> to </a:t>
            </a:r>
            <a:r>
              <a:rPr lang="fr-CH" sz="2000" dirty="0" err="1" smtClean="0"/>
              <a:t>improve</a:t>
            </a:r>
            <a:r>
              <a:rPr lang="fr-CH" sz="2000" dirty="0" smtClean="0"/>
              <a:t> and optimise the </a:t>
            </a:r>
            <a:r>
              <a:rPr lang="fr-CH" sz="2000" dirty="0" err="1" smtClean="0"/>
              <a:t>tooling</a:t>
            </a:r>
            <a:r>
              <a:rPr lang="fr-CH" sz="2000" dirty="0" smtClean="0"/>
              <a:t> for LS3.</a:t>
            </a:r>
            <a:endParaRPr lang="en-GB" sz="2000" dirty="0" smtClean="0"/>
          </a:p>
          <a:p>
            <a:pPr marL="36576" indent="0">
              <a:spcBef>
                <a:spcPts val="900"/>
              </a:spcBef>
              <a:buNone/>
            </a:pPr>
            <a:endParaRPr lang="en-GB" sz="2000"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22</a:t>
            </a:fld>
            <a:endParaRPr lang="en-GB" dirty="0"/>
          </a:p>
        </p:txBody>
      </p:sp>
    </p:spTree>
    <p:extLst>
      <p:ext uri="{BB962C8B-B14F-4D97-AF65-F5344CB8AC3E}">
        <p14:creationId xmlns:p14="http://schemas.microsoft.com/office/powerpoint/2010/main" val="13263301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and Resources</a:t>
            </a:r>
            <a:endParaRPr lang="en-GB" dirty="0"/>
          </a:p>
        </p:txBody>
      </p:sp>
      <p:sp>
        <p:nvSpPr>
          <p:cNvPr id="3" name="Content Placeholder 2"/>
          <p:cNvSpPr>
            <a:spLocks noGrp="1"/>
          </p:cNvSpPr>
          <p:nvPr>
            <p:ph idx="1"/>
          </p:nvPr>
        </p:nvSpPr>
        <p:spPr>
          <a:xfrm>
            <a:off x="457200" y="1031471"/>
            <a:ext cx="8226854" cy="5205841"/>
          </a:xfrm>
        </p:spPr>
        <p:txBody>
          <a:bodyPr>
            <a:normAutofit lnSpcReduction="10000"/>
          </a:bodyPr>
          <a:lstStyle/>
          <a:p>
            <a:pPr marL="36576" indent="0">
              <a:spcBef>
                <a:spcPts val="900"/>
              </a:spcBef>
              <a:buNone/>
            </a:pPr>
            <a:r>
              <a:rPr lang="en-GB" sz="2000" dirty="0" smtClean="0"/>
              <a:t>IT string is an opportunity to learn and to update the procedures. An effort on the resources and the preparation, will may be slow down magnet production for one or two months but will be a real gain during LS3.</a:t>
            </a:r>
          </a:p>
          <a:p>
            <a:pPr marL="36576" indent="0">
              <a:spcBef>
                <a:spcPts val="900"/>
              </a:spcBef>
              <a:buNone/>
            </a:pPr>
            <a:r>
              <a:rPr lang="en-GB" sz="2000" dirty="0" smtClean="0"/>
              <a:t>During the </a:t>
            </a:r>
            <a:r>
              <a:rPr lang="en-GB" sz="2000" dirty="0" smtClean="0">
                <a:solidFill>
                  <a:srgbClr val="00B0F0"/>
                </a:solidFill>
              </a:rPr>
              <a:t>IT string connection</a:t>
            </a:r>
            <a:r>
              <a:rPr lang="en-GB" sz="2000" dirty="0" smtClean="0"/>
              <a:t>, the resources estimation is</a:t>
            </a:r>
          </a:p>
          <a:p>
            <a:pPr>
              <a:spcBef>
                <a:spcPts val="900"/>
              </a:spcBef>
              <a:buFontTx/>
              <a:buChar char="-"/>
            </a:pPr>
            <a:r>
              <a:rPr lang="fr-CH" sz="2000" dirty="0" smtClean="0"/>
              <a:t>Main </a:t>
            </a:r>
            <a:r>
              <a:rPr lang="fr-CH" sz="2000" dirty="0" err="1" smtClean="0"/>
              <a:t>coordinator</a:t>
            </a:r>
            <a:r>
              <a:rPr lang="fr-CH" sz="2000" dirty="0" smtClean="0"/>
              <a:t> : 1FTE</a:t>
            </a:r>
            <a:endParaRPr lang="en-GB" sz="2000" dirty="0" smtClean="0"/>
          </a:p>
          <a:p>
            <a:pPr>
              <a:spcBef>
                <a:spcPts val="900"/>
              </a:spcBef>
              <a:buFontTx/>
              <a:buChar char="-"/>
            </a:pPr>
            <a:r>
              <a:rPr lang="en-GB" sz="2000" dirty="0" smtClean="0"/>
              <a:t>Project engineer : 1 FTE ( part time of each project engineer)</a:t>
            </a:r>
          </a:p>
          <a:p>
            <a:pPr>
              <a:spcBef>
                <a:spcPts val="900"/>
              </a:spcBef>
              <a:buFontTx/>
              <a:buChar char="-"/>
            </a:pPr>
            <a:r>
              <a:rPr lang="en-GB" sz="2000" dirty="0" smtClean="0"/>
              <a:t>Field coordination : 2 FTE (two</a:t>
            </a:r>
            <a:r>
              <a:rPr lang="en-GB" sz="2000" u="sng" dirty="0" smtClean="0"/>
              <a:t> field coordinators </a:t>
            </a:r>
            <a:r>
              <a:rPr lang="en-GB" sz="2000" dirty="0" smtClean="0"/>
              <a:t>for D1-Q1 section: 0.8 FTE each, 1 field coordinator for D1-DCM section: 0.4 FTE)</a:t>
            </a:r>
          </a:p>
          <a:p>
            <a:pPr>
              <a:spcBef>
                <a:spcPts val="900"/>
              </a:spcBef>
              <a:buFontTx/>
              <a:buChar char="-"/>
            </a:pPr>
            <a:r>
              <a:rPr lang="en-GB" sz="2000" dirty="0" smtClean="0"/>
              <a:t>QA : 1 FTE (following of procedures)</a:t>
            </a:r>
          </a:p>
          <a:p>
            <a:pPr>
              <a:spcBef>
                <a:spcPts val="900"/>
              </a:spcBef>
              <a:buFontTx/>
              <a:buChar char="-"/>
            </a:pPr>
            <a:r>
              <a:rPr lang="en-GB" sz="2000" dirty="0" smtClean="0"/>
              <a:t>QC : 0.5 FTE (to determine)</a:t>
            </a:r>
          </a:p>
          <a:p>
            <a:pPr>
              <a:spcBef>
                <a:spcPts val="900"/>
              </a:spcBef>
              <a:buFontTx/>
              <a:buChar char="-"/>
            </a:pPr>
            <a:r>
              <a:rPr lang="fr-CH" sz="2000" dirty="0" err="1" smtClean="0"/>
              <a:t>Logistics</a:t>
            </a:r>
            <a:r>
              <a:rPr lang="fr-CH" sz="2000" dirty="0" smtClean="0"/>
              <a:t> : </a:t>
            </a:r>
            <a:r>
              <a:rPr lang="en-GB" sz="2000" dirty="0"/>
              <a:t>0.5 FTE </a:t>
            </a:r>
            <a:r>
              <a:rPr lang="en-GB" sz="2000" dirty="0" smtClean="0"/>
              <a:t>(transport, machining, …)</a:t>
            </a:r>
          </a:p>
          <a:p>
            <a:pPr>
              <a:spcBef>
                <a:spcPts val="900"/>
              </a:spcBef>
              <a:buFontTx/>
              <a:buChar char="-"/>
            </a:pPr>
            <a:r>
              <a:rPr lang="en-GB" sz="2000" dirty="0" smtClean="0"/>
              <a:t>Technicians and welders (next slide)</a:t>
            </a:r>
          </a:p>
          <a:p>
            <a:pPr>
              <a:spcBef>
                <a:spcPts val="900"/>
              </a:spcBef>
              <a:buFontTx/>
              <a:buChar char="-"/>
            </a:pPr>
            <a:endParaRPr lang="en-GB" sz="2000" dirty="0" smtClean="0"/>
          </a:p>
          <a:p>
            <a:pPr>
              <a:spcBef>
                <a:spcPts val="900"/>
              </a:spcBef>
              <a:buFontTx/>
              <a:buChar char="-"/>
            </a:pPr>
            <a:endParaRPr lang="en-GB" sz="2000" dirty="0" smtClean="0"/>
          </a:p>
          <a:p>
            <a:pPr marL="36576" indent="0">
              <a:spcBef>
                <a:spcPts val="900"/>
              </a:spcBef>
              <a:buNone/>
            </a:pPr>
            <a:endParaRPr lang="en-GB" sz="2000"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23</a:t>
            </a:fld>
            <a:endParaRPr lang="en-GB" dirty="0"/>
          </a:p>
        </p:txBody>
      </p:sp>
    </p:spTree>
    <p:extLst>
      <p:ext uri="{BB962C8B-B14F-4D97-AF65-F5344CB8AC3E}">
        <p14:creationId xmlns:p14="http://schemas.microsoft.com/office/powerpoint/2010/main" val="16672136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and resources</a:t>
            </a:r>
            <a:endParaRPr lang="en-GB" dirty="0"/>
          </a:p>
        </p:txBody>
      </p:sp>
      <p:sp>
        <p:nvSpPr>
          <p:cNvPr id="3" name="Content Placeholder 2"/>
          <p:cNvSpPr>
            <a:spLocks noGrp="1"/>
          </p:cNvSpPr>
          <p:nvPr>
            <p:ph idx="1"/>
          </p:nvPr>
        </p:nvSpPr>
        <p:spPr/>
        <p:txBody>
          <a:bodyPr>
            <a:normAutofit lnSpcReduction="10000"/>
          </a:bodyPr>
          <a:lstStyle/>
          <a:p>
            <a:pPr marL="36576" indent="0">
              <a:buNone/>
            </a:pPr>
            <a:r>
              <a:rPr lang="en-GB" sz="2000" dirty="0" smtClean="0"/>
              <a:t>Technical resources and duration for each activity. </a:t>
            </a:r>
          </a:p>
          <a:p>
            <a:pPr marL="36576" indent="0">
              <a:buNone/>
            </a:pPr>
            <a:r>
              <a:rPr lang="en-GB" sz="2000" dirty="0" smtClean="0"/>
              <a:t>Few </a:t>
            </a:r>
            <a:r>
              <a:rPr lang="en-GB" sz="2000" dirty="0" err="1" smtClean="0"/>
              <a:t>activites</a:t>
            </a:r>
            <a:r>
              <a:rPr lang="en-GB" sz="2000" dirty="0" smtClean="0"/>
              <a:t> will be done in parallel if the resources are sufficient.</a:t>
            </a:r>
          </a:p>
          <a:p>
            <a:pPr marL="36576" indent="0">
              <a:buNone/>
            </a:pPr>
            <a:r>
              <a:rPr lang="en-GB" sz="2000" dirty="0" smtClean="0"/>
              <a:t>If external </a:t>
            </a:r>
            <a:r>
              <a:rPr lang="en-GB" sz="2000" b="1" dirty="0" smtClean="0">
                <a:solidFill>
                  <a:srgbClr val="00B0F0"/>
                </a:solidFill>
              </a:rPr>
              <a:t>QC </a:t>
            </a:r>
            <a:r>
              <a:rPr lang="en-GB" sz="2000" dirty="0" smtClean="0"/>
              <a:t>takes more than ½ day in the week, extra time must be added.</a:t>
            </a:r>
          </a:p>
          <a:p>
            <a:pPr marL="36576" indent="0">
              <a:buNone/>
            </a:pPr>
            <a:r>
              <a:rPr lang="en-GB" sz="2000" dirty="0" smtClean="0"/>
              <a:t>Learning time is reasonably considered in the given duration, but </a:t>
            </a:r>
            <a:r>
              <a:rPr lang="en-GB" sz="2000" dirty="0" smtClean="0">
                <a:solidFill>
                  <a:schemeClr val="accent6"/>
                </a:solidFill>
              </a:rPr>
              <a:t>time for non-conformity repair must be added !</a:t>
            </a:r>
          </a:p>
          <a:p>
            <a:pPr marL="36576" indent="0">
              <a:buNone/>
            </a:pPr>
            <a:endParaRPr lang="en-GB" sz="2000" dirty="0" smtClean="0"/>
          </a:p>
          <a:p>
            <a:r>
              <a:rPr lang="en-GB" sz="2000" dirty="0" smtClean="0"/>
              <a:t>N lines pulling </a:t>
            </a:r>
          </a:p>
          <a:p>
            <a:pPr lvl="1"/>
            <a:r>
              <a:rPr lang="en-GB" sz="2000" dirty="0" smtClean="0"/>
              <a:t>2 field coordinators, 3 technicians (2 staff, 1FSU)</a:t>
            </a:r>
          </a:p>
          <a:p>
            <a:pPr lvl="1"/>
            <a:r>
              <a:rPr lang="en-GB" sz="2000" dirty="0" smtClean="0"/>
              <a:t>Duration : 1 week</a:t>
            </a:r>
          </a:p>
          <a:p>
            <a:pPr lvl="1"/>
            <a:endParaRPr lang="en-GB" sz="2000" dirty="0" smtClean="0"/>
          </a:p>
          <a:p>
            <a:r>
              <a:rPr lang="en-GB" sz="2000" dirty="0" smtClean="0"/>
              <a:t>D1 module and DCM installation (without splices connection)</a:t>
            </a:r>
          </a:p>
          <a:p>
            <a:pPr lvl="1"/>
            <a:r>
              <a:rPr lang="en-GB" sz="2000" dirty="0" smtClean="0"/>
              <a:t>2 technicians (1staff, 1 FSU)</a:t>
            </a:r>
          </a:p>
          <a:p>
            <a:pPr lvl="1"/>
            <a:r>
              <a:rPr lang="en-GB" sz="2000" dirty="0" smtClean="0"/>
              <a:t>Duration : 2 weeks</a:t>
            </a:r>
          </a:p>
          <a:p>
            <a:pPr lvl="1"/>
            <a:endParaRPr lang="en-GB" sz="2000" dirty="0" smtClean="0"/>
          </a:p>
          <a:p>
            <a:pPr lvl="1"/>
            <a:endParaRPr lang="en-GB" sz="2000" dirty="0" smtClean="0"/>
          </a:p>
          <a:p>
            <a:pPr lvl="1"/>
            <a:endParaRPr lang="en-GB" sz="2000" dirty="0" smtClean="0"/>
          </a:p>
          <a:p>
            <a:pPr lvl="1"/>
            <a:endParaRPr lang="en-GB" sz="2000" dirty="0" smtClean="0"/>
          </a:p>
          <a:p>
            <a:endParaRPr lang="en-GB" sz="2000" dirty="0" smtClean="0"/>
          </a:p>
          <a:p>
            <a:pPr marL="150876" indent="0">
              <a:buNone/>
            </a:pPr>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24</a:t>
            </a:fld>
            <a:endParaRPr lang="en-GB" dirty="0"/>
          </a:p>
        </p:txBody>
      </p:sp>
    </p:spTree>
    <p:extLst>
      <p:ext uri="{BB962C8B-B14F-4D97-AF65-F5344CB8AC3E}">
        <p14:creationId xmlns:p14="http://schemas.microsoft.com/office/powerpoint/2010/main" val="2872571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and resources</a:t>
            </a:r>
            <a:endParaRPr lang="en-GB" dirty="0"/>
          </a:p>
        </p:txBody>
      </p:sp>
      <p:sp>
        <p:nvSpPr>
          <p:cNvPr id="3" name="Content Placeholder 2"/>
          <p:cNvSpPr>
            <a:spLocks noGrp="1"/>
          </p:cNvSpPr>
          <p:nvPr>
            <p:ph idx="1"/>
          </p:nvPr>
        </p:nvSpPr>
        <p:spPr>
          <a:xfrm>
            <a:off x="457200" y="1124744"/>
            <a:ext cx="8435280" cy="4868283"/>
          </a:xfrm>
        </p:spPr>
        <p:txBody>
          <a:bodyPr>
            <a:normAutofit/>
          </a:bodyPr>
          <a:lstStyle/>
          <a:p>
            <a:r>
              <a:rPr lang="en-GB" sz="2000" dirty="0" smtClean="0"/>
              <a:t>Splices connection and fixe points installation</a:t>
            </a:r>
          </a:p>
          <a:p>
            <a:pPr lvl="1"/>
            <a:r>
              <a:rPr lang="en-GB" sz="2000" dirty="0" smtClean="0"/>
              <a:t>2 teams of 2 for splices soldering (2 staff, 2 FSU)</a:t>
            </a:r>
          </a:p>
          <a:p>
            <a:pPr lvl="1"/>
            <a:r>
              <a:rPr lang="en-GB" sz="2000" dirty="0" smtClean="0"/>
              <a:t>1 person for fixe point and </a:t>
            </a:r>
            <a:r>
              <a:rPr lang="en-GB" sz="2000" dirty="0" err="1" smtClean="0"/>
              <a:t>eccobond</a:t>
            </a:r>
            <a:r>
              <a:rPr lang="en-GB" sz="2000" dirty="0" smtClean="0"/>
              <a:t> injection (1 FSU)</a:t>
            </a:r>
          </a:p>
          <a:p>
            <a:pPr lvl="1"/>
            <a:r>
              <a:rPr lang="en-GB" sz="2000" dirty="0" smtClean="0"/>
              <a:t>Duration : 3 weeks for D1-Q1 section</a:t>
            </a:r>
          </a:p>
          <a:p>
            <a:pPr lvl="1"/>
            <a:r>
              <a:rPr lang="en-GB" sz="2000" dirty="0" smtClean="0"/>
              <a:t>Duration : 2 weeks for DCM-D1 section (and DCM-DFX)</a:t>
            </a:r>
          </a:p>
          <a:p>
            <a:endParaRPr lang="en-GB" sz="2000" dirty="0" smtClean="0"/>
          </a:p>
          <a:p>
            <a:r>
              <a:rPr lang="en-GB" sz="2000" dirty="0" smtClean="0"/>
              <a:t>Welding : Jumpers and </a:t>
            </a:r>
            <a:r>
              <a:rPr lang="en-GB" sz="2000" dirty="0" err="1" smtClean="0"/>
              <a:t>cryo</a:t>
            </a:r>
            <a:r>
              <a:rPr lang="en-GB" sz="2000" dirty="0" smtClean="0"/>
              <a:t>-lines</a:t>
            </a:r>
          </a:p>
          <a:p>
            <a:pPr lvl="1"/>
            <a:r>
              <a:rPr lang="en-GB" sz="2000" dirty="0" smtClean="0"/>
              <a:t>2 experienced welders from MSC </a:t>
            </a:r>
          </a:p>
          <a:p>
            <a:pPr lvl="1"/>
            <a:r>
              <a:rPr lang="en-GB" sz="2000" dirty="0" smtClean="0"/>
              <a:t>Duration : 6 weeks (75% time)</a:t>
            </a:r>
          </a:p>
          <a:p>
            <a:pPr lvl="1"/>
            <a:endParaRPr lang="en-GB" sz="2000" dirty="0" smtClean="0"/>
          </a:p>
          <a:p>
            <a:r>
              <a:rPr lang="en-GB" sz="2000" dirty="0" smtClean="0"/>
              <a:t>Thermal shields and W closure</a:t>
            </a:r>
          </a:p>
          <a:p>
            <a:pPr lvl="1"/>
            <a:r>
              <a:rPr lang="en-GB" sz="2000" dirty="0" smtClean="0"/>
              <a:t>4 technicians (2 staff, 2 FSU)</a:t>
            </a:r>
          </a:p>
          <a:p>
            <a:pPr lvl="1"/>
            <a:r>
              <a:rPr lang="en-GB" sz="2000" dirty="0" smtClean="0"/>
              <a:t>Duration : 1 week</a:t>
            </a:r>
          </a:p>
          <a:p>
            <a:pPr marL="36576" indent="0">
              <a:buNone/>
            </a:pPr>
            <a:endParaRPr lang="en-GB" sz="2000" dirty="0" smtClean="0"/>
          </a:p>
          <a:p>
            <a:pPr lvl="1"/>
            <a:endParaRPr lang="en-GB" sz="2000" dirty="0" smtClean="0"/>
          </a:p>
          <a:p>
            <a:pPr lvl="1"/>
            <a:endParaRPr lang="en-GB" sz="2000" dirty="0" smtClean="0"/>
          </a:p>
          <a:p>
            <a:pPr lvl="1"/>
            <a:endParaRPr lang="en-GB" sz="2000" dirty="0" smtClean="0"/>
          </a:p>
          <a:p>
            <a:pPr lvl="1"/>
            <a:endParaRPr lang="en-GB" sz="2000" dirty="0" smtClean="0"/>
          </a:p>
          <a:p>
            <a:pPr lvl="1"/>
            <a:endParaRPr lang="en-GB" sz="2000" dirty="0" smtClean="0"/>
          </a:p>
          <a:p>
            <a:endParaRPr lang="en-GB" sz="2000" dirty="0" smtClean="0"/>
          </a:p>
          <a:p>
            <a:pPr marL="150876" indent="0">
              <a:buNone/>
            </a:pPr>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25</a:t>
            </a:fld>
            <a:endParaRPr lang="en-GB" dirty="0"/>
          </a:p>
        </p:txBody>
      </p:sp>
    </p:spTree>
    <p:extLst>
      <p:ext uri="{BB962C8B-B14F-4D97-AF65-F5344CB8AC3E}">
        <p14:creationId xmlns:p14="http://schemas.microsoft.com/office/powerpoint/2010/main" val="4259651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Summary on resources</a:t>
            </a:r>
            <a:endParaRPr lang="en-GB" sz="2800" dirty="0"/>
          </a:p>
        </p:txBody>
      </p:sp>
      <p:sp>
        <p:nvSpPr>
          <p:cNvPr id="3" name="Content Placeholder 2"/>
          <p:cNvSpPr>
            <a:spLocks noGrp="1"/>
          </p:cNvSpPr>
          <p:nvPr>
            <p:ph idx="1"/>
          </p:nvPr>
        </p:nvSpPr>
        <p:spPr>
          <a:xfrm>
            <a:off x="408338" y="785660"/>
            <a:ext cx="8226854" cy="4868283"/>
          </a:xfrm>
        </p:spPr>
        <p:txBody>
          <a:bodyPr>
            <a:normAutofit/>
          </a:bodyPr>
          <a:lstStyle/>
          <a:p>
            <a:pPr marL="36576" indent="0">
              <a:buNone/>
            </a:pPr>
            <a:r>
              <a:rPr lang="en-GB" sz="1800" dirty="0" smtClean="0"/>
              <a:t>MSC activities for WP3 only </a:t>
            </a:r>
            <a:r>
              <a:rPr lang="en-GB" sz="1800" dirty="0" smtClean="0">
                <a:sym typeface="Wingdings" panose="05000000000000000000" pitchFamily="2" charset="2"/>
              </a:rPr>
              <a:t>= 8 weeks, but the interconnection work will take longer (Local leak test, FRAS, ….)</a:t>
            </a:r>
            <a:endParaRPr lang="en-GB" sz="18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26</a:t>
            </a:fld>
            <a:endParaRPr lang="en-GB" dirty="0"/>
          </a:p>
        </p:txBody>
      </p:sp>
      <p:pic>
        <p:nvPicPr>
          <p:cNvPr id="6" name="Picture 5"/>
          <p:cNvPicPr>
            <a:picLocks noChangeAspect="1"/>
          </p:cNvPicPr>
          <p:nvPr/>
        </p:nvPicPr>
        <p:blipFill rotWithShape="1">
          <a:blip r:embed="rId2"/>
          <a:srcRect l="8152"/>
          <a:stretch/>
        </p:blipFill>
        <p:spPr>
          <a:xfrm>
            <a:off x="323528" y="4036621"/>
            <a:ext cx="4198237" cy="2123984"/>
          </a:xfrm>
          <a:prstGeom prst="rect">
            <a:avLst/>
          </a:prstGeom>
        </p:spPr>
      </p:pic>
      <p:pic>
        <p:nvPicPr>
          <p:cNvPr id="7" name="Picture 6"/>
          <p:cNvPicPr>
            <a:picLocks noChangeAspect="1"/>
          </p:cNvPicPr>
          <p:nvPr/>
        </p:nvPicPr>
        <p:blipFill rotWithShape="1">
          <a:blip r:embed="rId3"/>
          <a:srcRect l="8352"/>
          <a:stretch/>
        </p:blipFill>
        <p:spPr>
          <a:xfrm>
            <a:off x="4932040" y="4022490"/>
            <a:ext cx="4195510" cy="2138115"/>
          </a:xfrm>
          <a:prstGeom prst="rect">
            <a:avLst/>
          </a:prstGeom>
        </p:spPr>
      </p:pic>
      <p:sp>
        <p:nvSpPr>
          <p:cNvPr id="8" name="TextBox 7"/>
          <p:cNvSpPr txBox="1"/>
          <p:nvPr/>
        </p:nvSpPr>
        <p:spPr>
          <a:xfrm>
            <a:off x="1475656" y="3762690"/>
            <a:ext cx="1639680" cy="338554"/>
          </a:xfrm>
          <a:prstGeom prst="rect">
            <a:avLst/>
          </a:prstGeom>
          <a:noFill/>
        </p:spPr>
        <p:txBody>
          <a:bodyPr wrap="none" rtlCol="0">
            <a:spAutoFit/>
          </a:bodyPr>
          <a:lstStyle/>
          <a:p>
            <a:r>
              <a:rPr lang="en-GB" sz="1600" dirty="0" smtClean="0"/>
              <a:t>CERN staff only</a:t>
            </a:r>
            <a:endParaRPr lang="en-GB" sz="1600" dirty="0"/>
          </a:p>
        </p:txBody>
      </p:sp>
      <p:sp>
        <p:nvSpPr>
          <p:cNvPr id="9" name="TextBox 8"/>
          <p:cNvSpPr txBox="1"/>
          <p:nvPr/>
        </p:nvSpPr>
        <p:spPr>
          <a:xfrm>
            <a:off x="6228184" y="3762690"/>
            <a:ext cx="1983235" cy="338554"/>
          </a:xfrm>
          <a:prstGeom prst="rect">
            <a:avLst/>
          </a:prstGeom>
          <a:noFill/>
        </p:spPr>
        <p:txBody>
          <a:bodyPr wrap="none" rtlCol="0">
            <a:spAutoFit/>
          </a:bodyPr>
          <a:lstStyle/>
          <a:p>
            <a:r>
              <a:rPr lang="en-GB" sz="1600" dirty="0" smtClean="0"/>
              <a:t>FSU personnel only</a:t>
            </a:r>
            <a:endParaRPr lang="en-GB" sz="1600" dirty="0"/>
          </a:p>
        </p:txBody>
      </p:sp>
      <p:sp>
        <p:nvSpPr>
          <p:cNvPr id="10" name="TextBox 9"/>
          <p:cNvSpPr txBox="1"/>
          <p:nvPr/>
        </p:nvSpPr>
        <p:spPr>
          <a:xfrm>
            <a:off x="2051720" y="6190813"/>
            <a:ext cx="671979" cy="307777"/>
          </a:xfrm>
          <a:prstGeom prst="rect">
            <a:avLst/>
          </a:prstGeom>
          <a:noFill/>
        </p:spPr>
        <p:txBody>
          <a:bodyPr wrap="none" rtlCol="0">
            <a:spAutoFit/>
          </a:bodyPr>
          <a:lstStyle/>
          <a:p>
            <a:r>
              <a:rPr lang="en-GB" sz="1400" dirty="0" smtClean="0">
                <a:solidFill>
                  <a:schemeClr val="bg1"/>
                </a:solidFill>
              </a:rPr>
              <a:t>6 FTE</a:t>
            </a:r>
            <a:endParaRPr lang="en-GB" sz="1400" dirty="0">
              <a:solidFill>
                <a:schemeClr val="bg1"/>
              </a:solidFill>
            </a:endParaRPr>
          </a:p>
        </p:txBody>
      </p:sp>
      <p:sp>
        <p:nvSpPr>
          <p:cNvPr id="11" name="TextBox 10"/>
          <p:cNvSpPr txBox="1"/>
          <p:nvPr/>
        </p:nvSpPr>
        <p:spPr>
          <a:xfrm>
            <a:off x="7020272" y="6165304"/>
            <a:ext cx="1094680" cy="307777"/>
          </a:xfrm>
          <a:prstGeom prst="rect">
            <a:avLst/>
          </a:prstGeom>
          <a:noFill/>
        </p:spPr>
        <p:txBody>
          <a:bodyPr wrap="square" rtlCol="0">
            <a:spAutoFit/>
          </a:bodyPr>
          <a:lstStyle/>
          <a:p>
            <a:r>
              <a:rPr lang="en-GB" sz="1400" dirty="0" smtClean="0">
                <a:solidFill>
                  <a:schemeClr val="bg1"/>
                </a:solidFill>
              </a:rPr>
              <a:t>5.6 FTE</a:t>
            </a:r>
            <a:endParaRPr lang="en-GB" sz="1400" dirty="0">
              <a:solidFill>
                <a:schemeClr val="bg1"/>
              </a:solidFill>
            </a:endParaRPr>
          </a:p>
        </p:txBody>
      </p:sp>
      <p:cxnSp>
        <p:nvCxnSpPr>
          <p:cNvPr id="12" name="Straight Arrow Connector 11"/>
          <p:cNvCxnSpPr/>
          <p:nvPr/>
        </p:nvCxnSpPr>
        <p:spPr>
          <a:xfrm flipH="1">
            <a:off x="3115336" y="3453739"/>
            <a:ext cx="1080120" cy="43204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a:off x="4932040" y="3453739"/>
            <a:ext cx="1080120" cy="43204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5" name="Picture 4"/>
          <p:cNvPicPr>
            <a:picLocks noChangeAspect="1"/>
          </p:cNvPicPr>
          <p:nvPr/>
        </p:nvPicPr>
        <p:blipFill>
          <a:blip r:embed="rId4"/>
          <a:stretch>
            <a:fillRect/>
          </a:stretch>
        </p:blipFill>
        <p:spPr>
          <a:xfrm>
            <a:off x="1955527" y="1406945"/>
            <a:ext cx="5295458" cy="2160000"/>
          </a:xfrm>
          <a:prstGeom prst="rect">
            <a:avLst/>
          </a:prstGeom>
        </p:spPr>
      </p:pic>
    </p:spTree>
    <p:extLst>
      <p:ext uri="{BB962C8B-B14F-4D97-AF65-F5344CB8AC3E}">
        <p14:creationId xmlns:p14="http://schemas.microsoft.com/office/powerpoint/2010/main" val="38708000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Top of the iceberg</a:t>
            </a:r>
            <a:endParaRPr lang="en-GB" sz="2400" dirty="0"/>
          </a:p>
        </p:txBody>
      </p:sp>
      <p:sp>
        <p:nvSpPr>
          <p:cNvPr id="3" name="Content Placeholder 2"/>
          <p:cNvSpPr>
            <a:spLocks noGrp="1"/>
          </p:cNvSpPr>
          <p:nvPr>
            <p:ph idx="1"/>
          </p:nvPr>
        </p:nvSpPr>
        <p:spPr>
          <a:xfrm>
            <a:off x="457200" y="836712"/>
            <a:ext cx="8226854" cy="5328592"/>
          </a:xfrm>
        </p:spPr>
        <p:txBody>
          <a:bodyPr>
            <a:normAutofit fontScale="70000" lnSpcReduction="20000"/>
          </a:bodyPr>
          <a:lstStyle/>
          <a:p>
            <a:pPr marL="36576" indent="0">
              <a:buNone/>
            </a:pPr>
            <a:r>
              <a:rPr lang="en-GB" sz="2000" dirty="0" smtClean="0"/>
              <a:t>The interconnection work is only the top of the iceberg. A lot of work, drawings and documentation need to be prepared.</a:t>
            </a:r>
          </a:p>
          <a:p>
            <a:pPr>
              <a:spcBef>
                <a:spcPts val="600"/>
              </a:spcBef>
            </a:pPr>
            <a:r>
              <a:rPr lang="en-GB" sz="2000" dirty="0" smtClean="0"/>
              <a:t>Test on simple mock ups (line N pulling, Splice soldering, …)</a:t>
            </a:r>
          </a:p>
          <a:p>
            <a:pPr lvl="1">
              <a:spcBef>
                <a:spcPts val="600"/>
              </a:spcBef>
            </a:pPr>
            <a:r>
              <a:rPr lang="en-GB" sz="2000" dirty="0" smtClean="0"/>
              <a:t>Define the tooling</a:t>
            </a:r>
          </a:p>
          <a:p>
            <a:pPr lvl="1">
              <a:spcBef>
                <a:spcPts val="600"/>
              </a:spcBef>
            </a:pPr>
            <a:r>
              <a:rPr lang="en-GB" sz="2000" dirty="0" smtClean="0"/>
              <a:t>Prepare the procedures</a:t>
            </a:r>
          </a:p>
          <a:p>
            <a:pPr lvl="1">
              <a:spcBef>
                <a:spcPts val="600"/>
              </a:spcBef>
            </a:pPr>
            <a:r>
              <a:rPr lang="en-GB" sz="2000" dirty="0" smtClean="0"/>
              <a:t>…</a:t>
            </a:r>
          </a:p>
          <a:p>
            <a:pPr>
              <a:spcBef>
                <a:spcPts val="600"/>
              </a:spcBef>
            </a:pPr>
            <a:r>
              <a:rPr lang="en-GB" sz="2000" dirty="0" smtClean="0"/>
              <a:t>Validate the drawings</a:t>
            </a:r>
          </a:p>
          <a:p>
            <a:pPr lvl="1">
              <a:spcBef>
                <a:spcPts val="600"/>
              </a:spcBef>
            </a:pPr>
            <a:r>
              <a:rPr lang="en-GB" sz="2000" dirty="0" smtClean="0"/>
              <a:t>Global and detail views</a:t>
            </a:r>
          </a:p>
          <a:p>
            <a:pPr lvl="1">
              <a:spcBef>
                <a:spcPts val="600"/>
              </a:spcBef>
            </a:pPr>
            <a:r>
              <a:rPr lang="en-GB" sz="2000" dirty="0" smtClean="0"/>
              <a:t>Kit for interconnection</a:t>
            </a:r>
          </a:p>
          <a:p>
            <a:pPr lvl="1">
              <a:spcBef>
                <a:spcPts val="600"/>
              </a:spcBef>
            </a:pPr>
            <a:r>
              <a:rPr lang="en-GB" sz="2000" dirty="0" smtClean="0"/>
              <a:t>…</a:t>
            </a:r>
          </a:p>
          <a:p>
            <a:pPr>
              <a:spcBef>
                <a:spcPts val="600"/>
              </a:spcBef>
            </a:pPr>
            <a:r>
              <a:rPr lang="en-GB" sz="2000" dirty="0" smtClean="0"/>
              <a:t>Define the interface of WP3 with the other WPs</a:t>
            </a:r>
          </a:p>
          <a:p>
            <a:pPr lvl="1">
              <a:spcBef>
                <a:spcPts val="600"/>
              </a:spcBef>
            </a:pPr>
            <a:r>
              <a:rPr lang="en-GB" sz="1800" dirty="0"/>
              <a:t>Interface to the superconducting link (WP6a), defined in EDMS 2429304 </a:t>
            </a:r>
          </a:p>
          <a:p>
            <a:pPr lvl="1">
              <a:spcBef>
                <a:spcPts val="600"/>
              </a:spcBef>
            </a:pPr>
            <a:r>
              <a:rPr lang="en-GB" sz="1800" dirty="0"/>
              <a:t>Interface to the cryogenics (WP9), defined in EDMS 2728042</a:t>
            </a:r>
          </a:p>
          <a:p>
            <a:pPr lvl="1">
              <a:spcBef>
                <a:spcPts val="600"/>
              </a:spcBef>
            </a:pPr>
            <a:r>
              <a:rPr lang="en-GB" sz="1800" dirty="0"/>
              <a:t>Interface to protection (WP7), defined in EDMS 2369405</a:t>
            </a:r>
          </a:p>
          <a:p>
            <a:pPr lvl="1">
              <a:spcBef>
                <a:spcPts val="600"/>
              </a:spcBef>
            </a:pPr>
            <a:r>
              <a:rPr lang="en-GB" sz="1800" dirty="0"/>
              <a:t>Interface to FRAS (WP15), defined in EDMS XXXX</a:t>
            </a:r>
          </a:p>
          <a:p>
            <a:pPr lvl="1">
              <a:spcBef>
                <a:spcPts val="600"/>
              </a:spcBef>
            </a:pPr>
            <a:r>
              <a:rPr lang="en-GB" sz="2000" dirty="0" smtClean="0"/>
              <a:t>Local/global leak test?</a:t>
            </a:r>
          </a:p>
          <a:p>
            <a:pPr>
              <a:spcBef>
                <a:spcPts val="600"/>
              </a:spcBef>
            </a:pPr>
            <a:r>
              <a:rPr lang="en-GB" sz="2000" dirty="0" smtClean="0"/>
              <a:t>Define the </a:t>
            </a:r>
            <a:r>
              <a:rPr lang="en-GB" sz="2000" b="1" dirty="0" smtClean="0">
                <a:solidFill>
                  <a:schemeClr val="accent6"/>
                </a:solidFill>
              </a:rPr>
              <a:t>QC</a:t>
            </a:r>
            <a:r>
              <a:rPr lang="en-GB" sz="2000" dirty="0" smtClean="0"/>
              <a:t> procedures</a:t>
            </a:r>
          </a:p>
          <a:p>
            <a:pPr lvl="1">
              <a:spcBef>
                <a:spcPts val="600"/>
              </a:spcBef>
            </a:pPr>
            <a:r>
              <a:rPr lang="en-GB" sz="2000" dirty="0" smtClean="0"/>
              <a:t>For LS1 and LS2, the team was independent from LMF section. Still the case?</a:t>
            </a:r>
          </a:p>
          <a:p>
            <a:pPr lvl="1">
              <a:spcBef>
                <a:spcPts val="600"/>
              </a:spcBef>
            </a:pPr>
            <a:r>
              <a:rPr lang="en-GB" sz="2000" dirty="0" err="1" smtClean="0"/>
              <a:t>Criterias</a:t>
            </a:r>
            <a:r>
              <a:rPr lang="en-GB" sz="2000" dirty="0" smtClean="0"/>
              <a:t> to define and procedures</a:t>
            </a:r>
          </a:p>
          <a:p>
            <a:pPr marL="36576" indent="0">
              <a:spcBef>
                <a:spcPts val="600"/>
              </a:spcBef>
              <a:buNone/>
            </a:pPr>
            <a:endParaRPr lang="en-GB" sz="2000" dirty="0" smtClean="0"/>
          </a:p>
          <a:p>
            <a:pPr marL="36576" indent="0">
              <a:buNone/>
            </a:pPr>
            <a:r>
              <a:rPr lang="en-GB" sz="2000" dirty="0" smtClean="0"/>
              <a:t>The progress of the tests on mock up/drawings/procedures are under the sections </a:t>
            </a:r>
            <a:r>
              <a:rPr lang="en-GB" sz="2000" dirty="0" smtClean="0"/>
              <a:t>responsibility and budgeted by WP3</a:t>
            </a:r>
            <a:endParaRPr lang="en-GB" sz="2000"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27</a:t>
            </a:fld>
            <a:endParaRPr lang="en-GB" dirty="0"/>
          </a:p>
        </p:txBody>
      </p:sp>
      <p:sp>
        <p:nvSpPr>
          <p:cNvPr id="5" name="TextBox 4"/>
          <p:cNvSpPr txBox="1"/>
          <p:nvPr/>
        </p:nvSpPr>
        <p:spPr>
          <a:xfrm>
            <a:off x="6876256" y="3427440"/>
            <a:ext cx="367408" cy="338554"/>
          </a:xfrm>
          <a:prstGeom prst="rect">
            <a:avLst/>
          </a:prstGeom>
          <a:noFill/>
        </p:spPr>
        <p:txBody>
          <a:bodyPr wrap="none" rtlCol="0">
            <a:spAutoFit/>
          </a:bodyPr>
          <a:lstStyle/>
          <a:p>
            <a:r>
              <a:rPr lang="en-GB" sz="1600" dirty="0">
                <a:solidFill>
                  <a:srgbClr val="00B050"/>
                </a:solidFill>
                <a:sym typeface="Wingdings" panose="05000000000000000000" pitchFamily="2" charset="2"/>
              </a:rPr>
              <a:t></a:t>
            </a:r>
            <a:endParaRPr lang="en-GB" sz="1600" dirty="0">
              <a:solidFill>
                <a:srgbClr val="00B050"/>
              </a:solidFill>
            </a:endParaRPr>
          </a:p>
        </p:txBody>
      </p:sp>
    </p:spTree>
    <p:extLst>
      <p:ext uri="{BB962C8B-B14F-4D97-AF65-F5344CB8AC3E}">
        <p14:creationId xmlns:p14="http://schemas.microsoft.com/office/powerpoint/2010/main" val="3032729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Activities description</a:t>
            </a:r>
            <a:endParaRPr lang="en-GB" dirty="0"/>
          </a:p>
        </p:txBody>
      </p:sp>
      <p:sp>
        <p:nvSpPr>
          <p:cNvPr id="5" name="Content Placeholder 4"/>
          <p:cNvSpPr>
            <a:spLocks noGrp="1"/>
          </p:cNvSpPr>
          <p:nvPr>
            <p:ph idx="1"/>
          </p:nvPr>
        </p:nvSpPr>
        <p:spPr>
          <a:xfrm>
            <a:off x="457200" y="1067316"/>
            <a:ext cx="8226854" cy="4868283"/>
          </a:xfrm>
        </p:spPr>
        <p:txBody>
          <a:bodyPr>
            <a:normAutofit/>
          </a:bodyPr>
          <a:lstStyle/>
          <a:p>
            <a:pPr marL="36576" indent="0">
              <a:buNone/>
            </a:pPr>
            <a:r>
              <a:rPr lang="en-GB" sz="2000" dirty="0" smtClean="0"/>
              <a:t>A description of the main steps of magnet interconnection for the IT string is given in the following slides. </a:t>
            </a:r>
          </a:p>
          <a:p>
            <a:pPr marL="36576" indent="0">
              <a:buNone/>
            </a:pPr>
            <a:r>
              <a:rPr lang="en-GB" sz="2000" i="1" dirty="0" smtClean="0"/>
              <a:t>Many details are still under study</a:t>
            </a:r>
            <a:r>
              <a:rPr lang="en-GB" sz="2000" i="1" dirty="0"/>
              <a:t>!</a:t>
            </a:r>
            <a:endParaRPr lang="en-GB" sz="2000" i="1" dirty="0" smtClean="0"/>
          </a:p>
          <a:p>
            <a:pPr marL="36576" indent="0">
              <a:buNone/>
            </a:pPr>
            <a:endParaRPr lang="fr-CH" sz="2000" dirty="0"/>
          </a:p>
          <a:p>
            <a:pPr marL="36576" indent="0">
              <a:buNone/>
            </a:pPr>
            <a:endParaRPr lang="fr-CH" sz="2000" dirty="0" smtClean="0"/>
          </a:p>
          <a:p>
            <a:pPr marL="36576" indent="0">
              <a:buNone/>
            </a:pPr>
            <a:endParaRPr lang="fr-CH" sz="2000" dirty="0"/>
          </a:p>
          <a:p>
            <a:pPr marL="36576" indent="0">
              <a:buNone/>
            </a:pPr>
            <a:r>
              <a:rPr lang="fr-CH" sz="2000" dirty="0" smtClean="0"/>
              <a:t>Main QC </a:t>
            </a:r>
            <a:r>
              <a:rPr lang="fr-CH" sz="2000" dirty="0" err="1" smtClean="0"/>
              <a:t>steps</a:t>
            </a:r>
            <a:r>
              <a:rPr lang="fr-CH" sz="2000" dirty="0" smtClean="0"/>
              <a:t> are </a:t>
            </a:r>
            <a:r>
              <a:rPr lang="fr-CH" sz="2000" dirty="0" err="1" smtClean="0"/>
              <a:t>also</a:t>
            </a:r>
            <a:r>
              <a:rPr lang="fr-CH" sz="2000" dirty="0" smtClean="0"/>
              <a:t> </a:t>
            </a:r>
            <a:r>
              <a:rPr lang="fr-CH" sz="2000" dirty="0" err="1" smtClean="0"/>
              <a:t>given</a:t>
            </a:r>
            <a:r>
              <a:rPr lang="fr-CH" sz="2000" dirty="0" smtClean="0"/>
              <a:t>.</a:t>
            </a:r>
          </a:p>
          <a:p>
            <a:pPr lvl="1"/>
            <a:r>
              <a:rPr lang="fr-CH" sz="2000" dirty="0"/>
              <a:t>	</a:t>
            </a:r>
            <a:r>
              <a:rPr lang="fr-CH" sz="2000" b="1" dirty="0" smtClean="0">
                <a:solidFill>
                  <a:schemeClr val="accent6">
                    <a:lumMod val="75000"/>
                  </a:schemeClr>
                </a:solidFill>
              </a:rPr>
              <a:t>QC</a:t>
            </a:r>
            <a:r>
              <a:rPr lang="fr-CH" sz="2000" dirty="0" smtClean="0">
                <a:solidFill>
                  <a:schemeClr val="accent6">
                    <a:lumMod val="75000"/>
                  </a:schemeClr>
                </a:solidFill>
              </a:rPr>
              <a:t> :</a:t>
            </a:r>
            <a:r>
              <a:rPr lang="fr-CH" sz="2000" dirty="0" smtClean="0"/>
              <a:t> </a:t>
            </a:r>
            <a:r>
              <a:rPr lang="fr-CH" sz="2000" dirty="0" err="1" smtClean="0"/>
              <a:t>internal</a:t>
            </a:r>
            <a:r>
              <a:rPr lang="fr-CH" sz="2000" dirty="0" smtClean="0"/>
              <a:t> MSC-QC </a:t>
            </a:r>
            <a:r>
              <a:rPr lang="fr-CH" sz="1800" dirty="0" smtClean="0"/>
              <a:t>(teams to </a:t>
            </a:r>
            <a:r>
              <a:rPr lang="fr-CH" sz="1800" dirty="0" err="1" smtClean="0"/>
              <a:t>be</a:t>
            </a:r>
            <a:r>
              <a:rPr lang="fr-CH" sz="1800" dirty="0" smtClean="0"/>
              <a:t> </a:t>
            </a:r>
            <a:r>
              <a:rPr lang="fr-CH" sz="1800" dirty="0" err="1" smtClean="0"/>
              <a:t>defined</a:t>
            </a:r>
            <a:r>
              <a:rPr lang="fr-CH" sz="1800" dirty="0" smtClean="0"/>
              <a:t>: LMF-QC or </a:t>
            </a:r>
            <a:r>
              <a:rPr lang="fr-CH" sz="1800" dirty="0" err="1" smtClean="0"/>
              <a:t>from</a:t>
            </a:r>
            <a:r>
              <a:rPr lang="fr-CH" sz="1800" dirty="0" smtClean="0"/>
              <a:t> </a:t>
            </a:r>
            <a:r>
              <a:rPr lang="fr-CH" sz="1800" dirty="0" err="1" smtClean="0"/>
              <a:t>other</a:t>
            </a:r>
            <a:r>
              <a:rPr lang="fr-CH" sz="1800" dirty="0" smtClean="0"/>
              <a:t> section ?)</a:t>
            </a:r>
          </a:p>
          <a:p>
            <a:pPr lvl="1"/>
            <a:r>
              <a:rPr lang="fr-CH" sz="2000" b="1" dirty="0" smtClean="0">
                <a:solidFill>
                  <a:srgbClr val="00B0F0"/>
                </a:solidFill>
              </a:rPr>
              <a:t>QC</a:t>
            </a:r>
            <a:r>
              <a:rPr lang="fr-CH" sz="2000" dirty="0" smtClean="0"/>
              <a:t> : support </a:t>
            </a:r>
            <a:r>
              <a:rPr lang="fr-CH" sz="2000" dirty="0" err="1" smtClean="0"/>
              <a:t>given</a:t>
            </a:r>
            <a:r>
              <a:rPr lang="fr-CH" sz="2000" dirty="0" smtClean="0"/>
              <a:t> by </a:t>
            </a:r>
            <a:r>
              <a:rPr lang="fr-CH" sz="1800" dirty="0" smtClean="0"/>
              <a:t>TE/VSC, TE/MPE, TE/CRG, EN/MME…</a:t>
            </a:r>
          </a:p>
          <a:p>
            <a:pPr lvl="1"/>
            <a:endParaRPr lang="fr-CH" sz="1800" dirty="0"/>
          </a:p>
          <a:p>
            <a:pPr marL="36576" indent="0">
              <a:buNone/>
            </a:pPr>
            <a:r>
              <a:rPr lang="fr-CH" sz="1800" dirty="0" err="1" smtClean="0">
                <a:solidFill>
                  <a:schemeClr val="tx1"/>
                </a:solidFill>
              </a:rPr>
              <a:t>Assumption</a:t>
            </a:r>
            <a:r>
              <a:rPr lang="fr-CH" sz="1800" dirty="0" smtClean="0"/>
              <a:t> : </a:t>
            </a:r>
            <a:r>
              <a:rPr lang="fr-CH" sz="1800" dirty="0" smtClean="0">
                <a:solidFill>
                  <a:srgbClr val="00B0F0"/>
                </a:solidFill>
              </a:rPr>
              <a:t>local </a:t>
            </a:r>
            <a:r>
              <a:rPr lang="fr-CH" sz="1800" dirty="0" err="1" smtClean="0">
                <a:solidFill>
                  <a:srgbClr val="00B0F0"/>
                </a:solidFill>
              </a:rPr>
              <a:t>leak</a:t>
            </a:r>
            <a:r>
              <a:rPr lang="fr-CH" sz="1800" dirty="0" smtClean="0">
                <a:solidFill>
                  <a:srgbClr val="00B0F0"/>
                </a:solidFill>
              </a:rPr>
              <a:t> tests </a:t>
            </a:r>
            <a:r>
              <a:rPr lang="fr-CH" sz="1800" dirty="0" smtClean="0"/>
              <a:t>are </a:t>
            </a:r>
            <a:r>
              <a:rPr lang="fr-CH" sz="1800" dirty="0" err="1" smtClean="0"/>
              <a:t>done</a:t>
            </a:r>
            <a:r>
              <a:rPr lang="fr-CH" sz="1800" dirty="0" smtClean="0"/>
              <a:t> </a:t>
            </a:r>
            <a:r>
              <a:rPr lang="fr-CH" sz="1800" dirty="0" err="1" smtClean="0"/>
              <a:t>when</a:t>
            </a:r>
            <a:r>
              <a:rPr lang="fr-CH" sz="1800" dirty="0" smtClean="0"/>
              <a:t> all </a:t>
            </a:r>
            <a:r>
              <a:rPr lang="fr-CH" sz="1800" dirty="0" err="1" smtClean="0"/>
              <a:t>lines</a:t>
            </a:r>
            <a:r>
              <a:rPr lang="fr-CH" sz="1800" dirty="0" smtClean="0"/>
              <a:t> (</a:t>
            </a:r>
            <a:r>
              <a:rPr lang="fr-CH" sz="1800" dirty="0" err="1" smtClean="0"/>
              <a:t>cryomagnets</a:t>
            </a:r>
            <a:r>
              <a:rPr lang="fr-CH" sz="1800" dirty="0" smtClean="0"/>
              <a:t>, DCM and </a:t>
            </a:r>
            <a:r>
              <a:rPr lang="fr-CH" sz="1800" dirty="0" err="1" smtClean="0"/>
              <a:t>jumpers</a:t>
            </a:r>
            <a:r>
              <a:rPr lang="fr-CH" sz="1800" dirty="0" smtClean="0"/>
              <a:t>) are </a:t>
            </a:r>
            <a:r>
              <a:rPr lang="fr-CH" sz="1800" dirty="0" err="1" smtClean="0"/>
              <a:t>welded</a:t>
            </a:r>
            <a:r>
              <a:rPr lang="fr-CH" sz="1800" dirty="0" smtClean="0"/>
              <a:t>. </a:t>
            </a:r>
            <a:r>
              <a:rPr lang="fr-CH" sz="1800" dirty="0" err="1" smtClean="0"/>
              <a:t>Helium</a:t>
            </a:r>
            <a:r>
              <a:rPr lang="fr-CH" sz="1800" dirty="0" smtClean="0"/>
              <a:t> gaz </a:t>
            </a:r>
            <a:r>
              <a:rPr lang="fr-CH" sz="1800" dirty="0" err="1" smtClean="0"/>
              <a:t>is</a:t>
            </a:r>
            <a:r>
              <a:rPr lang="fr-CH" sz="1800" dirty="0" smtClean="0"/>
              <a:t> </a:t>
            </a:r>
            <a:r>
              <a:rPr lang="fr-CH" sz="1800" dirty="0" err="1" smtClean="0"/>
              <a:t>provided</a:t>
            </a:r>
            <a:r>
              <a:rPr lang="fr-CH" sz="1800" dirty="0" smtClean="0"/>
              <a:t> </a:t>
            </a:r>
            <a:r>
              <a:rPr lang="fr-CH" sz="1800" dirty="0" err="1" smtClean="0"/>
              <a:t>from</a:t>
            </a:r>
            <a:r>
              <a:rPr lang="fr-CH" sz="1800" dirty="0" smtClean="0"/>
              <a:t> the QXL to </a:t>
            </a:r>
            <a:r>
              <a:rPr lang="fr-CH" sz="1800" dirty="0" err="1" smtClean="0"/>
              <a:t>qualify</a:t>
            </a:r>
            <a:r>
              <a:rPr lang="fr-CH" sz="1800" dirty="0" smtClean="0"/>
              <a:t> the  </a:t>
            </a:r>
            <a:r>
              <a:rPr lang="fr-CH" sz="1800" dirty="0" err="1" smtClean="0"/>
              <a:t>helium</a:t>
            </a:r>
            <a:r>
              <a:rPr lang="fr-CH" sz="1800" dirty="0" smtClean="0"/>
              <a:t> volume. </a:t>
            </a:r>
          </a:p>
          <a:p>
            <a:pPr lvl="1"/>
            <a:endParaRPr lang="en-GB" sz="2000" dirty="0" smtClean="0"/>
          </a:p>
          <a:p>
            <a:pPr marL="36576" indent="0">
              <a:buNone/>
            </a:pPr>
            <a:endParaRPr lang="en-GB" sz="2000" dirty="0" smtClean="0"/>
          </a:p>
        </p:txBody>
      </p:sp>
      <p:grpSp>
        <p:nvGrpSpPr>
          <p:cNvPr id="6" name="Group 5"/>
          <p:cNvGrpSpPr/>
          <p:nvPr/>
        </p:nvGrpSpPr>
        <p:grpSpPr>
          <a:xfrm>
            <a:off x="-474" y="2276872"/>
            <a:ext cx="9142201" cy="619125"/>
            <a:chOff x="-1" y="4856286"/>
            <a:chExt cx="9142201" cy="619125"/>
          </a:xfrm>
        </p:grpSpPr>
        <p:pic>
          <p:nvPicPr>
            <p:cNvPr id="7" name="Picture 6"/>
            <p:cNvPicPr>
              <a:picLocks noChangeAspect="1"/>
            </p:cNvPicPr>
            <p:nvPr/>
          </p:nvPicPr>
          <p:blipFill>
            <a:blip r:embed="rId2"/>
            <a:stretch>
              <a:fillRect/>
            </a:stretch>
          </p:blipFill>
          <p:spPr>
            <a:xfrm>
              <a:off x="-1" y="4856286"/>
              <a:ext cx="9142201" cy="619125"/>
            </a:xfrm>
            <a:prstGeom prst="rect">
              <a:avLst/>
            </a:prstGeom>
          </p:spPr>
        </p:pic>
        <p:sp>
          <p:nvSpPr>
            <p:cNvPr id="8" name="TextBox 7"/>
            <p:cNvSpPr txBox="1"/>
            <p:nvPr/>
          </p:nvSpPr>
          <p:spPr>
            <a:xfrm>
              <a:off x="683568" y="4981182"/>
              <a:ext cx="479618" cy="369332"/>
            </a:xfrm>
            <a:prstGeom prst="rect">
              <a:avLst/>
            </a:prstGeom>
            <a:noFill/>
          </p:spPr>
          <p:txBody>
            <a:bodyPr wrap="none" rtlCol="0">
              <a:spAutoFit/>
            </a:bodyPr>
            <a:lstStyle/>
            <a:p>
              <a:r>
                <a:rPr lang="en-GB" dirty="0" smtClean="0"/>
                <a:t>D1</a:t>
              </a:r>
              <a:endParaRPr lang="en-GB" dirty="0"/>
            </a:p>
          </p:txBody>
        </p:sp>
        <p:sp>
          <p:nvSpPr>
            <p:cNvPr id="9" name="TextBox 8"/>
            <p:cNvSpPr txBox="1"/>
            <p:nvPr/>
          </p:nvSpPr>
          <p:spPr>
            <a:xfrm>
              <a:off x="1846755" y="4981182"/>
              <a:ext cx="505267" cy="369332"/>
            </a:xfrm>
            <a:prstGeom prst="rect">
              <a:avLst/>
            </a:prstGeom>
            <a:noFill/>
          </p:spPr>
          <p:txBody>
            <a:bodyPr wrap="none" rtlCol="0">
              <a:spAutoFit/>
            </a:bodyPr>
            <a:lstStyle/>
            <a:p>
              <a:r>
                <a:rPr lang="en-GB" dirty="0" smtClean="0"/>
                <a:t>CP</a:t>
              </a:r>
              <a:endParaRPr lang="en-GB" dirty="0"/>
            </a:p>
          </p:txBody>
        </p:sp>
        <p:sp>
          <p:nvSpPr>
            <p:cNvPr id="10" name="TextBox 9"/>
            <p:cNvSpPr txBox="1"/>
            <p:nvPr/>
          </p:nvSpPr>
          <p:spPr>
            <a:xfrm>
              <a:off x="3203848" y="4981182"/>
              <a:ext cx="492443" cy="369332"/>
            </a:xfrm>
            <a:prstGeom prst="rect">
              <a:avLst/>
            </a:prstGeom>
            <a:noFill/>
          </p:spPr>
          <p:txBody>
            <a:bodyPr wrap="none" rtlCol="0">
              <a:spAutoFit/>
            </a:bodyPr>
            <a:lstStyle/>
            <a:p>
              <a:r>
                <a:rPr lang="en-GB" dirty="0" smtClean="0"/>
                <a:t>Q3</a:t>
              </a:r>
              <a:endParaRPr lang="en-GB" dirty="0"/>
            </a:p>
          </p:txBody>
        </p:sp>
        <p:sp>
          <p:nvSpPr>
            <p:cNvPr id="11" name="TextBox 10"/>
            <p:cNvSpPr txBox="1"/>
            <p:nvPr/>
          </p:nvSpPr>
          <p:spPr>
            <a:xfrm>
              <a:off x="4828755" y="4981182"/>
              <a:ext cx="620683" cy="369332"/>
            </a:xfrm>
            <a:prstGeom prst="rect">
              <a:avLst/>
            </a:prstGeom>
            <a:noFill/>
          </p:spPr>
          <p:txBody>
            <a:bodyPr wrap="none" rtlCol="0">
              <a:spAutoFit/>
            </a:bodyPr>
            <a:lstStyle/>
            <a:p>
              <a:r>
                <a:rPr lang="en-GB" dirty="0" smtClean="0"/>
                <a:t>Q2b</a:t>
              </a:r>
              <a:endParaRPr lang="en-GB" dirty="0"/>
            </a:p>
          </p:txBody>
        </p:sp>
        <p:sp>
          <p:nvSpPr>
            <p:cNvPr id="12" name="TextBox 11"/>
            <p:cNvSpPr txBox="1"/>
            <p:nvPr/>
          </p:nvSpPr>
          <p:spPr>
            <a:xfrm>
              <a:off x="6364794" y="4981182"/>
              <a:ext cx="620683" cy="369332"/>
            </a:xfrm>
            <a:prstGeom prst="rect">
              <a:avLst/>
            </a:prstGeom>
            <a:noFill/>
          </p:spPr>
          <p:txBody>
            <a:bodyPr wrap="none" rtlCol="0">
              <a:spAutoFit/>
            </a:bodyPr>
            <a:lstStyle/>
            <a:p>
              <a:r>
                <a:rPr lang="en-GB" dirty="0" smtClean="0"/>
                <a:t>Q2a</a:t>
              </a:r>
              <a:endParaRPr lang="en-GB" dirty="0"/>
            </a:p>
          </p:txBody>
        </p:sp>
        <p:sp>
          <p:nvSpPr>
            <p:cNvPr id="13" name="TextBox 12"/>
            <p:cNvSpPr txBox="1"/>
            <p:nvPr/>
          </p:nvSpPr>
          <p:spPr>
            <a:xfrm>
              <a:off x="8042895" y="4981182"/>
              <a:ext cx="492443" cy="369332"/>
            </a:xfrm>
            <a:prstGeom prst="rect">
              <a:avLst/>
            </a:prstGeom>
            <a:noFill/>
          </p:spPr>
          <p:txBody>
            <a:bodyPr wrap="none" rtlCol="0">
              <a:spAutoFit/>
            </a:bodyPr>
            <a:lstStyle/>
            <a:p>
              <a:r>
                <a:rPr lang="en-GB" dirty="0" smtClean="0"/>
                <a:t>Q1</a:t>
              </a:r>
              <a:endParaRPr lang="en-GB" dirty="0"/>
            </a:p>
          </p:txBody>
        </p:sp>
      </p:grpSp>
    </p:spTree>
    <p:extLst>
      <p:ext uri="{BB962C8B-B14F-4D97-AF65-F5344CB8AC3E}">
        <p14:creationId xmlns:p14="http://schemas.microsoft.com/office/powerpoint/2010/main" val="102844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Activities description</a:t>
            </a:r>
            <a:endParaRPr lang="en-GB" dirty="0"/>
          </a:p>
        </p:txBody>
      </p:sp>
      <p:sp>
        <p:nvSpPr>
          <p:cNvPr id="5" name="Content Placeholder 4"/>
          <p:cNvSpPr>
            <a:spLocks noGrp="1"/>
          </p:cNvSpPr>
          <p:nvPr>
            <p:ph idx="1"/>
          </p:nvPr>
        </p:nvSpPr>
        <p:spPr>
          <a:xfrm>
            <a:off x="457200" y="1772816"/>
            <a:ext cx="8226854" cy="4256374"/>
          </a:xfrm>
        </p:spPr>
        <p:txBody>
          <a:bodyPr>
            <a:normAutofit/>
          </a:bodyPr>
          <a:lstStyle/>
          <a:p>
            <a:pPr marL="36576" indent="0">
              <a:buNone/>
            </a:pPr>
            <a:r>
              <a:rPr lang="en-GB" sz="2000" dirty="0" smtClean="0"/>
              <a:t>The initial conditions considered are: </a:t>
            </a:r>
          </a:p>
          <a:p>
            <a:pPr lvl="1">
              <a:spcBef>
                <a:spcPts val="1200"/>
              </a:spcBef>
            </a:pPr>
            <a:r>
              <a:rPr lang="en-GB" sz="2000" dirty="0" smtClean="0"/>
              <a:t>Plugs on QXL jumpers are removed</a:t>
            </a:r>
          </a:p>
          <a:p>
            <a:pPr lvl="1">
              <a:spcBef>
                <a:spcPts val="600"/>
              </a:spcBef>
            </a:pPr>
            <a:r>
              <a:rPr lang="en-GB" sz="2000" dirty="0" smtClean="0"/>
              <a:t>Ground fixations (holes) are ready for installation of jacks, anchors and DCM frame </a:t>
            </a:r>
            <a:r>
              <a:rPr lang="en-GB" sz="1800" dirty="0" smtClean="0"/>
              <a:t>(EN-ACE action with maps given by MSC)</a:t>
            </a:r>
            <a:endParaRPr lang="en-GB" sz="2000" dirty="0" smtClean="0"/>
          </a:p>
          <a:p>
            <a:pPr lvl="1"/>
            <a:r>
              <a:rPr lang="en-GB" sz="2000" dirty="0" smtClean="0"/>
              <a:t>Motorized jacks are in place.</a:t>
            </a:r>
            <a:endParaRPr lang="en-GB" sz="2000" dirty="0"/>
          </a:p>
          <a:p>
            <a:pPr lvl="1"/>
            <a:r>
              <a:rPr lang="en-GB" sz="2000" dirty="0" smtClean="0"/>
              <a:t>Q1 to D1 magnets are in place and anchors are fixed</a:t>
            </a:r>
          </a:p>
          <a:p>
            <a:pPr lvl="1"/>
            <a:r>
              <a:rPr lang="en-GB" sz="2000" dirty="0" smtClean="0"/>
              <a:t>Q1 to D1 magnets are aligned</a:t>
            </a:r>
          </a:p>
          <a:p>
            <a:pPr lvl="1"/>
            <a:r>
              <a:rPr lang="en-GB" sz="2000" dirty="0" smtClean="0">
                <a:solidFill>
                  <a:srgbClr val="00B0F0"/>
                </a:solidFill>
              </a:rPr>
              <a:t>ELQA tests </a:t>
            </a:r>
            <a:r>
              <a:rPr lang="en-GB" sz="2000" dirty="0" smtClean="0"/>
              <a:t>on each individual magnet are done</a:t>
            </a:r>
          </a:p>
          <a:p>
            <a:pPr lvl="1"/>
            <a:r>
              <a:rPr lang="en-GB" sz="2000" dirty="0" smtClean="0"/>
              <a:t>DCM and possibly its frame are </a:t>
            </a:r>
            <a:r>
              <a:rPr lang="en-GB" sz="2000" b="1" u="sng" dirty="0" smtClean="0"/>
              <a:t>not</a:t>
            </a:r>
            <a:r>
              <a:rPr lang="en-GB" sz="2000" dirty="0" smtClean="0"/>
              <a:t> in place. </a:t>
            </a:r>
          </a:p>
          <a:p>
            <a:pPr lvl="1"/>
            <a:r>
              <a:rPr lang="en-GB" sz="2000" dirty="0" smtClean="0"/>
              <a:t>DFX can be present (WP6A)</a:t>
            </a:r>
          </a:p>
        </p:txBody>
      </p:sp>
      <p:grpSp>
        <p:nvGrpSpPr>
          <p:cNvPr id="6" name="Group 5"/>
          <p:cNvGrpSpPr/>
          <p:nvPr/>
        </p:nvGrpSpPr>
        <p:grpSpPr>
          <a:xfrm>
            <a:off x="-36512" y="908720"/>
            <a:ext cx="9142201" cy="619125"/>
            <a:chOff x="-1" y="4856286"/>
            <a:chExt cx="9142201" cy="619125"/>
          </a:xfrm>
        </p:grpSpPr>
        <p:pic>
          <p:nvPicPr>
            <p:cNvPr id="7" name="Picture 6"/>
            <p:cNvPicPr>
              <a:picLocks noChangeAspect="1"/>
            </p:cNvPicPr>
            <p:nvPr/>
          </p:nvPicPr>
          <p:blipFill>
            <a:blip r:embed="rId2"/>
            <a:stretch>
              <a:fillRect/>
            </a:stretch>
          </p:blipFill>
          <p:spPr>
            <a:xfrm>
              <a:off x="-1" y="4856286"/>
              <a:ext cx="9142201" cy="619125"/>
            </a:xfrm>
            <a:prstGeom prst="rect">
              <a:avLst/>
            </a:prstGeom>
          </p:spPr>
        </p:pic>
        <p:sp>
          <p:nvSpPr>
            <p:cNvPr id="8" name="TextBox 7"/>
            <p:cNvSpPr txBox="1"/>
            <p:nvPr/>
          </p:nvSpPr>
          <p:spPr>
            <a:xfrm>
              <a:off x="683568" y="4981182"/>
              <a:ext cx="479618" cy="369332"/>
            </a:xfrm>
            <a:prstGeom prst="rect">
              <a:avLst/>
            </a:prstGeom>
            <a:noFill/>
          </p:spPr>
          <p:txBody>
            <a:bodyPr wrap="none" rtlCol="0">
              <a:spAutoFit/>
            </a:bodyPr>
            <a:lstStyle/>
            <a:p>
              <a:r>
                <a:rPr lang="en-GB" dirty="0" smtClean="0"/>
                <a:t>D1</a:t>
              </a:r>
              <a:endParaRPr lang="en-GB" dirty="0"/>
            </a:p>
          </p:txBody>
        </p:sp>
        <p:sp>
          <p:nvSpPr>
            <p:cNvPr id="9" name="TextBox 8"/>
            <p:cNvSpPr txBox="1"/>
            <p:nvPr/>
          </p:nvSpPr>
          <p:spPr>
            <a:xfrm>
              <a:off x="1846755" y="4981182"/>
              <a:ext cx="505267" cy="369332"/>
            </a:xfrm>
            <a:prstGeom prst="rect">
              <a:avLst/>
            </a:prstGeom>
            <a:noFill/>
          </p:spPr>
          <p:txBody>
            <a:bodyPr wrap="none" rtlCol="0">
              <a:spAutoFit/>
            </a:bodyPr>
            <a:lstStyle/>
            <a:p>
              <a:r>
                <a:rPr lang="en-GB" dirty="0" smtClean="0"/>
                <a:t>CP</a:t>
              </a:r>
              <a:endParaRPr lang="en-GB" dirty="0"/>
            </a:p>
          </p:txBody>
        </p:sp>
        <p:sp>
          <p:nvSpPr>
            <p:cNvPr id="10" name="TextBox 9"/>
            <p:cNvSpPr txBox="1"/>
            <p:nvPr/>
          </p:nvSpPr>
          <p:spPr>
            <a:xfrm>
              <a:off x="3203848" y="4981182"/>
              <a:ext cx="492443" cy="369332"/>
            </a:xfrm>
            <a:prstGeom prst="rect">
              <a:avLst/>
            </a:prstGeom>
            <a:noFill/>
          </p:spPr>
          <p:txBody>
            <a:bodyPr wrap="none" rtlCol="0">
              <a:spAutoFit/>
            </a:bodyPr>
            <a:lstStyle/>
            <a:p>
              <a:r>
                <a:rPr lang="en-GB" dirty="0" smtClean="0"/>
                <a:t>Q3</a:t>
              </a:r>
              <a:endParaRPr lang="en-GB" dirty="0"/>
            </a:p>
          </p:txBody>
        </p:sp>
        <p:sp>
          <p:nvSpPr>
            <p:cNvPr id="11" name="TextBox 10"/>
            <p:cNvSpPr txBox="1"/>
            <p:nvPr/>
          </p:nvSpPr>
          <p:spPr>
            <a:xfrm>
              <a:off x="4828755" y="4981182"/>
              <a:ext cx="620683" cy="369332"/>
            </a:xfrm>
            <a:prstGeom prst="rect">
              <a:avLst/>
            </a:prstGeom>
            <a:noFill/>
          </p:spPr>
          <p:txBody>
            <a:bodyPr wrap="none" rtlCol="0">
              <a:spAutoFit/>
            </a:bodyPr>
            <a:lstStyle/>
            <a:p>
              <a:r>
                <a:rPr lang="en-GB" dirty="0" smtClean="0"/>
                <a:t>Q2b</a:t>
              </a:r>
              <a:endParaRPr lang="en-GB" dirty="0"/>
            </a:p>
          </p:txBody>
        </p:sp>
        <p:sp>
          <p:nvSpPr>
            <p:cNvPr id="12" name="TextBox 11"/>
            <p:cNvSpPr txBox="1"/>
            <p:nvPr/>
          </p:nvSpPr>
          <p:spPr>
            <a:xfrm>
              <a:off x="6364794" y="4981182"/>
              <a:ext cx="620683" cy="369332"/>
            </a:xfrm>
            <a:prstGeom prst="rect">
              <a:avLst/>
            </a:prstGeom>
            <a:noFill/>
          </p:spPr>
          <p:txBody>
            <a:bodyPr wrap="none" rtlCol="0">
              <a:spAutoFit/>
            </a:bodyPr>
            <a:lstStyle/>
            <a:p>
              <a:r>
                <a:rPr lang="en-GB" dirty="0" smtClean="0"/>
                <a:t>Q2a</a:t>
              </a:r>
              <a:endParaRPr lang="en-GB" dirty="0"/>
            </a:p>
          </p:txBody>
        </p:sp>
        <p:sp>
          <p:nvSpPr>
            <p:cNvPr id="13" name="TextBox 12"/>
            <p:cNvSpPr txBox="1"/>
            <p:nvPr/>
          </p:nvSpPr>
          <p:spPr>
            <a:xfrm>
              <a:off x="8042895" y="4981182"/>
              <a:ext cx="492443" cy="369332"/>
            </a:xfrm>
            <a:prstGeom prst="rect">
              <a:avLst/>
            </a:prstGeom>
            <a:noFill/>
          </p:spPr>
          <p:txBody>
            <a:bodyPr wrap="none" rtlCol="0">
              <a:spAutoFit/>
            </a:bodyPr>
            <a:lstStyle/>
            <a:p>
              <a:r>
                <a:rPr lang="en-GB" dirty="0" smtClean="0"/>
                <a:t>Q1</a:t>
              </a:r>
              <a:endParaRPr lang="en-GB" dirty="0"/>
            </a:p>
          </p:txBody>
        </p:sp>
      </p:grpSp>
    </p:spTree>
    <p:extLst>
      <p:ext uri="{BB962C8B-B14F-4D97-AF65-F5344CB8AC3E}">
        <p14:creationId xmlns:p14="http://schemas.microsoft.com/office/powerpoint/2010/main" val="4082169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a:t>Activity </a:t>
            </a:r>
            <a:r>
              <a:rPr lang="en-GB" dirty="0" smtClean="0"/>
              <a:t>: N </a:t>
            </a:r>
            <a:r>
              <a:rPr lang="en-GB" dirty="0"/>
              <a:t>lines pulling</a:t>
            </a:r>
            <a:br>
              <a:rPr lang="en-GB" dirty="0"/>
            </a:br>
            <a:endParaRPr lang="en-GB" dirty="0"/>
          </a:p>
        </p:txBody>
      </p:sp>
      <p:sp>
        <p:nvSpPr>
          <p:cNvPr id="3" name="Content Placeholder 2"/>
          <p:cNvSpPr>
            <a:spLocks noGrp="1"/>
          </p:cNvSpPr>
          <p:nvPr>
            <p:ph idx="1"/>
          </p:nvPr>
        </p:nvSpPr>
        <p:spPr>
          <a:xfrm>
            <a:off x="457200" y="1124744"/>
            <a:ext cx="8363272" cy="4868283"/>
          </a:xfrm>
        </p:spPr>
        <p:txBody>
          <a:bodyPr/>
          <a:lstStyle/>
          <a:p>
            <a:pPr marL="36576" indent="0">
              <a:buNone/>
            </a:pPr>
            <a:r>
              <a:rPr lang="en-GB" dirty="0" smtClean="0"/>
              <a:t>N lines pulling</a:t>
            </a:r>
          </a:p>
          <a:p>
            <a:pPr lvl="1">
              <a:spcBef>
                <a:spcPts val="600"/>
              </a:spcBef>
            </a:pPr>
            <a:r>
              <a:rPr lang="en-GB" sz="2000" dirty="0" smtClean="0">
                <a:solidFill>
                  <a:srgbClr val="00B0F0"/>
                </a:solidFill>
              </a:rPr>
              <a:t>QC: </a:t>
            </a:r>
            <a:r>
              <a:rPr lang="en-GB" sz="2000" dirty="0" err="1" smtClean="0">
                <a:solidFill>
                  <a:srgbClr val="00B0F0"/>
                </a:solidFill>
              </a:rPr>
              <a:t>ElQA</a:t>
            </a:r>
            <a:r>
              <a:rPr lang="en-GB" sz="2000" dirty="0" smtClean="0">
                <a:solidFill>
                  <a:srgbClr val="00B0F0"/>
                </a:solidFill>
              </a:rPr>
              <a:t> test of N lines on the reels</a:t>
            </a:r>
          </a:p>
          <a:p>
            <a:pPr lvl="1"/>
            <a:r>
              <a:rPr lang="en-GB" sz="2000" dirty="0" smtClean="0"/>
              <a:t>Cables on reel at DCM position. Installation of winch and pulleys</a:t>
            </a:r>
          </a:p>
          <a:p>
            <a:pPr lvl="1"/>
            <a:r>
              <a:rPr lang="en-GB" sz="2000" dirty="0" smtClean="0"/>
              <a:t>Line N1 pulling : 18kA superconducting cables from D1 to Q2a.</a:t>
            </a:r>
          </a:p>
          <a:p>
            <a:pPr lvl="1"/>
            <a:r>
              <a:rPr lang="en-GB" sz="2000" dirty="0"/>
              <a:t>Line </a:t>
            </a:r>
            <a:r>
              <a:rPr lang="en-GB" sz="2000" dirty="0" smtClean="0"/>
              <a:t>N2 </a:t>
            </a:r>
            <a:r>
              <a:rPr lang="en-GB" sz="2000" dirty="0"/>
              <a:t>pulling : </a:t>
            </a:r>
            <a:r>
              <a:rPr lang="en-GB" sz="2000" dirty="0" smtClean="0"/>
              <a:t> 2kA </a:t>
            </a:r>
            <a:r>
              <a:rPr lang="en-GB" sz="2000" dirty="0"/>
              <a:t>superconducting cables </a:t>
            </a:r>
            <a:r>
              <a:rPr lang="en-GB" sz="2000" dirty="0" smtClean="0"/>
              <a:t> </a:t>
            </a:r>
            <a:r>
              <a:rPr lang="en-GB" sz="2000" dirty="0"/>
              <a:t>from D1 to Q2a.</a:t>
            </a:r>
          </a:p>
          <a:p>
            <a:pPr lvl="1"/>
            <a:r>
              <a:rPr lang="en-GB" sz="2000" dirty="0" smtClean="0">
                <a:solidFill>
                  <a:srgbClr val="00B0F0"/>
                </a:solidFill>
                <a:sym typeface="Wingdings" panose="05000000000000000000" pitchFamily="2" charset="2"/>
              </a:rPr>
              <a:t>QC: </a:t>
            </a:r>
            <a:r>
              <a:rPr lang="en-GB" sz="2000" dirty="0" err="1" smtClean="0">
                <a:solidFill>
                  <a:srgbClr val="00B0F0"/>
                </a:solidFill>
                <a:sym typeface="Wingdings" panose="05000000000000000000" pitchFamily="2" charset="2"/>
              </a:rPr>
              <a:t>ElQA</a:t>
            </a:r>
            <a:r>
              <a:rPr lang="en-GB" sz="2000" dirty="0" smtClean="0">
                <a:solidFill>
                  <a:srgbClr val="00B0F0"/>
                </a:solidFill>
                <a:sym typeface="Wingdings" panose="05000000000000000000" pitchFamily="2" charset="2"/>
              </a:rPr>
              <a:t> test after N lines in position and with/without soldering connection (combined HV and AIV?)</a:t>
            </a:r>
          </a:p>
          <a:p>
            <a:pPr lvl="2"/>
            <a:endParaRPr lang="en-GB" sz="1600" dirty="0" smtClean="0">
              <a:solidFill>
                <a:srgbClr val="00B0F0"/>
              </a:solidFill>
              <a:sym typeface="Wingdings" panose="05000000000000000000" pitchFamily="2" charset="2"/>
            </a:endParaRPr>
          </a:p>
          <a:p>
            <a:pPr marL="36576" indent="0" algn="ctr">
              <a:buNone/>
            </a:pPr>
            <a:r>
              <a:rPr lang="fr-CH" sz="1800" dirty="0" err="1" smtClean="0">
                <a:solidFill>
                  <a:schemeClr val="tx1"/>
                </a:solidFill>
                <a:sym typeface="Wingdings" panose="05000000000000000000" pitchFamily="2" charset="2"/>
              </a:rPr>
              <a:t>From</a:t>
            </a:r>
            <a:r>
              <a:rPr lang="fr-CH" sz="1800" dirty="0" smtClean="0">
                <a:solidFill>
                  <a:schemeClr val="tx1"/>
                </a:solidFill>
                <a:sym typeface="Wingdings" panose="05000000000000000000" pitchFamily="2" charset="2"/>
              </a:rPr>
              <a:t> </a:t>
            </a:r>
            <a:r>
              <a:rPr lang="fr-CH" sz="1800" dirty="0" err="1" smtClean="0">
                <a:solidFill>
                  <a:schemeClr val="tx1"/>
                </a:solidFill>
                <a:sym typeface="Wingdings" panose="05000000000000000000" pitchFamily="2" charset="2"/>
              </a:rPr>
              <a:t>this</a:t>
            </a:r>
            <a:r>
              <a:rPr lang="fr-CH" sz="1800" dirty="0" smtClean="0">
                <a:solidFill>
                  <a:schemeClr val="tx1"/>
                </a:solidFill>
                <a:sym typeface="Wingdings" panose="05000000000000000000" pitchFamily="2" charset="2"/>
              </a:rPr>
              <a:t> </a:t>
            </a:r>
            <a:r>
              <a:rPr lang="fr-CH" sz="1800" dirty="0" err="1" smtClean="0">
                <a:solidFill>
                  <a:schemeClr val="tx1"/>
                </a:solidFill>
                <a:sym typeface="Wingdings" panose="05000000000000000000" pitchFamily="2" charset="2"/>
              </a:rPr>
              <a:t>step</a:t>
            </a:r>
            <a:r>
              <a:rPr lang="fr-CH" sz="1800" dirty="0" smtClean="0">
                <a:solidFill>
                  <a:schemeClr val="tx1"/>
                </a:solidFill>
                <a:sym typeface="Wingdings" panose="05000000000000000000" pitchFamily="2" charset="2"/>
              </a:rPr>
              <a:t> </a:t>
            </a:r>
            <a:r>
              <a:rPr lang="fr-CH" sz="1800" dirty="0" err="1" smtClean="0">
                <a:solidFill>
                  <a:schemeClr val="tx1"/>
                </a:solidFill>
                <a:sym typeface="Wingdings" panose="05000000000000000000" pitchFamily="2" charset="2"/>
              </a:rPr>
              <a:t>two</a:t>
            </a:r>
            <a:r>
              <a:rPr lang="fr-CH" sz="1800" dirty="0" smtClean="0">
                <a:solidFill>
                  <a:schemeClr val="tx1"/>
                </a:solidFill>
                <a:sym typeface="Wingdings" panose="05000000000000000000" pitchFamily="2" charset="2"/>
              </a:rPr>
              <a:t> </a:t>
            </a:r>
            <a:r>
              <a:rPr lang="fr-CH" sz="1800" dirty="0" err="1" smtClean="0">
                <a:solidFill>
                  <a:schemeClr val="tx1"/>
                </a:solidFill>
                <a:sym typeface="Wingdings" panose="05000000000000000000" pitchFamily="2" charset="2"/>
              </a:rPr>
              <a:t>activities</a:t>
            </a:r>
            <a:r>
              <a:rPr lang="fr-CH" sz="1800" dirty="0" smtClean="0">
                <a:solidFill>
                  <a:schemeClr val="tx1"/>
                </a:solidFill>
                <a:sym typeface="Wingdings" panose="05000000000000000000" pitchFamily="2" charset="2"/>
              </a:rPr>
              <a:t> in </a:t>
            </a:r>
            <a:r>
              <a:rPr lang="fr-CH" sz="1800" dirty="0" err="1" smtClean="0">
                <a:solidFill>
                  <a:schemeClr val="tx1"/>
                </a:solidFill>
                <a:sym typeface="Wingdings" panose="05000000000000000000" pitchFamily="2" charset="2"/>
              </a:rPr>
              <a:t>parallel</a:t>
            </a:r>
            <a:r>
              <a:rPr lang="fr-CH" sz="1800" dirty="0" smtClean="0">
                <a:solidFill>
                  <a:schemeClr val="tx1"/>
                </a:solidFill>
                <a:sym typeface="Wingdings" panose="05000000000000000000" pitchFamily="2" charset="2"/>
              </a:rPr>
              <a:t> :</a:t>
            </a:r>
          </a:p>
          <a:p>
            <a:pPr marL="36576" indent="0">
              <a:buNone/>
            </a:pPr>
            <a:endParaRPr lang="en-GB" sz="1800" dirty="0" smtClean="0">
              <a:solidFill>
                <a:schemeClr val="tx1"/>
              </a:solidFill>
              <a:sym typeface="Wingdings" panose="05000000000000000000" pitchFamily="2" charset="2"/>
            </a:endParaRPr>
          </a:p>
          <a:p>
            <a:pPr marL="749808" lvl="2" indent="0">
              <a:buNone/>
            </a:pPr>
            <a:endParaRPr lang="en-GB" dirty="0" smtClean="0">
              <a:solidFill>
                <a:schemeClr val="accent6"/>
              </a:solidFill>
            </a:endParaRPr>
          </a:p>
          <a:p>
            <a:pPr lvl="2"/>
            <a:endParaRPr lang="en-GB" dirty="0" smtClean="0"/>
          </a:p>
          <a:p>
            <a:pPr lvl="2"/>
            <a:endParaRPr lang="en-GB"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5</a:t>
            </a:fld>
            <a:endParaRPr lang="en-GB" dirty="0"/>
          </a:p>
        </p:txBody>
      </p:sp>
      <p:cxnSp>
        <p:nvCxnSpPr>
          <p:cNvPr id="6" name="Straight Arrow Connector 5"/>
          <p:cNvCxnSpPr/>
          <p:nvPr/>
        </p:nvCxnSpPr>
        <p:spPr>
          <a:xfrm flipH="1">
            <a:off x="2771800" y="4365104"/>
            <a:ext cx="1080120" cy="43204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4860032" y="4368967"/>
            <a:ext cx="1080120" cy="43204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1475656" y="4890425"/>
            <a:ext cx="2044149" cy="369332"/>
          </a:xfrm>
          <a:prstGeom prst="rect">
            <a:avLst/>
          </a:prstGeom>
          <a:noFill/>
        </p:spPr>
        <p:txBody>
          <a:bodyPr wrap="none" rtlCol="0">
            <a:spAutoFit/>
          </a:bodyPr>
          <a:lstStyle/>
          <a:p>
            <a:r>
              <a:rPr lang="en-GB" dirty="0" smtClean="0"/>
              <a:t>Q1-D1 connection</a:t>
            </a:r>
            <a:endParaRPr lang="en-GB" dirty="0"/>
          </a:p>
        </p:txBody>
      </p:sp>
      <p:sp>
        <p:nvSpPr>
          <p:cNvPr id="10" name="TextBox 9"/>
          <p:cNvSpPr txBox="1"/>
          <p:nvPr/>
        </p:nvSpPr>
        <p:spPr>
          <a:xfrm>
            <a:off x="5004048" y="4890425"/>
            <a:ext cx="2262158" cy="369332"/>
          </a:xfrm>
          <a:prstGeom prst="rect">
            <a:avLst/>
          </a:prstGeom>
          <a:noFill/>
        </p:spPr>
        <p:txBody>
          <a:bodyPr wrap="none" rtlCol="0">
            <a:spAutoFit/>
          </a:bodyPr>
          <a:lstStyle/>
          <a:p>
            <a:r>
              <a:rPr lang="en-GB" dirty="0" smtClean="0"/>
              <a:t>D1-DCM connection</a:t>
            </a:r>
            <a:endParaRPr lang="en-GB" dirty="0"/>
          </a:p>
        </p:txBody>
      </p:sp>
    </p:spTree>
    <p:extLst>
      <p:ext uri="{BB962C8B-B14F-4D97-AF65-F5344CB8AC3E}">
        <p14:creationId xmlns:p14="http://schemas.microsoft.com/office/powerpoint/2010/main" val="3534122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2800" dirty="0" smtClean="0"/>
              <a:t>Activity: Q1 </a:t>
            </a:r>
            <a:r>
              <a:rPr lang="fr-CH" sz="2800" dirty="0"/>
              <a:t>to </a:t>
            </a:r>
            <a:r>
              <a:rPr lang="fr-CH" sz="2800" dirty="0" smtClean="0"/>
              <a:t>D1connection</a:t>
            </a:r>
            <a:r>
              <a:rPr lang="fr-CH" sz="2800" dirty="0"/>
              <a:t/>
            </a:r>
            <a:br>
              <a:rPr lang="fr-CH" sz="2800" dirty="0"/>
            </a:br>
            <a:endParaRPr lang="en-GB" sz="2800" dirty="0"/>
          </a:p>
        </p:txBody>
      </p:sp>
      <p:sp>
        <p:nvSpPr>
          <p:cNvPr id="3" name="Content Placeholder 2"/>
          <p:cNvSpPr>
            <a:spLocks noGrp="1"/>
          </p:cNvSpPr>
          <p:nvPr>
            <p:ph idx="1"/>
          </p:nvPr>
        </p:nvSpPr>
        <p:spPr>
          <a:xfrm>
            <a:off x="457200" y="1790035"/>
            <a:ext cx="8363272" cy="5015582"/>
          </a:xfrm>
        </p:spPr>
        <p:txBody>
          <a:bodyPr>
            <a:normAutofit/>
          </a:bodyPr>
          <a:lstStyle/>
          <a:p>
            <a:pPr marL="0" indent="0">
              <a:buNone/>
            </a:pPr>
            <a:r>
              <a:rPr lang="en-GB" dirty="0" smtClean="0"/>
              <a:t>Installation of fake BPM/PIM in two interconnections.</a:t>
            </a:r>
          </a:p>
          <a:p>
            <a:pPr marL="0" indent="-130932">
              <a:buNone/>
            </a:pPr>
            <a:r>
              <a:rPr lang="en-GB" sz="1800" dirty="0" smtClean="0"/>
              <a:t>No beam line, BPM or PIM are installed for the string.</a:t>
            </a:r>
          </a:p>
          <a:p>
            <a:pPr marL="0" indent="-130932">
              <a:buNone/>
            </a:pPr>
            <a:r>
              <a:rPr lang="en-GB" sz="1800" dirty="0" smtClean="0"/>
              <a:t>The proposal is to install a BPM and a PIM (or an envelop of them) in two interconnections to create more realistic conditions for the </a:t>
            </a:r>
            <a:r>
              <a:rPr lang="en-GB" sz="1800" dirty="0" err="1" smtClean="0"/>
              <a:t>cryo</a:t>
            </a:r>
            <a:r>
              <a:rPr lang="en-GB" sz="1800" dirty="0" smtClean="0"/>
              <a:t>-lines welding.</a:t>
            </a:r>
          </a:p>
        </p:txBody>
      </p:sp>
      <p:sp>
        <p:nvSpPr>
          <p:cNvPr id="4" name="Slide Number Placeholder 3"/>
          <p:cNvSpPr>
            <a:spLocks noGrp="1"/>
          </p:cNvSpPr>
          <p:nvPr>
            <p:ph type="sldNum" sz="quarter" idx="11"/>
          </p:nvPr>
        </p:nvSpPr>
        <p:spPr/>
        <p:txBody>
          <a:bodyPr/>
          <a:lstStyle/>
          <a:p>
            <a:fld id="{493862C1-9057-4122-A60D-1A0066E50FF2}" type="slidenum">
              <a:rPr lang="en-GB" smtClean="0"/>
              <a:pPr/>
              <a:t>6</a:t>
            </a:fld>
            <a:endParaRPr lang="en-GB" dirty="0"/>
          </a:p>
        </p:txBody>
      </p:sp>
      <p:pic>
        <p:nvPicPr>
          <p:cNvPr id="13" name="Picture 12"/>
          <p:cNvPicPr>
            <a:picLocks noChangeAspect="1"/>
          </p:cNvPicPr>
          <p:nvPr/>
        </p:nvPicPr>
        <p:blipFill rotWithShape="1">
          <a:blip r:embed="rId2"/>
          <a:srcRect b="11720"/>
          <a:stretch/>
        </p:blipFill>
        <p:spPr>
          <a:xfrm flipH="1">
            <a:off x="2253770" y="3284984"/>
            <a:ext cx="4633714" cy="2463004"/>
          </a:xfrm>
          <a:prstGeom prst="rect">
            <a:avLst/>
          </a:prstGeom>
        </p:spPr>
      </p:pic>
      <p:grpSp>
        <p:nvGrpSpPr>
          <p:cNvPr id="7" name="Group 6"/>
          <p:cNvGrpSpPr/>
          <p:nvPr/>
        </p:nvGrpSpPr>
        <p:grpSpPr>
          <a:xfrm>
            <a:off x="-36512" y="908720"/>
            <a:ext cx="9142201" cy="619125"/>
            <a:chOff x="-1" y="4856286"/>
            <a:chExt cx="9142201" cy="619125"/>
          </a:xfrm>
        </p:grpSpPr>
        <p:pic>
          <p:nvPicPr>
            <p:cNvPr id="8" name="Picture 7"/>
            <p:cNvPicPr>
              <a:picLocks noChangeAspect="1"/>
            </p:cNvPicPr>
            <p:nvPr/>
          </p:nvPicPr>
          <p:blipFill>
            <a:blip r:embed="rId3"/>
            <a:stretch>
              <a:fillRect/>
            </a:stretch>
          </p:blipFill>
          <p:spPr>
            <a:xfrm>
              <a:off x="-1" y="4856286"/>
              <a:ext cx="9142201" cy="619125"/>
            </a:xfrm>
            <a:prstGeom prst="rect">
              <a:avLst/>
            </a:prstGeom>
          </p:spPr>
        </p:pic>
        <p:sp>
          <p:nvSpPr>
            <p:cNvPr id="9" name="TextBox 8"/>
            <p:cNvSpPr txBox="1"/>
            <p:nvPr/>
          </p:nvSpPr>
          <p:spPr>
            <a:xfrm>
              <a:off x="683568" y="4981182"/>
              <a:ext cx="479618" cy="369332"/>
            </a:xfrm>
            <a:prstGeom prst="rect">
              <a:avLst/>
            </a:prstGeom>
            <a:noFill/>
          </p:spPr>
          <p:txBody>
            <a:bodyPr wrap="none" rtlCol="0">
              <a:spAutoFit/>
            </a:bodyPr>
            <a:lstStyle/>
            <a:p>
              <a:r>
                <a:rPr lang="en-GB" dirty="0" smtClean="0"/>
                <a:t>D1</a:t>
              </a:r>
              <a:endParaRPr lang="en-GB" dirty="0"/>
            </a:p>
          </p:txBody>
        </p:sp>
        <p:sp>
          <p:nvSpPr>
            <p:cNvPr id="10" name="TextBox 9"/>
            <p:cNvSpPr txBox="1"/>
            <p:nvPr/>
          </p:nvSpPr>
          <p:spPr>
            <a:xfrm>
              <a:off x="1846755" y="4981182"/>
              <a:ext cx="505267" cy="369332"/>
            </a:xfrm>
            <a:prstGeom prst="rect">
              <a:avLst/>
            </a:prstGeom>
            <a:noFill/>
          </p:spPr>
          <p:txBody>
            <a:bodyPr wrap="none" rtlCol="0">
              <a:spAutoFit/>
            </a:bodyPr>
            <a:lstStyle/>
            <a:p>
              <a:r>
                <a:rPr lang="en-GB" dirty="0" smtClean="0"/>
                <a:t>CP</a:t>
              </a:r>
              <a:endParaRPr lang="en-GB" dirty="0"/>
            </a:p>
          </p:txBody>
        </p:sp>
        <p:sp>
          <p:nvSpPr>
            <p:cNvPr id="11" name="TextBox 10"/>
            <p:cNvSpPr txBox="1"/>
            <p:nvPr/>
          </p:nvSpPr>
          <p:spPr>
            <a:xfrm>
              <a:off x="3203848" y="4981182"/>
              <a:ext cx="492443" cy="369332"/>
            </a:xfrm>
            <a:prstGeom prst="rect">
              <a:avLst/>
            </a:prstGeom>
            <a:noFill/>
          </p:spPr>
          <p:txBody>
            <a:bodyPr wrap="none" rtlCol="0">
              <a:spAutoFit/>
            </a:bodyPr>
            <a:lstStyle/>
            <a:p>
              <a:r>
                <a:rPr lang="en-GB" dirty="0" smtClean="0"/>
                <a:t>Q3</a:t>
              </a:r>
              <a:endParaRPr lang="en-GB" dirty="0"/>
            </a:p>
          </p:txBody>
        </p:sp>
        <p:sp>
          <p:nvSpPr>
            <p:cNvPr id="14" name="TextBox 13"/>
            <p:cNvSpPr txBox="1"/>
            <p:nvPr/>
          </p:nvSpPr>
          <p:spPr>
            <a:xfrm>
              <a:off x="4828755" y="4981182"/>
              <a:ext cx="620683" cy="369332"/>
            </a:xfrm>
            <a:prstGeom prst="rect">
              <a:avLst/>
            </a:prstGeom>
            <a:noFill/>
          </p:spPr>
          <p:txBody>
            <a:bodyPr wrap="none" rtlCol="0">
              <a:spAutoFit/>
            </a:bodyPr>
            <a:lstStyle/>
            <a:p>
              <a:r>
                <a:rPr lang="en-GB" dirty="0" smtClean="0"/>
                <a:t>Q2b</a:t>
              </a:r>
              <a:endParaRPr lang="en-GB" dirty="0"/>
            </a:p>
          </p:txBody>
        </p:sp>
        <p:sp>
          <p:nvSpPr>
            <p:cNvPr id="15" name="TextBox 14"/>
            <p:cNvSpPr txBox="1"/>
            <p:nvPr/>
          </p:nvSpPr>
          <p:spPr>
            <a:xfrm>
              <a:off x="6364794" y="4981182"/>
              <a:ext cx="620683" cy="369332"/>
            </a:xfrm>
            <a:prstGeom prst="rect">
              <a:avLst/>
            </a:prstGeom>
            <a:noFill/>
          </p:spPr>
          <p:txBody>
            <a:bodyPr wrap="none" rtlCol="0">
              <a:spAutoFit/>
            </a:bodyPr>
            <a:lstStyle/>
            <a:p>
              <a:r>
                <a:rPr lang="en-GB" dirty="0" smtClean="0"/>
                <a:t>Q2a</a:t>
              </a:r>
              <a:endParaRPr lang="en-GB" dirty="0"/>
            </a:p>
          </p:txBody>
        </p:sp>
        <p:sp>
          <p:nvSpPr>
            <p:cNvPr id="16" name="TextBox 15"/>
            <p:cNvSpPr txBox="1"/>
            <p:nvPr/>
          </p:nvSpPr>
          <p:spPr>
            <a:xfrm>
              <a:off x="8042895" y="4981182"/>
              <a:ext cx="492443" cy="369332"/>
            </a:xfrm>
            <a:prstGeom prst="rect">
              <a:avLst/>
            </a:prstGeom>
            <a:noFill/>
          </p:spPr>
          <p:txBody>
            <a:bodyPr wrap="none" rtlCol="0">
              <a:spAutoFit/>
            </a:bodyPr>
            <a:lstStyle/>
            <a:p>
              <a:r>
                <a:rPr lang="en-GB" dirty="0" smtClean="0"/>
                <a:t>Q1</a:t>
              </a:r>
              <a:endParaRPr lang="en-GB" dirty="0"/>
            </a:p>
          </p:txBody>
        </p:sp>
      </p:grpSp>
      <p:sp>
        <p:nvSpPr>
          <p:cNvPr id="5" name="Oval 4"/>
          <p:cNvSpPr/>
          <p:nvPr/>
        </p:nvSpPr>
        <p:spPr>
          <a:xfrm>
            <a:off x="2324355" y="750230"/>
            <a:ext cx="720080" cy="936104"/>
          </a:xfrm>
          <a:prstGeom prst="ellipse">
            <a:avLst/>
          </a:prstGeom>
          <a:noFill/>
          <a:ln w="381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5503832" y="750230"/>
            <a:ext cx="720080" cy="936104"/>
          </a:xfrm>
          <a:prstGeom prst="ellipse">
            <a:avLst/>
          </a:prstGeom>
          <a:noFill/>
          <a:ln w="381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7423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2800" dirty="0" smtClean="0"/>
              <a:t>Activity: Q1 </a:t>
            </a:r>
            <a:r>
              <a:rPr lang="fr-CH" sz="2800" dirty="0"/>
              <a:t>to </a:t>
            </a:r>
            <a:r>
              <a:rPr lang="fr-CH" sz="2800" dirty="0" smtClean="0"/>
              <a:t>D1connection</a:t>
            </a:r>
            <a:r>
              <a:rPr lang="fr-CH" sz="2800" dirty="0"/>
              <a:t/>
            </a:r>
            <a:br>
              <a:rPr lang="fr-CH" sz="2800" dirty="0"/>
            </a:br>
            <a:endParaRPr lang="en-GB" sz="2800" dirty="0"/>
          </a:p>
        </p:txBody>
      </p:sp>
      <p:sp>
        <p:nvSpPr>
          <p:cNvPr id="3" name="Content Placeholder 2"/>
          <p:cNvSpPr>
            <a:spLocks noGrp="1"/>
          </p:cNvSpPr>
          <p:nvPr>
            <p:ph idx="1"/>
          </p:nvPr>
        </p:nvSpPr>
        <p:spPr>
          <a:xfrm>
            <a:off x="440737" y="1523330"/>
            <a:ext cx="8226854" cy="5015582"/>
          </a:xfrm>
        </p:spPr>
        <p:txBody>
          <a:bodyPr>
            <a:normAutofit/>
          </a:bodyPr>
          <a:lstStyle/>
          <a:p>
            <a:r>
              <a:rPr lang="fr-CH" dirty="0" err="1" smtClean="0"/>
              <a:t>Splice</a:t>
            </a:r>
            <a:r>
              <a:rPr lang="fr-CH" dirty="0" smtClean="0"/>
              <a:t> </a:t>
            </a:r>
            <a:r>
              <a:rPr lang="fr-CH" dirty="0" err="1" smtClean="0"/>
              <a:t>connection</a:t>
            </a:r>
            <a:r>
              <a:rPr lang="fr-CH" dirty="0" smtClean="0"/>
              <a:t> </a:t>
            </a:r>
            <a:r>
              <a:rPr lang="fr-CH" dirty="0" err="1" smtClean="0"/>
              <a:t>work</a:t>
            </a:r>
            <a:endParaRPr lang="en-GB" dirty="0" smtClean="0"/>
          </a:p>
          <a:p>
            <a:pPr lvl="1"/>
            <a:r>
              <a:rPr lang="en-GB" dirty="0" smtClean="0"/>
              <a:t>18kA splice connection </a:t>
            </a:r>
          </a:p>
          <a:p>
            <a:pPr lvl="2"/>
            <a:r>
              <a:rPr lang="en-GB" dirty="0" smtClean="0"/>
              <a:t>̴ 2 / interconnection</a:t>
            </a:r>
          </a:p>
          <a:p>
            <a:pPr lvl="2"/>
            <a:r>
              <a:rPr lang="en-GB" dirty="0" smtClean="0">
                <a:solidFill>
                  <a:schemeClr val="accent6">
                    <a:lumMod val="75000"/>
                  </a:schemeClr>
                </a:solidFill>
              </a:rPr>
              <a:t>QC</a:t>
            </a:r>
            <a:r>
              <a:rPr lang="en-GB" dirty="0" smtClean="0"/>
              <a:t> (to determine: </a:t>
            </a:r>
          </a:p>
          <a:p>
            <a:pPr marL="1042416" lvl="3" indent="0">
              <a:buNone/>
            </a:pPr>
            <a:r>
              <a:rPr lang="en-GB" dirty="0" smtClean="0"/>
              <a:t>electrical/ visual/ dimension?)</a:t>
            </a:r>
          </a:p>
          <a:p>
            <a:pPr marL="448056" lvl="1" indent="0">
              <a:buNone/>
            </a:pPr>
            <a:endParaRPr lang="en-GB" dirty="0" smtClean="0"/>
          </a:p>
          <a:p>
            <a:pPr lvl="1"/>
            <a:r>
              <a:rPr lang="en-GB" dirty="0" smtClean="0"/>
              <a:t>2kA splice connection</a:t>
            </a:r>
          </a:p>
          <a:p>
            <a:pPr lvl="2"/>
            <a:r>
              <a:rPr lang="en-GB" dirty="0" smtClean="0"/>
              <a:t>4 splices in 3 interconnections</a:t>
            </a:r>
          </a:p>
          <a:p>
            <a:pPr lvl="2"/>
            <a:r>
              <a:rPr lang="en-GB" dirty="0" smtClean="0">
                <a:solidFill>
                  <a:schemeClr val="accent6">
                    <a:lumMod val="75000"/>
                  </a:schemeClr>
                </a:solidFill>
              </a:rPr>
              <a:t>QC</a:t>
            </a:r>
            <a:r>
              <a:rPr lang="en-GB" dirty="0" smtClean="0"/>
              <a:t> </a:t>
            </a:r>
            <a:r>
              <a:rPr lang="en-GB" dirty="0"/>
              <a:t>(to </a:t>
            </a:r>
            <a:r>
              <a:rPr lang="en-GB" dirty="0" smtClean="0"/>
              <a:t>determine: </a:t>
            </a:r>
            <a:endParaRPr lang="en-GB" dirty="0"/>
          </a:p>
          <a:p>
            <a:pPr marL="1042416" lvl="3" indent="0">
              <a:buNone/>
            </a:pPr>
            <a:r>
              <a:rPr lang="en-GB" dirty="0"/>
              <a:t>electrical/ visual/ dimension</a:t>
            </a:r>
            <a:r>
              <a:rPr lang="en-GB" dirty="0" smtClean="0"/>
              <a:t>?)</a:t>
            </a:r>
          </a:p>
          <a:p>
            <a:pPr lvl="2"/>
            <a:endParaRPr lang="en-GB" dirty="0" smtClean="0"/>
          </a:p>
          <a:p>
            <a:pPr lvl="1"/>
            <a:r>
              <a:rPr lang="en-GB" dirty="0" err="1" smtClean="0">
                <a:solidFill>
                  <a:srgbClr val="00B0F0"/>
                </a:solidFill>
              </a:rPr>
              <a:t>ElQA</a:t>
            </a:r>
            <a:r>
              <a:rPr lang="en-GB" dirty="0" smtClean="0"/>
              <a:t> </a:t>
            </a:r>
            <a:r>
              <a:rPr lang="en-GB" sz="2200" dirty="0" smtClean="0"/>
              <a:t>(when and how often?)</a:t>
            </a:r>
            <a:endParaRPr lang="en-GB" dirty="0" smtClean="0"/>
          </a:p>
        </p:txBody>
      </p:sp>
      <p:sp>
        <p:nvSpPr>
          <p:cNvPr id="4" name="Slide Number Placeholder 3"/>
          <p:cNvSpPr>
            <a:spLocks noGrp="1"/>
          </p:cNvSpPr>
          <p:nvPr>
            <p:ph type="sldNum" sz="quarter" idx="11"/>
          </p:nvPr>
        </p:nvSpPr>
        <p:spPr/>
        <p:txBody>
          <a:bodyPr/>
          <a:lstStyle/>
          <a:p>
            <a:fld id="{493862C1-9057-4122-A60D-1A0066E50FF2}" type="slidenum">
              <a:rPr lang="en-GB" smtClean="0"/>
              <a:pPr/>
              <a:t>7</a:t>
            </a:fld>
            <a:endParaRPr lang="en-GB" dirty="0"/>
          </a:p>
        </p:txBody>
      </p:sp>
      <p:pic>
        <p:nvPicPr>
          <p:cNvPr id="6" name="Picture 5">
            <a:extLst>
              <a:ext uri="{FF2B5EF4-FFF2-40B4-BE49-F238E27FC236}">
                <a16:creationId xmlns:a16="http://schemas.microsoft.com/office/drawing/2014/main" id="{07391F96-6CBC-43BA-A193-0D6DFFEAEF9B}"/>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5550226" y="1584199"/>
            <a:ext cx="3126230" cy="1713766"/>
          </a:xfrm>
          <a:prstGeom prst="flowChartManualInput">
            <a:avLst/>
          </a:prstGeom>
        </p:spPr>
      </p:pic>
      <p:sp>
        <p:nvSpPr>
          <p:cNvPr id="8" name="TextBox 7"/>
          <p:cNvSpPr txBox="1"/>
          <p:nvPr/>
        </p:nvSpPr>
        <p:spPr>
          <a:xfrm>
            <a:off x="5792878" y="3202482"/>
            <a:ext cx="2802114" cy="307777"/>
          </a:xfrm>
          <a:prstGeom prst="rect">
            <a:avLst/>
          </a:prstGeom>
          <a:noFill/>
        </p:spPr>
        <p:txBody>
          <a:bodyPr wrap="none" rtlCol="0">
            <a:spAutoFit/>
          </a:bodyPr>
          <a:lstStyle/>
          <a:p>
            <a:r>
              <a:rPr lang="en-GB" sz="1400" dirty="0" smtClean="0"/>
              <a:t>Magnet leads to 18kA cable join</a:t>
            </a:r>
            <a:endParaRPr lang="en-GB" sz="1400" dirty="0"/>
          </a:p>
        </p:txBody>
      </p:sp>
      <p:pic>
        <p:nvPicPr>
          <p:cNvPr id="9" name="Picture 8">
            <a:extLst>
              <a:ext uri="{FF2B5EF4-FFF2-40B4-BE49-F238E27FC236}">
                <a16:creationId xmlns:a16="http://schemas.microsoft.com/office/drawing/2014/main" id="{30F4B9C9-1DA4-47B7-A273-746BEB115E18}"/>
              </a:ext>
            </a:extLst>
          </p:cNvPr>
          <p:cNvPicPr>
            <a:picLocks noChangeAspect="1"/>
          </p:cNvPicPr>
          <p:nvPr/>
        </p:nvPicPr>
        <p:blipFill rotWithShape="1">
          <a:blip r:embed="rId4"/>
          <a:srcRect l="12301" t="13632" r="15459" b="4931"/>
          <a:stretch/>
        </p:blipFill>
        <p:spPr>
          <a:xfrm>
            <a:off x="5652120" y="3861048"/>
            <a:ext cx="3015471" cy="1626996"/>
          </a:xfrm>
          <a:prstGeom prst="rect">
            <a:avLst/>
          </a:prstGeom>
        </p:spPr>
      </p:pic>
      <p:sp>
        <p:nvSpPr>
          <p:cNvPr id="10" name="TextBox 9"/>
          <p:cNvSpPr txBox="1"/>
          <p:nvPr/>
        </p:nvSpPr>
        <p:spPr>
          <a:xfrm>
            <a:off x="5792878" y="5488044"/>
            <a:ext cx="2672270" cy="307777"/>
          </a:xfrm>
          <a:prstGeom prst="rect">
            <a:avLst/>
          </a:prstGeom>
          <a:noFill/>
        </p:spPr>
        <p:txBody>
          <a:bodyPr wrap="none" rtlCol="0">
            <a:spAutoFit/>
          </a:bodyPr>
          <a:lstStyle/>
          <a:p>
            <a:r>
              <a:rPr lang="en-GB" sz="1400" dirty="0" smtClean="0"/>
              <a:t>Corrector lead to 2kA cable join</a:t>
            </a:r>
            <a:endParaRPr lang="en-GB" sz="1400" dirty="0"/>
          </a:p>
        </p:txBody>
      </p:sp>
      <p:grpSp>
        <p:nvGrpSpPr>
          <p:cNvPr id="11" name="Group 10"/>
          <p:cNvGrpSpPr/>
          <p:nvPr/>
        </p:nvGrpSpPr>
        <p:grpSpPr>
          <a:xfrm>
            <a:off x="-36512" y="908720"/>
            <a:ext cx="9142201" cy="619125"/>
            <a:chOff x="-1" y="4856286"/>
            <a:chExt cx="9142201" cy="619125"/>
          </a:xfrm>
        </p:grpSpPr>
        <p:pic>
          <p:nvPicPr>
            <p:cNvPr id="13" name="Picture 12"/>
            <p:cNvPicPr>
              <a:picLocks noChangeAspect="1"/>
            </p:cNvPicPr>
            <p:nvPr/>
          </p:nvPicPr>
          <p:blipFill>
            <a:blip r:embed="rId5"/>
            <a:stretch>
              <a:fillRect/>
            </a:stretch>
          </p:blipFill>
          <p:spPr>
            <a:xfrm>
              <a:off x="-1" y="4856286"/>
              <a:ext cx="9142201" cy="619125"/>
            </a:xfrm>
            <a:prstGeom prst="rect">
              <a:avLst/>
            </a:prstGeom>
          </p:spPr>
        </p:pic>
        <p:sp>
          <p:nvSpPr>
            <p:cNvPr id="14" name="TextBox 13"/>
            <p:cNvSpPr txBox="1"/>
            <p:nvPr/>
          </p:nvSpPr>
          <p:spPr>
            <a:xfrm>
              <a:off x="683568" y="4981182"/>
              <a:ext cx="479618" cy="369332"/>
            </a:xfrm>
            <a:prstGeom prst="rect">
              <a:avLst/>
            </a:prstGeom>
            <a:noFill/>
          </p:spPr>
          <p:txBody>
            <a:bodyPr wrap="none" rtlCol="0">
              <a:spAutoFit/>
            </a:bodyPr>
            <a:lstStyle/>
            <a:p>
              <a:r>
                <a:rPr lang="en-GB" dirty="0" smtClean="0"/>
                <a:t>D1</a:t>
              </a:r>
              <a:endParaRPr lang="en-GB" dirty="0"/>
            </a:p>
          </p:txBody>
        </p:sp>
        <p:sp>
          <p:nvSpPr>
            <p:cNvPr id="15" name="TextBox 14"/>
            <p:cNvSpPr txBox="1"/>
            <p:nvPr/>
          </p:nvSpPr>
          <p:spPr>
            <a:xfrm>
              <a:off x="1846755" y="4981182"/>
              <a:ext cx="505267" cy="369332"/>
            </a:xfrm>
            <a:prstGeom prst="rect">
              <a:avLst/>
            </a:prstGeom>
            <a:noFill/>
          </p:spPr>
          <p:txBody>
            <a:bodyPr wrap="none" rtlCol="0">
              <a:spAutoFit/>
            </a:bodyPr>
            <a:lstStyle/>
            <a:p>
              <a:r>
                <a:rPr lang="en-GB" dirty="0" smtClean="0"/>
                <a:t>CP</a:t>
              </a:r>
              <a:endParaRPr lang="en-GB" dirty="0"/>
            </a:p>
          </p:txBody>
        </p:sp>
        <p:sp>
          <p:nvSpPr>
            <p:cNvPr id="16" name="TextBox 15"/>
            <p:cNvSpPr txBox="1"/>
            <p:nvPr/>
          </p:nvSpPr>
          <p:spPr>
            <a:xfrm>
              <a:off x="3203848" y="4981182"/>
              <a:ext cx="492443" cy="369332"/>
            </a:xfrm>
            <a:prstGeom prst="rect">
              <a:avLst/>
            </a:prstGeom>
            <a:noFill/>
          </p:spPr>
          <p:txBody>
            <a:bodyPr wrap="none" rtlCol="0">
              <a:spAutoFit/>
            </a:bodyPr>
            <a:lstStyle/>
            <a:p>
              <a:r>
                <a:rPr lang="en-GB" dirty="0" smtClean="0"/>
                <a:t>Q3</a:t>
              </a:r>
              <a:endParaRPr lang="en-GB" dirty="0"/>
            </a:p>
          </p:txBody>
        </p:sp>
        <p:sp>
          <p:nvSpPr>
            <p:cNvPr id="17" name="TextBox 16"/>
            <p:cNvSpPr txBox="1"/>
            <p:nvPr/>
          </p:nvSpPr>
          <p:spPr>
            <a:xfrm>
              <a:off x="4828755" y="4981182"/>
              <a:ext cx="620683" cy="369332"/>
            </a:xfrm>
            <a:prstGeom prst="rect">
              <a:avLst/>
            </a:prstGeom>
            <a:noFill/>
          </p:spPr>
          <p:txBody>
            <a:bodyPr wrap="none" rtlCol="0">
              <a:spAutoFit/>
            </a:bodyPr>
            <a:lstStyle/>
            <a:p>
              <a:r>
                <a:rPr lang="en-GB" dirty="0" smtClean="0"/>
                <a:t>Q2b</a:t>
              </a:r>
              <a:endParaRPr lang="en-GB" dirty="0"/>
            </a:p>
          </p:txBody>
        </p:sp>
        <p:sp>
          <p:nvSpPr>
            <p:cNvPr id="18" name="TextBox 17"/>
            <p:cNvSpPr txBox="1"/>
            <p:nvPr/>
          </p:nvSpPr>
          <p:spPr>
            <a:xfrm>
              <a:off x="6364794" y="4981182"/>
              <a:ext cx="620683" cy="369332"/>
            </a:xfrm>
            <a:prstGeom prst="rect">
              <a:avLst/>
            </a:prstGeom>
            <a:noFill/>
          </p:spPr>
          <p:txBody>
            <a:bodyPr wrap="none" rtlCol="0">
              <a:spAutoFit/>
            </a:bodyPr>
            <a:lstStyle/>
            <a:p>
              <a:r>
                <a:rPr lang="en-GB" dirty="0" smtClean="0"/>
                <a:t>Q2a</a:t>
              </a:r>
              <a:endParaRPr lang="en-GB" dirty="0"/>
            </a:p>
          </p:txBody>
        </p:sp>
        <p:sp>
          <p:nvSpPr>
            <p:cNvPr id="19" name="TextBox 18"/>
            <p:cNvSpPr txBox="1"/>
            <p:nvPr/>
          </p:nvSpPr>
          <p:spPr>
            <a:xfrm>
              <a:off x="8042895" y="4981182"/>
              <a:ext cx="492443" cy="369332"/>
            </a:xfrm>
            <a:prstGeom prst="rect">
              <a:avLst/>
            </a:prstGeom>
            <a:noFill/>
          </p:spPr>
          <p:txBody>
            <a:bodyPr wrap="none" rtlCol="0">
              <a:spAutoFit/>
            </a:bodyPr>
            <a:lstStyle/>
            <a:p>
              <a:r>
                <a:rPr lang="en-GB" dirty="0" smtClean="0"/>
                <a:t>Q1</a:t>
              </a:r>
              <a:endParaRPr lang="en-GB" dirty="0"/>
            </a:p>
          </p:txBody>
        </p:sp>
      </p:grpSp>
    </p:spTree>
    <p:extLst>
      <p:ext uri="{BB962C8B-B14F-4D97-AF65-F5344CB8AC3E}">
        <p14:creationId xmlns:p14="http://schemas.microsoft.com/office/powerpoint/2010/main" val="835377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327190" y="2695342"/>
            <a:ext cx="5976664" cy="819244"/>
          </a:xfrm>
        </p:spPr>
        <p:txBody>
          <a:bodyPr/>
          <a:lstStyle/>
          <a:p>
            <a:pPr algn="ctr"/>
            <a:r>
              <a:rPr lang="en-GB" dirty="0" err="1" smtClean="0"/>
              <a:t>Busbar</a:t>
            </a:r>
            <a:r>
              <a:rPr lang="en-GB" dirty="0" smtClean="0"/>
              <a:t> layout</a:t>
            </a:r>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8</a:t>
            </a:fld>
            <a:endParaRPr lang="en-GB" dirty="0"/>
          </a:p>
        </p:txBody>
      </p:sp>
      <p:pic>
        <p:nvPicPr>
          <p:cNvPr id="5" name="Picture 4"/>
          <p:cNvPicPr>
            <a:picLocks noChangeAspect="1"/>
          </p:cNvPicPr>
          <p:nvPr/>
        </p:nvPicPr>
        <p:blipFill rotWithShape="1">
          <a:blip r:embed="rId2"/>
          <a:srcRect t="7885"/>
          <a:stretch/>
        </p:blipFill>
        <p:spPr>
          <a:xfrm>
            <a:off x="899592" y="88660"/>
            <a:ext cx="7128792" cy="6778789"/>
          </a:xfrm>
          <a:prstGeom prst="rect">
            <a:avLst/>
          </a:prstGeom>
        </p:spPr>
      </p:pic>
      <p:sp>
        <p:nvSpPr>
          <p:cNvPr id="8" name="Oval 7"/>
          <p:cNvSpPr/>
          <p:nvPr/>
        </p:nvSpPr>
        <p:spPr>
          <a:xfrm>
            <a:off x="2339752" y="116632"/>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5521682" y="132237"/>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4366026" y="132237"/>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3375021" y="124791"/>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2337192" y="1844824"/>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4366026" y="3573016"/>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4442802" y="5301208"/>
            <a:ext cx="360040" cy="864096"/>
          </a:xfrm>
          <a:prstGeom prst="ellipse">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8121959" y="811667"/>
            <a:ext cx="979755" cy="369332"/>
          </a:xfrm>
          <a:prstGeom prst="rect">
            <a:avLst/>
          </a:prstGeom>
          <a:noFill/>
        </p:spPr>
        <p:txBody>
          <a:bodyPr wrap="none" rtlCol="0">
            <a:spAutoFit/>
          </a:bodyPr>
          <a:lstStyle/>
          <a:p>
            <a:r>
              <a:rPr lang="en-GB" dirty="0" smtClean="0">
                <a:solidFill>
                  <a:srgbClr val="00B050"/>
                </a:solidFill>
              </a:rPr>
              <a:t>Line N1</a:t>
            </a:r>
            <a:endParaRPr lang="en-GB" dirty="0">
              <a:solidFill>
                <a:srgbClr val="00B050"/>
              </a:solidFill>
            </a:endParaRPr>
          </a:p>
        </p:txBody>
      </p:sp>
      <p:sp>
        <p:nvSpPr>
          <p:cNvPr id="16" name="TextBox 15"/>
          <p:cNvSpPr txBox="1"/>
          <p:nvPr/>
        </p:nvSpPr>
        <p:spPr>
          <a:xfrm>
            <a:off x="8121959" y="2524254"/>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
        <p:nvSpPr>
          <p:cNvPr id="17" name="TextBox 16"/>
          <p:cNvSpPr txBox="1"/>
          <p:nvPr/>
        </p:nvSpPr>
        <p:spPr>
          <a:xfrm>
            <a:off x="8121957" y="4215286"/>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
        <p:nvSpPr>
          <p:cNvPr id="18" name="TextBox 17"/>
          <p:cNvSpPr txBox="1"/>
          <p:nvPr/>
        </p:nvSpPr>
        <p:spPr>
          <a:xfrm>
            <a:off x="8121958" y="5661248"/>
            <a:ext cx="979755" cy="369332"/>
          </a:xfrm>
          <a:prstGeom prst="rect">
            <a:avLst/>
          </a:prstGeom>
          <a:noFill/>
        </p:spPr>
        <p:txBody>
          <a:bodyPr wrap="none" rtlCol="0">
            <a:spAutoFit/>
          </a:bodyPr>
          <a:lstStyle/>
          <a:p>
            <a:r>
              <a:rPr lang="en-GB" dirty="0" smtClean="0">
                <a:solidFill>
                  <a:srgbClr val="00B050"/>
                </a:solidFill>
              </a:rPr>
              <a:t>Line N2</a:t>
            </a:r>
            <a:endParaRPr lang="en-GB" dirty="0">
              <a:solidFill>
                <a:srgbClr val="00B050"/>
              </a:solidFill>
            </a:endParaRPr>
          </a:p>
        </p:txBody>
      </p:sp>
    </p:spTree>
    <p:extLst>
      <p:ext uri="{BB962C8B-B14F-4D97-AF65-F5344CB8AC3E}">
        <p14:creationId xmlns:p14="http://schemas.microsoft.com/office/powerpoint/2010/main" val="3954998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 </a:t>
            </a:r>
            <a:r>
              <a:rPr lang="fr-CH" dirty="0" smtClean="0"/>
              <a:t>Q1 </a:t>
            </a:r>
            <a:r>
              <a:rPr lang="fr-CH" dirty="0"/>
              <a:t>to D1connection</a:t>
            </a:r>
            <a:endParaRPr lang="en-GB" dirty="0"/>
          </a:p>
        </p:txBody>
      </p:sp>
      <p:sp>
        <p:nvSpPr>
          <p:cNvPr id="3" name="Content Placeholder 2"/>
          <p:cNvSpPr>
            <a:spLocks noGrp="1"/>
          </p:cNvSpPr>
          <p:nvPr>
            <p:ph idx="1"/>
          </p:nvPr>
        </p:nvSpPr>
        <p:spPr/>
        <p:txBody>
          <a:bodyPr/>
          <a:lstStyle/>
          <a:p>
            <a:pPr lvl="1"/>
            <a:r>
              <a:rPr lang="en-GB" dirty="0"/>
              <a:t>Installation of fixe </a:t>
            </a:r>
            <a:r>
              <a:rPr lang="en-GB" dirty="0" smtClean="0"/>
              <a:t>points</a:t>
            </a:r>
          </a:p>
          <a:p>
            <a:pPr lvl="1"/>
            <a:endParaRPr lang="en-GB" dirty="0"/>
          </a:p>
          <a:p>
            <a:pPr lvl="1"/>
            <a:r>
              <a:rPr lang="en-GB" dirty="0" err="1"/>
              <a:t>Eccobond</a:t>
            </a:r>
            <a:r>
              <a:rPr lang="en-GB" dirty="0"/>
              <a:t> injection</a:t>
            </a:r>
          </a:p>
          <a:p>
            <a:pPr lvl="2"/>
            <a:r>
              <a:rPr lang="en-GB" dirty="0" smtClean="0">
                <a:solidFill>
                  <a:schemeClr val="accent6">
                    <a:lumMod val="75000"/>
                  </a:schemeClr>
                </a:solidFill>
              </a:rPr>
              <a:t>QC </a:t>
            </a:r>
            <a:r>
              <a:rPr lang="en-GB" dirty="0" smtClean="0"/>
              <a:t>(visual inspection)</a:t>
            </a:r>
          </a:p>
          <a:p>
            <a:pPr lvl="2"/>
            <a:endParaRPr lang="fr-CH" dirty="0"/>
          </a:p>
          <a:p>
            <a:pPr lvl="2"/>
            <a:endParaRPr lang="fr-CH" dirty="0" smtClean="0"/>
          </a:p>
          <a:p>
            <a:pPr lvl="2"/>
            <a:endParaRPr lang="fr-CH" dirty="0"/>
          </a:p>
          <a:p>
            <a:pPr lvl="2"/>
            <a:endParaRPr lang="fr-CH" dirty="0" smtClean="0"/>
          </a:p>
          <a:p>
            <a:pPr lvl="2"/>
            <a:endParaRPr lang="fr-CH" dirty="0"/>
          </a:p>
          <a:p>
            <a:pPr lvl="2"/>
            <a:endParaRPr lang="fr-CH" dirty="0" smtClean="0"/>
          </a:p>
          <a:p>
            <a:pPr lvl="1"/>
            <a:r>
              <a:rPr lang="fr-CH" dirty="0" err="1" smtClean="0">
                <a:solidFill>
                  <a:srgbClr val="00B0F0"/>
                </a:solidFill>
              </a:rPr>
              <a:t>ElQA</a:t>
            </a:r>
            <a:r>
              <a:rPr lang="fr-CH" dirty="0" smtClean="0">
                <a:solidFill>
                  <a:srgbClr val="00B0F0"/>
                </a:solidFill>
              </a:rPr>
              <a:t> test </a:t>
            </a:r>
            <a:r>
              <a:rPr lang="fr-CH" dirty="0" err="1" smtClean="0">
                <a:solidFill>
                  <a:srgbClr val="00B0F0"/>
                </a:solidFill>
              </a:rPr>
              <a:t>before</a:t>
            </a:r>
            <a:r>
              <a:rPr lang="fr-CH" dirty="0" smtClean="0">
                <a:solidFill>
                  <a:srgbClr val="00B0F0"/>
                </a:solidFill>
              </a:rPr>
              <a:t> </a:t>
            </a:r>
            <a:r>
              <a:rPr lang="fr-CH" dirty="0" err="1" smtClean="0">
                <a:solidFill>
                  <a:srgbClr val="00B0F0"/>
                </a:solidFill>
              </a:rPr>
              <a:t>sleeves</a:t>
            </a:r>
            <a:r>
              <a:rPr lang="fr-CH" dirty="0" smtClean="0">
                <a:solidFill>
                  <a:srgbClr val="00B0F0"/>
                </a:solidFill>
              </a:rPr>
              <a:t> </a:t>
            </a:r>
            <a:r>
              <a:rPr lang="fr-CH" dirty="0" err="1" smtClean="0">
                <a:solidFill>
                  <a:srgbClr val="00B0F0"/>
                </a:solidFill>
              </a:rPr>
              <a:t>welding</a:t>
            </a:r>
            <a:endParaRPr lang="en-GB" dirty="0">
              <a:solidFill>
                <a:srgbClr val="00B0F0"/>
              </a:solidFill>
            </a:endParaRPr>
          </a:p>
          <a:p>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9</a:t>
            </a:fld>
            <a:endParaRPr lang="en-GB" dirty="0"/>
          </a:p>
        </p:txBody>
      </p:sp>
      <p:pic>
        <p:nvPicPr>
          <p:cNvPr id="5" name="Content Placeholder 4" descr="A close-up of a stethoscope&#10;&#10;Description automatically generated with low confidence">
            <a:extLst>
              <a:ext uri="{FF2B5EF4-FFF2-40B4-BE49-F238E27FC236}">
                <a16:creationId xmlns:a16="http://schemas.microsoft.com/office/drawing/2014/main" id="{FEA37775-FBE5-A348-AEE0-D355C1024111}"/>
              </a:ext>
            </a:extLst>
          </p:cNvPr>
          <p:cNvPicPr>
            <a:picLocks noGrp="1" noChangeAspect="1"/>
          </p:cNvPicPr>
          <p:nvPr/>
        </p:nvPicPr>
        <p:blipFill rotWithShape="1">
          <a:blip r:embed="rId2" cstate="print">
            <a:extLst>
              <a:ext uri="{28A0092B-C50C-407E-A947-70E740481C1C}">
                <a14:useLocalDpi xmlns:a14="http://schemas.microsoft.com/office/drawing/2010/main" val="0"/>
              </a:ext>
            </a:extLst>
          </a:blip>
          <a:srcRect l="32197"/>
          <a:stretch/>
        </p:blipFill>
        <p:spPr>
          <a:xfrm>
            <a:off x="4823556" y="1772816"/>
            <a:ext cx="3882881" cy="3168352"/>
          </a:xfrm>
          <a:prstGeom prst="rect">
            <a:avLst/>
          </a:prstGeom>
        </p:spPr>
      </p:pic>
    </p:spTree>
    <p:extLst>
      <p:ext uri="{BB962C8B-B14F-4D97-AF65-F5344CB8AC3E}">
        <p14:creationId xmlns:p14="http://schemas.microsoft.com/office/powerpoint/2010/main" val="2847155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68335</TotalTime>
  <Words>1771</Words>
  <Application>Microsoft Office PowerPoint</Application>
  <PresentationFormat>On-screen Show (4:3)</PresentationFormat>
  <Paragraphs>355</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CERNPre¦üsentation1</vt:lpstr>
      <vt:lpstr>Installation IT String in SM18</vt:lpstr>
      <vt:lpstr>Context</vt:lpstr>
      <vt:lpstr>Activities description</vt:lpstr>
      <vt:lpstr>Activities description</vt:lpstr>
      <vt:lpstr>Activity : N lines pulling </vt:lpstr>
      <vt:lpstr>Activity: Q1 to D1connection </vt:lpstr>
      <vt:lpstr>Activity: Q1 to D1connection </vt:lpstr>
      <vt:lpstr>Busbar layout</vt:lpstr>
      <vt:lpstr>Activity : Q1 to D1connection</vt:lpstr>
      <vt:lpstr>Activity : Q1 to D1connection</vt:lpstr>
      <vt:lpstr>Activity : Q1 to D1connection</vt:lpstr>
      <vt:lpstr>Activity : D1 to DCM connection</vt:lpstr>
      <vt:lpstr>Activity : D1 to DCM connection</vt:lpstr>
      <vt:lpstr>Activity : D1 to DCM connection</vt:lpstr>
      <vt:lpstr>Activity : D1 to DCM connection</vt:lpstr>
      <vt:lpstr>Activity : D1 to DCM connection</vt:lpstr>
      <vt:lpstr>Busbar layout</vt:lpstr>
      <vt:lpstr>Activity : D1 to DCM connection</vt:lpstr>
      <vt:lpstr>Activity : D1 to DCM connection</vt:lpstr>
      <vt:lpstr>Activity : Jumpers connection</vt:lpstr>
      <vt:lpstr>Activity : Jumpers connection</vt:lpstr>
      <vt:lpstr>Planning and Resources</vt:lpstr>
      <vt:lpstr>Planning and Resources</vt:lpstr>
      <vt:lpstr>Planning and resources</vt:lpstr>
      <vt:lpstr>Planning and resources</vt:lpstr>
      <vt:lpstr>Summary on resources</vt:lpstr>
      <vt:lpstr>Top of the iceberg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slenaour</dc:creator>
  <cp:lastModifiedBy>Sandrine Le Naour</cp:lastModifiedBy>
  <cp:revision>750</cp:revision>
  <cp:lastPrinted>2022-06-02T09:19:06Z</cp:lastPrinted>
  <dcterms:created xsi:type="dcterms:W3CDTF">2012-11-05T16:17:41Z</dcterms:created>
  <dcterms:modified xsi:type="dcterms:W3CDTF">2022-07-05T14:13:34Z</dcterms:modified>
</cp:coreProperties>
</file>