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3" r:id="rId1"/>
  </p:sldMasterIdLst>
  <p:notesMasterIdLst>
    <p:notesMasterId r:id="rId14"/>
  </p:notesMasterIdLst>
  <p:sldIdLst>
    <p:sldId id="256" r:id="rId2"/>
    <p:sldId id="285" r:id="rId3"/>
    <p:sldId id="293" r:id="rId4"/>
    <p:sldId id="281" r:id="rId5"/>
    <p:sldId id="295" r:id="rId6"/>
    <p:sldId id="294" r:id="rId7"/>
    <p:sldId id="296" r:id="rId8"/>
    <p:sldId id="297" r:id="rId9"/>
    <p:sldId id="298" r:id="rId10"/>
    <p:sldId id="299" r:id="rId11"/>
    <p:sldId id="263" r:id="rId12"/>
    <p:sldId id="30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Alikhanov" initials="AA" lastIdx="1" clrIdx="0">
    <p:extLst>
      <p:ext uri="{19B8F6BF-5375-455C-9EA6-DF929625EA0E}">
        <p15:presenceInfo xmlns:p15="http://schemas.microsoft.com/office/powerpoint/2012/main" userId="4ebd5eb2c6dbc5d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40" autoAdjust="0"/>
  </p:normalViewPr>
  <p:slideViewPr>
    <p:cSldViewPr snapToGrid="0">
      <p:cViewPr varScale="1">
        <p:scale>
          <a:sx n="105" d="100"/>
          <a:sy n="105" d="100"/>
        </p:scale>
        <p:origin x="1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2DDBF-3D6D-4869-90A7-217BA321E14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C8D86-CDFA-4BFC-8FF3-AC0989F56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21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C8D86-CDFA-4BFC-8FF3-AC0989F566B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831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049D51-4460-44B5-A583-7DD0D7ED4F5D}" type="datetime1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098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CC9A-382E-4C53-9456-8CDF611054EE}" type="datetime1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734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91271CA-7019-4868-97EA-7504383F45D8}" type="datetime1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16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E5A1-3E01-41DF-B1C2-6F2377C73768}" type="datetime1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713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AF76512-0D3F-4DD6-8EE6-14986C17572D}" type="datetime1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046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F64F-D962-4424-AC2C-9F0D89DB1942}" type="datetime1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78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D3D87-2074-40C0-92F3-E1EA3C4340D3}" type="datetime1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50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A5C95-D769-4CFC-BCEB-47D24E27585B}" type="datetime1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701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8840-1E2E-4CF5-941D-3831DAE85DC6}" type="datetime1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86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5AA3869-0EB4-43E6-B136-3047565541BF}" type="datetime1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898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5747-3CB4-4CBD-96D7-5EE80C61E419}" type="datetime1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18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AF5A970-E83A-4931-89D2-F0FF65B5A2BA}" type="datetime1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390677A-813D-491F-8EF1-905F1819900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1008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DF943-0ACA-405A-9F2C-C5604993D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0" y="908212"/>
            <a:ext cx="8574622" cy="1129974"/>
          </a:xfrm>
        </p:spPr>
        <p:txBody>
          <a:bodyPr>
            <a:norm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ATLAS-GTU TAI Workshop</a:t>
            </a:r>
            <a:endParaRPr lang="ru-RU" dirty="0">
              <a:latin typeface="Sylfaen" panose="010A05020503060303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C832AE-B3A5-4EAA-958A-3A76FC6220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Sylfaen" panose="010A0502050306030303" pitchFamily="18" charset="0"/>
                <a:cs typeface="Times New Roman" panose="02020603050405020304" pitchFamily="18" charset="0"/>
              </a:rPr>
              <a:t>Geometry development for the visualization applications</a:t>
            </a:r>
            <a:r>
              <a:rPr lang="ka-GE" dirty="0">
                <a:latin typeface="Sylfaen" panose="010A0502050306030303" pitchFamily="18" charset="0"/>
                <a:cs typeface="Times New Roman" panose="02020603050405020304" pitchFamily="18" charset="0"/>
              </a:rPr>
              <a:t>- </a:t>
            </a:r>
            <a:endParaRPr lang="ru-RU" dirty="0">
              <a:latin typeface="Sylfaen" panose="010A05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234CAD-4C5C-4EEE-894F-082204725E1E}"/>
              </a:ext>
            </a:extLst>
          </p:cNvPr>
          <p:cNvSpPr txBox="1"/>
          <p:nvPr/>
        </p:nvSpPr>
        <p:spPr>
          <a:xfrm>
            <a:off x="10279610" y="648866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lfaen" panose="010A0502050306030303" pitchFamily="18" charset="0"/>
                <a:cs typeface="Times New Roman" panose="02020603050405020304" pitchFamily="18" charset="0"/>
              </a:rPr>
              <a:t>29.11.2022</a:t>
            </a:r>
            <a:endParaRPr lang="ru-RU" dirty="0">
              <a:latin typeface="Sylfaen" panose="010A05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E7D1614-AC70-4443-A23E-4CDBEEFF4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75560" y="6495638"/>
            <a:ext cx="1016440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1</a:t>
            </a:fld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2693C3-84DC-46BA-A2E2-9D92DE7FB7FB}"/>
              </a:ext>
            </a:extLst>
          </p:cNvPr>
          <p:cNvSpPr txBox="1"/>
          <p:nvPr/>
        </p:nvSpPr>
        <p:spPr>
          <a:xfrm>
            <a:off x="9716753" y="5667833"/>
            <a:ext cx="1416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ylfaen" panose="010A0502050306030303" pitchFamily="18" charset="0"/>
              </a:rPr>
              <a:t>Giorgi</a:t>
            </a:r>
            <a:r>
              <a:rPr lang="en-US" sz="1600" dirty="0" smtClean="0">
                <a:solidFill>
                  <a:schemeClr val="bg1"/>
                </a:solidFill>
                <a:latin typeface="Sylfaen" panose="010A0502050306030303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Sylfaen" panose="010A0502050306030303" pitchFamily="18" charset="0"/>
              </a:rPr>
              <a:t>Mirziashvili</a:t>
            </a:r>
            <a:endParaRPr lang="en-US" sz="1200" dirty="0">
              <a:solidFill>
                <a:schemeClr val="bg1"/>
              </a:solidFill>
              <a:latin typeface="Sylfaen" panose="010A05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55597" y="5931185"/>
            <a:ext cx="23387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777777"/>
                </a:solidFill>
                <a:latin typeface="Roboto"/>
              </a:rPr>
              <a:t>Georgian</a:t>
            </a:r>
            <a:r>
              <a:rPr lang="en-US" dirty="0" smtClean="0">
                <a:solidFill>
                  <a:srgbClr val="777777"/>
                </a:solidFill>
                <a:latin typeface="Roboto"/>
              </a:rPr>
              <a:t> </a:t>
            </a:r>
            <a:r>
              <a:rPr lang="en-US" sz="1000" dirty="0">
                <a:solidFill>
                  <a:srgbClr val="777777"/>
                </a:solidFill>
                <a:latin typeface="Roboto"/>
              </a:rPr>
              <a:t>Technical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  <a:r>
              <a:rPr lang="en-US" sz="1000" dirty="0">
                <a:solidFill>
                  <a:srgbClr val="777777"/>
                </a:solidFill>
                <a:latin typeface="Roboto"/>
              </a:rPr>
              <a:t>University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(</a:t>
            </a:r>
            <a:r>
              <a:rPr lang="en-US" sz="1050" dirty="0">
                <a:solidFill>
                  <a:srgbClr val="777777"/>
                </a:solidFill>
                <a:latin typeface="Roboto"/>
              </a:rPr>
              <a:t>GE</a:t>
            </a:r>
            <a:r>
              <a:rPr lang="en-US" dirty="0" smtClean="0">
                <a:solidFill>
                  <a:srgbClr val="777777"/>
                </a:solidFill>
                <a:latin typeface="Roboto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5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59A832-4D01-4227-A923-E3F295E39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simplification</a:t>
            </a:r>
            <a:endParaRPr lang="ru-RU" dirty="0">
              <a:latin typeface="Sylfaen" panose="010A0502050306030303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C278CF-9231-4658-B77A-F1D4FB6DA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>
                <a:latin typeface="Sylfaen" panose="010A0502050306030303" pitchFamily="18" charset="0"/>
              </a:rPr>
              <a:t>10</a:t>
            </a:fld>
            <a:endParaRPr lang="ru-RU">
              <a:latin typeface="Sylfaen" panose="010A050205030603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4888840-41B9-4ABD-B2C6-A49B4C7ADBB8}"/>
              </a:ext>
            </a:extLst>
          </p:cNvPr>
          <p:cNvSpPr/>
          <p:nvPr/>
        </p:nvSpPr>
        <p:spPr>
          <a:xfrm>
            <a:off x="901566" y="2355064"/>
            <a:ext cx="40361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we also remove small </a:t>
            </a:r>
            <a:r>
              <a:rPr lang="en-US" dirty="0" err="1">
                <a:latin typeface="Sylfaen" panose="010A0502050306030303" pitchFamily="18" charset="0"/>
              </a:rPr>
              <a:t>roundings</a:t>
            </a:r>
            <a:r>
              <a:rPr lang="en-US" dirty="0">
                <a:latin typeface="Sylfaen" panose="010A0502050306030303" pitchFamily="18" charset="0"/>
              </a:rPr>
              <a:t> that are barely visible, which also reduces the polygons</a:t>
            </a:r>
            <a:endParaRPr lang="ru-RU" dirty="0">
              <a:latin typeface="Sylfaen" panose="010A0502050306030303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BF26BEA-4DE4-43F7-B3E7-6959C5BCE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115" y="1900180"/>
            <a:ext cx="4661059" cy="24070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88D4437-665A-4E14-89DF-590F71ABC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9217" y="4449884"/>
            <a:ext cx="2650610" cy="188921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FADE2AD-8311-4987-9028-1DDCCD69B2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346" y="4449884"/>
            <a:ext cx="2325738" cy="202611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3CC8E64-0323-4CDF-9C62-25652620728E}"/>
              </a:ext>
            </a:extLst>
          </p:cNvPr>
          <p:cNvSpPr/>
          <p:nvPr/>
        </p:nvSpPr>
        <p:spPr>
          <a:xfrm>
            <a:off x="7114551" y="6344876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Face: </a:t>
            </a:r>
            <a:r>
              <a:rPr lang="ru-RU" dirty="0">
                <a:latin typeface="Sylfaen" panose="010A0502050306030303" pitchFamily="18" charset="0"/>
              </a:rPr>
              <a:t>20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6321784-7EFF-46F5-A322-A9534D774961}"/>
              </a:ext>
            </a:extLst>
          </p:cNvPr>
          <p:cNvSpPr/>
          <p:nvPr/>
        </p:nvSpPr>
        <p:spPr>
          <a:xfrm>
            <a:off x="10164150" y="6344876"/>
            <a:ext cx="1080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Face: </a:t>
            </a:r>
            <a:r>
              <a:rPr lang="ru-RU" dirty="0">
                <a:latin typeface="Sylfaen" panose="010A0502050306030303" pitchFamily="18" charset="0"/>
              </a:rPr>
              <a:t>116</a:t>
            </a:r>
          </a:p>
        </p:txBody>
      </p:sp>
    </p:spTree>
    <p:extLst>
      <p:ext uri="{BB962C8B-B14F-4D97-AF65-F5344CB8AC3E}">
        <p14:creationId xmlns:p14="http://schemas.microsoft.com/office/powerpoint/2010/main" val="241920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CCF570-A19C-4E06-BEF3-1068E99BC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0994" y="1818163"/>
            <a:ext cx="7323903" cy="25529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E554E88-D8E4-4A8E-AC05-F2E491492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243" y="4119162"/>
            <a:ext cx="8187908" cy="272775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17CD592-BDA4-4425-8879-BF22AC49EE45}"/>
              </a:ext>
            </a:extLst>
          </p:cNvPr>
          <p:cNvSpPr/>
          <p:nvPr/>
        </p:nvSpPr>
        <p:spPr>
          <a:xfrm>
            <a:off x="10616653" y="3611831"/>
            <a:ext cx="10134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Sylfaen" panose="010A0502050306030303" pitchFamily="18" charset="0"/>
              </a:rPr>
              <a:t>Face: </a:t>
            </a:r>
            <a:r>
              <a:rPr lang="ru-RU" sz="1200" dirty="0">
                <a:latin typeface="Sylfaen" panose="010A0502050306030303" pitchFamily="18" charset="0"/>
              </a:rPr>
              <a:t>479187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F38C38-A8CF-4CBA-8CE8-E7CC9D4B82CC}"/>
              </a:ext>
            </a:extLst>
          </p:cNvPr>
          <p:cNvSpPr/>
          <p:nvPr/>
        </p:nvSpPr>
        <p:spPr>
          <a:xfrm>
            <a:off x="9447920" y="6398438"/>
            <a:ext cx="936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Sylfaen" panose="010A0502050306030303" pitchFamily="18" charset="0"/>
              </a:rPr>
              <a:t>Face:</a:t>
            </a:r>
            <a:r>
              <a:rPr lang="ru-RU" sz="1200" dirty="0">
                <a:latin typeface="Sylfaen" panose="010A0502050306030303" pitchFamily="18" charset="0"/>
              </a:rPr>
              <a:t> </a:t>
            </a:r>
            <a:r>
              <a:rPr lang="ka-GE" sz="1200" dirty="0">
                <a:latin typeface="Sylfaen" panose="010A0502050306030303" pitchFamily="18" charset="0"/>
              </a:rPr>
              <a:t>16464</a:t>
            </a:r>
            <a:endParaRPr lang="ru-RU" sz="1200" dirty="0">
              <a:latin typeface="Sylfaen" panose="010A0502050306030303" pitchFamily="18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7AC3A0-BB3D-442D-8C3D-F2D1F5CCF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dirty="0"/>
              <a:t>simplification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DB2070-7172-4A45-8D36-AD4165D2BE79}"/>
              </a:ext>
            </a:extLst>
          </p:cNvPr>
          <p:cNvSpPr txBox="1"/>
          <p:nvPr/>
        </p:nvSpPr>
        <p:spPr>
          <a:xfrm>
            <a:off x="6741361" y="1807077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Detailed 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DDE75B-46CF-471D-A1DA-63BF898A205F}"/>
              </a:ext>
            </a:extLst>
          </p:cNvPr>
          <p:cNvSpPr txBox="1"/>
          <p:nvPr/>
        </p:nvSpPr>
        <p:spPr>
          <a:xfrm>
            <a:off x="7665352" y="3934496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Simplified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7BDD1D-8F30-41B0-85D5-F50D87F3C230}"/>
              </a:ext>
            </a:extLst>
          </p:cNvPr>
          <p:cNvSpPr txBox="1"/>
          <p:nvPr/>
        </p:nvSpPr>
        <p:spPr>
          <a:xfrm>
            <a:off x="384920" y="3241999"/>
            <a:ext cx="30920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Use the above methods to facilitate the geometry, we get a difference in polygons of about 97%, which significantly affects the system load</a:t>
            </a:r>
            <a:endParaRPr lang="ru-RU" dirty="0">
              <a:latin typeface="Sylfaen" panose="010A0502050306030303" pitchFamily="18" charset="0"/>
            </a:endParaRPr>
          </a:p>
          <a:p>
            <a:r>
              <a:rPr lang="en-US" dirty="0">
                <a:latin typeface="Sylfaen" panose="010A0502050306030303" pitchFamily="18" charset="0"/>
              </a:rPr>
              <a:t>But the visual part is almost indistinguishable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D7FA1E34-A8E2-43B6-B37E-D6F57E9F3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8643" y="6492875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3720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CDAC7E-67E3-4AE7-9617-B55B3DDA8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simplification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8BBCBA4-1993-48BD-95F7-5E3F0104E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4554" y="6492875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12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4E5F547-7885-4DF9-812D-3D5A5BB1D3B0}"/>
              </a:ext>
            </a:extLst>
          </p:cNvPr>
          <p:cNvSpPr/>
          <p:nvPr/>
        </p:nvSpPr>
        <p:spPr>
          <a:xfrm>
            <a:off x="581192" y="3173211"/>
            <a:ext cx="26405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For today, we have simplified </a:t>
            </a:r>
            <a:r>
              <a:rPr lang="ru-RU" dirty="0">
                <a:latin typeface="Sylfaen" panose="010A0502050306030303" pitchFamily="18" charset="0"/>
              </a:rPr>
              <a:t>83 </a:t>
            </a:r>
            <a:r>
              <a:rPr lang="en-US" dirty="0">
                <a:latin typeface="Sylfaen" panose="010A0502050306030303" pitchFamily="18" charset="0"/>
              </a:rPr>
              <a:t>atlas detector geometries that can be seen in Tracer</a:t>
            </a:r>
            <a:endParaRPr lang="ru-RU" dirty="0">
              <a:latin typeface="Sylfaen" panose="010A0502050306030303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C5ED295-2523-4075-89A8-30AE14A9C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098" y="1833694"/>
            <a:ext cx="6920201" cy="485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72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0F5A49B-17CF-4E09-A31B-0BBF756D8BDD}"/>
              </a:ext>
            </a:extLst>
          </p:cNvPr>
          <p:cNvSpPr/>
          <p:nvPr/>
        </p:nvSpPr>
        <p:spPr>
          <a:xfrm>
            <a:off x="448235" y="627529"/>
            <a:ext cx="11295530" cy="59525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latin typeface="Sylfaen" panose="010A0502050306030303" pitchFamily="18" charset="0"/>
              </a:rPr>
              <a:t>Simplification </a:t>
            </a:r>
            <a:endParaRPr lang="ru-RU" sz="220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1F4AC4-E0CF-4F96-87E1-EF59321C8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18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AB9C1F-AEEF-47FE-8C2D-F20E9F022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Simplification 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96749D7-4E93-4DA9-A353-69B3C2209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3</a:t>
            </a:fld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CB41F6-7A05-475E-8A3C-71B0CCCD5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3572" y="4204448"/>
            <a:ext cx="3405784" cy="25337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08715B-58A6-4B72-9B94-C19474BB7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905" y="1866052"/>
            <a:ext cx="4842903" cy="1969994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id="{388ED5DA-115D-4E0F-9FAF-9EAA38FFC096}"/>
              </a:ext>
            </a:extLst>
          </p:cNvPr>
          <p:cNvSpPr/>
          <p:nvPr/>
        </p:nvSpPr>
        <p:spPr>
          <a:xfrm>
            <a:off x="7628965" y="3218329"/>
            <a:ext cx="349623" cy="2958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02668ED0-36C9-4B2D-B955-E2492B653B2C}"/>
              </a:ext>
            </a:extLst>
          </p:cNvPr>
          <p:cNvCxnSpPr>
            <a:cxnSpLocks/>
            <a:stCxn id="7" idx="4"/>
          </p:cNvCxnSpPr>
          <p:nvPr/>
        </p:nvCxnSpPr>
        <p:spPr>
          <a:xfrm>
            <a:off x="7803777" y="3514165"/>
            <a:ext cx="76199" cy="5737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EA3DF8B-013B-43EC-B544-3972053CEB60}"/>
              </a:ext>
            </a:extLst>
          </p:cNvPr>
          <p:cNvSpPr/>
          <p:nvPr/>
        </p:nvSpPr>
        <p:spPr>
          <a:xfrm>
            <a:off x="1274981" y="2851048"/>
            <a:ext cx="44362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A polygon is a collection of vertices, edges, and faces that define the shape of a polyhedral object in 3D computer graphics and volumetric modeling. The faces are usually triangles, quadrilaterals, or other simple convex polygons</a:t>
            </a:r>
            <a:r>
              <a:rPr lang="ru-RU" dirty="0">
                <a:latin typeface="Sylfaen" panose="010A0502050306030303" pitchFamily="18" charset="0"/>
              </a:rPr>
              <a:t>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D1FA033-220F-40A4-8022-1733A012A2CF}"/>
              </a:ext>
            </a:extLst>
          </p:cNvPr>
          <p:cNvSpPr/>
          <p:nvPr/>
        </p:nvSpPr>
        <p:spPr>
          <a:xfrm>
            <a:off x="1214490" y="2061062"/>
            <a:ext cx="5231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To visualize any geometry you need to use polygons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50FEC17-E9CD-4D8E-83BE-FC8BA5D9080A}"/>
              </a:ext>
            </a:extLst>
          </p:cNvPr>
          <p:cNvSpPr/>
          <p:nvPr/>
        </p:nvSpPr>
        <p:spPr>
          <a:xfrm>
            <a:off x="1274981" y="5786512"/>
            <a:ext cx="3736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More polygons load </a:t>
            </a:r>
            <a:r>
              <a:rPr lang="en-US" dirty="0" smtClean="0">
                <a:latin typeface="Sylfaen" panose="010A0502050306030303" pitchFamily="18" charset="0"/>
              </a:rPr>
              <a:t>the system </a:t>
            </a:r>
            <a:r>
              <a:rPr lang="en-US" dirty="0">
                <a:latin typeface="Sylfaen" panose="010A0502050306030303" pitchFamily="18" charset="0"/>
              </a:rPr>
              <a:t>more</a:t>
            </a:r>
          </a:p>
        </p:txBody>
      </p:sp>
    </p:spTree>
    <p:extLst>
      <p:ext uri="{BB962C8B-B14F-4D97-AF65-F5344CB8AC3E}">
        <p14:creationId xmlns:p14="http://schemas.microsoft.com/office/powerpoint/2010/main" val="406117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643838-D30A-461A-AAD3-751785255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simplification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82849B-9E90-4965-B1CA-97AF13C90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265" y="2539273"/>
            <a:ext cx="4264748" cy="20830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Sylfaen" panose="010A0502050306030303" pitchFamily="18" charset="0"/>
              </a:rPr>
              <a:t>In order to visualize the components of the atlas detector , we use the geometry </a:t>
            </a:r>
            <a:r>
              <a:rPr lang="en-US" sz="2000" u="sng" dirty="0">
                <a:latin typeface="Sylfaen" panose="010A0502050306030303" pitchFamily="18" charset="0"/>
              </a:rPr>
              <a:t>simplification</a:t>
            </a:r>
            <a:endParaRPr lang="ru-RU" sz="2000" u="sng" dirty="0">
              <a:latin typeface="Sylfaen" panose="010A0502050306030303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37C52B-8EF3-4799-BA34-3E7B4E823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6894" y="1837762"/>
            <a:ext cx="4574272" cy="4831977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6BD255-C21A-4FBA-8DB9-2592AAF3B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9492" y="6487177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13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F2F5D0E-7D1B-4417-9244-E58C2B8FDC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28"/>
          <a:stretch/>
        </p:blipFill>
        <p:spPr>
          <a:xfrm>
            <a:off x="8416584" y="4782834"/>
            <a:ext cx="3109268" cy="147640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AFB1BE-4D5F-4D98-93DC-CEE868C5A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simplification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A5024A1-8203-4145-AE4A-3DA122678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9492" y="6473770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5</a:t>
            </a:fld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433D3F-902B-4AA4-B009-CEBE51A34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773" y="1980383"/>
            <a:ext cx="3490314" cy="258792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73FEFD8-2C24-4FD4-A34E-CB4214C35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909" y="1972235"/>
            <a:ext cx="3490314" cy="259606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C7A28A9-49CA-47FA-A70C-6E924EC43259}"/>
              </a:ext>
            </a:extLst>
          </p:cNvPr>
          <p:cNvSpPr/>
          <p:nvPr/>
        </p:nvSpPr>
        <p:spPr>
          <a:xfrm>
            <a:off x="581192" y="1905506"/>
            <a:ext cx="2940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In order to reduce the load on the system, we first reduce the approximation.</a:t>
            </a:r>
          </a:p>
          <a:p>
            <a:endParaRPr lang="en-US" dirty="0">
              <a:latin typeface="Sylfaen" panose="010A0502050306030303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69C7BDF-B2C8-46AE-9230-2494559EC831}"/>
              </a:ext>
            </a:extLst>
          </p:cNvPr>
          <p:cNvSpPr/>
          <p:nvPr/>
        </p:nvSpPr>
        <p:spPr>
          <a:xfrm>
            <a:off x="484094" y="3644974"/>
            <a:ext cx="28687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as shown in the figure, we reduce the accuracy of the geometry from 0.1 to 10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AD6FCC0-EA3B-4F70-8FCB-4C8D0E14A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6513" y="4832731"/>
            <a:ext cx="3153953" cy="143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46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AF304-6D06-4D97-A271-13E386CB1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simplification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8028FF6-38C7-4A86-AB8A-F6022FB3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0528" y="6492875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6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F7FDBE-F84A-4539-BE49-5512FFBC1B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24" r="6477" b="10561"/>
          <a:stretch/>
        </p:blipFill>
        <p:spPr>
          <a:xfrm>
            <a:off x="9440067" y="4661647"/>
            <a:ext cx="2317666" cy="149419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38D3AEC-CC15-40C9-9A26-B032FB29BE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951" r="19851" b="9646"/>
          <a:stretch/>
        </p:blipFill>
        <p:spPr>
          <a:xfrm>
            <a:off x="6919910" y="4679899"/>
            <a:ext cx="2153216" cy="1395585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B9FFEC1-8232-43E0-A06B-AB32FAD64758}"/>
              </a:ext>
            </a:extLst>
          </p:cNvPr>
          <p:cNvSpPr/>
          <p:nvPr/>
        </p:nvSpPr>
        <p:spPr>
          <a:xfrm>
            <a:off x="9934367" y="6292092"/>
            <a:ext cx="1196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Face: </a:t>
            </a:r>
            <a:r>
              <a:rPr lang="ru-RU" dirty="0">
                <a:latin typeface="Sylfaen" panose="010A0502050306030303" pitchFamily="18" charset="0"/>
              </a:rPr>
              <a:t>1268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7B19CE3-D9E6-4E78-ABE0-FAE618F7172A}"/>
              </a:ext>
            </a:extLst>
          </p:cNvPr>
          <p:cNvSpPr/>
          <p:nvPr/>
        </p:nvSpPr>
        <p:spPr>
          <a:xfrm>
            <a:off x="7274661" y="6281996"/>
            <a:ext cx="1080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Face: </a:t>
            </a:r>
            <a:r>
              <a:rPr lang="ru-RU" dirty="0">
                <a:latin typeface="Sylfaen" panose="010A0502050306030303" pitchFamily="18" charset="0"/>
              </a:rPr>
              <a:t>368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5D5A6DE-C7B4-4A36-83E4-067B5AD05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390418"/>
            <a:ext cx="5937385" cy="1110065"/>
          </a:xfrm>
          <a:prstGeom prst="rect">
            <a:avLst/>
          </a:prstGeom>
        </p:spPr>
      </p:pic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FB071F5A-F80C-443B-B135-2F9915DDA7B4}"/>
              </a:ext>
            </a:extLst>
          </p:cNvPr>
          <p:cNvCxnSpPr/>
          <p:nvPr/>
        </p:nvCxnSpPr>
        <p:spPr>
          <a:xfrm flipH="1">
            <a:off x="7996518" y="3166189"/>
            <a:ext cx="815788" cy="1307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60419418-1DFA-4DA9-8DF6-851403920D20}"/>
              </a:ext>
            </a:extLst>
          </p:cNvPr>
          <p:cNvCxnSpPr/>
          <p:nvPr/>
        </p:nvCxnSpPr>
        <p:spPr>
          <a:xfrm>
            <a:off x="8830235" y="3166189"/>
            <a:ext cx="1425389" cy="1495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3FF861F-DDC2-402B-A7B8-B483ADDAF18C}"/>
              </a:ext>
            </a:extLst>
          </p:cNvPr>
          <p:cNvSpPr/>
          <p:nvPr/>
        </p:nvSpPr>
        <p:spPr>
          <a:xfrm>
            <a:off x="1667876" y="4485415"/>
            <a:ext cx="33922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lowering the accuracy of the geometry gives a difference polygons of about </a:t>
            </a:r>
            <a:r>
              <a:rPr lang="ru-RU" dirty="0">
                <a:latin typeface="Sylfaen" panose="010A0502050306030303" pitchFamily="18" charset="0"/>
              </a:rPr>
              <a:t>70.98%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3681068-B1E4-4916-9C20-C2EC495A1714}"/>
              </a:ext>
            </a:extLst>
          </p:cNvPr>
          <p:cNvSpPr/>
          <p:nvPr/>
        </p:nvSpPr>
        <p:spPr>
          <a:xfrm>
            <a:off x="814938" y="2149491"/>
            <a:ext cx="4226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polygon cannot be round. round objects are replaced by polygonal cuboid, but with a large number of these triangles, which resembles a circle</a:t>
            </a:r>
          </a:p>
        </p:txBody>
      </p:sp>
    </p:spTree>
    <p:extLst>
      <p:ext uri="{BB962C8B-B14F-4D97-AF65-F5344CB8AC3E}">
        <p14:creationId xmlns:p14="http://schemas.microsoft.com/office/powerpoint/2010/main" val="4224191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73B27-CC58-45DA-BDBE-2D4E8F48E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simplification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F1A0A96-6B95-4578-82BF-D131B8155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4554" y="6492875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7</a:t>
            </a:fld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C152812-E8F8-44C7-B036-F85A18EBE0AD}"/>
              </a:ext>
            </a:extLst>
          </p:cNvPr>
          <p:cNvSpPr/>
          <p:nvPr/>
        </p:nvSpPr>
        <p:spPr>
          <a:xfrm>
            <a:off x="901567" y="2181809"/>
            <a:ext cx="3593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but reducing the accuracy of the geometry does not always help reduce the load on the system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63ABDEC-2E23-41B5-8ABB-00C648E2BBB0}"/>
              </a:ext>
            </a:extLst>
          </p:cNvPr>
          <p:cNvSpPr/>
          <p:nvPr/>
        </p:nvSpPr>
        <p:spPr>
          <a:xfrm>
            <a:off x="901567" y="3907911"/>
            <a:ext cx="5429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On the bodies we remove small holes on the geometry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43A895-0D34-427D-9C6C-5356127EC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4342" y="4612402"/>
            <a:ext cx="1916682" cy="168313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EC27DEF-6180-4264-9149-9517224B9D94}"/>
              </a:ext>
            </a:extLst>
          </p:cNvPr>
          <p:cNvSpPr/>
          <p:nvPr/>
        </p:nvSpPr>
        <p:spPr>
          <a:xfrm>
            <a:off x="10740279" y="6361318"/>
            <a:ext cx="1080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Face: </a:t>
            </a:r>
            <a:r>
              <a:rPr lang="ru-RU" dirty="0">
                <a:latin typeface="Sylfaen" panose="010A0502050306030303" pitchFamily="18" charset="0"/>
              </a:rPr>
              <a:t>860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898CCB9-420B-45F4-8DF6-953453CC7E36}"/>
              </a:ext>
            </a:extLst>
          </p:cNvPr>
          <p:cNvSpPr/>
          <p:nvPr/>
        </p:nvSpPr>
        <p:spPr>
          <a:xfrm>
            <a:off x="7405836" y="6379588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Face: </a:t>
            </a:r>
            <a:r>
              <a:rPr lang="ru-RU" dirty="0">
                <a:latin typeface="Sylfaen" panose="010A0502050306030303" pitchFamily="18" charset="0"/>
              </a:rPr>
              <a:t>24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CB47D59-510F-4C0F-82E4-18476B79C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920" y="4710945"/>
            <a:ext cx="1916682" cy="164962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0A57E9C-C1EC-4278-B444-0829B7CA77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4415" y="1967547"/>
            <a:ext cx="4129647" cy="2352896"/>
          </a:xfrm>
          <a:prstGeom prst="rect">
            <a:avLst/>
          </a:prstGeom>
        </p:spPr>
      </p:pic>
      <p:sp>
        <p:nvSpPr>
          <p:cNvPr id="13" name="Овал 12">
            <a:extLst>
              <a:ext uri="{FF2B5EF4-FFF2-40B4-BE49-F238E27FC236}">
                <a16:creationId xmlns:a16="http://schemas.microsoft.com/office/drawing/2014/main" id="{922D35E6-3FCE-49E0-89DC-660DA2DFD704}"/>
              </a:ext>
            </a:extLst>
          </p:cNvPr>
          <p:cNvSpPr/>
          <p:nvPr/>
        </p:nvSpPr>
        <p:spPr>
          <a:xfrm>
            <a:off x="7860630" y="3650684"/>
            <a:ext cx="510535" cy="4015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3CB1926-2BA2-4CF4-B8E9-7FD5B4D3E79F}"/>
              </a:ext>
            </a:extLst>
          </p:cNvPr>
          <p:cNvCxnSpPr>
            <a:stCxn id="13" idx="4"/>
          </p:cNvCxnSpPr>
          <p:nvPr/>
        </p:nvCxnSpPr>
        <p:spPr>
          <a:xfrm flipH="1">
            <a:off x="7738712" y="4052236"/>
            <a:ext cx="377186" cy="5601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CE80D4C2-48A2-4244-874A-4F64E90C4FFE}"/>
              </a:ext>
            </a:extLst>
          </p:cNvPr>
          <p:cNvCxnSpPr/>
          <p:nvPr/>
        </p:nvCxnSpPr>
        <p:spPr>
          <a:xfrm>
            <a:off x="8115898" y="4071253"/>
            <a:ext cx="1788444" cy="8087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DBC95A65-FBE3-4C9E-8C1E-BA47CD201164}"/>
              </a:ext>
            </a:extLst>
          </p:cNvPr>
          <p:cNvSpPr/>
          <p:nvPr/>
        </p:nvSpPr>
        <p:spPr>
          <a:xfrm>
            <a:off x="885525" y="4889427"/>
            <a:ext cx="3952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this gives a difference in the number of polygons in some cases up to 98%</a:t>
            </a:r>
            <a:endParaRPr lang="ru-RU" dirty="0">
              <a:latin typeface="Sylfaen" panose="010A05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982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24CCB-8A81-44DB-8886-B93AEEA20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simplification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13E66B0-5FCB-49B8-9212-D6B361907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/>
              <a:t>8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C8A866-5B77-45D1-830D-888224E38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2194" y="1919352"/>
            <a:ext cx="4219225" cy="22168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DA16E3-545E-40D0-83F2-A63109B26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8962" y="4376686"/>
            <a:ext cx="2919563" cy="198138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64DE66D-2825-4DEF-9BAD-7604CFE125C8}"/>
              </a:ext>
            </a:extLst>
          </p:cNvPr>
          <p:cNvSpPr/>
          <p:nvPr/>
        </p:nvSpPr>
        <p:spPr>
          <a:xfrm>
            <a:off x="10153338" y="6252345"/>
            <a:ext cx="1196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Face: </a:t>
            </a:r>
            <a:r>
              <a:rPr lang="ru-RU" dirty="0">
                <a:latin typeface="Sylfaen" panose="010A0502050306030303" pitchFamily="18" charset="0"/>
              </a:rPr>
              <a:t>2964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DB538BB-C449-4BEB-945C-0B388D667829}"/>
              </a:ext>
            </a:extLst>
          </p:cNvPr>
          <p:cNvSpPr/>
          <p:nvPr/>
        </p:nvSpPr>
        <p:spPr>
          <a:xfrm>
            <a:off x="7450300" y="6173402"/>
            <a:ext cx="1080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Face: </a:t>
            </a:r>
            <a:r>
              <a:rPr lang="ru-RU" dirty="0">
                <a:latin typeface="Sylfaen" panose="010A0502050306030303" pitchFamily="18" charset="0"/>
              </a:rPr>
              <a:t>132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8F6A7A6-C368-42A2-9F95-D7330E164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1" y="4286142"/>
            <a:ext cx="2759242" cy="1887260"/>
          </a:xfrm>
          <a:prstGeom prst="rect">
            <a:avLst/>
          </a:prstGeom>
        </p:spPr>
      </p:pic>
      <p:sp>
        <p:nvSpPr>
          <p:cNvPr id="10" name="Овал 9">
            <a:extLst>
              <a:ext uri="{FF2B5EF4-FFF2-40B4-BE49-F238E27FC236}">
                <a16:creationId xmlns:a16="http://schemas.microsoft.com/office/drawing/2014/main" id="{534D4B1D-BD1F-470E-8FB0-E8CE4FEF514E}"/>
              </a:ext>
            </a:extLst>
          </p:cNvPr>
          <p:cNvSpPr/>
          <p:nvPr/>
        </p:nvSpPr>
        <p:spPr>
          <a:xfrm>
            <a:off x="7450300" y="3253339"/>
            <a:ext cx="606045" cy="5486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C8A93940-8CE7-481E-9D0D-285901ED5B28}"/>
              </a:ext>
            </a:extLst>
          </p:cNvPr>
          <p:cNvCxnSpPr>
            <a:stCxn id="10" idx="4"/>
          </p:cNvCxnSpPr>
          <p:nvPr/>
        </p:nvCxnSpPr>
        <p:spPr>
          <a:xfrm flipH="1">
            <a:off x="7450300" y="3801979"/>
            <a:ext cx="303023" cy="6641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CA39F206-8358-4A22-A2AA-CA39A9204027}"/>
              </a:ext>
            </a:extLst>
          </p:cNvPr>
          <p:cNvCxnSpPr>
            <a:cxnSpLocks/>
            <a:stCxn id="10" idx="5"/>
          </p:cNvCxnSpPr>
          <p:nvPr/>
        </p:nvCxnSpPr>
        <p:spPr>
          <a:xfrm>
            <a:off x="7967592" y="3721633"/>
            <a:ext cx="1736772" cy="9658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347C85C-5C46-45D2-917B-611AB15E2103}"/>
              </a:ext>
            </a:extLst>
          </p:cNvPr>
          <p:cNvSpPr/>
          <p:nvPr/>
        </p:nvSpPr>
        <p:spPr>
          <a:xfrm>
            <a:off x="1187642" y="2358885"/>
            <a:ext cx="2747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we also change small circles to polygons and fill empty objects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2C0254D-B165-498B-A6D3-3A1CAD462B76}"/>
              </a:ext>
            </a:extLst>
          </p:cNvPr>
          <p:cNvSpPr/>
          <p:nvPr/>
        </p:nvSpPr>
        <p:spPr>
          <a:xfrm>
            <a:off x="1499817" y="3672385"/>
            <a:ext cx="33843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visually the difference is almost imperceptible. But the difference of polygons is</a:t>
            </a:r>
            <a:r>
              <a:rPr lang="ru-RU" dirty="0">
                <a:latin typeface="Sylfaen" panose="010A0502050306030303" pitchFamily="18" charset="0"/>
              </a:rPr>
              <a:t> </a:t>
            </a:r>
            <a:r>
              <a:rPr lang="en-US" dirty="0">
                <a:latin typeface="Sylfaen" panose="010A0502050306030303" pitchFamily="18" charset="0"/>
              </a:rPr>
              <a:t>about </a:t>
            </a:r>
            <a:r>
              <a:rPr lang="ru-RU" dirty="0">
                <a:latin typeface="Sylfaen" panose="010A0502050306030303" pitchFamily="18" charset="0"/>
              </a:rPr>
              <a:t>95</a:t>
            </a:r>
            <a:r>
              <a:rPr lang="en-US" dirty="0">
                <a:latin typeface="Sylfaen" panose="010A0502050306030303" pitchFamily="18" charset="0"/>
              </a:rPr>
              <a:t>.5%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07156669-2E37-48F8-A291-180624A29F22}"/>
              </a:ext>
            </a:extLst>
          </p:cNvPr>
          <p:cNvSpPr/>
          <p:nvPr/>
        </p:nvSpPr>
        <p:spPr>
          <a:xfrm>
            <a:off x="1863944" y="4905712"/>
            <a:ext cx="41420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we simplify this way mainly such geometries as: handrails, stairs, and other small round geometries</a:t>
            </a:r>
            <a:endParaRPr lang="ru-RU" dirty="0">
              <a:latin typeface="Sylfaen" panose="010A05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634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AEB0CB-1452-4B6E-863E-7320F02A7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simplification</a:t>
            </a:r>
            <a:endParaRPr lang="ru-RU" dirty="0">
              <a:latin typeface="Sylfaen" panose="010A0502050306030303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D378A48-8574-4DDB-ACEC-60D65A399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fld id="{6390677A-813D-491F-8EF1-905F1819900C}" type="slidenum">
              <a:rPr lang="ru-RU" smtClean="0">
                <a:latin typeface="Sylfaen" panose="010A0502050306030303" pitchFamily="18" charset="0"/>
              </a:rPr>
              <a:t>9</a:t>
            </a:fld>
            <a:endParaRPr lang="ru-RU">
              <a:latin typeface="Sylfaen" panose="010A0502050306030303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78D6133-5175-4098-9D55-3D0C6E338969}"/>
              </a:ext>
            </a:extLst>
          </p:cNvPr>
          <p:cNvSpPr txBox="1">
            <a:spLocks/>
          </p:cNvSpPr>
          <p:nvPr/>
        </p:nvSpPr>
        <p:spPr>
          <a:xfrm>
            <a:off x="581192" y="692531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>
              <a:latin typeface="Sylfaen" panose="010A0502050306030303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D33C19-9520-4470-BEF7-6BF5A77B5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493" y="1839229"/>
            <a:ext cx="7555831" cy="2415255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3A93F1A-110A-4554-86CE-724D49B724B0}"/>
              </a:ext>
            </a:extLst>
          </p:cNvPr>
          <p:cNvSpPr/>
          <p:nvPr/>
        </p:nvSpPr>
        <p:spPr>
          <a:xfrm>
            <a:off x="10335937" y="579613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ylfaen" panose="010A0502050306030303" pitchFamily="18" charset="0"/>
              </a:rPr>
              <a:t>1100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9A3B7EF-34DD-4D16-AF9F-A66AAD2E2D2A}"/>
              </a:ext>
            </a:extLst>
          </p:cNvPr>
          <p:cNvSpPr/>
          <p:nvPr/>
        </p:nvSpPr>
        <p:spPr>
          <a:xfrm>
            <a:off x="6622023" y="598431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ylfaen" panose="010A0502050306030303" pitchFamily="18" charset="0"/>
              </a:rPr>
              <a:t>36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4202BD8-C0A8-4693-86E9-300912AD4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377" y="4572807"/>
            <a:ext cx="3322947" cy="71130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8575683-EFA2-468E-9DCC-27C8A82961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2493" y="4572807"/>
            <a:ext cx="4100362" cy="880721"/>
          </a:xfrm>
          <a:prstGeom prst="rect">
            <a:avLst/>
          </a:prstGeom>
        </p:spPr>
      </p:pic>
      <p:sp>
        <p:nvSpPr>
          <p:cNvPr id="11" name="Овал 10">
            <a:extLst>
              <a:ext uri="{FF2B5EF4-FFF2-40B4-BE49-F238E27FC236}">
                <a16:creationId xmlns:a16="http://schemas.microsoft.com/office/drawing/2014/main" id="{BD8E6AC2-EBBB-4E25-ADBE-D4A1F63A49FC}"/>
              </a:ext>
            </a:extLst>
          </p:cNvPr>
          <p:cNvSpPr/>
          <p:nvPr/>
        </p:nvSpPr>
        <p:spPr>
          <a:xfrm>
            <a:off x="7757962" y="2877954"/>
            <a:ext cx="1097280" cy="4860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0B49B1BD-2D37-4682-8C5F-CC16472BD5E5}"/>
              </a:ext>
            </a:extLst>
          </p:cNvPr>
          <p:cNvCxnSpPr>
            <a:stCxn id="11" idx="3"/>
          </p:cNvCxnSpPr>
          <p:nvPr/>
        </p:nvCxnSpPr>
        <p:spPr>
          <a:xfrm flipH="1">
            <a:off x="7459579" y="3292860"/>
            <a:ext cx="459076" cy="14235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149478F-0839-40AF-ADB4-867DC9A55915}"/>
              </a:ext>
            </a:extLst>
          </p:cNvPr>
          <p:cNvCxnSpPr>
            <a:cxnSpLocks/>
            <a:stCxn id="11" idx="5"/>
          </p:cNvCxnSpPr>
          <p:nvPr/>
        </p:nvCxnSpPr>
        <p:spPr>
          <a:xfrm>
            <a:off x="8694549" y="3292860"/>
            <a:ext cx="998091" cy="11088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A4664BC-3DA3-423A-BC9E-364972B6C213}"/>
              </a:ext>
            </a:extLst>
          </p:cNvPr>
          <p:cNvSpPr/>
          <p:nvPr/>
        </p:nvSpPr>
        <p:spPr>
          <a:xfrm>
            <a:off x="866274" y="3121000"/>
            <a:ext cx="32437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also combine several similar objects into one, which also gives difference</a:t>
            </a:r>
            <a:r>
              <a:rPr lang="ru-RU" dirty="0"/>
              <a:t> </a:t>
            </a:r>
            <a:r>
              <a:rPr lang="en-US" dirty="0"/>
              <a:t>about 97%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4759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4290</TotalTime>
  <Words>391</Words>
  <Application>Microsoft Office PowerPoint</Application>
  <PresentationFormat>Widescreen</PresentationFormat>
  <Paragraphs>62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Calibri</vt:lpstr>
      <vt:lpstr>Corbel</vt:lpstr>
      <vt:lpstr>Gill Sans MT</vt:lpstr>
      <vt:lpstr>Roboto</vt:lpstr>
      <vt:lpstr>Sylfaen</vt:lpstr>
      <vt:lpstr>Times New Roman</vt:lpstr>
      <vt:lpstr>Wingdings 2</vt:lpstr>
      <vt:lpstr>Dividend</vt:lpstr>
      <vt:lpstr>ATLAS-GTU TAI Workshop</vt:lpstr>
      <vt:lpstr>PowerPoint Presentation</vt:lpstr>
      <vt:lpstr>Simplification </vt:lpstr>
      <vt:lpstr>simplification</vt:lpstr>
      <vt:lpstr>simplification</vt:lpstr>
      <vt:lpstr>simplification</vt:lpstr>
      <vt:lpstr>simplification</vt:lpstr>
      <vt:lpstr>simplification</vt:lpstr>
      <vt:lpstr>simplification</vt:lpstr>
      <vt:lpstr>simplification</vt:lpstr>
      <vt:lpstr>simplification</vt:lpstr>
      <vt:lpstr>simplification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ATLAS-GTU TAI Workshop</dc:title>
  <dc:creator>Aleksnder</dc:creator>
  <cp:lastModifiedBy>Windows User</cp:lastModifiedBy>
  <cp:revision>130</cp:revision>
  <dcterms:created xsi:type="dcterms:W3CDTF">2022-11-24T07:09:53Z</dcterms:created>
  <dcterms:modified xsi:type="dcterms:W3CDTF">2022-11-29T07:20:25Z</dcterms:modified>
</cp:coreProperties>
</file>