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77"/>
    <p:restoredTop sz="94627"/>
  </p:normalViewPr>
  <p:slideViewPr>
    <p:cSldViewPr snapToGrid="0" snapToObjects="1">
      <p:cViewPr varScale="1">
        <p:scale>
          <a:sx n="115" d="100"/>
          <a:sy n="115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97EF0-5B8F-844A-97E1-1624B93E0B29}" type="datetimeFigureOut">
              <a:rPr lang="fr-FR" smtClean="0"/>
              <a:t>12/01/2023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643E-4E14-CB4A-9CD3-BBCEDFB9F6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285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393A5D-14D6-4646-84B9-A0E78F83D06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739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project meeting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71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project meeting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3177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project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13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49784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project meeting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85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73800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72269" y="177801"/>
            <a:ext cx="1351732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50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33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2"/>
          <a:srcRect t="11617" b="21185"/>
          <a:stretch>
            <a:fillRect/>
          </a:stretch>
        </p:blipFill>
        <p:spPr>
          <a:xfrm>
            <a:off x="0" y="1502941"/>
            <a:ext cx="12192000" cy="542787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12192000" cy="6854613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949281" y="141307"/>
            <a:ext cx="8706048" cy="1143000"/>
          </a:xfrm>
        </p:spPr>
        <p:txBody>
          <a:bodyPr/>
          <a:lstStyle/>
          <a:p>
            <a:r>
              <a:rPr lang="en-US" dirty="0" smtClean="0"/>
              <a:t>CEA Contribution to WP6 task 6.3</a:t>
            </a:r>
            <a:endParaRPr lang="en-GB" dirty="0"/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468" y="162133"/>
            <a:ext cx="1341203" cy="1341203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8115328" y="5112265"/>
            <a:ext cx="3962400" cy="1405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/>
            <a:r>
              <a:rPr lang="en-GB" sz="2133" dirty="0" smtClean="0">
                <a:solidFill>
                  <a:prstClr val="white"/>
                </a:solidFill>
                <a:latin typeface="Arial Narrow"/>
                <a:cs typeface="Arial Narrow"/>
              </a:rPr>
              <a:t>Guillaume Ferrand</a:t>
            </a:r>
            <a:endParaRPr lang="en-GB" sz="2133" dirty="0">
              <a:solidFill>
                <a:prstClr val="white"/>
              </a:solidFill>
              <a:latin typeface="Arial Narrow"/>
              <a:cs typeface="Arial Narrow"/>
            </a:endParaRPr>
          </a:p>
          <a:p>
            <a:pPr algn="r" defTabSz="609585"/>
            <a:r>
              <a:rPr lang="en-GB" sz="2133" dirty="0">
                <a:solidFill>
                  <a:prstClr val="white"/>
                </a:solidFill>
                <a:latin typeface="Arial Narrow"/>
                <a:cs typeface="Arial Narrow"/>
              </a:rPr>
              <a:t>CEA Paris-</a:t>
            </a:r>
            <a:r>
              <a:rPr lang="en-GB" sz="2133" dirty="0" err="1">
                <a:solidFill>
                  <a:prstClr val="white"/>
                </a:solidFill>
                <a:latin typeface="Arial Narrow"/>
                <a:cs typeface="Arial Narrow"/>
              </a:rPr>
              <a:t>Saclay</a:t>
            </a:r>
            <a:endParaRPr lang="en-GB" sz="2133" dirty="0">
              <a:solidFill>
                <a:prstClr val="white"/>
              </a:solidFill>
              <a:latin typeface="Arial Narrow"/>
              <a:cs typeface="Arial Narrow"/>
            </a:endParaRPr>
          </a:p>
          <a:p>
            <a:pPr algn="r" defTabSz="609585"/>
            <a:r>
              <a:rPr lang="en-US" sz="2133" dirty="0">
                <a:solidFill>
                  <a:prstClr val="white"/>
                </a:solidFill>
                <a:latin typeface="Arial Narrow"/>
                <a:cs typeface="Arial Narrow"/>
              </a:rPr>
              <a:t>Muon collider </a:t>
            </a:r>
            <a:r>
              <a:rPr lang="en-US" sz="2133" dirty="0" smtClean="0">
                <a:solidFill>
                  <a:prstClr val="white"/>
                </a:solidFill>
                <a:latin typeface="Arial Narrow"/>
                <a:cs typeface="Arial Narrow"/>
              </a:rPr>
              <a:t>WP6 </a:t>
            </a:r>
            <a:r>
              <a:rPr lang="en-US" sz="2133" dirty="0">
                <a:solidFill>
                  <a:prstClr val="white"/>
                </a:solidFill>
                <a:latin typeface="Arial Narrow"/>
                <a:cs typeface="Arial Narrow"/>
              </a:rPr>
              <a:t>meeting</a:t>
            </a:r>
          </a:p>
          <a:p>
            <a:pPr algn="r" defTabSz="609585"/>
            <a:r>
              <a:rPr lang="fr-FR" sz="2133" dirty="0" err="1" smtClean="0">
                <a:solidFill>
                  <a:prstClr val="white"/>
                </a:solidFill>
                <a:latin typeface="Arial Narrow"/>
                <a:cs typeface="Arial Narrow"/>
              </a:rPr>
              <a:t>January</a:t>
            </a:r>
            <a:r>
              <a:rPr lang="fr-FR" sz="2133" dirty="0" smtClean="0">
                <a:solidFill>
                  <a:prstClr val="white"/>
                </a:solidFill>
                <a:latin typeface="Arial Narrow"/>
                <a:cs typeface="Arial Narrow"/>
              </a:rPr>
              <a:t> 12, 2023</a:t>
            </a:r>
            <a:endParaRPr lang="en-GB" sz="24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1" y="162133"/>
            <a:ext cx="1308127" cy="106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835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sz="2800" dirty="0" err="1"/>
              <a:t>Task</a:t>
            </a:r>
            <a:r>
              <a:rPr lang="fr-FR" sz="2800" dirty="0"/>
              <a:t> objectives:</a:t>
            </a:r>
          </a:p>
          <a:p>
            <a:pPr lvl="1"/>
            <a:r>
              <a:rPr lang="fr-FR" sz="2800" dirty="0" err="1"/>
              <a:t>Find</a:t>
            </a:r>
            <a:r>
              <a:rPr lang="fr-FR" sz="2800" dirty="0"/>
              <a:t> best </a:t>
            </a:r>
            <a:r>
              <a:rPr lang="fr-FR" sz="2800" dirty="0" err="1"/>
              <a:t>cavities</a:t>
            </a:r>
            <a:r>
              <a:rPr lang="fr-FR" sz="2800" dirty="0"/>
              <a:t> and RF </a:t>
            </a:r>
            <a:r>
              <a:rPr lang="fr-FR" sz="2800" dirty="0" err="1"/>
              <a:t>properties</a:t>
            </a:r>
            <a:r>
              <a:rPr lang="fr-FR" sz="2800" dirty="0"/>
              <a:t> to </a:t>
            </a:r>
            <a:r>
              <a:rPr lang="fr-FR" sz="2800" dirty="0" err="1"/>
              <a:t>minimize</a:t>
            </a:r>
            <a:r>
              <a:rPr lang="fr-FR" sz="2800" dirty="0"/>
              <a:t> breakdown due to high </a:t>
            </a:r>
            <a:r>
              <a:rPr lang="fr-FR" sz="2800" dirty="0" err="1"/>
              <a:t>accelerating</a:t>
            </a:r>
            <a:r>
              <a:rPr lang="fr-FR" sz="2800" dirty="0"/>
              <a:t> gradients </a:t>
            </a:r>
            <a:r>
              <a:rPr lang="fr-FR" sz="2800" dirty="0" err="1"/>
              <a:t>under</a:t>
            </a:r>
            <a:r>
              <a:rPr lang="fr-FR" sz="2800" dirty="0"/>
              <a:t> high </a:t>
            </a:r>
            <a:r>
              <a:rPr lang="fr-FR" sz="2800" dirty="0" err="1"/>
              <a:t>magnetic</a:t>
            </a:r>
            <a:r>
              <a:rPr lang="fr-FR" sz="2800" dirty="0"/>
              <a:t> </a:t>
            </a:r>
            <a:r>
              <a:rPr lang="fr-FR" sz="2800" dirty="0" err="1"/>
              <a:t>field</a:t>
            </a:r>
            <a:r>
              <a:rPr lang="fr-FR" sz="2800" dirty="0"/>
              <a:t>. (</a:t>
            </a:r>
            <a:r>
              <a:rPr lang="fr-FR" sz="2800" dirty="0" err="1"/>
              <a:t>Material</a:t>
            </a:r>
            <a:r>
              <a:rPr lang="fr-FR" sz="2800" dirty="0"/>
              <a:t>, </a:t>
            </a:r>
            <a:r>
              <a:rPr lang="fr-FR" sz="2800" dirty="0" err="1"/>
              <a:t>gas</a:t>
            </a:r>
            <a:r>
              <a:rPr lang="fr-FR" sz="2800" dirty="0"/>
              <a:t>, </a:t>
            </a:r>
            <a:r>
              <a:rPr lang="fr-FR" sz="2800" dirty="0" err="1"/>
              <a:t>temperature</a:t>
            </a:r>
            <a:r>
              <a:rPr lang="fr-FR" sz="2800" dirty="0"/>
              <a:t>, pulse </a:t>
            </a:r>
            <a:r>
              <a:rPr lang="fr-FR" sz="2800" dirty="0" err="1"/>
              <a:t>length</a:t>
            </a:r>
            <a:r>
              <a:rPr lang="fr-FR" sz="2800" dirty="0" smtClean="0"/>
              <a:t>,…)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6.3: Break-down mitigation </a:t>
            </a:r>
            <a:r>
              <a:rPr lang="fr-FR" dirty="0" err="1" smtClean="0"/>
              <a:t>studies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388" y="3358548"/>
            <a:ext cx="5574790" cy="277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41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sz="3600" dirty="0" err="1" smtClean="0"/>
              <a:t>Studying</a:t>
            </a:r>
            <a:r>
              <a:rPr lang="fr-FR" sz="3600" dirty="0" smtClean="0"/>
              <a:t>/</a:t>
            </a:r>
            <a:r>
              <a:rPr lang="fr-FR" sz="3600" dirty="0" err="1" smtClean="0"/>
              <a:t>simulating</a:t>
            </a:r>
            <a:r>
              <a:rPr lang="fr-FR" sz="3600" dirty="0" smtClean="0"/>
              <a:t> breakdown </a:t>
            </a:r>
            <a:r>
              <a:rPr lang="fr-FR" sz="3600" dirty="0" err="1"/>
              <a:t>models</a:t>
            </a:r>
            <a:r>
              <a:rPr lang="fr-FR" sz="3600" dirty="0"/>
              <a:t>: </a:t>
            </a:r>
            <a:endParaRPr lang="fr-FR" sz="3600" dirty="0" smtClean="0"/>
          </a:p>
          <a:p>
            <a:pPr lvl="1"/>
            <a:r>
              <a:rPr lang="fr-FR" sz="3600" dirty="0" err="1" smtClean="0"/>
              <a:t>electron</a:t>
            </a:r>
            <a:r>
              <a:rPr lang="fr-FR" sz="3600" dirty="0" smtClean="0"/>
              <a:t> </a:t>
            </a:r>
            <a:r>
              <a:rPr lang="fr-FR" sz="3600" dirty="0" err="1"/>
              <a:t>tracking</a:t>
            </a:r>
            <a:r>
              <a:rPr lang="fr-FR" sz="3600" dirty="0"/>
              <a:t> </a:t>
            </a:r>
            <a:r>
              <a:rPr lang="fr-FR" sz="3600" dirty="0" err="1"/>
              <a:t>under</a:t>
            </a:r>
            <a:r>
              <a:rPr lang="fr-FR" sz="3600" dirty="0"/>
              <a:t> </a:t>
            </a:r>
            <a:r>
              <a:rPr lang="fr-FR" sz="3600" dirty="0" smtClean="0"/>
              <a:t>RF + </a:t>
            </a:r>
            <a:r>
              <a:rPr lang="fr-FR" sz="3600" dirty="0" err="1" smtClean="0"/>
              <a:t>magnetic</a:t>
            </a:r>
            <a:r>
              <a:rPr lang="fr-FR" sz="3600" dirty="0" smtClean="0"/>
              <a:t> </a:t>
            </a:r>
            <a:r>
              <a:rPr lang="fr-FR" sz="3600" dirty="0" err="1" smtClean="0"/>
              <a:t>field</a:t>
            </a:r>
            <a:r>
              <a:rPr lang="fr-FR" sz="3600" dirty="0"/>
              <a:t>,</a:t>
            </a:r>
            <a:endParaRPr lang="fr-FR" sz="3600" dirty="0" smtClean="0"/>
          </a:p>
          <a:p>
            <a:pPr lvl="1"/>
            <a:r>
              <a:rPr lang="fr-FR" sz="3600" dirty="0" err="1" smtClean="0"/>
              <a:t>different</a:t>
            </a:r>
            <a:r>
              <a:rPr lang="fr-FR" sz="3600" dirty="0" smtClean="0"/>
              <a:t> </a:t>
            </a:r>
            <a:r>
              <a:rPr lang="fr-FR" sz="3600" dirty="0"/>
              <a:t>pulse </a:t>
            </a:r>
            <a:r>
              <a:rPr lang="fr-FR" sz="3600" dirty="0" err="1"/>
              <a:t>lengths</a:t>
            </a:r>
            <a:r>
              <a:rPr lang="fr-FR" sz="3600" dirty="0"/>
              <a:t> in a </a:t>
            </a:r>
            <a:r>
              <a:rPr lang="fr-FR" sz="3600" dirty="0" err="1"/>
              <a:t>pillbox</a:t>
            </a:r>
            <a:r>
              <a:rPr lang="fr-FR" sz="3600" dirty="0"/>
              <a:t> </a:t>
            </a:r>
            <a:r>
              <a:rPr lang="fr-FR" sz="3600" dirty="0" err="1" smtClean="0"/>
              <a:t>cavity</a:t>
            </a:r>
            <a:r>
              <a:rPr lang="fr-FR" sz="3600" dirty="0" smtClean="0"/>
              <a:t>,</a:t>
            </a:r>
          </a:p>
          <a:p>
            <a:pPr lvl="1"/>
            <a:r>
              <a:rPr lang="fr-FR" sz="3600" dirty="0" smtClean="0"/>
              <a:t>thermal </a:t>
            </a:r>
            <a:r>
              <a:rPr lang="fr-FR" sz="3600" dirty="0" err="1"/>
              <a:t>studies</a:t>
            </a:r>
            <a:r>
              <a:rPr lang="fr-FR" sz="3600" dirty="0" smtClean="0"/>
              <a:t>.</a:t>
            </a:r>
          </a:p>
          <a:p>
            <a:pPr lvl="1"/>
            <a:r>
              <a:rPr lang="fr-FR" sz="3600" dirty="0" err="1" smtClean="0"/>
              <a:t>scaling</a:t>
            </a:r>
            <a:r>
              <a:rPr lang="fr-FR" sz="3600" dirty="0" smtClean="0"/>
              <a:t> </a:t>
            </a:r>
            <a:r>
              <a:rPr lang="fr-FR" sz="3600" dirty="0" err="1" smtClean="0"/>
              <a:t>laws</a:t>
            </a:r>
            <a:r>
              <a:rPr lang="fr-FR" sz="3600" dirty="0" smtClean="0"/>
              <a:t>.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CEA Contribution </a:t>
            </a:r>
            <a:r>
              <a:rPr lang="fr-FR" dirty="0" smtClean="0"/>
              <a:t>– </a:t>
            </a:r>
            <a:r>
              <a:rPr lang="fr-FR" dirty="0" err="1" smtClean="0"/>
              <a:t>Study</a:t>
            </a:r>
            <a:r>
              <a:rPr lang="fr-FR" dirty="0" smtClean="0"/>
              <a:t> and simulation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37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sz="2800" dirty="0" err="1" smtClean="0"/>
              <a:t>Study</a:t>
            </a:r>
            <a:r>
              <a:rPr lang="fr-FR" sz="2800" dirty="0" smtClean="0"/>
              <a:t>/simulation of </a:t>
            </a:r>
            <a:r>
              <a:rPr lang="fr-FR" sz="2800" dirty="0" smtClean="0"/>
              <a:t>a test </a:t>
            </a:r>
            <a:r>
              <a:rPr lang="fr-FR" sz="2800" dirty="0" err="1" smtClean="0"/>
              <a:t>bench</a:t>
            </a:r>
            <a:r>
              <a:rPr lang="fr-FR" sz="2800" dirty="0" smtClean="0"/>
              <a:t>:</a:t>
            </a:r>
          </a:p>
          <a:p>
            <a:pPr lvl="1"/>
            <a:r>
              <a:rPr lang="fr-FR" sz="2800" dirty="0" err="1" smtClean="0"/>
              <a:t>that</a:t>
            </a:r>
            <a:r>
              <a:rPr lang="fr-FR" sz="2800" dirty="0" smtClean="0"/>
              <a:t> </a:t>
            </a:r>
            <a:r>
              <a:rPr lang="fr-FR" sz="2800" dirty="0" err="1" smtClean="0"/>
              <a:t>validates</a:t>
            </a:r>
            <a:r>
              <a:rPr lang="fr-FR" sz="2800" dirty="0" smtClean="0"/>
              <a:t>/</a:t>
            </a:r>
            <a:r>
              <a:rPr lang="fr-FR" sz="2800" dirty="0" err="1" smtClean="0"/>
              <a:t>invalidates</a:t>
            </a:r>
            <a:r>
              <a:rPr lang="fr-FR" sz="2800" dirty="0" smtClean="0"/>
              <a:t> the simulations,</a:t>
            </a:r>
          </a:p>
          <a:p>
            <a:pPr lvl="1"/>
            <a:r>
              <a:rPr lang="fr-FR" sz="2800" dirty="0" err="1" smtClean="0"/>
              <a:t>that</a:t>
            </a:r>
            <a:r>
              <a:rPr lang="fr-FR" sz="2800" dirty="0" smtClean="0"/>
              <a:t> </a:t>
            </a:r>
            <a:r>
              <a:rPr lang="fr-FR" sz="2800" dirty="0" err="1" smtClean="0"/>
              <a:t>allows</a:t>
            </a:r>
            <a:r>
              <a:rPr lang="fr-FR" sz="2800" dirty="0" smtClean="0"/>
              <a:t> </a:t>
            </a:r>
            <a:r>
              <a:rPr lang="fr-FR" sz="2800" dirty="0" err="1" smtClean="0"/>
              <a:t>tuning</a:t>
            </a:r>
            <a:r>
              <a:rPr lang="fr-FR" sz="2800" dirty="0" smtClean="0"/>
              <a:t> the </a:t>
            </a:r>
            <a:r>
              <a:rPr lang="fr-FR" sz="2800" dirty="0" err="1" smtClean="0"/>
              <a:t>parameters</a:t>
            </a:r>
            <a:r>
              <a:rPr lang="fr-FR" sz="2800" dirty="0" smtClean="0"/>
              <a:t> of the simulations,</a:t>
            </a:r>
          </a:p>
          <a:p>
            <a:pPr lvl="1"/>
            <a:r>
              <a:rPr lang="fr-FR" sz="2800" dirty="0" err="1"/>
              <a:t>t</a:t>
            </a:r>
            <a:r>
              <a:rPr lang="fr-FR" sz="2800" dirty="0" err="1" smtClean="0"/>
              <a:t>hat</a:t>
            </a:r>
            <a:r>
              <a:rPr lang="fr-FR" sz="2800" dirty="0" smtClean="0"/>
              <a:t> </a:t>
            </a:r>
            <a:r>
              <a:rPr lang="fr-FR" sz="2800" dirty="0" err="1" smtClean="0"/>
              <a:t>validates</a:t>
            </a:r>
            <a:r>
              <a:rPr lang="fr-FR" sz="2800" dirty="0" smtClean="0"/>
              <a:t>/</a:t>
            </a:r>
            <a:r>
              <a:rPr lang="fr-FR" sz="2800" dirty="0" err="1" smtClean="0"/>
              <a:t>invalidates</a:t>
            </a:r>
            <a:r>
              <a:rPr lang="fr-FR" sz="2800" dirty="0" smtClean="0"/>
              <a:t> the </a:t>
            </a:r>
            <a:r>
              <a:rPr lang="fr-FR" sz="2800" dirty="0" err="1" smtClean="0"/>
              <a:t>proposed</a:t>
            </a:r>
            <a:r>
              <a:rPr lang="fr-FR" sz="2800" dirty="0" smtClean="0"/>
              <a:t> </a:t>
            </a:r>
            <a:r>
              <a:rPr lang="fr-FR" sz="2800" dirty="0" err="1" smtClean="0"/>
              <a:t>cavity</a:t>
            </a:r>
            <a:r>
              <a:rPr lang="fr-FR" sz="2800" dirty="0" smtClean="0"/>
              <a:t> designs (in relation to </a:t>
            </a:r>
            <a:r>
              <a:rPr lang="fr-FR" sz="2800" dirty="0" err="1" smtClean="0"/>
              <a:t>other</a:t>
            </a:r>
            <a:r>
              <a:rPr lang="fr-FR" sz="2800" dirty="0" smtClean="0"/>
              <a:t> </a:t>
            </a:r>
            <a:r>
              <a:rPr lang="fr-FR" sz="2800" dirty="0" err="1" smtClean="0"/>
              <a:t>tasks</a:t>
            </a:r>
            <a:r>
              <a:rPr lang="fr-FR" sz="2800" dirty="0" smtClean="0"/>
              <a:t> of WP6</a:t>
            </a:r>
            <a:r>
              <a:rPr lang="fr-FR" sz="2800" dirty="0" smtClean="0"/>
              <a:t>).</a:t>
            </a:r>
          </a:p>
          <a:p>
            <a:r>
              <a:rPr lang="fr-FR" sz="2800" dirty="0" err="1" smtClean="0"/>
              <a:t>Feasibility</a:t>
            </a:r>
            <a:r>
              <a:rPr lang="fr-FR" sz="2800" dirty="0" smtClean="0"/>
              <a:t> </a:t>
            </a:r>
            <a:r>
              <a:rPr lang="fr-FR" sz="2800" dirty="0" err="1"/>
              <a:t>with</a:t>
            </a:r>
            <a:r>
              <a:rPr lang="fr-FR" sz="2800" dirty="0"/>
              <a:t> CEA </a:t>
            </a:r>
            <a:r>
              <a:rPr lang="fr-FR" sz="2800" dirty="0" smtClean="0"/>
              <a:t>klystrons.</a:t>
            </a:r>
          </a:p>
          <a:p>
            <a:r>
              <a:rPr lang="fr-FR" sz="2800" dirty="0" err="1" smtClean="0"/>
              <a:t>Study</a:t>
            </a:r>
            <a:r>
              <a:rPr lang="fr-FR" sz="2800" dirty="0" smtClean="0"/>
              <a:t> of a pulse </a:t>
            </a:r>
            <a:r>
              <a:rPr lang="fr-FR" sz="2800" dirty="0" err="1" smtClean="0"/>
              <a:t>compressor</a:t>
            </a:r>
            <a:r>
              <a:rPr lang="fr-FR" sz="2800" dirty="0" smtClean="0"/>
              <a:t> @ 704 MHz.</a:t>
            </a:r>
            <a:endParaRPr lang="fr-FR" sz="2800" dirty="0" smtClean="0"/>
          </a:p>
          <a:p>
            <a:r>
              <a:rPr lang="fr-FR" sz="2800" dirty="0" err="1" smtClean="0"/>
              <a:t>Estimating</a:t>
            </a:r>
            <a:r>
              <a:rPr lang="fr-FR" sz="2800" dirty="0" smtClean="0"/>
              <a:t> </a:t>
            </a:r>
            <a:r>
              <a:rPr lang="fr-FR" sz="2800" dirty="0" err="1" smtClean="0"/>
              <a:t>costs</a:t>
            </a:r>
            <a:r>
              <a:rPr lang="fr-FR" sz="2800" dirty="0" smtClean="0"/>
              <a:t>.</a:t>
            </a:r>
            <a:endParaRPr lang="fr-FR" sz="2267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CEA Contribution – Test </a:t>
            </a:r>
            <a:r>
              <a:rPr lang="fr-FR" dirty="0" err="1" smtClean="0"/>
              <a:t>bench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087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70547" y="1797073"/>
            <a:ext cx="5010932" cy="4795143"/>
          </a:xfrm>
          <a:prstGeom prst="rect">
            <a:avLst/>
          </a:prstGeom>
          <a:pattFill prst="horzBrick">
            <a:fgClr>
              <a:schemeClr val="tx1"/>
            </a:fgClr>
            <a:bgClr>
              <a:schemeClr val="bg2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248878" y="2110797"/>
            <a:ext cx="4301695" cy="4159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966502" y="285165"/>
            <a:ext cx="9042400" cy="1143000"/>
          </a:xfrm>
        </p:spPr>
        <p:txBody>
          <a:bodyPr/>
          <a:lstStyle/>
          <a:p>
            <a:r>
              <a:rPr lang="en-GB" dirty="0" smtClean="0"/>
              <a:t>Example of RF </a:t>
            </a:r>
            <a:r>
              <a:rPr lang="en-GB" dirty="0"/>
              <a:t>breakdown test stand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09585"/>
            <a:fld id="{974172A1-1CBF-0B40-9234-7D4D80EC19EA}" type="slidenum">
              <a:rPr lang="en-GB">
                <a:solidFill>
                  <a:prstClr val="white"/>
                </a:solidFill>
              </a:rPr>
              <a:pPr defTabSz="609585"/>
              <a:t>5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12306" y="5194764"/>
            <a:ext cx="4800533" cy="107598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2400" dirty="0">
                <a:solidFill>
                  <a:prstClr val="white"/>
                </a:solidFill>
                <a:latin typeface="Arial"/>
              </a:rPr>
              <a:t>CPI VKP7952A 1.2 MW peak</a:t>
            </a:r>
            <a:endParaRPr lang="fr-FR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46107" y="3709914"/>
            <a:ext cx="4800533" cy="10759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2400" dirty="0">
                <a:solidFill>
                  <a:prstClr val="white"/>
                </a:solidFill>
                <a:latin typeface="Arial"/>
              </a:rPr>
              <a:t>Thales 2182A 1.6 MW peak</a:t>
            </a:r>
            <a:endParaRPr lang="fr-FR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5600014" y="4076582"/>
            <a:ext cx="1546093" cy="1852429"/>
          </a:xfrm>
          <a:prstGeom prst="leftBrace">
            <a:avLst>
              <a:gd name="adj1" fmla="val 8333"/>
              <a:gd name="adj2" fmla="val 49509"/>
            </a:avLst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29843" y="5903408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7m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9428" y="1508787"/>
            <a:ext cx="434393" cy="509229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1671447" y="2862427"/>
            <a:ext cx="2112235" cy="174078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5114" y="4921624"/>
            <a:ext cx="1835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cavity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4770623" y="5016652"/>
            <a:ext cx="0" cy="514625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5400000">
            <a:off x="2172281" y="5026305"/>
            <a:ext cx="1089033" cy="1835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9" name="Rectangle 18"/>
          <p:cNvSpPr/>
          <p:nvPr/>
        </p:nvSpPr>
        <p:spPr>
          <a:xfrm rot="5400000">
            <a:off x="2647182" y="5029857"/>
            <a:ext cx="141671" cy="2880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4712673" y="4993701"/>
            <a:ext cx="976784" cy="490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3662141" y="4381472"/>
            <a:ext cx="0" cy="1564397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34" idx="6"/>
          </p:cNvCxnSpPr>
          <p:nvPr/>
        </p:nvCxnSpPr>
        <p:spPr>
          <a:xfrm>
            <a:off x="4444340" y="5118057"/>
            <a:ext cx="0" cy="650231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784380" y="294915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Klystrons (f=704 MHz)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>
            <a:off x="2236743" y="4638003"/>
            <a:ext cx="9601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850751" y="6430170"/>
            <a:ext cx="5030728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014697" y="3058692"/>
            <a:ext cx="1536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Magnet</a:t>
            </a:r>
          </a:p>
          <a:p>
            <a:pPr algn="ctr"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(</a:t>
            </a:r>
            <a:r>
              <a:rPr lang="en-US" dirty="0">
                <a:solidFill>
                  <a:prstClr val="black"/>
                </a:solidFill>
                <a:latin typeface="Arial"/>
              </a:rPr>
              <a:t>MICE 4T</a:t>
            </a:r>
            <a:r>
              <a:rPr lang="en-US" sz="2400" dirty="0">
                <a:solidFill>
                  <a:prstClr val="black"/>
                </a:solidFill>
                <a:latin typeface="Arial"/>
              </a:rPr>
              <a:t>)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0" name="Left Brace 59"/>
          <p:cNvSpPr/>
          <p:nvPr/>
        </p:nvSpPr>
        <p:spPr>
          <a:xfrm rot="5400000">
            <a:off x="9199817" y="-231794"/>
            <a:ext cx="380364" cy="455538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61" name="Left Brace 60"/>
          <p:cNvSpPr/>
          <p:nvPr/>
        </p:nvSpPr>
        <p:spPr>
          <a:xfrm rot="5400000">
            <a:off x="3787320" y="-1568313"/>
            <a:ext cx="408208" cy="624175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096291" y="1411280"/>
            <a:ext cx="2101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Already exists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048743" y="920571"/>
            <a:ext cx="1274901" cy="461665"/>
          </a:xfrm>
          <a:prstGeom prst="rect">
            <a:avLst/>
          </a:prstGeom>
          <a:solidFill>
            <a:srgbClr val="92D05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To build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14981" y="4532540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2.8 MW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126436" y="5413641"/>
            <a:ext cx="768085" cy="7206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576975" y="5336239"/>
            <a:ext cx="864096" cy="864096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3580244" y="5336239"/>
            <a:ext cx="864096" cy="864096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50868" y="5375178"/>
            <a:ext cx="1978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pulse compressor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5595" y="2032733"/>
            <a:ext cx="4787259" cy="461665"/>
          </a:xfrm>
          <a:prstGeom prst="rect">
            <a:avLst/>
          </a:prstGeom>
          <a:solidFill>
            <a:srgbClr val="92D05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Bunker (radiation and B shielded)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6154975" y="3954758"/>
            <a:ext cx="480053" cy="47566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6149690" y="5680285"/>
            <a:ext cx="480053" cy="47566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1" name="Arc 30"/>
          <p:cNvSpPr/>
          <p:nvPr/>
        </p:nvSpPr>
        <p:spPr>
          <a:xfrm>
            <a:off x="6241989" y="4021053"/>
            <a:ext cx="306025" cy="339441"/>
          </a:xfrm>
          <a:prstGeom prst="arc">
            <a:avLst>
              <a:gd name="adj1" fmla="val 16200000"/>
              <a:gd name="adj2" fmla="val 11236378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53" name="Arc 52"/>
          <p:cNvSpPr/>
          <p:nvPr/>
        </p:nvSpPr>
        <p:spPr>
          <a:xfrm>
            <a:off x="6252272" y="5753360"/>
            <a:ext cx="306025" cy="339441"/>
          </a:xfrm>
          <a:prstGeom prst="arc">
            <a:avLst>
              <a:gd name="adj1" fmla="val 16200000"/>
              <a:gd name="adj2" fmla="val 11236378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021320" y="4660905"/>
            <a:ext cx="932765" cy="62652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56405" y="4533055"/>
            <a:ext cx="1062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magic tee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1C5A71-180C-2A06-3E49-C4EA01F07ABE}"/>
              </a:ext>
            </a:extLst>
          </p:cNvPr>
          <p:cNvSpPr/>
          <p:nvPr/>
        </p:nvSpPr>
        <p:spPr>
          <a:xfrm>
            <a:off x="879407" y="3860294"/>
            <a:ext cx="4949892" cy="2532287"/>
          </a:xfrm>
          <a:prstGeom prst="rect">
            <a:avLst/>
          </a:prstGeom>
          <a:noFill/>
          <a:ln w="571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9D573A34-CE21-4F0D-91F8-C16D0B7A8F35}"/>
              </a:ext>
            </a:extLst>
          </p:cNvPr>
          <p:cNvSpPr txBox="1"/>
          <p:nvPr/>
        </p:nvSpPr>
        <p:spPr>
          <a:xfrm rot="16200000">
            <a:off x="-259063" y="3566524"/>
            <a:ext cx="1619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6m+4m</a:t>
            </a:r>
            <a:endParaRPr lang="fr-F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19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2123</TotalTime>
  <Words>192</Words>
  <Application>Microsoft Office PowerPoint</Application>
  <PresentationFormat>Grand écran</PresentationFormat>
  <Paragraphs>39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Wingdings</vt:lpstr>
      <vt:lpstr>IMCC - 1</vt:lpstr>
      <vt:lpstr>CEA Contribution to WP6 task 6.3</vt:lpstr>
      <vt:lpstr>6.3: Break-down mitigation studies</vt:lpstr>
      <vt:lpstr>CEA Contribution – Study and simulation</vt:lpstr>
      <vt:lpstr>CEA Contribution – Test bench</vt:lpstr>
      <vt:lpstr>Example of RF breakdown test stand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Marchand Claude</dc:creator>
  <cp:lastModifiedBy>FERRAND Guillaume</cp:lastModifiedBy>
  <cp:revision>51</cp:revision>
  <dcterms:created xsi:type="dcterms:W3CDTF">2022-02-10T04:25:48Z</dcterms:created>
  <dcterms:modified xsi:type="dcterms:W3CDTF">2023-01-12T09:03:09Z</dcterms:modified>
</cp:coreProperties>
</file>