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1080" r:id="rId2"/>
    <p:sldId id="434" r:id="rId3"/>
    <p:sldId id="596" r:id="rId4"/>
    <p:sldId id="598" r:id="rId5"/>
    <p:sldId id="531" r:id="rId6"/>
    <p:sldId id="524" r:id="rId7"/>
    <p:sldId id="641" r:id="rId8"/>
    <p:sldId id="599" r:id="rId9"/>
    <p:sldId id="625" r:id="rId10"/>
    <p:sldId id="650" r:id="rId11"/>
    <p:sldId id="271" r:id="rId12"/>
    <p:sldId id="1068" r:id="rId13"/>
    <p:sldId id="640" r:id="rId14"/>
    <p:sldId id="541" r:id="rId15"/>
    <p:sldId id="1052" r:id="rId16"/>
    <p:sldId id="527" r:id="rId17"/>
    <p:sldId id="631" r:id="rId18"/>
    <p:sldId id="448" r:id="rId19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204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MOU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FF33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86" autoAdjust="0"/>
    <p:restoredTop sz="95263" autoAdjust="0"/>
  </p:normalViewPr>
  <p:slideViewPr>
    <p:cSldViewPr showGuides="1">
      <p:cViewPr varScale="1">
        <p:scale>
          <a:sx n="90" d="100"/>
          <a:sy n="90" d="100"/>
        </p:scale>
        <p:origin x="192" y="84"/>
      </p:cViewPr>
      <p:guideLst>
        <p:guide orient="horz" pos="913"/>
        <p:guide pos="257"/>
      </p:guideLst>
    </p:cSldViewPr>
  </p:slideViewPr>
  <p:outlineViewPr>
    <p:cViewPr>
      <p:scale>
        <a:sx n="33" d="100"/>
        <a:sy n="33" d="100"/>
      </p:scale>
      <p:origin x="0" y="-604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204"/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4774" tIns="47386" rIns="94774" bIns="4738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4774" tIns="47386" rIns="94774" bIns="47386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20.04.2023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6"/>
            <a:ext cx="2945659" cy="498055"/>
          </a:xfrm>
          <a:prstGeom prst="rect">
            <a:avLst/>
          </a:prstGeom>
        </p:spPr>
        <p:txBody>
          <a:bodyPr vert="horz" lIns="94774" tIns="47386" rIns="94774" bIns="4738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6"/>
            <a:ext cx="2945659" cy="498055"/>
          </a:xfrm>
          <a:prstGeom prst="rect">
            <a:avLst/>
          </a:prstGeom>
        </p:spPr>
        <p:txBody>
          <a:bodyPr vert="horz" lIns="94774" tIns="47386" rIns="94774" bIns="47386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4774" tIns="47386" rIns="94774" bIns="47386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4774" tIns="47386" rIns="94774" bIns="47386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20.04.2023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74" tIns="47386" rIns="94774" bIns="47386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4485540"/>
          </a:xfrm>
          <a:prstGeom prst="rect">
            <a:avLst/>
          </a:prstGeom>
        </p:spPr>
        <p:txBody>
          <a:bodyPr vert="horz" lIns="94774" tIns="47386" rIns="94774" bIns="47386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6"/>
            <a:ext cx="2945659" cy="498055"/>
          </a:xfrm>
          <a:prstGeom prst="rect">
            <a:avLst/>
          </a:prstGeom>
        </p:spPr>
        <p:txBody>
          <a:bodyPr vert="horz" lIns="94774" tIns="47386" rIns="94774" bIns="47386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6"/>
            <a:ext cx="2945659" cy="498055"/>
          </a:xfrm>
          <a:prstGeom prst="rect">
            <a:avLst/>
          </a:prstGeom>
        </p:spPr>
        <p:txBody>
          <a:bodyPr vert="horz" lIns="94774" tIns="47386" rIns="94774" bIns="47386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89472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12800"/>
            <a:ext cx="7124700" cy="4008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4833572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7B5255-5329-45F9-87F3-A2F9FB4734DF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640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2" name="Bildplatzhalter 6">
            <a:extLst>
              <a:ext uri="{FF2B5EF4-FFF2-40B4-BE49-F238E27FC236}">
                <a16:creationId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3" name="Bildplatzhalter 6">
            <a:extLst>
              <a:ext uri="{FF2B5EF4-FFF2-40B4-BE49-F238E27FC236}">
                <a16:creationId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07880" y="319320"/>
            <a:ext cx="11375640" cy="62532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en-US" sz="4400" b="0" strike="noStrike" spc="-1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124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DESY BTTB workshop 21.04.2023  | ARES Linac | F. Burkart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‹#›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  <p:sldLayoutId id="2147483682" r:id="rId1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35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4.pn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jpeg"/><Relationship Id="rId3" Type="http://schemas.openxmlformats.org/officeDocument/2006/relationships/image" Target="../media/image48.png"/><Relationship Id="rId7" Type="http://schemas.openxmlformats.org/officeDocument/2006/relationships/image" Target="../media/image5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jpeg"/><Relationship Id="rId5" Type="http://schemas.openxmlformats.org/officeDocument/2006/relationships/image" Target="../media/image49.png"/><Relationship Id="rId4" Type="http://schemas.microsoft.com/office/2007/relationships/hdphoto" Target="../media/hdphoto2.wdp"/><Relationship Id="rId9" Type="http://schemas.openxmlformats.org/officeDocument/2006/relationships/image" Target="../media/image5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7.jpeg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4.jpe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17.pn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800" dirty="0"/>
              <a:t>ARES </a:t>
            </a:r>
            <a:r>
              <a:rPr lang="de-DE" sz="4800" dirty="0" err="1"/>
              <a:t>Linac</a:t>
            </a:r>
            <a:r>
              <a:rPr lang="de-DE" sz="4800" dirty="0"/>
              <a:t> @ SINBAD</a:t>
            </a:r>
            <a:br>
              <a:rPr lang="de-DE" sz="4000" dirty="0"/>
            </a:br>
            <a:r>
              <a:rPr lang="en-US" sz="2000" dirty="0"/>
              <a:t>A Precision Tool for Accelerator Science, Technology and Application Developments</a:t>
            </a:r>
            <a:br>
              <a:rPr lang="en-US" sz="4000" dirty="0"/>
            </a:br>
            <a:br>
              <a:rPr lang="de-DE" sz="4000" dirty="0"/>
            </a:b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anchor="ctr"/>
          <a:lstStyle/>
          <a:p>
            <a:r>
              <a:rPr lang="de-DE" dirty="0"/>
              <a:t>BTTB </a:t>
            </a:r>
            <a:r>
              <a:rPr lang="de-DE" dirty="0" err="1"/>
              <a:t>workshop</a:t>
            </a:r>
            <a:r>
              <a:rPr lang="de-DE" dirty="0"/>
              <a:t> 2023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>
          <a:xfrm>
            <a:off x="515380" y="3671583"/>
            <a:ext cx="11161240" cy="700373"/>
          </a:xfrm>
        </p:spPr>
        <p:txBody>
          <a:bodyPr/>
          <a:lstStyle/>
          <a:p>
            <a:pPr algn="ctr"/>
            <a:r>
              <a:rPr lang="de-DE" dirty="0"/>
              <a:t>Florian Burkart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ARES </a:t>
            </a:r>
            <a:r>
              <a:rPr lang="de-DE" dirty="0" err="1"/>
              <a:t>team</a:t>
            </a:r>
            <a:endParaRPr lang="de-DE" dirty="0"/>
          </a:p>
          <a:p>
            <a:pPr algn="ctr"/>
            <a:endParaRPr lang="en-US" dirty="0"/>
          </a:p>
          <a:p>
            <a:pPr algn="ctr"/>
            <a:r>
              <a:rPr lang="en-US" dirty="0"/>
              <a:t>with input from R. Assmann, H. </a:t>
            </a:r>
            <a:r>
              <a:rPr lang="en-US" dirty="0" err="1"/>
              <a:t>Dinter</a:t>
            </a:r>
            <a:r>
              <a:rPr lang="en-US" dirty="0"/>
              <a:t>, A. Eichler, S. </a:t>
            </a:r>
            <a:r>
              <a:rPr lang="en-US" dirty="0" err="1"/>
              <a:t>Jaster</a:t>
            </a:r>
            <a:r>
              <a:rPr lang="en-US" dirty="0"/>
              <a:t>-Merz, J. Kaiser, M. </a:t>
            </a:r>
            <a:r>
              <a:rPr lang="en-US" dirty="0" err="1"/>
              <a:t>Kellermeier</a:t>
            </a:r>
            <a:r>
              <a:rPr lang="en-US" dirty="0"/>
              <a:t>, </a:t>
            </a:r>
          </a:p>
          <a:p>
            <a:pPr algn="ctr"/>
            <a:r>
              <a:rPr lang="en-US" dirty="0"/>
              <a:t>W. Kuropka, F. Mayet, B. Stacey, O. Stein, T. Vinatier, 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Acknowledgements to R. Brinkmann, W. Leemans and the DESY M Technical Groups and FS-LA</a:t>
            </a:r>
            <a:endParaRPr lang="de-DE" dirty="0" err="1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4232" y="5676453"/>
            <a:ext cx="2171428" cy="744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C:\Users\jafarini\Desktop\SINBAD_logo_RGB_H_72dpi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664" y="5651196"/>
            <a:ext cx="4311077" cy="79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12221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0A3338-18D0-46FD-9994-19DC7BE8C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0784C5-18FE-4463-8E63-EF2C48B5E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92E78A-DC04-4E78-ACC3-EAFD5C97E1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21">
            <a:extLst>
              <a:ext uri="{FF2B5EF4-FFF2-40B4-BE49-F238E27FC236}">
                <a16:creationId xmlns:a16="http://schemas.microsoft.com/office/drawing/2014/main" id="{1B61CBD2-1AE4-4F22-B5DF-E78E4A6829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336" y="-54768"/>
            <a:ext cx="9217024" cy="691276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A20432-317F-4AEB-8062-CE61712F63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68624" y="4233756"/>
            <a:ext cx="2362519" cy="2025310"/>
          </a:xfrm>
          <a:prstGeom prst="rect">
            <a:avLst/>
          </a:prstGeom>
        </p:spPr>
      </p:pic>
      <p:pic>
        <p:nvPicPr>
          <p:cNvPr id="8" name="Grafik 21">
            <a:extLst>
              <a:ext uri="{FF2B5EF4-FFF2-40B4-BE49-F238E27FC236}">
                <a16:creationId xmlns:a16="http://schemas.microsoft.com/office/drawing/2014/main" id="{1D49EAE8-958B-419D-9C6F-021AFA1F917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5868" y="55514"/>
            <a:ext cx="2765088" cy="2420237"/>
          </a:xfrm>
          <a:prstGeom prst="rect">
            <a:avLst/>
          </a:prstGeom>
        </p:spPr>
      </p:pic>
      <p:pic>
        <p:nvPicPr>
          <p:cNvPr id="9" name="Grafik 7">
            <a:extLst>
              <a:ext uri="{FF2B5EF4-FFF2-40B4-BE49-F238E27FC236}">
                <a16:creationId xmlns:a16="http://schemas.microsoft.com/office/drawing/2014/main" id="{E3268D97-D2F4-482F-A4ED-80F6E096C2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9891" y="2797492"/>
            <a:ext cx="609239" cy="492381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3594D59F-F783-481A-A5D7-AE4BD8E23464}"/>
              </a:ext>
            </a:extLst>
          </p:cNvPr>
          <p:cNvSpPr/>
          <p:nvPr/>
        </p:nvSpPr>
        <p:spPr>
          <a:xfrm rot="8554336">
            <a:off x="4978776" y="2244114"/>
            <a:ext cx="4338221" cy="162669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E3466F64-DAFF-412B-8991-D9B4172CB4A9}"/>
              </a:ext>
            </a:extLst>
          </p:cNvPr>
          <p:cNvSpPr/>
          <p:nvPr/>
        </p:nvSpPr>
        <p:spPr>
          <a:xfrm rot="11653972">
            <a:off x="6061714" y="4922266"/>
            <a:ext cx="3996998" cy="105222"/>
          </a:xfrm>
          <a:prstGeom prst="rightArrow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B3FC3FC-0A9B-4314-8253-5C319BC12DCD}"/>
              </a:ext>
            </a:extLst>
          </p:cNvPr>
          <p:cNvSpPr txBox="1"/>
          <p:nvPr/>
        </p:nvSpPr>
        <p:spPr>
          <a:xfrm>
            <a:off x="9499524" y="2461834"/>
            <a:ext cx="27574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i="1" dirty="0" err="1"/>
              <a:t>Novel</a:t>
            </a:r>
            <a:r>
              <a:rPr lang="de-DE" sz="1400" b="1" i="1" dirty="0"/>
              <a:t> </a:t>
            </a:r>
            <a:r>
              <a:rPr lang="de-DE" sz="1400" b="1" i="1" dirty="0" err="1"/>
              <a:t>acceleration</a:t>
            </a:r>
            <a:r>
              <a:rPr lang="de-DE" sz="1400" b="1" i="1" dirty="0"/>
              <a:t> </a:t>
            </a:r>
            <a:r>
              <a:rPr lang="de-DE" sz="1400" b="1" i="1" dirty="0" err="1"/>
              <a:t>techniques</a:t>
            </a:r>
            <a:endParaRPr lang="en-US" sz="1400" b="1" i="1" dirty="0" err="1"/>
          </a:p>
        </p:txBody>
      </p:sp>
      <p:grpSp>
        <p:nvGrpSpPr>
          <p:cNvPr id="13" name="Gruppieren 18">
            <a:extLst>
              <a:ext uri="{FF2B5EF4-FFF2-40B4-BE49-F238E27FC236}">
                <a16:creationId xmlns:a16="http://schemas.microsoft.com/office/drawing/2014/main" id="{945EE25A-9ED7-42ED-9C34-44D083B2433C}"/>
              </a:ext>
            </a:extLst>
          </p:cNvPr>
          <p:cNvGrpSpPr/>
          <p:nvPr/>
        </p:nvGrpSpPr>
        <p:grpSpPr>
          <a:xfrm>
            <a:off x="11064552" y="-2271"/>
            <a:ext cx="1613886" cy="2482971"/>
            <a:chOff x="10488487" y="1450086"/>
            <a:chExt cx="1613886" cy="2482971"/>
          </a:xfrm>
        </p:grpSpPr>
        <p:pic>
          <p:nvPicPr>
            <p:cNvPr id="14" name="Grafik 9">
              <a:extLst>
                <a:ext uri="{FF2B5EF4-FFF2-40B4-BE49-F238E27FC236}">
                  <a16:creationId xmlns:a16="http://schemas.microsoft.com/office/drawing/2014/main" id="{A9D3E469-BCB0-4513-9F77-4A820DD98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9819697" y="2176899"/>
              <a:ext cx="2424948" cy="1087367"/>
            </a:xfrm>
            <a:prstGeom prst="rect">
              <a:avLst/>
            </a:prstGeom>
          </p:spPr>
        </p:pic>
        <p:cxnSp>
          <p:nvCxnSpPr>
            <p:cNvPr id="15" name="Gerade Verbindung mit Pfeil 12">
              <a:extLst>
                <a:ext uri="{FF2B5EF4-FFF2-40B4-BE49-F238E27FC236}">
                  <a16:creationId xmlns:a16="http://schemas.microsoft.com/office/drawing/2014/main" id="{0926DA22-0021-4652-AC97-9D6DDD554209}"/>
                </a:ext>
              </a:extLst>
            </p:cNvPr>
            <p:cNvCxnSpPr>
              <a:cxnSpLocks/>
            </p:cNvCxnSpPr>
            <p:nvPr/>
          </p:nvCxnSpPr>
          <p:spPr>
            <a:xfrm>
              <a:off x="10759495" y="1700809"/>
              <a:ext cx="56258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Gerade Verbindung mit Pfeil 13">
              <a:extLst>
                <a:ext uri="{FF2B5EF4-FFF2-40B4-BE49-F238E27FC236}">
                  <a16:creationId xmlns:a16="http://schemas.microsoft.com/office/drawing/2014/main" id="{8D3FFEEF-866B-4B53-A067-D31B04D95873}"/>
                </a:ext>
              </a:extLst>
            </p:cNvPr>
            <p:cNvCxnSpPr>
              <a:cxnSpLocks/>
            </p:cNvCxnSpPr>
            <p:nvPr/>
          </p:nvCxnSpPr>
          <p:spPr>
            <a:xfrm>
              <a:off x="11479575" y="1844825"/>
              <a:ext cx="0" cy="165618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feld 14">
              <a:extLst>
                <a:ext uri="{FF2B5EF4-FFF2-40B4-BE49-F238E27FC236}">
                  <a16:creationId xmlns:a16="http://schemas.microsoft.com/office/drawing/2014/main" id="{75850B7E-1BD2-40C1-A57B-964D707D99F3}"/>
                </a:ext>
              </a:extLst>
            </p:cNvPr>
            <p:cNvSpPr txBox="1"/>
            <p:nvPr/>
          </p:nvSpPr>
          <p:spPr>
            <a:xfrm>
              <a:off x="11490229" y="2534417"/>
              <a:ext cx="61214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3 mm</a:t>
              </a:r>
            </a:p>
          </p:txBody>
        </p:sp>
        <p:sp>
          <p:nvSpPr>
            <p:cNvPr id="18" name="Textfeld 16">
              <a:extLst>
                <a:ext uri="{FF2B5EF4-FFF2-40B4-BE49-F238E27FC236}">
                  <a16:creationId xmlns:a16="http://schemas.microsoft.com/office/drawing/2014/main" id="{135CC368-8470-4F0E-B363-464A9212D5C3}"/>
                </a:ext>
              </a:extLst>
            </p:cNvPr>
            <p:cNvSpPr txBox="1"/>
            <p:nvPr/>
          </p:nvSpPr>
          <p:spPr>
            <a:xfrm>
              <a:off x="10759495" y="1450086"/>
              <a:ext cx="61214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b="1" dirty="0"/>
                <a:t>1 mm</a:t>
              </a:r>
            </a:p>
          </p:txBody>
        </p:sp>
      </p:grpSp>
      <p:sp>
        <p:nvSpPr>
          <p:cNvPr id="19" name="Textfeld 22">
            <a:extLst>
              <a:ext uri="{FF2B5EF4-FFF2-40B4-BE49-F238E27FC236}">
                <a16:creationId xmlns:a16="http://schemas.microsoft.com/office/drawing/2014/main" id="{6BDC5288-D251-4651-9F90-EFAB1EE34CD7}"/>
              </a:ext>
            </a:extLst>
          </p:cNvPr>
          <p:cNvSpPr txBox="1"/>
          <p:nvPr/>
        </p:nvSpPr>
        <p:spPr>
          <a:xfrm>
            <a:off x="10452661" y="2781631"/>
            <a:ext cx="13874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F0000"/>
                </a:solidFill>
              </a:rPr>
              <a:t>Aperture: 1µm!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3F99E6-9B9B-4116-A527-08BAB28F498B}"/>
              </a:ext>
            </a:extLst>
          </p:cNvPr>
          <p:cNvSpPr txBox="1"/>
          <p:nvPr/>
        </p:nvSpPr>
        <p:spPr>
          <a:xfrm>
            <a:off x="10026580" y="6293384"/>
            <a:ext cx="1646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/>
              <a:t>Micro-</a:t>
            </a:r>
            <a:r>
              <a:rPr lang="de-DE" sz="1400" i="1" dirty="0" err="1"/>
              <a:t>wirescanner</a:t>
            </a:r>
            <a:endParaRPr lang="en-US" sz="1400" i="1" dirty="0" err="1"/>
          </a:p>
        </p:txBody>
      </p:sp>
    </p:spTree>
    <p:extLst>
      <p:ext uri="{BB962C8B-B14F-4D97-AF65-F5344CB8AC3E}">
        <p14:creationId xmlns:p14="http://schemas.microsoft.com/office/powerpoint/2010/main" val="23008427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7" name="CustomShape 1"/>
          <p:cNvSpPr/>
          <p:nvPr/>
        </p:nvSpPr>
        <p:spPr>
          <a:xfrm>
            <a:off x="407880" y="349560"/>
            <a:ext cx="7586589" cy="4464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noAutofit/>
          </a:bodyPr>
          <a:lstStyle/>
          <a:p>
            <a:pPr>
              <a:lnSpc>
                <a:spcPct val="90000"/>
              </a:lnSpc>
            </a:pPr>
            <a:r>
              <a:rPr lang="de-DE" sz="3000" b="1" spc="-1" dirty="0">
                <a:solidFill>
                  <a:srgbClr val="009FDF"/>
                </a:solidFill>
                <a:latin typeface="Arial"/>
                <a:ea typeface="DejaVu Sans"/>
              </a:rPr>
              <a:t>New </a:t>
            </a:r>
            <a:r>
              <a:rPr lang="de-DE" sz="3000" b="1" spc="-1" dirty="0" err="1">
                <a:solidFill>
                  <a:srgbClr val="009FDF"/>
                </a:solidFill>
                <a:latin typeface="Arial"/>
                <a:ea typeface="DejaVu Sans"/>
              </a:rPr>
              <a:t>opportunities</a:t>
            </a:r>
            <a:r>
              <a:rPr lang="de-DE" sz="3000" b="1" spc="-1" dirty="0">
                <a:solidFill>
                  <a:srgbClr val="009FDF"/>
                </a:solidFill>
                <a:latin typeface="Arial"/>
                <a:ea typeface="DejaVu Sans"/>
              </a:rPr>
              <a:t> – </a:t>
            </a:r>
            <a:r>
              <a:rPr lang="de-DE" sz="3000" b="1" spc="-1" dirty="0" err="1">
                <a:solidFill>
                  <a:srgbClr val="009FDF"/>
                </a:solidFill>
                <a:latin typeface="Arial"/>
                <a:ea typeface="DejaVu Sans"/>
              </a:rPr>
              <a:t>new</a:t>
            </a:r>
            <a:r>
              <a:rPr lang="de-DE" sz="3000" b="1" spc="-1" dirty="0">
                <a:solidFill>
                  <a:srgbClr val="009FDF"/>
                </a:solidFill>
                <a:latin typeface="Arial"/>
                <a:ea typeface="DejaVu Sans"/>
              </a:rPr>
              <a:t> </a:t>
            </a:r>
            <a:r>
              <a:rPr lang="de-DE" sz="3000" b="1" spc="-1" dirty="0" err="1">
                <a:solidFill>
                  <a:srgbClr val="009FDF"/>
                </a:solidFill>
                <a:latin typeface="Arial"/>
                <a:ea typeface="DejaVu Sans"/>
              </a:rPr>
              <a:t>fields</a:t>
            </a:r>
            <a:endParaRPr lang="de-DE" sz="3000" b="1" strike="noStrike" spc="-1" dirty="0">
              <a:solidFill>
                <a:srgbClr val="009FDF"/>
              </a:solidFill>
              <a:latin typeface="Arial"/>
              <a:ea typeface="DejaVu San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3C3FD6-33EF-4D22-AD60-9CB4CBFE80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5755" y="44467"/>
            <a:ext cx="3590925" cy="1295400"/>
          </a:xfrm>
          <a:prstGeom prst="rect">
            <a:avLst/>
          </a:prstGeom>
        </p:spPr>
      </p:pic>
      <p:pic>
        <p:nvPicPr>
          <p:cNvPr id="10" name="Content Placeholder 11">
            <a:extLst>
              <a:ext uri="{FF2B5EF4-FFF2-40B4-BE49-F238E27FC236}">
                <a16:creationId xmlns:a16="http://schemas.microsoft.com/office/drawing/2014/main" id="{446BC7D7-9508-4D45-9778-5C773549492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296" y="1211153"/>
            <a:ext cx="3226144" cy="24196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8AF8BA-0945-4672-B559-8CFA5F1658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0295" y="3779640"/>
            <a:ext cx="3226143" cy="24196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0D55091-AD4E-45DC-ADDA-1791AE47EBBE}"/>
              </a:ext>
            </a:extLst>
          </p:cNvPr>
          <p:cNvSpPr txBox="1"/>
          <p:nvPr/>
        </p:nvSpPr>
        <p:spPr>
          <a:xfrm>
            <a:off x="8688288" y="6200734"/>
            <a:ext cx="329815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i="1" dirty="0"/>
              <a:t>Mouse </a:t>
            </a:r>
            <a:r>
              <a:rPr lang="de-DE" sz="1200" i="1" dirty="0" err="1"/>
              <a:t>phantom</a:t>
            </a:r>
            <a:r>
              <a:rPr lang="de-DE" sz="1200" i="1" dirty="0"/>
              <a:t> </a:t>
            </a:r>
            <a:r>
              <a:rPr lang="de-DE" sz="1200" i="1" dirty="0" err="1"/>
              <a:t>for</a:t>
            </a:r>
            <a:r>
              <a:rPr lang="de-DE" sz="1200" i="1" dirty="0"/>
              <a:t> </a:t>
            </a:r>
            <a:r>
              <a:rPr lang="de-DE" sz="1200" i="1" dirty="0" err="1"/>
              <a:t>electron</a:t>
            </a:r>
            <a:r>
              <a:rPr lang="de-DE" sz="1200" i="1" dirty="0"/>
              <a:t> CT </a:t>
            </a:r>
            <a:r>
              <a:rPr lang="de-DE" sz="1200" i="1" dirty="0" err="1"/>
              <a:t>studies</a:t>
            </a:r>
            <a:endParaRPr lang="en-US" sz="1200" i="1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8E3618-F11C-435E-8226-813F910060C7}"/>
              </a:ext>
            </a:extLst>
          </p:cNvPr>
          <p:cNvSpPr txBox="1"/>
          <p:nvPr/>
        </p:nvSpPr>
        <p:spPr>
          <a:xfrm>
            <a:off x="8328248" y="3642919"/>
            <a:ext cx="374706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Experimental </a:t>
            </a:r>
            <a:r>
              <a:rPr kumimoji="0" lang="de-DE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station</a:t>
            </a:r>
            <a:r>
              <a:rPr lang="de-DE" sz="1200" i="1" dirty="0">
                <a:solidFill>
                  <a:prstClr val="black"/>
                </a:solidFill>
                <a:latin typeface="Arial"/>
              </a:rPr>
              <a:t> </a:t>
            </a:r>
            <a:r>
              <a:rPr kumimoji="0" lang="de-DE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designed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medical</a:t>
            </a:r>
            <a:r>
              <a:rPr kumimoji="0" lang="de-DE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de-DE" sz="1200" b="0" i="1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</a:t>
            </a:r>
            <a:endParaRPr kumimoji="0" lang="en-US" sz="1200" b="0" i="1" u="none" strike="noStrike" kern="1200" cap="none" spc="0" normalizeH="0" baseline="0" noProof="0" dirty="0" err="1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CA08CFD-A12D-4DC4-99F0-253AEB93CED4}"/>
              </a:ext>
            </a:extLst>
          </p:cNvPr>
          <p:cNvSpPr txBox="1"/>
          <p:nvPr/>
        </p:nvSpPr>
        <p:spPr>
          <a:xfrm>
            <a:off x="393228" y="1380070"/>
            <a:ext cx="8331063" cy="2534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Up to 160 MeV high precision electron beams for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research 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&amp;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development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</a:t>
            </a:r>
          </a:p>
          <a:p>
            <a:pPr marL="742950" lvl="1" indent="-285750" defTabSz="45720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en-US" b="1" dirty="0">
                <a:solidFill>
                  <a:prstClr val="black"/>
                </a:solidFill>
                <a:latin typeface="Arial"/>
              </a:rPr>
              <a:t>Cutting-edge</a:t>
            </a: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stability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of the electron pulse energy</a:t>
            </a:r>
          </a:p>
          <a:p>
            <a:pPr marL="742950" lvl="1" indent="-285750" defTabSz="45720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kumimoji="0" lang="en-US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Excellent beam control</a:t>
            </a:r>
          </a:p>
          <a:p>
            <a:pPr marL="742950" lvl="1" indent="-285750" defTabSz="457200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  <a:defRPr/>
            </a:pPr>
            <a:r>
              <a:rPr lang="de-DE" b="1" dirty="0">
                <a:solidFill>
                  <a:prstClr val="black"/>
                </a:solidFill>
                <a:latin typeface="Arial"/>
              </a:rPr>
              <a:t>I</a:t>
            </a:r>
            <a:r>
              <a:rPr lang="en-US" b="1" dirty="0" err="1">
                <a:solidFill>
                  <a:prstClr val="black"/>
                </a:solidFill>
                <a:latin typeface="Arial"/>
              </a:rPr>
              <a:t>deally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 suited for medical applications (very high electron energy treatment)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85750" marR="0" lvl="0" indent="-28575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de-DE" dirty="0">
                <a:solidFill>
                  <a:prstClr val="black"/>
                </a:solidFill>
                <a:latin typeface="Arial"/>
                <a:sym typeface="Wingdings" panose="05000000000000000000" pitchFamily="2" charset="2"/>
              </a:rPr>
              <a:t>S</a:t>
            </a:r>
            <a:r>
              <a:rPr lang="en-US" dirty="0" err="1">
                <a:solidFill>
                  <a:prstClr val="black"/>
                </a:solidFill>
                <a:latin typeface="Arial"/>
                <a:sym typeface="Wingdings" panose="05000000000000000000" pitchFamily="2" charset="2"/>
              </a:rPr>
              <a:t>etting</a:t>
            </a:r>
            <a:r>
              <a:rPr lang="en-US" dirty="0">
                <a:solidFill>
                  <a:prstClr val="black"/>
                </a:solidFill>
                <a:latin typeface="Arial"/>
                <a:sym typeface="Wingdings" panose="05000000000000000000" pitchFamily="2" charset="2"/>
              </a:rPr>
              <a:t> up collaborations and infrastructure.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9E11266-0D11-47FF-92C4-E0EE06A74DA3}"/>
              </a:ext>
            </a:extLst>
          </p:cNvPr>
          <p:cNvSpPr txBox="1"/>
          <p:nvPr/>
        </p:nvSpPr>
        <p:spPr>
          <a:xfrm>
            <a:off x="386871" y="3964121"/>
            <a:ext cx="8064276" cy="19851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Collaboration with UKE Hamburg and University Manchester </a:t>
            </a:r>
            <a:r>
              <a:rPr lang="en-US" dirty="0"/>
              <a:t>started to study </a:t>
            </a:r>
            <a:r>
              <a:rPr lang="en-US" b="1" dirty="0"/>
              <a:t>novel</a:t>
            </a:r>
            <a:r>
              <a:rPr lang="en-US" dirty="0"/>
              <a:t> </a:t>
            </a:r>
            <a:r>
              <a:rPr lang="en-US" b="1" dirty="0"/>
              <a:t>cancer treatment </a:t>
            </a:r>
            <a:r>
              <a:rPr lang="en-US" dirty="0"/>
              <a:t>methods </a:t>
            </a:r>
            <a:r>
              <a:rPr lang="de-DE" dirty="0"/>
              <a:t>(VHEE, FLASH RT)</a:t>
            </a:r>
          </a:p>
          <a:p>
            <a:pPr marL="742950" lvl="1" indent="-28575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D</a:t>
            </a:r>
            <a:r>
              <a:rPr lang="en-US" dirty="0" err="1"/>
              <a:t>iagnostics</a:t>
            </a:r>
            <a:r>
              <a:rPr lang="en-US" dirty="0"/>
              <a:t> (dose measurements) development.</a:t>
            </a:r>
          </a:p>
          <a:p>
            <a:pPr marL="742950" lvl="1" indent="-28575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First </a:t>
            </a:r>
            <a:r>
              <a:rPr lang="de-DE" dirty="0" err="1"/>
              <a:t>benchmarking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simulations</a:t>
            </a:r>
            <a:r>
              <a:rPr lang="de-DE" dirty="0"/>
              <a:t>.</a:t>
            </a:r>
          </a:p>
          <a:p>
            <a:pPr marL="742950" lvl="1" indent="-285750">
              <a:spcBef>
                <a:spcPts val="600"/>
              </a:spcBef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S</a:t>
            </a:r>
            <a:r>
              <a:rPr lang="en-US" dirty="0" err="1"/>
              <a:t>tudies</a:t>
            </a:r>
            <a:r>
              <a:rPr lang="en-US" dirty="0"/>
              <a:t> on cancer treatments.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6293CA9D-0E73-36A5-7411-787B69B66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140177E4-C96F-0F48-CFA3-49328102BE0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Started to adapt ARES to the needs of medical research</a:t>
            </a:r>
          </a:p>
        </p:txBody>
      </p:sp>
      <p:pic>
        <p:nvPicPr>
          <p:cNvPr id="16" name="Picture 2" descr="UKE - Unternehmenskommunikation - UKE-Dachmarke">
            <a:extLst>
              <a:ext uri="{FF2B5EF4-FFF2-40B4-BE49-F238E27FC236}">
                <a16:creationId xmlns:a16="http://schemas.microsoft.com/office/drawing/2014/main" id="{DE118F88-ED92-47BA-B313-232E9CA29B3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89394" y="5896318"/>
            <a:ext cx="998733" cy="96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52C1113-E6C6-4D16-8443-6AD7BF2431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1506" y="5936750"/>
            <a:ext cx="2121857" cy="88582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828FEC3-EB70-46BB-8142-83E19339F71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19467" y="5936750"/>
            <a:ext cx="1790700" cy="88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08756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43300-B544-401D-A392-6878E1F04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Worldwide </a:t>
            </a:r>
            <a:r>
              <a:rPr lang="de-DE" dirty="0" err="1"/>
              <a:t>first</a:t>
            </a:r>
            <a:r>
              <a:rPr lang="de-DE" dirty="0"/>
              <a:t> VHEE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living</a:t>
            </a:r>
            <a:r>
              <a:rPr lang="de-DE" dirty="0"/>
              <a:t> </a:t>
            </a:r>
            <a:r>
              <a:rPr lang="de-DE" dirty="0" err="1"/>
              <a:t>cells</a:t>
            </a:r>
            <a:r>
              <a:rPr lang="de-DE" dirty="0"/>
              <a:t>!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D2F895C-FAE1-44D2-B714-E0992B8464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853086"/>
            <a:ext cx="4103836" cy="564822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C74F93-BD64-4FE7-9555-D869E43836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820EB1-88E7-416A-A697-0C228ABDDA3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8640340" cy="379252"/>
          </a:xfrm>
          <a:solidFill>
            <a:schemeClr val="bg1"/>
          </a:solidFill>
        </p:spPr>
        <p:txBody>
          <a:bodyPr/>
          <a:lstStyle/>
          <a:p>
            <a:r>
              <a:rPr lang="de-DE" dirty="0"/>
              <a:t>Prof. Roger Jones, Hannah </a:t>
            </a:r>
            <a:r>
              <a:rPr lang="de-DE" dirty="0" err="1"/>
              <a:t>Wanstall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FE9DC4-267C-413E-A8EE-062E26EF610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078" y="1235435"/>
            <a:ext cx="6858352" cy="455953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44CB50E-04D7-4CF8-85B0-AFB9F11DE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4183" y="220919"/>
            <a:ext cx="2121857" cy="88582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0B2F16-FF6E-4A29-9E09-36556E767705}"/>
              </a:ext>
            </a:extLst>
          </p:cNvPr>
          <p:cNvSpPr txBox="1"/>
          <p:nvPr/>
        </p:nvSpPr>
        <p:spPr>
          <a:xfrm>
            <a:off x="4728158" y="5908743"/>
            <a:ext cx="7493783" cy="646331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de-DE" i="1" dirty="0"/>
              <a:t>More </a:t>
            </a:r>
            <a:r>
              <a:rPr lang="de-DE" i="1" dirty="0" err="1"/>
              <a:t>experiments</a:t>
            </a:r>
            <a:r>
              <a:rPr lang="de-DE" i="1" dirty="0"/>
              <a:t> </a:t>
            </a:r>
            <a:r>
              <a:rPr lang="de-DE" i="1" dirty="0" err="1"/>
              <a:t>scheduled</a:t>
            </a:r>
            <a:r>
              <a:rPr lang="de-DE" i="1" dirty="0"/>
              <a:t> </a:t>
            </a:r>
            <a:r>
              <a:rPr lang="de-DE" i="1" dirty="0" err="1"/>
              <a:t>for</a:t>
            </a:r>
            <a:r>
              <a:rPr lang="de-DE" i="1" dirty="0"/>
              <a:t> May.</a:t>
            </a:r>
          </a:p>
          <a:p>
            <a:r>
              <a:rPr lang="de-DE" i="1" dirty="0">
                <a:sym typeface="Wingdings" pitchFamily="2" charset="2"/>
              </a:rPr>
              <a:t> </a:t>
            </a:r>
            <a:r>
              <a:rPr lang="de-DE" b="1" i="1" dirty="0" err="1">
                <a:sym typeface="Wingdings" pitchFamily="2" charset="2"/>
              </a:rPr>
              <a:t>Towards</a:t>
            </a:r>
            <a:r>
              <a:rPr lang="de-DE" b="1" i="1" dirty="0">
                <a:sym typeface="Wingdings" pitchFamily="2" charset="2"/>
              </a:rPr>
              <a:t> „real“ VHEE </a:t>
            </a:r>
            <a:r>
              <a:rPr lang="de-DE" b="1" i="1" dirty="0" err="1">
                <a:sym typeface="Wingdings" pitchFamily="2" charset="2"/>
              </a:rPr>
              <a:t>experiments</a:t>
            </a:r>
            <a:r>
              <a:rPr lang="de-DE" b="1" i="1" dirty="0">
                <a:sym typeface="Wingdings" pitchFamily="2" charset="2"/>
              </a:rPr>
              <a:t> </a:t>
            </a:r>
            <a:r>
              <a:rPr lang="de-DE" b="1" i="1" dirty="0" err="1">
                <a:sym typeface="Wingdings" pitchFamily="2" charset="2"/>
              </a:rPr>
              <a:t>with</a:t>
            </a:r>
            <a:r>
              <a:rPr lang="de-DE" b="1" i="1" dirty="0">
                <a:sym typeface="Wingdings" pitchFamily="2" charset="2"/>
              </a:rPr>
              <a:t> </a:t>
            </a:r>
            <a:r>
              <a:rPr lang="de-DE" b="1" i="1" dirty="0" err="1">
                <a:sym typeface="Wingdings" pitchFamily="2" charset="2"/>
              </a:rPr>
              <a:t>bigger</a:t>
            </a:r>
            <a:r>
              <a:rPr lang="de-DE" b="1" i="1" dirty="0">
                <a:sym typeface="Wingdings" pitchFamily="2" charset="2"/>
              </a:rPr>
              <a:t> </a:t>
            </a:r>
            <a:r>
              <a:rPr lang="de-DE" b="1" i="1" dirty="0" err="1">
                <a:sym typeface="Wingdings" pitchFamily="2" charset="2"/>
              </a:rPr>
              <a:t>animal</a:t>
            </a:r>
            <a:r>
              <a:rPr lang="de-DE" b="1" i="1" dirty="0">
                <a:sym typeface="Wingdings" pitchFamily="2" charset="2"/>
              </a:rPr>
              <a:t> </a:t>
            </a:r>
            <a:r>
              <a:rPr lang="de-DE" b="1" i="1" dirty="0" err="1">
                <a:sym typeface="Wingdings" pitchFamily="2" charset="2"/>
              </a:rPr>
              <a:t>phantoms</a:t>
            </a:r>
            <a:endParaRPr lang="en-US" b="1" i="1" dirty="0" err="1"/>
          </a:p>
        </p:txBody>
      </p:sp>
    </p:spTree>
    <p:extLst>
      <p:ext uri="{BB962C8B-B14F-4D97-AF65-F5344CB8AC3E}">
        <p14:creationId xmlns:p14="http://schemas.microsoft.com/office/powerpoint/2010/main" val="36499091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D6F5D78-127B-48E1-93DE-7DF3D6557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S2 Bio lab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ARES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65B9564-0908-4683-9000-97C797B3FFC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88" y="1283721"/>
            <a:ext cx="4292625" cy="2880377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5FC9EC4-1DFD-44E7-B293-4E7BBE8734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BB7CCF9-4F5C-4861-9022-1078CC4D01A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Used for medical experiments at ARES. 5 min walking distance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59BC55-293F-49E9-9CE4-52CD62D4D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44272" y="34678"/>
            <a:ext cx="3423489" cy="431567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36E05E-7911-4978-AC29-29541484618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173" y="1783930"/>
            <a:ext cx="2736304" cy="18252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87A8F6E-1BB0-4193-AE4A-3B30A775B05F}"/>
              </a:ext>
            </a:extLst>
          </p:cNvPr>
          <p:cNvSpPr txBox="1"/>
          <p:nvPr/>
        </p:nvSpPr>
        <p:spPr>
          <a:xfrm>
            <a:off x="407988" y="5229200"/>
            <a:ext cx="50671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>
                <a:solidFill>
                  <a:srgbClr val="00B050"/>
                </a:solidFill>
              </a:rPr>
              <a:t>Provides all the necessary equipment to cultivate, store, manipulate and </a:t>
            </a:r>
            <a:r>
              <a:rPr lang="en-US" sz="1600" b="1" i="1" dirty="0" err="1">
                <a:solidFill>
                  <a:srgbClr val="00B050"/>
                </a:solidFill>
              </a:rPr>
              <a:t>analyse</a:t>
            </a:r>
            <a:r>
              <a:rPr lang="en-US" sz="1600" b="1" i="1" dirty="0">
                <a:solidFill>
                  <a:srgbClr val="00B050"/>
                </a:solidFill>
              </a:rPr>
              <a:t> biological agents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90DE74-DBC8-4AAC-A7E2-90011F80E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2024" y="4725144"/>
            <a:ext cx="5123871" cy="1634497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932634C1-C255-D0BD-544D-61017AE83582}"/>
              </a:ext>
            </a:extLst>
          </p:cNvPr>
          <p:cNvSpPr txBox="1"/>
          <p:nvPr/>
        </p:nvSpPr>
        <p:spPr>
          <a:xfrm>
            <a:off x="1036248" y="4195645"/>
            <a:ext cx="28275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Work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place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in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the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Bio-Laboratory.</a:t>
            </a:r>
            <a:endParaRPr lang="en-GB" sz="1400" i="1" dirty="0" err="1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0DB9C9AD-D77C-6B28-9AE5-B8EA1682840C}"/>
              </a:ext>
            </a:extLst>
          </p:cNvPr>
          <p:cNvSpPr txBox="1"/>
          <p:nvPr/>
        </p:nvSpPr>
        <p:spPr>
          <a:xfrm>
            <a:off x="5231904" y="3625279"/>
            <a:ext cx="28408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inverse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fluorescence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microscope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.</a:t>
            </a:r>
            <a:endParaRPr lang="en-GB" sz="1400" i="1" dirty="0" err="1"/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F94CCD09-06EA-39A5-7D09-5E19E1F08476}"/>
              </a:ext>
            </a:extLst>
          </p:cNvPr>
          <p:cNvSpPr txBox="1"/>
          <p:nvPr/>
        </p:nvSpPr>
        <p:spPr>
          <a:xfrm>
            <a:off x="8328248" y="4126149"/>
            <a:ext cx="3743796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BSL2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safety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workbench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equipped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with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a mini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centrifuge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,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vortexer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, </a:t>
            </a:r>
            <a:r>
              <a:rPr lang="de-DE" sz="1400" b="0" i="1" u="none" strike="noStrike" dirty="0" err="1">
                <a:effectLst/>
                <a:latin typeface="Arial" panose="020B0604020202020204" pitchFamily="34" charset="0"/>
              </a:rPr>
              <a:t>vacuum</a:t>
            </a:r>
            <a:r>
              <a:rPr lang="de-DE" sz="1400" b="0" i="1" u="none" strike="noStrike" dirty="0">
                <a:effectLst/>
                <a:latin typeface="Arial" panose="020B0604020202020204" pitchFamily="34" charset="0"/>
              </a:rPr>
              <a:t> pump,…</a:t>
            </a:r>
            <a:endParaRPr lang="en-GB" sz="1400" i="1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B2F66086-889C-7E1F-0944-C1027FF2E8B4}"/>
              </a:ext>
            </a:extLst>
          </p:cNvPr>
          <p:cNvSpPr txBox="1"/>
          <p:nvPr/>
        </p:nvSpPr>
        <p:spPr>
          <a:xfrm>
            <a:off x="263352" y="6166465"/>
            <a:ext cx="1078692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More info:</a:t>
            </a:r>
          </a:p>
          <a:p>
            <a:r>
              <a:rPr lang="en-GB" sz="1100" dirty="0"/>
              <a:t>https://photon-</a:t>
            </a:r>
            <a:r>
              <a:rPr lang="en-GB" sz="1100" dirty="0" err="1"/>
              <a:t>science.desy.de</a:t>
            </a:r>
            <a:r>
              <a:rPr lang="en-GB" sz="1100" dirty="0"/>
              <a:t>/facilities/</a:t>
            </a:r>
            <a:r>
              <a:rPr lang="en-GB" sz="1100" dirty="0" err="1"/>
              <a:t>on_site_infrastructure</a:t>
            </a:r>
            <a:r>
              <a:rPr lang="en-GB" sz="1100" dirty="0"/>
              <a:t>/</a:t>
            </a:r>
            <a:r>
              <a:rPr lang="en-GB" sz="1100" dirty="0" err="1"/>
              <a:t>laboratories_technical_infrastructure_shift_service</a:t>
            </a:r>
            <a:r>
              <a:rPr lang="en-GB" sz="1100" dirty="0"/>
              <a:t>/biology_laboratory_bsl_2/equipment/%20index_eng.html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2C4A3C7-08D4-1DD3-C3B2-3B1AFF569C52}"/>
              </a:ext>
            </a:extLst>
          </p:cNvPr>
          <p:cNvSpPr txBox="1"/>
          <p:nvPr/>
        </p:nvSpPr>
        <p:spPr>
          <a:xfrm>
            <a:off x="8594219" y="111900"/>
            <a:ext cx="2260555" cy="26161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de-DE" sz="1100" b="0" i="1" u="none" strike="noStrike" dirty="0" err="1">
                <a:effectLst/>
                <a:latin typeface="Arial" panose="020B0604020202020204" pitchFamily="34" charset="0"/>
              </a:rPr>
              <a:t>photo</a:t>
            </a:r>
            <a:r>
              <a:rPr lang="de-DE" sz="11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de-DE" sz="1100" b="0" i="1" u="none" strike="noStrike" dirty="0" err="1">
                <a:effectLst/>
                <a:latin typeface="Arial" panose="020B0604020202020204" pitchFamily="34" charset="0"/>
              </a:rPr>
              <a:t>by</a:t>
            </a:r>
            <a:r>
              <a:rPr lang="de-DE" sz="11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de-DE" sz="1100" b="0" i="1" u="none" strike="noStrike" dirty="0" err="1">
                <a:effectLst/>
                <a:latin typeface="Arial" panose="020B0604020202020204" pitchFamily="34" charset="0"/>
              </a:rPr>
              <a:t>courtesy</a:t>
            </a:r>
            <a:r>
              <a:rPr lang="de-DE" sz="1100" b="0" i="1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de-DE" sz="1100" b="0" i="1" u="none" strike="noStrike" dirty="0" err="1">
                <a:effectLst/>
                <a:latin typeface="Arial" panose="020B0604020202020204" pitchFamily="34" charset="0"/>
              </a:rPr>
              <a:t>of</a:t>
            </a:r>
            <a:r>
              <a:rPr lang="de-DE" sz="1100" b="0" i="1" u="none" strike="noStrike" dirty="0">
                <a:effectLst/>
                <a:latin typeface="Arial" panose="020B0604020202020204" pitchFamily="34" charset="0"/>
              </a:rPr>
              <a:t> M. Osterhoff</a:t>
            </a:r>
            <a:endParaRPr lang="en-GB" sz="1100" dirty="0" err="1"/>
          </a:p>
        </p:txBody>
      </p:sp>
    </p:spTree>
    <p:extLst>
      <p:ext uri="{BB962C8B-B14F-4D97-AF65-F5344CB8AC3E}">
        <p14:creationId xmlns:p14="http://schemas.microsoft.com/office/powerpoint/2010/main" val="4233636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alphaModFix amt="2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36713"/>
            <a:ext cx="12167320" cy="6021288"/>
          </a:xfrm>
          <a:prstGeom prst="rect">
            <a:avLst/>
          </a:prstGeom>
        </p:spPr>
      </p:pic>
      <p:sp>
        <p:nvSpPr>
          <p:cNvPr id="11" name="Title 10">
            <a:extLst>
              <a:ext uri="{FF2B5EF4-FFF2-40B4-BE49-F238E27FC236}">
                <a16:creationId xmlns:a16="http://schemas.microsoft.com/office/drawing/2014/main" id="{EE63C592-90CC-452E-954C-630CA70853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Automation, </a:t>
            </a:r>
            <a:r>
              <a:rPr lang="de-DE" dirty="0" err="1"/>
              <a:t>machine</a:t>
            </a:r>
            <a:r>
              <a:rPr lang="de-DE" dirty="0"/>
              <a:t> </a:t>
            </a:r>
            <a:r>
              <a:rPr lang="de-DE" dirty="0" err="1"/>
              <a:t>learning</a:t>
            </a:r>
            <a:r>
              <a:rPr lang="de-DE" dirty="0"/>
              <a:t>, </a:t>
            </a:r>
            <a:r>
              <a:rPr lang="de-DE" dirty="0" err="1"/>
              <a:t>robotics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683C1662-6296-477B-A743-05352AC057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Ease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operation</a:t>
            </a:r>
            <a:r>
              <a:rPr lang="de-DE" dirty="0"/>
              <a:t> &amp; </a:t>
            </a:r>
            <a:r>
              <a:rPr lang="de-DE" dirty="0" err="1"/>
              <a:t>gain</a:t>
            </a:r>
            <a:r>
              <a:rPr lang="de-DE" dirty="0"/>
              <a:t> </a:t>
            </a:r>
            <a:r>
              <a:rPr lang="de-DE" dirty="0" err="1"/>
              <a:t>efficiency</a:t>
            </a:r>
            <a:endParaRPr lang="en-US" dirty="0"/>
          </a:p>
        </p:txBody>
      </p:sp>
      <p:pic>
        <p:nvPicPr>
          <p:cNvPr id="17" name="Content Placeholder 5">
            <a:extLst>
              <a:ext uri="{FF2B5EF4-FFF2-40B4-BE49-F238E27FC236}">
                <a16:creationId xmlns:a16="http://schemas.microsoft.com/office/drawing/2014/main" id="{63118A4D-9AAA-49EA-97A1-FD37551A11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6910" y="188639"/>
            <a:ext cx="3860410" cy="3420895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C2297E4-3575-4EE4-813B-9A3057C062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988" y="1399903"/>
            <a:ext cx="4296462" cy="4247750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7CEC5A0-1D32-49D7-ABDA-8FCB5521ED53}"/>
              </a:ext>
            </a:extLst>
          </p:cNvPr>
          <p:cNvSpPr txBox="1"/>
          <p:nvPr/>
        </p:nvSpPr>
        <p:spPr>
          <a:xfrm>
            <a:off x="580421" y="5687977"/>
            <a:ext cx="39515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/>
              <a:t>Robot arm </a:t>
            </a:r>
            <a:r>
              <a:rPr lang="de-DE" sz="1600" i="1" dirty="0" err="1"/>
              <a:t>currently</a:t>
            </a:r>
            <a:r>
              <a:rPr lang="de-DE" sz="1600" i="1" dirty="0"/>
              <a:t> </a:t>
            </a:r>
            <a:r>
              <a:rPr lang="de-DE" sz="1600" i="1" dirty="0" err="1"/>
              <a:t>located</a:t>
            </a:r>
            <a:r>
              <a:rPr lang="de-DE" sz="1600" i="1" dirty="0"/>
              <a:t> at PETRA III,</a:t>
            </a:r>
          </a:p>
          <a:p>
            <a:r>
              <a:rPr lang="de-DE" sz="1600" i="1" dirty="0"/>
              <a:t>Installation at ARES </a:t>
            </a:r>
            <a:r>
              <a:rPr lang="de-DE" sz="1600" i="1" dirty="0" err="1"/>
              <a:t>foreseen</a:t>
            </a:r>
            <a:r>
              <a:rPr lang="de-DE" sz="1600" i="1" dirty="0"/>
              <a:t> </a:t>
            </a:r>
            <a:r>
              <a:rPr lang="de-DE" sz="1600" i="1" dirty="0" err="1"/>
              <a:t>mid</a:t>
            </a:r>
            <a:r>
              <a:rPr lang="de-DE" sz="1600" i="1" dirty="0"/>
              <a:t> 2023.</a:t>
            </a:r>
            <a:endParaRPr lang="en-US" sz="1600" i="1" dirty="0" err="1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6C7B154F-A992-458C-8E4E-4121C745E60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67783" y="4576457"/>
            <a:ext cx="7109082" cy="1563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1774D141-0106-4BDB-AF96-6421A33D30D0}"/>
              </a:ext>
            </a:extLst>
          </p:cNvPr>
          <p:cNvSpPr txBox="1"/>
          <p:nvPr/>
        </p:nvSpPr>
        <p:spPr>
          <a:xfrm>
            <a:off x="6816080" y="6188911"/>
            <a:ext cx="41072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 err="1"/>
              <a:t>Machine</a:t>
            </a:r>
            <a:r>
              <a:rPr lang="de-DE" sz="1600" i="1" dirty="0"/>
              <a:t> </a:t>
            </a:r>
            <a:r>
              <a:rPr lang="de-DE" sz="1600" i="1" dirty="0" err="1"/>
              <a:t>learning</a:t>
            </a:r>
            <a:r>
              <a:rPr lang="de-DE" sz="1600" i="1" dirty="0"/>
              <a:t> </a:t>
            </a:r>
            <a:r>
              <a:rPr lang="de-DE" sz="1600" i="1" dirty="0" err="1"/>
              <a:t>to</a:t>
            </a:r>
            <a:r>
              <a:rPr lang="de-DE" sz="1600" i="1" dirty="0"/>
              <a:t> </a:t>
            </a:r>
            <a:r>
              <a:rPr lang="de-DE" sz="1600" i="1" dirty="0" err="1"/>
              <a:t>improve</a:t>
            </a:r>
            <a:r>
              <a:rPr lang="de-DE" sz="1600" i="1" dirty="0"/>
              <a:t> </a:t>
            </a:r>
            <a:r>
              <a:rPr lang="de-DE" sz="1600" i="1" dirty="0" err="1"/>
              <a:t>orbit</a:t>
            </a:r>
            <a:r>
              <a:rPr lang="de-DE" sz="1600" i="1" dirty="0"/>
              <a:t> </a:t>
            </a:r>
            <a:r>
              <a:rPr lang="de-DE" sz="1600" i="1" dirty="0" err="1"/>
              <a:t>feedback</a:t>
            </a:r>
            <a:endParaRPr lang="en-US" sz="1600" i="1" dirty="0" err="1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EB4132-0FC5-46FC-81BF-7F34216D677E}"/>
              </a:ext>
            </a:extLst>
          </p:cNvPr>
          <p:cNvSpPr txBox="1"/>
          <p:nvPr/>
        </p:nvSpPr>
        <p:spPr>
          <a:xfrm>
            <a:off x="8446827" y="3601229"/>
            <a:ext cx="37914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 err="1"/>
              <a:t>Movementscripts</a:t>
            </a:r>
            <a:r>
              <a:rPr lang="de-DE" sz="1600" i="1" dirty="0"/>
              <a:t> </a:t>
            </a:r>
            <a:r>
              <a:rPr lang="de-DE" sz="1600" i="1" dirty="0" err="1"/>
              <a:t>for</a:t>
            </a:r>
            <a:r>
              <a:rPr lang="de-DE" sz="1600" i="1" dirty="0"/>
              <a:t> </a:t>
            </a:r>
            <a:r>
              <a:rPr lang="de-DE" sz="1600" i="1" dirty="0" err="1"/>
              <a:t>irradiation</a:t>
            </a:r>
            <a:r>
              <a:rPr lang="de-DE" sz="1600" i="1" dirty="0"/>
              <a:t> </a:t>
            </a:r>
            <a:r>
              <a:rPr lang="de-DE" sz="1600" i="1" dirty="0" err="1"/>
              <a:t>patterns</a:t>
            </a:r>
            <a:endParaRPr lang="en-US" sz="1600" i="1" dirty="0" err="1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89F4C9-2A76-46E0-ABDB-3AC75B1F0E3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1203" y="834679"/>
            <a:ext cx="1631504" cy="217480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5BFBA49-403B-459A-8C35-8EE14118FAB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8653" y="1806996"/>
            <a:ext cx="1591620" cy="212164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BA6358D-7D7C-4D15-A6FE-41A603E051E4}"/>
              </a:ext>
            </a:extLst>
          </p:cNvPr>
          <p:cNvSpPr/>
          <p:nvPr/>
        </p:nvSpPr>
        <p:spPr>
          <a:xfrm>
            <a:off x="4929363" y="4018998"/>
            <a:ext cx="345427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i="1" dirty="0" err="1"/>
              <a:t>Visit</a:t>
            </a:r>
            <a:r>
              <a:rPr lang="de-DE" sz="1600" i="1" dirty="0"/>
              <a:t> </a:t>
            </a:r>
            <a:r>
              <a:rPr lang="de-DE" sz="1600" i="1" dirty="0" err="1"/>
              <a:t>of</a:t>
            </a:r>
            <a:r>
              <a:rPr lang="de-DE" sz="1600" i="1" dirty="0"/>
              <a:t> </a:t>
            </a:r>
            <a:r>
              <a:rPr lang="de-DE" sz="1600" i="1" dirty="0" err="1"/>
              <a:t>the</a:t>
            </a:r>
            <a:r>
              <a:rPr lang="de-DE" sz="1600" i="1" dirty="0"/>
              <a:t> </a:t>
            </a:r>
            <a:r>
              <a:rPr lang="de-DE" sz="1600" i="1" dirty="0" err="1"/>
              <a:t>RoboCup</a:t>
            </a:r>
            <a:r>
              <a:rPr lang="de-DE" sz="1600" i="1" dirty="0"/>
              <a:t> </a:t>
            </a:r>
            <a:r>
              <a:rPr lang="de-DE" sz="1600" i="1" dirty="0" err="1"/>
              <a:t>team</a:t>
            </a:r>
            <a:r>
              <a:rPr lang="de-DE" sz="1600" i="1" dirty="0"/>
              <a:t> (TU HH).</a:t>
            </a:r>
            <a:endParaRPr lang="en-US" sz="1600" i="1" dirty="0" err="1"/>
          </a:p>
        </p:txBody>
      </p:sp>
    </p:spTree>
    <p:extLst>
      <p:ext uri="{BB962C8B-B14F-4D97-AF65-F5344CB8AC3E}">
        <p14:creationId xmlns:p14="http://schemas.microsoft.com/office/powerpoint/2010/main" val="470929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6A3094-427E-4346-A3AB-164DFC51C1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Electron</a:t>
            </a:r>
            <a:r>
              <a:rPr lang="de-DE" dirty="0"/>
              <a:t> CT </a:t>
            </a:r>
            <a:r>
              <a:rPr lang="de-DE" dirty="0" err="1"/>
              <a:t>experiments</a:t>
            </a:r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022F656-85D5-47E7-AF8C-144F352F6E3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724261" y="79598"/>
            <a:ext cx="2944365" cy="2689233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CDC326-B80D-41EC-B8DB-D68518C7BD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B6A135-68A0-4E88-81F1-2FCD32D761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DESY internal </a:t>
            </a:r>
            <a:r>
              <a:rPr lang="de-DE" dirty="0" err="1"/>
              <a:t>collaboration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M-FH-ITT</a:t>
            </a:r>
            <a:endParaRPr lang="en-US" dirty="0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6D1C6C1D-0318-48D4-B4AE-A21F647D3A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5739" y="4296760"/>
            <a:ext cx="2644305" cy="2103424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59235A55-90CB-457F-8991-6D560A4DC38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7951" y="1377368"/>
            <a:ext cx="2663357" cy="2435632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1ACE6B1-9540-4B26-AFB7-E6B0E515D104}"/>
              </a:ext>
            </a:extLst>
          </p:cNvPr>
          <p:cNvSpPr txBox="1"/>
          <p:nvPr/>
        </p:nvSpPr>
        <p:spPr>
          <a:xfrm>
            <a:off x="3552490" y="2415783"/>
            <a:ext cx="47280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Simon </a:t>
            </a:r>
            <a:r>
              <a:rPr lang="en-US" sz="1600" dirty="0" err="1"/>
              <a:t>Spannagel</a:t>
            </a:r>
            <a:r>
              <a:rPr lang="en-US" sz="1600" dirty="0"/>
              <a:t>, Paul </a:t>
            </a:r>
            <a:r>
              <a:rPr lang="en-US" sz="1600" dirty="0" err="1"/>
              <a:t>Schütze</a:t>
            </a:r>
            <a:r>
              <a:rPr lang="en-US" sz="1600" dirty="0"/>
              <a:t> (FH)</a:t>
            </a:r>
          </a:p>
          <a:p>
            <a:endParaRPr lang="en-US" sz="1600" dirty="0"/>
          </a:p>
          <a:p>
            <a:r>
              <a:rPr lang="en-US" sz="1600" dirty="0"/>
              <a:t>First proof-of-principle successful</a:t>
            </a:r>
          </a:p>
          <a:p>
            <a:r>
              <a:rPr lang="en-US" sz="1600" dirty="0"/>
              <a:t>But much more homework to do: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Real tomography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Optimize charge / dose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O</a:t>
            </a:r>
            <a:r>
              <a:rPr lang="en-US" sz="1600" dirty="0" err="1"/>
              <a:t>ptimize</a:t>
            </a:r>
            <a:r>
              <a:rPr lang="en-US" sz="1600" dirty="0"/>
              <a:t> resolution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Scan procedure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…</a:t>
            </a:r>
            <a:endParaRPr lang="en-US" sz="16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FAC9DB3-A731-4231-A8D7-8F9B25A698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27" y="2832969"/>
            <a:ext cx="4572000" cy="3429000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D648B4E-5B06-4D97-96C4-AD457784BB3C}"/>
              </a:ext>
            </a:extLst>
          </p:cNvPr>
          <p:cNvSpPr txBox="1"/>
          <p:nvPr/>
        </p:nvSpPr>
        <p:spPr>
          <a:xfrm>
            <a:off x="8051553" y="6261969"/>
            <a:ext cx="2016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i="1" dirty="0"/>
              <a:t>Beam time last </a:t>
            </a:r>
            <a:r>
              <a:rPr lang="de-DE" sz="1400" i="1" dirty="0" err="1"/>
              <a:t>week</a:t>
            </a:r>
            <a:r>
              <a:rPr lang="de-DE" sz="1400" i="1" dirty="0"/>
              <a:t>…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30B8B15-84CC-4700-A4ED-4B85026913D2}"/>
              </a:ext>
            </a:extLst>
          </p:cNvPr>
          <p:cNvSpPr txBox="1"/>
          <p:nvPr/>
        </p:nvSpPr>
        <p:spPr>
          <a:xfrm>
            <a:off x="6384032" y="620688"/>
            <a:ext cx="209063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de-DE" sz="1600" dirty="0"/>
              <a:t>See </a:t>
            </a:r>
            <a:r>
              <a:rPr lang="de-DE" sz="1600" dirty="0" err="1"/>
              <a:t>talk</a:t>
            </a:r>
            <a:r>
              <a:rPr lang="de-DE" sz="1600" dirty="0"/>
              <a:t> </a:t>
            </a:r>
            <a:r>
              <a:rPr lang="de-DE" sz="1600" dirty="0" err="1"/>
              <a:t>from</a:t>
            </a:r>
            <a:r>
              <a:rPr lang="de-DE" sz="1600" dirty="0"/>
              <a:t> Simon!</a:t>
            </a:r>
          </a:p>
        </p:txBody>
      </p:sp>
    </p:spTree>
    <p:extLst>
      <p:ext uri="{BB962C8B-B14F-4D97-AF65-F5344CB8AC3E}">
        <p14:creationId xmlns:p14="http://schemas.microsoft.com/office/powerpoint/2010/main" val="1135134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5DE1CE-894B-4A9C-B611-4E7A7577B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 and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CAA7DE-A39A-4301-B4FE-58E985DCF0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ARES is operational and open for internal and external users.</a:t>
            </a:r>
          </a:p>
          <a:p>
            <a:r>
              <a:rPr lang="en-US" b="1" dirty="0"/>
              <a:t>P</a:t>
            </a:r>
            <a:r>
              <a:rPr lang="de-DE" b="1" dirty="0" err="1"/>
              <a:t>ortfolio</a:t>
            </a:r>
            <a:r>
              <a:rPr lang="de-DE" b="1" dirty="0"/>
              <a:t> </a:t>
            </a:r>
            <a:r>
              <a:rPr lang="de-DE" b="1" dirty="0" err="1"/>
              <a:t>from</a:t>
            </a:r>
            <a:r>
              <a:rPr lang="de-DE" b="1" dirty="0"/>
              <a:t> </a:t>
            </a:r>
            <a:r>
              <a:rPr lang="de-DE" b="1" dirty="0" err="1"/>
              <a:t>component</a:t>
            </a:r>
            <a:r>
              <a:rPr lang="de-DE" b="1" dirty="0"/>
              <a:t> R&amp;D, </a:t>
            </a:r>
            <a:r>
              <a:rPr lang="de-DE" b="1" dirty="0" err="1"/>
              <a:t>diagnostics</a:t>
            </a:r>
            <a:r>
              <a:rPr lang="de-DE" b="1" dirty="0"/>
              <a:t> </a:t>
            </a:r>
            <a:r>
              <a:rPr lang="de-DE" b="1" dirty="0" err="1"/>
              <a:t>development</a:t>
            </a:r>
            <a:r>
              <a:rPr lang="de-DE" b="1" dirty="0"/>
              <a:t> </a:t>
            </a:r>
            <a:r>
              <a:rPr lang="de-DE" b="1" dirty="0" err="1"/>
              <a:t>over</a:t>
            </a:r>
            <a:r>
              <a:rPr lang="de-DE" b="1" dirty="0"/>
              <a:t> </a:t>
            </a:r>
            <a:r>
              <a:rPr lang="de-DE" b="1" dirty="0" err="1"/>
              <a:t>detector</a:t>
            </a:r>
            <a:r>
              <a:rPr lang="de-DE" b="1" dirty="0"/>
              <a:t> </a:t>
            </a:r>
            <a:r>
              <a:rPr lang="de-DE" b="1" dirty="0" err="1"/>
              <a:t>tests</a:t>
            </a:r>
            <a:r>
              <a:rPr lang="de-DE" b="1" dirty="0"/>
              <a:t> </a:t>
            </a:r>
            <a:r>
              <a:rPr lang="de-DE" b="1" dirty="0" err="1"/>
              <a:t>to</a:t>
            </a:r>
            <a:r>
              <a:rPr lang="de-DE" b="1" dirty="0"/>
              <a:t> </a:t>
            </a:r>
            <a:r>
              <a:rPr lang="de-DE" b="1" dirty="0" err="1"/>
              <a:t>medical</a:t>
            </a:r>
            <a:r>
              <a:rPr lang="de-DE" b="1" dirty="0"/>
              <a:t> </a:t>
            </a:r>
            <a:r>
              <a:rPr lang="de-DE" b="1" dirty="0" err="1"/>
              <a:t>applications</a:t>
            </a:r>
            <a:r>
              <a:rPr lang="de-DE" b="1" dirty="0"/>
              <a:t>.</a:t>
            </a:r>
            <a:endParaRPr lang="en-US" b="1" dirty="0"/>
          </a:p>
          <a:p>
            <a:r>
              <a:rPr lang="en-GB" dirty="0"/>
              <a:t>Started to adapt ARES to the needs of </a:t>
            </a:r>
            <a:r>
              <a:rPr lang="en-GB" b="1" dirty="0"/>
              <a:t>medical research</a:t>
            </a:r>
            <a:r>
              <a:rPr lang="en-GB" dirty="0"/>
              <a:t>.</a:t>
            </a:r>
          </a:p>
          <a:p>
            <a:r>
              <a:rPr lang="en-GB" b="1" dirty="0"/>
              <a:t>Infrastructure is available </a:t>
            </a:r>
            <a:r>
              <a:rPr lang="en-GB" dirty="0"/>
              <a:t>and strong support from bio safety and radiation protection.</a:t>
            </a:r>
            <a:endParaRPr lang="de-DE" dirty="0"/>
          </a:p>
          <a:p>
            <a:r>
              <a:rPr lang="de-DE" b="1" dirty="0"/>
              <a:t>W</a:t>
            </a:r>
            <a:r>
              <a:rPr lang="en-US" b="1" dirty="0" err="1"/>
              <a:t>orldwide</a:t>
            </a:r>
            <a:r>
              <a:rPr lang="en-US" b="1" dirty="0"/>
              <a:t> first VHEE experiments </a:t>
            </a:r>
            <a:r>
              <a:rPr lang="en-US" dirty="0"/>
              <a:t>with living cells were done! </a:t>
            </a:r>
          </a:p>
          <a:p>
            <a:pPr marL="0" indent="0">
              <a:buNone/>
            </a:pPr>
            <a:r>
              <a:rPr lang="en-US" dirty="0">
                <a:sym typeface="Wingdings" panose="05000000000000000000" pitchFamily="2" charset="2"/>
              </a:rPr>
              <a:t>	 more experiments with water and animal phantoms in preparation.</a:t>
            </a:r>
            <a:endParaRPr lang="en-US" dirty="0"/>
          </a:p>
          <a:p>
            <a:r>
              <a:rPr lang="de-DE" b="1" dirty="0"/>
              <a:t>Regular beam time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users</a:t>
            </a:r>
            <a:r>
              <a:rPr lang="de-DE" dirty="0"/>
              <a:t> </a:t>
            </a:r>
            <a:r>
              <a:rPr lang="de-DE" dirty="0" err="1"/>
              <a:t>scheduled</a:t>
            </a:r>
            <a:r>
              <a:rPr lang="de-DE" dirty="0"/>
              <a:t>– </a:t>
            </a:r>
            <a:r>
              <a:rPr lang="de-DE" b="1" dirty="0" err="1"/>
              <a:t>users</a:t>
            </a:r>
            <a:r>
              <a:rPr lang="de-DE" b="1" dirty="0"/>
              <a:t> </a:t>
            </a:r>
            <a:r>
              <a:rPr lang="de-DE" b="1" dirty="0" err="1"/>
              <a:t>extremely</a:t>
            </a:r>
            <a:r>
              <a:rPr lang="de-DE" b="1" dirty="0"/>
              <a:t> happy</a:t>
            </a:r>
            <a:r>
              <a:rPr lang="de-DE" dirty="0"/>
              <a:t>!</a:t>
            </a:r>
          </a:p>
          <a:p>
            <a:pPr marL="0" indent="0">
              <a:buNone/>
            </a:pPr>
            <a:endParaRPr lang="de-DE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de-DE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de-DE" b="1" dirty="0">
                <a:solidFill>
                  <a:srgbClr val="00B050"/>
                </a:solidFill>
              </a:rPr>
              <a:t>Hope </a:t>
            </a:r>
            <a:r>
              <a:rPr lang="de-DE" b="1" dirty="0" err="1">
                <a:solidFill>
                  <a:srgbClr val="00B050"/>
                </a:solidFill>
              </a:rPr>
              <a:t>to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b="1" dirty="0" err="1">
                <a:solidFill>
                  <a:srgbClr val="00B050"/>
                </a:solidFill>
              </a:rPr>
              <a:t>see</a:t>
            </a:r>
            <a:r>
              <a:rPr lang="de-DE" b="1" dirty="0">
                <a:solidFill>
                  <a:srgbClr val="00B050"/>
                </a:solidFill>
              </a:rPr>
              <a:t> </a:t>
            </a:r>
            <a:r>
              <a:rPr lang="de-DE" b="1" dirty="0" err="1">
                <a:solidFill>
                  <a:srgbClr val="00B050"/>
                </a:solidFill>
              </a:rPr>
              <a:t>you</a:t>
            </a:r>
            <a:r>
              <a:rPr lang="de-DE" b="1" dirty="0">
                <a:solidFill>
                  <a:srgbClr val="00B050"/>
                </a:solidFill>
              </a:rPr>
              <a:t> at ARES!</a:t>
            </a:r>
          </a:p>
          <a:p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C3387A-551A-4BAB-8B0D-339B83AC15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2ECF99B-52CF-4105-B7C3-D752C85111E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8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4D14A-4B78-4108-B6A3-0E54E51E9B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837" y="2780928"/>
            <a:ext cx="11376024" cy="451098"/>
          </a:xfrm>
        </p:spPr>
        <p:txBody>
          <a:bodyPr/>
          <a:lstStyle/>
          <a:p>
            <a:pPr algn="ctr"/>
            <a:r>
              <a:rPr lang="de-DE" sz="3600" dirty="0" err="1"/>
              <a:t>Thank</a:t>
            </a:r>
            <a:r>
              <a:rPr lang="de-DE" sz="3600" dirty="0"/>
              <a:t> </a:t>
            </a:r>
            <a:r>
              <a:rPr lang="de-DE" sz="3600" dirty="0" err="1"/>
              <a:t>you</a:t>
            </a:r>
            <a:r>
              <a:rPr lang="de-DE" sz="3600" dirty="0"/>
              <a:t>!</a:t>
            </a:r>
            <a:endParaRPr lang="en-US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56ED4E0-4A0E-4493-BBBA-851277686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262691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0AD6CCA-2661-4C25-9614-623803F9256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/>
              <a:t>Florian Burkart</a:t>
            </a:r>
          </a:p>
          <a:p>
            <a:r>
              <a:rPr lang="en-US" dirty="0"/>
              <a:t>MPY1</a:t>
            </a:r>
            <a:endParaRPr lang="de-DE" dirty="0"/>
          </a:p>
          <a:p>
            <a:r>
              <a:rPr lang="de-DE" dirty="0"/>
              <a:t>florian.burkart@desy.de </a:t>
            </a:r>
          </a:p>
          <a:p>
            <a:r>
              <a:rPr lang="en-US" dirty="0"/>
              <a:t>+49-40-8998-3039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8414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ARES – in a </a:t>
            </a:r>
            <a:r>
              <a:rPr lang="de-DE" dirty="0" err="1"/>
              <a:t>nutshell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225" y="1297158"/>
            <a:ext cx="11376025" cy="5010249"/>
          </a:xfrm>
        </p:spPr>
        <p:txBody>
          <a:bodyPr/>
          <a:lstStyle/>
          <a:p>
            <a:r>
              <a:rPr lang="en-US" dirty="0"/>
              <a:t>Normal conducting 160 MeV electron </a:t>
            </a:r>
            <a:r>
              <a:rPr lang="en-US" dirty="0" err="1"/>
              <a:t>linac</a:t>
            </a:r>
            <a:r>
              <a:rPr lang="en-US" dirty="0"/>
              <a:t> for the production of </a:t>
            </a:r>
            <a:r>
              <a:rPr lang="en-US" b="1" dirty="0"/>
              <a:t>ultra-short electron bunches and diagnostics development</a:t>
            </a:r>
          </a:p>
          <a:p>
            <a:r>
              <a:rPr lang="en-US" b="1" dirty="0"/>
              <a:t>Novel acceleration techniques / beam manipulation testbed (dielectric laser acceleration)</a:t>
            </a:r>
          </a:p>
          <a:p>
            <a:r>
              <a:rPr lang="en-US" b="1" dirty="0"/>
              <a:t>Accelerator components R&amp;D and </a:t>
            </a:r>
            <a:r>
              <a:rPr lang="de-DE" b="1" dirty="0"/>
              <a:t>m</a:t>
            </a:r>
            <a:r>
              <a:rPr lang="en-US" b="1" dirty="0" err="1"/>
              <a:t>edical</a:t>
            </a:r>
            <a:r>
              <a:rPr lang="en-US" b="1" dirty="0"/>
              <a:t> applications (VHEE and diagnostics)</a:t>
            </a:r>
            <a:endParaRPr lang="en-US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In </a:t>
            </a:r>
            <a:r>
              <a:rPr lang="de-DE" dirty="0" err="1"/>
              <a:t>operation</a:t>
            </a:r>
            <a:r>
              <a:rPr lang="de-DE" dirty="0"/>
              <a:t> </a:t>
            </a:r>
            <a:r>
              <a:rPr lang="de-DE" dirty="0" err="1"/>
              <a:t>since</a:t>
            </a:r>
            <a:r>
              <a:rPr lang="de-DE" dirty="0"/>
              <a:t> 2020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DC4DE34D-1249-7648-B9EF-57337A63D0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37" y="2861929"/>
            <a:ext cx="12192000" cy="344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603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664180B4-99B0-40FE-8B8A-466CB51730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32884"/>
            <a:ext cx="12192000" cy="494844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7E52F50-FC1E-4266-B420-0A60B6F31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146446D-30C6-485D-A655-26CDA9E06AC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48 m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conventional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technology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6BB667-97F8-4B5C-B086-28E2CCDCC7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/>
              <a:t>ARES in a </a:t>
            </a:r>
            <a:r>
              <a:rPr lang="de-DE" sz="2800" dirty="0" err="1"/>
              <a:t>nutshell</a:t>
            </a:r>
            <a:endParaRPr lang="en-US" sz="26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9D28DA2-0B9C-354A-9EF5-66B0C1C55843}"/>
              </a:ext>
            </a:extLst>
          </p:cNvPr>
          <p:cNvSpPr txBox="1"/>
          <p:nvPr/>
        </p:nvSpPr>
        <p:spPr>
          <a:xfrm>
            <a:off x="773806" y="2528287"/>
            <a:ext cx="52610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gun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8F63515B-3E4A-C542-8819-EF876727334B}"/>
              </a:ext>
            </a:extLst>
          </p:cNvPr>
          <p:cNvSpPr txBox="1"/>
          <p:nvPr/>
        </p:nvSpPr>
        <p:spPr>
          <a:xfrm>
            <a:off x="1700852" y="2528287"/>
            <a:ext cx="72968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ACC1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BFF86F7-0B79-7D4B-9C66-4F8B2F010B06}"/>
              </a:ext>
            </a:extLst>
          </p:cNvPr>
          <p:cNvSpPr txBox="1"/>
          <p:nvPr/>
        </p:nvSpPr>
        <p:spPr>
          <a:xfrm>
            <a:off x="3050415" y="2528287"/>
            <a:ext cx="72968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ACC2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0D24E2B1-9F9C-2D48-83A4-75D33DDBE92E}"/>
              </a:ext>
            </a:extLst>
          </p:cNvPr>
          <p:cNvSpPr txBox="1"/>
          <p:nvPr/>
        </p:nvSpPr>
        <p:spPr>
          <a:xfrm>
            <a:off x="4222264" y="2394397"/>
            <a:ext cx="115448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err="1"/>
              <a:t>exp.area</a:t>
            </a:r>
            <a:r>
              <a:rPr lang="en-GB" sz="1600" dirty="0"/>
              <a:t> 1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D06166D3-88F5-4344-BA26-24BCB2AA475B}"/>
              </a:ext>
            </a:extLst>
          </p:cNvPr>
          <p:cNvSpPr txBox="1"/>
          <p:nvPr/>
        </p:nvSpPr>
        <p:spPr>
          <a:xfrm>
            <a:off x="6909789" y="2630815"/>
            <a:ext cx="1872629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bunch compressor</a:t>
            </a: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CF6A1011-5E04-7A44-80C9-A8A2E3BAC3FB}"/>
              </a:ext>
            </a:extLst>
          </p:cNvPr>
          <p:cNvSpPr txBox="1"/>
          <p:nvPr/>
        </p:nvSpPr>
        <p:spPr>
          <a:xfrm>
            <a:off x="9100452" y="2630815"/>
            <a:ext cx="130625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err="1"/>
              <a:t>PolariX</a:t>
            </a:r>
            <a:r>
              <a:rPr lang="en-GB" sz="1600" dirty="0"/>
              <a:t> TDS</a:t>
            </a: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AFBD42C3-6CA1-C342-9B0B-F37285C45EE3}"/>
              </a:ext>
            </a:extLst>
          </p:cNvPr>
          <p:cNvSpPr txBox="1"/>
          <p:nvPr/>
        </p:nvSpPr>
        <p:spPr>
          <a:xfrm>
            <a:off x="10860667" y="2451970"/>
            <a:ext cx="140455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 err="1"/>
              <a:t>exp.area</a:t>
            </a:r>
            <a:r>
              <a:rPr lang="en-GB" sz="1600" dirty="0"/>
              <a:t> 2&amp;3</a:t>
            </a:r>
          </a:p>
        </p:txBody>
      </p:sp>
      <p:sp>
        <p:nvSpPr>
          <p:cNvPr id="21" name="Textfeld 2">
            <a:extLst>
              <a:ext uri="{FF2B5EF4-FFF2-40B4-BE49-F238E27FC236}">
                <a16:creationId xmlns:a16="http://schemas.microsoft.com/office/drawing/2014/main" id="{91CA350E-F59D-47FE-A483-B354B4573DF2}"/>
              </a:ext>
            </a:extLst>
          </p:cNvPr>
          <p:cNvSpPr txBox="1"/>
          <p:nvPr/>
        </p:nvSpPr>
        <p:spPr>
          <a:xfrm>
            <a:off x="119336" y="5030466"/>
            <a:ext cx="136928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PC Laser lab</a:t>
            </a:r>
          </a:p>
        </p:txBody>
      </p:sp>
    </p:spTree>
    <p:extLst>
      <p:ext uri="{BB962C8B-B14F-4D97-AF65-F5344CB8AC3E}">
        <p14:creationId xmlns:p14="http://schemas.microsoft.com/office/powerpoint/2010/main" val="42559565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F2DECB-68AF-4587-981E-84DD7C8C5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Three</a:t>
            </a:r>
            <a:r>
              <a:rPr lang="de-DE" dirty="0"/>
              <a:t> experimental </a:t>
            </a:r>
            <a:r>
              <a:rPr lang="de-DE" dirty="0" err="1"/>
              <a:t>areas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users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85929A3-77EC-49A2-ADDE-9A1966D927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1056" y="1246945"/>
            <a:ext cx="4105330" cy="430592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6C1236-DE6D-4C6F-969E-3ED6F24B6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6BB47F-C5CB-4F83-A6C5-35AA311FB96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Full flexibility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D027CFF2-14D7-8043-9651-A5CF2BEE673F}"/>
              </a:ext>
            </a:extLst>
          </p:cNvPr>
          <p:cNvSpPr txBox="1"/>
          <p:nvPr/>
        </p:nvSpPr>
        <p:spPr>
          <a:xfrm>
            <a:off x="261056" y="5611055"/>
            <a:ext cx="4283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 UHV, highest precision, best beam control.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BA844B2-DE3B-2247-BB41-82DD3D3A6B00}"/>
              </a:ext>
            </a:extLst>
          </p:cNvPr>
          <p:cNvSpPr txBox="1"/>
          <p:nvPr/>
        </p:nvSpPr>
        <p:spPr>
          <a:xfrm>
            <a:off x="5385611" y="5609120"/>
            <a:ext cx="22788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 air, highest flexibility.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12D2635F-4B37-5D47-AE2B-2A69DB353A09}"/>
              </a:ext>
            </a:extLst>
          </p:cNvPr>
          <p:cNvSpPr txBox="1"/>
          <p:nvPr/>
        </p:nvSpPr>
        <p:spPr>
          <a:xfrm>
            <a:off x="8972527" y="5547911"/>
            <a:ext cx="26827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In low pressure vacuum, FH &amp; M detector test stand.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A4DB9A-F4D3-49EB-AE11-B1B27898019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2136" y="1246942"/>
            <a:ext cx="3961314" cy="430593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96BC158-E6A3-42D6-BF54-67F5D215706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9200" y="1246942"/>
            <a:ext cx="3229448" cy="4305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091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556433-2176-4A78-A008-5991EF7B7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nominal </a:t>
            </a:r>
            <a:r>
              <a:rPr lang="de-DE" dirty="0" err="1"/>
              <a:t>parameters</a:t>
            </a:r>
            <a:endParaRPr lang="de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4D2B5C-2088-4E56-95B4-FA8C904D64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96D2234-5172-45BA-BE08-97AEFDE665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/>
              <a:t>waiting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XBand</a:t>
            </a:r>
            <a:r>
              <a:rPr lang="de-DE" dirty="0"/>
              <a:t> </a:t>
            </a:r>
            <a:r>
              <a:rPr lang="de-DE" dirty="0" err="1"/>
              <a:t>PolariX</a:t>
            </a:r>
            <a:r>
              <a:rPr lang="de-DE" dirty="0"/>
              <a:t> TDS.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B3C680D-D9D7-4E92-9C88-93AFD9109F5F}"/>
              </a:ext>
            </a:extLst>
          </p:cNvPr>
          <p:cNvGraphicFramePr>
            <a:graphicFrameLocks noGrp="1"/>
          </p:cNvGraphicFramePr>
          <p:nvPr>
            <p:ph idx="15"/>
            <p:extLst>
              <p:ext uri="{D42A27DB-BD31-4B8C-83A1-F6EECF244321}">
                <p14:modId xmlns:p14="http://schemas.microsoft.com/office/powerpoint/2010/main" val="2116031725"/>
              </p:ext>
            </p:extLst>
          </p:nvPr>
        </p:nvGraphicFramePr>
        <p:xfrm>
          <a:off x="473766" y="1340768"/>
          <a:ext cx="11238858" cy="457999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794856">
                  <a:extLst>
                    <a:ext uri="{9D8B030D-6E8A-4147-A177-3AD203B41FA5}">
                      <a16:colId xmlns:a16="http://schemas.microsoft.com/office/drawing/2014/main" val="3878598142"/>
                    </a:ext>
                  </a:extLst>
                </a:gridCol>
                <a:gridCol w="3827378">
                  <a:extLst>
                    <a:ext uri="{9D8B030D-6E8A-4147-A177-3AD203B41FA5}">
                      <a16:colId xmlns:a16="http://schemas.microsoft.com/office/drawing/2014/main" val="2155960980"/>
                    </a:ext>
                  </a:extLst>
                </a:gridCol>
                <a:gridCol w="5616624">
                  <a:extLst>
                    <a:ext uri="{9D8B030D-6E8A-4147-A177-3AD203B41FA5}">
                      <a16:colId xmlns:a16="http://schemas.microsoft.com/office/drawing/2014/main" val="2995361998"/>
                    </a:ext>
                  </a:extLst>
                </a:gridCol>
              </a:tblGrid>
              <a:tr h="623622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Parameter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Design </a:t>
                      </a: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Actual</a:t>
                      </a: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commissioning</a:t>
                      </a:r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de-DE" sz="2000" dirty="0" err="1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de-DE" sz="200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918309"/>
                  </a:ext>
                </a:extLst>
              </a:tr>
              <a:tr h="54195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Energy</a:t>
                      </a:r>
                      <a:endParaRPr lang="de-DE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 – 160 </a:t>
                      </a:r>
                      <a:r>
                        <a:rPr lang="de-DE" sz="2000" dirty="0" err="1"/>
                        <a:t>MeV</a:t>
                      </a:r>
                      <a:endParaRPr lang="de-DE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20 – 160 </a:t>
                      </a:r>
                      <a:r>
                        <a:rPr lang="de-DE" sz="2000" dirty="0" err="1"/>
                        <a:t>MeV</a:t>
                      </a:r>
                      <a:endParaRPr lang="en-GB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688839"/>
                  </a:ext>
                </a:extLst>
              </a:tr>
              <a:tr h="54195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Charge/pulse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0.5 – 200 </a:t>
                      </a:r>
                      <a:r>
                        <a:rPr lang="de-DE" sz="2000" dirty="0" err="1"/>
                        <a:t>pC</a:t>
                      </a:r>
                      <a:endParaRPr lang="de-DE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0.001 – 280 </a:t>
                      </a:r>
                      <a:r>
                        <a:rPr lang="de-DE" sz="2000" dirty="0" err="1"/>
                        <a:t>pC</a:t>
                      </a:r>
                      <a:endParaRPr lang="en-GB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99636"/>
                  </a:ext>
                </a:extLst>
              </a:tr>
              <a:tr h="541958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Rep. rate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Single pulse @ 50 Hz (*)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50 Hz</a:t>
                      </a:r>
                      <a:endParaRPr lang="en-GB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9285126"/>
                  </a:ext>
                </a:extLst>
              </a:tr>
              <a:tr h="623622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Bunch</a:t>
                      </a:r>
                      <a:r>
                        <a:rPr lang="de-DE" sz="2000" dirty="0"/>
                        <a:t> </a:t>
                      </a:r>
                      <a:r>
                        <a:rPr lang="de-DE" sz="2000" dirty="0" err="1"/>
                        <a:t>length</a:t>
                      </a:r>
                      <a:endParaRPr lang="de-DE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err="1"/>
                        <a:t>few</a:t>
                      </a:r>
                      <a:r>
                        <a:rPr lang="de-DE" sz="2000" dirty="0"/>
                        <a:t> </a:t>
                      </a:r>
                      <a:r>
                        <a:rPr lang="de-DE" sz="2000" dirty="0" err="1"/>
                        <a:t>fs</a:t>
                      </a:r>
                      <a:r>
                        <a:rPr lang="de-DE" sz="2000" dirty="0"/>
                        <a:t> / sub-</a:t>
                      </a:r>
                      <a:r>
                        <a:rPr lang="de-DE" sz="2000" dirty="0" err="1"/>
                        <a:t>fs</a:t>
                      </a:r>
                      <a:r>
                        <a:rPr lang="de-DE" sz="2000" dirty="0"/>
                        <a:t> pulse </a:t>
                      </a:r>
                      <a:r>
                        <a:rPr lang="de-DE" sz="2000" dirty="0" err="1"/>
                        <a:t>length</a:t>
                      </a:r>
                      <a:endParaRPr lang="de-DE" sz="20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/>
                        <a:t>20 </a:t>
                      </a:r>
                      <a:r>
                        <a:rPr lang="de-DE" sz="2000" dirty="0" err="1"/>
                        <a:t>fs</a:t>
                      </a:r>
                      <a:r>
                        <a:rPr lang="de-DE" sz="2000" dirty="0"/>
                        <a:t> (</a:t>
                      </a:r>
                      <a:r>
                        <a:rPr lang="de-DE" sz="2000" dirty="0" err="1"/>
                        <a:t>resolution</a:t>
                      </a:r>
                      <a:r>
                        <a:rPr lang="de-DE" sz="2000" dirty="0"/>
                        <a:t> limited)</a:t>
                      </a:r>
                      <a:endParaRPr lang="en-GB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2380401"/>
                  </a:ext>
                </a:extLst>
              </a:tr>
              <a:tr h="623622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/>
                        <a:t>Momentum </a:t>
                      </a:r>
                      <a:r>
                        <a:rPr lang="de-DE" sz="2000" b="0" dirty="0" err="1"/>
                        <a:t>spread</a:t>
                      </a:r>
                      <a:endParaRPr lang="en-DE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de-DE" sz="2000" baseline="30000" dirty="0">
                          <a:solidFill>
                            <a:schemeClr val="tx1"/>
                          </a:solidFill>
                        </a:rPr>
                        <a:t>-4</a:t>
                      </a:r>
                      <a:endParaRPr lang="en-DE" sz="20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>
                          <a:solidFill>
                            <a:schemeClr val="tx1"/>
                          </a:solidFill>
                        </a:rPr>
                        <a:t>10</a:t>
                      </a:r>
                      <a:r>
                        <a:rPr lang="de-DE" sz="2000" baseline="30000" dirty="0">
                          <a:solidFill>
                            <a:schemeClr val="tx1"/>
                          </a:solidFill>
                        </a:rPr>
                        <a:t>-4</a:t>
                      </a:r>
                      <a:r>
                        <a:rPr lang="de-DE" sz="2000" baseline="0" dirty="0">
                          <a:solidFill>
                            <a:schemeClr val="tx1"/>
                          </a:solidFill>
                        </a:rPr>
                        <a:t> (</a:t>
                      </a:r>
                      <a:r>
                        <a:rPr lang="de-DE" sz="2000" baseline="0" dirty="0" err="1">
                          <a:solidFill>
                            <a:schemeClr val="tx1"/>
                          </a:solidFill>
                        </a:rPr>
                        <a:t>resolution</a:t>
                      </a:r>
                      <a:r>
                        <a:rPr lang="de-DE" sz="2000" baseline="0" dirty="0">
                          <a:solidFill>
                            <a:schemeClr val="tx1"/>
                          </a:solidFill>
                        </a:rPr>
                        <a:t> limited)</a:t>
                      </a:r>
                      <a:endParaRPr lang="en-DE" sz="20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248466"/>
                  </a:ext>
                </a:extLst>
              </a:tr>
              <a:tr h="623622">
                <a:tc>
                  <a:txBody>
                    <a:bodyPr/>
                    <a:lstStyle/>
                    <a:p>
                      <a:pPr algn="ctr"/>
                      <a:r>
                        <a:rPr lang="de-DE" sz="2000" b="0" dirty="0" err="1"/>
                        <a:t>Normalized</a:t>
                      </a:r>
                      <a:r>
                        <a:rPr lang="de-DE" sz="2000" b="0" dirty="0"/>
                        <a:t> </a:t>
                      </a:r>
                      <a:r>
                        <a:rPr lang="de-DE" sz="2000" b="0" dirty="0" err="1"/>
                        <a:t>transverse</a:t>
                      </a:r>
                      <a:r>
                        <a:rPr lang="de-DE" sz="2000" b="0" dirty="0"/>
                        <a:t> </a:t>
                      </a:r>
                      <a:r>
                        <a:rPr lang="de-DE" sz="2000" b="0" dirty="0" err="1"/>
                        <a:t>emittance</a:t>
                      </a:r>
                      <a:endParaRPr lang="en-DE" sz="20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105 nm (ASTRA)</a:t>
                      </a:r>
                      <a:endParaRPr lang="de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102.7 ± 3.8 nm</a:t>
                      </a:r>
                      <a:endParaRPr lang="de-GB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0916335"/>
                  </a:ext>
                </a:extLst>
              </a:tr>
            </a:tbl>
          </a:graphicData>
        </a:graphic>
      </p:graphicFrame>
      <p:sp>
        <p:nvSpPr>
          <p:cNvPr id="6" name="Textfeld 5">
            <a:extLst>
              <a:ext uri="{FF2B5EF4-FFF2-40B4-BE49-F238E27FC236}">
                <a16:creationId xmlns:a16="http://schemas.microsoft.com/office/drawing/2014/main" id="{6882D424-3452-A255-7C2F-60CBAE23FFB5}"/>
              </a:ext>
            </a:extLst>
          </p:cNvPr>
          <p:cNvSpPr txBox="1"/>
          <p:nvPr/>
        </p:nvSpPr>
        <p:spPr>
          <a:xfrm>
            <a:off x="2351584" y="5913717"/>
            <a:ext cx="352839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1800" dirty="0">
                <a:effectLst/>
                <a:latin typeface="TeXGyreTermes"/>
              </a:rPr>
              <a:t>*</a:t>
            </a:r>
            <a:r>
              <a:rPr lang="de-DE" sz="1800" dirty="0" err="1">
                <a:effectLst/>
                <a:latin typeface="TeXGyreTermes"/>
              </a:rPr>
              <a:t>arrival</a:t>
            </a:r>
            <a:r>
              <a:rPr lang="de-DE" sz="1800" dirty="0">
                <a:effectLst/>
                <a:latin typeface="TeXGyreTermes"/>
              </a:rPr>
              <a:t> time </a:t>
            </a:r>
            <a:r>
              <a:rPr lang="de-DE" sz="1800" dirty="0" err="1">
                <a:effectLst/>
                <a:latin typeface="TeXGyreTermes"/>
              </a:rPr>
              <a:t>jitter</a:t>
            </a:r>
            <a:r>
              <a:rPr lang="de-DE" sz="1800" dirty="0">
                <a:effectLst/>
                <a:latin typeface="TeXGyreTermes"/>
              </a:rPr>
              <a:t> </a:t>
            </a:r>
            <a:r>
              <a:rPr lang="de-DE" sz="1800" dirty="0" err="1">
                <a:effectLst/>
                <a:latin typeface="TeXGyreTermes"/>
              </a:rPr>
              <a:t>of</a:t>
            </a:r>
            <a:r>
              <a:rPr lang="de-DE" sz="1800" dirty="0">
                <a:effectLst/>
                <a:latin typeface="TeXGyreTermes"/>
              </a:rPr>
              <a:t> &lt;10 </a:t>
            </a:r>
            <a:r>
              <a:rPr lang="de-DE" sz="1800" dirty="0" err="1">
                <a:effectLst/>
                <a:latin typeface="TeXGyreTermes"/>
              </a:rPr>
              <a:t>fs</a:t>
            </a:r>
            <a:r>
              <a:rPr lang="de-DE" sz="1800" dirty="0">
                <a:effectLst/>
                <a:latin typeface="TeXGyreTermes"/>
              </a:rPr>
              <a:t> </a:t>
            </a:r>
            <a:r>
              <a:rPr lang="de-DE" sz="1800" dirty="0" err="1">
                <a:effectLst/>
                <a:latin typeface="TeXGyreTermes"/>
              </a:rPr>
              <a:t>rms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225766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DAD7B6BA-B1F7-4447-A08B-B33BE7F37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Unprecedented</a:t>
            </a:r>
            <a:r>
              <a:rPr lang="de-DE" dirty="0"/>
              <a:t> </a:t>
            </a:r>
            <a:r>
              <a:rPr lang="de-DE" dirty="0" err="1"/>
              <a:t>stability</a:t>
            </a:r>
            <a:r>
              <a:rPr lang="de-DE" dirty="0"/>
              <a:t> at ARES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F8CD75-9539-49A6-821E-BFB132EE1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7CF200-1328-4F16-966D-58F8CCB25F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116C74-7554-4499-B59B-80D1E8625EA1}"/>
              </a:ext>
            </a:extLst>
          </p:cNvPr>
          <p:cNvSpPr/>
          <p:nvPr/>
        </p:nvSpPr>
        <p:spPr>
          <a:xfrm>
            <a:off x="201045" y="1333291"/>
            <a:ext cx="1191525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High precision temperature and modulator stabilization has resulted in excellent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stability and reproducibility: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17 </a:t>
            </a:r>
            <a:r>
              <a:rPr lang="en-US" dirty="0">
                <a:solidFill>
                  <a:srgbClr val="000000"/>
                </a:solidFill>
                <a:latin typeface="Symbol" panose="05050102010706020507" pitchFamily="18" charset="2"/>
              </a:rPr>
              <a:t>m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m rms position jitter (5% of </a:t>
            </a:r>
            <a:r>
              <a:rPr lang="en-US" dirty="0" err="1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US" baseline="-25000" dirty="0" err="1">
                <a:solidFill>
                  <a:srgbClr val="000000"/>
                </a:solidFill>
                <a:latin typeface="Arial" panose="020B0604020202020204" pitchFamily="34" charset="0"/>
              </a:rPr>
              <a:t>x</a:t>
            </a:r>
            <a:r>
              <a:rPr lang="en-US" baseline="-25000" dirty="0">
                <a:solidFill>
                  <a:srgbClr val="000000"/>
                </a:solidFill>
                <a:latin typeface="Arial" panose="020B0604020202020204" pitchFamily="34" charset="0"/>
              </a:rPr>
              <a:t>/y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</a:rPr>
              <a:t>5.8e-5 rms relative energy stability 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</a:rPr>
              <a:t>over 14 hours (average over 3 days: 2.4e-4) – still room for improvement.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E057C18-4288-49DF-81B0-031EA340EF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2691351"/>
            <a:ext cx="12140979" cy="361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118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5DC307-9EF4-45A0-9B1E-EA91C14EB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Stable </a:t>
            </a:r>
            <a:r>
              <a:rPr lang="de-DE" dirty="0" err="1"/>
              <a:t>infrastructures</a:t>
            </a:r>
            <a:r>
              <a:rPr lang="de-DE" dirty="0"/>
              <a:t> (RF power and </a:t>
            </a:r>
            <a:r>
              <a:rPr lang="de-DE" dirty="0" err="1"/>
              <a:t>water</a:t>
            </a:r>
            <a:r>
              <a:rPr lang="de-DE" dirty="0"/>
              <a:t> </a:t>
            </a:r>
            <a:r>
              <a:rPr lang="de-DE" dirty="0" err="1"/>
              <a:t>cooling</a:t>
            </a:r>
            <a:r>
              <a:rPr lang="de-DE" dirty="0"/>
              <a:t>)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57CC419-76A2-4263-95FF-17B0EF826D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8690" y="1213543"/>
            <a:ext cx="5479401" cy="24812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11F4E9-3BB8-43F3-940F-55E873F37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9EFAA55-E00F-499B-BD7E-6FC85FBABB4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Excellent engineering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CBE32D-235B-41E8-933D-AB9DB11D8A7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18091" y="3516432"/>
            <a:ext cx="6325018" cy="27107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714CFCBF-01FC-D6C1-E01A-6D671AED958D}"/>
              </a:ext>
            </a:extLst>
          </p:cNvPr>
          <p:cNvSpPr txBox="1"/>
          <p:nvPr/>
        </p:nvSpPr>
        <p:spPr>
          <a:xfrm>
            <a:off x="248891" y="3667765"/>
            <a:ext cx="512865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/>
              <a:t>Gun Modulator from </a:t>
            </a:r>
            <a:r>
              <a:rPr lang="en-GB" sz="1600" i="1" dirty="0" err="1"/>
              <a:t>Scandinova</a:t>
            </a:r>
            <a:r>
              <a:rPr lang="en-GB" sz="1600" i="1" dirty="0"/>
              <a:t>.</a:t>
            </a:r>
          </a:p>
          <a:p>
            <a:r>
              <a:rPr lang="en-GB" sz="1600" i="1" dirty="0"/>
              <a:t>Gun RF power calibrated to gradient. Std: 0.016 MV/m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F66135CF-8207-DDBD-94E6-75B7E6D2FC57}"/>
              </a:ext>
            </a:extLst>
          </p:cNvPr>
          <p:cNvSpPr txBox="1"/>
          <p:nvPr/>
        </p:nvSpPr>
        <p:spPr>
          <a:xfrm>
            <a:off x="7104112" y="6297879"/>
            <a:ext cx="44839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/>
              <a:t>Gun precision water cooling, Std: 0.0027 </a:t>
            </a:r>
            <a:r>
              <a:rPr lang="en-GB" sz="1600" i="1" dirty="0" err="1"/>
              <a:t>deg</a:t>
            </a:r>
            <a:r>
              <a:rPr lang="en-GB" sz="1600" i="1" dirty="0"/>
              <a:t> C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916AE244-77F2-F63E-C83D-8424E5A6B033}"/>
              </a:ext>
            </a:extLst>
          </p:cNvPr>
          <p:cNvSpPr txBox="1"/>
          <p:nvPr/>
        </p:nvSpPr>
        <p:spPr>
          <a:xfrm>
            <a:off x="3429623" y="4799236"/>
            <a:ext cx="2068195" cy="338554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measured over 2.7 h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73B7B060-6781-321B-1161-124B4B9F8CE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6160" y="869668"/>
            <a:ext cx="2730210" cy="2047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045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938407-5E27-4AAE-987B-0A12311BF2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 </a:t>
            </a:r>
            <a:r>
              <a:rPr lang="de-DE" dirty="0" err="1"/>
              <a:t>unique</a:t>
            </a:r>
            <a:r>
              <a:rPr lang="de-DE" dirty="0"/>
              <a:t> R&amp;D </a:t>
            </a:r>
            <a:r>
              <a:rPr lang="de-DE" dirty="0" err="1"/>
              <a:t>platform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726FD04-1839-48F0-9BCB-B6DBBB016F6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167" y="1268760"/>
            <a:ext cx="4504689" cy="2316698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2639EA-00A6-4546-AAC7-2FDB967A18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FC621B6-2DFA-4061-81CE-D710BEDE0D8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Test components and beam properties with ultra-short, high brightness beams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2DBB78-AACF-4A5A-BC19-A09D2A8D06AA}"/>
              </a:ext>
            </a:extLst>
          </p:cNvPr>
          <p:cNvSpPr txBox="1"/>
          <p:nvPr/>
        </p:nvSpPr>
        <p:spPr>
          <a:xfrm>
            <a:off x="5239151" y="1267696"/>
            <a:ext cx="626186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/>
              <a:t>State </a:t>
            </a:r>
            <a:r>
              <a:rPr lang="de-DE" sz="1600" b="1" dirty="0" err="1"/>
              <a:t>of</a:t>
            </a:r>
            <a:r>
              <a:rPr lang="de-DE" sz="1600" b="1" dirty="0"/>
              <a:t> </a:t>
            </a:r>
            <a:r>
              <a:rPr lang="de-DE" sz="1600" b="1" dirty="0" err="1"/>
              <a:t>the</a:t>
            </a:r>
            <a:r>
              <a:rPr lang="de-DE" sz="1600" b="1" dirty="0"/>
              <a:t> </a:t>
            </a:r>
            <a:r>
              <a:rPr lang="de-DE" sz="1600" b="1" dirty="0" err="1"/>
              <a:t>art</a:t>
            </a:r>
            <a:r>
              <a:rPr lang="de-DE" sz="1600" b="1" dirty="0"/>
              <a:t> beam </a:t>
            </a:r>
            <a:r>
              <a:rPr lang="de-DE" sz="1600" b="1" dirty="0" err="1"/>
              <a:t>controls</a:t>
            </a:r>
            <a:r>
              <a:rPr lang="de-DE" sz="1600" b="1" dirty="0"/>
              <a:t> &amp; </a:t>
            </a:r>
            <a:r>
              <a:rPr lang="de-DE" sz="1600" b="1" dirty="0" err="1"/>
              <a:t>diagnostics</a:t>
            </a:r>
            <a:endParaRPr lang="de-DE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err="1"/>
              <a:t>fs</a:t>
            </a:r>
            <a:r>
              <a:rPr lang="de-DE" sz="1600" dirty="0"/>
              <a:t> </a:t>
            </a:r>
            <a:r>
              <a:rPr lang="de-DE" sz="1600" dirty="0" err="1"/>
              <a:t>synchronization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/>
              <a:t>Beam </a:t>
            </a:r>
            <a:r>
              <a:rPr lang="de-DE" sz="1600" dirty="0" err="1"/>
              <a:t>tomography</a:t>
            </a:r>
            <a:r>
              <a:rPr lang="de-DE" sz="1600" dirty="0"/>
              <a:t> </a:t>
            </a:r>
            <a:r>
              <a:rPr lang="de-DE" sz="1600" dirty="0" err="1"/>
              <a:t>studies</a:t>
            </a:r>
            <a:endParaRPr lang="de-DE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Machine learning towards autonomous accelerators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Neural network for emittance analysis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Beam diagnostics in the frame of EIC pathfinder project TWAC </a:t>
            </a:r>
            <a:r>
              <a:rPr lang="de-DE" sz="1600" dirty="0"/>
              <a:t>…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8987D7AD-A5D9-EB48-B048-BBEAFA445F56}"/>
              </a:ext>
            </a:extLst>
          </p:cNvPr>
          <p:cNvSpPr txBox="1"/>
          <p:nvPr/>
        </p:nvSpPr>
        <p:spPr>
          <a:xfrm>
            <a:off x="289342" y="2744146"/>
            <a:ext cx="3025187" cy="830997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Kicker magnet tests</a:t>
            </a:r>
          </a:p>
          <a:p>
            <a:r>
              <a:rPr lang="en-GB" sz="1600" dirty="0"/>
              <a:t>Beam position monitors &amp;</a:t>
            </a:r>
          </a:p>
          <a:p>
            <a:r>
              <a:rPr lang="en-GB" sz="1600" dirty="0"/>
              <a:t>Intensity monitors development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5705FF6-1258-4940-924B-78510D6A67D2}"/>
              </a:ext>
            </a:extLst>
          </p:cNvPr>
          <p:cNvSpPr txBox="1"/>
          <p:nvPr/>
        </p:nvSpPr>
        <p:spPr>
          <a:xfrm>
            <a:off x="335662" y="3706330"/>
            <a:ext cx="40911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/>
              <a:t>Advanced accelerator components R&amp;D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Vacuum windows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High stability infrastructures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Prototyping &amp; 3D printing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Photocathode Laser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…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1D19EC8F-09B7-2447-9555-BC5FFB78CDC7}"/>
              </a:ext>
            </a:extLst>
          </p:cNvPr>
          <p:cNvSpPr txBox="1"/>
          <p:nvPr/>
        </p:nvSpPr>
        <p:spPr>
          <a:xfrm>
            <a:off x="8168475" y="6008674"/>
            <a:ext cx="4184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i="1" dirty="0" err="1"/>
              <a:t>Autonomous</a:t>
            </a:r>
            <a:r>
              <a:rPr lang="de-DE" sz="1600" b="1" i="1" dirty="0"/>
              <a:t> </a:t>
            </a:r>
            <a:r>
              <a:rPr lang="de-DE" sz="1600" b="1" i="1" dirty="0" err="1"/>
              <a:t>accelerators</a:t>
            </a:r>
            <a:r>
              <a:rPr lang="de-DE" sz="1600" b="1" i="1" dirty="0"/>
              <a:t> </a:t>
            </a:r>
            <a:r>
              <a:rPr lang="de-DE" sz="1600" i="1" dirty="0" err="1"/>
              <a:t>workshop</a:t>
            </a:r>
            <a:r>
              <a:rPr lang="de-DE" sz="1600" i="1" dirty="0"/>
              <a:t> </a:t>
            </a:r>
            <a:r>
              <a:rPr lang="de-DE" sz="1600" i="1" dirty="0" err="1"/>
              <a:t>with</a:t>
            </a:r>
            <a:r>
              <a:rPr lang="de-DE" sz="1600" i="1" dirty="0"/>
              <a:t> </a:t>
            </a:r>
            <a:r>
              <a:rPr lang="de-DE" sz="1600" i="1" dirty="0" err="1"/>
              <a:t>collaboration</a:t>
            </a:r>
            <a:r>
              <a:rPr lang="de-DE" sz="1600" i="1" dirty="0"/>
              <a:t> </a:t>
            </a:r>
            <a:r>
              <a:rPr lang="de-DE" sz="1600" i="1" dirty="0" err="1"/>
              <a:t>partners</a:t>
            </a:r>
            <a:r>
              <a:rPr lang="de-DE" sz="1600" i="1" dirty="0"/>
              <a:t> </a:t>
            </a:r>
            <a:r>
              <a:rPr lang="de-DE" sz="1600" i="1" dirty="0" err="1"/>
              <a:t>from</a:t>
            </a:r>
            <a:r>
              <a:rPr lang="de-DE" sz="1600" i="1" dirty="0"/>
              <a:t> KIT</a:t>
            </a:r>
            <a:endParaRPr lang="en-GB" sz="1600" i="1" dirty="0" err="1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B9B957F-6A9C-4EBB-A33F-3E5FDAB24B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43"/>
          <a:stretch/>
        </p:blipFill>
        <p:spPr>
          <a:xfrm>
            <a:off x="10416477" y="164562"/>
            <a:ext cx="1766285" cy="5881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D741D9-ECF1-4427-9C22-AD708505C4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0216" y="1922942"/>
            <a:ext cx="1458809" cy="66451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8B95C94-2FF6-4BEE-AE3A-BD0907A814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55564" y="860970"/>
            <a:ext cx="944123" cy="931365"/>
          </a:xfrm>
          <a:prstGeom prst="rect">
            <a:avLst/>
          </a:prstGeom>
        </p:spPr>
      </p:pic>
      <p:grpSp>
        <p:nvGrpSpPr>
          <p:cNvPr id="8" name="Group 15">
            <a:extLst>
              <a:ext uri="{FF2B5EF4-FFF2-40B4-BE49-F238E27FC236}">
                <a16:creationId xmlns:a16="http://schemas.microsoft.com/office/drawing/2014/main" id="{13B6DDAA-31A2-BC62-439F-0729DC68915B}"/>
              </a:ext>
            </a:extLst>
          </p:cNvPr>
          <p:cNvGrpSpPr/>
          <p:nvPr/>
        </p:nvGrpSpPr>
        <p:grpSpPr>
          <a:xfrm>
            <a:off x="129578" y="5301208"/>
            <a:ext cx="4534388" cy="1202650"/>
            <a:chOff x="6528048" y="616998"/>
            <a:chExt cx="5544616" cy="1484189"/>
          </a:xfrm>
        </p:grpSpPr>
        <p:grpSp>
          <p:nvGrpSpPr>
            <p:cNvPr id="9" name="Group 6">
              <a:extLst>
                <a:ext uri="{FF2B5EF4-FFF2-40B4-BE49-F238E27FC236}">
                  <a16:creationId xmlns:a16="http://schemas.microsoft.com/office/drawing/2014/main" id="{20EBA759-56B7-B93E-AAA2-B503ADC90429}"/>
                </a:ext>
              </a:extLst>
            </p:cNvPr>
            <p:cNvGrpSpPr/>
            <p:nvPr/>
          </p:nvGrpSpPr>
          <p:grpSpPr>
            <a:xfrm>
              <a:off x="6528048" y="616998"/>
              <a:ext cx="5544616" cy="1011802"/>
              <a:chOff x="3011359" y="3129721"/>
              <a:chExt cx="4463798" cy="720000"/>
            </a:xfrm>
          </p:grpSpPr>
          <p:pic>
            <p:nvPicPr>
              <p:cNvPr id="18" name="Picture 7">
                <a:extLst>
                  <a:ext uri="{FF2B5EF4-FFF2-40B4-BE49-F238E27FC236}">
                    <a16:creationId xmlns:a16="http://schemas.microsoft.com/office/drawing/2014/main" id="{D226DC4A-B3D4-0D33-EA76-504D70EEFC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53934" y="3129721"/>
                <a:ext cx="1552941" cy="720000"/>
              </a:xfrm>
              <a:prstGeom prst="rect">
                <a:avLst/>
              </a:prstGeom>
            </p:spPr>
          </p:pic>
          <p:pic>
            <p:nvPicPr>
              <p:cNvPr id="19" name="Picture 8">
                <a:extLst>
                  <a:ext uri="{FF2B5EF4-FFF2-40B4-BE49-F238E27FC236}">
                    <a16:creationId xmlns:a16="http://schemas.microsoft.com/office/drawing/2014/main" id="{B84A8D66-12EC-74E3-B3F5-8E9293D63E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106875" y="3129721"/>
                <a:ext cx="1368282" cy="720000"/>
              </a:xfrm>
              <a:prstGeom prst="rect">
                <a:avLst/>
              </a:prstGeom>
            </p:spPr>
          </p:pic>
          <p:pic>
            <p:nvPicPr>
              <p:cNvPr id="20" name="Picture 10">
                <a:extLst>
                  <a:ext uri="{FF2B5EF4-FFF2-40B4-BE49-F238E27FC236}">
                    <a16:creationId xmlns:a16="http://schemas.microsoft.com/office/drawing/2014/main" id="{3BA50BA4-4419-CF70-4532-08FFBC8C53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11359" y="3129721"/>
                <a:ext cx="1542575" cy="720000"/>
              </a:xfrm>
              <a:prstGeom prst="rect">
                <a:avLst/>
              </a:prstGeom>
            </p:spPr>
          </p:pic>
        </p:grpSp>
        <p:sp>
          <p:nvSpPr>
            <p:cNvPr id="11" name="TextBox 13">
              <a:extLst>
                <a:ext uri="{FF2B5EF4-FFF2-40B4-BE49-F238E27FC236}">
                  <a16:creationId xmlns:a16="http://schemas.microsoft.com/office/drawing/2014/main" id="{7EB87807-F689-EA50-5F20-9360E58D8C44}"/>
                </a:ext>
              </a:extLst>
            </p:cNvPr>
            <p:cNvSpPr txBox="1"/>
            <p:nvPr/>
          </p:nvSpPr>
          <p:spPr>
            <a:xfrm>
              <a:off x="7721463" y="1683378"/>
              <a:ext cx="2832795" cy="417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b="1" i="1" dirty="0" err="1"/>
                <a:t>detector</a:t>
              </a:r>
              <a:r>
                <a:rPr lang="de-DE" sz="1600" b="1" i="1" dirty="0"/>
                <a:t> </a:t>
              </a:r>
              <a:r>
                <a:rPr lang="de-DE" sz="1600" b="1" i="1" dirty="0" err="1"/>
                <a:t>development</a:t>
              </a:r>
              <a:endParaRPr lang="en-US" sz="1600" b="1" i="1" dirty="0" err="1"/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BFB57498-6441-4C6F-87CD-2E05963B770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9488" y="3329799"/>
            <a:ext cx="3687018" cy="2765263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E4FA5DC-DFA4-4FDA-84C2-2E32D8997AD7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164" y="3436514"/>
            <a:ext cx="3230684" cy="2153790"/>
          </a:xfrm>
          <a:prstGeom prst="rect">
            <a:avLst/>
          </a:prstGeo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5F38A1DA-8989-49BA-AC0C-CF7115FA9733}"/>
              </a:ext>
            </a:extLst>
          </p:cNvPr>
          <p:cNvSpPr txBox="1"/>
          <p:nvPr/>
        </p:nvSpPr>
        <p:spPr>
          <a:xfrm>
            <a:off x="4862164" y="5764398"/>
            <a:ext cx="32214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i="1" dirty="0" err="1"/>
              <a:t>PolariX</a:t>
            </a:r>
            <a:r>
              <a:rPr lang="de-DE" sz="1600" i="1" dirty="0"/>
              <a:t> - State </a:t>
            </a:r>
            <a:r>
              <a:rPr lang="de-DE" sz="1600" i="1" dirty="0" err="1"/>
              <a:t>of</a:t>
            </a:r>
            <a:r>
              <a:rPr lang="de-DE" sz="1600" i="1" dirty="0"/>
              <a:t> </a:t>
            </a:r>
            <a:r>
              <a:rPr lang="de-DE" sz="1600" i="1" dirty="0" err="1"/>
              <a:t>the</a:t>
            </a:r>
            <a:r>
              <a:rPr lang="de-DE" sz="1600" i="1" dirty="0"/>
              <a:t> </a:t>
            </a:r>
            <a:r>
              <a:rPr lang="de-DE" sz="1600" i="1" dirty="0" err="1"/>
              <a:t>art</a:t>
            </a:r>
            <a:r>
              <a:rPr lang="de-DE" sz="1600" i="1" dirty="0"/>
              <a:t> beam </a:t>
            </a:r>
            <a:r>
              <a:rPr lang="de-DE" sz="1600" i="1" dirty="0" err="1"/>
              <a:t>diagnostics</a:t>
            </a:r>
            <a:endParaRPr lang="en-US" sz="1600" i="1" dirty="0" err="1"/>
          </a:p>
        </p:txBody>
      </p:sp>
    </p:spTree>
    <p:extLst>
      <p:ext uri="{BB962C8B-B14F-4D97-AF65-F5344CB8AC3E}">
        <p14:creationId xmlns:p14="http://schemas.microsoft.com/office/powerpoint/2010/main" val="105291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CFF5A-101A-4033-926C-8D9906630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First </a:t>
            </a:r>
            <a:r>
              <a:rPr lang="de-DE" dirty="0" err="1"/>
              <a:t>successful</a:t>
            </a:r>
            <a:r>
              <a:rPr lang="de-DE" dirty="0"/>
              <a:t> external </a:t>
            </a:r>
            <a:r>
              <a:rPr lang="de-DE" dirty="0" err="1"/>
              <a:t>user</a:t>
            </a:r>
            <a:r>
              <a:rPr lang="de-DE" dirty="0"/>
              <a:t> </a:t>
            </a:r>
            <a:r>
              <a:rPr lang="de-DE" dirty="0" err="1"/>
              <a:t>experiments</a:t>
            </a:r>
            <a:r>
              <a:rPr lang="de-DE" dirty="0"/>
              <a:t> 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609D31-1DEE-471A-BAB9-995263446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DESY BTTB workshop 21.04.2023  | ARES Linac | F. Burkart</a:t>
            </a:r>
            <a:endParaRPr lang="en-US" noProof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0E5F5C7-C7B6-479E-973C-0B717E608BD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high resolution beam reconstruction and high stability irradiation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15AC5E-82A0-46EE-9B5E-631275697A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344" y="1308153"/>
            <a:ext cx="8839357" cy="2120848"/>
          </a:xfrm>
          <a:prstGeom prst="rect">
            <a:avLst/>
          </a:prstGeo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CB98C56B-B5DE-4C3B-8C00-3CD44665D1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>
          <a:xfrm>
            <a:off x="8586211" y="77422"/>
            <a:ext cx="3408024" cy="103822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EC7612-AE81-499A-AED6-4791819AB93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04028" y="2511884"/>
            <a:ext cx="3096344" cy="265439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BF99E36-C56E-4BDF-B8F6-864A32E8C1D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143"/>
          <a:stretch/>
        </p:blipFill>
        <p:spPr>
          <a:xfrm>
            <a:off x="9361982" y="1636308"/>
            <a:ext cx="2495600" cy="8310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9629467-CE84-4B50-896C-9BACF04BA149}"/>
              </a:ext>
            </a:extLst>
          </p:cNvPr>
          <p:cNvSpPr txBox="1"/>
          <p:nvPr/>
        </p:nvSpPr>
        <p:spPr>
          <a:xfrm>
            <a:off x="1581565" y="3315399"/>
            <a:ext cx="23054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 err="1"/>
              <a:t>Measured</a:t>
            </a:r>
            <a:r>
              <a:rPr lang="de-DE" sz="1600" i="1" dirty="0"/>
              <a:t> beam </a:t>
            </a:r>
            <a:r>
              <a:rPr lang="de-DE" sz="1600" i="1" dirty="0" err="1"/>
              <a:t>losses</a:t>
            </a:r>
            <a:endParaRPr lang="en-US" sz="1600" i="1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A3916D0-0D7D-4F10-B2C6-5CA7379A500F}"/>
              </a:ext>
            </a:extLst>
          </p:cNvPr>
          <p:cNvSpPr txBox="1"/>
          <p:nvPr/>
        </p:nvSpPr>
        <p:spPr>
          <a:xfrm>
            <a:off x="6384032" y="3288175"/>
            <a:ext cx="20778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 err="1"/>
              <a:t>Reconstructed</a:t>
            </a:r>
            <a:r>
              <a:rPr lang="de-DE" sz="1600" i="1" dirty="0"/>
              <a:t> beam</a:t>
            </a:r>
            <a:endParaRPr lang="en-US" sz="1600" i="1" dirty="0" err="1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94343BE-E035-4AA5-9B30-88B357770573}"/>
              </a:ext>
            </a:extLst>
          </p:cNvPr>
          <p:cNvSpPr txBox="1"/>
          <p:nvPr/>
        </p:nvSpPr>
        <p:spPr>
          <a:xfrm>
            <a:off x="9679879" y="5177687"/>
            <a:ext cx="2430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i="1" dirty="0"/>
              <a:t>Micro-</a:t>
            </a:r>
            <a:r>
              <a:rPr lang="de-DE" sz="1600" i="1" dirty="0" err="1"/>
              <a:t>wirescanner</a:t>
            </a:r>
            <a:endParaRPr lang="de-DE" sz="1600" i="1" dirty="0"/>
          </a:p>
          <a:p>
            <a:r>
              <a:rPr lang="de-DE" sz="1600" i="1" dirty="0"/>
              <a:t>1 </a:t>
            </a:r>
            <a:r>
              <a:rPr lang="de-DE" sz="1600" i="1" dirty="0" err="1"/>
              <a:t>micron</a:t>
            </a:r>
            <a:r>
              <a:rPr lang="de-DE" sz="1600" i="1" dirty="0"/>
              <a:t> </a:t>
            </a:r>
            <a:r>
              <a:rPr lang="de-DE" sz="1600" i="1" dirty="0" err="1"/>
              <a:t>thick</a:t>
            </a:r>
            <a:r>
              <a:rPr lang="de-DE" sz="1600" i="1" dirty="0"/>
              <a:t> </a:t>
            </a:r>
            <a:r>
              <a:rPr lang="de-DE" sz="1600" i="1" dirty="0" err="1"/>
              <a:t>gold</a:t>
            </a:r>
            <a:r>
              <a:rPr lang="de-DE" sz="1600" i="1" dirty="0"/>
              <a:t> </a:t>
            </a:r>
            <a:r>
              <a:rPr lang="de-DE" sz="1600" i="1" dirty="0" err="1"/>
              <a:t>wires</a:t>
            </a:r>
            <a:endParaRPr lang="en-US" sz="1600" i="1" dirty="0" err="1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5DF911-E610-4AF4-8E48-B28033CFE99C}"/>
              </a:ext>
            </a:extLst>
          </p:cNvPr>
          <p:cNvSpPr txBox="1"/>
          <p:nvPr/>
        </p:nvSpPr>
        <p:spPr>
          <a:xfrm>
            <a:off x="8279996" y="1145567"/>
            <a:ext cx="3921266" cy="338554"/>
          </a:xfrm>
          <a:prstGeom prst="rect">
            <a:avLst/>
          </a:prstGeom>
          <a:solidFill>
            <a:srgbClr val="FFC000"/>
          </a:solidFill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de-DE" sz="1600" dirty="0"/>
              <a:t>In total: 242 h </a:t>
            </a:r>
            <a:r>
              <a:rPr lang="de-DE" sz="1600" dirty="0" err="1"/>
              <a:t>of</a:t>
            </a:r>
            <a:r>
              <a:rPr lang="de-DE" sz="1600" dirty="0"/>
              <a:t> beam time </a:t>
            </a:r>
            <a:r>
              <a:rPr lang="de-DE" sz="1600" dirty="0" err="1"/>
              <a:t>for</a:t>
            </a:r>
            <a:r>
              <a:rPr lang="de-DE" sz="1600" dirty="0"/>
              <a:t> </a:t>
            </a:r>
            <a:r>
              <a:rPr lang="de-DE" sz="1600" dirty="0" err="1"/>
              <a:t>externals</a:t>
            </a:r>
            <a:r>
              <a:rPr lang="de-DE" sz="1600" dirty="0"/>
              <a:t> </a:t>
            </a:r>
            <a:endParaRPr lang="en-US" sz="1600" dirty="0" err="1"/>
          </a:p>
        </p:txBody>
      </p:sp>
      <p:pic>
        <p:nvPicPr>
          <p:cNvPr id="15" name="Picture 10" descr="2022-04-09T12:47:02.jpg (862×381)">
            <a:extLst>
              <a:ext uri="{FF2B5EF4-FFF2-40B4-BE49-F238E27FC236}">
                <a16:creationId xmlns:a16="http://schemas.microsoft.com/office/drawing/2014/main" id="{7D4DB27D-E874-4A40-BDA6-A05B7DA37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30582" y="4005064"/>
            <a:ext cx="4709906" cy="208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Inhaltsplatzhalter 7">
            <a:extLst>
              <a:ext uri="{FF2B5EF4-FFF2-40B4-BE49-F238E27FC236}">
                <a16:creationId xmlns:a16="http://schemas.microsoft.com/office/drawing/2014/main" id="{E6EC4329-3539-4B8E-AB6F-CFCBC00AC0D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57766" y="3902601"/>
            <a:ext cx="2072652" cy="2305439"/>
          </a:xfrm>
          <a:prstGeom prst="rect">
            <a:avLst/>
          </a:prstGeom>
        </p:spPr>
      </p:pic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8D7731BF-D7F7-4CF9-BA8B-8BC3B7E081E8}"/>
              </a:ext>
            </a:extLst>
          </p:cNvPr>
          <p:cNvSpPr txBox="1">
            <a:spLocks/>
          </p:cNvSpPr>
          <p:nvPr/>
        </p:nvSpPr>
        <p:spPr>
          <a:xfrm>
            <a:off x="119336" y="6137416"/>
            <a:ext cx="8839357" cy="31444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ts val="0"/>
              </a:spcBef>
              <a:buClr>
                <a:schemeClr val="accent2"/>
              </a:buClr>
              <a:buNone/>
            </a:pPr>
            <a:r>
              <a:rPr lang="fr-FR" sz="1600" i="1" dirty="0" err="1">
                <a:cs typeface="Calibri" panose="020F0502020204030204" pitchFamily="34" charset="0"/>
              </a:rPr>
              <a:t>Around</a:t>
            </a:r>
            <a:r>
              <a:rPr lang="fr-FR" sz="1600" i="1" dirty="0">
                <a:cs typeface="Calibri" panose="020F0502020204030204" pitchFamily="34" charset="0"/>
              </a:rPr>
              <a:t> 4 </a:t>
            </a:r>
            <a:r>
              <a:rPr lang="fr-FR" sz="1600" i="1" dirty="0" err="1">
                <a:cs typeface="Calibri" panose="020F0502020204030204" pitchFamily="34" charset="0"/>
              </a:rPr>
              <a:t>days</a:t>
            </a:r>
            <a:r>
              <a:rPr lang="fr-FR" sz="1600" i="1" dirty="0">
                <a:cs typeface="Calibri" panose="020F0502020204030204" pitchFamily="34" charset="0"/>
              </a:rPr>
              <a:t> </a:t>
            </a:r>
            <a:r>
              <a:rPr lang="fr-FR" sz="1600" i="1" dirty="0" err="1">
                <a:cs typeface="Calibri" panose="020F0502020204030204" pitchFamily="34" charset="0"/>
              </a:rPr>
              <a:t>continuous</a:t>
            </a:r>
            <a:r>
              <a:rPr lang="fr-FR" sz="1600" i="1" dirty="0">
                <a:cs typeface="Calibri" panose="020F0502020204030204" pitchFamily="34" charset="0"/>
              </a:rPr>
              <a:t> </a:t>
            </a:r>
            <a:r>
              <a:rPr lang="fr-FR" sz="1600" i="1" dirty="0" err="1">
                <a:cs typeface="Calibri" panose="020F0502020204030204" pitchFamily="34" charset="0"/>
              </a:rPr>
              <a:t>beamtime</a:t>
            </a:r>
            <a:r>
              <a:rPr lang="fr-FR" sz="1600" i="1" dirty="0">
                <a:cs typeface="Calibri" panose="020F0502020204030204" pitchFamily="34" charset="0"/>
              </a:rPr>
              <a:t> to </a:t>
            </a:r>
            <a:r>
              <a:rPr lang="fr-FR" sz="1600" i="1" dirty="0" err="1">
                <a:cs typeface="Calibri" panose="020F0502020204030204" pitchFamily="34" charset="0"/>
              </a:rPr>
              <a:t>irradiate</a:t>
            </a:r>
            <a:r>
              <a:rPr lang="fr-FR" sz="1600" i="1" dirty="0">
                <a:cs typeface="Calibri" panose="020F0502020204030204" pitchFamily="34" charset="0"/>
              </a:rPr>
              <a:t> a 300 mu </a:t>
            </a:r>
            <a:r>
              <a:rPr lang="fr-FR" sz="1600" i="1" dirty="0" err="1">
                <a:cs typeface="Calibri" panose="020F0502020204030204" pitchFamily="34" charset="0"/>
              </a:rPr>
              <a:t>thick</a:t>
            </a:r>
            <a:r>
              <a:rPr lang="fr-FR" sz="1600" i="1" dirty="0">
                <a:cs typeface="Calibri" panose="020F0502020204030204" pitchFamily="34" charset="0"/>
              </a:rPr>
              <a:t> </a:t>
            </a:r>
            <a:r>
              <a:rPr lang="fr-FR" sz="1600" i="1" dirty="0" err="1">
                <a:cs typeface="Calibri" panose="020F0502020204030204" pitchFamily="34" charset="0"/>
              </a:rPr>
              <a:t>diamond</a:t>
            </a:r>
            <a:r>
              <a:rPr lang="fr-FR" sz="1600" i="1" dirty="0">
                <a:cs typeface="Calibri" panose="020F0502020204030204" pitchFamily="34" charset="0"/>
              </a:rPr>
              <a:t> </a:t>
            </a:r>
            <a:r>
              <a:rPr lang="fr-FR" sz="1600" i="1" dirty="0" err="1">
                <a:cs typeface="Calibri" panose="020F0502020204030204" pitchFamily="34" charset="0"/>
              </a:rPr>
              <a:t>sample</a:t>
            </a:r>
            <a:r>
              <a:rPr lang="fr-FR" sz="1600" i="1" dirty="0">
                <a:cs typeface="Calibri" panose="020F0502020204030204" pitchFamily="34" charset="0"/>
              </a:rPr>
              <a:t> </a:t>
            </a:r>
            <a:r>
              <a:rPr lang="fr-FR" sz="1600" i="1" dirty="0" err="1">
                <a:cs typeface="Calibri" panose="020F0502020204030204" pitchFamily="34" charset="0"/>
              </a:rPr>
              <a:t>with</a:t>
            </a:r>
            <a:r>
              <a:rPr lang="fr-FR" sz="1600" i="1" dirty="0">
                <a:cs typeface="Calibri" panose="020F0502020204030204" pitchFamily="34" charset="0"/>
              </a:rPr>
              <a:t> 2E15 e</a:t>
            </a:r>
            <a:r>
              <a:rPr lang="fr-FR" sz="1600" i="1" baseline="30000" dirty="0">
                <a:cs typeface="Calibri" panose="020F0502020204030204" pitchFamily="34" charset="0"/>
              </a:rPr>
              <a:t>-</a:t>
            </a:r>
            <a:r>
              <a:rPr lang="fr-FR" sz="1600" i="1" dirty="0">
                <a:cs typeface="Calibri" panose="020F0502020204030204" pitchFamily="34" charset="0"/>
              </a:rPr>
              <a:t>.</a:t>
            </a:r>
            <a:endParaRPr lang="fr-FR" sz="1600" i="1" dirty="0">
              <a:cs typeface="Calibri" panose="020F0502020204030204" pitchFamily="34" charset="0"/>
              <a:sym typeface="Wingdings" panose="05000000000000000000" pitchFamily="2" charset="2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63B3862-4D5A-CFBE-6211-02A1C86A1E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0679" y="4717321"/>
            <a:ext cx="2239617" cy="113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4196339"/>
      </p:ext>
    </p:extLst>
  </p:cSld>
  <p:clrMapOvr>
    <a:masterClrMapping/>
  </p:clrMapOvr>
</p:sld>
</file>

<file path=ppt/theme/theme1.xml><?xml version="1.0" encoding="utf-8"?>
<a:theme xmlns:a="http://schemas.openxmlformats.org/drawingml/2006/main" name="EXT_injrevew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EXT_injrevew</Template>
  <TotalTime>0</TotalTime>
  <Words>1186</Words>
  <Application>Microsoft Office PowerPoint</Application>
  <PresentationFormat>Widescreen</PresentationFormat>
  <Paragraphs>175</Paragraphs>
  <Slides>18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DejaVu Sans</vt:lpstr>
      <vt:lpstr>Symbol</vt:lpstr>
      <vt:lpstr>TeXGyreTermes</vt:lpstr>
      <vt:lpstr>Wingdings</vt:lpstr>
      <vt:lpstr>EXT_injrevew</vt:lpstr>
      <vt:lpstr>ARES Linac @ SINBAD A Precision Tool for Accelerator Science, Technology and Application Developments  </vt:lpstr>
      <vt:lpstr>ARES – in a nutshell</vt:lpstr>
      <vt:lpstr>ARES in a nutshell</vt:lpstr>
      <vt:lpstr>Three experimental areas available for users</vt:lpstr>
      <vt:lpstr>Already close to nominal parameters</vt:lpstr>
      <vt:lpstr>Unprecedented stability at ARES</vt:lpstr>
      <vt:lpstr>Stable infrastructures (RF power and water cooling)</vt:lpstr>
      <vt:lpstr>A unique R&amp;D platform</vt:lpstr>
      <vt:lpstr>First successful external user experiments </vt:lpstr>
      <vt:lpstr>PowerPoint Presentation</vt:lpstr>
      <vt:lpstr>PowerPoint Presentation</vt:lpstr>
      <vt:lpstr>Worldwide first VHEE experiments with living cells!</vt:lpstr>
      <vt:lpstr>S2 Bio lab next to ARES</vt:lpstr>
      <vt:lpstr>Automation, machine learning, robotics</vt:lpstr>
      <vt:lpstr>Electron CT experiments</vt:lpstr>
      <vt:lpstr>Summary and Outlook</vt:lpstr>
      <vt:lpstr>Thank you!</vt:lpstr>
      <vt:lpstr>PowerPoint Presentation</vt:lpstr>
    </vt:vector>
  </TitlesOfParts>
  <Company>DESY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ARES_update2023_FB</dc:title>
  <dc:creator>Burkart, Florian</dc:creator>
  <cp:lastModifiedBy>Burkart, Florian</cp:lastModifiedBy>
  <cp:revision>728</cp:revision>
  <cp:lastPrinted>2022-03-30T13:11:58Z</cp:lastPrinted>
  <dcterms:created xsi:type="dcterms:W3CDTF">2019-08-21T13:44:12Z</dcterms:created>
  <dcterms:modified xsi:type="dcterms:W3CDTF">2023-04-21T06:38:54Z</dcterms:modified>
</cp:coreProperties>
</file>