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7" r:id="rId3"/>
  </p:sldMasterIdLst>
  <p:notesMasterIdLst>
    <p:notesMasterId r:id="rId14"/>
  </p:notesMasterIdLst>
  <p:sldIdLst>
    <p:sldId id="261" r:id="rId4"/>
    <p:sldId id="262" r:id="rId5"/>
    <p:sldId id="257" r:id="rId6"/>
    <p:sldId id="268" r:id="rId7"/>
    <p:sldId id="259" r:id="rId8"/>
    <p:sldId id="269" r:id="rId9"/>
    <p:sldId id="258" r:id="rId10"/>
    <p:sldId id="270" r:id="rId11"/>
    <p:sldId id="289" r:id="rId12"/>
    <p:sldId id="260" r:id="rId1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4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4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EF1B0C-27C6-AA4F-B445-618D7E57EE42}" type="datetimeFigureOut">
              <a:rPr lang="fr-FR" smtClean="0"/>
              <a:t>24/01/2023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298268-BA27-D544-BECB-EC69A3CA74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5845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9393A5D-14D6-4646-84B9-A0E78F83D06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07397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1FCEB-CD85-4421-9A2B-12E769000F1A}" type="datetimeFigureOut">
              <a:rPr lang="fr-FR" smtClean="0"/>
              <a:t>24/01/2023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5105F-130D-487C-8868-80F06BB0DE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1674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1FCEB-CD85-4421-9A2B-12E769000F1A}" type="datetimeFigureOut">
              <a:rPr lang="fr-FR" smtClean="0"/>
              <a:t>24/01/2023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5105F-130D-487C-8868-80F06BB0DE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05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1FCEB-CD85-4421-9A2B-12E769000F1A}" type="datetimeFigureOut">
              <a:rPr lang="fr-FR" smtClean="0"/>
              <a:t>24/01/2023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5105F-130D-487C-8868-80F06BB0DE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47488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28800" y="6416675"/>
            <a:ext cx="84328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latin typeface="Arial Narrow"/>
                <a:cs typeface="Arial Narrow"/>
              </a:defRPr>
            </a:lvl1pPr>
          </a:lstStyle>
          <a:p>
            <a:r>
              <a:rPr lang="fr-FR"/>
              <a:t>Claude Marchand / MC collaboration meeting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4800" y="653891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413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609600" y="1701800"/>
            <a:ext cx="11074400" cy="47148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28800" y="6416675"/>
            <a:ext cx="84328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latin typeface="Arial Narrow"/>
                <a:cs typeface="Arial Narrow"/>
              </a:defRPr>
            </a:lvl1pPr>
          </a:lstStyle>
          <a:p>
            <a:r>
              <a:rPr lang="fr-FR"/>
              <a:t>Claude Marchand / MC collaboration meeting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4800" y="653891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83211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28800" y="6416675"/>
            <a:ext cx="84328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latin typeface="Arial Narrow"/>
                <a:cs typeface="Arial Narrow"/>
              </a:defRPr>
            </a:lvl1pPr>
          </a:lstStyle>
          <a:p>
            <a:r>
              <a:rPr lang="fr-FR"/>
              <a:t>Claude Marchand / MC collaboration meeting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4800" y="653891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/>
              <a:t>Modifiez le style du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8919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609600" y="1701800"/>
            <a:ext cx="11074400" cy="47148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28800" y="6416675"/>
            <a:ext cx="84328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latin typeface="Arial Narrow"/>
                <a:cs typeface="Arial Narrow"/>
              </a:defRPr>
            </a:lvl1pPr>
          </a:lstStyle>
          <a:p>
            <a:r>
              <a:rPr lang="fr-FR"/>
              <a:t>Claude Marchand / MC collaboration meeting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4800" y="653891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/>
              <a:t>Modifiez le style du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37298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609600" y="1701800"/>
            <a:ext cx="10972800" cy="4673600"/>
          </a:xfrm>
          <a:prstGeom prst="rect">
            <a:avLst/>
          </a:prstGeom>
        </p:spPr>
        <p:txBody>
          <a:bodyPr vert="horz"/>
          <a:lstStyle/>
          <a:p>
            <a:r>
              <a:rPr lang="fr-FR"/>
              <a:t>Cliquez sur l'icône pour ajouter une image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28800" y="6416675"/>
            <a:ext cx="84328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latin typeface="Arial Narrow"/>
                <a:cs typeface="Arial Narrow"/>
              </a:defRPr>
            </a:lvl1pPr>
          </a:lstStyle>
          <a:p>
            <a:r>
              <a:rPr lang="fr-FR"/>
              <a:t>Claude Marchand / MC collaboration meeting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4800" y="653891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/>
              <a:t>Modifiez le style du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89406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/>
              <a:t>Modifiez le style du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609600" y="1701800"/>
            <a:ext cx="4978400" cy="4368801"/>
          </a:xfrm>
          <a:prstGeom prst="rect">
            <a:avLst/>
          </a:prstGeom>
        </p:spPr>
        <p:txBody>
          <a:bodyPr vert="horz"/>
          <a:lstStyle/>
          <a:p>
            <a:r>
              <a:rPr lang="fr-FR"/>
              <a:t>Cliquez sur l'icône pour ajouter une image</a:t>
            </a:r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5791200" y="1701800"/>
            <a:ext cx="5892800" cy="43688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28800" y="6416675"/>
            <a:ext cx="84328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latin typeface="Arial Narrow"/>
                <a:cs typeface="Arial Narrow"/>
              </a:defRPr>
            </a:lvl1pPr>
          </a:lstStyle>
          <a:p>
            <a:r>
              <a:rPr lang="fr-FR"/>
              <a:t>Claude Marchand / MC collaboration meeting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4800" y="653891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0401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CI SAC meeting 29 - 31 October 2012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8598A63C-ECDD-4C39-AD01-3B3BBE17E8C8}" type="slidenum">
              <a:rPr lang="en-GB" altLang="en-US"/>
              <a:pPr/>
              <a:t>‹N°›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956248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68760"/>
            <a:ext cx="10972800" cy="4857403"/>
          </a:xfrm>
        </p:spPr>
        <p:txBody>
          <a:bodyPr/>
          <a:lstStyle>
            <a:lvl1pPr marL="342900" indent="-342900">
              <a:buClr>
                <a:srgbClr val="770D29"/>
              </a:buClr>
              <a:buFont typeface="Wingdings" panose="05000000000000000000" pitchFamily="2" charset="2"/>
              <a:buChar char="§"/>
              <a:defRPr>
                <a:solidFill>
                  <a:srgbClr val="00649D"/>
                </a:solidFill>
              </a:defRPr>
            </a:lvl1pPr>
            <a:lvl2pPr marL="742950" indent="-285750">
              <a:buClr>
                <a:srgbClr val="770D29"/>
              </a:buClr>
              <a:buFont typeface="Wingdings" panose="05000000000000000000" pitchFamily="2" charset="2"/>
              <a:buChar char="§"/>
              <a:defRPr>
                <a:solidFill>
                  <a:srgbClr val="00649D"/>
                </a:solidFill>
              </a:defRPr>
            </a:lvl2pPr>
            <a:lvl3pPr marL="1143000" indent="-228600">
              <a:buClr>
                <a:srgbClr val="770D29"/>
              </a:buClr>
              <a:buFont typeface="Wingdings" panose="05000000000000000000" pitchFamily="2" charset="2"/>
              <a:buChar char="§"/>
              <a:defRPr>
                <a:solidFill>
                  <a:srgbClr val="00649D"/>
                </a:solidFill>
              </a:defRPr>
            </a:lvl3pPr>
            <a:lvl4pPr marL="1600200" indent="-228600">
              <a:buClr>
                <a:srgbClr val="770D29"/>
              </a:buClr>
              <a:buFont typeface="Wingdings" panose="05000000000000000000" pitchFamily="2" charset="2"/>
              <a:buChar char="§"/>
              <a:defRPr>
                <a:solidFill>
                  <a:srgbClr val="00649D"/>
                </a:solidFill>
              </a:defRPr>
            </a:lvl4pPr>
            <a:lvl5pPr marL="2057400" indent="-228600">
              <a:buClr>
                <a:srgbClr val="770D29"/>
              </a:buClr>
              <a:buFont typeface="Wingdings" panose="05000000000000000000" pitchFamily="2" charset="2"/>
              <a:buChar char="§"/>
              <a:defRPr>
                <a:solidFill>
                  <a:srgbClr val="00649D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8823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1FCEB-CD85-4421-9A2B-12E769000F1A}" type="datetimeFigureOut">
              <a:rPr lang="fr-FR" smtClean="0"/>
              <a:t>24/01/2023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5105F-130D-487C-8868-80F06BB0DE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34181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CI SAC meeting 29 - 31 October 2012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3C121424-0AE9-43C2-8F61-6C92B3877555}" type="slidenum">
              <a:rPr lang="en-GB" altLang="en-US"/>
              <a:pPr/>
              <a:t>‹N°›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282718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CI SAC meeting 29 - 31 October 2012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4E750DE7-76D0-4D15-99B1-B1F0FAC4E6B3}" type="slidenum">
              <a:rPr lang="en-GB" altLang="en-US"/>
              <a:pPr/>
              <a:t>‹N°›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988389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CI SAC meeting 29 - 31 October 2012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1AC1E08F-E258-415A-AEFD-B2EC99828AEF}" type="slidenum">
              <a:rPr lang="en-GB" altLang="en-US"/>
              <a:pPr/>
              <a:t>‹N°›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577380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CI SAC meeting 29 - 31 October 2012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B3AF4DA2-D73A-4508-83B6-9739B1F6F54A}" type="slidenum">
              <a:rPr lang="en-GB" altLang="en-US"/>
              <a:pPr/>
              <a:t>‹N°›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600840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CI SAC meeting 29 - 31 October 2012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D42DB5D7-60D5-4BE1-8674-6F2F1DE2F7D5}" type="slidenum">
              <a:rPr lang="en-GB" altLang="en-US"/>
              <a:pPr/>
              <a:t>‹N°›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581798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CI SAC meeting 29 - 31 October 2012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075BD2BE-80ED-414B-B49C-0DBD69E79D42}" type="slidenum">
              <a:rPr lang="en-GB" altLang="en-US"/>
              <a:pPr/>
              <a:t>‹N°›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8732706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CI SAC meeting 29 - 31 October 2012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D7D7A6C0-1AB3-4104-9C04-2A8C7A31922B}" type="slidenum">
              <a:rPr lang="en-GB" altLang="en-US"/>
              <a:pPr/>
              <a:t>‹N°›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8457998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CI SAC meeting 29 - 31 October 2012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51259367-1736-4982-8C8E-356DFA90BB36}" type="slidenum">
              <a:rPr lang="en-GB" altLang="en-US"/>
              <a:pPr/>
              <a:t>‹N°›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6236628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CI SAC meeting 29 - 31 October 2012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43C8F6F8-44A1-4652-8C97-34F35CF1D48C}" type="slidenum">
              <a:rPr lang="en-GB" altLang="en-US"/>
              <a:pPr/>
              <a:t>‹N°›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90616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1FCEB-CD85-4421-9A2B-12E769000F1A}" type="datetimeFigureOut">
              <a:rPr lang="fr-FR" smtClean="0"/>
              <a:t>24/01/2023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5105F-130D-487C-8868-80F06BB0DE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278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1FCEB-CD85-4421-9A2B-12E769000F1A}" type="datetimeFigureOut">
              <a:rPr lang="fr-FR" smtClean="0"/>
              <a:t>24/01/2023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5105F-130D-487C-8868-80F06BB0DE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4188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1FCEB-CD85-4421-9A2B-12E769000F1A}" type="datetimeFigureOut">
              <a:rPr lang="fr-FR" smtClean="0"/>
              <a:t>24/01/2023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5105F-130D-487C-8868-80F06BB0DE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1826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1FCEB-CD85-4421-9A2B-12E769000F1A}" type="datetimeFigureOut">
              <a:rPr lang="fr-FR" smtClean="0"/>
              <a:t>24/01/2023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5105F-130D-487C-8868-80F06BB0DE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9515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1FCEB-CD85-4421-9A2B-12E769000F1A}" type="datetimeFigureOut">
              <a:rPr lang="fr-FR" smtClean="0"/>
              <a:t>24/01/2023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5105F-130D-487C-8868-80F06BB0DE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6045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1FCEB-CD85-4421-9A2B-12E769000F1A}" type="datetimeFigureOut">
              <a:rPr lang="fr-FR" smtClean="0"/>
              <a:t>24/01/2023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5105F-130D-487C-8868-80F06BB0DE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9246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1FCEB-CD85-4421-9A2B-12E769000F1A}" type="datetimeFigureOut">
              <a:rPr lang="fr-FR" smtClean="0"/>
              <a:t>24/01/2023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5105F-130D-487C-8868-80F06BB0DE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2770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image" Target="../media/image3.jpeg"/><Relationship Id="rId18" Type="http://schemas.openxmlformats.org/officeDocument/2006/relationships/image" Target="../media/image8.png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17" Type="http://schemas.openxmlformats.org/officeDocument/2006/relationships/image" Target="../media/image7.jpeg"/><Relationship Id="rId2" Type="http://schemas.openxmlformats.org/officeDocument/2006/relationships/slideLayout" Target="../slideLayouts/slideLayout19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51FCEB-CD85-4421-9A2B-12E769000F1A}" type="datetimeFigureOut">
              <a:rPr lang="fr-FR" smtClean="0"/>
              <a:t>24/01/2023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15105F-130D-487C-8868-80F06BB0DE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5627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5" r:id="rId12"/>
    <p:sldLayoutId id="2147483666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6273800"/>
            <a:ext cx="12192000" cy="677333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72269" y="177801"/>
            <a:ext cx="1351732" cy="1351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4084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hf hdr="0" ftr="0" dt="0"/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733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990575" indent="-380990" algn="l" defTabSz="60958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523962" indent="-304792" algn="l" defTabSz="60958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667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2133547" indent="-304792" algn="l" defTabSz="60958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667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743131" indent="-304792" algn="l" defTabSz="60958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667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56367" y="53752"/>
            <a:ext cx="8623299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pic>
        <p:nvPicPr>
          <p:cNvPr id="7" name="Picture 4" descr="CI_logo_small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585" y="261939"/>
            <a:ext cx="1864783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" descr="STFClogo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224" y="6312825"/>
            <a:ext cx="2191611" cy="433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7968" y="6273305"/>
            <a:ext cx="1406891" cy="440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627" y="6114783"/>
            <a:ext cx="2510367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372" y="6165304"/>
            <a:ext cx="1496600" cy="692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4578" y="6286598"/>
            <a:ext cx="1095839" cy="526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0941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0">
          <a:solidFill>
            <a:srgbClr val="770D2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Image 83" descr="LHC-Tunel-04A0112-s.jpg"/>
          <p:cNvPicPr>
            <a:picLocks/>
          </p:cNvPicPr>
          <p:nvPr/>
        </p:nvPicPr>
        <p:blipFill>
          <a:blip r:embed="rId2"/>
          <a:srcRect t="11617" b="21185"/>
          <a:stretch>
            <a:fillRect/>
          </a:stretch>
        </p:blipFill>
        <p:spPr>
          <a:xfrm>
            <a:off x="0" y="1502941"/>
            <a:ext cx="12192000" cy="5427872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6200"/>
            <a:ext cx="12192000" cy="6854613"/>
          </a:xfrm>
          <a:prstGeom prst="rect">
            <a:avLst/>
          </a:prstGeom>
        </p:spPr>
      </p:pic>
      <p:sp>
        <p:nvSpPr>
          <p:cNvPr id="82" name="Titre 81"/>
          <p:cNvSpPr>
            <a:spLocks noGrp="1"/>
          </p:cNvSpPr>
          <p:nvPr>
            <p:ph type="title"/>
          </p:nvPr>
        </p:nvSpPr>
        <p:spPr>
          <a:xfrm>
            <a:off x="1691541" y="260800"/>
            <a:ext cx="8923190" cy="828849"/>
          </a:xfrm>
        </p:spPr>
        <p:txBody>
          <a:bodyPr>
            <a:normAutofit fontScale="90000"/>
          </a:bodyPr>
          <a:lstStyle/>
          <a:p>
            <a:r>
              <a:rPr lang="fr-FR" dirty="0" err="1"/>
              <a:t>Workplan</a:t>
            </a:r>
            <a:r>
              <a:rPr lang="fr-FR" dirty="0"/>
              <a:t> for RF WP6</a:t>
            </a:r>
            <a:br>
              <a:rPr lang="fr-FR" dirty="0"/>
            </a:br>
            <a:r>
              <a:rPr lang="fr-FR" dirty="0" err="1"/>
              <a:t>Task</a:t>
            </a:r>
            <a:r>
              <a:rPr lang="fr-FR" dirty="0"/>
              <a:t> 3: Break-down mitigation </a:t>
            </a:r>
            <a:r>
              <a:rPr lang="fr-FR" dirty="0" err="1"/>
              <a:t>studies</a:t>
            </a:r>
            <a:endParaRPr lang="en-GB" dirty="0"/>
          </a:p>
        </p:txBody>
      </p:sp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468" y="162133"/>
            <a:ext cx="1341203" cy="1341203"/>
          </a:xfrm>
          <a:prstGeom prst="rect">
            <a:avLst/>
          </a:prstGeom>
        </p:spPr>
      </p:pic>
      <p:sp>
        <p:nvSpPr>
          <p:cNvPr id="87" name="ZoneTexte 86"/>
          <p:cNvSpPr txBox="1"/>
          <p:nvPr/>
        </p:nvSpPr>
        <p:spPr>
          <a:xfrm>
            <a:off x="8115328" y="5112265"/>
            <a:ext cx="3962400" cy="1405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609585"/>
            <a:r>
              <a:rPr lang="en-GB" sz="2133" dirty="0">
                <a:solidFill>
                  <a:prstClr val="white"/>
                </a:solidFill>
                <a:latin typeface="Arial Narrow"/>
                <a:cs typeface="Arial Narrow"/>
              </a:rPr>
              <a:t>Guillaume Ferrand</a:t>
            </a:r>
          </a:p>
          <a:p>
            <a:pPr algn="r" defTabSz="609585"/>
            <a:r>
              <a:rPr lang="en-GB" sz="2133" dirty="0">
                <a:solidFill>
                  <a:prstClr val="white"/>
                </a:solidFill>
                <a:latin typeface="Arial Narrow"/>
                <a:cs typeface="Arial Narrow"/>
              </a:rPr>
              <a:t>CEA Paris-</a:t>
            </a:r>
            <a:r>
              <a:rPr lang="en-GB" sz="2133" dirty="0" err="1">
                <a:solidFill>
                  <a:prstClr val="white"/>
                </a:solidFill>
                <a:latin typeface="Arial Narrow"/>
                <a:cs typeface="Arial Narrow"/>
              </a:rPr>
              <a:t>Saclay</a:t>
            </a:r>
            <a:endParaRPr lang="en-GB" sz="2133" dirty="0">
              <a:solidFill>
                <a:prstClr val="white"/>
              </a:solidFill>
              <a:latin typeface="Arial Narrow"/>
              <a:cs typeface="Arial Narrow"/>
            </a:endParaRPr>
          </a:p>
          <a:p>
            <a:pPr algn="r" defTabSz="609585"/>
            <a:r>
              <a:rPr lang="en-US" sz="2133" dirty="0">
                <a:solidFill>
                  <a:prstClr val="white"/>
                </a:solidFill>
                <a:latin typeface="Arial Narrow"/>
                <a:cs typeface="Arial Narrow"/>
              </a:rPr>
              <a:t>RF Package discussions</a:t>
            </a:r>
          </a:p>
          <a:p>
            <a:pPr algn="r" defTabSz="609585"/>
            <a:r>
              <a:rPr lang="fr-FR" sz="2133" dirty="0" err="1">
                <a:solidFill>
                  <a:prstClr val="white"/>
                </a:solidFill>
                <a:latin typeface="Arial Narrow"/>
                <a:cs typeface="Arial Narrow"/>
              </a:rPr>
              <a:t>November</a:t>
            </a:r>
            <a:r>
              <a:rPr lang="fr-FR" sz="2133" dirty="0">
                <a:solidFill>
                  <a:prstClr val="white"/>
                </a:solidFill>
                <a:latin typeface="Arial Narrow"/>
                <a:cs typeface="Arial Narrow"/>
              </a:rPr>
              <a:t> 18, 2022</a:t>
            </a:r>
            <a:endParaRPr lang="en-GB" sz="2400" dirty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9601" y="162133"/>
            <a:ext cx="1308127" cy="1067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1463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Schedule of 6.3</a:t>
            </a:r>
          </a:p>
        </p:txBody>
      </p:sp>
      <p:graphicFrame>
        <p:nvGraphicFramePr>
          <p:cNvPr id="5" name="Espace réservé du contenu 3"/>
          <p:cNvGraphicFramePr>
            <a:graphicFrameLocks noGrp="1"/>
          </p:cNvGraphicFramePr>
          <p:nvPr>
            <p:ph sz="quarter" idx="12"/>
            <p:extLst>
              <p:ext uri="{D42A27DB-BD31-4B8C-83A1-F6EECF244321}">
                <p14:modId xmlns:p14="http://schemas.microsoft.com/office/powerpoint/2010/main" val="961163561"/>
              </p:ext>
            </p:extLst>
          </p:nvPr>
        </p:nvGraphicFramePr>
        <p:xfrm>
          <a:off x="609600" y="1701800"/>
          <a:ext cx="10899372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05402">
                  <a:extLst>
                    <a:ext uri="{9D8B030D-6E8A-4147-A177-3AD203B41FA5}">
                      <a16:colId xmlns:a16="http://schemas.microsoft.com/office/drawing/2014/main" val="1219206271"/>
                    </a:ext>
                  </a:extLst>
                </a:gridCol>
                <a:gridCol w="1446415">
                  <a:extLst>
                    <a:ext uri="{9D8B030D-6E8A-4147-A177-3AD203B41FA5}">
                      <a16:colId xmlns:a16="http://schemas.microsoft.com/office/drawing/2014/main" val="920613997"/>
                    </a:ext>
                  </a:extLst>
                </a:gridCol>
                <a:gridCol w="1622712">
                  <a:extLst>
                    <a:ext uri="{9D8B030D-6E8A-4147-A177-3AD203B41FA5}">
                      <a16:colId xmlns:a16="http://schemas.microsoft.com/office/drawing/2014/main" val="397993693"/>
                    </a:ext>
                  </a:extLst>
                </a:gridCol>
                <a:gridCol w="2724843">
                  <a:extLst>
                    <a:ext uri="{9D8B030D-6E8A-4147-A177-3AD203B41FA5}">
                      <a16:colId xmlns:a16="http://schemas.microsoft.com/office/drawing/2014/main" val="10132993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1800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dirty="0"/>
                        <a:t>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dirty="0" err="1"/>
                        <a:t>Dissemination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dirty="0"/>
                        <a:t>Delivery date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36124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Preliminary report on breakdown mitigation for</a:t>
                      </a:r>
                    </a:p>
                    <a:p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cavities for muon cooling cells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dirty="0"/>
                        <a:t>Report</a:t>
                      </a:r>
                    </a:p>
                    <a:p>
                      <a:r>
                        <a:rPr lang="fr-FR" sz="1800" dirty="0" err="1"/>
                        <a:t>Milestone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dirty="0"/>
                        <a:t>Not public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dirty="0"/>
                        <a:t>24 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6985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Consolidated</a:t>
                      </a:r>
                      <a:r>
                        <a:rPr lang="fr-FR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report on </a:t>
                      </a:r>
                      <a:r>
                        <a:rPr lang="fr-FR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baseline</a:t>
                      </a:r>
                      <a:r>
                        <a:rPr lang="fr-FR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concepts of the RF systems for the MCC and HEC complexes, </a:t>
                      </a:r>
                      <a:r>
                        <a:rPr lang="fr-FR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including</a:t>
                      </a:r>
                      <a:r>
                        <a:rPr lang="fr-FR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breakdown mitigation </a:t>
                      </a:r>
                      <a:r>
                        <a:rPr lang="fr-FR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studies</a:t>
                      </a:r>
                      <a:r>
                        <a:rPr lang="fr-FR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for MCC </a:t>
                      </a:r>
                      <a:r>
                        <a:rPr lang="fr-FR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cavities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dirty="0"/>
                        <a:t>Report</a:t>
                      </a:r>
                    </a:p>
                    <a:p>
                      <a:r>
                        <a:rPr lang="fr-FR" sz="1800" dirty="0" err="1"/>
                        <a:t>Deliverable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dirty="0"/>
                        <a:t>Public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dirty="0"/>
                        <a:t>45 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54666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0299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609585"/>
            <a:fld id="{974172A1-1CBF-0B40-9234-7D4D80EC19EA}" type="slidenum">
              <a:rPr lang="en-GB">
                <a:solidFill>
                  <a:prstClr val="white"/>
                </a:solidFill>
              </a:rPr>
              <a:pPr defTabSz="609585"/>
              <a:t>2</a:t>
            </a:fld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A17B856B-17EF-3249-A035-3A25B4C44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2" name="Espace réservé du pied de page 6">
            <a:extLst>
              <a:ext uri="{FF2B5EF4-FFF2-40B4-BE49-F238E27FC236}">
                <a16:creationId xmlns:a16="http://schemas.microsoft.com/office/drawing/2014/main" id="{61C8D0D9-06CD-29C9-F81C-84C47367D5FF}"/>
              </a:ext>
            </a:extLst>
          </p:cNvPr>
          <p:cNvSpPr txBox="1">
            <a:spLocks/>
          </p:cNvSpPr>
          <p:nvPr/>
        </p:nvSpPr>
        <p:spPr>
          <a:xfrm>
            <a:off x="7425732" y="6675437"/>
            <a:ext cx="3351279" cy="365125"/>
          </a:xfrm>
          <a:prstGeom prst="rect">
            <a:avLst/>
          </a:prstGeom>
        </p:spPr>
        <p:txBody>
          <a:bodyPr lIns="0" tIns="0" rIns="0" bIns="0"/>
          <a:lstStyle>
            <a:defPPr>
              <a:defRPr lang="fr-FR"/>
            </a:defPPr>
            <a:lvl1pPr marL="0" algn="l" defTabSz="914400" rtl="0" eaLnBrk="1" latinLnBrk="0" hangingPunct="1">
              <a:defRPr sz="16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>
                <a:solidFill>
                  <a:schemeClr val="bg1"/>
                </a:solidFill>
              </a:rPr>
              <a:t>Claude Marchand / MC collaboration meeting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2D1F083D-D71F-0B66-C887-25FA472F084F}"/>
              </a:ext>
            </a:extLst>
          </p:cNvPr>
          <p:cNvSpPr txBox="1">
            <a:spLocks noGrp="1"/>
          </p:cNvSpPr>
          <p:nvPr>
            <p:ph sz="quarter" idx="12"/>
          </p:nvPr>
        </p:nvSpPr>
        <p:spPr>
          <a:xfrm>
            <a:off x="609600" y="1701800"/>
            <a:ext cx="11074400" cy="3490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Problematic of NC RF cavities for the muon cooling complex in high magnetic fields: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Cavity parameters (f,… ) and magnetic field (MAP study)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0000"/>
                </a:solidFill>
              </a:rPr>
              <a:t>Breakdown issues in magnetic field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Previous experimental tests of cavity prototypes in high B field: MICE, MUCOOL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Further tests are needed to test new/different BD mitigation solutions: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Choice of cavity (size, f), max RF power, magnet configuration, max B field, material, gas, temperature, pulse length, …</a:t>
            </a:r>
          </a:p>
        </p:txBody>
      </p:sp>
    </p:spTree>
    <p:extLst>
      <p:ext uri="{BB962C8B-B14F-4D97-AF65-F5344CB8AC3E}">
        <p14:creationId xmlns:p14="http://schemas.microsoft.com/office/powerpoint/2010/main" val="14858236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fr-FR" sz="2800" dirty="0" err="1"/>
              <a:t>Task</a:t>
            </a:r>
            <a:r>
              <a:rPr lang="fr-FR" sz="2800" dirty="0"/>
              <a:t> objectives:</a:t>
            </a:r>
          </a:p>
          <a:p>
            <a:pPr lvl="1"/>
            <a:r>
              <a:rPr lang="fr-FR" sz="2800" dirty="0" err="1"/>
              <a:t>Find</a:t>
            </a:r>
            <a:r>
              <a:rPr lang="fr-FR" sz="2800" dirty="0"/>
              <a:t> best </a:t>
            </a:r>
            <a:r>
              <a:rPr lang="fr-FR" sz="2800" dirty="0" err="1"/>
              <a:t>cavities</a:t>
            </a:r>
            <a:r>
              <a:rPr lang="fr-FR" sz="2800" dirty="0"/>
              <a:t> and RF </a:t>
            </a:r>
            <a:r>
              <a:rPr lang="fr-FR" sz="2800" dirty="0" err="1"/>
              <a:t>properties</a:t>
            </a:r>
            <a:r>
              <a:rPr lang="fr-FR" sz="2800" dirty="0"/>
              <a:t> to </a:t>
            </a:r>
            <a:r>
              <a:rPr lang="fr-FR" sz="2800" dirty="0" err="1"/>
              <a:t>minimize</a:t>
            </a:r>
            <a:r>
              <a:rPr lang="fr-FR" sz="2800" dirty="0"/>
              <a:t> breakdown due to high </a:t>
            </a:r>
            <a:r>
              <a:rPr lang="fr-FR" sz="2800" dirty="0" err="1"/>
              <a:t>accelerating</a:t>
            </a:r>
            <a:r>
              <a:rPr lang="fr-FR" sz="2800" dirty="0"/>
              <a:t> gradients </a:t>
            </a:r>
            <a:r>
              <a:rPr lang="fr-FR" sz="2800" dirty="0" err="1"/>
              <a:t>under</a:t>
            </a:r>
            <a:r>
              <a:rPr lang="fr-FR" sz="2800" dirty="0"/>
              <a:t> high </a:t>
            </a:r>
            <a:r>
              <a:rPr lang="fr-FR" sz="2800" dirty="0" err="1"/>
              <a:t>magnetic</a:t>
            </a:r>
            <a:r>
              <a:rPr lang="fr-FR" sz="2800" dirty="0"/>
              <a:t> </a:t>
            </a:r>
            <a:r>
              <a:rPr lang="fr-FR" sz="2800" dirty="0" err="1"/>
              <a:t>field</a:t>
            </a:r>
            <a:r>
              <a:rPr lang="fr-FR" sz="2800" dirty="0"/>
              <a:t>. (</a:t>
            </a:r>
            <a:r>
              <a:rPr lang="fr-FR" sz="2800" dirty="0" err="1"/>
              <a:t>Material</a:t>
            </a:r>
            <a:r>
              <a:rPr lang="fr-FR" sz="2800" dirty="0"/>
              <a:t>, </a:t>
            </a:r>
            <a:r>
              <a:rPr lang="fr-FR" sz="2800" dirty="0" err="1"/>
              <a:t>gas</a:t>
            </a:r>
            <a:r>
              <a:rPr lang="fr-FR" sz="2800" dirty="0"/>
              <a:t>, </a:t>
            </a:r>
            <a:r>
              <a:rPr lang="fr-FR" sz="2800" dirty="0" err="1"/>
              <a:t>temperature</a:t>
            </a:r>
            <a:r>
              <a:rPr lang="fr-FR" sz="2800" dirty="0"/>
              <a:t>, pulse </a:t>
            </a:r>
            <a:r>
              <a:rPr lang="fr-FR" sz="2800" dirty="0" err="1"/>
              <a:t>length</a:t>
            </a:r>
            <a:r>
              <a:rPr lang="fr-FR" sz="2800" dirty="0"/>
              <a:t>,…)</a:t>
            </a:r>
          </a:p>
          <a:p>
            <a:pPr lvl="1"/>
            <a:r>
              <a:rPr lang="fr-FR" sz="2800" dirty="0"/>
              <a:t>For </a:t>
            </a:r>
            <a:r>
              <a:rPr lang="fr-FR" sz="2800" dirty="0" err="1"/>
              <a:t>now</a:t>
            </a:r>
            <a:r>
              <a:rPr lang="fr-FR" sz="2800" dirty="0"/>
              <a:t>, </a:t>
            </a:r>
            <a:r>
              <a:rPr lang="fr-FR" sz="2800" dirty="0" err="1"/>
              <a:t>experiments</a:t>
            </a:r>
            <a:r>
              <a:rPr lang="fr-FR" sz="2800" dirty="0"/>
              <a:t> about the </a:t>
            </a:r>
            <a:r>
              <a:rPr lang="fr-FR" sz="2800" dirty="0" err="1"/>
              <a:t>effect</a:t>
            </a:r>
            <a:r>
              <a:rPr lang="fr-FR" sz="2800" dirty="0"/>
              <a:t> of </a:t>
            </a:r>
            <a:r>
              <a:rPr lang="fr-FR" sz="2800" dirty="0" err="1"/>
              <a:t>magnetic</a:t>
            </a:r>
            <a:r>
              <a:rPr lang="fr-FR" sz="2800" dirty="0"/>
              <a:t> </a:t>
            </a:r>
            <a:r>
              <a:rPr lang="fr-FR" sz="2800" dirty="0" err="1"/>
              <a:t>field</a:t>
            </a:r>
            <a:r>
              <a:rPr lang="fr-FR" sz="2800" dirty="0"/>
              <a:t> have </a:t>
            </a:r>
            <a:r>
              <a:rPr lang="fr-FR" sz="2800" dirty="0" err="1"/>
              <a:t>mainly</a:t>
            </a:r>
            <a:r>
              <a:rPr lang="fr-FR" sz="2800" dirty="0"/>
              <a:t> been </a:t>
            </a:r>
            <a:r>
              <a:rPr lang="fr-FR" sz="2800" dirty="0" err="1"/>
              <a:t>done</a:t>
            </a:r>
            <a:r>
              <a:rPr lang="fr-FR" sz="2800" dirty="0"/>
              <a:t> by </a:t>
            </a:r>
            <a:r>
              <a:rPr lang="fr-FR" sz="2800" dirty="0" err="1"/>
              <a:t>Bowring</a:t>
            </a:r>
            <a:r>
              <a:rPr lang="fr-FR" sz="2800" dirty="0"/>
              <a:t> et al. at FNAL.</a:t>
            </a:r>
          </a:p>
          <a:p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6.3: Break-down mitigation </a:t>
            </a:r>
            <a:r>
              <a:rPr lang="fr-FR" dirty="0" err="1"/>
              <a:t>studies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62641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626" y="2164105"/>
            <a:ext cx="8770591" cy="436775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609585"/>
            <a:fld id="{974172A1-1CBF-0B40-9234-7D4D80EC19EA}" type="slidenum">
              <a:rPr lang="en-GB">
                <a:solidFill>
                  <a:prstClr val="white"/>
                </a:solidFill>
              </a:rPr>
              <a:pPr defTabSz="609585"/>
              <a:t>4</a:t>
            </a:fld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Comparing breakdown mitigation ideas</a:t>
            </a:r>
            <a:endParaRPr lang="fr-FR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5533605" y="3387584"/>
            <a:ext cx="0" cy="186486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287705" y="5073734"/>
            <a:ext cx="2520825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609585"/>
            <a:r>
              <a:rPr lang="en-US" dirty="0">
                <a:solidFill>
                  <a:prstClr val="black"/>
                </a:solidFill>
                <a:latin typeface="Arial"/>
              </a:rPr>
              <a:t>Benefits of </a:t>
            </a:r>
            <a:r>
              <a:rPr lang="en-US" dirty="0">
                <a:solidFill>
                  <a:srgbClr val="00B050"/>
                </a:solidFill>
                <a:latin typeface="Arial"/>
              </a:rPr>
              <a:t>short pulse </a:t>
            </a:r>
            <a:r>
              <a:rPr lang="en-US" dirty="0">
                <a:solidFill>
                  <a:prstClr val="black"/>
                </a:solidFill>
                <a:latin typeface="Arial"/>
              </a:rPr>
              <a:t>and </a:t>
            </a:r>
            <a:r>
              <a:rPr lang="en-US" dirty="0">
                <a:solidFill>
                  <a:srgbClr val="00B0F0"/>
                </a:solidFill>
                <a:latin typeface="Arial"/>
              </a:rPr>
              <a:t>aluminum</a:t>
            </a:r>
            <a:r>
              <a:rPr lang="en-US" dirty="0">
                <a:solidFill>
                  <a:prstClr val="black"/>
                </a:solidFill>
                <a:latin typeface="Arial"/>
              </a:rPr>
              <a:t> multiply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730152" y="4347982"/>
            <a:ext cx="41229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en-US" sz="2400" dirty="0">
                <a:solidFill>
                  <a:prstClr val="black"/>
                </a:solidFill>
                <a:latin typeface="Arial"/>
              </a:rPr>
              <a:t>Aluminum cavity with a short pulse looks very promising</a:t>
            </a:r>
            <a:endParaRPr lang="fr-FR" sz="2400" dirty="0">
              <a:solidFill>
                <a:prstClr val="black"/>
              </a:solidFill>
              <a:latin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2122016" y="1117841"/>
                <a:ext cx="9580025" cy="94474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dirty="0"/>
                  <a:t>This plot is not intended to give absolute values for breakdown threshold, but only a feeling of which solutions can be more promising. We scale curves from MUCOOL cavity study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𝑝𝑢𝑙𝑠𝑒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=20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fr-FR" dirty="0"/>
                  <a:t>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&gt;1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0 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fr-FR" dirty="0"/>
                  <a:t> so the no-diffusion model </a:t>
                </a:r>
                <a:r>
                  <a:rPr lang="fr-FR" dirty="0" err="1"/>
                  <a:t>applies</a:t>
                </a:r>
                <a:r>
                  <a:rPr lang="fr-FR" dirty="0"/>
                  <a:t> </a:t>
                </a:r>
                <a:r>
                  <a:rPr lang="fr-FR" dirty="0" err="1"/>
                  <a:t>only</a:t>
                </a:r>
                <a:r>
                  <a:rPr lang="fr-FR" dirty="0"/>
                  <a:t> </a:t>
                </a:r>
                <a:r>
                  <a:rPr lang="fr-FR" dirty="0" err="1"/>
                  <a:t>approximately</a:t>
                </a:r>
                <a:r>
                  <a:rPr lang="fr-FR" dirty="0"/>
                  <a:t>)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2016" y="1117841"/>
                <a:ext cx="9580025" cy="944746"/>
              </a:xfrm>
              <a:prstGeom prst="rect">
                <a:avLst/>
              </a:prstGeom>
              <a:blipFill>
                <a:blip r:embed="rId3"/>
                <a:stretch>
                  <a:fillRect l="-509" t="-3226" b="-709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ight Brace 7"/>
          <p:cNvSpPr/>
          <p:nvPr/>
        </p:nvSpPr>
        <p:spPr>
          <a:xfrm>
            <a:off x="8865182" y="3066865"/>
            <a:ext cx="165463" cy="992777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9075216" y="2963088"/>
            <a:ext cx="248798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Scaled from the first 3 curves using the scaling model (slide 6) </a:t>
            </a:r>
            <a:endParaRPr lang="fr-FR" dirty="0"/>
          </a:p>
        </p:txBody>
      </p:sp>
      <p:sp>
        <p:nvSpPr>
          <p:cNvPr id="13" name="Espace réservé du pied de page 6">
            <a:extLst>
              <a:ext uri="{FF2B5EF4-FFF2-40B4-BE49-F238E27FC236}">
                <a16:creationId xmlns:a16="http://schemas.microsoft.com/office/drawing/2014/main" id="{0E274A81-DFC5-6BBF-41D9-C4FAB27435E1}"/>
              </a:ext>
            </a:extLst>
          </p:cNvPr>
          <p:cNvSpPr txBox="1">
            <a:spLocks/>
          </p:cNvSpPr>
          <p:nvPr/>
        </p:nvSpPr>
        <p:spPr>
          <a:xfrm>
            <a:off x="7425732" y="6675437"/>
            <a:ext cx="3351279" cy="365125"/>
          </a:xfrm>
          <a:prstGeom prst="rect">
            <a:avLst/>
          </a:prstGeom>
        </p:spPr>
        <p:txBody>
          <a:bodyPr lIns="0" tIns="0" rIns="0" bIns="0"/>
          <a:lstStyle>
            <a:defPPr>
              <a:defRPr lang="fr-FR"/>
            </a:defPPr>
            <a:lvl1pPr marL="0" algn="l" defTabSz="914400" rtl="0" eaLnBrk="1" latinLnBrk="0" hangingPunct="1">
              <a:defRPr sz="16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>
                <a:solidFill>
                  <a:schemeClr val="bg1"/>
                </a:solidFill>
              </a:rPr>
              <a:t>Claude Marchand / MC collaboration meeting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7269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fr-FR" sz="3600" dirty="0" err="1"/>
              <a:t>Studying</a:t>
            </a:r>
            <a:r>
              <a:rPr lang="fr-FR" sz="3600" dirty="0"/>
              <a:t>/</a:t>
            </a:r>
            <a:r>
              <a:rPr lang="fr-FR" sz="3600" dirty="0" err="1"/>
              <a:t>simulating</a:t>
            </a:r>
            <a:r>
              <a:rPr lang="fr-FR" sz="3600" dirty="0"/>
              <a:t> breakdown </a:t>
            </a:r>
            <a:r>
              <a:rPr lang="fr-FR" sz="3600" dirty="0" err="1"/>
              <a:t>models</a:t>
            </a:r>
            <a:r>
              <a:rPr lang="fr-FR" sz="3600" dirty="0"/>
              <a:t>: </a:t>
            </a:r>
          </a:p>
          <a:p>
            <a:pPr lvl="1"/>
            <a:r>
              <a:rPr lang="fr-FR" sz="3600" dirty="0" err="1"/>
              <a:t>electron</a:t>
            </a:r>
            <a:r>
              <a:rPr lang="fr-FR" sz="3600" dirty="0"/>
              <a:t> </a:t>
            </a:r>
            <a:r>
              <a:rPr lang="fr-FR" sz="3600" dirty="0" err="1"/>
              <a:t>tracking</a:t>
            </a:r>
            <a:r>
              <a:rPr lang="fr-FR" sz="3600" dirty="0"/>
              <a:t> </a:t>
            </a:r>
            <a:r>
              <a:rPr lang="fr-FR" sz="3600" dirty="0" err="1"/>
              <a:t>under</a:t>
            </a:r>
            <a:r>
              <a:rPr lang="fr-FR" sz="3600" dirty="0"/>
              <a:t> RF + </a:t>
            </a:r>
            <a:r>
              <a:rPr lang="fr-FR" sz="3600" dirty="0" err="1"/>
              <a:t>magnetic</a:t>
            </a:r>
            <a:r>
              <a:rPr lang="fr-FR" sz="3600" dirty="0"/>
              <a:t> </a:t>
            </a:r>
            <a:r>
              <a:rPr lang="fr-FR" sz="3600" dirty="0" err="1"/>
              <a:t>field</a:t>
            </a:r>
            <a:r>
              <a:rPr lang="fr-FR" sz="3600" dirty="0"/>
              <a:t>,</a:t>
            </a:r>
          </a:p>
          <a:p>
            <a:pPr lvl="1"/>
            <a:r>
              <a:rPr lang="fr-FR" sz="3600" dirty="0" err="1"/>
              <a:t>different</a:t>
            </a:r>
            <a:r>
              <a:rPr lang="fr-FR" sz="3600" dirty="0"/>
              <a:t> pulse </a:t>
            </a:r>
            <a:r>
              <a:rPr lang="fr-FR" sz="3600" dirty="0" err="1"/>
              <a:t>lengths</a:t>
            </a:r>
            <a:r>
              <a:rPr lang="fr-FR" sz="3600" dirty="0"/>
              <a:t>,</a:t>
            </a:r>
          </a:p>
          <a:p>
            <a:pPr lvl="1"/>
            <a:r>
              <a:rPr lang="fr-FR" sz="3600" dirty="0" err="1"/>
              <a:t>different</a:t>
            </a:r>
            <a:r>
              <a:rPr lang="fr-FR" sz="3600" dirty="0"/>
              <a:t> </a:t>
            </a:r>
            <a:r>
              <a:rPr lang="fr-FR" sz="3600" dirty="0" err="1"/>
              <a:t>materials</a:t>
            </a:r>
            <a:r>
              <a:rPr lang="fr-FR" sz="3600" dirty="0"/>
              <a:t>,</a:t>
            </a:r>
          </a:p>
          <a:p>
            <a:pPr lvl="1"/>
            <a:r>
              <a:rPr lang="fr-FR" sz="3600" dirty="0"/>
              <a:t>thermal </a:t>
            </a:r>
            <a:r>
              <a:rPr lang="fr-FR" sz="3600" dirty="0" err="1"/>
              <a:t>studies</a:t>
            </a:r>
            <a:r>
              <a:rPr lang="fr-FR" sz="3600" dirty="0"/>
              <a:t>,</a:t>
            </a:r>
          </a:p>
          <a:p>
            <a:pPr lvl="1"/>
            <a:r>
              <a:rPr lang="fr-FR" sz="3600" dirty="0" err="1"/>
              <a:t>scaling</a:t>
            </a:r>
            <a:r>
              <a:rPr lang="fr-FR" sz="3600" dirty="0"/>
              <a:t> </a:t>
            </a:r>
            <a:r>
              <a:rPr lang="fr-FR" sz="3600" dirty="0" err="1"/>
              <a:t>laws</a:t>
            </a:r>
            <a:r>
              <a:rPr lang="fr-FR" sz="3600" dirty="0"/>
              <a:t>,</a:t>
            </a:r>
          </a:p>
          <a:p>
            <a:pPr lvl="1"/>
            <a:r>
              <a:rPr lang="fr-FR" sz="3600" dirty="0" err="1"/>
              <a:t>Pillbox</a:t>
            </a:r>
            <a:r>
              <a:rPr lang="fr-FR" sz="3600" dirty="0"/>
              <a:t> </a:t>
            </a:r>
            <a:r>
              <a:rPr lang="fr-FR" sz="3600" dirty="0" err="1"/>
              <a:t>cavity</a:t>
            </a:r>
            <a:r>
              <a:rPr lang="fr-FR" sz="3600" dirty="0"/>
              <a:t> + </a:t>
            </a:r>
            <a:r>
              <a:rPr lang="fr-FR" sz="3600" dirty="0" err="1"/>
              <a:t>other</a:t>
            </a:r>
            <a:r>
              <a:rPr lang="fr-FR" sz="3600" dirty="0"/>
              <a:t> </a:t>
            </a:r>
            <a:r>
              <a:rPr lang="fr-FR" sz="3600" dirty="0" err="1"/>
              <a:t>geometries</a:t>
            </a:r>
            <a:r>
              <a:rPr lang="fr-FR" sz="3600" dirty="0"/>
              <a:t>.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Proposed</a:t>
            </a:r>
            <a:r>
              <a:rPr lang="fr-FR" dirty="0"/>
              <a:t> </a:t>
            </a:r>
            <a:r>
              <a:rPr lang="fr-FR" dirty="0" err="1"/>
              <a:t>methodology</a:t>
            </a:r>
            <a:r>
              <a:rPr lang="fr-FR" dirty="0"/>
              <a:t> – </a:t>
            </a:r>
            <a:r>
              <a:rPr lang="fr-FR" dirty="0" err="1"/>
              <a:t>Study</a:t>
            </a:r>
            <a:r>
              <a:rPr lang="fr-FR" dirty="0"/>
              <a:t> and simulation</a:t>
            </a:r>
          </a:p>
        </p:txBody>
      </p:sp>
    </p:spTree>
    <p:extLst>
      <p:ext uri="{BB962C8B-B14F-4D97-AF65-F5344CB8AC3E}">
        <p14:creationId xmlns:p14="http://schemas.microsoft.com/office/powerpoint/2010/main" val="35148362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fr-FR" sz="2400" dirty="0" err="1"/>
              <a:t>Different</a:t>
            </a:r>
            <a:r>
              <a:rPr lang="fr-FR" sz="2400" dirty="0"/>
              <a:t> </a:t>
            </a:r>
            <a:r>
              <a:rPr lang="fr-FR" sz="2400" dirty="0" err="1"/>
              <a:t>ways</a:t>
            </a:r>
            <a:r>
              <a:rPr lang="fr-FR" sz="2400" dirty="0"/>
              <a:t>: </a:t>
            </a:r>
            <a:r>
              <a:rPr lang="fr-FR" sz="2400" dirty="0" err="1"/>
              <a:t>Proposing</a:t>
            </a:r>
            <a:r>
              <a:rPr lang="fr-FR" sz="2400" dirty="0"/>
              <a:t> « simple » </a:t>
            </a:r>
            <a:r>
              <a:rPr lang="fr-FR" sz="2400" dirty="0" err="1"/>
              <a:t>experiments</a:t>
            </a:r>
            <a:r>
              <a:rPr lang="fr-FR" sz="2400" dirty="0"/>
              <a:t> in </a:t>
            </a:r>
            <a:r>
              <a:rPr lang="fr-FR" sz="2400" dirty="0" err="1"/>
              <a:t>order</a:t>
            </a:r>
            <a:r>
              <a:rPr lang="fr-FR" sz="2400" dirty="0"/>
              <a:t> to check the relevance of the simulations </a:t>
            </a:r>
            <a:r>
              <a:rPr lang="fr-FR" sz="2400" dirty="0" err="1"/>
              <a:t>with</a:t>
            </a:r>
            <a:r>
              <a:rPr lang="fr-FR" sz="2400" dirty="0"/>
              <a:t> </a:t>
            </a:r>
            <a:r>
              <a:rPr lang="fr-FR" sz="2400" dirty="0" err="1"/>
              <a:t>existing</a:t>
            </a:r>
            <a:r>
              <a:rPr lang="fr-FR" sz="2400" dirty="0"/>
              <a:t> components.</a:t>
            </a:r>
          </a:p>
          <a:p>
            <a:pPr lvl="1"/>
            <a:r>
              <a:rPr lang="fr-FR" sz="2400" dirty="0"/>
              <a:t>This </a:t>
            </a:r>
            <a:r>
              <a:rPr lang="fr-FR" sz="2400" dirty="0" err="1"/>
              <a:t>could</a:t>
            </a:r>
            <a:r>
              <a:rPr lang="fr-FR" sz="2400" dirty="0"/>
              <a:t> </a:t>
            </a:r>
            <a:r>
              <a:rPr lang="fr-FR" sz="2400" dirty="0" err="1"/>
              <a:t>maybe</a:t>
            </a:r>
            <a:r>
              <a:rPr lang="fr-FR" sz="2400" dirty="0"/>
              <a:t> </a:t>
            </a:r>
            <a:r>
              <a:rPr lang="fr-FR" sz="2400" dirty="0" err="1"/>
              <a:t>be</a:t>
            </a:r>
            <a:r>
              <a:rPr lang="fr-FR" sz="2400" dirty="0"/>
              <a:t> </a:t>
            </a:r>
            <a:r>
              <a:rPr lang="fr-FR" sz="2400" dirty="0" err="1"/>
              <a:t>done</a:t>
            </a:r>
            <a:r>
              <a:rPr lang="fr-FR" sz="2400" dirty="0"/>
              <a:t> </a:t>
            </a:r>
            <a:r>
              <a:rPr lang="fr-FR" sz="2400" dirty="0" err="1"/>
              <a:t>with</a:t>
            </a:r>
            <a:r>
              <a:rPr lang="fr-FR" sz="2400" dirty="0"/>
              <a:t> </a:t>
            </a:r>
            <a:r>
              <a:rPr lang="fr-FR" sz="2400" dirty="0" err="1"/>
              <a:t>another</a:t>
            </a:r>
            <a:r>
              <a:rPr lang="fr-FR" sz="2400" dirty="0"/>
              <a:t> </a:t>
            </a:r>
            <a:r>
              <a:rPr lang="fr-FR" sz="2400" dirty="0" err="1"/>
              <a:t>small</a:t>
            </a:r>
            <a:r>
              <a:rPr lang="fr-FR" sz="2400" dirty="0"/>
              <a:t> </a:t>
            </a:r>
            <a:r>
              <a:rPr lang="fr-FR" sz="2400" dirty="0" err="1"/>
              <a:t>funding</a:t>
            </a:r>
            <a:r>
              <a:rPr lang="fr-FR" sz="2400" dirty="0"/>
              <a:t> in </a:t>
            </a:r>
            <a:r>
              <a:rPr lang="fr-FR" sz="2400" dirty="0" err="1"/>
              <a:t>parallel</a:t>
            </a:r>
            <a:r>
              <a:rPr lang="fr-FR" sz="2400" dirty="0"/>
              <a:t> to </a:t>
            </a:r>
            <a:r>
              <a:rPr lang="fr-FR" sz="2400" dirty="0" err="1"/>
              <a:t>MuCol</a:t>
            </a:r>
            <a:r>
              <a:rPr lang="fr-FR" sz="2400" dirty="0"/>
              <a:t>.</a:t>
            </a:r>
          </a:p>
          <a:p>
            <a:r>
              <a:rPr lang="fr-FR" sz="2400" dirty="0" err="1"/>
              <a:t>Proposing</a:t>
            </a:r>
            <a:r>
              <a:rPr lang="fr-FR" sz="2400" dirty="0"/>
              <a:t> a « more </a:t>
            </a:r>
            <a:r>
              <a:rPr lang="fr-FR" sz="2400" dirty="0" err="1"/>
              <a:t>advanced</a:t>
            </a:r>
            <a:r>
              <a:rPr lang="fr-FR" sz="2400" dirty="0"/>
              <a:t> » test </a:t>
            </a:r>
            <a:r>
              <a:rPr lang="fr-FR" sz="2400" dirty="0" err="1"/>
              <a:t>bench</a:t>
            </a:r>
            <a:r>
              <a:rPr lang="fr-FR" sz="2400" dirty="0"/>
              <a:t> </a:t>
            </a:r>
            <a:r>
              <a:rPr lang="fr-FR" sz="2400" dirty="0" err="1"/>
              <a:t>with</a:t>
            </a:r>
            <a:r>
              <a:rPr lang="fr-FR" sz="2400" dirty="0"/>
              <a:t> </a:t>
            </a:r>
            <a:r>
              <a:rPr lang="fr-FR" sz="2400" dirty="0" err="1"/>
              <a:t>existing</a:t>
            </a:r>
            <a:r>
              <a:rPr lang="fr-FR" sz="2400" dirty="0"/>
              <a:t> components + </a:t>
            </a:r>
            <a:r>
              <a:rPr lang="fr-FR" sz="2400" dirty="0" err="1"/>
              <a:t>some</a:t>
            </a:r>
            <a:r>
              <a:rPr lang="fr-FR" sz="2400" dirty="0"/>
              <a:t> additions + </a:t>
            </a:r>
            <a:r>
              <a:rPr lang="fr-FR" sz="2400" dirty="0" err="1"/>
              <a:t>shipment</a:t>
            </a:r>
            <a:r>
              <a:rPr lang="fr-FR" sz="2400" dirty="0"/>
              <a:t>.</a:t>
            </a:r>
          </a:p>
          <a:p>
            <a:pPr lvl="1"/>
            <a:r>
              <a:rPr lang="fr-FR" sz="2400" dirty="0"/>
              <a:t>This </a:t>
            </a:r>
            <a:r>
              <a:rPr lang="fr-FR" sz="2400" dirty="0" err="1"/>
              <a:t>would</a:t>
            </a:r>
            <a:r>
              <a:rPr lang="fr-FR" sz="2400" dirty="0"/>
              <a:t> </a:t>
            </a:r>
            <a:r>
              <a:rPr lang="fr-FR" sz="2400" dirty="0" err="1"/>
              <a:t>certainly</a:t>
            </a:r>
            <a:r>
              <a:rPr lang="fr-FR" sz="2400" dirty="0"/>
              <a:t> </a:t>
            </a:r>
            <a:r>
              <a:rPr lang="fr-FR" sz="2400" dirty="0" err="1"/>
              <a:t>require</a:t>
            </a:r>
            <a:r>
              <a:rPr lang="fr-FR" sz="2400" dirty="0"/>
              <a:t> to move </a:t>
            </a:r>
            <a:r>
              <a:rPr lang="fr-FR" sz="2400" dirty="0" err="1"/>
              <a:t>some</a:t>
            </a:r>
            <a:r>
              <a:rPr lang="fr-FR" sz="2400" dirty="0"/>
              <a:t> components </a:t>
            </a:r>
            <a:r>
              <a:rPr lang="fr-FR" sz="2400" dirty="0" err="1"/>
              <a:t>from</a:t>
            </a:r>
            <a:r>
              <a:rPr lang="fr-FR" sz="2400" dirty="0"/>
              <a:t> one </a:t>
            </a:r>
            <a:r>
              <a:rPr lang="fr-FR" sz="2400" dirty="0" err="1"/>
              <a:t>laboratory</a:t>
            </a:r>
            <a:r>
              <a:rPr lang="fr-FR" sz="2400" dirty="0"/>
              <a:t> to </a:t>
            </a:r>
            <a:r>
              <a:rPr lang="fr-FR" sz="2400" dirty="0" err="1"/>
              <a:t>another</a:t>
            </a:r>
            <a:r>
              <a:rPr lang="fr-FR" sz="2400" dirty="0"/>
              <a:t> one.</a:t>
            </a:r>
          </a:p>
          <a:p>
            <a:r>
              <a:rPr lang="fr-FR" sz="2400" dirty="0" err="1"/>
              <a:t>Proposing</a:t>
            </a:r>
            <a:r>
              <a:rPr lang="fr-FR" sz="2400" dirty="0"/>
              <a:t> an « </a:t>
            </a:r>
            <a:r>
              <a:rPr lang="fr-FR" sz="2400" dirty="0" err="1"/>
              <a:t>ideal</a:t>
            </a:r>
            <a:r>
              <a:rPr lang="fr-FR" sz="2400" dirty="0"/>
              <a:t> » new test </a:t>
            </a:r>
            <a:r>
              <a:rPr lang="fr-FR" sz="2400" dirty="0" err="1"/>
              <a:t>bench</a:t>
            </a:r>
            <a:r>
              <a:rPr lang="fr-FR" sz="2400" dirty="0"/>
              <a:t> </a:t>
            </a:r>
            <a:r>
              <a:rPr lang="fr-FR" sz="2400" dirty="0" err="1"/>
              <a:t>with</a:t>
            </a:r>
            <a:r>
              <a:rPr lang="fr-FR" sz="2400" dirty="0"/>
              <a:t> </a:t>
            </a:r>
            <a:r>
              <a:rPr lang="fr-FR" sz="2400" dirty="0" err="1"/>
              <a:t>dedicated</a:t>
            </a:r>
            <a:r>
              <a:rPr lang="fr-FR" sz="2400" dirty="0"/>
              <a:t> </a:t>
            </a:r>
            <a:r>
              <a:rPr lang="fr-FR" sz="2400" dirty="0" err="1"/>
              <a:t>systems</a:t>
            </a:r>
            <a:r>
              <a:rPr lang="fr-FR" sz="2400" dirty="0"/>
              <a:t>.</a:t>
            </a:r>
          </a:p>
          <a:p>
            <a:pPr lvl="1"/>
            <a:r>
              <a:rPr lang="fr-FR" sz="2400" dirty="0"/>
              <a:t>This </a:t>
            </a:r>
            <a:r>
              <a:rPr lang="fr-FR" sz="2400" dirty="0" err="1"/>
              <a:t>would</a:t>
            </a:r>
            <a:r>
              <a:rPr lang="fr-FR" sz="2400" dirty="0"/>
              <a:t> </a:t>
            </a:r>
            <a:r>
              <a:rPr lang="fr-FR" sz="2400" dirty="0" err="1"/>
              <a:t>be</a:t>
            </a:r>
            <a:r>
              <a:rPr lang="fr-FR" sz="2400" dirty="0"/>
              <a:t> the « best » solution, but the </a:t>
            </a:r>
            <a:r>
              <a:rPr lang="fr-FR" sz="2400" dirty="0" err="1"/>
              <a:t>most</a:t>
            </a:r>
            <a:r>
              <a:rPr lang="fr-FR" sz="2400" dirty="0"/>
              <a:t> </a:t>
            </a:r>
            <a:r>
              <a:rPr lang="fr-FR" sz="2400" dirty="0" err="1"/>
              <a:t>expensive</a:t>
            </a:r>
            <a:r>
              <a:rPr lang="fr-FR" sz="2400" dirty="0"/>
              <a:t>.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Proposed</a:t>
            </a:r>
            <a:r>
              <a:rPr lang="fr-FR" dirty="0"/>
              <a:t> </a:t>
            </a:r>
            <a:r>
              <a:rPr lang="fr-FR" dirty="0" err="1"/>
              <a:t>methodology</a:t>
            </a:r>
            <a:r>
              <a:rPr lang="fr-FR" dirty="0"/>
              <a:t> – </a:t>
            </a:r>
            <a:r>
              <a:rPr lang="fr-FR" dirty="0" err="1"/>
              <a:t>Experimental</a:t>
            </a:r>
            <a:r>
              <a:rPr lang="fr-FR" dirty="0"/>
              <a:t> data</a:t>
            </a:r>
          </a:p>
        </p:txBody>
      </p:sp>
    </p:spTree>
    <p:extLst>
      <p:ext uri="{BB962C8B-B14F-4D97-AF65-F5344CB8AC3E}">
        <p14:creationId xmlns:p14="http://schemas.microsoft.com/office/powerpoint/2010/main" val="17480866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Preliminary </a:t>
            </a:r>
            <a:r>
              <a:rPr lang="fr-FR" dirty="0" err="1"/>
              <a:t>share</a:t>
            </a:r>
            <a:r>
              <a:rPr lang="fr-FR" dirty="0"/>
              <a:t> of </a:t>
            </a:r>
            <a:r>
              <a:rPr lang="fr-FR" dirty="0" err="1"/>
              <a:t>work</a:t>
            </a:r>
            <a:endParaRPr lang="fr-FR" dirty="0"/>
          </a:p>
        </p:txBody>
      </p:sp>
      <p:sp>
        <p:nvSpPr>
          <p:cNvPr id="5" name="Espace réservé du contenu 2"/>
          <p:cNvSpPr>
            <a:spLocks noGrp="1"/>
          </p:cNvSpPr>
          <p:nvPr>
            <p:ph sz="quarter" idx="12"/>
          </p:nvPr>
        </p:nvSpPr>
        <p:spPr>
          <a:xfrm>
            <a:off x="711200" y="1418167"/>
            <a:ext cx="11074400" cy="4714875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r>
              <a:rPr lang="fr-FR" dirty="0"/>
              <a:t>CEA: Coordination, RF BD simulation/modeling, </a:t>
            </a:r>
            <a:r>
              <a:rPr lang="fr-FR" dirty="0" err="1"/>
              <a:t>pre-study</a:t>
            </a:r>
            <a:r>
              <a:rPr lang="fr-FR" dirty="0"/>
              <a:t> of CEA RF test stand 704 MHz + </a:t>
            </a:r>
            <a:r>
              <a:rPr lang="fr-FR" dirty="0" err="1"/>
              <a:t>costing</a:t>
            </a:r>
            <a:endParaRPr lang="fr-FR" dirty="0"/>
          </a:p>
          <a:p>
            <a:r>
              <a:rPr lang="fr-FR" dirty="0"/>
              <a:t>INFN (Milano, LNL, Napoli, LNS): </a:t>
            </a:r>
            <a:r>
              <a:rPr lang="fr-FR" dirty="0" err="1"/>
              <a:t>cavity</a:t>
            </a:r>
            <a:r>
              <a:rPr lang="fr-FR" dirty="0"/>
              <a:t> </a:t>
            </a:r>
            <a:r>
              <a:rPr lang="fr-FR" dirty="0" err="1"/>
              <a:t>shape</a:t>
            </a:r>
            <a:r>
              <a:rPr lang="fr-FR" dirty="0"/>
              <a:t> </a:t>
            </a:r>
            <a:r>
              <a:rPr lang="fr-FR" dirty="0" err="1"/>
              <a:t>optimization</a:t>
            </a:r>
            <a:r>
              <a:rPr lang="fr-FR" dirty="0"/>
              <a:t>, DC tests of </a:t>
            </a:r>
            <a:r>
              <a:rPr lang="fr-FR" dirty="0" err="1"/>
              <a:t>material</a:t>
            </a:r>
            <a:r>
              <a:rPr lang="fr-FR" dirty="0"/>
              <a:t> in </a:t>
            </a:r>
            <a:r>
              <a:rPr lang="fr-FR" dirty="0" err="1"/>
              <a:t>magnetic</a:t>
            </a:r>
            <a:r>
              <a:rPr lang="fr-FR" dirty="0"/>
              <a:t> </a:t>
            </a:r>
            <a:r>
              <a:rPr lang="fr-FR" dirty="0" err="1"/>
              <a:t>field</a:t>
            </a:r>
            <a:r>
              <a:rPr lang="fr-FR" dirty="0"/>
              <a:t>, </a:t>
            </a:r>
            <a:r>
              <a:rPr lang="fr-FR" dirty="0" err="1"/>
              <a:t>pre-study</a:t>
            </a:r>
            <a:r>
              <a:rPr lang="fr-FR" dirty="0"/>
              <a:t> of INFN test stand (</a:t>
            </a:r>
            <a:r>
              <a:rPr lang="fr-FR" dirty="0" err="1"/>
              <a:t>missing</a:t>
            </a:r>
            <a:r>
              <a:rPr lang="fr-FR" dirty="0"/>
              <a:t> RF?)</a:t>
            </a:r>
          </a:p>
          <a:p>
            <a:r>
              <a:rPr lang="fr-FR" dirty="0"/>
              <a:t>UK (Strathclyde, </a:t>
            </a:r>
            <a:r>
              <a:rPr lang="fr-FR" i="1" dirty="0"/>
              <a:t>Lancaster</a:t>
            </a:r>
            <a:r>
              <a:rPr lang="fr-FR" dirty="0"/>
              <a:t>): RF BD simulation/modeling, DC BD </a:t>
            </a:r>
            <a:r>
              <a:rPr lang="fr-FR" dirty="0" err="1"/>
              <a:t>studies</a:t>
            </a:r>
            <a:r>
              <a:rPr lang="fr-FR" dirty="0"/>
              <a:t> at Strathclyde, </a:t>
            </a:r>
            <a:r>
              <a:rPr lang="fr-FR" dirty="0" err="1"/>
              <a:t>contribute</a:t>
            </a:r>
            <a:r>
              <a:rPr lang="fr-FR" dirty="0"/>
              <a:t> to test stand </a:t>
            </a:r>
            <a:r>
              <a:rPr lang="fr-FR" dirty="0" err="1"/>
              <a:t>experiments</a:t>
            </a:r>
            <a:r>
              <a:rPr lang="fr-FR" dirty="0"/>
              <a:t>, BD </a:t>
            </a:r>
            <a:r>
              <a:rPr lang="fr-FR" dirty="0" err="1"/>
              <a:t>studies</a:t>
            </a:r>
            <a:r>
              <a:rPr lang="fr-FR" dirty="0"/>
              <a:t> at Lancaster 3 GHz test stand (no magnet </a:t>
            </a:r>
            <a:r>
              <a:rPr lang="fr-FR" dirty="0" err="1"/>
              <a:t>yet</a:t>
            </a:r>
            <a:r>
              <a:rPr lang="fr-FR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5876103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70547" y="1797073"/>
            <a:ext cx="5010932" cy="4795143"/>
          </a:xfrm>
          <a:prstGeom prst="rect">
            <a:avLst/>
          </a:prstGeom>
          <a:pattFill prst="horzBrick">
            <a:fgClr>
              <a:schemeClr val="tx1"/>
            </a:fgClr>
            <a:bgClr>
              <a:schemeClr val="bg2"/>
            </a:bgClr>
          </a:patt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fr-FR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1248878" y="2110797"/>
            <a:ext cx="4301695" cy="41599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fr-FR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1966502" y="285165"/>
            <a:ext cx="9042400" cy="1143000"/>
          </a:xfrm>
        </p:spPr>
        <p:txBody>
          <a:bodyPr/>
          <a:lstStyle/>
          <a:p>
            <a:r>
              <a:rPr lang="en-GB" dirty="0"/>
              <a:t>Example of CEA RF BD test stand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609585"/>
            <a:fld id="{974172A1-1CBF-0B40-9234-7D4D80EC19EA}" type="slidenum">
              <a:rPr lang="en-GB">
                <a:solidFill>
                  <a:prstClr val="white"/>
                </a:solidFill>
              </a:rPr>
              <a:pPr defTabSz="609585"/>
              <a:t>8</a:t>
            </a:fld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112306" y="5194764"/>
            <a:ext cx="4800533" cy="107598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en-US" sz="2400" dirty="0">
                <a:solidFill>
                  <a:prstClr val="white"/>
                </a:solidFill>
                <a:latin typeface="Arial"/>
              </a:rPr>
              <a:t>CPI VKP7952A 1.2 MW peak</a:t>
            </a:r>
            <a:endParaRPr lang="fr-FR" sz="240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146107" y="3709914"/>
            <a:ext cx="4800533" cy="107598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en-US" sz="2400" dirty="0">
                <a:solidFill>
                  <a:prstClr val="white"/>
                </a:solidFill>
                <a:latin typeface="Arial"/>
              </a:rPr>
              <a:t>Thales 2182A 1.6 MW peak</a:t>
            </a:r>
            <a:endParaRPr lang="fr-FR" sz="240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7" name="Left Brace 6"/>
          <p:cNvSpPr/>
          <p:nvPr/>
        </p:nvSpPr>
        <p:spPr>
          <a:xfrm>
            <a:off x="5600014" y="4076582"/>
            <a:ext cx="1546093" cy="1852429"/>
          </a:xfrm>
          <a:prstGeom prst="leftBrace">
            <a:avLst>
              <a:gd name="adj1" fmla="val 8333"/>
              <a:gd name="adj2" fmla="val 49509"/>
            </a:avLst>
          </a:prstGeom>
          <a:ln w="7620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09585"/>
            <a:endParaRPr lang="fr-FR" sz="2400">
              <a:solidFill>
                <a:prstClr val="black"/>
              </a:solidFill>
              <a:latin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29843" y="5903408"/>
            <a:ext cx="612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US" sz="2400" dirty="0">
                <a:solidFill>
                  <a:prstClr val="black"/>
                </a:solidFill>
                <a:latin typeface="Arial"/>
              </a:rPr>
              <a:t>7m</a:t>
            </a:r>
            <a:endParaRPr lang="fr-FR" sz="24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19428" y="1508787"/>
            <a:ext cx="434393" cy="509229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fr-FR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4" name="Rectangle 13"/>
          <p:cNvSpPr/>
          <p:nvPr/>
        </p:nvSpPr>
        <p:spPr>
          <a:xfrm rot="5400000">
            <a:off x="1671447" y="2862427"/>
            <a:ext cx="2112235" cy="174078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fr-FR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615114" y="4921624"/>
            <a:ext cx="18352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en-US" sz="2400" dirty="0">
                <a:solidFill>
                  <a:prstClr val="black"/>
                </a:solidFill>
                <a:latin typeface="Arial"/>
              </a:rPr>
              <a:t>cavity</a:t>
            </a:r>
            <a:endParaRPr lang="fr-FR" sz="2400" dirty="0">
              <a:solidFill>
                <a:prstClr val="black"/>
              </a:solidFill>
              <a:latin typeface="Arial"/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 flipV="1">
            <a:off x="4770623" y="5016652"/>
            <a:ext cx="0" cy="514625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 rot="5400000">
            <a:off x="2172281" y="5026305"/>
            <a:ext cx="1089033" cy="18350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fr-FR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9" name="Rectangle 18"/>
          <p:cNvSpPr/>
          <p:nvPr/>
        </p:nvSpPr>
        <p:spPr>
          <a:xfrm rot="5400000">
            <a:off x="2647182" y="5029857"/>
            <a:ext cx="141671" cy="2880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fr-FR" sz="240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 flipH="1">
            <a:off x="4712673" y="4993701"/>
            <a:ext cx="976784" cy="4900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rot="5400000">
            <a:off x="3662141" y="4381472"/>
            <a:ext cx="0" cy="1564397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endCxn id="34" idx="6"/>
          </p:cNvCxnSpPr>
          <p:nvPr/>
        </p:nvCxnSpPr>
        <p:spPr>
          <a:xfrm>
            <a:off x="4444340" y="5118057"/>
            <a:ext cx="0" cy="650231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7784380" y="2949155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en-US" sz="2400" dirty="0">
                <a:solidFill>
                  <a:prstClr val="black"/>
                </a:solidFill>
                <a:latin typeface="Arial"/>
              </a:rPr>
              <a:t>Klystrons (f=704 MHz)</a:t>
            </a:r>
            <a:endParaRPr lang="fr-FR" sz="2400" dirty="0">
              <a:solidFill>
                <a:prstClr val="black"/>
              </a:solidFill>
              <a:latin typeface="Arial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rot="5400000" flipH="1">
            <a:off x="2236743" y="4638003"/>
            <a:ext cx="96010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850751" y="6430170"/>
            <a:ext cx="5030728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2014697" y="3058692"/>
            <a:ext cx="15361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/>
            <a:r>
              <a:rPr lang="en-US" sz="2400" dirty="0">
                <a:solidFill>
                  <a:prstClr val="black"/>
                </a:solidFill>
                <a:latin typeface="Arial"/>
              </a:rPr>
              <a:t>Magnet</a:t>
            </a:r>
          </a:p>
          <a:p>
            <a:pPr algn="ctr" defTabSz="609585"/>
            <a:r>
              <a:rPr lang="en-US" sz="2400" dirty="0">
                <a:solidFill>
                  <a:prstClr val="black"/>
                </a:solidFill>
                <a:latin typeface="Arial"/>
              </a:rPr>
              <a:t>(</a:t>
            </a:r>
            <a:r>
              <a:rPr lang="en-US" dirty="0">
                <a:solidFill>
                  <a:prstClr val="black"/>
                </a:solidFill>
                <a:latin typeface="Arial"/>
              </a:rPr>
              <a:t>MICE 4T</a:t>
            </a:r>
            <a:r>
              <a:rPr lang="en-US" sz="2400" dirty="0">
                <a:solidFill>
                  <a:prstClr val="black"/>
                </a:solidFill>
                <a:latin typeface="Arial"/>
              </a:rPr>
              <a:t>)</a:t>
            </a:r>
            <a:endParaRPr lang="fr-FR" sz="24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60" name="Left Brace 59"/>
          <p:cNvSpPr/>
          <p:nvPr/>
        </p:nvSpPr>
        <p:spPr>
          <a:xfrm rot="5400000">
            <a:off x="9199817" y="-231794"/>
            <a:ext cx="380364" cy="4555388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09585"/>
            <a:endParaRPr lang="fr-FR" sz="2400">
              <a:solidFill>
                <a:prstClr val="black"/>
              </a:solidFill>
              <a:latin typeface="Arial"/>
            </a:endParaRPr>
          </a:p>
        </p:txBody>
      </p:sp>
      <p:sp>
        <p:nvSpPr>
          <p:cNvPr id="61" name="Left Brace 60"/>
          <p:cNvSpPr/>
          <p:nvPr/>
        </p:nvSpPr>
        <p:spPr>
          <a:xfrm rot="5400000">
            <a:off x="3787320" y="-1568313"/>
            <a:ext cx="408208" cy="6241756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09585"/>
            <a:endParaRPr lang="fr-FR" sz="2400">
              <a:solidFill>
                <a:prstClr val="black"/>
              </a:solidFill>
              <a:latin typeface="Arial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8096291" y="1411280"/>
            <a:ext cx="21018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US" sz="2400" dirty="0">
                <a:solidFill>
                  <a:prstClr val="black"/>
                </a:solidFill>
                <a:latin typeface="Arial"/>
              </a:rPr>
              <a:t>Already exists</a:t>
            </a:r>
            <a:endParaRPr lang="fr-FR" sz="24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048743" y="920571"/>
            <a:ext cx="1274901" cy="461665"/>
          </a:xfrm>
          <a:prstGeom prst="rect">
            <a:avLst/>
          </a:prstGeom>
          <a:solidFill>
            <a:srgbClr val="92D051"/>
          </a:solidFill>
        </p:spPr>
        <p:txBody>
          <a:bodyPr wrap="square" rtlCol="0">
            <a:spAutoFit/>
          </a:bodyPr>
          <a:lstStyle/>
          <a:p>
            <a:pPr defTabSz="609585"/>
            <a:r>
              <a:rPr lang="en-US" sz="2400" dirty="0">
                <a:solidFill>
                  <a:prstClr val="black"/>
                </a:solidFill>
                <a:latin typeface="Arial"/>
              </a:rPr>
              <a:t>To build</a:t>
            </a:r>
            <a:endParaRPr lang="fr-FR" sz="24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714981" y="4532540"/>
            <a:ext cx="12442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US" sz="2400" dirty="0">
                <a:solidFill>
                  <a:prstClr val="black"/>
                </a:solidFill>
                <a:latin typeface="Arial"/>
              </a:rPr>
              <a:t>2.8 MW</a:t>
            </a:r>
            <a:endParaRPr lang="fr-FR" sz="24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4126436" y="5413641"/>
            <a:ext cx="768085" cy="72060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fr-FR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4576975" y="5336239"/>
            <a:ext cx="864096" cy="864096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fr-FR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3580244" y="5336239"/>
            <a:ext cx="864096" cy="864096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fr-FR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550868" y="5375178"/>
            <a:ext cx="19787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en-US" sz="2400" dirty="0">
                <a:solidFill>
                  <a:prstClr val="black"/>
                </a:solidFill>
                <a:latin typeface="Arial"/>
              </a:rPr>
              <a:t>pulse compressor</a:t>
            </a:r>
            <a:endParaRPr lang="fr-FR" sz="24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85595" y="2032733"/>
            <a:ext cx="4787259" cy="461665"/>
          </a:xfrm>
          <a:prstGeom prst="rect">
            <a:avLst/>
          </a:prstGeom>
          <a:solidFill>
            <a:srgbClr val="92D051"/>
          </a:solidFill>
        </p:spPr>
        <p:txBody>
          <a:bodyPr wrap="square" rtlCol="0">
            <a:spAutoFit/>
          </a:bodyPr>
          <a:lstStyle/>
          <a:p>
            <a:pPr defTabSz="609585"/>
            <a:r>
              <a:rPr lang="en-US" sz="2400" dirty="0">
                <a:solidFill>
                  <a:prstClr val="black"/>
                </a:solidFill>
                <a:latin typeface="Arial"/>
              </a:rPr>
              <a:t>Bunker (radiation and B shielded)</a:t>
            </a:r>
            <a:endParaRPr lang="fr-FR" sz="24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29" name="Oval 28"/>
          <p:cNvSpPr/>
          <p:nvPr/>
        </p:nvSpPr>
        <p:spPr>
          <a:xfrm>
            <a:off x="6154975" y="3954758"/>
            <a:ext cx="480053" cy="475665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fr-FR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51" name="Oval 50"/>
          <p:cNvSpPr/>
          <p:nvPr/>
        </p:nvSpPr>
        <p:spPr>
          <a:xfrm>
            <a:off x="6149690" y="5680285"/>
            <a:ext cx="480053" cy="475665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fr-FR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31" name="Arc 30"/>
          <p:cNvSpPr/>
          <p:nvPr/>
        </p:nvSpPr>
        <p:spPr>
          <a:xfrm>
            <a:off x="6241989" y="4021053"/>
            <a:ext cx="306025" cy="339441"/>
          </a:xfrm>
          <a:prstGeom prst="arc">
            <a:avLst>
              <a:gd name="adj1" fmla="val 16200000"/>
              <a:gd name="adj2" fmla="val 11236378"/>
            </a:avLst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09585"/>
            <a:endParaRPr lang="fr-FR" sz="2400">
              <a:solidFill>
                <a:prstClr val="black"/>
              </a:solidFill>
              <a:latin typeface="Arial"/>
            </a:endParaRPr>
          </a:p>
        </p:txBody>
      </p:sp>
      <p:sp>
        <p:nvSpPr>
          <p:cNvPr id="53" name="Arc 52"/>
          <p:cNvSpPr/>
          <p:nvPr/>
        </p:nvSpPr>
        <p:spPr>
          <a:xfrm>
            <a:off x="6252272" y="5753360"/>
            <a:ext cx="306025" cy="339441"/>
          </a:xfrm>
          <a:prstGeom prst="arc">
            <a:avLst>
              <a:gd name="adj1" fmla="val 16200000"/>
              <a:gd name="adj2" fmla="val 11236378"/>
            </a:avLst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09585"/>
            <a:endParaRPr lang="fr-FR" sz="2400">
              <a:solidFill>
                <a:prstClr val="black"/>
              </a:solidFill>
              <a:latin typeface="Arial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6021320" y="4660905"/>
            <a:ext cx="932765" cy="626521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fr-FR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56405" y="4533055"/>
            <a:ext cx="10625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en-US" sz="2400" dirty="0">
                <a:solidFill>
                  <a:prstClr val="black"/>
                </a:solidFill>
                <a:latin typeface="Arial"/>
              </a:rPr>
              <a:t>magic tee</a:t>
            </a:r>
            <a:endParaRPr lang="fr-FR" sz="24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21C5A71-180C-2A06-3E49-C4EA01F07ABE}"/>
              </a:ext>
            </a:extLst>
          </p:cNvPr>
          <p:cNvSpPr/>
          <p:nvPr/>
        </p:nvSpPr>
        <p:spPr>
          <a:xfrm>
            <a:off x="879407" y="3860294"/>
            <a:ext cx="4949892" cy="2532287"/>
          </a:xfrm>
          <a:prstGeom prst="rect">
            <a:avLst/>
          </a:prstGeom>
          <a:noFill/>
          <a:ln w="571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TextBox 11">
            <a:extLst>
              <a:ext uri="{FF2B5EF4-FFF2-40B4-BE49-F238E27FC236}">
                <a16:creationId xmlns:a16="http://schemas.microsoft.com/office/drawing/2014/main" id="{9D573A34-CE21-4F0D-91F8-C16D0B7A8F35}"/>
              </a:ext>
            </a:extLst>
          </p:cNvPr>
          <p:cNvSpPr txBox="1"/>
          <p:nvPr/>
        </p:nvSpPr>
        <p:spPr>
          <a:xfrm rot="16200000">
            <a:off x="-259063" y="3566524"/>
            <a:ext cx="16193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6m+4m</a:t>
            </a:r>
            <a:endParaRPr lang="fr-FR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1959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458F3D-0740-4A4C-8DE3-EAF6634EB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7609" y="53752"/>
            <a:ext cx="7751985" cy="1143000"/>
          </a:xfrm>
        </p:spPr>
        <p:txBody>
          <a:bodyPr/>
          <a:lstStyle/>
          <a:p>
            <a:r>
              <a:rPr lang="en-GB" sz="3200" dirty="0"/>
              <a:t>Strathclyde Contribution to WP6.3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D0A9DF-E766-41E7-9C2B-3407937824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59496" y="1124744"/>
            <a:ext cx="9036496" cy="5184576"/>
          </a:xfrm>
        </p:spPr>
        <p:txBody>
          <a:bodyPr/>
          <a:lstStyle/>
          <a:p>
            <a:pPr indent="-306000">
              <a:lnSpc>
                <a:spcPct val="90000"/>
              </a:lnSpc>
              <a:spcBef>
                <a:spcPts val="0"/>
              </a:spcBef>
            </a:pPr>
            <a:r>
              <a:rPr lang="en-GB" sz="2400" dirty="0">
                <a:solidFill>
                  <a:srgbClr val="770D29"/>
                </a:solidFill>
              </a:rPr>
              <a:t>Contribute to RF breakdown theory models and simulation:</a:t>
            </a:r>
          </a:p>
          <a:p>
            <a:pPr lvl="1">
              <a:lnSpc>
                <a:spcPct val="90000"/>
              </a:lnSpc>
            </a:pPr>
            <a:r>
              <a:rPr lang="en-GB" sz="2000" dirty="0"/>
              <a:t>The effect frequency, duty pattern/pulse duration and magnetic field has on breakdown probability</a:t>
            </a:r>
          </a:p>
          <a:p>
            <a:pPr>
              <a:lnSpc>
                <a:spcPct val="90000"/>
              </a:lnSpc>
            </a:pPr>
            <a:r>
              <a:rPr lang="en-GB" sz="2400" dirty="0">
                <a:solidFill>
                  <a:srgbClr val="770D29"/>
                </a:solidFill>
              </a:rPr>
              <a:t>Contribute to DC breakdown studies at Strathclyde:</a:t>
            </a:r>
            <a:endParaRPr lang="en-GB" sz="2000" dirty="0"/>
          </a:p>
          <a:p>
            <a:pPr lvl="1">
              <a:lnSpc>
                <a:spcPct val="90000"/>
              </a:lnSpc>
            </a:pPr>
            <a:r>
              <a:rPr lang="en-GB" sz="2000" dirty="0"/>
              <a:t>Study the evolution of breakdown</a:t>
            </a:r>
          </a:p>
          <a:p>
            <a:pPr lvl="1">
              <a:lnSpc>
                <a:spcPct val="90000"/>
              </a:lnSpc>
            </a:pPr>
            <a:r>
              <a:rPr lang="en-GB" sz="2000" dirty="0"/>
              <a:t>Influence of pulse duration;</a:t>
            </a:r>
          </a:p>
          <a:p>
            <a:pPr lvl="1">
              <a:lnSpc>
                <a:spcPct val="90000"/>
              </a:lnSpc>
            </a:pPr>
            <a:r>
              <a:rPr lang="en-GB" sz="2000" dirty="0"/>
              <a:t>Surface preparation;</a:t>
            </a:r>
          </a:p>
          <a:p>
            <a:pPr lvl="1">
              <a:lnSpc>
                <a:spcPct val="90000"/>
              </a:lnSpc>
            </a:pPr>
            <a:r>
              <a:rPr lang="en-GB" sz="2000" dirty="0"/>
              <a:t>Choice of materials for “stressed” walls.</a:t>
            </a:r>
            <a:endParaRPr lang="en-GB" sz="2200" dirty="0">
              <a:solidFill>
                <a:srgbClr val="770D29"/>
              </a:solidFill>
            </a:endParaRPr>
          </a:p>
          <a:p>
            <a:pPr>
              <a:lnSpc>
                <a:spcPct val="90000"/>
              </a:lnSpc>
            </a:pPr>
            <a:r>
              <a:rPr lang="en-GB" sz="2400" dirty="0">
                <a:solidFill>
                  <a:srgbClr val="770D29"/>
                </a:solidFill>
              </a:rPr>
              <a:t>Opportunity for collaboration</a:t>
            </a:r>
          </a:p>
          <a:p>
            <a:pPr lvl="1">
              <a:lnSpc>
                <a:spcPct val="90000"/>
              </a:lnSpc>
            </a:pPr>
            <a:r>
              <a:rPr lang="en-GB" sz="2000" dirty="0">
                <a:solidFill>
                  <a:srgbClr val="0070C0"/>
                </a:solidFill>
              </a:rPr>
              <a:t>Including opportunities for PhD student to assist with experiments using test stands at </a:t>
            </a:r>
            <a:r>
              <a:rPr lang="en-GB" sz="2000" dirty="0" err="1">
                <a:solidFill>
                  <a:srgbClr val="0070C0"/>
                </a:solidFill>
              </a:rPr>
              <a:t>Saclay</a:t>
            </a:r>
            <a:r>
              <a:rPr lang="en-GB" sz="2000" dirty="0">
                <a:solidFill>
                  <a:srgbClr val="0070C0"/>
                </a:solidFill>
              </a:rPr>
              <a:t>, Daresbury and INFN</a:t>
            </a:r>
          </a:p>
          <a:p>
            <a:pPr lvl="2">
              <a:lnSpc>
                <a:spcPct val="90000"/>
              </a:lnSpc>
            </a:pPr>
            <a:r>
              <a:rPr lang="en-GB" sz="2000" dirty="0">
                <a:solidFill>
                  <a:srgbClr val="0070C0"/>
                </a:solidFill>
              </a:rPr>
              <a:t>Dependent on future research funding for RF activity at </a:t>
            </a:r>
          </a:p>
          <a:p>
            <a:pPr lvl="3">
              <a:lnSpc>
                <a:spcPct val="90000"/>
              </a:lnSpc>
            </a:pPr>
            <a:r>
              <a:rPr lang="en-GB" dirty="0" err="1">
                <a:solidFill>
                  <a:srgbClr val="0070C0"/>
                </a:solidFill>
              </a:rPr>
              <a:t>Saclay</a:t>
            </a:r>
            <a:r>
              <a:rPr lang="en-GB" dirty="0">
                <a:solidFill>
                  <a:srgbClr val="0070C0"/>
                </a:solidFill>
              </a:rPr>
              <a:t>,</a:t>
            </a:r>
          </a:p>
          <a:p>
            <a:pPr lvl="3">
              <a:lnSpc>
                <a:spcPct val="90000"/>
              </a:lnSpc>
            </a:pPr>
            <a:r>
              <a:rPr lang="en-GB" dirty="0">
                <a:solidFill>
                  <a:srgbClr val="0070C0"/>
                </a:solidFill>
              </a:rPr>
              <a:t>Daresbury,</a:t>
            </a:r>
          </a:p>
          <a:p>
            <a:pPr lvl="3">
              <a:lnSpc>
                <a:spcPct val="90000"/>
              </a:lnSpc>
            </a:pPr>
            <a:r>
              <a:rPr lang="en-GB" dirty="0">
                <a:solidFill>
                  <a:srgbClr val="0070C0"/>
                </a:solidFill>
              </a:rPr>
              <a:t>INFN….</a:t>
            </a:r>
          </a:p>
        </p:txBody>
      </p:sp>
    </p:spTree>
    <p:extLst>
      <p:ext uri="{BB962C8B-B14F-4D97-AF65-F5344CB8AC3E}">
        <p14:creationId xmlns:p14="http://schemas.microsoft.com/office/powerpoint/2010/main" val="157283751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gh_gradient_testing_CEA-Marchand.pptx" id="{FC30B02E-692D-465D-8849-6B1A3F10518F}" vid="{B8D1C872-6E34-47B5-8615-7069E5F2C5A9}"/>
    </a:ext>
  </a:extLst>
</a:theme>
</file>

<file path=ppt/theme/theme3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</TotalTime>
  <Words>697</Words>
  <Application>Microsoft Macintosh PowerPoint</Application>
  <PresentationFormat>Grand écran</PresentationFormat>
  <Paragraphs>92</Paragraphs>
  <Slides>10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3</vt:i4>
      </vt:variant>
      <vt:variant>
        <vt:lpstr>Titres des diapositives</vt:lpstr>
      </vt:variant>
      <vt:variant>
        <vt:i4>10</vt:i4>
      </vt:variant>
    </vt:vector>
  </HeadingPairs>
  <TitlesOfParts>
    <vt:vector size="19" baseType="lpstr">
      <vt:lpstr>Arial</vt:lpstr>
      <vt:lpstr>Arial Narrow</vt:lpstr>
      <vt:lpstr>Calibri</vt:lpstr>
      <vt:lpstr>Calibri Light</vt:lpstr>
      <vt:lpstr>Cambria Math</vt:lpstr>
      <vt:lpstr>Wingdings</vt:lpstr>
      <vt:lpstr>Thème Office</vt:lpstr>
      <vt:lpstr>IMCC - 1</vt:lpstr>
      <vt:lpstr>Default Design</vt:lpstr>
      <vt:lpstr>Workplan for RF WP6 Task 3: Break-down mitigation studies</vt:lpstr>
      <vt:lpstr>Outline</vt:lpstr>
      <vt:lpstr>6.3: Break-down mitigation studies</vt:lpstr>
      <vt:lpstr>Comparing breakdown mitigation ideas</vt:lpstr>
      <vt:lpstr>Proposed methodology – Study and simulation</vt:lpstr>
      <vt:lpstr>Proposed methodology – Experimental data</vt:lpstr>
      <vt:lpstr>Preliminary share of work</vt:lpstr>
      <vt:lpstr>Example of CEA RF BD test stand</vt:lpstr>
      <vt:lpstr>Strathclyde Contribution to WP6.3 </vt:lpstr>
      <vt:lpstr>Schedule of 6.3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FERRAND Guillaume</dc:creator>
  <cp:lastModifiedBy>Microsoft Office User</cp:lastModifiedBy>
  <cp:revision>24</cp:revision>
  <dcterms:created xsi:type="dcterms:W3CDTF">2022-10-14T12:57:21Z</dcterms:created>
  <dcterms:modified xsi:type="dcterms:W3CDTF">2023-01-24T09:49:06Z</dcterms:modified>
</cp:coreProperties>
</file>