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5"/>
  </p:notesMasterIdLst>
  <p:handoutMasterIdLst>
    <p:handoutMasterId r:id="rId6"/>
  </p:handoutMasterIdLst>
  <p:sldIdLst>
    <p:sldId id="1090" r:id="rId2"/>
    <p:sldId id="1140" r:id="rId3"/>
    <p:sldId id="1141" r:id="rId4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090"/>
            <p14:sldId id="1140"/>
            <p14:sldId id="11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 autoAdjust="0"/>
    <p:restoredTop sz="90369" autoAdjust="0"/>
  </p:normalViewPr>
  <p:slideViewPr>
    <p:cSldViewPr showGuides="1">
      <p:cViewPr varScale="1">
        <p:scale>
          <a:sx n="101" d="100"/>
          <a:sy n="101" d="100"/>
        </p:scale>
        <p:origin x="1512" y="114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45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9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286000" y="1398647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DA327D-519E-EC61-1D47-A155B8B1F68D}"/>
              </a:ext>
            </a:extLst>
          </p:cNvPr>
          <p:cNvSpPr/>
          <p:nvPr/>
        </p:nvSpPr>
        <p:spPr>
          <a:xfrm>
            <a:off x="381000" y="1962504"/>
            <a:ext cx="11497355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</a:t>
            </a:r>
            <a:r>
              <a:rPr lang="en-US" sz="2400" b="1"/>
              <a:t>last month</a:t>
            </a:r>
            <a:r>
              <a:rPr lang="en-US" sz="2400"/>
              <a:t>:</a:t>
            </a:r>
            <a:endParaRPr lang="en-US" sz="2400" dirty="0"/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BEVFusion</a:t>
            </a:r>
            <a:r>
              <a:rPr lang="en-US" sz="2400" dirty="0"/>
              <a:t> is accepted to ICRA 2023.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Evaluated </a:t>
            </a:r>
            <a:r>
              <a:rPr lang="en-US" sz="2400" dirty="0" err="1"/>
              <a:t>BEVFusion</a:t>
            </a:r>
            <a:r>
              <a:rPr lang="en-US" sz="2400" dirty="0"/>
              <a:t> for camera-radar fusion on </a:t>
            </a:r>
            <a:r>
              <a:rPr lang="en-US" sz="2400" dirty="0" err="1"/>
              <a:t>nuScenes</a:t>
            </a:r>
            <a:r>
              <a:rPr lang="en-US" sz="2400" dirty="0"/>
              <a:t>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~6% </a:t>
            </a:r>
            <a:r>
              <a:rPr lang="en-US" sz="2400" dirty="0" err="1"/>
              <a:t>mAP</a:t>
            </a:r>
            <a:r>
              <a:rPr lang="en-US" sz="2400" dirty="0"/>
              <a:t> higher than the state-of-the-art FUTR3D.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Evaluated </a:t>
            </a:r>
            <a:r>
              <a:rPr lang="en-US" sz="2400" dirty="0" err="1"/>
              <a:t>FlatFormer</a:t>
            </a:r>
            <a:r>
              <a:rPr lang="en-US" sz="2400" dirty="0"/>
              <a:t> on Waymo test and </a:t>
            </a:r>
            <a:r>
              <a:rPr lang="en-US" sz="2400" dirty="0" err="1"/>
              <a:t>nuScenes</a:t>
            </a:r>
            <a:r>
              <a:rPr lang="en-US" sz="2400" dirty="0"/>
              <a:t> val.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Plan for Feb.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Improve </a:t>
            </a:r>
            <a:r>
              <a:rPr lang="en-US" sz="2400" dirty="0" err="1"/>
              <a:t>FlatFormer’s</a:t>
            </a:r>
            <a:r>
              <a:rPr lang="en-US" sz="2400" dirty="0"/>
              <a:t> accuracy and efficiency. </a:t>
            </a:r>
          </a:p>
        </p:txBody>
      </p:sp>
    </p:spTree>
    <p:extLst>
      <p:ext uri="{BB962C8B-B14F-4D97-AF65-F5344CB8AC3E}">
        <p14:creationId xmlns:p14="http://schemas.microsoft.com/office/powerpoint/2010/main" val="18072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Interpretable/Scalable Graph/Point Cloud ML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3581B083-F0C7-081D-61F5-C5097183AF55}"/>
              </a:ext>
            </a:extLst>
          </p:cNvPr>
          <p:cNvSpPr txBox="1"/>
          <p:nvPr/>
        </p:nvSpPr>
        <p:spPr>
          <a:xfrm>
            <a:off x="96132" y="844742"/>
            <a:ext cx="12408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</a:t>
            </a:r>
            <a:r>
              <a:rPr lang="en-US" sz="24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400" b="1" i="1" dirty="0">
                <a:solidFill>
                  <a:schemeClr val="accent1"/>
                </a:solidFill>
              </a:rPr>
              <a:t>: 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Siqi Miao, Haoteng Yin,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Jiajun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Zhu, Deyu Zou, Mia Liu,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D923B6F-D2E1-09FE-1D69-8D4E0A39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62472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</a:t>
            </a:r>
            <a:r>
              <a:rPr lang="en-US" altLang="zh-CN" sz="2400" b="1" dirty="0">
                <a:latin typeface="+mn-lt"/>
                <a:cs typeface="+mn-cs"/>
              </a:rPr>
              <a:t>in Jan.</a:t>
            </a:r>
            <a:r>
              <a:rPr lang="en-US" altLang="zh-CN" b="1" dirty="0">
                <a:latin typeface="+mn-lt"/>
                <a:cs typeface="+mn-cs"/>
              </a:rPr>
              <a:t>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2AE928-7998-6D05-CC0B-18FA52A3FFAC}"/>
              </a:ext>
            </a:extLst>
          </p:cNvPr>
          <p:cNvSpPr txBox="1"/>
          <p:nvPr/>
        </p:nvSpPr>
        <p:spPr>
          <a:xfrm>
            <a:off x="518159" y="1896051"/>
            <a:ext cx="117475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cs typeface="Calibri" panose="020F0502020204030204" pitchFamily="34" charset="0"/>
              </a:rPr>
              <a:t>Interpretable Point Cloud models (LRI) is accepted to ICLR’23 and NeurIPS</a:t>
            </a:r>
            <a:r>
              <a:rPr lang="en-US" sz="2200" dirty="0">
                <a:cs typeface="Calibri" panose="020F0502020204030204" pitchFamily="34" charset="0"/>
              </a:rPr>
              <a:t>’22 AI4Science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cs typeface="Calibri" panose="020F0502020204030204" pitchFamily="34" charset="0"/>
              </a:rPr>
              <a:t>Proposed a new project: Benchmarking and </a:t>
            </a:r>
            <a:r>
              <a:rPr lang="en-US" altLang="zh-CN" sz="2000" b="0" i="0" dirty="0">
                <a:effectLst/>
                <a:cs typeface="Calibri" panose="020F0502020204030204" pitchFamily="34" charset="0"/>
              </a:rPr>
              <a:t>rethinking interpretable models on point clouds</a:t>
            </a:r>
            <a:endParaRPr lang="en-US" sz="2000" b="0" i="0" dirty="0">
              <a:effectLst/>
              <a:cs typeface="Calibri" panose="020F0502020204030204" pitchFamily="34" charset="0"/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C16192F8-2BED-236D-D981-E12FA4A13AEF}"/>
              </a:ext>
            </a:extLst>
          </p:cNvPr>
          <p:cNvSpPr txBox="1">
            <a:spLocks/>
          </p:cNvSpPr>
          <p:nvPr/>
        </p:nvSpPr>
        <p:spPr>
          <a:xfrm>
            <a:off x="240527" y="4876800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Plans in Feb.: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370CA8-0958-50D6-4F23-A681C045E0B2}"/>
              </a:ext>
            </a:extLst>
          </p:cNvPr>
          <p:cNvSpPr txBox="1"/>
          <p:nvPr/>
        </p:nvSpPr>
        <p:spPr>
          <a:xfrm>
            <a:off x="184150" y="5334000"/>
            <a:ext cx="118237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Devise proper experiments to extensively evaluate interpretable models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Find proper baselines and benchmark them for point cloud data OOD generalization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n-lt"/>
                <a:cs typeface="+mn-cs"/>
              </a:rPr>
              <a:t>Test </a:t>
            </a:r>
            <a:r>
              <a:rPr lang="en-US" sz="2000" dirty="0">
                <a:cs typeface="Calibri" panose="020F0502020204030204" pitchFamily="34" charset="0"/>
              </a:rPr>
              <a:t>subgraph-based methods in GTs; Explore possible solutions for scalable geometric DL</a:t>
            </a:r>
            <a:endParaRPr lang="en-US" altLang="zh-CN" sz="2000" dirty="0">
              <a:latin typeface="+mn-lt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FA577F-3E18-1271-A85C-DB494B8FA085}"/>
              </a:ext>
            </a:extLst>
          </p:cNvPr>
          <p:cNvSpPr txBox="1"/>
          <p:nvPr/>
        </p:nvSpPr>
        <p:spPr>
          <a:xfrm>
            <a:off x="518159" y="2592303"/>
            <a:ext cx="1125611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Out-of-distribution (OOD) generalization for point cloud data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Generated and tested tau -&gt; 3mu experiments with shift in # of pileups</a:t>
            </a:r>
            <a:endParaRPr lang="en-US" altLang="zh-CN" sz="2000" dirty="0">
              <a:latin typeface="+mn-lt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7D89FF-CA21-76AF-8B1F-B57ED5780071}"/>
              </a:ext>
            </a:extLst>
          </p:cNvPr>
          <p:cNvSpPr txBox="1"/>
          <p:nvPr/>
        </p:nvSpPr>
        <p:spPr>
          <a:xfrm>
            <a:off x="518159" y="3352160"/>
            <a:ext cx="1156462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cs typeface="Calibri" panose="020F0502020204030204" pitchFamily="34" charset="0"/>
              </a:rPr>
              <a:t>Scalable graph/geometric deep learning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Found a research gap in graph transformers (GTs) for node-level tasks with large graphs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Found ~5 datasets to benchmark scalable graph deep learning 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Proposed to utilize subgraph-based methods to design better GTs</a:t>
            </a:r>
          </a:p>
        </p:txBody>
      </p:sp>
    </p:spTree>
    <p:extLst>
      <p:ext uri="{BB962C8B-B14F-4D97-AF65-F5344CB8AC3E}">
        <p14:creationId xmlns:p14="http://schemas.microsoft.com/office/powerpoint/2010/main" val="347082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13360"/>
            <a:ext cx="11033760" cy="975360"/>
          </a:xfrm>
        </p:spPr>
        <p:txBody>
          <a:bodyPr/>
          <a:lstStyle/>
          <a:p>
            <a:r>
              <a:rPr lang="en-US" sz="2800" dirty="0">
                <a:solidFill>
                  <a:schemeClr val="accent1"/>
                </a:solidFill>
              </a:rPr>
              <a:t>Domain Adaptation on Graph Machine Learning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381000" y="773221"/>
            <a:ext cx="111252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1"/>
                </a:solidFill>
              </a:rPr>
              <a:t>Team at </a:t>
            </a:r>
            <a:r>
              <a:rPr lang="en-US" sz="20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000" b="1" i="1" dirty="0">
                <a:solidFill>
                  <a:schemeClr val="accent1"/>
                </a:solidFill>
              </a:rPr>
              <a:t>: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Yongbin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Feng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Nhan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Tran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Han Zhao (UIUC),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Qiang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, Pan Li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4A3770-7ECA-400C-BC29-C1E75EEC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1107"/>
            <a:ext cx="11308080" cy="5380447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+mn-lt"/>
                <a:cs typeface="+mn-cs"/>
              </a:rPr>
              <a:t>Achievements in Jan: </a:t>
            </a:r>
            <a:r>
              <a:rPr lang="en-US" altLang="zh-CN" sz="2200" dirty="0">
                <a:latin typeface="+mn-lt"/>
                <a:cs typeface="+mn-cs"/>
              </a:rPr>
              <a:t>The paper writing and submitted to ICML 2023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sz="2000" b="1" dirty="0"/>
              <a:t>Plan in Feb: </a:t>
            </a:r>
            <a:r>
              <a:rPr lang="en-US" sz="2200" dirty="0">
                <a:latin typeface="+mn-lt"/>
                <a:cs typeface="+mn-cs"/>
              </a:rPr>
              <a:t>Complete some missing results in ICML 2023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altLang="zh-CN" sz="2200" dirty="0">
              <a:latin typeface="+mn-lt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941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30099</TotalTime>
  <Words>307</Words>
  <Application>Microsoft Office PowerPoint</Application>
  <PresentationFormat>Widescreen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Webdings</vt:lpstr>
      <vt:lpstr>Wingdings 3</vt:lpstr>
      <vt:lpstr>Xilinx-5</vt:lpstr>
      <vt:lpstr>Algorithm-System-Hardware Co-Design for Efficient Point Cloud Processing</vt:lpstr>
      <vt:lpstr>Interpretable/Scalable Graph/Point Cloud ML </vt:lpstr>
      <vt:lpstr>Domain Adaptation on Graph Machine Learning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252</cp:revision>
  <cp:lastPrinted>2021-11-08T19:02:29Z</cp:lastPrinted>
  <dcterms:created xsi:type="dcterms:W3CDTF">2021-08-11T23:26:07Z</dcterms:created>
  <dcterms:modified xsi:type="dcterms:W3CDTF">2023-01-27T23:36:20Z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