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trictFirstAndLastChars="0" saveSubsetFonts="1">
  <p:sldMasterIdLst>
    <p:sldMasterId id="2147483906" r:id="rId1"/>
  </p:sldMasterIdLst>
  <p:notesMasterIdLst>
    <p:notesMasterId r:id="rId16"/>
  </p:notesMasterIdLst>
  <p:sldIdLst>
    <p:sldId id="279" r:id="rId2"/>
    <p:sldId id="280" r:id="rId3"/>
    <p:sldId id="527" r:id="rId4"/>
    <p:sldId id="520" r:id="rId5"/>
    <p:sldId id="518" r:id="rId6"/>
    <p:sldId id="519" r:id="rId7"/>
    <p:sldId id="516" r:id="rId8"/>
    <p:sldId id="521" r:id="rId9"/>
    <p:sldId id="522" r:id="rId10"/>
    <p:sldId id="523" r:id="rId11"/>
    <p:sldId id="524" r:id="rId12"/>
    <p:sldId id="525" r:id="rId13"/>
    <p:sldId id="528" r:id="rId14"/>
    <p:sldId id="272" r:id="rId15"/>
  </p:sldIdLst>
  <p:sldSz cx="18288000" cy="13716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881F73-EBA1-4375-A833-DFD7B08393D8}">
          <p14:sldIdLst>
            <p14:sldId id="279"/>
            <p14:sldId id="280"/>
            <p14:sldId id="527"/>
            <p14:sldId id="520"/>
            <p14:sldId id="518"/>
            <p14:sldId id="519"/>
            <p14:sldId id="516"/>
            <p14:sldId id="521"/>
            <p14:sldId id="522"/>
            <p14:sldId id="523"/>
            <p14:sldId id="524"/>
            <p14:sldId id="525"/>
            <p14:sldId id="528"/>
            <p14:sldId id="272"/>
          </p14:sldIdLst>
        </p14:section>
        <p14:section name="Standardabschnitt" id="{DDEC697C-2F1D-4472-B587-A245DA29240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4A4A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8" autoAdjust="0"/>
    <p:restoredTop sz="72378" autoAdjust="0"/>
  </p:normalViewPr>
  <p:slideViewPr>
    <p:cSldViewPr>
      <p:cViewPr varScale="1">
        <p:scale>
          <a:sx n="39" d="100"/>
          <a:sy n="39" d="100"/>
        </p:scale>
        <p:origin x="2562" y="66"/>
      </p:cViewPr>
      <p:guideLst>
        <p:guide orient="horz" pos="4320"/>
        <p:guide pos="576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2DCC97CD-002F-4361-B208-07B355833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0A28F0F4-94ED-4EF1-9DB9-4252C3093EE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E5D35A2-DCAD-4359-B11F-41ADCDA29ADB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</p:spTree>
    <p:extLst>
      <p:ext uri="{BB962C8B-B14F-4D97-AF65-F5344CB8AC3E}">
        <p14:creationId xmlns:p14="http://schemas.microsoft.com/office/powerpoint/2010/main" val="2346443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1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734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1392" y="2249488"/>
            <a:ext cx="11650404" cy="3292604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96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3520" y="5561857"/>
            <a:ext cx="10513168" cy="2193798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9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DC322F-E7FF-3F47-9B80-34B1F24F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564101" y="12855924"/>
            <a:ext cx="477716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5B213AD1-666F-2A4B-BC8E-708542D7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72539" y="12869080"/>
            <a:ext cx="1308107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fld id="{84B5930A-FA4D-4703-996C-786E2E595494}" type="datetime1">
              <a:rPr lang="de-DE" smtClean="0"/>
              <a:t>30.07.2023</a:t>
            </a:fld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1FF4BEC-282F-F948-88BB-C037CFF2D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64019" y="12876524"/>
            <a:ext cx="7548734" cy="663864"/>
          </a:xfrm>
          <a:prstGeom prst="rect">
            <a:avLst/>
          </a:prstGeom>
        </p:spPr>
        <p:txBody>
          <a:bodyPr lIns="0"/>
          <a:lstStyle>
            <a:lvl1pPr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/>
              <a:t>CERN Summer School - Genf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017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7F853CF3-6807-4605-BC9C-CB767682857C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15093368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15569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244" y="1326552"/>
            <a:ext cx="15055276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99CA33A7-CF24-423C-886A-BBB5698B200E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54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292240BE-9D97-4ED3-B6EF-CDDFA3B4126E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25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259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  <a:prstGeom prst="rect">
            <a:avLst/>
          </a:prstGeom>
        </p:spPr>
        <p:txBody>
          <a:bodyPr anchor="ctr"/>
          <a:lstStyle>
            <a:lvl1pPr>
              <a:defRPr sz="64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C704BDCC-1242-4215-82FE-224A69C5A69A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43200" y="3545633"/>
            <a:ext cx="8784976" cy="90709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448256" y="3546475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448256" y="8032479"/>
            <a:ext cx="5548264" cy="357805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4122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0" y="9601200"/>
            <a:ext cx="10747376" cy="1133476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0000" y="1620000"/>
            <a:ext cx="12822832" cy="77768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0" y="10880725"/>
            <a:ext cx="10972800" cy="14498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C74E036-5E58-4FAF-AC77-4664C6883676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52739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9360025" y="11754546"/>
            <a:ext cx="3041650" cy="168842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CA98D21D-E112-4EDD-BF92-83BD032A8D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686" y="2969568"/>
            <a:ext cx="1080000" cy="108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3353D840-AF57-4350-AE88-9DE023D78CA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50B51FB-F7E7-4300-9CDE-E4BE4A97B336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62A20839-FC9A-471E-85F8-BAFBFD0D47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8D851DAD-CE9F-45FA-B44D-7584CB598CE7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A79272ED-86C9-45E2-9C0D-93D9E0A81D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9408798B-8A3D-4C86-B6F9-1E70C33FF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D5558467-CCBD-4202-8EEA-CA43DFA66F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4A3878CE-36FD-4D60-B6F9-A4BD0EFD567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1931C5F-6EE6-49DA-9E6E-67947A152135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9718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2B422B2-6E4F-498E-8BB5-EB9656B04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6850" y="2925626"/>
            <a:ext cx="1103836" cy="110383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4679504" y="1673425"/>
            <a:ext cx="9361040" cy="73448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6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14543744" y="2393504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14543744" y="313488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410" y="895336"/>
            <a:ext cx="3141928" cy="922104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14543744" y="4607226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5280220"/>
            <a:ext cx="2019010" cy="8577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4433" y="2969568"/>
            <a:ext cx="1103834" cy="108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9696163"/>
            <a:ext cx="3151632" cy="1194286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704" y="7255728"/>
            <a:ext cx="3151632" cy="219456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14485392" y="6623450"/>
            <a:ext cx="3744256" cy="2862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2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029859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62075"/>
            <a:ext cx="15087500" cy="20193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3201" y="3651250"/>
            <a:ext cx="1508749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912752" y="12785007"/>
            <a:ext cx="1117948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41244" y="12785007"/>
            <a:ext cx="1730148" cy="730250"/>
          </a:xfrm>
          <a:prstGeom prst="rect">
            <a:avLst/>
          </a:prstGeom>
        </p:spPr>
        <p:txBody>
          <a:bodyPr anchor="ctr"/>
          <a:lstStyle>
            <a:lvl1pPr algn="l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0FF7A574-A1AC-4B8A-B0C4-08A0C84073A2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9424" y="12785007"/>
            <a:ext cx="11809312" cy="697730"/>
          </a:xfrm>
          <a:prstGeom prst="rect">
            <a:avLst/>
          </a:prstGeom>
        </p:spPr>
        <p:txBody>
          <a:bodyPr anchor="ctr"/>
          <a:lstStyle>
            <a:lvl1pPr algn="r">
              <a:defRPr sz="24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CERN Summer School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31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</p:sldLayoutIdLst>
  <p:hf hdr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64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Clr>
          <a:schemeClr val="bg1"/>
        </a:buClr>
        <a:buFont typeface="Arial Narrow" panose="020B0606020202030204" pitchFamily="34" charset="0"/>
        <a:buChar char="►"/>
        <a:defRPr lang="de-DE" sz="48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1397000" indent="-6858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4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1930400" indent="-685800" algn="l" defTabSz="18288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36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33147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229100" indent="-571500" algn="l" defTabSz="1828800" rtl="0" eaLnBrk="1" latinLnBrk="0" hangingPunct="1">
        <a:lnSpc>
          <a:spcPct val="90000"/>
        </a:lnSpc>
        <a:spcBef>
          <a:spcPts val="1000"/>
        </a:spcBef>
        <a:buClr>
          <a:srgbClr val="003477"/>
        </a:buClr>
        <a:buFont typeface="Symbol" panose="05050102010706020507" pitchFamily="18" charset="2"/>
        <a:buChar char="-"/>
        <a:defRPr sz="3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EE3D1CD2-CECF-4582-A69B-8852C0E793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3320" y="2537520"/>
            <a:ext cx="13681520" cy="1728192"/>
          </a:xfrm>
        </p:spPr>
        <p:txBody>
          <a:bodyPr/>
          <a:lstStyle/>
          <a:p>
            <a:r>
              <a:rPr lang="de-DE" b="1" dirty="0"/>
              <a:t>CERN Summer School 2023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6339385D-40D3-4F1C-A93D-6AE77C3937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altLang="en-US" dirty="0"/>
              <a:t>Organisatorisches und Allgemeines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4D601EA-BDD8-46F2-87FA-288ADAF3FBA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16" y="12042576"/>
            <a:ext cx="1494111" cy="1491625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4B0F5FA3-B8A1-4571-8C49-CD740777CD64}"/>
              </a:ext>
            </a:extLst>
          </p:cNvPr>
          <p:cNvSpPr/>
          <p:nvPr/>
        </p:nvSpPr>
        <p:spPr>
          <a:xfrm>
            <a:off x="4823520" y="12188223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  <a:t>CERN Summer School</a:t>
            </a:r>
            <a:br>
              <a:rPr lang="de-DE" sz="3600" dirty="0">
                <a:solidFill>
                  <a:srgbClr val="013476"/>
                </a:solidFill>
                <a:ea typeface="+mj-ea"/>
                <a:cs typeface="Arial" panose="020B0604020202020204" pitchFamily="34" charset="0"/>
              </a:rPr>
            </a:br>
            <a:r>
              <a:rPr lang="de-DE" sz="3600" dirty="0">
                <a:solidFill>
                  <a:srgbClr val="013476"/>
                </a:solidFill>
                <a:cs typeface="Arial" panose="020B0604020202020204" pitchFamily="34" charset="0"/>
              </a:rPr>
              <a:t>Niklas Herff </a:t>
            </a:r>
            <a:r>
              <a:rPr lang="de-DE" sz="3600" dirty="0">
                <a:solidFill>
                  <a:srgbClr val="003477"/>
                </a:solidFill>
                <a:ea typeface="+mj-ea"/>
                <a:cs typeface="Arial" panose="020B0604020202020204" pitchFamily="34" charset="0"/>
              </a:rPr>
              <a:t>| 30.07.-05.08.2023</a:t>
            </a:r>
            <a:endParaRPr lang="de-DE" sz="3600" dirty="0">
              <a:solidFill>
                <a:srgbClr val="0034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97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48C08-D188-4E4D-BE5B-CE21CE0A5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1D23DDC-E1CA-4C05-B372-363BD2DB5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C3C8B8-6F28-44A3-B3AC-0BFC0F0D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3ACF5-0F14-41BA-9610-A6C2A0ABFE25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1FEEAC-D652-4544-88BB-10EEB409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D132A90-E92A-4384-9832-DD7625F99E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5" y="3617640"/>
            <a:ext cx="15089456" cy="854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664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703DD8-ACF2-472B-8EC1-26E51B1C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E442C6B-3C6B-40F4-B4FC-A0DA8601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D99308-6F7E-4929-915E-2931EF5BF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08410-6A2A-4028-82EA-CF1E23BF0790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4EB70-2820-49A9-9D5A-A6A994A42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563A7981-AF3A-41CD-9C19-0B61767D14C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41244" y="3617640"/>
            <a:ext cx="15093242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92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9CD8B9-FBC4-4D62-95B2-4BF8BC4C9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Adapter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E58D57E-0596-4801-93C2-3CE6E8BF5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569E12-2E4C-48B7-8370-99CDFAD6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0E999-A9FA-4740-8473-5D2A9DA8D9F4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8CC3B1-456B-46CE-86B4-14DCC968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9C3A131-1E9F-4F50-84F6-644994D524A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55" y="3281704"/>
            <a:ext cx="12729687" cy="796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38494543-63DD-4000-B9DE-0A155AF62DCF}"/>
              </a:ext>
            </a:extLst>
          </p:cNvPr>
          <p:cNvSpPr/>
          <p:nvPr/>
        </p:nvSpPr>
        <p:spPr>
          <a:xfrm>
            <a:off x="8855968" y="11620007"/>
            <a:ext cx="91390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400" dirty="0"/>
              <a:t>Ausleihbar bei der CERN </a:t>
            </a:r>
            <a:r>
              <a:rPr lang="de-DE" sz="4400" dirty="0" err="1"/>
              <a:t>Hostel</a:t>
            </a:r>
            <a:r>
              <a:rPr lang="de-DE" sz="4400" dirty="0"/>
              <a:t> Rezeption </a:t>
            </a:r>
          </a:p>
        </p:txBody>
      </p:sp>
    </p:spTree>
    <p:extLst>
      <p:ext uri="{BB962C8B-B14F-4D97-AF65-F5344CB8AC3E}">
        <p14:creationId xmlns:p14="http://schemas.microsoft.com/office/powerpoint/2010/main" val="410065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F2CC6-C362-4CE8-A178-6B69326F7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Timetable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1BFAF1E-5A92-4B76-B57F-7A99B229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07BEA8-9991-4D2B-A6CD-2B837993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A2FA8-22F2-4CFA-8957-BD29DD8E4FAB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477620-81CE-4F8A-9839-83C9A3E0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474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799F124-BCBF-4256-A1CA-1A6683EB7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480" y="2969568"/>
            <a:ext cx="9361040" cy="7344814"/>
          </a:xfrm>
        </p:spPr>
        <p:txBody>
          <a:bodyPr/>
          <a:lstStyle/>
          <a:p>
            <a:pPr algn="r"/>
            <a:r>
              <a:rPr lang="de-DE" dirty="0"/>
              <a:t>Folgt uns bei Instagram! ;)</a:t>
            </a:r>
          </a:p>
          <a:p>
            <a:pPr algn="r"/>
            <a:endParaRPr lang="de-DE" dirty="0"/>
          </a:p>
          <a:p>
            <a:pPr algn="r"/>
            <a:r>
              <a:rPr lang="de-DE" dirty="0"/>
              <a:t>@</a:t>
            </a:r>
            <a:r>
              <a:rPr lang="de-DE" dirty="0" err="1"/>
              <a:t>netzwerkteilchenwelt</a:t>
            </a:r>
            <a:endParaRPr lang="de-DE" dirty="0"/>
          </a:p>
        </p:txBody>
      </p:sp>
      <p:sp>
        <p:nvSpPr>
          <p:cNvPr id="138" name="Shape 138">
            <a:extLst>
              <a:ext uri="{FF2B5EF4-FFF2-40B4-BE49-F238E27FC236}">
                <a16:creationId xmlns:a16="http://schemas.microsoft.com/office/drawing/2014/main" id="{B32BE7A2-B302-4311-A6C8-86E1802DD4A1}"/>
              </a:ext>
            </a:extLst>
          </p:cNvPr>
          <p:cNvSpPr/>
          <p:nvPr/>
        </p:nvSpPr>
        <p:spPr>
          <a:xfrm>
            <a:off x="-145032" y="11926989"/>
            <a:ext cx="12745415" cy="834371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53582" tIns="53582" rIns="53582" bIns="53582" anchor="ctr">
            <a:spAutoFit/>
          </a:bodyPr>
          <a:lstStyle/>
          <a:p>
            <a:pPr algn="ctr" defTabSz="482220">
              <a:lnSpc>
                <a:spcPct val="150000"/>
              </a:lnSpc>
              <a:buClr>
                <a:srgbClr val="000000"/>
              </a:buClr>
              <a:buSzPct val="100000"/>
              <a:defRPr sz="1800"/>
            </a:pPr>
            <a:endParaRPr lang="fr-FR" sz="3600" dirty="0">
              <a:latin typeface="+mj-lt"/>
              <a:ea typeface="Helvetica Neue Thin"/>
              <a:cs typeface="Helvetica Neue Thin"/>
              <a:sym typeface="Helvetica Neue Thin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8645050-3F59-7241-AECF-4445587E8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3328" y="6425952"/>
            <a:ext cx="2009800" cy="2009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AC745-7BA8-4BD8-A1DC-1564FCC7A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Contact Numbers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96289F-90CA-4D56-883A-6C4A8D1044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b="1" dirty="0">
                <a:solidFill>
                  <a:schemeClr val="tx1"/>
                </a:solidFill>
              </a:rPr>
              <a:t>EMERGENCY</a:t>
            </a:r>
            <a:r>
              <a:rPr lang="de-DE" dirty="0"/>
              <a:t>: </a:t>
            </a:r>
            <a:r>
              <a:rPr lang="de-DE" dirty="0" err="1"/>
              <a:t>Firefighters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74444 (intern: 74444)</a:t>
            </a:r>
          </a:p>
          <a:p>
            <a:pPr>
              <a:lnSpc>
                <a:spcPct val="120000"/>
              </a:lnSpc>
            </a:pPr>
            <a:r>
              <a:rPr lang="de-DE" b="1" dirty="0"/>
              <a:t>NON EMERGENCY: </a:t>
            </a:r>
            <a:r>
              <a:rPr lang="de-DE" dirty="0"/>
              <a:t>CERN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service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/>
              <a:t>+41 22 76 73802 (intern: 73802 bzw. 16 3438)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11" name="Bildplatzhalter 7">
            <a:extLst>
              <a:ext uri="{FF2B5EF4-FFF2-40B4-BE49-F238E27FC236}">
                <a16:creationId xmlns:a16="http://schemas.microsoft.com/office/drawing/2014/main" id="{53202EDD-BB9B-46A2-9792-D9EF341D7A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132" b="-385"/>
          <a:stretch/>
        </p:blipFill>
        <p:spPr>
          <a:xfrm>
            <a:off x="13536488" y="377280"/>
            <a:ext cx="4289933" cy="5400600"/>
          </a:xfrm>
          <a:prstGeom prst="rect">
            <a:avLst/>
          </a:prstGeom>
        </p:spPr>
      </p:pic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DE52AEC-889D-4570-B8C1-959F97BD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E8BC5-92F4-48A2-86BE-0A9851C6FFAA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3C5B7EB-CD97-4FF4-8D66-7C43254D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CERN Summer School - Genf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B5BF43B-6870-4ADC-AA57-DC3F23907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4788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Lunch cards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BE6F3-A6BC-2C41-B7F6-9FE658E4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BE6E89-5E4C-3640-B633-2D4F2406C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89DE5-45C2-4282-AD07-C54FE563C546}" type="datetime1">
              <a:rPr lang="de-DE" smtClean="0"/>
              <a:t>30.07.2023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6DFC3-BBB1-5248-A3F5-1D79876E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Summer School - Genf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 t="20931" r="4093" b="21082"/>
          <a:stretch/>
        </p:blipFill>
        <p:spPr>
          <a:xfrm>
            <a:off x="2259442" y="3283041"/>
            <a:ext cx="4597626" cy="2905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7301" y="8252965"/>
            <a:ext cx="8431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Überall</a:t>
            </a:r>
            <a:r>
              <a:rPr lang="en-GB" sz="3600" dirty="0"/>
              <a:t> auf </a:t>
            </a:r>
            <a:r>
              <a:rPr lang="en-GB" sz="3600" dirty="0" err="1"/>
              <a:t>Meyrin</a:t>
            </a:r>
            <a:r>
              <a:rPr lang="en-GB" sz="3600" dirty="0"/>
              <a:t> Site</a:t>
            </a:r>
          </a:p>
          <a:p>
            <a:r>
              <a:rPr lang="en-GB" sz="3600" dirty="0"/>
              <a:t>	</a:t>
            </a:r>
            <a:r>
              <a:rPr lang="en-GB" sz="3600" dirty="0" err="1"/>
              <a:t>Prévessin</a:t>
            </a:r>
            <a:r>
              <a:rPr lang="en-GB" sz="3600" dirty="0"/>
              <a:t> Site</a:t>
            </a:r>
          </a:p>
          <a:p>
            <a:pPr algn="l"/>
            <a:r>
              <a:rPr lang="en-GB" sz="3600" dirty="0"/>
              <a:t>	Vending Machines</a:t>
            </a:r>
          </a:p>
          <a:p>
            <a:pPr algn="l"/>
            <a:r>
              <a:rPr lang="en-GB" sz="3600" dirty="0"/>
              <a:t>	</a:t>
            </a:r>
            <a:r>
              <a:rPr lang="en-GB" sz="3600" dirty="0" err="1"/>
              <a:t>Ausgewählte</a:t>
            </a:r>
            <a:r>
              <a:rPr lang="en-GB" sz="3600" dirty="0"/>
              <a:t> Restaurants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Täglich</a:t>
            </a:r>
            <a:r>
              <a:rPr lang="en-GB" sz="3600" dirty="0"/>
              <a:t> 38 CHF, </a:t>
            </a:r>
            <a:r>
              <a:rPr lang="en-GB" sz="3600" dirty="0" err="1"/>
              <a:t>selbst</a:t>
            </a:r>
            <a:r>
              <a:rPr lang="en-GB" sz="3600" dirty="0"/>
              <a:t> </a:t>
            </a:r>
            <a:r>
              <a:rPr lang="en-GB" sz="3600" dirty="0" err="1"/>
              <a:t>einteilbar</a:t>
            </a:r>
            <a:r>
              <a:rPr lang="en-GB" sz="3600" dirty="0"/>
              <a:t> (8 </a:t>
            </a:r>
            <a:r>
              <a:rPr lang="en-GB" sz="3600" dirty="0" err="1"/>
              <a:t>Frühstück</a:t>
            </a:r>
            <a:r>
              <a:rPr lang="en-GB" sz="3600" dirty="0"/>
              <a:t>, 15 </a:t>
            </a:r>
            <a:r>
              <a:rPr lang="en-GB" sz="3600" dirty="0" err="1"/>
              <a:t>Mittag</a:t>
            </a:r>
            <a:r>
              <a:rPr lang="en-GB" sz="3600" dirty="0"/>
              <a:t>-/</a:t>
            </a:r>
            <a:r>
              <a:rPr lang="en-GB" sz="3600" dirty="0" err="1"/>
              <a:t>Abendessen</a:t>
            </a:r>
            <a:r>
              <a:rPr lang="en-GB" sz="3600" dirty="0"/>
              <a:t>)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 err="1"/>
              <a:t>Benutzbar</a:t>
            </a:r>
            <a:r>
              <a:rPr lang="en-GB" sz="3600" dirty="0"/>
              <a:t> </a:t>
            </a:r>
            <a:r>
              <a:rPr lang="en-GB" sz="3600" dirty="0" err="1"/>
              <a:t>wie</a:t>
            </a:r>
            <a:r>
              <a:rPr lang="en-GB" sz="3600" dirty="0"/>
              <a:t> </a:t>
            </a:r>
            <a:r>
              <a:rPr lang="en-GB" sz="3600" dirty="0" err="1"/>
              <a:t>eine</a:t>
            </a:r>
            <a:r>
              <a:rPr lang="en-GB" sz="3600" dirty="0"/>
              <a:t> </a:t>
            </a:r>
            <a:r>
              <a:rPr lang="en-GB" sz="3600" dirty="0" err="1"/>
              <a:t>kontaktlose</a:t>
            </a:r>
            <a:r>
              <a:rPr lang="en-GB" sz="3600" dirty="0"/>
              <a:t> </a:t>
            </a:r>
            <a:r>
              <a:rPr lang="en-GB" sz="3600" dirty="0" err="1"/>
              <a:t>Kreditkarte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GB" sz="3600" dirty="0"/>
              <a:t>QR-Scan </a:t>
            </a:r>
            <a:r>
              <a:rPr lang="en-GB" sz="3600" dirty="0" err="1"/>
              <a:t>für</a:t>
            </a:r>
            <a:r>
              <a:rPr lang="en-GB" sz="3600" dirty="0"/>
              <a:t> </a:t>
            </a:r>
            <a:r>
              <a:rPr lang="en-GB" sz="3600" dirty="0" err="1"/>
              <a:t>Kontostand</a:t>
            </a:r>
            <a:endParaRPr lang="en-GB" sz="3600" dirty="0"/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348886"/>
            <a:ext cx="505062" cy="4682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565" y="9520218"/>
            <a:ext cx="423007" cy="389970"/>
          </a:xfrm>
          <a:prstGeom prst="round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656168" y="9090248"/>
            <a:ext cx="5430611" cy="3459656"/>
            <a:chOff x="6824750" y="1693893"/>
            <a:chExt cx="2152996" cy="13716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6" t="21121" r="4533" b="21339"/>
            <a:stretch/>
          </p:blipFill>
          <p:spPr>
            <a:xfrm>
              <a:off x="6824750" y="1693893"/>
              <a:ext cx="2152996" cy="13716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882937" y="2285998"/>
              <a:ext cx="384638" cy="390527"/>
            </a:xfrm>
            <a:prstGeom prst="rect">
              <a:avLst/>
            </a:prstGeom>
            <a:noFill/>
            <a:ln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16000" tIns="216000" rIns="216000" bIns="216000" rtlCol="0" anchor="ctr"/>
            <a:lstStyle/>
            <a:p>
              <a:pPr algn="ctr"/>
              <a:endParaRPr lang="en-GB" sz="2700"/>
            </a:p>
          </p:txBody>
        </p:sp>
      </p:grpSp>
      <p:sp>
        <p:nvSpPr>
          <p:cNvPr id="14" name="Right Arrow 13"/>
          <p:cNvSpPr/>
          <p:nvPr/>
        </p:nvSpPr>
        <p:spPr>
          <a:xfrm rot="20700000">
            <a:off x="9586424" y="10933057"/>
            <a:ext cx="1119650" cy="9160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0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949133"/>
              </p:ext>
            </p:extLst>
          </p:nvPr>
        </p:nvGraphicFramePr>
        <p:xfrm>
          <a:off x="9216008" y="3744822"/>
          <a:ext cx="8354064" cy="209181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0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6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328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299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effectLst/>
                        </a:rPr>
                        <a:t>Breakfast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effectLst/>
                        </a:rPr>
                        <a:t>Lunch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Afternoon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dirty="0">
                          <a:effectLst/>
                        </a:rPr>
                        <a:t>Dinner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1885">
                <a:tc>
                  <a:txBody>
                    <a:bodyPr/>
                    <a:lstStyle/>
                    <a:p>
                      <a:pPr algn="ctr" fontAlgn="b"/>
                      <a:r>
                        <a:rPr lang="de-DE" sz="2200" b="1" u="none" strike="noStrike" dirty="0">
                          <a:effectLst/>
                        </a:rPr>
                        <a:t>6</a:t>
                      </a:r>
                      <a:r>
                        <a:rPr lang="mr-IN" sz="2200" b="1" u="none" strike="noStrike" dirty="0">
                          <a:effectLst/>
                        </a:rPr>
                        <a:t>h30 - 10h30</a:t>
                      </a:r>
                      <a:endParaRPr lang="mr-IN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200" b="1" u="none" strike="noStrike" dirty="0">
                          <a:effectLst/>
                        </a:rPr>
                        <a:t>11</a:t>
                      </a:r>
                      <a:r>
                        <a:rPr lang="mr-IN" sz="2200" b="1" u="none" strike="noStrike" dirty="0">
                          <a:effectLst/>
                        </a:rPr>
                        <a:t>h30 – 14</a:t>
                      </a:r>
                      <a:r>
                        <a:rPr lang="de-DE" sz="2200" b="1" u="none" strike="noStrike" dirty="0">
                          <a:effectLst/>
                        </a:rPr>
                        <a:t>:15</a:t>
                      </a:r>
                      <a:r>
                        <a:rPr lang="mr-IN" sz="2200" b="1" u="none" strike="noStrike" dirty="0">
                          <a:effectLst/>
                        </a:rPr>
                        <a:t>h</a:t>
                      </a:r>
                      <a:endParaRPr lang="mr-IN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200" u="none" strike="noStrike" dirty="0">
                          <a:effectLst/>
                        </a:rPr>
                        <a:t>14h00 - 16h00</a:t>
                      </a:r>
                      <a:endParaRPr lang="de-DE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2200" b="1" u="none" strike="noStrike" dirty="0">
                          <a:effectLst/>
                        </a:rPr>
                        <a:t>18h00 - 20h00</a:t>
                      </a:r>
                      <a:endParaRPr lang="de-DE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9050" marR="19050" marT="1905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90E3B343-1341-AA4E-95FF-8E4411A69BBF}"/>
              </a:ext>
            </a:extLst>
          </p:cNvPr>
          <p:cNvSpPr txBox="1">
            <a:spLocks/>
          </p:cNvSpPr>
          <p:nvPr/>
        </p:nvSpPr>
        <p:spPr>
          <a:xfrm>
            <a:off x="9916257" y="1559276"/>
            <a:ext cx="15773400" cy="1988345"/>
          </a:xfrm>
          <a:prstGeom prst="rect">
            <a:avLst/>
          </a:prstGeom>
        </p:spPr>
        <p:txBody>
          <a:bodyPr vert="horz" lIns="137160" tIns="68580" rIns="137160" bIns="6858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800" dirty="0"/>
              <a:t>Opening Hours Restaurant 1</a:t>
            </a:r>
          </a:p>
        </p:txBody>
      </p:sp>
      <p:pic>
        <p:nvPicPr>
          <p:cNvPr id="18" name="Picture 8">
            <a:extLst>
              <a:ext uri="{FF2B5EF4-FFF2-40B4-BE49-F238E27FC236}">
                <a16:creationId xmlns:a16="http://schemas.microsoft.com/office/drawing/2014/main" id="{41CD59B7-8FF9-554F-817E-8D263D0B99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10013094"/>
            <a:ext cx="505062" cy="468213"/>
          </a:xfrm>
          <a:prstGeom prst="rect">
            <a:avLst/>
          </a:prstGeom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07184C31-3DCC-F547-B7FD-BEBECA7B048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834" y="8944309"/>
            <a:ext cx="505062" cy="46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6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F9E67-35C9-440C-8B2C-A92A58DFD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Safety </a:t>
            </a:r>
            <a:r>
              <a:rPr lang="de-DE" altLang="en-US" dirty="0" err="1"/>
              <a:t>first</a:t>
            </a:r>
            <a:r>
              <a:rPr lang="de-DE" altLang="en-US" dirty="0"/>
              <a:t>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8E2D543-9ABD-4559-A0BE-F96B3FC2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FFBAD-A994-4FFE-A541-17A1ABB0B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05345-0938-4C8E-8A4B-583627F365E2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84AA4-5CE6-4DA9-81FD-8B7A58B3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D5890B00-6CD1-441B-AA45-B06B901CA70C}"/>
              </a:ext>
            </a:extLst>
          </p:cNvPr>
          <p:cNvGrpSpPr>
            <a:grpSpLocks/>
          </p:cNvGrpSpPr>
          <p:nvPr/>
        </p:nvGrpSpPr>
        <p:grpSpPr bwMode="auto">
          <a:xfrm>
            <a:off x="5471592" y="8514184"/>
            <a:ext cx="3126785" cy="3119641"/>
            <a:chOff x="3521" y="5633"/>
            <a:chExt cx="2626" cy="2620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D60C1435-2DB8-4178-BEE3-EFF3FE3696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20" r="19220" b="4045"/>
            <a:stretch>
              <a:fillRect/>
            </a:stretch>
          </p:blipFill>
          <p:spPr bwMode="auto">
            <a:xfrm>
              <a:off x="3601" y="5689"/>
              <a:ext cx="246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9220" r="19220" b="404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D6BF84B6-1D88-48E6-B329-10A8C465E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1" y="5633"/>
              <a:ext cx="262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Group 5">
            <a:extLst>
              <a:ext uri="{FF2B5EF4-FFF2-40B4-BE49-F238E27FC236}">
                <a16:creationId xmlns:a16="http://schemas.microsoft.com/office/drawing/2014/main" id="{F68172CD-8C89-4A17-80F5-8397C8B581AF}"/>
              </a:ext>
            </a:extLst>
          </p:cNvPr>
          <p:cNvGrpSpPr>
            <a:grpSpLocks/>
          </p:cNvGrpSpPr>
          <p:nvPr/>
        </p:nvGrpSpPr>
        <p:grpSpPr bwMode="auto">
          <a:xfrm>
            <a:off x="5504932" y="5312385"/>
            <a:ext cx="3061296" cy="3118450"/>
            <a:chOff x="3549" y="2944"/>
            <a:chExt cx="2571" cy="2619"/>
          </a:xfrm>
        </p:grpSpPr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13CFD781-6602-4B63-AF29-85EF34351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9" y="3000"/>
              <a:ext cx="2411" cy="2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3F13A3AF-793B-4BCF-AC7F-6AB9B9C8EC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" y="2944"/>
              <a:ext cx="2571" cy="2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id="{B0B18DA6-550F-460E-856D-C57B83B3BBA9}"/>
              </a:ext>
            </a:extLst>
          </p:cNvPr>
          <p:cNvGrpSpPr>
            <a:grpSpLocks/>
          </p:cNvGrpSpPr>
          <p:nvPr/>
        </p:nvGrpSpPr>
        <p:grpSpPr bwMode="auto">
          <a:xfrm>
            <a:off x="10854758" y="5708889"/>
            <a:ext cx="5146216" cy="4005523"/>
            <a:chOff x="9756" y="4768"/>
            <a:chExt cx="4322" cy="3364"/>
          </a:xfrm>
        </p:grpSpPr>
        <p:pic>
          <p:nvPicPr>
            <p:cNvPr id="14" name="Picture 9">
              <a:extLst>
                <a:ext uri="{FF2B5EF4-FFF2-40B4-BE49-F238E27FC236}">
                  <a16:creationId xmlns:a16="http://schemas.microsoft.com/office/drawing/2014/main" id="{4FCAC53E-C77C-4C0E-83F2-7673C6A03E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6" y="4768"/>
              <a:ext cx="4322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5" name="Picture 10">
              <a:extLst>
                <a:ext uri="{FF2B5EF4-FFF2-40B4-BE49-F238E27FC236}">
                  <a16:creationId xmlns:a16="http://schemas.microsoft.com/office/drawing/2014/main" id="{558EAEA7-AEEF-4FAF-AEF0-A6AB4B6F7A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4" t="452" r="7364" b="452"/>
            <a:stretch>
              <a:fillRect/>
            </a:stretch>
          </p:blipFill>
          <p:spPr bwMode="auto">
            <a:xfrm>
              <a:off x="10311" y="6208"/>
              <a:ext cx="2159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7364" t="452" r="7364" b="45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" name="Rectangle 11">
            <a:extLst>
              <a:ext uri="{FF2B5EF4-FFF2-40B4-BE49-F238E27FC236}">
                <a16:creationId xmlns:a16="http://schemas.microsoft.com/office/drawing/2014/main" id="{4A9696A6-7454-4D7B-8BD6-9BEBBE2C1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197" y="8689160"/>
            <a:ext cx="2335519" cy="205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072" tIns="38072" rIns="38072" bIns="38072" anchor="ctr">
            <a:spAutoFit/>
          </a:bodyPr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de-DE" altLang="en-US" sz="12825"/>
              <a:t>✅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85372A3B-2A11-4399-8E91-8C9D7404D949}"/>
              </a:ext>
            </a:extLst>
          </p:cNvPr>
          <p:cNvGrpSpPr>
            <a:grpSpLocks/>
          </p:cNvGrpSpPr>
          <p:nvPr/>
        </p:nvGrpSpPr>
        <p:grpSpPr bwMode="auto">
          <a:xfrm>
            <a:off x="2162630" y="5319529"/>
            <a:ext cx="3047008" cy="3104162"/>
            <a:chOff x="742" y="2950"/>
            <a:chExt cx="2559" cy="2607"/>
          </a:xfrm>
        </p:grpSpPr>
        <p:pic>
          <p:nvPicPr>
            <p:cNvPr id="18" name="Picture 13">
              <a:extLst>
                <a:ext uri="{FF2B5EF4-FFF2-40B4-BE49-F238E27FC236}">
                  <a16:creationId xmlns:a16="http://schemas.microsoft.com/office/drawing/2014/main" id="{31CF3D1E-B7F1-452B-90D1-6F7BDA7130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" y="3006"/>
              <a:ext cx="2399" cy="2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:a16="http://schemas.microsoft.com/office/drawing/2014/main" id="{30B1ABD4-A950-4FD2-9838-801643DF4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" y="2950"/>
              <a:ext cx="2559" cy="26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0" name="Group 15">
            <a:extLst>
              <a:ext uri="{FF2B5EF4-FFF2-40B4-BE49-F238E27FC236}">
                <a16:creationId xmlns:a16="http://schemas.microsoft.com/office/drawing/2014/main" id="{5941392E-5661-47E8-97A1-BD7D83C91CD7}"/>
              </a:ext>
            </a:extLst>
          </p:cNvPr>
          <p:cNvGrpSpPr>
            <a:grpSpLocks/>
          </p:cNvGrpSpPr>
          <p:nvPr/>
        </p:nvGrpSpPr>
        <p:grpSpPr bwMode="auto">
          <a:xfrm>
            <a:off x="2153104" y="8514184"/>
            <a:ext cx="3067250" cy="3119641"/>
            <a:chOff x="734" y="5633"/>
            <a:chExt cx="2576" cy="2620"/>
          </a:xfrm>
        </p:grpSpPr>
        <p:pic>
          <p:nvPicPr>
            <p:cNvPr id="21" name="Picture 16">
              <a:extLst>
                <a:ext uri="{FF2B5EF4-FFF2-40B4-BE49-F238E27FC236}">
                  <a16:creationId xmlns:a16="http://schemas.microsoft.com/office/drawing/2014/main" id="{849BE6DD-77F2-4E5D-A043-45D8E77B6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" y="5689"/>
              <a:ext cx="2416" cy="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" name="Picture 17">
              <a:extLst>
                <a:ext uri="{FF2B5EF4-FFF2-40B4-BE49-F238E27FC236}">
                  <a16:creationId xmlns:a16="http://schemas.microsoft.com/office/drawing/2014/main" id="{98DEC51F-46CE-4AEF-A845-105B1C1AD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" y="5633"/>
              <a:ext cx="2576" cy="2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793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696275-5991-4BDC-B933-F9E9A6BF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15484-C200-4D48-9093-20DC8EC34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A0BA2-7347-4718-9332-E33A58A49B04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A5273D-E120-47D5-AB15-CB1BB042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00F3F7-21BF-4F07-AB9A-49D2265628B0}"/>
              </a:ext>
            </a:extLst>
          </p:cNvPr>
          <p:cNvSpPr/>
          <p:nvPr/>
        </p:nvSpPr>
        <p:spPr>
          <a:xfrm>
            <a:off x="10294814" y="341579"/>
            <a:ext cx="8007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https://indico.cern.ch/event/1233143/timetable/</a:t>
            </a:r>
            <a:endParaRPr lang="de-DE" sz="36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16CB0FD-2BDB-4641-A77A-643EEC151372}"/>
              </a:ext>
            </a:extLst>
          </p:cNvPr>
          <p:cNvSpPr txBox="1"/>
          <p:nvPr/>
        </p:nvSpPr>
        <p:spPr>
          <a:xfrm>
            <a:off x="2087216" y="4121696"/>
            <a:ext cx="7632848" cy="1716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Bitte bei Besuchen immer an die</a:t>
            </a:r>
            <a:b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  geschlossenen flachen Schuhe denken!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3600" dirty="0">
                <a:solidFill>
                  <a:srgbClr val="002060"/>
                </a:solidFill>
                <a:latin typeface="Arial Narrow" panose="020B0606020202030204" pitchFamily="34" charset="0"/>
              </a:rPr>
              <a:t>Pünktlich sein ;-)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24BF58B-2462-41C8-B6D2-2AAE2147917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r="12789"/>
          <a:stretch/>
        </p:blipFill>
        <p:spPr>
          <a:xfrm rot="962832">
            <a:off x="11416679" y="5540246"/>
            <a:ext cx="5659395" cy="6154236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F973F939-C5F2-4BAA-AF88-9FFFADB2AA1B}"/>
              </a:ext>
            </a:extLst>
          </p:cNvPr>
          <p:cNvSpPr txBox="1">
            <a:spLocks/>
          </p:cNvSpPr>
          <p:nvPr/>
        </p:nvSpPr>
        <p:spPr>
          <a:xfrm>
            <a:off x="1799184" y="7603082"/>
            <a:ext cx="9505056" cy="3791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400" b="1" kern="1200">
                <a:solidFill>
                  <a:srgbClr val="003477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Tägliche Treffen/Pausen/</a:t>
            </a:r>
            <a:r>
              <a:rPr lang="de-DE" dirty="0" err="1"/>
              <a:t>Slides</a:t>
            </a:r>
            <a:endParaRPr lang="de-DE" dirty="0"/>
          </a:p>
        </p:txBody>
      </p:sp>
      <p:pic>
        <p:nvPicPr>
          <p:cNvPr id="9" name="Picture 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13E45A1-3A83-C6B9-87F4-9997A8B6E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2592" y="1160155"/>
            <a:ext cx="3510315" cy="346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29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2B8A8C-E1D7-4438-BB84-473B6F25A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Navigation am CERN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3329746-C1AF-4D0A-9803-B80365D3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420B3F-CDD2-4C32-8740-72D84C17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107F-7E31-4E49-B7FE-CE0D32EA5F0C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DC0D0E7-04D2-477F-BACC-AA0BE405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2781B81-2D1D-478A-8B50-49213DDC37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https://maps.cern.ch/</a:t>
            </a:r>
          </a:p>
          <a:p>
            <a:r>
              <a:rPr lang="de-DE" dirty="0"/>
              <a:t>iPhone/iPad App – </a:t>
            </a:r>
            <a:r>
              <a:rPr lang="de-DE" dirty="0" err="1"/>
              <a:t>MapCERN</a:t>
            </a:r>
            <a:endParaRPr lang="de-DE" dirty="0"/>
          </a:p>
          <a:p>
            <a:r>
              <a:rPr lang="de-DE" dirty="0"/>
              <a:t>http://maps.cern.ch/mobile/  </a:t>
            </a:r>
          </a:p>
          <a:p>
            <a:r>
              <a:rPr lang="de-DE" dirty="0"/>
              <a:t>Oder analog … 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B34BF33-3EC9-2643-AC6B-75EBF562D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724" y="8081120"/>
            <a:ext cx="2718033" cy="2718033"/>
          </a:xfrm>
          <a:prstGeom prst="rect">
            <a:avLst/>
          </a:prstGeom>
        </p:spPr>
      </p:pic>
      <p:pic>
        <p:nvPicPr>
          <p:cNvPr id="10" name="Grafik 9" descr="Ein Bild, das Karte enthält.&#10;&#10;Automatisch generierte Beschreibung">
            <a:extLst>
              <a:ext uri="{FF2B5EF4-FFF2-40B4-BE49-F238E27FC236}">
                <a16:creationId xmlns:a16="http://schemas.microsoft.com/office/drawing/2014/main" id="{EBD89553-1CF5-AA4D-8ABA-FEDC2FC7E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360" y="1333645"/>
            <a:ext cx="4816652" cy="1042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9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5A39E1-952D-4FD3-9DFC-8A85F9F07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200" y="1326552"/>
            <a:ext cx="15053320" cy="1944000"/>
          </a:xfrm>
        </p:spPr>
        <p:txBody>
          <a:bodyPr/>
          <a:lstStyle/>
          <a:p>
            <a:r>
              <a:rPr lang="de-DE" altLang="en-US"/>
              <a:t>Money, Money, Money</a:t>
            </a:r>
            <a:endParaRPr lang="de-DE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BFD4DBC6-BDF2-4B57-B249-DDD1195F71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793992" y="4802108"/>
            <a:ext cx="11351736" cy="4511431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FD90D02A-93A0-4EFD-9A50-4F88640A2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6908" y="9187014"/>
            <a:ext cx="15755376" cy="186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1pPr>
            <a:lvl2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2pPr>
            <a:lvl3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3pPr>
            <a:lvl4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4pPr>
            <a:lvl5pPr>
              <a:spcBef>
                <a:spcPts val="59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5pPr>
            <a:lvl6pPr marL="25146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6pPr>
            <a:lvl7pPr marL="29718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7pPr>
            <a:lvl8pPr marL="34290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8pPr>
            <a:lvl9pPr marL="3886200" indent="-228600" defTabSz="449263" eaLnBrk="0" fontAlgn="base" hangingPunct="0">
              <a:spcBef>
                <a:spcPts val="59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23913" algn="l"/>
                <a:tab pos="1649413" algn="l"/>
                <a:tab pos="2474913" algn="l"/>
                <a:tab pos="3300413" algn="l"/>
                <a:tab pos="4125913" algn="l"/>
                <a:tab pos="4951413" algn="l"/>
                <a:tab pos="5776913" algn="l"/>
                <a:tab pos="6602413" algn="l"/>
                <a:tab pos="7427913" algn="l"/>
                <a:tab pos="8253413" algn="l"/>
                <a:tab pos="9078913" algn="l"/>
                <a:tab pos="9904413" algn="l"/>
                <a:tab pos="10729913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  <a:tab pos="17373600" algn="l"/>
                <a:tab pos="18097500" algn="l"/>
                <a:tab pos="18821400" algn="l"/>
                <a:tab pos="19545300" algn="l"/>
                <a:tab pos="20269200" algn="l"/>
                <a:tab pos="20993100" algn="l"/>
              </a:tabLst>
              <a:defRPr sz="5200">
                <a:solidFill>
                  <a:srgbClr val="000000"/>
                </a:solidFill>
                <a:latin typeface="Helvetica Light" charset="0"/>
                <a:cs typeface="Helvetica Light" charset="0"/>
              </a:defRPr>
            </a:lvl9pPr>
          </a:lstStyle>
          <a:p>
            <a:pPr algn="ctr" eaLnBrk="1">
              <a:buClrTx/>
              <a:buFontTx/>
              <a:buNone/>
            </a:pPr>
            <a:endParaRPr lang="de-DE" altLang="en-US" sz="39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24984DE-DB17-4662-994A-D1898E9D2135}"/>
              </a:ext>
            </a:extLst>
          </p:cNvPr>
          <p:cNvSpPr/>
          <p:nvPr/>
        </p:nvSpPr>
        <p:spPr>
          <a:xfrm>
            <a:off x="6119664" y="10587608"/>
            <a:ext cx="4774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Bat 500 CHF 24/7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CC8F1806-1308-4A5D-B753-6CC8A02AC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FD2E9-180C-4F50-8350-2D456C8F1326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5376B2FB-AA59-4929-83C5-AC0CB4C8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F9FDC51B-D2C7-4EF0-B2A4-46AB1BC2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43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F2E640-028A-42F5-A658-3246CAE1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en-US" dirty="0"/>
              <a:t>WiFi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9C66244-92AC-4987-A383-6BA139653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64F1E7-79F8-4F41-868A-48935E54E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AC4E4-821D-42B5-B496-EB6BBD57D9D3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4710EF-0296-418A-9755-407AFCD6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E10DBB4-FAF5-42C1-95D7-AA06591CB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362" y="4697620"/>
            <a:ext cx="6430872" cy="49131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95B470E-1378-4533-B659-525226F541C9}"/>
              </a:ext>
            </a:extLst>
          </p:cNvPr>
          <p:cNvSpPr/>
          <p:nvPr/>
        </p:nvSpPr>
        <p:spPr>
          <a:xfrm>
            <a:off x="5687616" y="3270552"/>
            <a:ext cx="6068521" cy="51706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6600" dirty="0"/>
              <a:t>CERN Visitor Wi-Fi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oder</a:t>
            </a:r>
          </a:p>
          <a:p>
            <a:pPr algn="ctr"/>
            <a:endParaRPr lang="de-DE" sz="6600" dirty="0"/>
          </a:p>
          <a:p>
            <a:pPr algn="ctr"/>
            <a:r>
              <a:rPr lang="de-DE" sz="6600" dirty="0"/>
              <a:t>CERN</a:t>
            </a:r>
          </a:p>
        </p:txBody>
      </p:sp>
      <p:pic>
        <p:nvPicPr>
          <p:cNvPr id="10" name="Grafik 9" descr="WLAN">
            <a:extLst>
              <a:ext uri="{FF2B5EF4-FFF2-40B4-BE49-F238E27FC236}">
                <a16:creationId xmlns:a16="http://schemas.microsoft.com/office/drawing/2014/main" id="{4EA70B58-B75E-DF49-9BDF-3B932EDE5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3386" y="5364070"/>
            <a:ext cx="7262089" cy="726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30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91F51AD-4C67-4D70-9961-39DD3DB2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Via CERN Network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AA2D68F-204F-45BB-B835-2770F9D89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F035F5-FEF5-426B-BDFE-5696A1D66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1452-31B4-4B1E-B94D-D37AA1B3233A}" type="datetime1">
              <a:rPr lang="de-DE" smtClean="0"/>
              <a:t>30.07.2023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7DAC3A-46C5-4D80-A187-E659A6057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CERN Summer School - Genf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948F36C-BC36-4C4B-8B85-C77C534F5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21732" y="3913338"/>
            <a:ext cx="15108968" cy="813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5258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D4A7F7A2-A14E-4FDF-B650-158BC175D722}" vid="{CE7A43F0-446E-4FB5-81AE-B7B4887E525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309</Words>
  <Application>Microsoft Office PowerPoint</Application>
  <PresentationFormat>Custom</PresentationFormat>
  <Paragraphs>90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Narrow</vt:lpstr>
      <vt:lpstr>Calibri</vt:lpstr>
      <vt:lpstr>Helvetica Light</vt:lpstr>
      <vt:lpstr>Symbol</vt:lpstr>
      <vt:lpstr>Times New Roman</vt:lpstr>
      <vt:lpstr>Wingdings</vt:lpstr>
      <vt:lpstr>NTW</vt:lpstr>
      <vt:lpstr>CERN Summer School 2023</vt:lpstr>
      <vt:lpstr>Contact Numbers</vt:lpstr>
      <vt:lpstr>Lunch cards</vt:lpstr>
      <vt:lpstr>Safety first!</vt:lpstr>
      <vt:lpstr>Agenda</vt:lpstr>
      <vt:lpstr>Navigation am CERN</vt:lpstr>
      <vt:lpstr>Money, Money, Money</vt:lpstr>
      <vt:lpstr>WiFi</vt:lpstr>
      <vt:lpstr>Via CERN Network</vt:lpstr>
      <vt:lpstr>Via CERN Network</vt:lpstr>
      <vt:lpstr>Via CERN Network</vt:lpstr>
      <vt:lpstr>Adapter</vt:lpstr>
      <vt:lpstr>Timetable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Organisatorisches am CERN</dc:title>
  <dc:creator>Julia Woithe</dc:creator>
  <cp:lastModifiedBy>Niklas Herff</cp:lastModifiedBy>
  <cp:revision>93</cp:revision>
  <cp:lastPrinted>1601-01-01T00:00:00Z</cp:lastPrinted>
  <dcterms:created xsi:type="dcterms:W3CDTF">1601-01-01T00:00:00Z</dcterms:created>
  <dcterms:modified xsi:type="dcterms:W3CDTF">2023-07-30T14:14:43Z</dcterms:modified>
</cp:coreProperties>
</file>