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00" r:id="rId2"/>
    <p:sldId id="343" r:id="rId3"/>
    <p:sldId id="348" r:id="rId4"/>
    <p:sldId id="342" r:id="rId5"/>
    <p:sldId id="346" r:id="rId6"/>
    <p:sldId id="347" r:id="rId7"/>
    <p:sldId id="345" r:id="rId8"/>
    <p:sldId id="349" r:id="rId9"/>
    <p:sldId id="351" r:id="rId10"/>
    <p:sldId id="344" r:id="rId11"/>
    <p:sldId id="350" r:id="rId12"/>
    <p:sldId id="352" r:id="rId13"/>
    <p:sldId id="364" r:id="rId14"/>
    <p:sldId id="353" r:id="rId15"/>
    <p:sldId id="354" r:id="rId16"/>
    <p:sldId id="359" r:id="rId17"/>
    <p:sldId id="356" r:id="rId18"/>
    <p:sldId id="355" r:id="rId19"/>
    <p:sldId id="357" r:id="rId20"/>
    <p:sldId id="361" r:id="rId21"/>
    <p:sldId id="358" r:id="rId22"/>
    <p:sldId id="363" r:id="rId23"/>
    <p:sldId id="362" r:id="rId24"/>
    <p:sldId id="28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00000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5"/>
    <p:restoredTop sz="96194" autoAdjust="0"/>
  </p:normalViewPr>
  <p:slideViewPr>
    <p:cSldViewPr snapToObjects="1">
      <p:cViewPr varScale="1">
        <p:scale>
          <a:sx n="82" d="100"/>
          <a:sy n="82" d="100"/>
        </p:scale>
        <p:origin x="662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22-Sep-23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22-Sep-23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Cherenkov Detectors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8E61864-9B60-AD23-3B06-5B75D1CD09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de-DE" dirty="0"/>
              <a:t>17.09.2023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438B0C6-011A-6F48-622B-04FC4FE6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M. Van Dijk | Cherenkov Detectors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17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2994D-FAD7-7947-93FF-DBD8F7824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09739"/>
            <a:ext cx="11376025" cy="1719262"/>
          </a:xfrm>
        </p:spPr>
        <p:txBody>
          <a:bodyPr/>
          <a:lstStyle/>
          <a:p>
            <a:r>
              <a:rPr lang="en-GB" dirty="0"/>
              <a:t>Cherenkov detectors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3AF7D-6BEA-5947-B9F3-10C4C282A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DFC53-252C-EA4F-8AC8-7AA02FEC2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Cherenkov Detectors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5839B-B818-5046-88A6-449223FF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280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3F0B779-ED40-FA98-7D9F-0BBF325170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8608" y="1052736"/>
                <a:ext cx="11376024" cy="5148039"/>
              </a:xfrm>
            </p:spPr>
            <p:txBody>
              <a:bodyPr/>
              <a:lstStyle/>
              <a:p>
                <a:r>
                  <a:rPr lang="en-US" dirty="0"/>
                  <a:t>Refractive index is the key to Cherenkov light</a:t>
                </a:r>
              </a:p>
              <a:p>
                <a:pPr lvl="1"/>
                <a:r>
                  <a:rPr lang="en-US" dirty="0"/>
                  <a:t>It sets the angle of emission</a:t>
                </a:r>
              </a:p>
              <a:p>
                <a:pPr lvl="1"/>
                <a:r>
                  <a:rPr lang="en-US" dirty="0"/>
                  <a:t>It sets the quantity of light you get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Different properties for different media</a:t>
                </a:r>
              </a:p>
              <a:p>
                <a:pPr lvl="1"/>
                <a:r>
                  <a:rPr lang="en-US" dirty="0"/>
                  <a:t>Gas 	1.000-1.005</a:t>
                </a:r>
              </a:p>
              <a:p>
                <a:pPr lvl="1"/>
                <a:r>
                  <a:rPr lang="en-US" dirty="0"/>
                  <a:t>Aerogel 	1.01-1.05</a:t>
                </a:r>
              </a:p>
              <a:p>
                <a:pPr lvl="1"/>
                <a:r>
                  <a:rPr lang="en-US" dirty="0"/>
                  <a:t>Solid 	1.40-1.70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Light yield scales as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e>
                              <m:sup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𝜷</m:t>
                                </m:r>
                              </m:e>
                              <m:sup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en-GB" dirty="0"/>
                  <a:t>Some cm of solid can be equivalent to a few meters of gas</a:t>
                </a:r>
              </a:p>
              <a:p>
                <a:pPr lvl="1"/>
                <a:r>
                  <a:rPr lang="en-GB" dirty="0"/>
                  <a:t>But the behaviour of the emitted Cherenkov light is quite different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3F0B779-ED40-FA98-7D9F-0BBF325170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8608" y="1052736"/>
                <a:ext cx="11376024" cy="5148039"/>
              </a:xfrm>
              <a:blipFill>
                <a:blip r:embed="rId2"/>
                <a:stretch>
                  <a:fillRect l="-1340" t="-2370" b="-7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794D9CE-4521-B2F3-9840-1424D4E94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Refractive index is the name of the game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74ADC-88E8-1D91-7766-5B490B9C3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CD7A5-4BA6-0A24-7BF1-3A836EA9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</a:t>
            </a:r>
            <a:r>
              <a:rPr lang="nl-NL" dirty="0" err="1"/>
              <a:t>Cherenkov</a:t>
            </a:r>
            <a:r>
              <a:rPr lang="nl-NL" dirty="0"/>
              <a:t>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06FD5-C5E2-7F01-3EA5-456BD21F4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5B55C3-9002-B0CB-1472-E3B09D7D8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36" y="1193445"/>
            <a:ext cx="4738405" cy="447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65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76B112A-1C1C-B60B-10D5-C7CA7D9FB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6991" y="476672"/>
            <a:ext cx="2530361" cy="272261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7AC641-B86B-A549-E6A9-23C33667A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5471987" cy="5148039"/>
          </a:xfrm>
        </p:spPr>
        <p:txBody>
          <a:bodyPr/>
          <a:lstStyle/>
          <a:p>
            <a:r>
              <a:rPr lang="en-US" dirty="0"/>
              <a:t>The core idea of the RICH technique is to project the ring forward so that the angle of the photons can be measured</a:t>
            </a:r>
          </a:p>
          <a:p>
            <a:pPr lvl="1"/>
            <a:r>
              <a:rPr lang="en-US" dirty="0"/>
              <a:t>Use gaseous medium (</a:t>
            </a:r>
            <a:r>
              <a:rPr lang="en-GB" dirty="0">
                <a:solidFill>
                  <a:srgbClr val="202124"/>
                </a:solidFill>
              </a:rPr>
              <a:t>Č angle ~few degrees)</a:t>
            </a:r>
            <a:endParaRPr lang="en-US" dirty="0"/>
          </a:p>
          <a:p>
            <a:pPr lvl="1"/>
            <a:r>
              <a:rPr lang="en-US" dirty="0"/>
              <a:t>Cherenkov angle + momentum = PID </a:t>
            </a:r>
          </a:p>
          <a:p>
            <a:pPr lvl="1"/>
            <a:r>
              <a:rPr lang="en-GB" dirty="0"/>
              <a:t>Gathering enough light takes O(1m) of gas</a:t>
            </a:r>
          </a:p>
          <a:p>
            <a:r>
              <a:rPr lang="en-GB" dirty="0"/>
              <a:t>Example case: </a:t>
            </a:r>
            <a:r>
              <a:rPr lang="en-GB" dirty="0" err="1"/>
              <a:t>LHCb</a:t>
            </a:r>
            <a:r>
              <a:rPr lang="en-GB" dirty="0"/>
              <a:t> RICH</a:t>
            </a:r>
          </a:p>
          <a:p>
            <a:pPr lvl="1"/>
            <a:r>
              <a:rPr lang="en-GB" dirty="0" err="1"/>
              <a:t>LHCb</a:t>
            </a:r>
            <a:r>
              <a:rPr lang="en-GB" dirty="0"/>
              <a:t> has two RICH detectors</a:t>
            </a:r>
          </a:p>
          <a:p>
            <a:pPr lvl="1"/>
            <a:r>
              <a:rPr lang="en-GB" dirty="0"/>
              <a:t>Filled with two different refractive index gases</a:t>
            </a:r>
          </a:p>
          <a:p>
            <a:pPr lvl="1"/>
            <a:r>
              <a:rPr lang="en-GB" dirty="0"/>
              <a:t>Used for particle identification</a:t>
            </a:r>
          </a:p>
          <a:p>
            <a:pPr lvl="2"/>
            <a:r>
              <a:rPr lang="en-US" dirty="0"/>
              <a:t>Different from beamline: mix of different momenta so needs external information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91C2B9-AED0-99D7-2B2F-AAAF7ECA0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Ring Imaging Cherenkov – RICH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F41A4-99DA-10DF-D641-9CE6A2A92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D9D1D-A6FF-821E-BBB1-F17F89DA8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5A38F-7CFB-3CDE-DA84-65879D684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4F4A17-72A4-FC78-D1E6-30862FFD0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122" y="172664"/>
            <a:ext cx="2324857" cy="3329513"/>
          </a:xfrm>
          <a:prstGeom prst="rect">
            <a:avLst/>
          </a:prstGeom>
        </p:spPr>
      </p:pic>
      <p:pic>
        <p:nvPicPr>
          <p:cNvPr id="2050" name="Picture 2" descr="9. Display of a simulated LHCb event in RICH 1 [5]. The blue and red dots represent photon hits and the solid lines are fitted rings. The rings are from particle tracks passing through aerogel and C4F10 radiators.">
            <a:extLst>
              <a:ext uri="{FF2B5EF4-FFF2-40B4-BE49-F238E27FC236}">
                <a16:creationId xmlns:a16="http://schemas.microsoft.com/office/drawing/2014/main" id="{CBE6E58F-6804-85CC-09CF-09AD8F288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52" y="3418947"/>
            <a:ext cx="3055566" cy="282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1E2471C-A361-F763-40B9-498B76275326}"/>
              </a:ext>
            </a:extLst>
          </p:cNvPr>
          <p:cNvSpPr txBox="1"/>
          <p:nvPr/>
        </p:nvSpPr>
        <p:spPr>
          <a:xfrm>
            <a:off x="6032383" y="3356992"/>
            <a:ext cx="20213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err="1"/>
              <a:t>LHCb</a:t>
            </a:r>
            <a:r>
              <a:rPr lang="en-US" sz="1400" dirty="0"/>
              <a:t> simulation (RICH1)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680363-E18B-C428-76F0-97FFF8DA405A}"/>
              </a:ext>
            </a:extLst>
          </p:cNvPr>
          <p:cNvSpPr txBox="1"/>
          <p:nvPr/>
        </p:nvSpPr>
        <p:spPr>
          <a:xfrm>
            <a:off x="7854120" y="197913"/>
            <a:ext cx="104676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err="1"/>
              <a:t>LHCb</a:t>
            </a:r>
            <a:r>
              <a:rPr lang="en-US" sz="1400" dirty="0"/>
              <a:t> RICH1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C1788A-E110-BEBC-D723-564FAF48F920}"/>
              </a:ext>
            </a:extLst>
          </p:cNvPr>
          <p:cNvSpPr txBox="1"/>
          <p:nvPr/>
        </p:nvSpPr>
        <p:spPr>
          <a:xfrm>
            <a:off x="10308102" y="11552"/>
            <a:ext cx="104676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err="1"/>
              <a:t>LHCb</a:t>
            </a:r>
            <a:r>
              <a:rPr lang="en-US" sz="1400" dirty="0"/>
              <a:t> RICH2</a:t>
            </a:r>
            <a:endParaRPr lang="en-GB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C9DEFCA-6C5F-8531-6208-9F55468796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1611" y="3711408"/>
            <a:ext cx="3659326" cy="238188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9518D9F-73D4-1FB2-C310-9EFE156FFD17}"/>
              </a:ext>
            </a:extLst>
          </p:cNvPr>
          <p:cNvSpPr txBox="1"/>
          <p:nvPr/>
        </p:nvSpPr>
        <p:spPr>
          <a:xfrm>
            <a:off x="9185374" y="3522860"/>
            <a:ext cx="209993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err="1"/>
              <a:t>LHCb</a:t>
            </a:r>
            <a:r>
              <a:rPr lang="en-US" sz="1400" dirty="0"/>
              <a:t> RICH1 performance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09481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EACCFA-F958-7560-09FF-8D7E7E4A2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52736"/>
            <a:ext cx="5543996" cy="5019195"/>
          </a:xfrm>
        </p:spPr>
        <p:txBody>
          <a:bodyPr/>
          <a:lstStyle/>
          <a:p>
            <a:r>
              <a:rPr lang="en-US" dirty="0"/>
              <a:t>Neutrino detection experiment in Japan</a:t>
            </a:r>
          </a:p>
          <a:p>
            <a:pPr lvl="1"/>
            <a:r>
              <a:rPr lang="en-US" dirty="0"/>
              <a:t>Giant tank of pure water (41.4m high, 39.3m </a:t>
            </a:r>
            <a:r>
              <a:rPr lang="en-GB" b="0" i="0" dirty="0">
                <a:solidFill>
                  <a:srgbClr val="202124"/>
                </a:solidFill>
                <a:effectLst/>
              </a:rPr>
              <a:t>Ø )</a:t>
            </a:r>
          </a:p>
          <a:p>
            <a:pPr lvl="1"/>
            <a:r>
              <a:rPr lang="en-GB" dirty="0">
                <a:solidFill>
                  <a:srgbClr val="202124"/>
                </a:solidFill>
              </a:rPr>
              <a:t>So, uses liquid medium (Č angle ~45 </a:t>
            </a:r>
            <a:r>
              <a:rPr lang="en-GB" dirty="0" err="1">
                <a:solidFill>
                  <a:srgbClr val="202124"/>
                </a:solidFill>
              </a:rPr>
              <a:t>deg</a:t>
            </a:r>
            <a:r>
              <a:rPr lang="en-GB" dirty="0">
                <a:solidFill>
                  <a:srgbClr val="202124"/>
                </a:solidFill>
              </a:rPr>
              <a:t>)</a:t>
            </a:r>
            <a:endParaRPr lang="en-GB" b="0" i="0" dirty="0">
              <a:solidFill>
                <a:srgbClr val="202124"/>
              </a:solidFill>
              <a:effectLst/>
            </a:endParaRPr>
          </a:p>
          <a:p>
            <a:pPr lvl="1"/>
            <a:r>
              <a:rPr lang="en-GB" dirty="0">
                <a:solidFill>
                  <a:srgbClr val="202124"/>
                </a:solidFill>
              </a:rPr>
              <a:t>Light detectors around and on top and bottom</a:t>
            </a:r>
          </a:p>
          <a:p>
            <a:pPr lvl="1"/>
            <a:endParaRPr lang="en-GB" dirty="0">
              <a:solidFill>
                <a:srgbClr val="202124"/>
              </a:solidFill>
            </a:endParaRPr>
          </a:p>
          <a:p>
            <a:r>
              <a:rPr lang="en-GB" dirty="0">
                <a:solidFill>
                  <a:srgbClr val="202124"/>
                </a:solidFill>
              </a:rPr>
              <a:t>Physics with cosmic rays as “beam” </a:t>
            </a:r>
          </a:p>
          <a:p>
            <a:pPr lvl="1"/>
            <a:r>
              <a:rPr lang="en-GB" dirty="0">
                <a:solidFill>
                  <a:srgbClr val="202124"/>
                </a:solidFill>
              </a:rPr>
              <a:t>Radiation from space</a:t>
            </a:r>
          </a:p>
          <a:p>
            <a:pPr lvl="1"/>
            <a:r>
              <a:rPr lang="en-GB" dirty="0">
                <a:solidFill>
                  <a:srgbClr val="202124"/>
                </a:solidFill>
              </a:rPr>
              <a:t>“Disk” event indicates track passing through </a:t>
            </a:r>
          </a:p>
          <a:p>
            <a:pPr lvl="1"/>
            <a:r>
              <a:rPr lang="en-GB" dirty="0"/>
              <a:t>“Ring” event indicates track stopping in tank</a:t>
            </a:r>
          </a:p>
          <a:p>
            <a:pPr lvl="1"/>
            <a:r>
              <a:rPr lang="en-GB" dirty="0" err="1"/>
              <a:t>Center</a:t>
            </a:r>
            <a:r>
              <a:rPr lang="en-GB" dirty="0"/>
              <a:t> and orientation of ring / disk gives point of impact and direction of track</a:t>
            </a:r>
          </a:p>
          <a:p>
            <a:pPr lvl="1"/>
            <a:r>
              <a:rPr lang="en-GB" dirty="0"/>
              <a:t>Different shapes and sizes give more information about event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52F831-E25E-249C-5699-CB61E6159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 </a:t>
            </a:r>
            <a:r>
              <a:rPr lang="en-US" dirty="0" err="1"/>
              <a:t>Kamiokande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0C6A4-AD41-5F1C-77F6-B7FB0DD94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9D453-DEFC-EE2E-33D8-47E20E1D8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38989B-9B9D-855F-B46C-EAC0D7466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D911DC7-AEB8-D1D2-8E58-C143C224B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440" y="114653"/>
            <a:ext cx="4476539" cy="299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osmic Ray Muon In Super-k Detector Photograph by Tomasz Barszczak/super- kamiokande Collaboration/science Photo Library - Fine Art America">
            <a:extLst>
              <a:ext uri="{FF2B5EF4-FFF2-40B4-BE49-F238E27FC236}">
                <a16:creationId xmlns:a16="http://schemas.microsoft.com/office/drawing/2014/main" id="{F08A59BD-3B1B-057F-18F9-9436A6CEB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596" y="3209586"/>
            <a:ext cx="3037551" cy="298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C20E56-58E5-18EC-928E-E9B84B1F72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3331" y="3195999"/>
            <a:ext cx="3011926" cy="30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81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FF8010-3543-B275-EC89-AB41ECA4D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845" y="1161763"/>
            <a:ext cx="11376024" cy="5148039"/>
          </a:xfrm>
        </p:spPr>
        <p:txBody>
          <a:bodyPr/>
          <a:lstStyle/>
          <a:p>
            <a:r>
              <a:rPr lang="en-US" dirty="0"/>
              <a:t>Why does a nuclear reactor glow blue? </a:t>
            </a:r>
          </a:p>
          <a:p>
            <a:pPr lvl="1"/>
            <a:r>
              <a:rPr lang="en-US" dirty="0"/>
              <a:t>Take the Frank-Tamm relation and plot it for water</a:t>
            </a:r>
          </a:p>
          <a:p>
            <a:pPr lvl="1"/>
            <a:r>
              <a:rPr lang="en-US" dirty="0"/>
              <a:t>In energy space (eV) and in wavelength space (nm)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Still – where does the blue glow come from? </a:t>
            </a:r>
          </a:p>
          <a:p>
            <a:pPr lvl="1"/>
            <a:r>
              <a:rPr lang="en-US" dirty="0"/>
              <a:t>After all, a nuclear reactor produces neutrons? </a:t>
            </a:r>
          </a:p>
          <a:p>
            <a:endParaRPr lang="en-US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F75904-6A16-124A-3377-6118AA81B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up with the blue glow?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EAB17-A120-B730-143D-128CF1BB3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908C6-D7AB-054D-CF8B-C7B35C92E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B551B-F23C-7D84-481D-38B3EB562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4D2162-B3F1-CE60-20FF-6CAC69AB9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6209" y="2224041"/>
            <a:ext cx="3373830" cy="32777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90A375-9DED-4613-A473-A9B3EADF8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603" y="2215522"/>
            <a:ext cx="3373830" cy="3277709"/>
          </a:xfrm>
          <a:prstGeom prst="rect">
            <a:avLst/>
          </a:prstGeom>
        </p:spPr>
      </p:pic>
      <p:pic>
        <p:nvPicPr>
          <p:cNvPr id="2050" name="Picture 2" descr="Combating corrosion in the world's aging nuclear reactors">
            <a:extLst>
              <a:ext uri="{FF2B5EF4-FFF2-40B4-BE49-F238E27FC236}">
                <a16:creationId xmlns:a16="http://schemas.microsoft.com/office/drawing/2014/main" id="{C83B2690-D81B-E3E8-8AA2-EB491C0FD4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423" y="2787215"/>
            <a:ext cx="4906300" cy="33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3C14F9-E994-4696-0F1D-0141346675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9195" y="259502"/>
            <a:ext cx="2592288" cy="8371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438734-631D-AB98-51FB-56503AE182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8439" y="1379177"/>
            <a:ext cx="3733800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79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DDF23B3-3C5B-C9BA-EA38-C400A1F5CA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052736"/>
                <a:ext cx="5471987" cy="5148039"/>
              </a:xfrm>
            </p:spPr>
            <p:txBody>
              <a:bodyPr/>
              <a:lstStyle/>
              <a:p>
                <a:r>
                  <a:rPr lang="en-US" dirty="0"/>
                  <a:t>In the previous examples, the refractive index of the medium was fixed</a:t>
                </a:r>
              </a:p>
              <a:p>
                <a:pPr lvl="1"/>
                <a:r>
                  <a:rPr lang="en-US" dirty="0"/>
                  <a:t>However, in the beamline we can play with it</a:t>
                </a:r>
              </a:p>
              <a:p>
                <a:r>
                  <a:rPr lang="en-US" dirty="0"/>
                  <a:t>Refractive index of a gas is dependent on its absolute pressure</a:t>
                </a:r>
              </a:p>
              <a:p>
                <a:pPr lvl="1"/>
                <a:r>
                  <a:rPr lang="en-US" dirty="0"/>
                  <a:t>The refractive index is </a:t>
                </a:r>
                <a:r>
                  <a:rPr lang="en-US" b="1" dirty="0"/>
                  <a:t>linear</a:t>
                </a:r>
                <a:r>
                  <a:rPr lang="en-US" dirty="0"/>
                  <a:t> with pressure</a:t>
                </a:r>
              </a:p>
              <a:p>
                <a:pPr lvl="2"/>
                <a:r>
                  <a:rPr lang="en-US" dirty="0"/>
                  <a:t>Dependency is:  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1+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bar</m:t>
                        </m:r>
                      </m:e>
                    </m:d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Different gases have different k values</a:t>
                </a:r>
              </a:p>
              <a:p>
                <a:pPr lvl="1"/>
                <a:r>
                  <a:rPr lang="en-US" dirty="0"/>
                  <a:t>This gives rise to the idea of a Cherenkov threshold – as a pressure</a:t>
                </a:r>
              </a:p>
              <a:p>
                <a:pPr lvl="1"/>
                <a:r>
                  <a:rPr lang="en-US" dirty="0"/>
                  <a:t>It is defined as the threshold at which a particle starts emitting light</a:t>
                </a:r>
              </a:p>
              <a:p>
                <a:pPr lvl="1"/>
                <a:r>
                  <a:rPr lang="en-US" dirty="0"/>
                  <a:t>For example, CO</a:t>
                </a:r>
                <a:r>
                  <a:rPr lang="en-US" baseline="-25000" dirty="0"/>
                  <a:t>2 </a:t>
                </a:r>
                <a:r>
                  <a:rPr lang="en-US" dirty="0"/>
                  <a:t>with a beam of 3 GeV/c has a pion threshold of 2.4 bar</a:t>
                </a:r>
                <a:endParaRPr lang="en-US" baseline="-25000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DDF23B3-3C5B-C9BA-EA38-C400A1F5CA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052736"/>
                <a:ext cx="5471987" cy="5148039"/>
              </a:xfrm>
              <a:blipFill>
                <a:blip r:embed="rId2"/>
                <a:stretch>
                  <a:fillRect l="-2784" t="-2370" r="-2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B177E511-E5B1-3717-E3C7-F2FB5FD67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the refractive index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75311-7ED1-C7AE-644B-A32311694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C830E-06E9-14DD-D8E6-2757F49D0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DDD17-9029-18C1-BAB6-126751870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7FEA76-0A3B-1653-BB0D-8DD3AE75DD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6" y="1780097"/>
            <a:ext cx="6210473" cy="4264881"/>
          </a:xfrm>
          <a:prstGeom prst="rect">
            <a:avLst/>
          </a:prstGeom>
        </p:spPr>
      </p:pic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C4A60AE8-C7E9-CD34-8474-D526DF4FC0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207642"/>
              </p:ext>
            </p:extLst>
          </p:nvPr>
        </p:nvGraphicFramePr>
        <p:xfrm>
          <a:off x="8680317" y="202313"/>
          <a:ext cx="2767856" cy="1112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83928">
                  <a:extLst>
                    <a:ext uri="{9D8B030D-6E8A-4147-A177-3AD203B41FA5}">
                      <a16:colId xmlns:a16="http://schemas.microsoft.com/office/drawing/2014/main" val="2857735815"/>
                    </a:ext>
                  </a:extLst>
                </a:gridCol>
                <a:gridCol w="1383928">
                  <a:extLst>
                    <a:ext uri="{9D8B030D-6E8A-4147-A177-3AD203B41FA5}">
                      <a16:colId xmlns:a16="http://schemas.microsoft.com/office/drawing/2014/main" val="22406012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k-value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051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Helium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3.50 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/>
                        <a:t> 10</a:t>
                      </a:r>
                      <a:r>
                        <a:rPr lang="en-US" baseline="30000"/>
                        <a:t>-5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66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</a:t>
                      </a:r>
                      <a:r>
                        <a:rPr lang="en-US" baseline="-25000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4.50 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dirty="0"/>
                        <a:t> 10</a:t>
                      </a:r>
                      <a:r>
                        <a:rPr lang="en-US" baseline="30000" dirty="0"/>
                        <a:t>-4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701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02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374;g275ba8f76e3_0_0">
            <a:extLst>
              <a:ext uri="{FF2B5EF4-FFF2-40B4-BE49-F238E27FC236}">
                <a16:creationId xmlns:a16="http://schemas.microsoft.com/office/drawing/2014/main" id="{A479E7FD-45CD-AA48-7B71-DEDC643833D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22792" y="530510"/>
            <a:ext cx="5449692" cy="2250418"/>
          </a:xfrm>
          <a:prstGeom prst="roundRect">
            <a:avLst>
              <a:gd name="adj" fmla="val 16667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7B27C9-A6A1-DA0E-3502-3EA7BC9A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52736"/>
            <a:ext cx="11520659" cy="5148039"/>
          </a:xfrm>
        </p:spPr>
        <p:txBody>
          <a:bodyPr/>
          <a:lstStyle/>
          <a:p>
            <a:r>
              <a:rPr lang="en-US" dirty="0"/>
              <a:t>Device also known as XCET</a:t>
            </a:r>
          </a:p>
          <a:p>
            <a:pPr lvl="1"/>
            <a:r>
              <a:rPr lang="en-US" dirty="0"/>
              <a:t>Key beamline equipment for PID</a:t>
            </a:r>
          </a:p>
          <a:p>
            <a:pPr lvl="1"/>
            <a:r>
              <a:rPr lang="en-US" dirty="0"/>
              <a:t>Both the T9 and T10 beamlines have two</a:t>
            </a:r>
          </a:p>
          <a:p>
            <a:pPr lvl="1"/>
            <a:r>
              <a:rPr lang="en-US" dirty="0"/>
              <a:t>High pressure (&lt;16 bar, XCET040) and low pressure (&lt;4.2 bar, XCET043)</a:t>
            </a:r>
          </a:p>
          <a:p>
            <a:r>
              <a:rPr lang="en-US" dirty="0"/>
              <a:t>Combination of signals from two XCETs lets experiments take one species of particles from the beam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US" dirty="0"/>
              <a:t>Calculate thresholds for different particles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US" dirty="0"/>
              <a:t>Set one just below threshold of desired particle, the other above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US" dirty="0"/>
              <a:t>Combine what you need to see in the two detectors</a:t>
            </a:r>
          </a:p>
          <a:p>
            <a:pPr marL="969962" lvl="2" indent="-342900">
              <a:buFont typeface="+mj-lt"/>
              <a:buAutoNum type="alphaLcPeriod"/>
            </a:pPr>
            <a:r>
              <a:rPr lang="en-US" i="1" dirty="0"/>
              <a:t>No signal</a:t>
            </a:r>
            <a:r>
              <a:rPr lang="en-US" dirty="0"/>
              <a:t> in detector set </a:t>
            </a:r>
            <a:r>
              <a:rPr lang="en-US" b="1" dirty="0"/>
              <a:t>below</a:t>
            </a:r>
            <a:r>
              <a:rPr lang="en-US" dirty="0"/>
              <a:t> threshold</a:t>
            </a:r>
          </a:p>
          <a:p>
            <a:pPr marL="969962" lvl="2" indent="-342900">
              <a:buFont typeface="+mj-lt"/>
              <a:buAutoNum type="alphaLcPeriod"/>
            </a:pPr>
            <a:r>
              <a:rPr lang="en-US" dirty="0"/>
              <a:t>Signal in detector set </a:t>
            </a:r>
            <a:r>
              <a:rPr lang="en-US" b="1" dirty="0"/>
              <a:t>above</a:t>
            </a:r>
            <a:r>
              <a:rPr lang="en-US" dirty="0"/>
              <a:t> threshold</a:t>
            </a:r>
          </a:p>
          <a:p>
            <a:r>
              <a:rPr lang="en-US" dirty="0"/>
              <a:t>This combination gives the users the flexibility to select (tag) a desired particle species</a:t>
            </a:r>
          </a:p>
          <a:p>
            <a:pPr marL="969962" lvl="2" indent="-342900">
              <a:buFont typeface="+mj-lt"/>
              <a:buAutoNum type="alphaLcPeriod"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7309B3-7F06-7F77-A7E2-06A96FAC5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Cherenkov Threshold Counters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8509-D6C5-3575-21A4-4AC37D7D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4BF3B-45AD-80E9-F21D-D371AB9CC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34C50-F024-9C38-D012-02BD6CF96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360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19C7E9A-154E-FEC9-5D0A-33B3D52B1161}"/>
              </a:ext>
            </a:extLst>
          </p:cNvPr>
          <p:cNvCxnSpPr>
            <a:cxnSpLocks/>
          </p:cNvCxnSpPr>
          <p:nvPr/>
        </p:nvCxnSpPr>
        <p:spPr>
          <a:xfrm>
            <a:off x="2207859" y="4745552"/>
            <a:ext cx="561633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DB3ACEB-222F-5DD1-DA96-542E508F16F4}"/>
              </a:ext>
            </a:extLst>
          </p:cNvPr>
          <p:cNvCxnSpPr>
            <a:cxnSpLocks/>
          </p:cNvCxnSpPr>
          <p:nvPr/>
        </p:nvCxnSpPr>
        <p:spPr>
          <a:xfrm>
            <a:off x="2207859" y="5177600"/>
            <a:ext cx="561633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4F82F6B-CBBD-8A12-EEFF-319BDEEEF7F3}"/>
              </a:ext>
            </a:extLst>
          </p:cNvPr>
          <p:cNvCxnSpPr>
            <a:cxnSpLocks/>
          </p:cNvCxnSpPr>
          <p:nvPr/>
        </p:nvCxnSpPr>
        <p:spPr>
          <a:xfrm>
            <a:off x="2207859" y="3881456"/>
            <a:ext cx="561633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28FC262-BF54-E47B-4377-73C1E5E73AE7}"/>
              </a:ext>
            </a:extLst>
          </p:cNvPr>
          <p:cNvCxnSpPr>
            <a:cxnSpLocks/>
          </p:cNvCxnSpPr>
          <p:nvPr/>
        </p:nvCxnSpPr>
        <p:spPr>
          <a:xfrm>
            <a:off x="2207859" y="4313504"/>
            <a:ext cx="561633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B212294-4640-0A90-D3DA-B05715CBD052}"/>
              </a:ext>
            </a:extLst>
          </p:cNvPr>
          <p:cNvCxnSpPr>
            <a:cxnSpLocks/>
          </p:cNvCxnSpPr>
          <p:nvPr/>
        </p:nvCxnSpPr>
        <p:spPr>
          <a:xfrm>
            <a:off x="2207859" y="3449408"/>
            <a:ext cx="561633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24BD7CD-0A55-8FD4-1E39-788E3B94E27A}"/>
              </a:ext>
            </a:extLst>
          </p:cNvPr>
          <p:cNvCxnSpPr>
            <a:cxnSpLocks/>
          </p:cNvCxnSpPr>
          <p:nvPr/>
        </p:nvCxnSpPr>
        <p:spPr>
          <a:xfrm>
            <a:off x="2207568" y="5645226"/>
            <a:ext cx="561662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8866ED-7B7E-16B4-D72E-4A98035D4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US" dirty="0"/>
              <a:t>We use a small trick: we use the coincidence of the scintillators </a:t>
            </a:r>
            <a:br>
              <a:rPr lang="en-US" dirty="0"/>
            </a:br>
            <a:r>
              <a:rPr lang="en-US" dirty="0"/>
              <a:t>before and after the XCET to normalize the XCET: definition of XCET efficiency! </a:t>
            </a:r>
          </a:p>
          <a:p>
            <a:pPr lvl="1"/>
            <a:r>
              <a:rPr lang="en-US" dirty="0"/>
              <a:t>Technically, we use the coincidence of the XCET with the trigger divided by the trigger</a:t>
            </a:r>
          </a:p>
          <a:p>
            <a:r>
              <a:rPr lang="en-US" dirty="0"/>
              <a:t>What do we expect to find when we do a pressure scan? </a:t>
            </a:r>
          </a:p>
          <a:p>
            <a:pPr lvl="1"/>
            <a:r>
              <a:rPr lang="en-US" dirty="0"/>
              <a:t>Let’s put in an expected beam of 20% of all five particles (e, µ, </a:t>
            </a:r>
            <a:r>
              <a:rPr lang="el-GR" dirty="0"/>
              <a:t>π</a:t>
            </a:r>
            <a:r>
              <a:rPr lang="en-US" dirty="0"/>
              <a:t>, K, p) and label the thresholds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0BFAF0-FC4D-65C8-28DD-9CA4DF00A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 pressure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8DD38-5CBB-A0A5-8882-1A3533A58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0B91A-32A4-8999-C7F5-72EE277DE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58B5A-799F-AD1A-6916-5EFDD4DF2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82BA388-959B-5B19-5629-8E66324411B7}"/>
              </a:ext>
            </a:extLst>
          </p:cNvPr>
          <p:cNvCxnSpPr>
            <a:cxnSpLocks/>
          </p:cNvCxnSpPr>
          <p:nvPr/>
        </p:nvCxnSpPr>
        <p:spPr>
          <a:xfrm flipV="1">
            <a:off x="2207568" y="3088681"/>
            <a:ext cx="0" cy="255654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95823B8-1255-B56C-F898-1614DAA59F03}"/>
              </a:ext>
            </a:extLst>
          </p:cNvPr>
          <p:cNvSpPr txBox="1"/>
          <p:nvPr/>
        </p:nvSpPr>
        <p:spPr>
          <a:xfrm rot="16200000">
            <a:off x="1264840" y="4254030"/>
            <a:ext cx="9832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Efficiency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A48F7F-8A7C-185B-C5AC-A0CA92AD740D}"/>
              </a:ext>
            </a:extLst>
          </p:cNvPr>
          <p:cNvSpPr txBox="1"/>
          <p:nvPr/>
        </p:nvSpPr>
        <p:spPr>
          <a:xfrm>
            <a:off x="1473966" y="3310908"/>
            <a:ext cx="5899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100%</a:t>
            </a:r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4D9D10B-C3C9-9BF0-110A-6BB1E29B0441}"/>
              </a:ext>
            </a:extLst>
          </p:cNvPr>
          <p:cNvCxnSpPr>
            <a:cxnSpLocks/>
          </p:cNvCxnSpPr>
          <p:nvPr/>
        </p:nvCxnSpPr>
        <p:spPr>
          <a:xfrm>
            <a:off x="3190327" y="3212976"/>
            <a:ext cx="0" cy="24519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5DFA4B-6E97-575C-79A0-4C5E28554F5B}"/>
              </a:ext>
            </a:extLst>
          </p:cNvPr>
          <p:cNvCxnSpPr>
            <a:cxnSpLocks/>
          </p:cNvCxnSpPr>
          <p:nvPr/>
        </p:nvCxnSpPr>
        <p:spPr>
          <a:xfrm>
            <a:off x="4100093" y="3229677"/>
            <a:ext cx="0" cy="24519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E647149-EC7D-8397-2479-163E83FBF18E}"/>
              </a:ext>
            </a:extLst>
          </p:cNvPr>
          <p:cNvCxnSpPr>
            <a:cxnSpLocks/>
          </p:cNvCxnSpPr>
          <p:nvPr/>
        </p:nvCxnSpPr>
        <p:spPr>
          <a:xfrm>
            <a:off x="5053204" y="3229677"/>
            <a:ext cx="0" cy="24519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4DA4DAE-949D-204C-72F2-F002592E3540}"/>
              </a:ext>
            </a:extLst>
          </p:cNvPr>
          <p:cNvCxnSpPr>
            <a:cxnSpLocks/>
          </p:cNvCxnSpPr>
          <p:nvPr/>
        </p:nvCxnSpPr>
        <p:spPr>
          <a:xfrm>
            <a:off x="5978322" y="3212976"/>
            <a:ext cx="0" cy="24519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42D2626-1D45-A7BC-8B09-27D8B90B8EDD}"/>
              </a:ext>
            </a:extLst>
          </p:cNvPr>
          <p:cNvCxnSpPr>
            <a:cxnSpLocks/>
          </p:cNvCxnSpPr>
          <p:nvPr/>
        </p:nvCxnSpPr>
        <p:spPr>
          <a:xfrm>
            <a:off x="6888088" y="3229677"/>
            <a:ext cx="0" cy="24519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BC8BF10-597B-453B-C566-C8681AE1E3F5}"/>
              </a:ext>
            </a:extLst>
          </p:cNvPr>
          <p:cNvSpPr txBox="1"/>
          <p:nvPr/>
        </p:nvSpPr>
        <p:spPr>
          <a:xfrm>
            <a:off x="3075301" y="5788359"/>
            <a:ext cx="2388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</a:t>
            </a:r>
            <a:r>
              <a:rPr lang="en-US" baseline="-25000" dirty="0"/>
              <a:t>e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3D8CAB-61ED-A0D8-C53B-3718655238D6}"/>
              </a:ext>
            </a:extLst>
          </p:cNvPr>
          <p:cNvSpPr txBox="1"/>
          <p:nvPr/>
        </p:nvSpPr>
        <p:spPr>
          <a:xfrm>
            <a:off x="3983020" y="5795184"/>
            <a:ext cx="2420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</a:t>
            </a:r>
            <a:r>
              <a:rPr lang="en-US" baseline="-25000" dirty="0"/>
              <a:t>µ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C505BED-1C5B-01C7-FFBE-EBDF0BEAC02A}"/>
              </a:ext>
            </a:extLst>
          </p:cNvPr>
          <p:cNvSpPr txBox="1"/>
          <p:nvPr/>
        </p:nvSpPr>
        <p:spPr>
          <a:xfrm>
            <a:off x="4926618" y="5774597"/>
            <a:ext cx="2596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</a:t>
            </a:r>
            <a:r>
              <a:rPr lang="el-GR" baseline="-25000" dirty="0"/>
              <a:t>π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1721BC-48B2-AC8A-4CC7-5110246241FD}"/>
              </a:ext>
            </a:extLst>
          </p:cNvPr>
          <p:cNvSpPr txBox="1"/>
          <p:nvPr/>
        </p:nvSpPr>
        <p:spPr>
          <a:xfrm>
            <a:off x="5839520" y="5805264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</a:t>
            </a:r>
            <a:r>
              <a:rPr lang="en-US" baseline="-25000" dirty="0"/>
              <a:t>K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235345-494E-6201-DA22-1C4A3E9E7C37}"/>
              </a:ext>
            </a:extLst>
          </p:cNvPr>
          <p:cNvSpPr txBox="1"/>
          <p:nvPr/>
        </p:nvSpPr>
        <p:spPr>
          <a:xfrm>
            <a:off x="6768664" y="5805264"/>
            <a:ext cx="2388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</a:t>
            </a:r>
            <a:r>
              <a:rPr lang="en-US" baseline="-25000" dirty="0"/>
              <a:t>p</a:t>
            </a:r>
            <a:endParaRPr lang="en-GB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79F332-85C0-C50A-D3C1-44F068857EBB}"/>
              </a:ext>
            </a:extLst>
          </p:cNvPr>
          <p:cNvCxnSpPr>
            <a:cxnSpLocks/>
          </p:cNvCxnSpPr>
          <p:nvPr/>
        </p:nvCxnSpPr>
        <p:spPr>
          <a:xfrm>
            <a:off x="2207568" y="5645226"/>
            <a:ext cx="98275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BE8F5B5-FE06-5A59-463E-DCD22DD130E8}"/>
              </a:ext>
            </a:extLst>
          </p:cNvPr>
          <p:cNvCxnSpPr>
            <a:cxnSpLocks/>
          </p:cNvCxnSpPr>
          <p:nvPr/>
        </p:nvCxnSpPr>
        <p:spPr>
          <a:xfrm>
            <a:off x="3198183" y="5177600"/>
            <a:ext cx="90235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5A5E1FC-A831-EBCF-FB24-36F726BE2413}"/>
              </a:ext>
            </a:extLst>
          </p:cNvPr>
          <p:cNvCxnSpPr>
            <a:cxnSpLocks/>
          </p:cNvCxnSpPr>
          <p:nvPr/>
        </p:nvCxnSpPr>
        <p:spPr>
          <a:xfrm>
            <a:off x="4109766" y="4747772"/>
            <a:ext cx="9389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30F1A9E-216F-2913-DDC9-812F81D25558}"/>
              </a:ext>
            </a:extLst>
          </p:cNvPr>
          <p:cNvCxnSpPr>
            <a:cxnSpLocks/>
          </p:cNvCxnSpPr>
          <p:nvPr/>
        </p:nvCxnSpPr>
        <p:spPr>
          <a:xfrm>
            <a:off x="5057993" y="4313504"/>
            <a:ext cx="9389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19F2E8C-D667-7730-A78C-A10BF60FA99B}"/>
              </a:ext>
            </a:extLst>
          </p:cNvPr>
          <p:cNvCxnSpPr>
            <a:cxnSpLocks/>
          </p:cNvCxnSpPr>
          <p:nvPr/>
        </p:nvCxnSpPr>
        <p:spPr>
          <a:xfrm>
            <a:off x="5967760" y="3902489"/>
            <a:ext cx="9389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1248FAA-99EA-2F55-5DEC-EEBC760E9A17}"/>
              </a:ext>
            </a:extLst>
          </p:cNvPr>
          <p:cNvCxnSpPr>
            <a:cxnSpLocks/>
          </p:cNvCxnSpPr>
          <p:nvPr/>
        </p:nvCxnSpPr>
        <p:spPr>
          <a:xfrm>
            <a:off x="6885201" y="3449407"/>
            <a:ext cx="9389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2" descr="Freddie Mercury | Biography, Parents, Songs, &amp; Facts | Britannica">
            <a:extLst>
              <a:ext uri="{FF2B5EF4-FFF2-40B4-BE49-F238E27FC236}">
                <a16:creationId xmlns:a16="http://schemas.microsoft.com/office/drawing/2014/main" id="{78A1B560-B107-A9A4-0173-8BC6025DB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7691" y="50845"/>
            <a:ext cx="1642502" cy="123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097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8D7462-4AA6-27E0-4A7E-7A6EEE15C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US" dirty="0"/>
              <a:t>Add some more reality: remember Drs Frank and Tamm? </a:t>
            </a:r>
          </a:p>
          <a:p>
            <a:pPr lvl="1"/>
            <a:r>
              <a:rPr lang="en-US" dirty="0"/>
              <a:t>At the threshold pressure, n</a:t>
            </a:r>
            <a:r>
              <a:rPr lang="el-GR" dirty="0"/>
              <a:t>β</a:t>
            </a:r>
            <a:r>
              <a:rPr lang="en-US" dirty="0"/>
              <a:t> = 1 (this is the definition!) </a:t>
            </a:r>
          </a:p>
          <a:p>
            <a:pPr lvl="1"/>
            <a:r>
              <a:rPr lang="en-US" dirty="0"/>
              <a:t>So….we get no light at all at the Cherenkov threshold! </a:t>
            </a:r>
          </a:p>
          <a:p>
            <a:pPr lvl="1"/>
            <a:r>
              <a:rPr lang="en-US" dirty="0"/>
              <a:t>Light yield scales linearly with (P – </a:t>
            </a:r>
            <a:r>
              <a:rPr lang="en-US" dirty="0" err="1"/>
              <a:t>P</a:t>
            </a:r>
            <a:r>
              <a:rPr lang="en-US" baseline="-25000" dirty="0" err="1"/>
              <a:t>thr</a:t>
            </a:r>
            <a:r>
              <a:rPr lang="en-US" dirty="0"/>
              <a:t>)</a:t>
            </a:r>
            <a:r>
              <a:rPr lang="en-US" baseline="-2500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76054-A3E2-0839-8A34-4B01EE58A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 pressure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29A2B-3F0E-50D0-50AA-923EFD447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CE2DE-42F5-BD12-3ED9-3FCD45884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635FB-0B5F-5607-0CBE-A0DA8B7F9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F3EE36-4541-7CE3-23C7-F6C25B9964F3}"/>
              </a:ext>
            </a:extLst>
          </p:cNvPr>
          <p:cNvCxnSpPr>
            <a:cxnSpLocks/>
          </p:cNvCxnSpPr>
          <p:nvPr/>
        </p:nvCxnSpPr>
        <p:spPr>
          <a:xfrm flipV="1">
            <a:off x="2207568" y="3088681"/>
            <a:ext cx="0" cy="255654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9127609-449A-9FDD-0FE7-A2FD41122D69}"/>
              </a:ext>
            </a:extLst>
          </p:cNvPr>
          <p:cNvCxnSpPr>
            <a:cxnSpLocks/>
          </p:cNvCxnSpPr>
          <p:nvPr/>
        </p:nvCxnSpPr>
        <p:spPr>
          <a:xfrm>
            <a:off x="2207568" y="5645226"/>
            <a:ext cx="561662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B658856-3B95-CBE1-DE46-21FEC8BC7B90}"/>
              </a:ext>
            </a:extLst>
          </p:cNvPr>
          <p:cNvCxnSpPr>
            <a:cxnSpLocks/>
          </p:cNvCxnSpPr>
          <p:nvPr/>
        </p:nvCxnSpPr>
        <p:spPr>
          <a:xfrm>
            <a:off x="2207859" y="4745552"/>
            <a:ext cx="561633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0942B2D-2BF3-2A54-CCD4-83B034EAD7D9}"/>
              </a:ext>
            </a:extLst>
          </p:cNvPr>
          <p:cNvCxnSpPr>
            <a:cxnSpLocks/>
          </p:cNvCxnSpPr>
          <p:nvPr/>
        </p:nvCxnSpPr>
        <p:spPr>
          <a:xfrm>
            <a:off x="2207859" y="5177600"/>
            <a:ext cx="561633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3221206-CC81-BDA0-9A0F-477437D10230}"/>
              </a:ext>
            </a:extLst>
          </p:cNvPr>
          <p:cNvCxnSpPr>
            <a:cxnSpLocks/>
          </p:cNvCxnSpPr>
          <p:nvPr/>
        </p:nvCxnSpPr>
        <p:spPr>
          <a:xfrm>
            <a:off x="2207859" y="3881456"/>
            <a:ext cx="561633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6485470-147B-9557-EFC4-3F7E6B695CEB}"/>
              </a:ext>
            </a:extLst>
          </p:cNvPr>
          <p:cNvCxnSpPr>
            <a:cxnSpLocks/>
          </p:cNvCxnSpPr>
          <p:nvPr/>
        </p:nvCxnSpPr>
        <p:spPr>
          <a:xfrm>
            <a:off x="2207859" y="4313504"/>
            <a:ext cx="561633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8C201A6-7E4A-0DA9-C8EA-6A5B7F694DDF}"/>
              </a:ext>
            </a:extLst>
          </p:cNvPr>
          <p:cNvCxnSpPr>
            <a:cxnSpLocks/>
          </p:cNvCxnSpPr>
          <p:nvPr/>
        </p:nvCxnSpPr>
        <p:spPr>
          <a:xfrm>
            <a:off x="2207859" y="3449408"/>
            <a:ext cx="561633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6B0F976-3222-F21E-8DCC-9FA1F05D3209}"/>
              </a:ext>
            </a:extLst>
          </p:cNvPr>
          <p:cNvSpPr txBox="1"/>
          <p:nvPr/>
        </p:nvSpPr>
        <p:spPr>
          <a:xfrm rot="16200000">
            <a:off x="1264840" y="4254030"/>
            <a:ext cx="9832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Efficiency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A7F772-15FD-DD11-7BDE-1CBF6991BF96}"/>
              </a:ext>
            </a:extLst>
          </p:cNvPr>
          <p:cNvSpPr txBox="1"/>
          <p:nvPr/>
        </p:nvSpPr>
        <p:spPr>
          <a:xfrm>
            <a:off x="1473966" y="3310908"/>
            <a:ext cx="5899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100%</a:t>
            </a:r>
            <a:endParaRPr lang="en-GB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CA8FF5F-4174-2893-CCD4-29A458ADE705}"/>
              </a:ext>
            </a:extLst>
          </p:cNvPr>
          <p:cNvCxnSpPr>
            <a:cxnSpLocks/>
          </p:cNvCxnSpPr>
          <p:nvPr/>
        </p:nvCxnSpPr>
        <p:spPr>
          <a:xfrm>
            <a:off x="3190327" y="3212976"/>
            <a:ext cx="0" cy="24519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7B293B8-D5CA-EFCD-3741-854158CDDE42}"/>
              </a:ext>
            </a:extLst>
          </p:cNvPr>
          <p:cNvCxnSpPr>
            <a:cxnSpLocks/>
          </p:cNvCxnSpPr>
          <p:nvPr/>
        </p:nvCxnSpPr>
        <p:spPr>
          <a:xfrm>
            <a:off x="4100093" y="3229677"/>
            <a:ext cx="0" cy="24519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26F0917-EEC1-9230-1A1B-CF3678808CBE}"/>
              </a:ext>
            </a:extLst>
          </p:cNvPr>
          <p:cNvCxnSpPr>
            <a:cxnSpLocks/>
          </p:cNvCxnSpPr>
          <p:nvPr/>
        </p:nvCxnSpPr>
        <p:spPr>
          <a:xfrm>
            <a:off x="5053204" y="3229677"/>
            <a:ext cx="0" cy="24519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25DB0A7-4DDA-35C9-D75D-3A76645AEFEE}"/>
              </a:ext>
            </a:extLst>
          </p:cNvPr>
          <p:cNvCxnSpPr>
            <a:cxnSpLocks/>
          </p:cNvCxnSpPr>
          <p:nvPr/>
        </p:nvCxnSpPr>
        <p:spPr>
          <a:xfrm>
            <a:off x="5978322" y="3212976"/>
            <a:ext cx="0" cy="24519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E7D109F-7220-DEC6-3C69-208EBE959344}"/>
              </a:ext>
            </a:extLst>
          </p:cNvPr>
          <p:cNvCxnSpPr>
            <a:cxnSpLocks/>
          </p:cNvCxnSpPr>
          <p:nvPr/>
        </p:nvCxnSpPr>
        <p:spPr>
          <a:xfrm>
            <a:off x="6888088" y="3229677"/>
            <a:ext cx="0" cy="24519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10F523D-CF48-69FF-5C36-5A5EF3A15436}"/>
              </a:ext>
            </a:extLst>
          </p:cNvPr>
          <p:cNvSpPr txBox="1"/>
          <p:nvPr/>
        </p:nvSpPr>
        <p:spPr>
          <a:xfrm>
            <a:off x="3075301" y="5788359"/>
            <a:ext cx="2388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</a:t>
            </a:r>
            <a:r>
              <a:rPr lang="en-US" baseline="-25000" dirty="0"/>
              <a:t>e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622C24-70A1-3F73-BD13-DB4A984C90F8}"/>
              </a:ext>
            </a:extLst>
          </p:cNvPr>
          <p:cNvSpPr txBox="1"/>
          <p:nvPr/>
        </p:nvSpPr>
        <p:spPr>
          <a:xfrm>
            <a:off x="3983020" y="5795184"/>
            <a:ext cx="2420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</a:t>
            </a:r>
            <a:r>
              <a:rPr lang="en-US" baseline="-25000" dirty="0"/>
              <a:t>µ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2913974-D627-E549-CA75-D91844225DE5}"/>
              </a:ext>
            </a:extLst>
          </p:cNvPr>
          <p:cNvSpPr txBox="1"/>
          <p:nvPr/>
        </p:nvSpPr>
        <p:spPr>
          <a:xfrm>
            <a:off x="4926618" y="5774597"/>
            <a:ext cx="2596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</a:t>
            </a:r>
            <a:r>
              <a:rPr lang="el-GR" baseline="-25000" dirty="0"/>
              <a:t>π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D7AE2BA-13E9-B28D-27A9-380C22212C34}"/>
              </a:ext>
            </a:extLst>
          </p:cNvPr>
          <p:cNvSpPr txBox="1"/>
          <p:nvPr/>
        </p:nvSpPr>
        <p:spPr>
          <a:xfrm>
            <a:off x="5839520" y="5805264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</a:t>
            </a:r>
            <a:r>
              <a:rPr lang="en-US" baseline="-25000" dirty="0"/>
              <a:t>K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83C115-A432-7C6C-C934-CD239354EB63}"/>
              </a:ext>
            </a:extLst>
          </p:cNvPr>
          <p:cNvSpPr txBox="1"/>
          <p:nvPr/>
        </p:nvSpPr>
        <p:spPr>
          <a:xfrm>
            <a:off x="6768664" y="5805264"/>
            <a:ext cx="2388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</a:t>
            </a:r>
            <a:r>
              <a:rPr lang="en-US" baseline="-25000" dirty="0"/>
              <a:t>p</a:t>
            </a:r>
            <a:endParaRPr lang="en-GB" dirty="0"/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2CB4F832-7609-84B2-387C-1C7324485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6280" y="1497370"/>
            <a:ext cx="2592288" cy="837135"/>
          </a:xfrm>
          <a:prstGeom prst="rect">
            <a:avLst/>
          </a:prstGeom>
        </p:spPr>
      </p:pic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B5FDA8F-37FC-01E4-9744-A80E825C8265}"/>
              </a:ext>
            </a:extLst>
          </p:cNvPr>
          <p:cNvGrpSpPr/>
          <p:nvPr/>
        </p:nvGrpSpPr>
        <p:grpSpPr>
          <a:xfrm>
            <a:off x="2207568" y="3449407"/>
            <a:ext cx="5597962" cy="2643772"/>
            <a:chOff x="2207568" y="3449407"/>
            <a:chExt cx="5597962" cy="26437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36AA56B-DE7A-E550-28DD-DD455711E8B1}"/>
                </a:ext>
              </a:extLst>
            </p:cNvPr>
            <p:cNvCxnSpPr>
              <a:cxnSpLocks/>
            </p:cNvCxnSpPr>
            <p:nvPr/>
          </p:nvCxnSpPr>
          <p:spPr>
            <a:xfrm>
              <a:off x="2207568" y="5645226"/>
              <a:ext cx="982759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68FE7058-3A2E-98C4-A48A-A0DA9B260618}"/>
                </a:ext>
              </a:extLst>
            </p:cNvPr>
            <p:cNvCxnSpPr>
              <a:cxnSpLocks/>
              <a:stCxn id="101" idx="0"/>
            </p:cNvCxnSpPr>
            <p:nvPr/>
          </p:nvCxnSpPr>
          <p:spPr>
            <a:xfrm flipV="1">
              <a:off x="3616962" y="5177600"/>
              <a:ext cx="483572" cy="76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7BAF55A1-3093-070F-F747-7C93AB4104FB}"/>
                </a:ext>
              </a:extLst>
            </p:cNvPr>
            <p:cNvCxnSpPr>
              <a:cxnSpLocks/>
            </p:cNvCxnSpPr>
            <p:nvPr/>
          </p:nvCxnSpPr>
          <p:spPr>
            <a:xfrm>
              <a:off x="4511824" y="4747772"/>
              <a:ext cx="53693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7AFAEBC7-FF31-1422-9FF8-A39CDA495C0F}"/>
                </a:ext>
              </a:extLst>
            </p:cNvPr>
            <p:cNvCxnSpPr>
              <a:cxnSpLocks/>
            </p:cNvCxnSpPr>
            <p:nvPr/>
          </p:nvCxnSpPr>
          <p:spPr>
            <a:xfrm>
              <a:off x="5489558" y="4313504"/>
              <a:ext cx="48181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89114459-DA2D-2887-7777-DCBF62128551}"/>
                </a:ext>
              </a:extLst>
            </p:cNvPr>
            <p:cNvCxnSpPr>
              <a:cxnSpLocks/>
            </p:cNvCxnSpPr>
            <p:nvPr/>
          </p:nvCxnSpPr>
          <p:spPr>
            <a:xfrm>
              <a:off x="6382387" y="3893158"/>
              <a:ext cx="50734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Arc 100">
              <a:extLst>
                <a:ext uri="{FF2B5EF4-FFF2-40B4-BE49-F238E27FC236}">
                  <a16:creationId xmlns:a16="http://schemas.microsoft.com/office/drawing/2014/main" id="{ECA78AD7-50F1-C2E8-E937-5B45A2B1F66F}"/>
                </a:ext>
              </a:extLst>
            </p:cNvPr>
            <p:cNvSpPr/>
            <p:nvPr/>
          </p:nvSpPr>
          <p:spPr>
            <a:xfrm flipH="1">
              <a:off x="3184910" y="5178362"/>
              <a:ext cx="864104" cy="914817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Arc 101">
              <a:extLst>
                <a:ext uri="{FF2B5EF4-FFF2-40B4-BE49-F238E27FC236}">
                  <a16:creationId xmlns:a16="http://schemas.microsoft.com/office/drawing/2014/main" id="{E987CC7A-8F95-6E90-3A44-BFEA3661A44E}"/>
                </a:ext>
              </a:extLst>
            </p:cNvPr>
            <p:cNvSpPr/>
            <p:nvPr/>
          </p:nvSpPr>
          <p:spPr>
            <a:xfrm flipH="1">
              <a:off x="4094675" y="4749988"/>
              <a:ext cx="864104" cy="882817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Arc 102">
              <a:extLst>
                <a:ext uri="{FF2B5EF4-FFF2-40B4-BE49-F238E27FC236}">
                  <a16:creationId xmlns:a16="http://schemas.microsoft.com/office/drawing/2014/main" id="{DD4F4658-7111-5D3D-3D99-A518CEFE9B2D}"/>
                </a:ext>
              </a:extLst>
            </p:cNvPr>
            <p:cNvSpPr/>
            <p:nvPr/>
          </p:nvSpPr>
          <p:spPr>
            <a:xfrm flipH="1">
              <a:off x="5053204" y="4308110"/>
              <a:ext cx="864104" cy="870417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Arc 103">
              <a:extLst>
                <a:ext uri="{FF2B5EF4-FFF2-40B4-BE49-F238E27FC236}">
                  <a16:creationId xmlns:a16="http://schemas.microsoft.com/office/drawing/2014/main" id="{FFEDFD90-E7EB-7E47-B1CC-342E9BEE1E9E}"/>
                </a:ext>
              </a:extLst>
            </p:cNvPr>
            <p:cNvSpPr/>
            <p:nvPr/>
          </p:nvSpPr>
          <p:spPr>
            <a:xfrm flipH="1">
              <a:off x="5978322" y="3892220"/>
              <a:ext cx="864104" cy="861799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F502BAF2-4591-4FDB-C9A5-19E897FB8AAA}"/>
                </a:ext>
              </a:extLst>
            </p:cNvPr>
            <p:cNvCxnSpPr>
              <a:cxnSpLocks/>
            </p:cNvCxnSpPr>
            <p:nvPr/>
          </p:nvCxnSpPr>
          <p:spPr>
            <a:xfrm>
              <a:off x="7301474" y="3449407"/>
              <a:ext cx="50405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Arc 105">
              <a:extLst>
                <a:ext uri="{FF2B5EF4-FFF2-40B4-BE49-F238E27FC236}">
                  <a16:creationId xmlns:a16="http://schemas.microsoft.com/office/drawing/2014/main" id="{F7EA1CDB-C9BD-EEE9-21C4-9014E403F3CC}"/>
                </a:ext>
              </a:extLst>
            </p:cNvPr>
            <p:cNvSpPr/>
            <p:nvPr/>
          </p:nvSpPr>
          <p:spPr>
            <a:xfrm flipH="1">
              <a:off x="6878425" y="3453235"/>
              <a:ext cx="864104" cy="861799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2525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ECE2A-0A0A-2AC3-627F-4B1561BEF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US" dirty="0"/>
              <a:t>Keeping the momentum stable, and then scanning the pressure should </a:t>
            </a:r>
            <a:br>
              <a:rPr lang="en-US" dirty="0"/>
            </a:br>
            <a:r>
              <a:rPr lang="en-US" dirty="0"/>
              <a:t>eventually show all particles</a:t>
            </a:r>
          </a:p>
          <a:p>
            <a:pPr lvl="1"/>
            <a:r>
              <a:rPr lang="en-US" dirty="0"/>
              <a:t>However, limited in practice by the maximum pressure of the vessel </a:t>
            </a:r>
          </a:p>
          <a:p>
            <a:pPr lvl="1"/>
            <a:r>
              <a:rPr lang="en-US" dirty="0"/>
              <a:t>For example, for particles at 10 GeV/c shown in table</a:t>
            </a:r>
            <a:endParaRPr lang="en-US" baseline="-25000" dirty="0"/>
          </a:p>
          <a:p>
            <a:pPr lvl="1"/>
            <a:endParaRPr lang="en-US" dirty="0"/>
          </a:p>
          <a:p>
            <a:r>
              <a:rPr lang="en-US" dirty="0"/>
              <a:t>Reality is not always nice to physicists! </a:t>
            </a:r>
          </a:p>
          <a:p>
            <a:pPr lvl="1"/>
            <a:r>
              <a:rPr lang="en-US" dirty="0"/>
              <a:t>Cannot see all with one gas</a:t>
            </a:r>
          </a:p>
          <a:p>
            <a:pPr lvl="2"/>
            <a:r>
              <a:rPr lang="en-US" dirty="0"/>
              <a:t>If threshold is over the maximum – cannot see it! </a:t>
            </a:r>
          </a:p>
          <a:p>
            <a:pPr lvl="2"/>
            <a:r>
              <a:rPr lang="en-US" dirty="0"/>
              <a:t>If thresholds too close together, cannot see difference! </a:t>
            </a:r>
          </a:p>
          <a:p>
            <a:pPr lvl="1"/>
            <a:r>
              <a:rPr lang="en-US" dirty="0"/>
              <a:t>We can pick one gas to go up to 16 bar and one to 4.2 bar</a:t>
            </a:r>
          </a:p>
          <a:p>
            <a:pPr lvl="1"/>
            <a:r>
              <a:rPr lang="en-US" dirty="0"/>
              <a:t>Helium and CO</a:t>
            </a:r>
            <a:r>
              <a:rPr lang="en-US" baseline="-25000" dirty="0"/>
              <a:t>2</a:t>
            </a:r>
            <a:r>
              <a:rPr lang="en-US" dirty="0"/>
              <a:t> have complementary properties</a:t>
            </a:r>
          </a:p>
          <a:p>
            <a:pPr lvl="1"/>
            <a:r>
              <a:rPr lang="en-US" dirty="0"/>
              <a:t>We picked for you (for now) CO2 to high pressure and helium </a:t>
            </a:r>
            <a:br>
              <a:rPr lang="en-US" dirty="0"/>
            </a:br>
            <a:r>
              <a:rPr lang="en-US" dirty="0"/>
              <a:t>to low pressure – the detector is still being worked 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baseline="-25000" dirty="0"/>
          </a:p>
          <a:p>
            <a:pPr lvl="1"/>
            <a:endParaRPr lang="en-US" baseline="-25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8E1524-A9BB-B7A8-C686-233405DC1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 pressure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9FE7D-8759-A15F-6CBD-99A5D637E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7F745-6710-28D3-7377-BE380B670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C5AE7-7994-9EC0-BD51-9EB48D96C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3B9694F3-3779-3177-384E-358060696D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205090"/>
              </p:ext>
            </p:extLst>
          </p:nvPr>
        </p:nvGraphicFramePr>
        <p:xfrm>
          <a:off x="7649069" y="2348880"/>
          <a:ext cx="4455432" cy="230731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97484">
                  <a:extLst>
                    <a:ext uri="{9D8B030D-6E8A-4147-A177-3AD203B41FA5}">
                      <a16:colId xmlns:a16="http://schemas.microsoft.com/office/drawing/2014/main" val="4027542517"/>
                    </a:ext>
                  </a:extLst>
                </a:gridCol>
                <a:gridCol w="1728974">
                  <a:extLst>
                    <a:ext uri="{9D8B030D-6E8A-4147-A177-3AD203B41FA5}">
                      <a16:colId xmlns:a16="http://schemas.microsoft.com/office/drawing/2014/main" val="148156789"/>
                    </a:ext>
                  </a:extLst>
                </a:gridCol>
                <a:gridCol w="1728974">
                  <a:extLst>
                    <a:ext uri="{9D8B030D-6E8A-4147-A177-3AD203B41FA5}">
                      <a16:colId xmlns:a16="http://schemas.microsoft.com/office/drawing/2014/main" val="4251568121"/>
                    </a:ext>
                  </a:extLst>
                </a:gridCol>
              </a:tblGrid>
              <a:tr h="336491">
                <a:tc>
                  <a:txBody>
                    <a:bodyPr/>
                    <a:lstStyle/>
                    <a:p>
                      <a:r>
                        <a:rPr lang="en-US" sz="1600" dirty="0"/>
                        <a:t>Particle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Threshold (bar)</a:t>
                      </a:r>
                    </a:p>
                    <a:p>
                      <a:r>
                        <a:rPr lang="en-US" sz="1600" dirty="0"/>
                        <a:t>in helium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Threshold (bar)</a:t>
                      </a:r>
                    </a:p>
                    <a:p>
                      <a:r>
                        <a:rPr lang="en-US" sz="1600" dirty="0"/>
                        <a:t>in CO</a:t>
                      </a:r>
                      <a:r>
                        <a:rPr lang="en-US" sz="1600" baseline="-25000" dirty="0"/>
                        <a:t>2</a:t>
                      </a:r>
                      <a:endParaRPr lang="en-GB" sz="16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377658"/>
                  </a:ext>
                </a:extLst>
              </a:tr>
              <a:tr h="38223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Electron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3.73 </a:t>
                      </a: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-5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2.90 </a:t>
                      </a: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-6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237515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Muon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1.60 </a:t>
                      </a: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1.24 </a:t>
                      </a: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-</a:t>
                      </a:r>
                      <a:r>
                        <a:rPr lang="en-GB" sz="1600" baseline="300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933240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2.78 </a:t>
                      </a: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2.17 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-1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097123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Kaon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3.54 </a:t>
                      </a: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2.75 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543677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Proton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1.25 </a:t>
                      </a: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9.76 x </a:t>
                      </a:r>
                      <a:r>
                        <a:rPr lang="en-US" sz="1600" dirty="0"/>
                        <a:t>10</a:t>
                      </a:r>
                      <a:r>
                        <a:rPr lang="en-US" sz="1600" baseline="30000" dirty="0"/>
                        <a:t>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43506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D27E2AE-8D8E-5392-C549-C60709E83496}"/>
              </a:ext>
            </a:extLst>
          </p:cNvPr>
          <p:cNvSpPr txBox="1"/>
          <p:nvPr/>
        </p:nvSpPr>
        <p:spPr>
          <a:xfrm>
            <a:off x="8164778" y="1979978"/>
            <a:ext cx="34240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Thresholds for 10 GeV/c particles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176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9BB8AF-0BD8-FB18-65CD-8C7E0810C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US" dirty="0"/>
              <a:t>Let’s interpret the plot! </a:t>
            </a:r>
          </a:p>
          <a:p>
            <a:pPr lvl="1"/>
            <a:r>
              <a:rPr lang="en-US" dirty="0"/>
              <a:t>Data taken at +10 GeV/c with CO</a:t>
            </a:r>
            <a:r>
              <a:rPr lang="en-US" baseline="-25000" dirty="0"/>
              <a:t>2</a:t>
            </a:r>
            <a:endParaRPr lang="en-GB" baseline="-25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4D6C42-970B-2D20-FA23-DB7ADC029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Finally, some actual data!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8D35E-F3E6-7FEA-8901-A81D370EB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0F6FD-A475-A714-A3D6-59910B149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F90DF-91E1-8CD4-2936-CB19F22F8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15BD15D1-4033-A65C-FBD6-EB84850E5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188616"/>
              </p:ext>
            </p:extLst>
          </p:nvPr>
        </p:nvGraphicFramePr>
        <p:xfrm>
          <a:off x="842120" y="2838530"/>
          <a:ext cx="2726458" cy="230731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97484">
                  <a:extLst>
                    <a:ext uri="{9D8B030D-6E8A-4147-A177-3AD203B41FA5}">
                      <a16:colId xmlns:a16="http://schemas.microsoft.com/office/drawing/2014/main" val="4027542517"/>
                    </a:ext>
                  </a:extLst>
                </a:gridCol>
                <a:gridCol w="1728974">
                  <a:extLst>
                    <a:ext uri="{9D8B030D-6E8A-4147-A177-3AD203B41FA5}">
                      <a16:colId xmlns:a16="http://schemas.microsoft.com/office/drawing/2014/main" val="4251568121"/>
                    </a:ext>
                  </a:extLst>
                </a:gridCol>
              </a:tblGrid>
              <a:tr h="336491">
                <a:tc>
                  <a:txBody>
                    <a:bodyPr/>
                    <a:lstStyle/>
                    <a:p>
                      <a:r>
                        <a:rPr lang="en-US" sz="1600" dirty="0"/>
                        <a:t>Particle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Threshold (bar)</a:t>
                      </a:r>
                    </a:p>
                    <a:p>
                      <a:r>
                        <a:rPr lang="en-US" sz="1600" dirty="0"/>
                        <a:t>in CO</a:t>
                      </a:r>
                      <a:r>
                        <a:rPr lang="en-US" sz="1600" baseline="-25000" dirty="0"/>
                        <a:t>2</a:t>
                      </a:r>
                      <a:endParaRPr lang="en-GB" sz="16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377658"/>
                  </a:ext>
                </a:extLst>
              </a:tr>
              <a:tr h="38223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Electron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2.90 </a:t>
                      </a: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-6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237515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Muon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1.24 </a:t>
                      </a: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-</a:t>
                      </a:r>
                      <a:r>
                        <a:rPr lang="en-GB" sz="1600" baseline="300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933240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2.17 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-1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097123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Kaon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2.75 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543677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Proton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9.76 x </a:t>
                      </a:r>
                      <a:r>
                        <a:rPr lang="en-US" sz="1600" dirty="0"/>
                        <a:t>10</a:t>
                      </a:r>
                      <a:r>
                        <a:rPr lang="en-US" sz="1600" baseline="30000" dirty="0"/>
                        <a:t>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435060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EAA435C5-DEA9-F3AF-3FA9-AC8EFAB62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2795" y="407527"/>
            <a:ext cx="5963471" cy="57932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21A934-9A10-EAC3-237C-643C0B81C7B1}"/>
              </a:ext>
            </a:extLst>
          </p:cNvPr>
          <p:cNvSpPr txBox="1"/>
          <p:nvPr/>
        </p:nvSpPr>
        <p:spPr>
          <a:xfrm>
            <a:off x="10309248" y="5858446"/>
            <a:ext cx="14747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Pressure (bar)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EC23E8-38B3-CFE2-65AF-DB9525B4097F}"/>
              </a:ext>
            </a:extLst>
          </p:cNvPr>
          <p:cNvSpPr txBox="1"/>
          <p:nvPr/>
        </p:nvSpPr>
        <p:spPr>
          <a:xfrm rot="16200000">
            <a:off x="5751373" y="1334769"/>
            <a:ext cx="9832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Efficiency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2218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4068DF-AEB2-EE7A-EF9A-A6E4F9952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US" dirty="0"/>
              <a:t>Electromagnetic shock wave (sonic boom) emitted by charged particles</a:t>
            </a:r>
          </a:p>
          <a:p>
            <a:pPr lvl="1"/>
            <a:r>
              <a:rPr lang="en-US" dirty="0"/>
              <a:t>This is not an explanation, let’s try again</a:t>
            </a:r>
          </a:p>
          <a:p>
            <a:r>
              <a:rPr lang="en-US" dirty="0"/>
              <a:t>Light emitted by a charged particle going faster than the local speed of light</a:t>
            </a:r>
          </a:p>
          <a:p>
            <a:pPr lvl="1"/>
            <a:r>
              <a:rPr lang="en-US" dirty="0"/>
              <a:t>This is not an explanation, let’s try again</a:t>
            </a:r>
          </a:p>
          <a:p>
            <a:r>
              <a:rPr lang="en-US" dirty="0"/>
              <a:t>“Coherent response of a medium to the passage of a relativistic particle that causes the emission of radiation” </a:t>
            </a:r>
          </a:p>
          <a:p>
            <a:pPr lvl="1"/>
            <a:r>
              <a:rPr lang="en-US" dirty="0"/>
              <a:t>This is an explanation, are there any catches? </a:t>
            </a:r>
          </a:p>
          <a:p>
            <a:r>
              <a:rPr lang="en-US" dirty="0"/>
              <a:t>All the above statements are true – but as you get more “precise” it also becomes harder to understand….</a:t>
            </a:r>
          </a:p>
          <a:p>
            <a:r>
              <a:rPr lang="en-US" dirty="0"/>
              <a:t>Some conditions turn up</a:t>
            </a:r>
          </a:p>
          <a:p>
            <a:pPr lvl="1"/>
            <a:r>
              <a:rPr lang="en-US" dirty="0"/>
              <a:t>Particle needs to go “fast enough” (explanations on later slide)</a:t>
            </a:r>
          </a:p>
          <a:p>
            <a:pPr lvl="1"/>
            <a:r>
              <a:rPr lang="en-US" dirty="0"/>
              <a:t>Medium needs to be transparent (if only for practical reasons)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0B666F-2F9A-7EC4-638F-DD7F244F3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So….what is Cherenkov light?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81416-E67E-84AB-73C1-BAE3E6F11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B7299D-0591-6604-948E-2754557E02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83F434F-6B70-BD4D-78BD-FF27F6BE3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M. Van Dijk | Cherenkov Detectors</a:t>
            </a:r>
          </a:p>
        </p:txBody>
      </p:sp>
    </p:spTree>
    <p:extLst>
      <p:ext uri="{BB962C8B-B14F-4D97-AF65-F5344CB8AC3E}">
        <p14:creationId xmlns:p14="http://schemas.microsoft.com/office/powerpoint/2010/main" val="333606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150F13-1A6F-A4EC-F3AF-64E30DF62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US" dirty="0"/>
              <a:t>Let’s interpret the plot! </a:t>
            </a:r>
          </a:p>
          <a:p>
            <a:pPr lvl="1"/>
            <a:r>
              <a:rPr lang="en-US" dirty="0"/>
              <a:t>Data taken at +2 GeV/c with CO</a:t>
            </a:r>
            <a:r>
              <a:rPr lang="en-US" baseline="-25000" dirty="0"/>
              <a:t>2</a:t>
            </a:r>
            <a:endParaRPr lang="en-GB" baseline="-2500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F06F0D-B5D2-58F8-0F3B-E5441C4FA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Finally, some actual data!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E2F85-CE0E-2A11-3ABF-5152D3FB2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53622-DF79-EAC1-1C4E-F17C3DF5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440FC-7D25-177C-85C3-A11AB2C79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E6C350BE-69A5-28EE-9C00-E687BDA25F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373665"/>
              </p:ext>
            </p:extLst>
          </p:nvPr>
        </p:nvGraphicFramePr>
        <p:xfrm>
          <a:off x="842120" y="2838530"/>
          <a:ext cx="2726458" cy="230731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97484">
                  <a:extLst>
                    <a:ext uri="{9D8B030D-6E8A-4147-A177-3AD203B41FA5}">
                      <a16:colId xmlns:a16="http://schemas.microsoft.com/office/drawing/2014/main" val="4027542517"/>
                    </a:ext>
                  </a:extLst>
                </a:gridCol>
                <a:gridCol w="1728974">
                  <a:extLst>
                    <a:ext uri="{9D8B030D-6E8A-4147-A177-3AD203B41FA5}">
                      <a16:colId xmlns:a16="http://schemas.microsoft.com/office/drawing/2014/main" val="4251568121"/>
                    </a:ext>
                  </a:extLst>
                </a:gridCol>
              </a:tblGrid>
              <a:tr h="336491">
                <a:tc>
                  <a:txBody>
                    <a:bodyPr/>
                    <a:lstStyle/>
                    <a:p>
                      <a:r>
                        <a:rPr lang="en-US" sz="1600" dirty="0"/>
                        <a:t>Particle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Threshold (bar)</a:t>
                      </a:r>
                    </a:p>
                    <a:p>
                      <a:r>
                        <a:rPr lang="en-US" sz="1600" dirty="0"/>
                        <a:t>in CO</a:t>
                      </a:r>
                      <a:r>
                        <a:rPr lang="en-US" sz="1600" baseline="-25000" dirty="0"/>
                        <a:t>2</a:t>
                      </a:r>
                      <a:endParaRPr lang="en-GB" sz="16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377658"/>
                  </a:ext>
                </a:extLst>
              </a:tr>
              <a:tr h="38223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Electron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7.25 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-5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237515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Muon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3.10 </a:t>
                      </a: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933240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5.41 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097123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Kaon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6.78 ×</a:t>
                      </a:r>
                      <a:r>
                        <a:rPr lang="en-US" sz="1600" dirty="0"/>
                        <a:t> 10</a:t>
                      </a:r>
                      <a:r>
                        <a:rPr lang="en-US" sz="1600" baseline="300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543677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Proton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2.32 x </a:t>
                      </a:r>
                      <a:r>
                        <a:rPr lang="en-US" sz="1600" dirty="0"/>
                        <a:t>10</a:t>
                      </a:r>
                      <a:r>
                        <a:rPr lang="en-US" sz="1600" baseline="300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435060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DAB463C4-293E-6F8B-B9B1-41F9C513A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2400" y="406800"/>
            <a:ext cx="5962265" cy="5792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AE95A7C-D90E-AAB5-5ACF-8AE24605E714}"/>
              </a:ext>
            </a:extLst>
          </p:cNvPr>
          <p:cNvSpPr txBox="1"/>
          <p:nvPr/>
        </p:nvSpPr>
        <p:spPr>
          <a:xfrm>
            <a:off x="10309248" y="5858446"/>
            <a:ext cx="14747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Pressure (bar)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181D6A-BA5E-94F9-46D6-6D8143C460F1}"/>
              </a:ext>
            </a:extLst>
          </p:cNvPr>
          <p:cNvSpPr txBox="1"/>
          <p:nvPr/>
        </p:nvSpPr>
        <p:spPr>
          <a:xfrm rot="16200000">
            <a:off x="5751373" y="1334769"/>
            <a:ext cx="9832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Efficiency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6730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E5E5D9-4DA9-2522-9244-2ED369FC2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US" dirty="0"/>
              <a:t>Muons are very strange creatures</a:t>
            </a:r>
          </a:p>
          <a:p>
            <a:pPr lvl="1"/>
            <a:r>
              <a:rPr lang="en-US" dirty="0"/>
              <a:t>The beam contains a mixture of different momenta of muons (!!!!)</a:t>
            </a:r>
          </a:p>
          <a:p>
            <a:pPr lvl="1"/>
            <a:r>
              <a:rPr lang="en-US" dirty="0"/>
              <a:t>I expect you to figure out for yourself (and with Berare and Martin, of course!) to figure out what the impact of this is on the Cherenkov scans</a:t>
            </a:r>
          </a:p>
          <a:p>
            <a:r>
              <a:rPr lang="en-US" dirty="0"/>
              <a:t>Behavior of the low-pressure XCET with helium not yet well understood! </a:t>
            </a:r>
          </a:p>
          <a:p>
            <a:pPr lvl="1"/>
            <a:r>
              <a:rPr lang="en-US" dirty="0"/>
              <a:t>Discuss as things go on with Berare, Martin and me! </a:t>
            </a:r>
          </a:p>
          <a:p>
            <a:r>
              <a:rPr lang="en-US" dirty="0"/>
              <a:t>If the threshold pressures are close together, be careful about saying you know! </a:t>
            </a:r>
          </a:p>
          <a:p>
            <a:r>
              <a:rPr lang="en-GB" dirty="0"/>
              <a:t>What is the difference between the negative and the positive beam? </a:t>
            </a:r>
          </a:p>
          <a:p>
            <a:r>
              <a:rPr lang="en-GB" dirty="0"/>
              <a:t>Can we see if the XCET is fully efficient at any point?  </a:t>
            </a:r>
          </a:p>
          <a:p>
            <a:pPr lvl="1"/>
            <a:r>
              <a:rPr lang="en-GB" dirty="0"/>
              <a:t>Is it possible that, for example, we miss some 5% of particles always? </a:t>
            </a:r>
          </a:p>
          <a:p>
            <a:pPr lvl="1"/>
            <a:r>
              <a:rPr lang="en-GB" dirty="0"/>
              <a:t>How would we know this? </a:t>
            </a:r>
          </a:p>
          <a:p>
            <a:pPr lvl="1"/>
            <a:r>
              <a:rPr lang="en-GB" dirty="0"/>
              <a:t>If protons are the only particle left we cannot see, can we still estimate their number? 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D963F6-5747-D6D7-3199-2EA6DD518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further hints for the data analysis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5C785-2792-C201-FCAB-A6FBD7F4D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EC657-32F2-94EA-EB51-DEE96BFC2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C09CC-1437-7B00-AB2E-5424F6954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996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778CF4-1D4D-C8CC-B9FE-3B08FB30C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US" dirty="0"/>
              <a:t>All preliminary – in other words, not finished, and needs verification</a:t>
            </a:r>
          </a:p>
          <a:p>
            <a:pPr lvl="1"/>
            <a:r>
              <a:rPr lang="en-US" dirty="0"/>
              <a:t>This is also an open invitation to CHECK these numbers with the available data!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4C39F8-FB8A-C6B2-8D2A-1DD0C864F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know at the moment?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EBC0F6-A728-3253-B14D-84E2CDA7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28E13-A38F-27DD-9224-597ABEC7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11F0C-25BC-788D-C177-5E48F48F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802C6C-C9C8-6240-0E96-9B17F6A09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110" y="1910242"/>
            <a:ext cx="4466493" cy="43392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09C9EA-B1E0-DCAC-E550-8E03243F5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1417" y="1910241"/>
            <a:ext cx="4466493" cy="433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4819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54D7C6-85C0-01DA-9397-B73D6FCE7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US" dirty="0"/>
              <a:t>Cherenkov light has many applications – in particular it is excellent for PID</a:t>
            </a:r>
          </a:p>
          <a:p>
            <a:pPr lvl="1"/>
            <a:r>
              <a:rPr lang="en-GB" dirty="0"/>
              <a:t>Used in the secondary beamlines in Cherenkov Threshold counters</a:t>
            </a:r>
          </a:p>
          <a:p>
            <a:endParaRPr lang="en-GB" dirty="0"/>
          </a:p>
          <a:p>
            <a:r>
              <a:rPr lang="en-GB" dirty="0"/>
              <a:t>The goal (for the Particular Perspective!) is to use </a:t>
            </a:r>
            <a:r>
              <a:rPr lang="en-GB" u="sng" dirty="0"/>
              <a:t>*all*</a:t>
            </a:r>
            <a:r>
              <a:rPr lang="en-GB" dirty="0"/>
              <a:t> techniques to fill the particle identification plot</a:t>
            </a:r>
          </a:p>
          <a:p>
            <a:pPr lvl="1"/>
            <a:r>
              <a:rPr lang="en-GB" dirty="0"/>
              <a:t>XCET counters, calorimeters, time of flight, ….? </a:t>
            </a:r>
          </a:p>
          <a:p>
            <a:pPr lvl="1"/>
            <a:endParaRPr lang="en-GB" dirty="0"/>
          </a:p>
          <a:p>
            <a:r>
              <a:rPr lang="en-GB" dirty="0"/>
              <a:t>We very much look forward to see how much of this plot we can finish!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70E4D2-9B07-3CE6-384E-D3D88032B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E8D18-D126-16B6-4923-7EEAE4B02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E8ED1-8BC4-F9C9-A933-DA59CA09B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42F3E-5F8F-DC46-937C-85CD42501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1522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730795-C75E-5D1E-086D-3E20E2E8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US" dirty="0"/>
              <a:t>Detecting particles is not so easy</a:t>
            </a:r>
          </a:p>
          <a:p>
            <a:pPr lvl="1"/>
            <a:r>
              <a:rPr lang="en-US" dirty="0"/>
              <a:t>Can only detect particles if they leave some kind of trace</a:t>
            </a:r>
          </a:p>
          <a:p>
            <a:pPr lvl="1"/>
            <a:r>
              <a:rPr lang="en-US" dirty="0"/>
              <a:t>Only a few fundamental processes allow for this: charge deposition, scintillation, transition radiation, Cherenkov light (disclaimer: I may have missed some – but not many) </a:t>
            </a:r>
          </a:p>
          <a:p>
            <a:r>
              <a:rPr lang="en-GB" dirty="0"/>
              <a:t>What are  the specific advantages of Cherenkov detectors? </a:t>
            </a:r>
          </a:p>
          <a:p>
            <a:pPr lvl="1"/>
            <a:r>
              <a:rPr lang="en-GB" dirty="0"/>
              <a:t>Light emission is instantaneous</a:t>
            </a:r>
          </a:p>
          <a:p>
            <a:pPr lvl="1"/>
            <a:r>
              <a:rPr lang="en-GB" dirty="0"/>
              <a:t>Light yield is highly deterministic (linear with path length)</a:t>
            </a:r>
          </a:p>
          <a:p>
            <a:pPr lvl="1"/>
            <a:r>
              <a:rPr lang="en-GB" dirty="0"/>
              <a:t>Wide spectrum light source</a:t>
            </a:r>
          </a:p>
          <a:p>
            <a:pPr lvl="1"/>
            <a:r>
              <a:rPr lang="en-GB" b="1" dirty="0"/>
              <a:t>Properties of emitted light are dependent on the particle species generating it</a:t>
            </a:r>
          </a:p>
          <a:p>
            <a:pPr lvl="2"/>
            <a:r>
              <a:rPr lang="en-GB" dirty="0"/>
              <a:t>If built well, Cherenkov light is an excellent method of particle identification</a:t>
            </a:r>
          </a:p>
          <a:p>
            <a:r>
              <a:rPr lang="en-GB" dirty="0"/>
              <a:t>Any disadvantages? </a:t>
            </a:r>
          </a:p>
          <a:p>
            <a:pPr lvl="1"/>
            <a:r>
              <a:rPr lang="en-GB" dirty="0"/>
              <a:t>Efficiency relatively low (compared to scintillation or charge deposition)</a:t>
            </a:r>
          </a:p>
          <a:p>
            <a:pPr lvl="1"/>
            <a:r>
              <a:rPr lang="en-GB" dirty="0"/>
              <a:t>Needs transparent medium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1CD860-01C5-2BAF-ECE1-1006FECF1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use Cherenkov detectors for?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A1D201-1657-C4D3-DEBB-019FC81B9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08A24-EBB8-91F3-B9E5-11AE32A91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A9BC8-AFBF-E330-1295-B4C5641FF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114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546E8D-2FC8-D795-5DA9-7AF60B656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336083" cy="4608512"/>
          </a:xfrm>
        </p:spPr>
        <p:txBody>
          <a:bodyPr/>
          <a:lstStyle/>
          <a:p>
            <a:r>
              <a:rPr lang="en-US" dirty="0"/>
              <a:t>Also known as the “Vavilov-Cherenkov” effect</a:t>
            </a:r>
          </a:p>
          <a:p>
            <a:pPr lvl="1"/>
            <a:r>
              <a:rPr lang="en-US" dirty="0"/>
              <a:t>Cherenkov was a PhD student</a:t>
            </a:r>
          </a:p>
          <a:p>
            <a:pPr lvl="1"/>
            <a:r>
              <a:rPr lang="en-US" dirty="0"/>
              <a:t>Vavilov was his professor</a:t>
            </a:r>
          </a:p>
          <a:p>
            <a:pPr lvl="2"/>
            <a:r>
              <a:rPr lang="en-US" dirty="0"/>
              <a:t>Worked also on the interpretation of the effect</a:t>
            </a:r>
          </a:p>
          <a:p>
            <a:r>
              <a:rPr lang="en-US" dirty="0"/>
              <a:t>Frank and Tamm found the complete theoretical description of the effect</a:t>
            </a:r>
          </a:p>
          <a:p>
            <a:r>
              <a:rPr lang="en-US" dirty="0"/>
              <a:t>Nobel prize awarded in 1958</a:t>
            </a:r>
          </a:p>
          <a:p>
            <a:pPr lvl="1"/>
            <a:r>
              <a:rPr lang="en-US" dirty="0"/>
              <a:t>Vavilov was dead at this point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110F8-6C73-8609-3057-3C3A7D721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1A831-EC53-39AB-068E-7578C5B62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687F87-9829-2A65-3F61-A9CC09CD8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128" y="-2542"/>
            <a:ext cx="4868912" cy="386845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C77E0DD-29A9-3716-C3C2-858A163902A4}"/>
              </a:ext>
            </a:extLst>
          </p:cNvPr>
          <p:cNvGrpSpPr/>
          <p:nvPr/>
        </p:nvGrpSpPr>
        <p:grpSpPr>
          <a:xfrm>
            <a:off x="7736578" y="2259212"/>
            <a:ext cx="4380462" cy="3729668"/>
            <a:chOff x="7548186" y="2146641"/>
            <a:chExt cx="4380462" cy="372966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4C9B64D-3D31-A5F6-3BE4-BB2A1C5076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44272" y="2420888"/>
              <a:ext cx="3384376" cy="345542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6B32317-C965-B7CC-085D-98161F1D4CC2}"/>
                </a:ext>
              </a:extLst>
            </p:cNvPr>
            <p:cNvSpPr txBox="1"/>
            <p:nvPr/>
          </p:nvSpPr>
          <p:spPr>
            <a:xfrm>
              <a:off x="9990203" y="4595349"/>
              <a:ext cx="1269578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/>
                <a:t>Radioactive </a:t>
              </a:r>
              <a:br>
                <a:rPr lang="en-US" dirty="0"/>
              </a:br>
              <a:r>
                <a:rPr lang="en-US" dirty="0"/>
                <a:t>salt in liquid</a:t>
              </a:r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C8947DF-191B-AC14-4A9E-DABE23764AFB}"/>
                </a:ext>
              </a:extLst>
            </p:cNvPr>
            <p:cNvSpPr txBox="1"/>
            <p:nvPr/>
          </p:nvSpPr>
          <p:spPr>
            <a:xfrm>
              <a:off x="7548186" y="2780928"/>
              <a:ext cx="150041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Silvered mirror</a:t>
              </a:r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EE46431-C7A5-AC5A-5779-0BA4C2D92F50}"/>
                </a:ext>
              </a:extLst>
            </p:cNvPr>
            <p:cNvSpPr txBox="1"/>
            <p:nvPr/>
          </p:nvSpPr>
          <p:spPr>
            <a:xfrm>
              <a:off x="8976320" y="2146641"/>
              <a:ext cx="192360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Photographic plate</a:t>
              </a:r>
              <a:endParaRPr lang="en-GB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FBA0A899-969E-5A04-1FD4-9565E50B6E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840" y="4293096"/>
            <a:ext cx="3729221" cy="1715734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EAD54275-1741-8071-5316-97ED1C5697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de-DE" dirty="0"/>
              <a:t>19.09.2023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7641F469-CC63-F9E0-DFC4-C73FF705E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M. Van Dijk | Cherenkov Detectors</a:t>
            </a:r>
          </a:p>
        </p:txBody>
      </p:sp>
    </p:spTree>
    <p:extLst>
      <p:ext uri="{BB962C8B-B14F-4D97-AF65-F5344CB8AC3E}">
        <p14:creationId xmlns:p14="http://schemas.microsoft.com/office/powerpoint/2010/main" val="4256071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629C90-43F4-D8EE-06A4-D2480B953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6120059" cy="4896544"/>
          </a:xfrm>
        </p:spPr>
        <p:txBody>
          <a:bodyPr/>
          <a:lstStyle/>
          <a:p>
            <a:r>
              <a:rPr lang="en-US" dirty="0"/>
              <a:t>Foundational formula for Cherenkov light</a:t>
            </a:r>
          </a:p>
          <a:p>
            <a:pPr lvl="1"/>
            <a:r>
              <a:rPr lang="en-US" dirty="0" err="1"/>
              <a:t>θ</a:t>
            </a:r>
            <a:r>
              <a:rPr lang="en-US" baseline="-25000" dirty="0" err="1"/>
              <a:t>c</a:t>
            </a:r>
            <a:r>
              <a:rPr lang="en-US" dirty="0"/>
              <a:t> is the “Cherenkov angle”</a:t>
            </a:r>
          </a:p>
          <a:p>
            <a:pPr lvl="1"/>
            <a:r>
              <a:rPr lang="el-GR" dirty="0"/>
              <a:t>β</a:t>
            </a:r>
            <a:r>
              <a:rPr lang="en-US" dirty="0"/>
              <a:t> is the speed of the particle as a fraction of the speed of light in vacuum (c</a:t>
            </a:r>
            <a:r>
              <a:rPr lang="en-US" baseline="-25000" dirty="0"/>
              <a:t>0</a:t>
            </a:r>
            <a:r>
              <a:rPr lang="en-US" dirty="0"/>
              <a:t> = 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299792458 m/s)</a:t>
            </a:r>
          </a:p>
          <a:p>
            <a:pPr lvl="2"/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c</a:t>
            </a:r>
            <a:r>
              <a:rPr lang="en-GB" baseline="-25000" dirty="0">
                <a:solidFill>
                  <a:srgbClr val="202124"/>
                </a:solidFill>
                <a:latin typeface="arial" panose="020B0604020202020204" pitchFamily="34" charset="0"/>
              </a:rPr>
              <a:t>0</a:t>
            </a:r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 is the fundamental speed barrier in the universe</a:t>
            </a:r>
          </a:p>
          <a:p>
            <a:pPr lvl="2"/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Particles moving at speeds close to c</a:t>
            </a:r>
            <a:r>
              <a:rPr lang="en-GB" baseline="-25000" dirty="0">
                <a:solidFill>
                  <a:srgbClr val="202124"/>
                </a:solidFill>
                <a:latin typeface="arial" panose="020B0604020202020204" pitchFamily="34" charset="0"/>
              </a:rPr>
              <a:t>0</a:t>
            </a:r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 are known as “relativistic” particles</a:t>
            </a:r>
          </a:p>
          <a:p>
            <a:pPr lvl="2"/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When you put more energy in a particle, it will come closer to (but never exceed) c</a:t>
            </a:r>
            <a:r>
              <a:rPr lang="en-GB" baseline="-25000" dirty="0">
                <a:solidFill>
                  <a:srgbClr val="202124"/>
                </a:solidFill>
                <a:latin typeface="arial" panose="020B0604020202020204" pitchFamily="34" charset="0"/>
              </a:rPr>
              <a:t>0</a:t>
            </a:r>
            <a:endParaRPr lang="en-GB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lvl="1"/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n is the (phase) refractive index of a material</a:t>
            </a:r>
          </a:p>
          <a:p>
            <a:pPr lvl="2"/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Probably well known from your optics classes? </a:t>
            </a:r>
          </a:p>
          <a:p>
            <a:pPr lvl="2"/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n sets the </a:t>
            </a:r>
            <a:r>
              <a:rPr lang="en-GB" b="1" dirty="0">
                <a:solidFill>
                  <a:srgbClr val="202124"/>
                </a:solidFill>
                <a:latin typeface="arial" panose="020B0604020202020204" pitchFamily="34" charset="0"/>
              </a:rPr>
              <a:t>local </a:t>
            </a:r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speed of light</a:t>
            </a:r>
          </a:p>
          <a:p>
            <a:pPr lvl="2"/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This explains why particles can go faster than the local speed of light </a:t>
            </a: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8F7D63-83B5-84D1-F2AA-BF5CF9BE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Cherenkov light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899AC-67B0-578A-532A-DA9464951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7F0D5-008A-CB02-8F48-A2A3C8234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915A8-0749-C86C-F805-CF0F389D4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E878BCF-895A-2B63-FAF0-E3ADB4607370}"/>
                  </a:ext>
                </a:extLst>
              </p:cNvPr>
              <p:cNvSpPr txBox="1"/>
              <p:nvPr/>
            </p:nvSpPr>
            <p:spPr>
              <a:xfrm>
                <a:off x="7392144" y="260648"/>
                <a:ext cx="4188949" cy="18901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60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6000" b="0" i="1" smtClean="0">
                          <a:latin typeface="Cambria Math" panose="02040503050406030204" pitchFamily="18" charset="0"/>
                        </a:rPr>
                        <m:t>⁡</m:t>
                      </m:r>
                      <m:sSub>
                        <m:sSubPr>
                          <m:ctrlPr>
                            <a:rPr lang="en-US" sz="6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6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6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6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GB" sz="6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E878BCF-895A-2B63-FAF0-E3ADB46073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144" y="260648"/>
                <a:ext cx="4188949" cy="189013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AF6FF36-A9FF-CD26-A30D-B9B99456AC92}"/>
                  </a:ext>
                </a:extLst>
              </p:cNvPr>
              <p:cNvSpPr txBox="1"/>
              <p:nvPr/>
            </p:nvSpPr>
            <p:spPr>
              <a:xfrm>
                <a:off x="7666192" y="3068960"/>
                <a:ext cx="3797130" cy="9194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AF6FF36-A9FF-CD26-A30D-B9B99456AC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6192" y="3068960"/>
                <a:ext cx="3797130" cy="9194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62921B-E370-9176-CB98-5C8A788B6578}"/>
                  </a:ext>
                </a:extLst>
              </p:cNvPr>
              <p:cNvSpPr txBox="1"/>
              <p:nvPr/>
            </p:nvSpPr>
            <p:spPr>
              <a:xfrm>
                <a:off x="8832304" y="4479068"/>
                <a:ext cx="1135952" cy="5527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𝑙𝑜𝑐𝑎𝑙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62921B-E370-9176-CB98-5C8A788B65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2304" y="4479068"/>
                <a:ext cx="1135952" cy="552715"/>
              </a:xfrm>
              <a:prstGeom prst="rect">
                <a:avLst/>
              </a:prstGeom>
              <a:blipFill>
                <a:blip r:embed="rId4"/>
                <a:stretch>
                  <a:fillRect b="-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8674E12-1292-862E-94B0-59548F860380}"/>
                  </a:ext>
                </a:extLst>
              </p:cNvPr>
              <p:cNvSpPr txBox="1"/>
              <p:nvPr/>
            </p:nvSpPr>
            <p:spPr>
              <a:xfrm>
                <a:off x="8626382" y="5360255"/>
                <a:ext cx="1720471" cy="5329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8674E12-1292-862E-94B0-59548F8603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6382" y="5360255"/>
                <a:ext cx="1720471" cy="53296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4223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F99B18-3813-09BC-B341-9B861067B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en-US" dirty="0"/>
              <a:t>Only one angle? What about the other one?</a:t>
            </a:r>
          </a:p>
          <a:p>
            <a:pPr lvl="1"/>
            <a:r>
              <a:rPr lang="en-US" dirty="0"/>
              <a:t>Let’s call this one </a:t>
            </a:r>
            <a:r>
              <a:rPr lang="el-GR" dirty="0"/>
              <a:t>φ</a:t>
            </a:r>
            <a:endParaRPr lang="en-US" dirty="0"/>
          </a:p>
          <a:p>
            <a:pPr lvl="1"/>
            <a:r>
              <a:rPr lang="en-US" dirty="0"/>
              <a:t>Turns out it is random! Light is emitted in a ring / cone</a:t>
            </a:r>
            <a:br>
              <a:rPr lang="en-US" dirty="0"/>
            </a:br>
            <a:r>
              <a:rPr lang="en-US" dirty="0"/>
              <a:t>at an angle to the particle passing through the medium</a:t>
            </a:r>
          </a:p>
          <a:p>
            <a:r>
              <a:rPr lang="en-US" dirty="0"/>
              <a:t>Let’s put in some numbers</a:t>
            </a:r>
          </a:p>
          <a:p>
            <a:pPr lvl="1"/>
            <a:r>
              <a:rPr lang="en-US" dirty="0"/>
              <a:t>n = 1.5	</a:t>
            </a:r>
            <a:r>
              <a:rPr lang="el-GR" dirty="0"/>
              <a:t>β</a:t>
            </a:r>
            <a:r>
              <a:rPr lang="en-US" dirty="0"/>
              <a:t>=1 	</a:t>
            </a:r>
            <a:r>
              <a:rPr lang="el-GR" dirty="0"/>
              <a:t>θ</a:t>
            </a:r>
            <a:r>
              <a:rPr lang="en-US" baseline="-25000" dirty="0"/>
              <a:t>c</a:t>
            </a:r>
            <a:r>
              <a:rPr lang="en-US" dirty="0"/>
              <a:t> = 0.841 rad = 48.2 deg</a:t>
            </a:r>
          </a:p>
          <a:p>
            <a:pPr lvl="2"/>
            <a:r>
              <a:rPr lang="en-US" dirty="0"/>
              <a:t>This is a relativistic particle in water</a:t>
            </a:r>
          </a:p>
          <a:p>
            <a:pPr lvl="1"/>
            <a:r>
              <a:rPr lang="en-US" dirty="0"/>
              <a:t>n = 1.001	</a:t>
            </a:r>
            <a:r>
              <a:rPr lang="el-GR" dirty="0"/>
              <a:t>β</a:t>
            </a:r>
            <a:r>
              <a:rPr lang="en-US" dirty="0"/>
              <a:t>=1 	</a:t>
            </a:r>
            <a:r>
              <a:rPr lang="el-GR" dirty="0"/>
              <a:t>θ</a:t>
            </a:r>
            <a:r>
              <a:rPr lang="en-US" baseline="-25000" dirty="0"/>
              <a:t>c</a:t>
            </a:r>
            <a:r>
              <a:rPr lang="en-US" dirty="0"/>
              <a:t> = 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0.0447</a:t>
            </a:r>
            <a:r>
              <a:rPr lang="en-US" dirty="0"/>
              <a:t> rad = 2.56 deg</a:t>
            </a:r>
          </a:p>
          <a:p>
            <a:pPr lvl="2"/>
            <a:r>
              <a:rPr lang="en-US" dirty="0"/>
              <a:t>This is a relativistic particle in gas</a:t>
            </a:r>
          </a:p>
          <a:p>
            <a:pPr lvl="1"/>
            <a:r>
              <a:rPr lang="en-US" dirty="0"/>
              <a:t>n = 1.001	</a:t>
            </a:r>
            <a:r>
              <a:rPr lang="el-GR" dirty="0"/>
              <a:t>β</a:t>
            </a:r>
            <a:r>
              <a:rPr lang="en-US" dirty="0"/>
              <a:t>=0.9 	</a:t>
            </a:r>
            <a:r>
              <a:rPr lang="el-GR" dirty="0"/>
              <a:t> θ</a:t>
            </a:r>
            <a:r>
              <a:rPr lang="en-US" baseline="-25000" dirty="0"/>
              <a:t>c </a:t>
            </a:r>
            <a:r>
              <a:rPr lang="en-US" dirty="0"/>
              <a:t> cannot be solved for</a:t>
            </a:r>
          </a:p>
          <a:p>
            <a:pPr lvl="2"/>
            <a:r>
              <a:rPr lang="en-US" dirty="0"/>
              <a:t>Particle does not meet the speed requirement</a:t>
            </a:r>
          </a:p>
          <a:p>
            <a:r>
              <a:rPr lang="en-US" dirty="0"/>
              <a:t>Important input for detector design! 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8516AC-A4EA-1C0F-5C53-7C6D28CBE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Cherenkov light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FADC4-158B-E389-C395-C5CFA4C97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E8C84-2F9B-430B-6FF3-3C8DFB98C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F5048-D114-6E61-BD15-B0453E781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F258FCD-155F-3EDD-367B-E9E011A6D82F}"/>
                  </a:ext>
                </a:extLst>
              </p:cNvPr>
              <p:cNvSpPr txBox="1"/>
              <p:nvPr/>
            </p:nvSpPr>
            <p:spPr>
              <a:xfrm>
                <a:off x="7509448" y="265087"/>
                <a:ext cx="4188949" cy="18901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60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6000" b="0" i="1" smtClean="0">
                          <a:latin typeface="Cambria Math" panose="02040503050406030204" pitchFamily="18" charset="0"/>
                        </a:rPr>
                        <m:t>⁡</m:t>
                      </m:r>
                      <m:sSub>
                        <m:sSubPr>
                          <m:ctrlPr>
                            <a:rPr lang="en-US" sz="6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6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6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6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GB" sz="6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F258FCD-155F-3EDD-367B-E9E011A6D8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9448" y="265087"/>
                <a:ext cx="4188949" cy="189013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F6F8E902-F72E-8E67-AF0C-82309217162D}"/>
              </a:ext>
            </a:extLst>
          </p:cNvPr>
          <p:cNvGrpSpPr/>
          <p:nvPr/>
        </p:nvGrpSpPr>
        <p:grpSpPr>
          <a:xfrm>
            <a:off x="6960096" y="2365594"/>
            <a:ext cx="4919162" cy="3539728"/>
            <a:chOff x="-232333" y="2204864"/>
            <a:chExt cx="3165396" cy="274616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0FB4B41-9089-F622-584F-FE39E644CACE}"/>
                </a:ext>
              </a:extLst>
            </p:cNvPr>
            <p:cNvSpPr/>
            <p:nvPr/>
          </p:nvSpPr>
          <p:spPr>
            <a:xfrm>
              <a:off x="1723731" y="2492896"/>
              <a:ext cx="1152128" cy="1987117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6D423D9-5245-08B0-2514-D13C7EA86AAC}"/>
                </a:ext>
              </a:extLst>
            </p:cNvPr>
            <p:cNvCxnSpPr/>
            <p:nvPr/>
          </p:nvCxnSpPr>
          <p:spPr>
            <a:xfrm>
              <a:off x="2299795" y="2204864"/>
              <a:ext cx="0" cy="2736304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DD0EB3E-3653-65C0-C560-D8B03815955F}"/>
                </a:ext>
              </a:extLst>
            </p:cNvPr>
            <p:cNvCxnSpPr/>
            <p:nvPr/>
          </p:nvCxnSpPr>
          <p:spPr>
            <a:xfrm>
              <a:off x="1571400" y="2813739"/>
              <a:ext cx="1361663" cy="1407349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4B68E06-A245-3820-6734-99B189663675}"/>
                </a:ext>
              </a:extLst>
            </p:cNvPr>
            <p:cNvCxnSpPr/>
            <p:nvPr/>
          </p:nvCxnSpPr>
          <p:spPr>
            <a:xfrm flipH="1">
              <a:off x="611562" y="2783903"/>
              <a:ext cx="2095572" cy="1657401"/>
            </a:xfrm>
            <a:prstGeom prst="line">
              <a:avLst/>
            </a:prstGeom>
            <a:ln w="25400">
              <a:solidFill>
                <a:srgbClr val="92D050"/>
              </a:solidFill>
              <a:headEnd type="triangle"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ABD2BA9-38FE-81B8-3E16-BA31C2FF44DB}"/>
                </a:ext>
              </a:extLst>
            </p:cNvPr>
            <p:cNvCxnSpPr>
              <a:endCxn id="9" idx="7"/>
            </p:cNvCxnSpPr>
            <p:nvPr/>
          </p:nvCxnSpPr>
          <p:spPr>
            <a:xfrm flipV="1">
              <a:off x="2303246" y="2783903"/>
              <a:ext cx="403888" cy="78911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DE9B611A-FA51-97AE-6C6F-8DE1A3AD0840}"/>
                </a:ext>
              </a:extLst>
            </p:cNvPr>
            <p:cNvSpPr/>
            <p:nvPr/>
          </p:nvSpPr>
          <p:spPr>
            <a:xfrm>
              <a:off x="1065316" y="3958222"/>
              <a:ext cx="122308" cy="406882"/>
            </a:xfrm>
            <a:prstGeom prst="arc">
              <a:avLst>
                <a:gd name="adj1" fmla="val 17246390"/>
                <a:gd name="adj2" fmla="val 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51D0C2DC-5F5B-7B57-609B-B7AA5C7138B1}"/>
                </a:ext>
              </a:extLst>
            </p:cNvPr>
            <p:cNvSpPr/>
            <p:nvPr/>
          </p:nvSpPr>
          <p:spPr>
            <a:xfrm>
              <a:off x="2123728" y="3166134"/>
              <a:ext cx="371387" cy="406882"/>
            </a:xfrm>
            <a:prstGeom prst="arc">
              <a:avLst>
                <a:gd name="adj1" fmla="val 16200000"/>
                <a:gd name="adj2" fmla="val 19554753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5A909E4-285D-C4A7-6122-3E8EF3C079BE}"/>
                </a:ext>
              </a:extLst>
            </p:cNvPr>
            <p:cNvSpPr txBox="1"/>
            <p:nvPr/>
          </p:nvSpPr>
          <p:spPr>
            <a:xfrm>
              <a:off x="2267744" y="2520760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/>
                <a:t>φ</a:t>
              </a:r>
              <a:r>
                <a:rPr lang="en-GB" baseline="-25000" dirty="0"/>
                <a:t>c</a:t>
              </a:r>
              <a:endParaRPr lang="en-GB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3285E81-7366-7741-50BA-36850692B4BD}"/>
                </a:ext>
              </a:extLst>
            </p:cNvPr>
            <p:cNvCxnSpPr/>
            <p:nvPr/>
          </p:nvCxnSpPr>
          <p:spPr>
            <a:xfrm flipV="1">
              <a:off x="244615" y="3573016"/>
              <a:ext cx="2064806" cy="108012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DD00B80-8A75-49F5-5B55-9FA95D95879B}"/>
                </a:ext>
              </a:extLst>
            </p:cNvPr>
            <p:cNvSpPr txBox="1"/>
            <p:nvPr/>
          </p:nvSpPr>
          <p:spPr>
            <a:xfrm>
              <a:off x="-232333" y="4581695"/>
              <a:ext cx="13286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Track</a:t>
              </a:r>
            </a:p>
          </p:txBody>
        </p:sp>
        <p:sp>
          <p:nvSpPr>
            <p:cNvPr id="19" name="Explosion 1 2061">
              <a:extLst>
                <a:ext uri="{FF2B5EF4-FFF2-40B4-BE49-F238E27FC236}">
                  <a16:creationId xmlns:a16="http://schemas.microsoft.com/office/drawing/2014/main" id="{A72E11CC-ED9D-3157-CEA2-3C044FB9AD5E}"/>
                </a:ext>
              </a:extLst>
            </p:cNvPr>
            <p:cNvSpPr/>
            <p:nvPr/>
          </p:nvSpPr>
          <p:spPr>
            <a:xfrm>
              <a:off x="559495" y="4333292"/>
              <a:ext cx="169177" cy="216024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BFA5D95-4370-36FD-C304-38FF73CA2DE7}"/>
                </a:ext>
              </a:extLst>
            </p:cNvPr>
            <p:cNvSpPr txBox="1"/>
            <p:nvPr/>
          </p:nvSpPr>
          <p:spPr>
            <a:xfrm>
              <a:off x="1403648" y="3655571"/>
              <a:ext cx="504056" cy="277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/>
                <a:t>θ</a:t>
              </a:r>
              <a:r>
                <a:rPr lang="en-GB" baseline="-25000" dirty="0"/>
                <a:t>c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15879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10F37A-960A-5BF1-FE2B-B0E0E27C6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7572559" cy="5148039"/>
          </a:xfrm>
        </p:spPr>
        <p:txBody>
          <a:bodyPr/>
          <a:lstStyle/>
          <a:p>
            <a:r>
              <a:rPr lang="en-US" dirty="0"/>
              <a:t>Light is a funny thing</a:t>
            </a:r>
          </a:p>
          <a:p>
            <a:pPr lvl="1"/>
            <a:r>
              <a:rPr lang="en-US" dirty="0"/>
              <a:t>Wave/particle duality – a photon is both a wave and a particle</a:t>
            </a:r>
          </a:p>
          <a:p>
            <a:pPr lvl="1"/>
            <a:r>
              <a:rPr lang="en-US" dirty="0"/>
              <a:t>The particle is a packet of energy E and has a wavelength </a:t>
            </a:r>
            <a:r>
              <a:rPr lang="el-GR" dirty="0"/>
              <a:t>λ</a:t>
            </a:r>
            <a:endParaRPr lang="en-US" dirty="0"/>
          </a:p>
          <a:p>
            <a:pPr lvl="2"/>
            <a:r>
              <a:rPr lang="en-US" dirty="0"/>
              <a:t>Fundamental unit of energy: electron volt (eV) </a:t>
            </a:r>
          </a:p>
          <a:p>
            <a:pPr lvl="2"/>
            <a:r>
              <a:rPr lang="en-US" dirty="0"/>
              <a:t>Energy acquired by one electron accelerated by 1 Volt</a:t>
            </a:r>
          </a:p>
          <a:p>
            <a:pPr lvl="1"/>
            <a:r>
              <a:rPr lang="en-US" dirty="0"/>
              <a:t>These two numbers are linked by a simple proportionality</a:t>
            </a:r>
          </a:p>
          <a:p>
            <a:pPr lvl="1"/>
            <a:r>
              <a:rPr lang="en-US" dirty="0"/>
              <a:t>For example:	Red light 	700nm 	1.77 eV</a:t>
            </a:r>
            <a:br>
              <a:rPr lang="en-US" dirty="0"/>
            </a:br>
            <a:r>
              <a:rPr lang="en-US" dirty="0"/>
              <a:t>			Green light 	550nm 	2.25 eV</a:t>
            </a:r>
            <a:br>
              <a:rPr lang="en-US" dirty="0"/>
            </a:br>
            <a:r>
              <a:rPr lang="en-US" dirty="0"/>
              <a:t>			Blue light 	450nm 	2.76 eV</a:t>
            </a:r>
            <a:br>
              <a:rPr lang="en-US" dirty="0"/>
            </a:br>
            <a:r>
              <a:rPr lang="en-US" dirty="0"/>
              <a:t>			UV light		250nm 	4.96 eV</a:t>
            </a:r>
          </a:p>
          <a:p>
            <a:pPr lvl="1"/>
            <a:r>
              <a:rPr lang="en-US" dirty="0"/>
              <a:t>Note that it </a:t>
            </a:r>
            <a:r>
              <a:rPr lang="en-US" i="1" dirty="0"/>
              <a:t>also</a:t>
            </a:r>
            <a:r>
              <a:rPr lang="en-US" dirty="0"/>
              <a:t> says that there is only light for </a:t>
            </a:r>
            <a:r>
              <a:rPr lang="en-US" b="1" dirty="0"/>
              <a:t>charged particles</a:t>
            </a:r>
          </a:p>
          <a:p>
            <a:r>
              <a:rPr lang="en-US" dirty="0"/>
              <a:t>So how much light do we get?</a:t>
            </a:r>
          </a:p>
          <a:p>
            <a:pPr lvl="1"/>
            <a:r>
              <a:rPr lang="en-US" dirty="0"/>
              <a:t>The Frank-Tamm relation expresses the number of photons emitted per unit energy (spectrum)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E676C6-6D5E-DB51-E2D9-C8854A632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Cherenkov light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CA292-37AC-80E1-2BBC-953DBB47B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13F8B1-DDCD-9323-C5EF-EE4145A52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F2B2F-5B46-C6FC-F326-0457ECED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2EE2DD-5805-C791-48FE-C7F8A2AEF4B8}"/>
                  </a:ext>
                </a:extLst>
              </p:cNvPr>
              <p:cNvSpPr txBox="1"/>
              <p:nvPr/>
            </p:nvSpPr>
            <p:spPr>
              <a:xfrm>
                <a:off x="8184232" y="2492896"/>
                <a:ext cx="2972032" cy="9948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𝑒𝑉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1240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d>
                            <m:d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𝑛𝑚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2EE2DD-5805-C791-48FE-C7F8A2AEF4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4232" y="2492896"/>
                <a:ext cx="2972032" cy="9948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EDA4DF25-7E1A-FF80-66DA-7D8534BAB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0590" y="4401057"/>
            <a:ext cx="3340614" cy="837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30FD0E4-F908-23E4-7B2C-A2655F0FFC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9732" y="5199834"/>
            <a:ext cx="2592288" cy="83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06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47FDAF-260C-3D2B-E0A2-19E5140F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4" cy="4608512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Let’s have a look at how we can use this in reality!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0A216A-8EA0-2E30-1529-69F00D65B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what’s the use of all of this?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658C8-6C2D-3666-8B5A-5BFD9E181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0DB28-AA0D-7828-AEA3-2B7B790D4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BD328-B34D-390E-BCE0-9FE351A97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D06966-BD66-8320-6637-B83E10338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664" y="1410419"/>
            <a:ext cx="4997607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108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D02128-4C11-273C-A30D-6A98473B3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6984155" cy="5148039"/>
          </a:xfrm>
        </p:spPr>
        <p:txBody>
          <a:bodyPr/>
          <a:lstStyle/>
          <a:p>
            <a:r>
              <a:rPr lang="en-US" dirty="0"/>
              <a:t>The relativistic factor </a:t>
            </a:r>
            <a:r>
              <a:rPr lang="el-GR" dirty="0"/>
              <a:t>β</a:t>
            </a:r>
            <a:r>
              <a:rPr lang="en-US" dirty="0"/>
              <a:t> is dependent on the particle mass</a:t>
            </a:r>
          </a:p>
          <a:p>
            <a:pPr lvl="1"/>
            <a:r>
              <a:rPr lang="en-US" dirty="0"/>
              <a:t>Pick a typical momentum for T10 	5 GeV/c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4"/>
            <a:endParaRPr lang="en-US" dirty="0"/>
          </a:p>
          <a:p>
            <a:pPr lvl="1"/>
            <a:r>
              <a:rPr lang="en-US" dirty="0"/>
              <a:t>This is then FINALLY what can give us particle ID! </a:t>
            </a:r>
          </a:p>
          <a:p>
            <a:pPr lvl="2"/>
            <a:r>
              <a:rPr lang="en-US" dirty="0"/>
              <a:t>Different particles give different Cherenkov angles! </a:t>
            </a:r>
          </a:p>
          <a:p>
            <a:r>
              <a:rPr lang="en-US" dirty="0"/>
              <a:t>Particle identification through two methods</a:t>
            </a:r>
          </a:p>
          <a:p>
            <a:pPr lvl="1"/>
            <a:r>
              <a:rPr lang="en-US" dirty="0"/>
              <a:t>Ring Image Cherenkov</a:t>
            </a:r>
          </a:p>
          <a:p>
            <a:pPr lvl="1"/>
            <a:r>
              <a:rPr lang="en-US" dirty="0"/>
              <a:t>Threshold Cherenkov counters</a:t>
            </a:r>
            <a:br>
              <a:rPr lang="en-US" dirty="0"/>
            </a:b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37D3DD-9803-91B3-7690-0EEBA78B9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Projecting a Cherenkov angle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2173F-310E-DDF9-D32C-911496A81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A20FE-249C-3C82-B739-8730C708D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Cherenkov Detectors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67D42-27CB-A0A1-FF95-C8D3FD249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2D93D8-0D55-3E99-A411-B072DE3E8824}"/>
                  </a:ext>
                </a:extLst>
              </p:cNvPr>
              <p:cNvSpPr txBox="1"/>
              <p:nvPr/>
            </p:nvSpPr>
            <p:spPr>
              <a:xfrm>
                <a:off x="8383420" y="1551302"/>
                <a:ext cx="2418098" cy="9188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2D93D8-0D55-3E99-A411-B072DE3E88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3420" y="1551302"/>
                <a:ext cx="2418098" cy="91884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1EE721B4-48BC-0483-82B3-4B6A15F677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808802"/>
              </p:ext>
            </p:extLst>
          </p:nvPr>
        </p:nvGraphicFramePr>
        <p:xfrm>
          <a:off x="1451794" y="2118478"/>
          <a:ext cx="4896543" cy="206468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12849">
                  <a:extLst>
                    <a:ext uri="{9D8B030D-6E8A-4147-A177-3AD203B41FA5}">
                      <a16:colId xmlns:a16="http://schemas.microsoft.com/office/drawing/2014/main" val="4027542517"/>
                    </a:ext>
                  </a:extLst>
                </a:gridCol>
                <a:gridCol w="1928941">
                  <a:extLst>
                    <a:ext uri="{9D8B030D-6E8A-4147-A177-3AD203B41FA5}">
                      <a16:colId xmlns:a16="http://schemas.microsoft.com/office/drawing/2014/main" val="4251568121"/>
                    </a:ext>
                  </a:extLst>
                </a:gridCol>
                <a:gridCol w="1854753">
                  <a:extLst>
                    <a:ext uri="{9D8B030D-6E8A-4147-A177-3AD203B41FA5}">
                      <a16:colId xmlns:a16="http://schemas.microsoft.com/office/drawing/2014/main" val="2646044975"/>
                    </a:ext>
                  </a:extLst>
                </a:gridCol>
              </a:tblGrid>
              <a:tr h="336491">
                <a:tc>
                  <a:txBody>
                    <a:bodyPr/>
                    <a:lstStyle/>
                    <a:p>
                      <a:r>
                        <a:rPr lang="en-US" sz="1600" dirty="0"/>
                        <a:t>Particle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Mass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Relativistic </a:t>
                      </a:r>
                      <a:r>
                        <a:rPr lang="el-GR" sz="1600" dirty="0"/>
                        <a:t>β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377658"/>
                  </a:ext>
                </a:extLst>
              </a:tr>
              <a:tr h="38223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Electron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0.000511 GeV/c</a:t>
                      </a:r>
                      <a:r>
                        <a:rPr lang="en-US" sz="1600" baseline="300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237515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Muon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0.104 GeV/c</a:t>
                      </a:r>
                      <a:r>
                        <a:rPr lang="en-US" sz="1600" baseline="300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0.99978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933240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0.135 GeV/c</a:t>
                      </a:r>
                      <a:r>
                        <a:rPr lang="en-US" sz="1600" baseline="300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0.99964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097123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Kaon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0.494 GeV/c</a:t>
                      </a:r>
                      <a:r>
                        <a:rPr lang="en-US" sz="1600" baseline="300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0.9952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543677"/>
                  </a:ext>
                </a:extLst>
              </a:tr>
              <a:tr h="3364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Proton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0.938 GeV/c</a:t>
                      </a:r>
                      <a:r>
                        <a:rPr lang="en-US" sz="1600" baseline="300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0.983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43506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FCC0E00-FF21-518B-2DBC-C6FFE60B88B9}"/>
                  </a:ext>
                </a:extLst>
              </p:cNvPr>
              <p:cNvSpPr txBox="1"/>
              <p:nvPr/>
            </p:nvSpPr>
            <p:spPr>
              <a:xfrm>
                <a:off x="7355035" y="346159"/>
                <a:ext cx="4188949" cy="10081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⁡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FCC0E00-FF21-518B-2DBC-C6FFE60B88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5035" y="346159"/>
                <a:ext cx="4188949" cy="10081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C75351C0-A005-4B7A-F0C6-BB77D4265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528" y="3135647"/>
            <a:ext cx="4349961" cy="279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44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2323</Words>
  <Application>Microsoft Office PowerPoint</Application>
  <PresentationFormat>Widescreen</PresentationFormat>
  <Paragraphs>391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Arial</vt:lpstr>
      <vt:lpstr>Calibri</vt:lpstr>
      <vt:lpstr>Cambria Math</vt:lpstr>
      <vt:lpstr>Office Theme</vt:lpstr>
      <vt:lpstr>Cherenkov detectors</vt:lpstr>
      <vt:lpstr>So….what is Cherenkov light? </vt:lpstr>
      <vt:lpstr>What do we use Cherenkov detectors for? </vt:lpstr>
      <vt:lpstr>Discovery</vt:lpstr>
      <vt:lpstr>Cherenkov light</vt:lpstr>
      <vt:lpstr>Cherenkov light</vt:lpstr>
      <vt:lpstr>Cherenkov light</vt:lpstr>
      <vt:lpstr>So what’s the use of all of this? </vt:lpstr>
      <vt:lpstr>Projecting a Cherenkov angle</vt:lpstr>
      <vt:lpstr>Refractive index is the name of the game</vt:lpstr>
      <vt:lpstr>Ring Imaging Cherenkov – RICH</vt:lpstr>
      <vt:lpstr>Super Kamiokande</vt:lpstr>
      <vt:lpstr>What’s up with the blue glow? </vt:lpstr>
      <vt:lpstr>Controlling the refractive index</vt:lpstr>
      <vt:lpstr>Cherenkov Threshold Counters</vt:lpstr>
      <vt:lpstr>Under pressure</vt:lpstr>
      <vt:lpstr>Under pressure</vt:lpstr>
      <vt:lpstr>Under pressure</vt:lpstr>
      <vt:lpstr>Finally, some actual data! </vt:lpstr>
      <vt:lpstr>Finally, some actual data! </vt:lpstr>
      <vt:lpstr>Some further hints for the data analysis</vt:lpstr>
      <vt:lpstr>What do we know at the moment? 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Johannes Bernhard</dc:creator>
  <cp:lastModifiedBy>Maarten van Dijk</cp:lastModifiedBy>
  <cp:revision>922</cp:revision>
  <cp:lastPrinted>2020-01-30T13:49:18Z</cp:lastPrinted>
  <dcterms:created xsi:type="dcterms:W3CDTF">2021-01-13T09:42:27Z</dcterms:created>
  <dcterms:modified xsi:type="dcterms:W3CDTF">2023-09-22T07:59:49Z</dcterms:modified>
</cp:coreProperties>
</file>