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10"/>
  </p:notesMasterIdLst>
  <p:sldIdLst>
    <p:sldId id="256" r:id="rId5"/>
    <p:sldId id="257" r:id="rId6"/>
    <p:sldId id="304" r:id="rId7"/>
    <p:sldId id="1493" r:id="rId8"/>
    <p:sldId id="1492" r:id="rId9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laudia Christina Ahdida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7500"/>
    <a:srgbClr val="AB7942"/>
    <a:srgbClr val="00BF44"/>
    <a:srgbClr val="DCEBF4"/>
    <a:srgbClr val="942092"/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88"/>
    <p:restoredTop sz="86682" autoAdjust="0"/>
  </p:normalViewPr>
  <p:slideViewPr>
    <p:cSldViewPr snapToGrid="0" snapToObjects="1">
      <p:cViewPr varScale="1">
        <p:scale>
          <a:sx n="261" d="100"/>
          <a:sy n="261" d="100"/>
        </p:scale>
        <p:origin x="2400" y="-80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19/01/2023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7789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CCEB15E-065A-467B-A4CE-4E194C6D9F0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9458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">
            <a:extLst>
              <a:ext uri="{FF2B5EF4-FFF2-40B4-BE49-F238E27FC236}">
                <a16:creationId xmlns:a16="http://schemas.microsoft.com/office/drawing/2014/main" id="{36E6506B-FCD8-4835-B96D-AEF51CB7E5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2" name="Footer Placeholder 2">
            <a:extLst>
              <a:ext uri="{FF2B5EF4-FFF2-40B4-BE49-F238E27FC236}">
                <a16:creationId xmlns:a16="http://schemas.microsoft.com/office/drawing/2014/main" id="{7D871C0B-9566-4D55-B044-D29023B42B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3" name="Slide Number Placeholder 3">
            <a:extLst>
              <a:ext uri="{FF2B5EF4-FFF2-40B4-BE49-F238E27FC236}">
                <a16:creationId xmlns:a16="http://schemas.microsoft.com/office/drawing/2014/main" id="{AC6E08DB-B42B-4884-BD63-61DB7DEBCE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16" name="Date Placeholder 1">
            <a:extLst>
              <a:ext uri="{FF2B5EF4-FFF2-40B4-BE49-F238E27FC236}">
                <a16:creationId xmlns:a16="http://schemas.microsoft.com/office/drawing/2014/main" id="{61BC280C-A56C-4550-8149-A75E0A8BC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7" name="Footer Placeholder 2">
            <a:extLst>
              <a:ext uri="{FF2B5EF4-FFF2-40B4-BE49-F238E27FC236}">
                <a16:creationId xmlns:a16="http://schemas.microsoft.com/office/drawing/2014/main" id="{D0885F77-3423-46B2-B531-859D18A4FA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8" name="Slide Number Placeholder 3">
            <a:extLst>
              <a:ext uri="{FF2B5EF4-FFF2-40B4-BE49-F238E27FC236}">
                <a16:creationId xmlns:a16="http://schemas.microsoft.com/office/drawing/2014/main" id="{CBE66B76-9E50-4D38-8747-8EFAA1A91A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495546"/>
            <a:ext cx="9144000" cy="3893573"/>
          </a:xfrm>
        </p:spPr>
        <p:txBody>
          <a:bodyPr/>
          <a:lstStyle>
            <a:lvl1pPr marL="268288" indent="-268288">
              <a:lnSpc>
                <a:spcPct val="100000"/>
              </a:lnSpc>
              <a:defRPr sz="2000"/>
            </a:lvl1pPr>
            <a:lvl2pPr marL="536575" indent="-268288">
              <a:buFont typeface="Arial" panose="020B0604020202020204" pitchFamily="34" charset="0"/>
              <a:buChar char="–"/>
              <a:defRPr sz="1600"/>
            </a:lvl2pPr>
            <a:lvl3pPr marL="822325" indent="-285750">
              <a:buFont typeface="Arial" panose="020B0604020202020204" pitchFamily="34" charset="0"/>
              <a:buChar char="."/>
              <a:tabLst/>
              <a:defRPr sz="1300"/>
            </a:lvl3pPr>
            <a:lvl4pPr marL="1042416" indent="0">
              <a:buFontTx/>
              <a:buNone/>
              <a:defRPr sz="800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305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3AC2C298-6424-4E6D-8352-9D8C6496048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5" name="Footer Placeholder 2">
            <a:extLst>
              <a:ext uri="{FF2B5EF4-FFF2-40B4-BE49-F238E27FC236}">
                <a16:creationId xmlns:a16="http://schemas.microsoft.com/office/drawing/2014/main" id="{6B86D55F-1829-4939-B609-73E0923F2D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6" name="Slide Number Placeholder 3">
            <a:extLst>
              <a:ext uri="{FF2B5EF4-FFF2-40B4-BE49-F238E27FC236}">
                <a16:creationId xmlns:a16="http://schemas.microsoft.com/office/drawing/2014/main" id="{F2562FFF-A52C-4EEA-BC4E-E160BF0368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9" descr="bande-01.eps">
            <a:extLst>
              <a:ext uri="{FF2B5EF4-FFF2-40B4-BE49-F238E27FC236}">
                <a16:creationId xmlns:a16="http://schemas.microsoft.com/office/drawing/2014/main" id="{354D9FE2-E978-4959-8701-35D15BF607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4"/>
          <a:stretch/>
        </p:blipFill>
        <p:spPr>
          <a:xfrm>
            <a:off x="0" y="4968380"/>
            <a:ext cx="9144000" cy="187236"/>
          </a:xfrm>
          <a:prstGeom prst="rect">
            <a:avLst/>
          </a:prstGeom>
        </p:spPr>
      </p:pic>
      <p:pic>
        <p:nvPicPr>
          <p:cNvPr id="10" name="Image 9" descr="bande-01.eps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73"/>
          <a:stretch/>
        </p:blipFill>
        <p:spPr>
          <a:xfrm>
            <a:off x="36674" y="4969079"/>
            <a:ext cx="176886" cy="181755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968381"/>
            <a:ext cx="2133600" cy="1824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969079"/>
            <a:ext cx="2895600" cy="1817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968380"/>
            <a:ext cx="501424" cy="184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4" r:id="rId8"/>
    <p:sldLayoutId id="2147483664" r:id="rId9"/>
    <p:sldLayoutId id="2147483667" r:id="rId10"/>
    <p:sldLayoutId id="2147483674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0308" y="581115"/>
            <a:ext cx="8585646" cy="2423342"/>
          </a:xfrm>
        </p:spPr>
        <p:txBody>
          <a:bodyPr>
            <a:normAutofit fontScale="90000"/>
          </a:bodyPr>
          <a:lstStyle/>
          <a:p>
            <a:r>
              <a:rPr lang="en-CH" b="1" dirty="0"/>
              <a:t>Welcome and Introduction</a:t>
            </a:r>
            <a:br>
              <a:rPr lang="en-CH" dirty="0"/>
            </a:br>
            <a:r>
              <a:rPr lang="en-US" sz="3100" dirty="0"/>
              <a:t>CHIMERA Mini-Workshop: Summary of 2022 Results</a:t>
            </a:r>
            <a:br>
              <a:rPr lang="en-US" b="1" dirty="0"/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10308" y="2571750"/>
            <a:ext cx="9584592" cy="1406435"/>
          </a:xfrm>
        </p:spPr>
        <p:txBody>
          <a:bodyPr>
            <a:normAutofit/>
          </a:bodyPr>
          <a:lstStyle/>
          <a:p>
            <a:endParaRPr lang="en-US" b="1" dirty="0"/>
          </a:p>
          <a:p>
            <a:r>
              <a:rPr lang="en-US" b="1" dirty="0"/>
              <a:t>R. Alia (BE-STI-BMI) and </a:t>
            </a:r>
            <a:r>
              <a:rPr lang="EN-US" b="1" dirty="0"/>
              <a:t>M. Fraser</a:t>
            </a:r>
            <a:r>
              <a:rPr lang="en-US" b="1" dirty="0"/>
              <a:t> </a:t>
            </a:r>
            <a:r>
              <a:rPr lang="EN-US" b="1" dirty="0"/>
              <a:t>(SY-ABT-</a:t>
            </a:r>
            <a:r>
              <a:rPr lang="en-US" b="1" dirty="0"/>
              <a:t>BTP</a:t>
            </a:r>
            <a:r>
              <a:rPr lang="EN-US" b="1" dirty="0"/>
              <a:t>)</a:t>
            </a:r>
            <a:endParaRPr lang="en-GB" dirty="0"/>
          </a:p>
          <a:p>
            <a:r>
              <a:rPr lang="en-GB" dirty="0"/>
              <a:t>19</a:t>
            </a:r>
            <a:r>
              <a:rPr lang="en-GB" baseline="30000" dirty="0"/>
              <a:t>th</a:t>
            </a:r>
            <a:r>
              <a:rPr lang="en-GB" dirty="0"/>
              <a:t> January 2023</a:t>
            </a:r>
          </a:p>
          <a:p>
            <a:endParaRPr lang="en-GB" dirty="0"/>
          </a:p>
          <a:p>
            <a:r>
              <a:rPr lang="en-GB" dirty="0"/>
              <a:t>CERN, Geneva, Switzerland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548374" cy="759286"/>
          </a:xfrm>
        </p:spPr>
        <p:txBody>
          <a:bodyPr/>
          <a:lstStyle/>
          <a:p>
            <a:r>
              <a:rPr lang="en-CH" sz="3200" b="1" dirty="0"/>
              <a:t>Questions we asked at beginning of 2022…</a:t>
            </a:r>
            <a:endParaRPr lang="en-US" sz="32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091" y="1012567"/>
            <a:ext cx="8697320" cy="3953363"/>
          </a:xfrm>
        </p:spPr>
        <p:txBody>
          <a:bodyPr>
            <a:normAutofit fontScale="92500" lnSpcReduction="10000"/>
          </a:bodyPr>
          <a:lstStyle/>
          <a:p>
            <a:r>
              <a:rPr lang="en-CH" dirty="0"/>
              <a:t>Can we send beams safely at low energy to CHARM in parallel to EA operation? </a:t>
            </a:r>
          </a:p>
          <a:p>
            <a:r>
              <a:rPr lang="en-CH" dirty="0"/>
              <a:t>Why is the PS slow extraction so non-linear ?</a:t>
            </a:r>
          </a:p>
          <a:p>
            <a:r>
              <a:rPr lang="en-CH" dirty="0"/>
              <a:t>How do we accelerate and extract very, very low intensities ?</a:t>
            </a:r>
          </a:p>
          <a:p>
            <a:r>
              <a:rPr lang="en-CH" dirty="0"/>
              <a:t>How do we ease the CHIMERA overhead for the PS OP team with our requests inc. multiple beam energies and intensities ?</a:t>
            </a:r>
          </a:p>
          <a:p>
            <a:r>
              <a:rPr lang="en-CH" dirty="0"/>
              <a:t>How do we model the optics and transfer different beam energies along the T8 line… in presence of beam intercepting instrumentation, air, etc. ?</a:t>
            </a:r>
          </a:p>
          <a:p>
            <a:r>
              <a:rPr lang="en-CH" dirty="0"/>
              <a:t>How can we measure, control and manipulate the beam profile at CHARM ?</a:t>
            </a:r>
          </a:p>
          <a:p>
            <a:r>
              <a:rPr lang="en-CH" dirty="0"/>
              <a:t>How many ions do with have at CHARM? Can we measure and calibrate the intenisty/flux of low intensity ion beams ?</a:t>
            </a:r>
          </a:p>
          <a:p>
            <a:r>
              <a:rPr lang="en-CH" dirty="0"/>
              <a:t>How do integrate and ex</a:t>
            </a:r>
            <a:r>
              <a:rPr lang="en-GB" dirty="0" err="1"/>
              <a:t>ch</a:t>
            </a:r>
            <a:r>
              <a:rPr lang="en-CH" dirty="0"/>
              <a:t>ange multiple test setups in CHARM ?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3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A7449652-799A-73FD-DA20-95088E531C1B}"/>
              </a:ext>
            </a:extLst>
          </p:cNvPr>
          <p:cNvSpPr txBox="1">
            <a:spLocks/>
          </p:cNvSpPr>
          <p:nvPr/>
        </p:nvSpPr>
        <p:spPr>
          <a:xfrm>
            <a:off x="665747" y="4942354"/>
            <a:ext cx="7652885" cy="2126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 		CHIMERA mini-workshop			19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January 2023</a:t>
            </a:r>
            <a:endParaRPr lang="en-US" sz="1000" dirty="0">
              <a:solidFill>
                <a:schemeClr val="bg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9BF49AE-3EC9-F2BF-C4F2-DF9AF303D80F}"/>
              </a:ext>
            </a:extLst>
          </p:cNvPr>
          <p:cNvGrpSpPr/>
          <p:nvPr/>
        </p:nvGrpSpPr>
        <p:grpSpPr>
          <a:xfrm>
            <a:off x="2034618" y="1645326"/>
            <a:ext cx="5074763" cy="2964669"/>
            <a:chOff x="1896847" y="1868691"/>
            <a:chExt cx="4695687" cy="2710519"/>
          </a:xfrm>
        </p:grpSpPr>
        <p:pic>
          <p:nvPicPr>
            <p:cNvPr id="6" name="Picture 5" descr="Chart, line chart&#10;&#10;Description automatically generated">
              <a:extLst>
                <a:ext uri="{FF2B5EF4-FFF2-40B4-BE49-F238E27FC236}">
                  <a16:creationId xmlns:a16="http://schemas.microsoft.com/office/drawing/2014/main" id="{35A1E689-2FA0-2B20-349E-511A7B212E8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96847" y="1868691"/>
              <a:ext cx="4695687" cy="2710519"/>
            </a:xfrm>
            <a:prstGeom prst="rect">
              <a:avLst/>
            </a:prstGeom>
          </p:spPr>
        </p:pic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9C75C558-9238-8CB2-2AF2-CAC08D7E283A}"/>
                </a:ext>
              </a:extLst>
            </p:cNvPr>
            <p:cNvSpPr/>
            <p:nvPr/>
          </p:nvSpPr>
          <p:spPr>
            <a:xfrm>
              <a:off x="5578104" y="3973178"/>
              <a:ext cx="103445" cy="96241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bg2">
                  <a:lumMod val="1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544121C-6A30-0DF0-F6F0-E109E24CAD8B}"/>
                </a:ext>
              </a:extLst>
            </p:cNvPr>
            <p:cNvSpPr txBox="1"/>
            <p:nvPr/>
          </p:nvSpPr>
          <p:spPr>
            <a:xfrm>
              <a:off x="5338127" y="3645570"/>
              <a:ext cx="592119" cy="3095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CH" sz="1600" b="1" dirty="0"/>
                <a:t>2021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36066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548374" cy="759286"/>
          </a:xfrm>
        </p:spPr>
        <p:txBody>
          <a:bodyPr/>
          <a:lstStyle/>
          <a:p>
            <a:r>
              <a:rPr lang="en-CH" sz="3200" b="1" dirty="0"/>
              <a:t>Teamwork: CHIMERA Working Group</a:t>
            </a:r>
            <a:endParaRPr lang="en-US" sz="32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091" y="1012567"/>
            <a:ext cx="8697320" cy="3953363"/>
          </a:xfrm>
        </p:spPr>
        <p:txBody>
          <a:bodyPr>
            <a:normAutofit fontScale="92500" lnSpcReduction="20000"/>
          </a:bodyPr>
          <a:lstStyle/>
          <a:p>
            <a:r>
              <a:rPr lang="en-CH" dirty="0"/>
              <a:t>CHIMERA activies highlight the multifaceted nature of the project with multiphysics and engineering problems being tackled together</a:t>
            </a:r>
          </a:p>
          <a:p>
            <a:r>
              <a:rPr lang="en-CH" dirty="0"/>
              <a:t>We have achieved a lot whilst exploiting existing infrastructure… thanks to all the usual suspects for impressive contributions: </a:t>
            </a:r>
            <a:r>
              <a:rPr lang="en-CH" b="1" dirty="0"/>
              <a:t>presentations to follow!</a:t>
            </a:r>
          </a:p>
          <a:p>
            <a:r>
              <a:rPr lang="en-CH" b="1" dirty="0"/>
              <a:t>Transverse Feedback Excitation: </a:t>
            </a:r>
            <a:r>
              <a:rPr lang="en-CH" dirty="0"/>
              <a:t>thanks to Pablo Arrutia &amp; Thomas Bass (ABT), Gert Kotzian (RF) and Tom Levens (BI) for joining the effort and helping us apply TFB excitation to control the extraction</a:t>
            </a:r>
          </a:p>
          <a:p>
            <a:r>
              <a:rPr lang="en-CH" b="1" dirty="0"/>
              <a:t>Slow extraction cycle development: </a:t>
            </a:r>
            <a:r>
              <a:rPr lang="en-CH" dirty="0"/>
              <a:t>thanks to Marc Delrieux (OP) for driving the effort and creative ideas for simplifying the PS cycles</a:t>
            </a:r>
          </a:p>
          <a:p>
            <a:r>
              <a:rPr lang="en-CH" b="1" dirty="0"/>
              <a:t>Beam instrumentation: </a:t>
            </a:r>
            <a:r>
              <a:rPr lang="en-CH" dirty="0"/>
              <a:t>thanks to the various experts for helping us debug live during MD’s to collect important data using instrumenation design for protons: Inaki, Stephane, Stephen, Joe …</a:t>
            </a:r>
          </a:p>
          <a:p>
            <a:r>
              <a:rPr lang="en-CH" b="1" dirty="0"/>
              <a:t>Thanks to PS-OP, RF, STI, Linac3 and LEIR teams, IRRAD and RP for their support</a:t>
            </a:r>
          </a:p>
          <a:p>
            <a:endParaRPr lang="en-CH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4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446B587E-35CB-F846-F861-FF6C8D357529}"/>
              </a:ext>
            </a:extLst>
          </p:cNvPr>
          <p:cNvSpPr txBox="1">
            <a:spLocks/>
          </p:cNvSpPr>
          <p:nvPr/>
        </p:nvSpPr>
        <p:spPr>
          <a:xfrm>
            <a:off x="665747" y="4942354"/>
            <a:ext cx="7652885" cy="2126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 		CHIMERA mini-workshop			19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January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387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0909FF3-61F7-40C4-8257-6E40E6533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4037" y="131372"/>
            <a:ext cx="8548374" cy="759286"/>
          </a:xfrm>
        </p:spPr>
        <p:txBody>
          <a:bodyPr/>
          <a:lstStyle/>
          <a:p>
            <a:r>
              <a:rPr lang="en-CH" sz="3200" b="1" dirty="0"/>
              <a:t>Questions at beginning of 2023…</a:t>
            </a:r>
            <a:endParaRPr lang="en-US" sz="3200" b="1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24A0B2A-6BFE-4565-A5B1-5EA85B04A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5091" y="1012567"/>
            <a:ext cx="8697320" cy="3953363"/>
          </a:xfrm>
        </p:spPr>
        <p:txBody>
          <a:bodyPr>
            <a:normAutofit/>
          </a:bodyPr>
          <a:lstStyle/>
          <a:p>
            <a:r>
              <a:rPr lang="en-US" dirty="0"/>
              <a:t>Let’s discuss… !</a:t>
            </a:r>
            <a:endParaRPr lang="en-CH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6FD33E9D-494E-49BD-BADB-2A8BC6A72B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z="1000" smtClean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rPr>
              <a:pPr/>
              <a:t>5</a:t>
            </a:fld>
            <a:endParaRPr lang="en-US" sz="1000" dirty="0">
              <a:solidFill>
                <a:schemeClr val="bg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Footer Placeholder 6">
            <a:extLst>
              <a:ext uri="{FF2B5EF4-FFF2-40B4-BE49-F238E27FC236}">
                <a16:creationId xmlns:a16="http://schemas.microsoft.com/office/drawing/2014/main" id="{FED48135-3E5A-08DA-1850-9B8B0D97B0FB}"/>
              </a:ext>
            </a:extLst>
          </p:cNvPr>
          <p:cNvSpPr txBox="1">
            <a:spLocks/>
          </p:cNvSpPr>
          <p:nvPr/>
        </p:nvSpPr>
        <p:spPr>
          <a:xfrm>
            <a:off x="665747" y="4942354"/>
            <a:ext cx="7652885" cy="2126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M. Fraser	 		CHIMERA mini-workshop			19</a:t>
            </a:r>
            <a:r>
              <a:rPr lang="en-GB" sz="1000" baseline="30000" dirty="0">
                <a:solidFill>
                  <a:schemeClr val="bg1"/>
                </a:solidFill>
                <a:latin typeface="Roboto" panose="02000000000000000000" pitchFamily="2" charset="0"/>
              </a:rPr>
              <a:t>th</a:t>
            </a:r>
            <a:r>
              <a:rPr lang="en-GB" sz="1000" dirty="0">
                <a:solidFill>
                  <a:schemeClr val="bg1"/>
                </a:solidFill>
                <a:latin typeface="Roboto" panose="02000000000000000000" pitchFamily="2" charset="0"/>
              </a:rPr>
              <a:t> January 2023</a:t>
            </a:r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88038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145811-00F6-4C16-9F7E-410B8188E32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299368-3AFD-42D9-80FF-D7E4ABC27BD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31669</TotalTime>
  <Words>402</Words>
  <Application>Microsoft Macintosh PowerPoint</Application>
  <PresentationFormat>On-screen Show (16:9)</PresentationFormat>
  <Paragraphs>33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Optima</vt:lpstr>
      <vt:lpstr>Roboto</vt:lpstr>
      <vt:lpstr>CERNCorporate16-9</vt:lpstr>
      <vt:lpstr>PowerPoint Presentation</vt:lpstr>
      <vt:lpstr>Welcome and Introduction CHIMERA Mini-Workshop: Summary of 2022 Results </vt:lpstr>
      <vt:lpstr>Questions we asked at beginning of 2022…</vt:lpstr>
      <vt:lpstr>Teamwork: CHIMERA Working Group</vt:lpstr>
      <vt:lpstr>Questions at beginning of 2023…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Matthew Alexander Fraser</cp:lastModifiedBy>
  <cp:revision>1118</cp:revision>
  <dcterms:created xsi:type="dcterms:W3CDTF">2012-11-30T11:04:26Z</dcterms:created>
  <dcterms:modified xsi:type="dcterms:W3CDTF">2023-01-19T12:14:50Z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  <property fmtid="{D5CDD505-2E9C-101B-9397-08002B2CF9AE}" pid="3" name="IsMyDocuments">
    <vt:bool>true</vt:bool>
  </property>
</Properties>
</file>