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56" r:id="rId2"/>
    <p:sldId id="489" r:id="rId3"/>
    <p:sldId id="490" r:id="rId4"/>
    <p:sldId id="434" r:id="rId5"/>
    <p:sldId id="475" r:id="rId6"/>
    <p:sldId id="395" r:id="rId7"/>
    <p:sldId id="378" r:id="rId8"/>
    <p:sldId id="492" r:id="rId9"/>
    <p:sldId id="494" r:id="rId10"/>
    <p:sldId id="495" r:id="rId11"/>
    <p:sldId id="477" r:id="rId12"/>
    <p:sldId id="379" r:id="rId13"/>
    <p:sldId id="380" r:id="rId14"/>
    <p:sldId id="381" r:id="rId15"/>
    <p:sldId id="382" r:id="rId16"/>
    <p:sldId id="447" r:id="rId17"/>
    <p:sldId id="384" r:id="rId18"/>
    <p:sldId id="454" r:id="rId19"/>
    <p:sldId id="486" r:id="rId20"/>
    <p:sldId id="479" r:id="rId21"/>
    <p:sldId id="277" r:id="rId22"/>
    <p:sldId id="448" r:id="rId23"/>
    <p:sldId id="266" r:id="rId24"/>
    <p:sldId id="270" r:id="rId25"/>
    <p:sldId id="271" r:id="rId26"/>
    <p:sldId id="386" r:id="rId27"/>
    <p:sldId id="464" r:id="rId28"/>
    <p:sldId id="268" r:id="rId29"/>
    <p:sldId id="324" r:id="rId30"/>
    <p:sldId id="279" r:id="rId31"/>
    <p:sldId id="456" r:id="rId32"/>
    <p:sldId id="325" r:id="rId33"/>
    <p:sldId id="321" r:id="rId34"/>
    <p:sldId id="457" r:id="rId35"/>
    <p:sldId id="322" r:id="rId36"/>
    <p:sldId id="460" r:id="rId37"/>
    <p:sldId id="326" r:id="rId38"/>
    <p:sldId id="461" r:id="rId39"/>
    <p:sldId id="462" r:id="rId40"/>
    <p:sldId id="491" r:id="rId41"/>
    <p:sldId id="496" r:id="rId42"/>
    <p:sldId id="345" r:id="rId43"/>
    <p:sldId id="335" r:id="rId44"/>
    <p:sldId id="330" r:id="rId45"/>
    <p:sldId id="258" r:id="rId46"/>
    <p:sldId id="422" r:id="rId47"/>
    <p:sldId id="478" r:id="rId48"/>
    <p:sldId id="487" r:id="rId49"/>
    <p:sldId id="488" r:id="rId50"/>
    <p:sldId id="435" r:id="rId51"/>
    <p:sldId id="482" r:id="rId52"/>
    <p:sldId id="440" r:id="rId53"/>
    <p:sldId id="439" r:id="rId54"/>
    <p:sldId id="304" r:id="rId55"/>
    <p:sldId id="451" r:id="rId56"/>
    <p:sldId id="306" r:id="rId57"/>
    <p:sldId id="310" r:id="rId58"/>
    <p:sldId id="311" r:id="rId59"/>
    <p:sldId id="483" r:id="rId60"/>
    <p:sldId id="312" r:id="rId61"/>
    <p:sldId id="499" r:id="rId62"/>
    <p:sldId id="498" r:id="rId63"/>
    <p:sldId id="319" r:id="rId64"/>
    <p:sldId id="441" r:id="rId65"/>
    <p:sldId id="442" r:id="rId66"/>
    <p:sldId id="443" r:id="rId67"/>
    <p:sldId id="444" r:id="rId68"/>
    <p:sldId id="445" r:id="rId69"/>
    <p:sldId id="446" r:id="rId70"/>
    <p:sldId id="373" r:id="rId71"/>
    <p:sldId id="452" r:id="rId72"/>
    <p:sldId id="474" r:id="rId73"/>
    <p:sldId id="465" r:id="rId74"/>
    <p:sldId id="466" r:id="rId75"/>
    <p:sldId id="259" r:id="rId76"/>
    <p:sldId id="354" r:id="rId77"/>
    <p:sldId id="355" r:id="rId78"/>
    <p:sldId id="437" r:id="rId79"/>
    <p:sldId id="360" r:id="rId80"/>
    <p:sldId id="453" r:id="rId81"/>
    <p:sldId id="485" r:id="rId82"/>
    <p:sldId id="484" r:id="rId83"/>
    <p:sldId id="424" r:id="rId84"/>
    <p:sldId id="436" r:id="rId85"/>
    <p:sldId id="425" r:id="rId86"/>
    <p:sldId id="426" r:id="rId87"/>
    <p:sldId id="428" r:id="rId88"/>
    <p:sldId id="500" r:id="rId8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FF7F"/>
    <a:srgbClr val="CC66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lakar\Desktop\Rectangular%20Fil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5439604376092701E-3"/>
          <c:y val="0.19835135878845359"/>
          <c:w val="0.66274876728090293"/>
          <c:h val="0.774346341798991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Activities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4C2-4CE8-8598-7847149DE7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4C2-4CE8-8598-7847149DE7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4C2-4CE8-8598-7847149DE7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B4C2-4CE8-8598-7847149DE7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B4C2-4CE8-8598-7847149DE76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Feuil1!$A$2:$A$6</c:f>
              <c:strCache>
                <c:ptCount val="5"/>
                <c:pt idx="0">
                  <c:v>STD PCB</c:v>
                </c:pt>
                <c:pt idx="1">
                  <c:v>MPGD</c:v>
                </c:pt>
                <c:pt idx="2">
                  <c:v>GEM</c:v>
                </c:pt>
                <c:pt idx="3">
                  <c:v>LHC related circuits</c:v>
                </c:pt>
                <c:pt idx="4">
                  <c:v>Inner trackers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B1-4FB9-B16A-1B6D2AA1D5D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269100995584857"/>
          <c:y val="0.10201766683248165"/>
          <c:w val="0.85074025871755288"/>
          <c:h val="0.7048126486701175"/>
        </c:manualLayout>
      </c:layout>
      <c:surface3DChart>
        <c:wireframe val="0"/>
        <c:ser>
          <c:idx val="0"/>
          <c:order val="0"/>
          <c:tx>
            <c:strRef>
              <c:f>Sheet2!$B$4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Sheet2!$C$4:$L$4</c:f>
              <c:numCache>
                <c:formatCode>General</c:formatCode>
                <c:ptCount val="10"/>
                <c:pt idx="0">
                  <c:v>532</c:v>
                </c:pt>
                <c:pt idx="1">
                  <c:v>615</c:v>
                </c:pt>
                <c:pt idx="2">
                  <c:v>708</c:v>
                </c:pt>
                <c:pt idx="3">
                  <c:v>554</c:v>
                </c:pt>
                <c:pt idx="4">
                  <c:v>467</c:v>
                </c:pt>
                <c:pt idx="5">
                  <c:v>430</c:v>
                </c:pt>
                <c:pt idx="6">
                  <c:v>360</c:v>
                </c:pt>
                <c:pt idx="7">
                  <c:v>339</c:v>
                </c:pt>
                <c:pt idx="8">
                  <c:v>290</c:v>
                </c:pt>
                <c:pt idx="9">
                  <c:v>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D1-454F-8907-41D1D031CBF8}"/>
            </c:ext>
          </c:extLst>
        </c:ser>
        <c:ser>
          <c:idx val="1"/>
          <c:order val="1"/>
          <c:tx>
            <c:strRef>
              <c:f>Sheet2!$B$5</c:f>
              <c:strCache>
                <c:ptCount val="1"/>
                <c:pt idx="0">
                  <c:v>15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Sheet2!$C$5:$L$5</c:f>
              <c:numCache>
                <c:formatCode>General</c:formatCode>
                <c:ptCount val="10"/>
                <c:pt idx="0">
                  <c:v>526</c:v>
                </c:pt>
                <c:pt idx="1">
                  <c:v>625</c:v>
                </c:pt>
                <c:pt idx="2">
                  <c:v>708</c:v>
                </c:pt>
                <c:pt idx="3">
                  <c:v>559</c:v>
                </c:pt>
                <c:pt idx="4">
                  <c:v>442</c:v>
                </c:pt>
                <c:pt idx="5">
                  <c:v>384</c:v>
                </c:pt>
                <c:pt idx="6">
                  <c:v>348</c:v>
                </c:pt>
                <c:pt idx="7">
                  <c:v>350</c:v>
                </c:pt>
                <c:pt idx="8">
                  <c:v>286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D1-454F-8907-41D1D031CBF8}"/>
            </c:ext>
          </c:extLst>
        </c:ser>
        <c:ser>
          <c:idx val="2"/>
          <c:order val="2"/>
          <c:tx>
            <c:strRef>
              <c:f>Sheet2!$B$6</c:f>
              <c:strCache>
                <c:ptCount val="1"/>
                <c:pt idx="0">
                  <c:v>25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Sheet2!$C$6:$L$6</c:f>
              <c:numCache>
                <c:formatCode>General</c:formatCode>
                <c:ptCount val="10"/>
                <c:pt idx="0">
                  <c:v>525</c:v>
                </c:pt>
                <c:pt idx="1">
                  <c:v>597</c:v>
                </c:pt>
                <c:pt idx="2">
                  <c:v>712</c:v>
                </c:pt>
                <c:pt idx="3">
                  <c:v>556</c:v>
                </c:pt>
                <c:pt idx="4">
                  <c:v>462</c:v>
                </c:pt>
                <c:pt idx="5">
                  <c:v>377</c:v>
                </c:pt>
                <c:pt idx="6">
                  <c:v>342</c:v>
                </c:pt>
                <c:pt idx="7">
                  <c:v>346</c:v>
                </c:pt>
                <c:pt idx="8">
                  <c:v>305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D1-454F-8907-41D1D031CBF8}"/>
            </c:ext>
          </c:extLst>
        </c:ser>
        <c:ser>
          <c:idx val="3"/>
          <c:order val="3"/>
          <c:tx>
            <c:strRef>
              <c:f>Sheet2!$B$7</c:f>
              <c:strCache>
                <c:ptCount val="1"/>
                <c:pt idx="0">
                  <c:v>35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Sheet2!$C$7:$L$7</c:f>
              <c:numCache>
                <c:formatCode>General</c:formatCode>
                <c:ptCount val="10"/>
                <c:pt idx="0">
                  <c:v>520</c:v>
                </c:pt>
                <c:pt idx="1">
                  <c:v>600</c:v>
                </c:pt>
                <c:pt idx="2">
                  <c:v>726</c:v>
                </c:pt>
                <c:pt idx="3">
                  <c:v>512</c:v>
                </c:pt>
                <c:pt idx="4">
                  <c:v>431</c:v>
                </c:pt>
                <c:pt idx="5">
                  <c:v>376</c:v>
                </c:pt>
                <c:pt idx="6">
                  <c:v>327</c:v>
                </c:pt>
                <c:pt idx="7">
                  <c:v>338</c:v>
                </c:pt>
                <c:pt idx="8">
                  <c:v>293</c:v>
                </c:pt>
                <c:pt idx="9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D1-454F-8907-41D1D031CBF8}"/>
            </c:ext>
          </c:extLst>
        </c:ser>
        <c:ser>
          <c:idx val="4"/>
          <c:order val="4"/>
          <c:tx>
            <c:strRef>
              <c:f>Sheet2!$B$8</c:f>
              <c:strCache>
                <c:ptCount val="1"/>
                <c:pt idx="0">
                  <c:v>45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Sheet2!$C$8:$L$8</c:f>
              <c:numCache>
                <c:formatCode>General</c:formatCode>
                <c:ptCount val="10"/>
                <c:pt idx="0">
                  <c:v>546</c:v>
                </c:pt>
                <c:pt idx="1">
                  <c:v>623</c:v>
                </c:pt>
                <c:pt idx="2">
                  <c:v>728</c:v>
                </c:pt>
                <c:pt idx="3">
                  <c:v>570</c:v>
                </c:pt>
                <c:pt idx="4">
                  <c:v>453</c:v>
                </c:pt>
                <c:pt idx="5">
                  <c:v>380</c:v>
                </c:pt>
                <c:pt idx="6">
                  <c:v>349</c:v>
                </c:pt>
                <c:pt idx="7">
                  <c:v>328</c:v>
                </c:pt>
                <c:pt idx="8">
                  <c:v>282</c:v>
                </c:pt>
                <c:pt idx="9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D1-454F-8907-41D1D031CBF8}"/>
            </c:ext>
          </c:extLst>
        </c:ser>
        <c:ser>
          <c:idx val="5"/>
          <c:order val="5"/>
          <c:tx>
            <c:strRef>
              <c:f>Sheet2!$B$9</c:f>
              <c:strCache>
                <c:ptCount val="1"/>
                <c:pt idx="0">
                  <c:v>55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Sheet2!$C$9:$L$9</c:f>
              <c:numCache>
                <c:formatCode>General</c:formatCode>
                <c:ptCount val="10"/>
                <c:pt idx="0">
                  <c:v>537</c:v>
                </c:pt>
                <c:pt idx="1">
                  <c:v>599</c:v>
                </c:pt>
                <c:pt idx="2">
                  <c:v>721</c:v>
                </c:pt>
                <c:pt idx="3">
                  <c:v>532</c:v>
                </c:pt>
                <c:pt idx="4">
                  <c:v>425</c:v>
                </c:pt>
                <c:pt idx="5">
                  <c:v>383</c:v>
                </c:pt>
                <c:pt idx="6">
                  <c:v>360</c:v>
                </c:pt>
                <c:pt idx="7">
                  <c:v>332</c:v>
                </c:pt>
                <c:pt idx="8">
                  <c:v>283</c:v>
                </c:pt>
                <c:pt idx="9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BD1-454F-8907-41D1D031CBF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80107768"/>
        <c:axId val="480109080"/>
        <c:axId val="447559152"/>
      </c:surface3DChart>
      <c:catAx>
        <c:axId val="48010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X-Axis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80109080"/>
        <c:crosses val="autoZero"/>
        <c:auto val="1"/>
        <c:lblAlgn val="ctr"/>
        <c:lblOffset val="100"/>
        <c:noMultiLvlLbl val="0"/>
      </c:catAx>
      <c:valAx>
        <c:axId val="480109080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Resistivity</a:t>
                </a:r>
                <a:r>
                  <a:rPr lang="en-GB" sz="1200" baseline="0"/>
                  <a:t> (k</a:t>
                </a:r>
                <a:r>
                  <a:rPr lang="el-GR" sz="1200" baseline="0"/>
                  <a:t>Ω</a:t>
                </a:r>
                <a:r>
                  <a:rPr lang="en-US" sz="1200" baseline="0"/>
                  <a:t>)</a:t>
                </a:r>
                <a:endParaRPr lang="en-GB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80107768"/>
        <c:crosses val="autoZero"/>
        <c:crossBetween val="midCat"/>
        <c:majorUnit val="100"/>
      </c:valAx>
      <c:serAx>
        <c:axId val="447559152"/>
        <c:scaling>
          <c:orientation val="minMax"/>
        </c:scaling>
        <c:delete val="0"/>
        <c:axPos val="b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Z</a:t>
                </a:r>
                <a:r>
                  <a:rPr lang="en-GB" sz="1200" dirty="0" smtClean="0"/>
                  <a:t>-Axis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0.83164067251007223"/>
              <c:y val="0.519469471935043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80109080"/>
        <c:crosses val="autoZero"/>
      </c:serAx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595889165602322E-2"/>
          <c:y val="2.9890541803905664E-2"/>
          <c:w val="0.85329417498039895"/>
          <c:h val="0.73205763186650197"/>
        </c:manualLayout>
      </c:layout>
      <c:surface3DChart>
        <c:wireframe val="0"/>
        <c:ser>
          <c:idx val="0"/>
          <c:order val="0"/>
          <c:tx>
            <c:strRef>
              <c:f>Sheet2!$B$23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Sheet2!$C$23:$L$23</c:f>
              <c:numCache>
                <c:formatCode>General</c:formatCode>
                <c:ptCount val="10"/>
                <c:pt idx="0">
                  <c:v>540</c:v>
                </c:pt>
                <c:pt idx="1">
                  <c:v>593</c:v>
                </c:pt>
                <c:pt idx="2">
                  <c:v>723</c:v>
                </c:pt>
                <c:pt idx="3">
                  <c:v>512</c:v>
                </c:pt>
                <c:pt idx="4">
                  <c:v>430</c:v>
                </c:pt>
                <c:pt idx="5">
                  <c:v>378</c:v>
                </c:pt>
                <c:pt idx="6">
                  <c:v>345</c:v>
                </c:pt>
                <c:pt idx="7">
                  <c:v>329</c:v>
                </c:pt>
                <c:pt idx="8">
                  <c:v>281</c:v>
                </c:pt>
                <c:pt idx="9">
                  <c:v>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25-4F66-8874-EA52936FC344}"/>
            </c:ext>
          </c:extLst>
        </c:ser>
        <c:ser>
          <c:idx val="1"/>
          <c:order val="1"/>
          <c:tx>
            <c:strRef>
              <c:f>Sheet2!$B$24</c:f>
              <c:strCache>
                <c:ptCount val="1"/>
                <c:pt idx="0">
                  <c:v>15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Sheet2!$C$24:$L$24</c:f>
              <c:numCache>
                <c:formatCode>General</c:formatCode>
                <c:ptCount val="10"/>
                <c:pt idx="0">
                  <c:v>554</c:v>
                </c:pt>
                <c:pt idx="1">
                  <c:v>599</c:v>
                </c:pt>
                <c:pt idx="2">
                  <c:v>742</c:v>
                </c:pt>
                <c:pt idx="3">
                  <c:v>526</c:v>
                </c:pt>
                <c:pt idx="4">
                  <c:v>419</c:v>
                </c:pt>
                <c:pt idx="5">
                  <c:v>392</c:v>
                </c:pt>
                <c:pt idx="6">
                  <c:v>342</c:v>
                </c:pt>
                <c:pt idx="7">
                  <c:v>333</c:v>
                </c:pt>
                <c:pt idx="8">
                  <c:v>282</c:v>
                </c:pt>
                <c:pt idx="9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25-4F66-8874-EA52936FC344}"/>
            </c:ext>
          </c:extLst>
        </c:ser>
        <c:ser>
          <c:idx val="2"/>
          <c:order val="2"/>
          <c:tx>
            <c:strRef>
              <c:f>Sheet2!$B$25</c:f>
              <c:strCache>
                <c:ptCount val="1"/>
                <c:pt idx="0">
                  <c:v>25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Sheet2!$C$25:$L$25</c:f>
              <c:numCache>
                <c:formatCode>General</c:formatCode>
                <c:ptCount val="10"/>
                <c:pt idx="0">
                  <c:v>569</c:v>
                </c:pt>
                <c:pt idx="1">
                  <c:v>593</c:v>
                </c:pt>
                <c:pt idx="2">
                  <c:v>738</c:v>
                </c:pt>
                <c:pt idx="3">
                  <c:v>516</c:v>
                </c:pt>
                <c:pt idx="4">
                  <c:v>432</c:v>
                </c:pt>
                <c:pt idx="5">
                  <c:v>378</c:v>
                </c:pt>
                <c:pt idx="6">
                  <c:v>348</c:v>
                </c:pt>
                <c:pt idx="7">
                  <c:v>354</c:v>
                </c:pt>
                <c:pt idx="8">
                  <c:v>287</c:v>
                </c:pt>
                <c:pt idx="9">
                  <c:v>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25-4F66-8874-EA52936FC344}"/>
            </c:ext>
          </c:extLst>
        </c:ser>
        <c:ser>
          <c:idx val="3"/>
          <c:order val="3"/>
          <c:tx>
            <c:strRef>
              <c:f>Sheet2!$B$26</c:f>
              <c:strCache>
                <c:ptCount val="1"/>
                <c:pt idx="0">
                  <c:v>35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Sheet2!$C$26:$L$26</c:f>
              <c:numCache>
                <c:formatCode>General</c:formatCode>
                <c:ptCount val="10"/>
                <c:pt idx="0">
                  <c:v>570</c:v>
                </c:pt>
                <c:pt idx="1">
                  <c:v>625</c:v>
                </c:pt>
                <c:pt idx="2">
                  <c:v>745</c:v>
                </c:pt>
                <c:pt idx="3">
                  <c:v>565</c:v>
                </c:pt>
                <c:pt idx="4">
                  <c:v>445</c:v>
                </c:pt>
                <c:pt idx="5">
                  <c:v>380</c:v>
                </c:pt>
                <c:pt idx="6">
                  <c:v>360</c:v>
                </c:pt>
                <c:pt idx="7">
                  <c:v>340</c:v>
                </c:pt>
                <c:pt idx="8">
                  <c:v>275</c:v>
                </c:pt>
                <c:pt idx="9">
                  <c:v>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25-4F66-8874-EA52936FC344}"/>
            </c:ext>
          </c:extLst>
        </c:ser>
        <c:ser>
          <c:idx val="4"/>
          <c:order val="4"/>
          <c:tx>
            <c:strRef>
              <c:f>Sheet2!$B$27</c:f>
              <c:strCache>
                <c:ptCount val="1"/>
                <c:pt idx="0">
                  <c:v>45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Sheet2!$C$27:$L$27</c:f>
              <c:numCache>
                <c:formatCode>General</c:formatCode>
                <c:ptCount val="10"/>
                <c:pt idx="0">
                  <c:v>547</c:v>
                </c:pt>
                <c:pt idx="1">
                  <c:v>615</c:v>
                </c:pt>
                <c:pt idx="2">
                  <c:v>733</c:v>
                </c:pt>
                <c:pt idx="3">
                  <c:v>532</c:v>
                </c:pt>
                <c:pt idx="4">
                  <c:v>460</c:v>
                </c:pt>
                <c:pt idx="5">
                  <c:v>403</c:v>
                </c:pt>
                <c:pt idx="6">
                  <c:v>368</c:v>
                </c:pt>
                <c:pt idx="7">
                  <c:v>370</c:v>
                </c:pt>
                <c:pt idx="8">
                  <c:v>283</c:v>
                </c:pt>
                <c:pt idx="9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25-4F66-8874-EA52936FC344}"/>
            </c:ext>
          </c:extLst>
        </c:ser>
        <c:ser>
          <c:idx val="5"/>
          <c:order val="5"/>
          <c:tx>
            <c:strRef>
              <c:f>Sheet2!$B$28</c:f>
              <c:strCache>
                <c:ptCount val="1"/>
                <c:pt idx="0">
                  <c:v>55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Sheet2!$C$28:$L$28</c:f>
              <c:numCache>
                <c:formatCode>General</c:formatCode>
                <c:ptCount val="10"/>
                <c:pt idx="0">
                  <c:v>582</c:v>
                </c:pt>
                <c:pt idx="1">
                  <c:v>642</c:v>
                </c:pt>
                <c:pt idx="2">
                  <c:v>765</c:v>
                </c:pt>
                <c:pt idx="3">
                  <c:v>561</c:v>
                </c:pt>
                <c:pt idx="4">
                  <c:v>472</c:v>
                </c:pt>
                <c:pt idx="5">
                  <c:v>398</c:v>
                </c:pt>
                <c:pt idx="6">
                  <c:v>365</c:v>
                </c:pt>
                <c:pt idx="7">
                  <c:v>334</c:v>
                </c:pt>
                <c:pt idx="8">
                  <c:v>280</c:v>
                </c:pt>
                <c:pt idx="9">
                  <c:v>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525-4F66-8874-EA52936FC34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45972152"/>
        <c:axId val="445973792"/>
        <c:axId val="447567792"/>
      </c:surface3DChart>
      <c:catAx>
        <c:axId val="445972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X-Axis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45973792"/>
        <c:crosses val="autoZero"/>
        <c:auto val="1"/>
        <c:lblAlgn val="ctr"/>
        <c:lblOffset val="100"/>
        <c:noMultiLvlLbl val="0"/>
      </c:catAx>
      <c:valAx>
        <c:axId val="445973792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Resistivity</a:t>
                </a:r>
                <a:r>
                  <a:rPr lang="en-GB" sz="1200" baseline="0"/>
                  <a:t> (k</a:t>
                </a:r>
                <a:r>
                  <a:rPr lang="el-GR" sz="1200" baseline="0"/>
                  <a:t>Ω</a:t>
                </a:r>
                <a:r>
                  <a:rPr lang="en-US" sz="1200" baseline="0"/>
                  <a:t>)</a:t>
                </a:r>
                <a:endParaRPr lang="en-GB" sz="1200"/>
              </a:p>
            </c:rich>
          </c:tx>
          <c:layout>
            <c:manualLayout>
              <c:xMode val="edge"/>
              <c:yMode val="edge"/>
              <c:x val="0.12276157459815255"/>
              <c:y val="0.1442247792123364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45972152"/>
        <c:crosses val="autoZero"/>
        <c:crossBetween val="midCat"/>
        <c:majorUnit val="100"/>
      </c:valAx>
      <c:serAx>
        <c:axId val="447567792"/>
        <c:scaling>
          <c:orientation val="minMax"/>
        </c:scaling>
        <c:delete val="0"/>
        <c:axPos val="b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/>
                  <a:t>Z</a:t>
                </a:r>
                <a:r>
                  <a:rPr lang="en-GB" sz="1200" dirty="0" smtClean="0"/>
                  <a:t>-Axis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0.8392473202612597"/>
              <c:y val="0.52010653959947917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45973792"/>
        <c:crosses val="autoZero"/>
      </c:serAx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F7AA-415D-41CE-A4F8-E2E0DD5AD874}" type="datetimeFigureOut">
              <a:rPr lang="fr-CH" smtClean="0"/>
              <a:t>13.01.2023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01B43-E1EF-4F71-9777-002F52A8B06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33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149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7A924-5D5A-4032-8D39-330922D1864F}" type="slidenum">
              <a:rPr lang="en-US" altLang="fr-FR"/>
              <a:pPr/>
              <a:t>49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72131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1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74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928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701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044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68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11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647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7A924-5D5A-4032-8D39-330922D1864F}" type="slidenum">
              <a:rPr lang="en-US" altLang="fr-FR"/>
              <a:pPr/>
              <a:t>19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41779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7A924-5D5A-4032-8D39-330922D1864F}" type="slidenum">
              <a:rPr lang="en-US" altLang="fr-FR"/>
              <a:pPr/>
              <a:t>20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01261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E1487-DF3A-468B-B688-195AB150207D}" type="slidenum">
              <a:rPr lang="en-US" altLang="fr-FR"/>
              <a:pPr/>
              <a:t>21</a:t>
            </a:fld>
            <a:endParaRPr lang="en-US" altLang="fr-FR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4514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202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365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6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7A924-5D5A-4032-8D39-330922D1864F}" type="slidenum">
              <a:rPr lang="en-US" altLang="fr-FR"/>
              <a:pPr/>
              <a:t>48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72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467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8548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4550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633" y="336551"/>
            <a:ext cx="8331200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825626"/>
            <a:ext cx="5156200" cy="209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76701"/>
            <a:ext cx="5156200" cy="2100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3725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633" y="336551"/>
            <a:ext cx="8331200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69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5535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049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059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03623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3209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188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603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5207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D5762-9FA2-4D88-B8FF-9E302EEF6FF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21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7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7" Type="http://schemas.openxmlformats.org/officeDocument/2006/relationships/image" Target="../media/image85.jpe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g"/><Relationship Id="rId5" Type="http://schemas.openxmlformats.org/officeDocument/2006/relationships/image" Target="../media/image83.jpg"/><Relationship Id="rId4" Type="http://schemas.openxmlformats.org/officeDocument/2006/relationships/image" Target="../media/image11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jpg"/><Relationship Id="rId5" Type="http://schemas.openxmlformats.org/officeDocument/2006/relationships/image" Target="../media/image98.jpg"/><Relationship Id="rId4" Type="http://schemas.openxmlformats.org/officeDocument/2006/relationships/image" Target="../media/image97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7" Type="http://schemas.openxmlformats.org/officeDocument/2006/relationships/image" Target="../media/image117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jpeg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emf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7" Type="http://schemas.openxmlformats.org/officeDocument/2006/relationships/chart" Target="../charts/chart3.xml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37.jpg"/><Relationship Id="rId4" Type="http://schemas.openxmlformats.org/officeDocument/2006/relationships/image" Target="../media/image136.jpe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43.jpg"/><Relationship Id="rId4" Type="http://schemas.openxmlformats.org/officeDocument/2006/relationships/image" Target="../media/image142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7.jpeg"/><Relationship Id="rId4" Type="http://schemas.openxmlformats.org/officeDocument/2006/relationships/image" Target="../media/image146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1.jpeg"/><Relationship Id="rId4" Type="http://schemas.openxmlformats.org/officeDocument/2006/relationships/image" Target="../media/image150.jpe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6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501" y="676491"/>
            <a:ext cx="8371543" cy="567985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22192" y="4023068"/>
            <a:ext cx="5829300" cy="1102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smtClean="0">
                <a:solidFill>
                  <a:schemeClr val="bg1"/>
                </a:solidFill>
                <a:latin typeface="Comic Sans MS" panose="030F0702030302020204" pitchFamily="66" charset="0"/>
              </a:rPr>
              <a:t>CERN MPT workshop</a:t>
            </a:r>
            <a:br>
              <a:rPr lang="en-GB" sz="240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n-GB" sz="2400" smtClean="0">
                <a:solidFill>
                  <a:schemeClr val="bg1"/>
                </a:solidFill>
                <a:latin typeface="Comic Sans MS" panose="030F0702030302020204" pitchFamily="66" charset="0"/>
              </a:rPr>
              <a:t> (Micro Pattern Technologies)</a:t>
            </a:r>
            <a:endParaRPr lang="fr-FR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43672" y="5517232"/>
            <a:ext cx="582930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400" dirty="0" smtClean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8806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96172" y="32057"/>
            <a:ext cx="8856983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dirty="0">
                <a:solidFill>
                  <a:srgbClr val="0000FF"/>
                </a:solidFill>
                <a:latin typeface="Century Schoolbook L" pitchFamily="18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Gaseous Detectors principle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7" name="Slide Number Placeholder 10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10</a:t>
            </a:fld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4881598" y="1063256"/>
            <a:ext cx="2266967" cy="4238477"/>
            <a:chOff x="4881598" y="1063256"/>
            <a:chExt cx="2266967" cy="4238477"/>
          </a:xfrm>
        </p:grpSpPr>
        <p:sp>
          <p:nvSpPr>
            <p:cNvPr id="3" name="Rectangle 2"/>
            <p:cNvSpPr/>
            <p:nvPr/>
          </p:nvSpPr>
          <p:spPr>
            <a:xfrm>
              <a:off x="4881598" y="1126500"/>
              <a:ext cx="2186438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659089" y="1230868"/>
              <a:ext cx="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5433503" y="3954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5197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519782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585903" y="40309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509703" y="42595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672182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738303" y="37261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824582" y="1655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824582" y="1960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890703" y="38023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814503" y="3573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9769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81598" y="2566735"/>
              <a:ext cx="22669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Small Electric field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(100V/mm)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moves the charges</a:t>
              </a: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5814503" y="4030913"/>
              <a:ext cx="0" cy="10017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5966903" y="3878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90703" y="3497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67339" y="35737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281103" y="4042581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519782" y="17320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672182" y="2048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824582" y="1960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900782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881598" y="1063256"/>
              <a:ext cx="2189053" cy="1399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881598" y="5165175"/>
              <a:ext cx="2189053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74054" y="741402"/>
            <a:ext cx="3702294" cy="5638800"/>
            <a:chOff x="774054" y="741402"/>
            <a:chExt cx="3702294" cy="5638800"/>
          </a:xfrm>
        </p:grpSpPr>
        <p:sp>
          <p:nvSpPr>
            <p:cNvPr id="116" name="Rectangle 115"/>
            <p:cNvSpPr/>
            <p:nvPr/>
          </p:nvSpPr>
          <p:spPr>
            <a:xfrm>
              <a:off x="2046300" y="1126500"/>
              <a:ext cx="2346260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flipH="1">
              <a:off x="1801760" y="741402"/>
              <a:ext cx="2590800" cy="5638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325760" y="2570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325760" y="2494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325760" y="2798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3478160" y="27988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3401960" y="28750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3478160" y="2722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3630560" y="19606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3630560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3630560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3782960" y="2189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06760" y="22654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3782960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77380" y="5048788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Anode</a:t>
              </a:r>
              <a:r>
                <a:rPr lang="en-US" dirty="0"/>
                <a:t> 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74054" y="924046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Cathode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630560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63878" y="18198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401960" y="18844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73360" y="21246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097160" y="2429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782960" y="21892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935360" y="20368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527762" y="26464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78160" y="281456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901709" y="4795843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Gas volume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717279" y="3144024"/>
              <a:ext cx="1759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</a:rPr>
                <a:t>I</a:t>
              </a:r>
              <a:r>
                <a:rPr lang="en-GB" dirty="0" smtClean="0">
                  <a:latin typeface="Comic Sans MS" panose="030F0702030302020204" pitchFamily="66" charset="0"/>
                </a:rPr>
                <a:t>onization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014582" y="1047075"/>
              <a:ext cx="2377978" cy="1232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014582" y="5165175"/>
              <a:ext cx="2377978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 rot="17623224">
              <a:off x="1063952" y="5114841"/>
              <a:ext cx="2082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Comic Sans MS" panose="030F0702030302020204" pitchFamily="66" charset="0"/>
                </a:rPr>
                <a:t>Charged Particles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598522" y="1064988"/>
            <a:ext cx="3846281" cy="4910559"/>
            <a:chOff x="7598522" y="1064988"/>
            <a:chExt cx="3846281" cy="4910559"/>
          </a:xfrm>
        </p:grpSpPr>
        <p:sp>
          <p:nvSpPr>
            <p:cNvPr id="157" name="Rectangle 156"/>
            <p:cNvSpPr/>
            <p:nvPr/>
          </p:nvSpPr>
          <p:spPr>
            <a:xfrm>
              <a:off x="7598523" y="1148482"/>
              <a:ext cx="2718227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7706220" y="1787179"/>
              <a:ext cx="246734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Strong Electric field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(50kV/mm)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t</a:t>
              </a:r>
              <a:r>
                <a:rPr lang="en-US" dirty="0" smtClean="0">
                  <a:latin typeface="Comic Sans MS" panose="030F0702030302020204" pitchFamily="66" charset="0"/>
                </a:rPr>
                <a:t>riggers an avalanche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multiplying electrons</a:t>
              </a:r>
            </a:p>
          </p:txBody>
        </p:sp>
        <p:sp>
          <p:nvSpPr>
            <p:cNvPr id="159" name="Oval 158"/>
            <p:cNvSpPr/>
            <p:nvPr/>
          </p:nvSpPr>
          <p:spPr>
            <a:xfrm>
              <a:off x="8925361" y="39902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8696761" y="37616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8544361" y="39902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>
              <a:off x="92301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>
              <a:off x="88491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>
              <a:off x="85443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>
              <a:off x="81633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6" name="Straight Arrow Connector 165"/>
            <p:cNvCxnSpPr>
              <a:stCxn id="160" idx="3"/>
              <a:endCxn id="161" idx="7"/>
            </p:cNvCxnSpPr>
            <p:nvPr/>
          </p:nvCxnSpPr>
          <p:spPr>
            <a:xfrm flipH="1">
              <a:off x="8609402" y="3826693"/>
              <a:ext cx="98518" cy="1747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>
              <a:stCxn id="160" idx="5"/>
              <a:endCxn id="159" idx="1"/>
            </p:cNvCxnSpPr>
            <p:nvPr/>
          </p:nvCxnSpPr>
          <p:spPr>
            <a:xfrm>
              <a:off x="8761802" y="3826693"/>
              <a:ext cx="174718" cy="1747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61" idx="1"/>
              <a:endCxn id="165" idx="7"/>
            </p:cNvCxnSpPr>
            <p:nvPr/>
          </p:nvCxnSpPr>
          <p:spPr>
            <a:xfrm flipH="1">
              <a:off x="8228402" y="4001411"/>
              <a:ext cx="327118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>
              <a:stCxn id="161" idx="5"/>
              <a:endCxn id="164" idx="0"/>
            </p:cNvCxnSpPr>
            <p:nvPr/>
          </p:nvCxnSpPr>
          <p:spPr>
            <a:xfrm flipH="1">
              <a:off x="8582462" y="4055294"/>
              <a:ext cx="26941" cy="239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>
              <a:stCxn id="159" idx="5"/>
              <a:endCxn id="163" idx="7"/>
            </p:cNvCxnSpPr>
            <p:nvPr/>
          </p:nvCxnSpPr>
          <p:spPr>
            <a:xfrm flipH="1">
              <a:off x="8914202" y="4055293"/>
              <a:ext cx="76200" cy="2509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>
              <a:stCxn id="159" idx="6"/>
              <a:endCxn id="162" idx="0"/>
            </p:cNvCxnSpPr>
            <p:nvPr/>
          </p:nvCxnSpPr>
          <p:spPr>
            <a:xfrm>
              <a:off x="9001561" y="4028352"/>
              <a:ext cx="2667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Oval 171"/>
            <p:cNvSpPr/>
            <p:nvPr/>
          </p:nvSpPr>
          <p:spPr>
            <a:xfrm>
              <a:off x="86967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83157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80109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7768776" y="4621828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100683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96873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>
              <a:off x="93825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90015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/>
            <p:cNvCxnSpPr>
              <a:stCxn id="165" idx="1"/>
            </p:cNvCxnSpPr>
            <p:nvPr/>
          </p:nvCxnSpPr>
          <p:spPr>
            <a:xfrm flipH="1">
              <a:off x="7845444" y="4306211"/>
              <a:ext cx="329076" cy="3108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stCxn id="165" idx="5"/>
              <a:endCxn id="174" idx="6"/>
            </p:cNvCxnSpPr>
            <p:nvPr/>
          </p:nvCxnSpPr>
          <p:spPr>
            <a:xfrm flipH="1">
              <a:off x="8087162" y="4360094"/>
              <a:ext cx="141241" cy="2778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164" idx="5"/>
              <a:endCxn id="173" idx="7"/>
            </p:cNvCxnSpPr>
            <p:nvPr/>
          </p:nvCxnSpPr>
          <p:spPr>
            <a:xfrm flipH="1">
              <a:off x="8380802" y="4360093"/>
              <a:ext cx="228600" cy="2509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/>
            <p:cNvCxnSpPr>
              <a:stCxn id="164" idx="4"/>
              <a:endCxn id="172" idx="2"/>
            </p:cNvCxnSpPr>
            <p:nvPr/>
          </p:nvCxnSpPr>
          <p:spPr>
            <a:xfrm>
              <a:off x="8582461" y="4371252"/>
              <a:ext cx="1143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>
              <a:stCxn id="163" idx="4"/>
              <a:endCxn id="179" idx="0"/>
            </p:cNvCxnSpPr>
            <p:nvPr/>
          </p:nvCxnSpPr>
          <p:spPr>
            <a:xfrm>
              <a:off x="8887261" y="4371252"/>
              <a:ext cx="1524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>
              <a:stCxn id="163" idx="4"/>
              <a:endCxn id="178" idx="2"/>
            </p:cNvCxnSpPr>
            <p:nvPr/>
          </p:nvCxnSpPr>
          <p:spPr>
            <a:xfrm>
              <a:off x="8887261" y="4371252"/>
              <a:ext cx="4953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>
              <a:stCxn id="162" idx="6"/>
              <a:endCxn id="177" idx="0"/>
            </p:cNvCxnSpPr>
            <p:nvPr/>
          </p:nvCxnSpPr>
          <p:spPr>
            <a:xfrm>
              <a:off x="9306361" y="4333152"/>
              <a:ext cx="4191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/>
            <p:cNvCxnSpPr>
              <a:stCxn id="162" idx="7"/>
              <a:endCxn id="176" idx="1"/>
            </p:cNvCxnSpPr>
            <p:nvPr/>
          </p:nvCxnSpPr>
          <p:spPr>
            <a:xfrm>
              <a:off x="9295202" y="4306211"/>
              <a:ext cx="784318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Oval 187"/>
            <p:cNvSpPr/>
            <p:nvPr/>
          </p:nvSpPr>
          <p:spPr>
            <a:xfrm>
              <a:off x="8697880" y="37616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9612280" y="4142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9612280" y="44474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9764680" y="43712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7935880" y="4142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8545480" y="4523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8697880" y="44474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002680" y="4295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8393080" y="4295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8316880" y="3914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7598524" y="1064988"/>
              <a:ext cx="2718226" cy="13251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598522" y="5140176"/>
              <a:ext cx="2718228" cy="13328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Isosceles Triangle 199"/>
            <p:cNvSpPr/>
            <p:nvPr/>
          </p:nvSpPr>
          <p:spPr>
            <a:xfrm rot="5400000">
              <a:off x="9138518" y="5401017"/>
              <a:ext cx="640485" cy="50857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8849161" y="5267771"/>
              <a:ext cx="0" cy="4069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endCxn id="200" idx="3"/>
            </p:cNvCxnSpPr>
            <p:nvPr/>
          </p:nvCxnSpPr>
          <p:spPr>
            <a:xfrm flipV="1">
              <a:off x="8854089" y="5655306"/>
              <a:ext cx="350384" cy="99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9756520" y="5440001"/>
              <a:ext cx="168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Output signal 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1808956" y="5951736"/>
            <a:ext cx="818365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Any detector needs a low field region to do the ionization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and then move these primary charges in a high field region to amplify them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05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98714" y="264574"/>
            <a:ext cx="986509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Different ways to get these 2 fields 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11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21446" y="1541503"/>
            <a:ext cx="11019633" cy="2273117"/>
            <a:chOff x="461957" y="2479477"/>
            <a:chExt cx="11019633" cy="227311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t="72564"/>
            <a:stretch/>
          </p:blipFill>
          <p:spPr>
            <a:xfrm>
              <a:off x="461957" y="2727158"/>
              <a:ext cx="11019633" cy="20254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l="55761" t="53726" r="2929" b="610"/>
            <a:stretch/>
          </p:blipFill>
          <p:spPr>
            <a:xfrm>
              <a:off x="5971773" y="2772573"/>
              <a:ext cx="1932974" cy="1655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4754464" y="3958389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anode</a:t>
              </a:r>
              <a:endParaRPr lang="fr-CH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88317" y="3277805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anode</a:t>
              </a:r>
              <a:endParaRPr lang="fr-CH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72137" y="3633709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anode</a:t>
              </a:r>
              <a:endParaRPr lang="fr-CH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593902" y="4108311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anode</a:t>
              </a:r>
              <a:endParaRPr lang="fr-CH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812571" y="3958389"/>
              <a:ext cx="644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anode</a:t>
              </a:r>
              <a:endParaRPr lang="fr-CH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1760" y="2805717"/>
              <a:ext cx="777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</a:t>
              </a:r>
              <a:endParaRPr lang="fr-CH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16865" y="4112277"/>
              <a:ext cx="777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</a:t>
              </a:r>
              <a:endParaRPr lang="fr-CH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6420" y="2841648"/>
              <a:ext cx="777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</a:t>
              </a:r>
              <a:endParaRPr lang="fr-CH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05398" y="3318072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 </a:t>
              </a:r>
              <a:r>
                <a:rPr lang="en-US" sz="1400" dirty="0" smtClean="0"/>
                <a:t>V1  </a:t>
              </a:r>
              <a:endParaRPr lang="fr-CH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09110" y="3640227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V1</a:t>
              </a:r>
              <a:endParaRPr lang="fr-CH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505508" y="3441820"/>
              <a:ext cx="3786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V1</a:t>
              </a:r>
              <a:endParaRPr lang="fr-CH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29371" y="2592824"/>
              <a:ext cx="840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</a:t>
              </a:r>
              <a:endParaRPr lang="fr-CH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17792" y="2573269"/>
              <a:ext cx="840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</a:t>
              </a:r>
              <a:endParaRPr lang="fr-CH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83908" y="2573269"/>
              <a:ext cx="800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</a:t>
              </a:r>
              <a:endParaRPr lang="fr-CH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229022" y="2479477"/>
              <a:ext cx="840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</a:t>
              </a:r>
              <a:endParaRPr lang="fr-CH" sz="1400" dirty="0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4274288" y="1371600"/>
            <a:ext cx="0" cy="442314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6191" y="4421196"/>
            <a:ext cx="3725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The 2 regions are naturally obtained 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b</a:t>
            </a:r>
            <a:r>
              <a:rPr lang="en-US" sz="1600" dirty="0" smtClean="0">
                <a:latin typeface="Comic Sans MS" panose="030F0702030302020204" pitchFamily="66" charset="0"/>
              </a:rPr>
              <a:t>ecause the field increases close </a:t>
            </a: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to the small Anodes wires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58681" y="4421196"/>
            <a:ext cx="481574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The 2 regions are obtained by adding electrodes</a:t>
            </a: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and 3D structures </a:t>
            </a:r>
          </a:p>
          <a:p>
            <a:r>
              <a:rPr lang="en-US" dirty="0"/>
              <a:t>	</a:t>
            </a:r>
            <a:endParaRPr lang="fr-CH" dirty="0"/>
          </a:p>
        </p:txBody>
      </p:sp>
      <p:sp>
        <p:nvSpPr>
          <p:cNvPr id="28" name="TextBox 27"/>
          <p:cNvSpPr txBox="1"/>
          <p:nvPr/>
        </p:nvSpPr>
        <p:spPr>
          <a:xfrm>
            <a:off x="8811932" y="221189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 </a:t>
            </a:r>
            <a:r>
              <a:rPr lang="en-US" sz="1400" dirty="0" smtClean="0"/>
              <a:t>V2</a:t>
            </a:r>
            <a:endParaRPr lang="fr-CH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211776" y="3003512"/>
            <a:ext cx="619782" cy="307777"/>
          </a:xfrm>
          <a:prstGeom prst="rect">
            <a:avLst/>
          </a:prstGeom>
          <a:solidFill>
            <a:srgbClr val="00CC9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V1</a:t>
            </a:r>
            <a:endParaRPr lang="fr-CH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346639" y="3006319"/>
            <a:ext cx="619782" cy="307777"/>
          </a:xfrm>
          <a:prstGeom prst="rect">
            <a:avLst/>
          </a:prstGeom>
          <a:solidFill>
            <a:srgbClr val="00CC99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V1</a:t>
            </a:r>
            <a:endParaRPr lang="fr-CH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0163898" y="3020415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anode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20767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1971" y="5464470"/>
            <a:ext cx="8584081" cy="10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>
              <a:buClr>
                <a:srgbClr val="3333FF"/>
              </a:buClr>
            </a:pP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MPGDs have detecting cells 10 times smaller than wire chambers 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s</a:t>
            </a: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tructure</a:t>
            </a:r>
          </a:p>
          <a:p>
            <a:pPr algn="ctr" hangingPunct="0">
              <a:buClr>
                <a:srgbClr val="3333FF"/>
              </a:buClr>
            </a:pP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  <a:sym typeface="Wingdings" panose="05000000000000000000" pitchFamily="2" charset="2"/>
              </a:rPr>
              <a:t></a:t>
            </a: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  photolithographic technics</a:t>
            </a:r>
          </a:p>
          <a:p>
            <a:pPr marL="285750" indent="-285750" hangingPunct="0">
              <a:buClr>
                <a:srgbClr val="3333FF"/>
              </a:buClr>
              <a:buFont typeface="Arial" panose="020B0604020202020204" pitchFamily="34" charset="0"/>
              <a:buChar char="•"/>
            </a:pPr>
            <a:endParaRPr lang="en-GB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71464" y="111888"/>
            <a:ext cx="986509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W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hy MPGD ?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63952" y="851592"/>
            <a:ext cx="460851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Micro Pattern Gas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Faster </a:t>
            </a:r>
            <a:r>
              <a:rPr lang="en-GB" dirty="0">
                <a:solidFill>
                  <a:srgbClr val="3333FF"/>
                </a:solidFill>
                <a:latin typeface="Comic Sans MS" panose="030F0702030302020204" pitchFamily="66" charset="0"/>
              </a:rPr>
              <a:t>ion evacuation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33FF"/>
                </a:solidFill>
                <a:latin typeface="Comic Sans MS" panose="030F0702030302020204" pitchFamily="66" charset="0"/>
              </a:rPr>
              <a:t>Higher spatial </a:t>
            </a:r>
            <a:r>
              <a:rPr lang="en-GB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Reduced </a:t>
            </a:r>
            <a:r>
              <a:rPr lang="en-GB" dirty="0">
                <a:solidFill>
                  <a:srgbClr val="3333FF"/>
                </a:solidFill>
                <a:latin typeface="Comic Sans MS" panose="030F0702030302020204" pitchFamily="66" charset="0"/>
              </a:rPr>
              <a:t>multiplication region </a:t>
            </a:r>
            <a:r>
              <a:rPr lang="en-GB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333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t="72564"/>
          <a:stretch/>
        </p:blipFill>
        <p:spPr>
          <a:xfrm>
            <a:off x="1721263" y="3268378"/>
            <a:ext cx="8820000" cy="16211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/>
          <p:cNvSpPr/>
          <p:nvPr/>
        </p:nvSpPr>
        <p:spPr>
          <a:xfrm>
            <a:off x="4655840" y="3167173"/>
            <a:ext cx="6012160" cy="179435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610243" y="3163363"/>
            <a:ext cx="2934072" cy="1794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610243" y="830619"/>
            <a:ext cx="2934072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Wire chambers</a:t>
            </a:r>
            <a:endParaRPr lang="en-GB" sz="2400" dirty="0" smtClean="0">
              <a:solidFill>
                <a:srgbClr val="3333FF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slow </a:t>
            </a:r>
            <a:r>
              <a:rPr lang="en-GB" dirty="0">
                <a:solidFill>
                  <a:srgbClr val="3333FF"/>
                </a:solidFill>
                <a:latin typeface="Comic Sans MS" panose="030F0702030302020204" pitchFamily="66" charset="0"/>
              </a:rPr>
              <a:t>ion evacuation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Limited read out granularity</a:t>
            </a:r>
            <a:endParaRPr lang="en-GB" dirty="0" smtClean="0">
              <a:solidFill>
                <a:srgbClr val="3333FF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655840" y="1355195"/>
            <a:ext cx="6125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417389" y="830619"/>
            <a:ext cx="4678333" cy="15696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ight Arrow 11"/>
          <p:cNvSpPr/>
          <p:nvPr/>
        </p:nvSpPr>
        <p:spPr>
          <a:xfrm rot="5400000">
            <a:off x="2770991" y="2542751"/>
            <a:ext cx="6125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5400000">
            <a:off x="7355632" y="2566469"/>
            <a:ext cx="6125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39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04000" y="151616"/>
            <a:ext cx="9404819" cy="443198"/>
          </a:xfr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First MPGD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Micro Strip </a:t>
            </a: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Gas Chamber (MSGC)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17080" y="948420"/>
            <a:ext cx="5316480" cy="38631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215115" y="5009731"/>
            <a:ext cx="2942645" cy="9488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hangingPunct="0"/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Pitch  limited to 1 </a:t>
            </a:r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to 2mm due to </a:t>
            </a:r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mechanical </a:t>
            </a:r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and electrostatic forces.</a:t>
            </a:r>
            <a:endParaRPr lang="en-GB" sz="1600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7760" y="5014800"/>
            <a:ext cx="2757179" cy="1520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hangingPunct="0"/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Glass substrate with anode strips of 10 um with a pitch of 200 </a:t>
            </a:r>
            <a:r>
              <a:rPr lang="en-GB" sz="1600" dirty="0" err="1" smtClean="0">
                <a:latin typeface="Comic Sans MS" panose="030F0702030302020204" pitchFamily="66" charset="0"/>
                <a:ea typeface="Liberation Sans" pitchFamily="34"/>
                <a:cs typeface="Liberation Sans" pitchFamily="34"/>
              </a:rPr>
              <a:t>μ</a:t>
            </a:r>
            <a:r>
              <a:rPr lang="en-GB" sz="1600" dirty="0" err="1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m</a:t>
            </a:r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.</a:t>
            </a:r>
          </a:p>
          <a:p>
            <a:pPr hangingPunct="0"/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M</a:t>
            </a:r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ore simple than a wire Chamber.</a:t>
            </a:r>
            <a:endParaRPr lang="en-GB" sz="1600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724000" y="720000"/>
            <a:ext cx="155016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491360" y="2880000"/>
            <a:ext cx="2672640" cy="75348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vert="horz" lIns="90000" tIns="45000" rIns="90000" bIns="45000" compatLnSpc="0"/>
          <a:lstStyle/>
          <a:p>
            <a:pPr hangingPunct="0"/>
            <a:r>
              <a:rPr lang="en-GB" sz="1300" dirty="0">
                <a:latin typeface="Candara" pitchFamily="34"/>
                <a:ea typeface="Candara" pitchFamily="34"/>
                <a:cs typeface="Candara" pitchFamily="34"/>
              </a:rPr>
              <a:t> A. </a:t>
            </a:r>
            <a:r>
              <a:rPr lang="en-GB" sz="1500" dirty="0" err="1">
                <a:latin typeface="Candara" pitchFamily="34"/>
                <a:ea typeface="Candara" pitchFamily="34"/>
                <a:cs typeface="Candara" pitchFamily="34"/>
              </a:rPr>
              <a:t>Oed</a:t>
            </a:r>
            <a:endParaRPr lang="en-GB" sz="1500" dirty="0">
              <a:latin typeface="Candara" pitchFamily="34"/>
              <a:ea typeface="Candara" pitchFamily="34"/>
              <a:cs typeface="Candara" pitchFamily="34"/>
            </a:endParaRPr>
          </a:p>
          <a:p>
            <a:pPr hangingPunct="0"/>
            <a:r>
              <a:rPr lang="en-GB" sz="1500" dirty="0" err="1">
                <a:latin typeface="Candara" pitchFamily="34"/>
                <a:ea typeface="Candara" pitchFamily="34"/>
                <a:cs typeface="Candara" pitchFamily="34"/>
              </a:rPr>
              <a:t>Nucl</a:t>
            </a:r>
            <a:r>
              <a:rPr lang="en-GB" sz="1500" dirty="0">
                <a:latin typeface="Candara" pitchFamily="34"/>
                <a:ea typeface="Candara" pitchFamily="34"/>
                <a:cs typeface="Candara" pitchFamily="34"/>
              </a:rPr>
              <a:t>. Instr. and Meth. A263 (1988) 351</a:t>
            </a:r>
            <a:r>
              <a:rPr lang="en-GB" sz="1100" dirty="0">
                <a:latin typeface="Candara-Italic" pitchFamily="18"/>
                <a:ea typeface="Candara-Italic" pitchFamily="18"/>
                <a:cs typeface="Candara-Italic" pitchFamily="18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18254" y="4737722"/>
            <a:ext cx="3391868" cy="105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/>
            <a:r>
              <a:rPr lang="en-GB" b="1" dirty="0" smtClean="0">
                <a:solidFill>
                  <a:srgbClr val="00AE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RESULT: </a:t>
            </a:r>
            <a:endParaRPr lang="en-GB" b="1" dirty="0">
              <a:solidFill>
                <a:srgbClr val="00AE00"/>
              </a:solidFill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  <a:p>
            <a:pPr algn="ctr" hangingPunct="0">
              <a:buSzPts val="1072"/>
            </a:pP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Spatial resolution 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~50</a:t>
            </a:r>
            <a:r>
              <a:rPr lang="en-GB" dirty="0">
                <a:latin typeface="Comic Sans MS" panose="030F0702030302020204" pitchFamily="66" charset="0"/>
                <a:ea typeface="Liberation Sans" pitchFamily="34"/>
                <a:cs typeface="Liberation Sans" pitchFamily="34"/>
              </a:rPr>
              <a:t>μ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m</a:t>
            </a:r>
          </a:p>
          <a:p>
            <a:pPr algn="ctr" hangingPunct="0">
              <a:buSzPts val="1072"/>
            </a:pP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R</a:t>
            </a: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ate 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capability ~10</a:t>
            </a:r>
            <a:r>
              <a:rPr lang="en-GB" baseline="300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6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 </a:t>
            </a: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Hz/mm2</a:t>
            </a:r>
            <a:endParaRPr lang="en-GB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48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03825" y="5820553"/>
            <a:ext cx="8272115" cy="5539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18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Came a period where </a:t>
            </a:r>
            <a:r>
              <a:rPr lang="en-GB" sz="1800" i="1" dirty="0">
                <a:solidFill>
                  <a:schemeClr val="tx1"/>
                </a:solidFill>
                <a:latin typeface="Comic Sans MS" panose="030F0702030302020204" pitchFamily="66" charset="0"/>
              </a:rPr>
              <a:t>many different </a:t>
            </a:r>
            <a:r>
              <a:rPr lang="en-GB" sz="18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structures were tested by many labs to overcome such defects </a:t>
            </a:r>
            <a:endParaRPr lang="en-GB" sz="1800" i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292620" y="395037"/>
            <a:ext cx="10604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tarSymbol"/>
              <a:buNone/>
            </a:pPr>
            <a:r>
              <a:rPr lang="en-GB" sz="32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But as everybody knows there is always a problem</a:t>
            </a:r>
            <a:endParaRPr lang="en-GB" sz="32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581590" y="1596520"/>
            <a:ext cx="2455631" cy="2055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lide 1 - 1.pdf - Mozilla Firefox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t="1" r="58128" b="64289"/>
          <a:stretch/>
        </p:blipFill>
        <p:spPr>
          <a:xfrm>
            <a:off x="6423651" y="1381885"/>
            <a:ext cx="4213986" cy="25083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2097361" y="3941152"/>
            <a:ext cx="34240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Spark damages coming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</a:t>
            </a:r>
            <a:r>
              <a:rPr lang="en-US" dirty="0" smtClean="0">
                <a:latin typeface="Comic Sans MS" panose="030F0702030302020204" pitchFamily="66" charset="0"/>
              </a:rPr>
              <a:t>ith heavy ionizing particles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Unstoppable erosion </a:t>
            </a:r>
            <a:r>
              <a:rPr lang="en-US" dirty="0" smtClean="0">
                <a:latin typeface="Comic Sans MS" panose="030F0702030302020204" pitchFamily="66" charset="0"/>
              </a:rPr>
              <a:t>of electrodes.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Too difficult to solve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1006" y="3941152"/>
            <a:ext cx="39391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ging 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omic Sans MS" panose="030F0702030302020204" pitchFamily="66" charset="0"/>
              </a:rPr>
              <a:t>Creation of dendritic deposits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r</a:t>
            </a:r>
            <a:r>
              <a:rPr lang="en-US" dirty="0" smtClean="0">
                <a:latin typeface="Comic Sans MS" panose="030F0702030302020204" pitchFamily="66" charset="0"/>
              </a:rPr>
              <a:t>educing the gain.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Same problem in Wire chambers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Also difficult to solve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797566" y="478843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1940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88640"/>
            <a:ext cx="8504864" cy="63786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0390668">
            <a:off x="3928395" y="5689367"/>
            <a:ext cx="2318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 MANY OTHERS ….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76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H="1">
            <a:off x="4367809" y="1196752"/>
            <a:ext cx="603857" cy="319844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960096" y="1196752"/>
            <a:ext cx="432048" cy="31232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74678" y="1599184"/>
            <a:ext cx="1901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latin typeface="Comic Sans MS" panose="030F0702030302020204" pitchFamily="66" charset="0"/>
              </a:rPr>
              <a:t>GEM </a:t>
            </a:r>
            <a:r>
              <a:rPr lang="en-GB" sz="24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family</a:t>
            </a:r>
            <a:endParaRPr lang="en-GB" sz="2400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2771" y="1614157"/>
            <a:ext cx="3081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GB" sz="2400" b="1" dirty="0">
                <a:solidFill>
                  <a:srgbClr val="00B0F0"/>
                </a:solidFill>
                <a:latin typeface="Comic Sans MS" panose="030F0702030302020204" pitchFamily="66" charset="0"/>
              </a:rPr>
              <a:t>  family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2733" y="5373216"/>
            <a:ext cx="1672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GEM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Thick-GEM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uRwell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29343" y="5383204"/>
            <a:ext cx="2791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Resistive </a:t>
            </a:r>
            <a:r>
              <a:rPr lang="en-GB" dirty="0" err="1">
                <a:latin typeface="Comic Sans MS" panose="030F0702030302020204" pitchFamily="66" charset="0"/>
              </a:rPr>
              <a:t>M</a:t>
            </a:r>
            <a:r>
              <a:rPr lang="en-GB" dirty="0" err="1" smtClean="0">
                <a:latin typeface="Comic Sans MS" panose="030F0702030302020204" pitchFamily="66" charset="0"/>
              </a:rPr>
              <a:t>icromegas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omic Sans MS" panose="030F0702030302020204" pitchFamily="66" charset="0"/>
              </a:rPr>
              <a:t>uBulk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52734" y="1628801"/>
            <a:ext cx="3911219" cy="4896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96001" y="1628802"/>
            <a:ext cx="4136057" cy="4896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16</a:t>
            </a:fld>
            <a:endParaRPr lang="en-GB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556097"/>
            <a:ext cx="2923428" cy="224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bulk_micromegas-closeu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89571" y="2170452"/>
            <a:ext cx="2313874" cy="308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94623" y="-56189"/>
            <a:ext cx="10739658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endParaRPr lang="en-GB" sz="32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32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Nowadays, I think we can consider that the winners are:</a:t>
            </a:r>
            <a:endParaRPr lang="en-GB" sz="32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6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556097"/>
            <a:ext cx="2923428" cy="224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52733" y="5373216"/>
            <a:ext cx="1672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GEM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Thick-GEM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uRwell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29343" y="5383204"/>
            <a:ext cx="27911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Resistive </a:t>
            </a:r>
            <a:r>
              <a:rPr lang="en-GB" dirty="0" err="1">
                <a:latin typeface="Comic Sans MS" panose="030F0702030302020204" pitchFamily="66" charset="0"/>
              </a:rPr>
              <a:t>M</a:t>
            </a:r>
            <a:r>
              <a:rPr lang="en-GB" dirty="0" err="1" smtClean="0">
                <a:latin typeface="Comic Sans MS" panose="030F0702030302020204" pitchFamily="66" charset="0"/>
              </a:rPr>
              <a:t>icromegas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omic Sans MS" panose="030F0702030302020204" pitchFamily="66" charset="0"/>
              </a:rPr>
              <a:t>u</a:t>
            </a:r>
            <a:r>
              <a:rPr lang="en-GB" dirty="0" err="1">
                <a:latin typeface="Comic Sans MS" panose="030F0702030302020204" pitchFamily="66" charset="0"/>
              </a:rPr>
              <a:t>B</a:t>
            </a:r>
            <a:r>
              <a:rPr lang="en-GB" dirty="0" err="1" smtClean="0">
                <a:latin typeface="Comic Sans MS" panose="030F0702030302020204" pitchFamily="66" charset="0"/>
              </a:rPr>
              <a:t>ulk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52734" y="1628801"/>
            <a:ext cx="3911219" cy="4896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96001" y="1628802"/>
            <a:ext cx="4136057" cy="4896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17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7408" y="4797152"/>
            <a:ext cx="1080120" cy="720080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67407" y="5373216"/>
            <a:ext cx="1080120" cy="720080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" descr="bulk_micromegas-closeu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89571" y="2170452"/>
            <a:ext cx="2313874" cy="308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>
            <a:endCxn id="18" idx="3"/>
          </p:cNvCxnSpPr>
          <p:nvPr/>
        </p:nvCxnSpPr>
        <p:spPr>
          <a:xfrm flipH="1">
            <a:off x="9520492" y="4869972"/>
            <a:ext cx="1277210" cy="974897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8495507" y="4435901"/>
            <a:ext cx="1457033" cy="1134177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367809" y="1196752"/>
            <a:ext cx="603857" cy="319844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960096" y="1196752"/>
            <a:ext cx="432048" cy="31232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74678" y="1599184"/>
            <a:ext cx="1901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latin typeface="Comic Sans MS" panose="030F0702030302020204" pitchFamily="66" charset="0"/>
              </a:rPr>
              <a:t>GEM </a:t>
            </a:r>
            <a:r>
              <a:rPr lang="en-GB" sz="24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family</a:t>
            </a:r>
            <a:endParaRPr lang="en-GB" sz="2400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62771" y="1614157"/>
            <a:ext cx="3081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GB" sz="2400" b="1" dirty="0">
                <a:solidFill>
                  <a:srgbClr val="00B0F0"/>
                </a:solidFill>
                <a:latin typeface="Comic Sans MS" panose="030F0702030302020204" pitchFamily="66" charset="0"/>
              </a:rPr>
              <a:t>  family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894623" y="-56189"/>
            <a:ext cx="10739658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endParaRPr lang="en-GB" sz="32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32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Nowadays, I think we can consider that the winners are:</a:t>
            </a:r>
            <a:endParaRPr lang="en-GB" sz="32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9719" y="2843081"/>
            <a:ext cx="400782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GEM production</a:t>
            </a:r>
          </a:p>
          <a:p>
            <a:pPr algn="ctr"/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t</a:t>
            </a:r>
            <a:r>
              <a:rPr lang="en-US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he beginning</a:t>
            </a:r>
            <a:endParaRPr lang="en-US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41617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833352" y="2013466"/>
            <a:ext cx="5818694" cy="3617913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F37C-6A9B-40D2-93F7-F52A3B9930B9}" type="slidenum">
              <a:rPr lang="en-US" altLang="fr-FR"/>
              <a:pPr/>
              <a:t>19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8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Interconnection technologies available at MPT in 1996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281211" y="5473688"/>
            <a:ext cx="227677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095749" y="4959485"/>
            <a:ext cx="55175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/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800599" y="4543981"/>
            <a:ext cx="218111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Thick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540297" y="4077771"/>
            <a:ext cx="188564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MCM/L laminated</a:t>
            </a:r>
            <a:endParaRPr lang="en-US" altLang="fr-FR" dirty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291993" y="3600565"/>
            <a:ext cx="170277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MCM/C ceramic</a:t>
            </a:r>
            <a:endParaRPr lang="en-US" altLang="fr-FR" dirty="0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982435" y="3123360"/>
            <a:ext cx="210096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Thin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801136" y="2658871"/>
            <a:ext cx="192302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MCM/D deposited</a:t>
            </a:r>
            <a:endParaRPr lang="en-US" altLang="fr-FR" dirty="0"/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3810000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971800" y="5410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419600" y="4495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181600" y="4038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867400" y="3581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629400" y="3124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391400" y="2667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2133600" y="5105401"/>
            <a:ext cx="882650" cy="3667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n-US" altLang="fr-FR" dirty="0"/>
              <a:t>200um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881677" y="4651171"/>
            <a:ext cx="841897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70083" y="41746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90um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430207" y="37187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118405" y="32628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850554" y="2843537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619270" y="2373110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20um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91139" y="5202400"/>
            <a:ext cx="2614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MCM: Multi Chip </a:t>
            </a:r>
            <a:r>
              <a:rPr lang="en-US" dirty="0"/>
              <a:t>M</a:t>
            </a:r>
            <a:r>
              <a:rPr lang="en-US" dirty="0" smtClean="0"/>
              <a:t>odule</a:t>
            </a:r>
          </a:p>
          <a:p>
            <a:r>
              <a:rPr lang="en-US" dirty="0" smtClean="0"/>
              <a:t>PCB: Printed </a:t>
            </a:r>
            <a:r>
              <a:rPr lang="en-US" dirty="0"/>
              <a:t>C</a:t>
            </a:r>
            <a:r>
              <a:rPr lang="en-US" dirty="0" smtClean="0"/>
              <a:t>ircuit Board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45666" y="3472934"/>
            <a:ext cx="249138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Minimum line and space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8676685" y="4401483"/>
            <a:ext cx="1981953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Technologies name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4146461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2926428399"/>
              </p:ext>
            </p:extLst>
          </p:nvPr>
        </p:nvGraphicFramePr>
        <p:xfrm>
          <a:off x="1307468" y="1443245"/>
          <a:ext cx="4680520" cy="280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47728" y="212696"/>
            <a:ext cx="5328592" cy="1143000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	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MPT activity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2024" y="1747288"/>
            <a:ext cx="5489914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-20 </a:t>
            </a:r>
            <a:r>
              <a:rPr lang="fr-FR" sz="2000" dirty="0" err="1">
                <a:latin typeface="Comic Sans MS" panose="030F0702030302020204" pitchFamily="66" charset="0"/>
              </a:rPr>
              <a:t>persons</a:t>
            </a:r>
            <a:r>
              <a:rPr lang="fr-FR" sz="2000" dirty="0">
                <a:latin typeface="Comic Sans MS" panose="030F0702030302020204" pitchFamily="66" charset="0"/>
              </a:rPr>
              <a:t>.</a:t>
            </a:r>
            <a:endParaRPr lang="fr-FR" sz="2400" dirty="0"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fr-FR" sz="2000" dirty="0">
                <a:latin typeface="Comic Sans MS" panose="030F0702030302020204" pitchFamily="66" charset="0"/>
              </a:rPr>
              <a:t>-1400m2.</a:t>
            </a:r>
          </a:p>
          <a:p>
            <a:pPr>
              <a:buNone/>
            </a:pPr>
            <a:r>
              <a:rPr lang="fr-FR" sz="2000" dirty="0">
                <a:latin typeface="Comic Sans MS" panose="030F0702030302020204" pitchFamily="66" charset="0"/>
              </a:rPr>
              <a:t>-100m2 clean room.</a:t>
            </a:r>
          </a:p>
          <a:p>
            <a:pPr>
              <a:buNone/>
            </a:pPr>
            <a:r>
              <a:rPr lang="fr-FR" sz="2000" dirty="0" smtClean="0">
                <a:latin typeface="Comic Sans MS" panose="030F0702030302020204" pitchFamily="66" charset="0"/>
              </a:rPr>
              <a:t>-Top </a:t>
            </a:r>
            <a:r>
              <a:rPr lang="fr-FR" sz="2000" dirty="0">
                <a:latin typeface="Comic Sans MS" panose="030F0702030302020204" pitchFamily="66" charset="0"/>
              </a:rPr>
              <a:t>class environnement protection:</a:t>
            </a:r>
          </a:p>
          <a:p>
            <a:pPr>
              <a:buNone/>
            </a:pPr>
            <a:r>
              <a:rPr lang="fr-FR" sz="2000" dirty="0">
                <a:latin typeface="Comic Sans MS" panose="030F0702030302020204" pitchFamily="66" charset="0"/>
              </a:rPr>
              <a:t>     </a:t>
            </a: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 err="1" smtClean="0">
                <a:latin typeface="Comic Sans MS" panose="030F0702030302020204" pitchFamily="66" charset="0"/>
              </a:rPr>
              <a:t>Waste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>
                <a:latin typeface="Comic Sans MS" panose="030F0702030302020204" pitchFamily="66" charset="0"/>
              </a:rPr>
              <a:t>w</a:t>
            </a:r>
            <a:r>
              <a:rPr lang="fr-FR" sz="2000" dirty="0" smtClean="0">
                <a:latin typeface="Comic Sans MS" panose="030F0702030302020204" pitchFamily="66" charset="0"/>
              </a:rPr>
              <a:t>ater </a:t>
            </a:r>
            <a:r>
              <a:rPr lang="fr-FR" sz="2000" dirty="0" err="1">
                <a:latin typeface="Comic Sans MS" panose="030F0702030302020204" pitchFamily="66" charset="0"/>
              </a:rPr>
              <a:t>treatment</a:t>
            </a:r>
            <a:r>
              <a:rPr lang="fr-FR" sz="2000" dirty="0">
                <a:latin typeface="Comic Sans MS" panose="030F0702030302020204" pitchFamily="66" charset="0"/>
              </a:rPr>
              <a:t> plant.</a:t>
            </a:r>
          </a:p>
          <a:p>
            <a:pPr>
              <a:buNone/>
            </a:pPr>
            <a:r>
              <a:rPr lang="fr-FR" sz="2000" dirty="0">
                <a:latin typeface="Comic Sans MS" panose="030F0702030302020204" pitchFamily="66" charset="0"/>
              </a:rPr>
              <a:t>     </a:t>
            </a:r>
            <a:r>
              <a:rPr lang="fr-FR" sz="2000" dirty="0" smtClean="0">
                <a:latin typeface="Comic Sans MS" panose="030F0702030302020204" pitchFamily="66" charset="0"/>
              </a:rPr>
              <a:t>-</a:t>
            </a:r>
            <a:r>
              <a:rPr lang="fr-FR" sz="2000" dirty="0">
                <a:latin typeface="Comic Sans MS" panose="030F0702030302020204" pitchFamily="66" charset="0"/>
              </a:rPr>
              <a:t>L</a:t>
            </a:r>
            <a:r>
              <a:rPr lang="fr-FR" sz="2000" dirty="0" smtClean="0">
                <a:latin typeface="Comic Sans MS" panose="030F0702030302020204" pitchFamily="66" charset="0"/>
              </a:rPr>
              <a:t>arge scrubbers for fume </a:t>
            </a:r>
            <a:r>
              <a:rPr lang="fr-FR" sz="2000" dirty="0" err="1" smtClean="0">
                <a:latin typeface="Comic Sans MS" panose="030F0702030302020204" pitchFamily="66" charset="0"/>
              </a:rPr>
              <a:t>cleaning</a:t>
            </a:r>
            <a:r>
              <a:rPr lang="fr-FR" sz="2000" dirty="0" smtClean="0">
                <a:latin typeface="Comic Sans MS" panose="030F0702030302020204" pitchFamily="66" charset="0"/>
              </a:rPr>
              <a:t>.</a:t>
            </a:r>
            <a:endParaRPr lang="fr-FR" sz="2000" dirty="0"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fr-FR" sz="2000" dirty="0">
                <a:latin typeface="Comic Sans MS" panose="030F0702030302020204" pitchFamily="66" charset="0"/>
              </a:rPr>
              <a:t>     -Fire </a:t>
            </a:r>
            <a:r>
              <a:rPr lang="fr-FR" sz="2000" dirty="0" err="1" smtClean="0">
                <a:latin typeface="Comic Sans MS" panose="030F0702030302020204" pitchFamily="66" charset="0"/>
              </a:rPr>
              <a:t>extinguisment</a:t>
            </a:r>
            <a:r>
              <a:rPr lang="fr-FR" sz="2000" dirty="0" smtClean="0">
                <a:latin typeface="Comic Sans MS" panose="030F0702030302020204" pitchFamily="66" charset="0"/>
              </a:rPr>
              <a:t> water </a:t>
            </a:r>
            <a:r>
              <a:rPr lang="fr-FR" sz="2000" dirty="0" err="1" smtClean="0">
                <a:latin typeface="Comic Sans MS" panose="030F0702030302020204" pitchFamily="66" charset="0"/>
              </a:rPr>
              <a:t>containment</a:t>
            </a:r>
            <a:r>
              <a:rPr lang="fr-FR" sz="2000" dirty="0">
                <a:latin typeface="+mj-lt"/>
              </a:rPr>
              <a:t>.</a:t>
            </a:r>
            <a:endParaRPr lang="fr-FR" sz="12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48867" y="5360964"/>
            <a:ext cx="5497018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PCB</a:t>
            </a:r>
            <a:r>
              <a:rPr lang="en-US" sz="1400" dirty="0" smtClean="0">
                <a:latin typeface="Comic Sans MS" panose="030F0702030302020204" pitchFamily="66" charset="0"/>
              </a:rPr>
              <a:t>: </a:t>
            </a:r>
            <a:r>
              <a:rPr lang="en-US" sz="1400" dirty="0">
                <a:latin typeface="Comic Sans MS" panose="030F0702030302020204" pitchFamily="66" charset="0"/>
              </a:rPr>
              <a:t>P</a:t>
            </a:r>
            <a:r>
              <a:rPr lang="en-US" sz="1400" dirty="0" smtClean="0">
                <a:latin typeface="Comic Sans MS" panose="030F0702030302020204" pitchFamily="66" charset="0"/>
              </a:rPr>
              <a:t>rinted </a:t>
            </a:r>
            <a:r>
              <a:rPr lang="en-US" sz="1400" dirty="0">
                <a:latin typeface="Comic Sans MS" panose="030F0702030302020204" pitchFamily="66" charset="0"/>
              </a:rPr>
              <a:t>C</a:t>
            </a:r>
            <a:r>
              <a:rPr lang="en-US" sz="1400" dirty="0" smtClean="0">
                <a:latin typeface="Comic Sans MS" panose="030F0702030302020204" pitchFamily="66" charset="0"/>
              </a:rPr>
              <a:t>ircuit Board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MPGD</a:t>
            </a:r>
            <a:r>
              <a:rPr lang="en-US" sz="1400" dirty="0" smtClean="0">
                <a:latin typeface="Comic Sans MS" panose="030F0702030302020204" pitchFamily="66" charset="0"/>
              </a:rPr>
              <a:t> : Micro Pattern Gas Detectors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-GEM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:</a:t>
            </a:r>
            <a:r>
              <a:rPr lang="en-US" sz="1400" dirty="0" smtClean="0">
                <a:latin typeface="Comic Sans MS" panose="030F0702030302020204" pitchFamily="66" charset="0"/>
              </a:rPr>
              <a:t> Gas Electron Multiplier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-</a:t>
            </a:r>
            <a:r>
              <a:rPr lang="en-US" sz="14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Micromegas</a:t>
            </a: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or </a:t>
            </a:r>
            <a:r>
              <a:rPr lang="en-US" sz="14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uMegas</a:t>
            </a: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or MM</a:t>
            </a:r>
            <a:r>
              <a:rPr lang="en-US" sz="1400" dirty="0" smtClean="0">
                <a:latin typeface="Comic Sans MS" panose="030F0702030302020204" pitchFamily="66" charset="0"/>
              </a:rPr>
              <a:t>: Micro mesh gaseous detector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-</a:t>
            </a:r>
            <a:r>
              <a:rPr lang="en-US" sz="14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uRwell</a:t>
            </a:r>
            <a:r>
              <a:rPr lang="en-US" sz="1400" dirty="0" smtClean="0">
                <a:latin typeface="Comic Sans MS" panose="030F0702030302020204" pitchFamily="66" charset="0"/>
              </a:rPr>
              <a:t>: Micro Resistive Well detectors</a:t>
            </a:r>
          </a:p>
        </p:txBody>
      </p:sp>
    </p:spTree>
    <p:extLst>
      <p:ext uri="{BB962C8B-B14F-4D97-AF65-F5344CB8AC3E}">
        <p14:creationId xmlns:p14="http://schemas.microsoft.com/office/powerpoint/2010/main" val="2707894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833352" y="2013466"/>
            <a:ext cx="5818694" cy="3617913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F37C-6A9B-40D2-93F7-F52A3B9930B9}" type="slidenum">
              <a:rPr lang="en-US" altLang="fr-FR"/>
              <a:pPr/>
              <a:t>20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8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Interconnection technologies available at MPT in 1996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281211" y="5473688"/>
            <a:ext cx="227677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095749" y="4959485"/>
            <a:ext cx="55175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/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800599" y="4543981"/>
            <a:ext cx="218111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Thick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540297" y="4077771"/>
            <a:ext cx="188564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MCM/L laminated</a:t>
            </a:r>
            <a:endParaRPr lang="en-US" altLang="fr-FR" dirty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291993" y="3600565"/>
            <a:ext cx="170277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MCM/C ceramic</a:t>
            </a:r>
            <a:endParaRPr lang="en-US" altLang="fr-FR" dirty="0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982435" y="3123360"/>
            <a:ext cx="210096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Thin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801136" y="2658871"/>
            <a:ext cx="1923027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MCM/D deposited</a:t>
            </a:r>
            <a:endParaRPr lang="en-US" altLang="fr-FR" dirty="0"/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3810000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971800" y="5410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419600" y="4495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181600" y="4038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867400" y="3581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629400" y="3124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391400" y="2667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2133600" y="5105401"/>
            <a:ext cx="882650" cy="3667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n-US" altLang="fr-FR" dirty="0"/>
              <a:t>200um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881677" y="4651171"/>
            <a:ext cx="841897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70083" y="41746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90um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430207" y="37187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118405" y="32628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850554" y="2843537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619270" y="2373110"/>
            <a:ext cx="724878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20um</a:t>
            </a:r>
          </a:p>
        </p:txBody>
      </p:sp>
      <p:graphicFrame>
        <p:nvGraphicFramePr>
          <p:cNvPr id="36" name="Object 3"/>
          <p:cNvGraphicFramePr>
            <a:graphicFrameLocks noChangeAspect="1"/>
          </p:cNvGraphicFramePr>
          <p:nvPr>
            <p:extLst/>
          </p:nvPr>
        </p:nvGraphicFramePr>
        <p:xfrm>
          <a:off x="3422782" y="1557856"/>
          <a:ext cx="1783390" cy="1337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9" name="Photo Editor Photo" r:id="rId4" imgW="19504762" imgH="14628571" progId="MSPhotoEd.3">
                  <p:embed/>
                </p:oleObj>
              </mc:Choice>
              <mc:Fallback>
                <p:oleObj name="Photo Editor Photo" r:id="rId4" imgW="19504762" imgH="14628571" progId="MSPhotoEd.3">
                  <p:embed/>
                  <p:pic>
                    <p:nvPicPr>
                      <p:cNvPr id="3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782" y="1557856"/>
                        <a:ext cx="1783390" cy="13377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Straight Arrow Connector 44"/>
          <p:cNvCxnSpPr>
            <a:endCxn id="62496" idx="1"/>
          </p:cNvCxnSpPr>
          <p:nvPr/>
        </p:nvCxnSpPr>
        <p:spPr>
          <a:xfrm>
            <a:off x="5247670" y="2557776"/>
            <a:ext cx="13716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591139" y="5202400"/>
            <a:ext cx="2614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MCM: Multi Chip </a:t>
            </a:r>
            <a:r>
              <a:rPr lang="en-US" dirty="0"/>
              <a:t>M</a:t>
            </a:r>
            <a:r>
              <a:rPr lang="en-US" dirty="0" smtClean="0"/>
              <a:t>odule</a:t>
            </a:r>
          </a:p>
          <a:p>
            <a:r>
              <a:rPr lang="en-US" dirty="0" smtClean="0"/>
              <a:t>PCB: Printed </a:t>
            </a:r>
            <a:r>
              <a:rPr lang="en-US" dirty="0"/>
              <a:t>C</a:t>
            </a:r>
            <a:r>
              <a:rPr lang="en-US" dirty="0" smtClean="0"/>
              <a:t>ircuit Board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45666" y="3472934"/>
            <a:ext cx="249138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Minimum line and space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8676685" y="4401483"/>
            <a:ext cx="1981953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Technologies name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516658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CF618-B1CC-4F24-A52F-9A71676F7871}" type="slidenum">
              <a:rPr lang="en-US" altLang="fr-FR"/>
              <a:pPr/>
              <a:t>21</a:t>
            </a:fld>
            <a:endParaRPr lang="en-US" altLang="fr-FR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29064" y="-26194"/>
            <a:ext cx="2394283" cy="1325563"/>
          </a:xfrm>
        </p:spPr>
        <p:txBody>
          <a:bodyPr>
            <a:normAutofit/>
          </a:bodyPr>
          <a:lstStyle/>
          <a:p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MCM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/ D </a:t>
            </a:r>
          </a:p>
        </p:txBody>
      </p:sp>
      <p:graphicFrame>
        <p:nvGraphicFramePr>
          <p:cNvPr id="40963" name="Object 3"/>
          <p:cNvGraphicFramePr>
            <a:graphicFrameLocks noGrp="1" noChangeAspect="1"/>
          </p:cNvGraphicFramePr>
          <p:nvPr>
            <p:ph type="body" idx="4294967295"/>
            <p:extLst>
              <p:ext uri="{D42A27DB-BD31-4B8C-83A1-F6EECF244321}">
                <p14:modId xmlns:p14="http://schemas.microsoft.com/office/powerpoint/2010/main" val="2835536876"/>
              </p:ext>
            </p:extLst>
          </p:nvPr>
        </p:nvGraphicFramePr>
        <p:xfrm>
          <a:off x="5116687" y="377460"/>
          <a:ext cx="2458053" cy="1843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" name="Photo Editor Photo" r:id="rId4" imgW="19504762" imgH="14628571" progId="MSPhotoEd.3">
                  <p:embed/>
                </p:oleObj>
              </mc:Choice>
              <mc:Fallback>
                <p:oleObj name="Photo Editor Photo" r:id="rId4" imgW="19504762" imgH="14628571" progId="MSPhotoEd.3">
                  <p:embed/>
                  <p:pic>
                    <p:nvPicPr>
                      <p:cNvPr id="409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687" y="377460"/>
                        <a:ext cx="2458053" cy="1843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63424" y="1029373"/>
            <a:ext cx="4499950" cy="3785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114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Conductor material</a:t>
            </a:r>
            <a:endParaRPr lang="en-US" altLang="fr-FR" sz="1600" dirty="0">
              <a:latin typeface="Comic Sans MS" panose="030F0702030302020204" pitchFamily="66" charset="0"/>
            </a:endParaRP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AL 10um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Vacuum deposited</a:t>
            </a:r>
          </a:p>
          <a:p>
            <a:pPr marL="742950" lvl="1" indent="-285750">
              <a:buFontTx/>
              <a:buChar char="-"/>
            </a:pPr>
            <a:endParaRPr lang="en-US" altLang="fr-FR" sz="16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Dielectric material: 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Photo-</a:t>
            </a:r>
            <a:r>
              <a:rPr lang="en-US" altLang="fr-FR" sz="1600" dirty="0" err="1" smtClean="0">
                <a:latin typeface="Comic Sans MS" panose="030F0702030302020204" pitchFamily="66" charset="0"/>
              </a:rPr>
              <a:t>imageable</a:t>
            </a:r>
            <a:r>
              <a:rPr lang="en-US" altLang="fr-FR" sz="1600" dirty="0" smtClean="0">
                <a:latin typeface="Comic Sans MS" panose="030F0702030302020204" pitchFamily="66" charset="0"/>
              </a:rPr>
              <a:t> Liquid polyimide (PI)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20um thick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deposited with a spinner</a:t>
            </a:r>
          </a:p>
          <a:p>
            <a:pPr marL="742950" lvl="1" indent="-285750">
              <a:buFontTx/>
              <a:buChar char="-"/>
            </a:pPr>
            <a:endParaRPr lang="en-US" altLang="fr-FR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Photolithography:</a:t>
            </a:r>
            <a:endParaRPr lang="en-US" altLang="fr-FR" sz="1600" dirty="0">
              <a:latin typeface="Comic Sans MS" panose="030F0702030302020204" pitchFamily="66" charset="0"/>
            </a:endParaRP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Minimum track 20um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Minimum </a:t>
            </a:r>
            <a:r>
              <a:rPr lang="en-US" altLang="fr-FR" sz="1600" dirty="0">
                <a:latin typeface="Comic Sans MS" panose="030F0702030302020204" pitchFamily="66" charset="0"/>
              </a:rPr>
              <a:t>via </a:t>
            </a:r>
            <a:r>
              <a:rPr lang="en-US" altLang="fr-FR" sz="1600" dirty="0" smtClean="0">
                <a:latin typeface="Comic Sans MS" panose="030F0702030302020204" pitchFamily="66" charset="0"/>
              </a:rPr>
              <a:t>hole</a:t>
            </a:r>
            <a:r>
              <a:rPr lang="en-US" altLang="fr-FR" sz="1600" dirty="0">
                <a:latin typeface="Comic Sans MS" panose="030F0702030302020204" pitchFamily="66" charset="0"/>
              </a:rPr>
              <a:t> </a:t>
            </a:r>
            <a:r>
              <a:rPr lang="en-US" altLang="fr-FR" sz="1600" dirty="0" smtClean="0">
                <a:latin typeface="Comic Sans MS" panose="030F0702030302020204" pitchFamily="66" charset="0"/>
              </a:rPr>
              <a:t>25um</a:t>
            </a:r>
          </a:p>
          <a:p>
            <a:pPr marL="742950" lvl="1" indent="-285750">
              <a:buFontTx/>
              <a:buChar char="-"/>
            </a:pPr>
            <a:endParaRPr lang="en-US" altLang="fr-FR" sz="16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Substrate : </a:t>
            </a:r>
          </a:p>
          <a:p>
            <a:pPr marL="742950" lvl="1" indent="-285750">
              <a:buFontTx/>
              <a:buChar char="-"/>
            </a:pPr>
            <a:r>
              <a:rPr lang="en-US" altLang="fr-FR" sz="1600" dirty="0" smtClean="0">
                <a:latin typeface="Comic Sans MS" panose="030F0702030302020204" pitchFamily="66" charset="0"/>
              </a:rPr>
              <a:t>TPG</a:t>
            </a:r>
            <a:r>
              <a:rPr lang="en-US" altLang="fr-FR" sz="1200" dirty="0">
                <a:latin typeface="Comic Sans MS" panose="030F0702030302020204" pitchFamily="66" charset="0"/>
              </a:rPr>
              <a:t> </a:t>
            </a:r>
            <a:r>
              <a:rPr lang="en-US" altLang="fr-FR" sz="1200" dirty="0" smtClean="0">
                <a:latin typeface="Comic Sans MS" panose="030F0702030302020204" pitchFamily="66" charset="0"/>
              </a:rPr>
              <a:t>(Thermally annealed Pyrolytic Graphite)</a:t>
            </a:r>
          </a:p>
        </p:txBody>
      </p:sp>
      <p:pic>
        <p:nvPicPr>
          <p:cNvPr id="40966" name="Picture 6" descr="Schematic_spinner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2512" y="4904485"/>
            <a:ext cx="2458053" cy="159255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3424" y="5987018"/>
            <a:ext cx="417133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altLang="fr-FR" dirty="0" smtClean="0">
                <a:latin typeface="Comic Sans MS" panose="030F0702030302020204" pitchFamily="66" charset="0"/>
              </a:rPr>
              <a:t>PI stripper :Ethylene Diamine (EDA)</a:t>
            </a:r>
          </a:p>
        </p:txBody>
      </p:sp>
      <p:sp>
        <p:nvSpPr>
          <p:cNvPr id="10" name="Down Arrow 9"/>
          <p:cNvSpPr/>
          <p:nvPr/>
        </p:nvSpPr>
        <p:spPr>
          <a:xfrm>
            <a:off x="3337920" y="5015179"/>
            <a:ext cx="484632" cy="8022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129291" y="5182728"/>
            <a:ext cx="332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 But the </a:t>
            </a:r>
            <a:r>
              <a:rPr lang="en-US" dirty="0">
                <a:latin typeface="Comic Sans MS" panose="030F0702030302020204" pitchFamily="66" charset="0"/>
              </a:rPr>
              <a:t>i</a:t>
            </a:r>
            <a:r>
              <a:rPr lang="en-US" dirty="0" smtClean="0">
                <a:latin typeface="Comic Sans MS" panose="030F0702030302020204" pitchFamily="66" charset="0"/>
              </a:rPr>
              <a:t>mportant detail is </a:t>
            </a:r>
            <a:r>
              <a:rPr lang="en-US" dirty="0">
                <a:latin typeface="Comic Sans MS" panose="030F0702030302020204" pitchFamily="66" charset="0"/>
              </a:rPr>
              <a:t>: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46275" y="1501129"/>
            <a:ext cx="32047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liquid PI typical application: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  -Chip Scale Package (CSP)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-or Chip passivation</a:t>
            </a:r>
            <a:endParaRPr lang="fr-CH" dirty="0">
              <a:latin typeface="Comic Sans MS" panose="030F07020303020202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4599" y="2767046"/>
            <a:ext cx="2122227" cy="1591670"/>
          </a:xfrm>
          <a:prstGeom prst="rect">
            <a:avLst/>
          </a:prstGeom>
        </p:spPr>
      </p:pic>
      <p:cxnSp>
        <p:nvCxnSpPr>
          <p:cNvPr id="15" name="Connecteur droit avec flèche 77"/>
          <p:cNvCxnSpPr/>
          <p:nvPr/>
        </p:nvCxnSpPr>
        <p:spPr>
          <a:xfrm>
            <a:off x="2812168" y="1699254"/>
            <a:ext cx="2577980" cy="178990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77"/>
          <p:cNvCxnSpPr/>
          <p:nvPr/>
        </p:nvCxnSpPr>
        <p:spPr>
          <a:xfrm>
            <a:off x="3393844" y="2987926"/>
            <a:ext cx="2065593" cy="226205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77"/>
          <p:cNvCxnSpPr/>
          <p:nvPr/>
        </p:nvCxnSpPr>
        <p:spPr>
          <a:xfrm>
            <a:off x="4379240" y="671807"/>
            <a:ext cx="737447" cy="18561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8783053" y="2959379"/>
            <a:ext cx="2731168" cy="1633935"/>
            <a:chOff x="8783053" y="2959379"/>
            <a:chExt cx="2731168" cy="1633935"/>
          </a:xfrm>
        </p:grpSpPr>
        <p:sp>
          <p:nvSpPr>
            <p:cNvPr id="52" name="Oval 51"/>
            <p:cNvSpPr/>
            <p:nvPr/>
          </p:nvSpPr>
          <p:spPr>
            <a:xfrm>
              <a:off x="10523911" y="2959379"/>
              <a:ext cx="854132" cy="8014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11101646" y="3374373"/>
              <a:ext cx="128847" cy="235927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4" name="Isosceles Triangle 43"/>
            <p:cNvSpPr/>
            <p:nvPr/>
          </p:nvSpPr>
          <p:spPr>
            <a:xfrm>
              <a:off x="10671463" y="3367147"/>
              <a:ext cx="128847" cy="235927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83053" y="3354185"/>
              <a:ext cx="1952834" cy="50292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783053" y="3826041"/>
              <a:ext cx="2731168" cy="767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444789" y="3826042"/>
              <a:ext cx="794085" cy="9625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783053" y="3616035"/>
              <a:ext cx="730863" cy="30625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175652" y="3616036"/>
              <a:ext cx="1338569" cy="30625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9449492" y="3616036"/>
              <a:ext cx="128847" cy="21000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110027" y="3616473"/>
              <a:ext cx="128847" cy="21000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4" name="Straight Connector 23"/>
            <p:cNvCxnSpPr>
              <a:endCxn id="22" idx="0"/>
            </p:cNvCxnSpPr>
            <p:nvPr/>
          </p:nvCxnSpPr>
          <p:spPr>
            <a:xfrm>
              <a:off x="9301942" y="3616036"/>
              <a:ext cx="211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2" idx="0"/>
            </p:cNvCxnSpPr>
            <p:nvPr/>
          </p:nvCxnSpPr>
          <p:spPr>
            <a:xfrm>
              <a:off x="9513916" y="3616036"/>
              <a:ext cx="64423" cy="2095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9578339" y="3825606"/>
              <a:ext cx="53168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8" idx="0"/>
              <a:endCxn id="28" idx="2"/>
            </p:cNvCxnSpPr>
            <p:nvPr/>
          </p:nvCxnSpPr>
          <p:spPr>
            <a:xfrm flipH="1">
              <a:off x="10110027" y="3616473"/>
              <a:ext cx="64424" cy="21000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28" idx="0"/>
            </p:cNvCxnSpPr>
            <p:nvPr/>
          </p:nvCxnSpPr>
          <p:spPr>
            <a:xfrm flipV="1">
              <a:off x="10174451" y="3616036"/>
              <a:ext cx="939665" cy="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11168149" y="3354185"/>
              <a:ext cx="346072" cy="315884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10523912" y="3352799"/>
              <a:ext cx="211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endCxn id="44" idx="4"/>
            </p:cNvCxnSpPr>
            <p:nvPr/>
          </p:nvCxnSpPr>
          <p:spPr>
            <a:xfrm>
              <a:off x="10724456" y="3358185"/>
              <a:ext cx="75854" cy="24488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0811081" y="3601880"/>
              <a:ext cx="290565" cy="11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endCxn id="45" idx="2"/>
            </p:cNvCxnSpPr>
            <p:nvPr/>
          </p:nvCxnSpPr>
          <p:spPr>
            <a:xfrm flipH="1">
              <a:off x="11101646" y="3352799"/>
              <a:ext cx="76894" cy="2575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1166069" y="3352799"/>
              <a:ext cx="21197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8783053" y="3617033"/>
              <a:ext cx="5188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11118599" y="3617033"/>
              <a:ext cx="3956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8827841" y="3638359"/>
              <a:ext cx="3962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PI 1</a:t>
              </a:r>
              <a:endParaRPr lang="fr-CH" sz="11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825867" y="3358353"/>
              <a:ext cx="3962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PI 2</a:t>
              </a:r>
              <a:endParaRPr lang="fr-CH" sz="11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569005" y="4282526"/>
              <a:ext cx="11464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Silicon Die (Chip)</a:t>
              </a:r>
              <a:endParaRPr lang="fr-CH" sz="11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523911" y="3057317"/>
              <a:ext cx="8915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Pb</a:t>
              </a:r>
              <a:r>
                <a:rPr lang="en-US" sz="1100" dirty="0" smtClean="0"/>
                <a:t>/Sn Bump</a:t>
              </a:r>
              <a:endParaRPr lang="fr-CH" sz="11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377500" y="3903511"/>
              <a:ext cx="9989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STD Wire-Bond </a:t>
              </a:r>
              <a:r>
                <a:rPr lang="en-US" sz="800" dirty="0"/>
                <a:t>P</a:t>
              </a:r>
              <a:r>
                <a:rPr lang="en-US" sz="800" dirty="0" smtClean="0"/>
                <a:t>ad</a:t>
              </a:r>
              <a:endParaRPr lang="fr-CH" sz="800" dirty="0"/>
            </a:p>
          </p:txBody>
        </p:sp>
      </p:grpSp>
      <p:cxnSp>
        <p:nvCxnSpPr>
          <p:cNvPr id="48" name="Connecteur droit avec flèche 77"/>
          <p:cNvCxnSpPr/>
          <p:nvPr/>
        </p:nvCxnSpPr>
        <p:spPr>
          <a:xfrm>
            <a:off x="10051638" y="2470865"/>
            <a:ext cx="0" cy="717257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67109" y="121931"/>
            <a:ext cx="2440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Atlas strip detectors R&amp;D </a:t>
            </a:r>
            <a:endParaRPr lang="fr-CH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452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2766" y="339933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Fabio Sauli visit in 1996</a:t>
            </a:r>
            <a:endParaRPr lang="fr-CH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2288" y="2005363"/>
            <a:ext cx="5971674" cy="3540459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endParaRPr lang="en-GB" dirty="0" smtClean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  <a:p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Fabio </a:t>
            </a:r>
            <a:r>
              <a:rPr lang="en-GB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was originally looking for a electron preamplifier stage to </a:t>
            </a:r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improve MSGCs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Request : foil with small holes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of 100 to 200um</a:t>
            </a: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E</a:t>
            </a:r>
            <a:r>
              <a:rPr lang="en-US" dirty="0" smtClean="0">
                <a:latin typeface="Comic Sans MS" panose="030F0702030302020204" pitchFamily="66" charset="0"/>
              </a:rPr>
              <a:t>lectrode on both sides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And large size : 20cm x 10cm 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538808" y="2407332"/>
            <a:ext cx="2700000" cy="23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802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03925" y="1720202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fr-FR" sz="2400">
              <a:latin typeface="Book Antiqua" panose="02040602050305030304" pitchFamily="18" charset="0"/>
            </a:endParaRPr>
          </a:p>
        </p:txBody>
      </p:sp>
      <p:pic>
        <p:nvPicPr>
          <p:cNvPr id="4" name="Picture 8" descr="polyamida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1134414"/>
            <a:ext cx="3352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polyami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3877614"/>
            <a:ext cx="3352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polyamid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2000" y="3877614"/>
            <a:ext cx="3175000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x 200 6a no lege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0832" y="1134414"/>
            <a:ext cx="3175000" cy="23764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66750" y="20413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Survey on Polyimide etching with EDA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4146" y="1758389"/>
            <a:ext cx="3161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First type of polyimide:</a:t>
            </a:r>
          </a:p>
          <a:p>
            <a:r>
              <a:rPr lang="en-US" dirty="0">
                <a:latin typeface="Comic Sans MS" panose="030F0702030302020204" pitchFamily="66" charset="0"/>
              </a:rPr>
              <a:t>P</a:t>
            </a:r>
            <a:r>
              <a:rPr lang="en-US" dirty="0" smtClean="0">
                <a:latin typeface="Comic Sans MS" panose="030F0702030302020204" pitchFamily="66" charset="0"/>
              </a:rPr>
              <a:t>erfect anisotropic etching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No under etch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Perfect to make small holes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75696" y="3877614"/>
            <a:ext cx="2961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</a:t>
            </a:r>
            <a:r>
              <a:rPr lang="en-US" dirty="0" smtClean="0">
                <a:latin typeface="Comic Sans MS" panose="030F0702030302020204" pitchFamily="66" charset="0"/>
              </a:rPr>
              <a:t>econd type of polyimide: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Fully isotropic etching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Not satisfactory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65194" y="1339403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Arrow Connector 12"/>
          <p:cNvCxnSpPr>
            <a:stCxn id="3" idx="1"/>
          </p:cNvCxnSpPr>
          <p:nvPr/>
        </p:nvCxnSpPr>
        <p:spPr>
          <a:xfrm flipH="1" flipV="1">
            <a:off x="7379594" y="1948802"/>
            <a:ext cx="1004552" cy="4097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690250" y="4165008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Arrow Connector 14"/>
          <p:cNvCxnSpPr>
            <a:stCxn id="10" idx="1"/>
          </p:cNvCxnSpPr>
          <p:nvPr/>
        </p:nvCxnSpPr>
        <p:spPr>
          <a:xfrm flipH="1">
            <a:off x="7696200" y="4339279"/>
            <a:ext cx="779496" cy="1812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51011" y="5162382"/>
            <a:ext cx="3417329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We were lucky to find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immediately a good candidate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since there is more than 50 different PI types on the market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23</a:t>
            </a:fld>
            <a:endParaRPr lang="fr-CH"/>
          </a:p>
        </p:txBody>
      </p:sp>
      <p:sp>
        <p:nvSpPr>
          <p:cNvPr id="8" name="TextBox 7"/>
          <p:cNvSpPr txBox="1"/>
          <p:nvPr/>
        </p:nvSpPr>
        <p:spPr>
          <a:xfrm>
            <a:off x="2120911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5337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9743" y="53842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7412" y="534689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9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36316" y="-13413"/>
            <a:ext cx="7045099" cy="1325563"/>
          </a:xfrm>
        </p:spPr>
        <p:txBody>
          <a:bodyPr>
            <a:normAutofit/>
          </a:bodyPr>
          <a:lstStyle/>
          <a:p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GEM Manufacturing Process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8789" name="Picture 5" descr="gemproces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67" y="1330633"/>
            <a:ext cx="1997075" cy="5257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6135051" y="2481566"/>
            <a:ext cx="14638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Applying Resist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6125456" y="4267200"/>
            <a:ext cx="14494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Copper Etching</a:t>
            </a: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6125457" y="5181600"/>
            <a:ext cx="15359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Resist </a:t>
            </a:r>
            <a:r>
              <a:rPr lang="en-US" altLang="fr-FR" sz="1400" dirty="0" smtClean="0">
                <a:latin typeface="Comic Sans MS" panose="030F0702030302020204" pitchFamily="66" charset="0"/>
              </a:rPr>
              <a:t>Stripping</a:t>
            </a:r>
            <a:endParaRPr lang="en-US" altLang="fr-FR" sz="1400" dirty="0">
              <a:latin typeface="Comic Sans MS" panose="030F0702030302020204" pitchFamily="66" charset="0"/>
            </a:endParaRP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6135051" y="5872422"/>
            <a:ext cx="16962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Polyimide Etching </a:t>
            </a:r>
            <a:endParaRPr lang="en-US" altLang="fr-FR" sz="1400" dirty="0" smtClean="0">
              <a:latin typeface="Comic Sans MS" panose="030F0702030302020204" pitchFamily="66" charset="0"/>
            </a:endParaRPr>
          </a:p>
          <a:p>
            <a:r>
              <a:rPr lang="en-US" altLang="fr-FR" sz="1400" dirty="0" smtClean="0">
                <a:latin typeface="Comic Sans MS" panose="030F0702030302020204" pitchFamily="66" charset="0"/>
              </a:rPr>
              <a:t>and </a:t>
            </a:r>
            <a:r>
              <a:rPr lang="en-US" altLang="fr-FR" sz="1400" dirty="0">
                <a:latin typeface="Comic Sans MS" panose="030F0702030302020204" pitchFamily="66" charset="0"/>
              </a:rPr>
              <a:t>Cleaning</a:t>
            </a:r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6125456" y="3327640"/>
            <a:ext cx="14237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UV Exposure </a:t>
            </a:r>
          </a:p>
          <a:p>
            <a:r>
              <a:rPr lang="en-US" altLang="fr-FR" sz="1400" dirty="0">
                <a:latin typeface="Comic Sans MS" panose="030F0702030302020204" pitchFamily="66" charset="0"/>
              </a:rPr>
              <a:t>&amp; Development</a:t>
            </a:r>
          </a:p>
        </p:txBody>
      </p:sp>
      <p:sp>
        <p:nvSpPr>
          <p:cNvPr id="118801" name="Text Box 17"/>
          <p:cNvSpPr txBox="1">
            <a:spLocks noChangeArrowheads="1"/>
          </p:cNvSpPr>
          <p:nvPr/>
        </p:nvSpPr>
        <p:spPr bwMode="auto">
          <a:xfrm>
            <a:off x="6125456" y="1574489"/>
            <a:ext cx="18197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 dirty="0">
                <a:latin typeface="Comic Sans MS" panose="030F0702030302020204" pitchFamily="66" charset="0"/>
              </a:rPr>
              <a:t>Vacuum deposited </a:t>
            </a:r>
          </a:p>
          <a:p>
            <a:r>
              <a:rPr lang="en-US" altLang="fr-FR" sz="1400" dirty="0">
                <a:latin typeface="Comic Sans MS" panose="030F0702030302020204" pitchFamily="66" charset="0"/>
              </a:rPr>
              <a:t>copper on polyimide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4197" y="2001702"/>
            <a:ext cx="3025080" cy="3870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Picture 19" descr="sh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497" y="2286000"/>
            <a:ext cx="2135489" cy="32341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24</a:t>
            </a:fld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9806173" y="2414499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ad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9848653" y="371841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9831399" y="481226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4281179" y="1330633"/>
            <a:ext cx="3898231" cy="52082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57319" y="1312150"/>
            <a:ext cx="26100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fr-FR" sz="1400" dirty="0" smtClean="0">
                <a:latin typeface="Comic Sans MS" panose="030F0702030302020204" pitchFamily="66" charset="0"/>
              </a:rPr>
              <a:t>Optimum pattern for physics</a:t>
            </a:r>
          </a:p>
          <a:p>
            <a:pPr algn="ctr"/>
            <a:r>
              <a:rPr lang="en-US" altLang="fr-FR" sz="1400" dirty="0" smtClean="0">
                <a:latin typeface="Comic Sans MS" panose="030F0702030302020204" pitchFamily="66" charset="0"/>
              </a:rPr>
              <a:t>Obtained after many trials</a:t>
            </a:r>
            <a:endParaRPr lang="en-US" altLang="fr-FR" sz="1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02957" y="25619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fr-CH" dirty="0"/>
          </a:p>
        </p:txBody>
      </p:sp>
      <p:sp>
        <p:nvSpPr>
          <p:cNvPr id="20" name="TextBox 19"/>
          <p:cNvSpPr txBox="1"/>
          <p:nvPr/>
        </p:nvSpPr>
        <p:spPr>
          <a:xfrm>
            <a:off x="11202957" y="37184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fr-CH" dirty="0"/>
          </a:p>
        </p:txBody>
      </p:sp>
      <p:sp>
        <p:nvSpPr>
          <p:cNvPr id="21" name="TextBox 20"/>
          <p:cNvSpPr txBox="1"/>
          <p:nvPr/>
        </p:nvSpPr>
        <p:spPr>
          <a:xfrm>
            <a:off x="11195246" y="48527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41175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323763" y="457373"/>
            <a:ext cx="8331200" cy="828675"/>
          </a:xfrm>
        </p:spPr>
        <p:txBody>
          <a:bodyPr>
            <a:normAutofit/>
          </a:bodyPr>
          <a:lstStyle/>
          <a:p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Manufacturing Process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518931" y="1533481"/>
            <a:ext cx="2573548" cy="99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buNone/>
            </a:pPr>
            <a:r>
              <a:rPr lang="en-US" altLang="fr-FR" sz="2400" dirty="0" smtClean="0">
                <a:latin typeface="Comic Sans MS" panose="030F0702030302020204" pitchFamily="66" charset="0"/>
              </a:rPr>
              <a:t>Image transfer</a:t>
            </a:r>
          </a:p>
          <a:p>
            <a:pPr>
              <a:buFont typeface="Wingdings" panose="05000000000000000000" pitchFamily="2" charset="2"/>
              <a:buNone/>
            </a:pPr>
            <a:endParaRPr lang="en-US" altLang="fr-FR" sz="2400" dirty="0"/>
          </a:p>
        </p:txBody>
      </p:sp>
      <p:pic>
        <p:nvPicPr>
          <p:cNvPr id="21508" name="Picture 4" descr="gravure_ge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208" y="2199447"/>
            <a:ext cx="2056412" cy="15951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6416193" y="1517518"/>
            <a:ext cx="24518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b="1">
                <a:solidFill>
                  <a:schemeClr val="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fr-FR" b="0" dirty="0">
                <a:latin typeface="Comic Sans MS" panose="030F0702030302020204" pitchFamily="66" charset="0"/>
              </a:rPr>
              <a:t>Copper </a:t>
            </a:r>
            <a:r>
              <a:rPr lang="en-US" altLang="fr-FR" b="0" dirty="0" smtClean="0">
                <a:latin typeface="Comic Sans MS" panose="030F0702030302020204" pitchFamily="66" charset="0"/>
              </a:rPr>
              <a:t>Etching</a:t>
            </a:r>
            <a:endParaRPr lang="en-US" altLang="fr-FR" b="0" dirty="0">
              <a:latin typeface="Comic Sans MS" panose="030F0702030302020204" pitchFamily="66" charset="0"/>
            </a:endParaRPr>
          </a:p>
        </p:txBody>
      </p:sp>
      <p:pic>
        <p:nvPicPr>
          <p:cNvPr id="21512" name="Picture 8" descr="gem_image_transf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03" y="2192808"/>
            <a:ext cx="2164677" cy="160179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7" descr="ethylene_bat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545" y="2192808"/>
            <a:ext cx="2153312" cy="160179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gem_electric_te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26" y="4171328"/>
            <a:ext cx="2164677" cy="16201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9397099" y="1533481"/>
            <a:ext cx="245188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b="1">
                <a:solidFill>
                  <a:schemeClr val="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fr-FR" b="0" dirty="0" smtClean="0">
                <a:latin typeface="Comic Sans MS" panose="030F0702030302020204" pitchFamily="66" charset="0"/>
              </a:rPr>
              <a:t>PI Etching</a:t>
            </a:r>
            <a:endParaRPr lang="en-US" altLang="fr-FR" b="0" dirty="0">
              <a:latin typeface="Comic Sans MS" panose="030F0702030302020204" pitchFamily="66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6201862" y="5999813"/>
            <a:ext cx="312928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b="1">
                <a:solidFill>
                  <a:schemeClr val="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fr-FR" b="0" dirty="0" smtClean="0">
                <a:latin typeface="Comic Sans MS" panose="030F0702030302020204" pitchFamily="66" charset="0"/>
              </a:rPr>
              <a:t>2</a:t>
            </a:r>
            <a:r>
              <a:rPr lang="en-US" altLang="fr-FR" b="0" baseline="30000" dirty="0" smtClean="0">
                <a:latin typeface="Comic Sans MS" panose="030F0702030302020204" pitchFamily="66" charset="0"/>
              </a:rPr>
              <a:t>nd</a:t>
            </a:r>
            <a:r>
              <a:rPr lang="en-US" altLang="fr-FR" b="0" dirty="0" smtClean="0">
                <a:latin typeface="Comic Sans MS" panose="030F0702030302020204" pitchFamily="66" charset="0"/>
              </a:rPr>
              <a:t> image Transfer</a:t>
            </a:r>
            <a:endParaRPr lang="en-US" altLang="fr-FR" b="0" dirty="0">
              <a:latin typeface="Comic Sans MS" panose="030F0702030302020204" pitchFamily="66" charset="0"/>
            </a:endParaRPr>
          </a:p>
        </p:txBody>
      </p:sp>
      <p:pic>
        <p:nvPicPr>
          <p:cNvPr id="14" name="Picture 8" descr="gem_image_transf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424" y="4171328"/>
            <a:ext cx="2065196" cy="158824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gravure_ge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02" y="4171328"/>
            <a:ext cx="2164677" cy="1618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703102" y="6030371"/>
            <a:ext cx="312928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b="1">
                <a:solidFill>
                  <a:schemeClr val="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fr-FR" b="0" dirty="0" smtClean="0">
                <a:latin typeface="Comic Sans MS" panose="030F0702030302020204" pitchFamily="66" charset="0"/>
              </a:rPr>
              <a:t>2</a:t>
            </a:r>
            <a:r>
              <a:rPr lang="en-US" altLang="fr-FR" b="0" baseline="30000" dirty="0" smtClean="0">
                <a:latin typeface="Comic Sans MS" panose="030F0702030302020204" pitchFamily="66" charset="0"/>
              </a:rPr>
              <a:t>nd</a:t>
            </a:r>
            <a:r>
              <a:rPr lang="en-US" altLang="fr-FR" b="0" dirty="0" smtClean="0">
                <a:latin typeface="Comic Sans MS" panose="030F0702030302020204" pitchFamily="66" charset="0"/>
              </a:rPr>
              <a:t> copper etch</a:t>
            </a:r>
            <a:endParaRPr lang="en-US" altLang="fr-FR" b="0" dirty="0">
              <a:latin typeface="Comic Sans MS" panose="030F0702030302020204" pitchFamily="66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389803" y="6044178"/>
            <a:ext cx="312928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u"/>
              <a:defRPr b="1">
                <a:solidFill>
                  <a:schemeClr val="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fr-FR" b="0" dirty="0" smtClean="0">
                <a:latin typeface="Comic Sans MS" panose="030F0702030302020204" pitchFamily="66" charset="0"/>
              </a:rPr>
              <a:t>HV test</a:t>
            </a:r>
            <a:endParaRPr lang="en-US" altLang="fr-FR" b="0" dirty="0">
              <a:latin typeface="Comic Sans MS" panose="030F0702030302020204" pitchFamily="66" charset="0"/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27" y="2192808"/>
            <a:ext cx="2164677" cy="160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180" y="4188331"/>
            <a:ext cx="2164677" cy="157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34245" y="1547288"/>
            <a:ext cx="2907001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fr-FR" sz="2400" dirty="0" smtClean="0">
                <a:latin typeface="Comic Sans MS" panose="030F0702030302020204" pitchFamily="66" charset="0"/>
              </a:rPr>
              <a:t>Resist lamination</a:t>
            </a:r>
          </a:p>
          <a:p>
            <a:pPr>
              <a:buFont typeface="Wingdings" panose="05000000000000000000" pitchFamily="2" charset="2"/>
              <a:buNone/>
            </a:pPr>
            <a:endParaRPr lang="en-US" altLang="fr-FR" sz="2400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8856069" y="6030371"/>
            <a:ext cx="2907001" cy="990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fr-FR" sz="2400" dirty="0" smtClean="0">
                <a:latin typeface="Comic Sans MS" panose="030F0702030302020204" pitchFamily="66" charset="0"/>
              </a:rPr>
              <a:t>2</a:t>
            </a:r>
            <a:r>
              <a:rPr lang="en-US" altLang="fr-FR" sz="2400" baseline="30000" dirty="0" smtClean="0">
                <a:latin typeface="Comic Sans MS" panose="030F0702030302020204" pitchFamily="66" charset="0"/>
              </a:rPr>
              <a:t>nd</a:t>
            </a:r>
            <a:r>
              <a:rPr lang="en-US" altLang="fr-FR" sz="2400" dirty="0" smtClean="0">
                <a:latin typeface="Comic Sans MS" panose="030F0702030302020204" pitchFamily="66" charset="0"/>
              </a:rPr>
              <a:t> lamination</a:t>
            </a:r>
          </a:p>
          <a:p>
            <a:pPr>
              <a:buFont typeface="Wingdings" panose="05000000000000000000" pitchFamily="2" charset="2"/>
              <a:buNone/>
            </a:pPr>
            <a:endParaRPr lang="en-US" altLang="fr-FR" sz="2400" dirty="0"/>
          </a:p>
        </p:txBody>
      </p:sp>
      <p:sp>
        <p:nvSpPr>
          <p:cNvPr id="2" name="Right Arrow 1"/>
          <p:cNvSpPr/>
          <p:nvPr/>
        </p:nvSpPr>
        <p:spPr>
          <a:xfrm>
            <a:off x="3224625" y="2839264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ight Arrow 22"/>
          <p:cNvSpPr/>
          <p:nvPr/>
        </p:nvSpPr>
        <p:spPr>
          <a:xfrm>
            <a:off x="5999140" y="2839264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Right Arrow 23"/>
          <p:cNvSpPr/>
          <p:nvPr/>
        </p:nvSpPr>
        <p:spPr>
          <a:xfrm>
            <a:off x="8671745" y="2799781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Right Arrow 24"/>
          <p:cNvSpPr/>
          <p:nvPr/>
        </p:nvSpPr>
        <p:spPr>
          <a:xfrm rot="5400000">
            <a:off x="10045848" y="3797543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Right Arrow 25"/>
          <p:cNvSpPr/>
          <p:nvPr/>
        </p:nvSpPr>
        <p:spPr>
          <a:xfrm rot="10800000">
            <a:off x="8621262" y="4750813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ight Arrow 26"/>
          <p:cNvSpPr/>
          <p:nvPr/>
        </p:nvSpPr>
        <p:spPr>
          <a:xfrm rot="10800000">
            <a:off x="5968889" y="4794681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ight Arrow 27"/>
          <p:cNvSpPr/>
          <p:nvPr/>
        </p:nvSpPr>
        <p:spPr>
          <a:xfrm rot="10800000">
            <a:off x="3177183" y="4759079"/>
            <a:ext cx="379339" cy="387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3850880" y="1879498"/>
            <a:ext cx="201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2 aligned films pocket</a:t>
            </a:r>
            <a:endParaRPr lang="fr-CH" sz="140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73249" y="1888196"/>
            <a:ext cx="1425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Chemical spray</a:t>
            </a:r>
            <a:endParaRPr lang="fr-CH" sz="1400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574358" y="1866287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Dead bath</a:t>
            </a:r>
            <a:endParaRPr lang="fr-CH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80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44851" y="404463"/>
            <a:ext cx="4345741" cy="443198"/>
          </a:xfr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GEM first application  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54851" y="2067665"/>
            <a:ext cx="5580000" cy="30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32880" y="5494627"/>
            <a:ext cx="6423941" cy="73413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algn="ctr" hangingPunct="0"/>
            <a:r>
              <a:rPr lang="en-US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The GEM gas gain was only 10</a:t>
            </a:r>
          </a:p>
          <a:p>
            <a:pPr algn="ctr" hangingPunct="0"/>
            <a:r>
              <a:rPr lang="en-US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Today the GEMs can reach easily a gain of many hundred</a:t>
            </a:r>
            <a:endParaRPr lang="en-GB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211" y="1086257"/>
            <a:ext cx="5993280" cy="734132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/>
          <a:p>
            <a:pPr algn="ctr" hangingPunct="0"/>
            <a:r>
              <a:rPr lang="en-GB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Reduce the spark risk on the MSGC by doing part of the amplification in the GEM</a:t>
            </a:r>
            <a:endParaRPr lang="en-GB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26</a:t>
            </a:fld>
            <a:endParaRPr lang="en-GB"/>
          </a:p>
        </p:txBody>
      </p:sp>
      <p:pic>
        <p:nvPicPr>
          <p:cNvPr id="7" name="Picture 6" descr="DSCN078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591" y="1882074"/>
            <a:ext cx="2892841" cy="22103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7808940" y="4372119"/>
            <a:ext cx="345614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dirty="0" smtClean="0">
                <a:latin typeface="Comic Sans MS" panose="030F0702030302020204" pitchFamily="66" charset="0"/>
              </a:rPr>
              <a:t>First real application:</a:t>
            </a:r>
          </a:p>
          <a:p>
            <a:pPr algn="ctr"/>
            <a:r>
              <a:rPr lang="en-US" altLang="fr-FR" dirty="0" smtClean="0">
                <a:latin typeface="Comic Sans MS" panose="030F0702030302020204" pitchFamily="66" charset="0"/>
              </a:rPr>
              <a:t>Save the HERA-B </a:t>
            </a:r>
            <a:r>
              <a:rPr lang="en-US" altLang="fr-FR" dirty="0">
                <a:latin typeface="Comic Sans MS" panose="030F0702030302020204" pitchFamily="66" charset="0"/>
              </a:rPr>
              <a:t>Experiment </a:t>
            </a:r>
            <a:endParaRPr lang="en-US" altLang="fr-FR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altLang="fr-FR" dirty="0" smtClean="0">
                <a:latin typeface="Comic Sans MS" panose="030F0702030302020204" pitchFamily="66" charset="0"/>
              </a:rPr>
              <a:t>(</a:t>
            </a:r>
            <a:r>
              <a:rPr lang="en-US" altLang="fr-FR" dirty="0">
                <a:latin typeface="Comic Sans MS" panose="030F0702030302020204" pitchFamily="66" charset="0"/>
              </a:rPr>
              <a:t>300 GEMs</a:t>
            </a:r>
            <a:r>
              <a:rPr lang="en-US" altLang="fr-FR" dirty="0" smtClean="0">
                <a:latin typeface="Comic Sans MS" panose="030F0702030302020204" pitchFamily="66" charset="0"/>
              </a:rPr>
              <a:t>)</a:t>
            </a:r>
          </a:p>
          <a:p>
            <a:pPr algn="ctr"/>
            <a:r>
              <a:rPr lang="en-US" altLang="fr-FR" dirty="0" smtClean="0">
                <a:latin typeface="Comic Sans MS" panose="030F0702030302020204" pitchFamily="66" charset="0"/>
              </a:rPr>
              <a:t>200mm x 200mm</a:t>
            </a:r>
            <a:endParaRPr lang="en-US" alt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99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449824" y="0"/>
            <a:ext cx="6237315" cy="850900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Triple GEM </a:t>
            </a: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=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detector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3"/>
          <p:cNvSpPr/>
          <p:nvPr/>
        </p:nvSpPr>
        <p:spPr>
          <a:xfrm>
            <a:off x="1884000" y="1025341"/>
            <a:ext cx="4122140" cy="20721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A cascade of multiple GEMs permit to reach high  gains (&gt; 10</a:t>
            </a:r>
            <a:r>
              <a:rPr lang="en-GB" sz="1600" i="1" baseline="30000" dirty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4</a:t>
            </a:r>
            <a:r>
              <a:rPr lang="en-GB" sz="1600" i="1" dirty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) before discharges with lower voltage for each GEM.</a:t>
            </a:r>
          </a:p>
          <a:p>
            <a:endParaRPr lang="en-GB" dirty="0">
              <a:solidFill>
                <a:srgbClr val="000000"/>
              </a:solidFill>
              <a:latin typeface="Liberation Sans" pitchFamily="34"/>
              <a:ea typeface="DejaVu Sans" pitchFamily="2"/>
              <a:cs typeface="DejaVu Sans" pitchFamily="2"/>
            </a:endParaRPr>
          </a:p>
          <a:p>
            <a:r>
              <a:rPr lang="en-GB" sz="1600" dirty="0" smtClean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Gain is </a:t>
            </a:r>
            <a:r>
              <a:rPr lang="en-GB" sz="1600" dirty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increased by about one order of magnitude at each addition of a GEM</a:t>
            </a:r>
            <a:r>
              <a:rPr lang="en-GB" sz="1600" dirty="0" smtClean="0">
                <a:solidFill>
                  <a:srgbClr val="000000"/>
                </a:solidFill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.</a:t>
            </a:r>
            <a:endParaRPr lang="en-GB" sz="1600" dirty="0">
              <a:solidFill>
                <a:srgbClr val="000000"/>
              </a:solidFill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76440" y="3456990"/>
            <a:ext cx="4084236" cy="31041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76440" y="1025341"/>
            <a:ext cx="4084236" cy="20721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884000" y="3456992"/>
            <a:ext cx="4122140" cy="31041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27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549657" y="4486275"/>
            <a:ext cx="2790825" cy="952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743950" y="3717665"/>
            <a:ext cx="0" cy="253838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Arrow 7"/>
          <p:cNvSpPr/>
          <p:nvPr/>
        </p:nvSpPr>
        <p:spPr>
          <a:xfrm rot="16200000">
            <a:off x="5005070" y="4511176"/>
            <a:ext cx="466725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ight Arrow 10"/>
          <p:cNvSpPr/>
          <p:nvPr/>
        </p:nvSpPr>
        <p:spPr>
          <a:xfrm>
            <a:off x="8221472" y="3647087"/>
            <a:ext cx="482615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4037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074538" y="2265064"/>
            <a:ext cx="9951735" cy="2757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78024" y="1024678"/>
            <a:ext cx="2138895" cy="1157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3" descr="C:\Users\danilo\Dropbox\Conferences\eps13\cgemLayou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" r="5084" b="3935"/>
          <a:stretch>
            <a:fillRect/>
          </a:stretch>
        </p:blipFill>
        <p:spPr bwMode="auto">
          <a:xfrm>
            <a:off x="7921503" y="1002060"/>
            <a:ext cx="2316740" cy="11618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4612" y="5084893"/>
            <a:ext cx="3102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Compass settled all the parameters: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-GEM Segmentation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-HV distribution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-X/Y Read out board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  -FE electronics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4329" y="5500391"/>
            <a:ext cx="1805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TOTEM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30cm diameter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05690" y="5500391"/>
            <a:ext cx="1832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Cylindrical R&amp;D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40cm x 40cm</a:t>
            </a:r>
            <a:endParaRPr lang="fr-CH" dirty="0">
              <a:latin typeface="Comic Sans MS" panose="030F0702030302020204" pitchFamily="66" charset="0"/>
            </a:endParaRPr>
          </a:p>
        </p:txBody>
      </p:sp>
      <p:pic>
        <p:nvPicPr>
          <p:cNvPr id="8" name="Picture 6" descr="Full-size image (55 K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508" y="2296941"/>
            <a:ext cx="2830945" cy="272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7332453" y="5800473"/>
            <a:ext cx="495300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ight Arrow 10"/>
          <p:cNvSpPr/>
          <p:nvPr/>
        </p:nvSpPr>
        <p:spPr>
          <a:xfrm>
            <a:off x="4185600" y="5775336"/>
            <a:ext cx="495300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28</a:t>
            </a:fld>
            <a:endParaRPr lang="fr-CH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49824" y="0"/>
            <a:ext cx="6237315" cy="850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smtClean="0">
                <a:solidFill>
                  <a:srgbClr val="00B0F0"/>
                </a:solidFill>
                <a:latin typeface="Comic Sans MS" panose="030F0702030302020204" pitchFamily="66" charset="0"/>
              </a:rPr>
              <a:t>Triple GEM </a:t>
            </a:r>
            <a:r>
              <a:rPr lang="en-GB" sz="320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= detector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118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7279" y="934767"/>
            <a:ext cx="94138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But the community started to ask for larger detectors.</a:t>
            </a:r>
          </a:p>
          <a:p>
            <a:pPr algn="ctr"/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We tried to increase the mask size using the same technique.</a:t>
            </a:r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We faced unsolvable problems with mask alignment.</a:t>
            </a:r>
          </a:p>
          <a:p>
            <a:pPr algn="ctr"/>
            <a:r>
              <a:rPr lang="en-US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T</a:t>
            </a:r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he cost of glass mask is prohibitive </a:t>
            </a: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15 000 CHF for 1m x 0.6m.</a:t>
            </a:r>
          </a:p>
          <a:p>
            <a:pPr algn="ctr"/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We </a:t>
            </a:r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manage to patch GEMs </a:t>
            </a:r>
            <a:r>
              <a:rPr lang="en-US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but this </a:t>
            </a:r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was a bit too complex.</a:t>
            </a:r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en-US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W</a:t>
            </a:r>
            <a:r>
              <a:rPr lang="en-US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 then tried to use the best automatic alignment machine available on the market.</a:t>
            </a:r>
            <a:endParaRPr lang="fr-CH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007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6687" y="-2622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Examples of MPT activities</a:t>
            </a:r>
            <a:endParaRPr lang="fr-CH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81038" y="4135470"/>
            <a:ext cx="287135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latin typeface="+mj-lt"/>
              </a:rPr>
              <a:t>LHC</a:t>
            </a:r>
          </a:p>
          <a:p>
            <a:pPr lvl="1"/>
            <a:r>
              <a:rPr lang="en-US" sz="1000" dirty="0">
                <a:latin typeface="+mj-lt"/>
              </a:rPr>
              <a:t>Q</a:t>
            </a:r>
            <a:r>
              <a:rPr lang="en-US" sz="1000" dirty="0" smtClean="0">
                <a:latin typeface="+mj-lt"/>
              </a:rPr>
              <a:t>uench </a:t>
            </a:r>
            <a:r>
              <a:rPr lang="en-US" sz="1000" dirty="0">
                <a:latin typeface="+mj-lt"/>
              </a:rPr>
              <a:t>heaters</a:t>
            </a:r>
          </a:p>
          <a:p>
            <a:pPr lvl="1"/>
            <a:r>
              <a:rPr lang="en-US" sz="1000" dirty="0">
                <a:latin typeface="+mj-lt"/>
              </a:rPr>
              <a:t>Power Thick film resistors</a:t>
            </a:r>
          </a:p>
          <a:p>
            <a:pPr lvl="1"/>
            <a:r>
              <a:rPr lang="en-US" sz="1000" dirty="0">
                <a:latin typeface="+mj-lt"/>
              </a:rPr>
              <a:t>Magnetic sensors calibration </a:t>
            </a:r>
          </a:p>
          <a:p>
            <a:pPr lvl="1"/>
            <a:r>
              <a:rPr lang="en-US" sz="1000" dirty="0">
                <a:latin typeface="+mj-lt"/>
              </a:rPr>
              <a:t>Flexible heaters</a:t>
            </a:r>
          </a:p>
          <a:p>
            <a:pPr lvl="1"/>
            <a:r>
              <a:rPr lang="en-US" sz="1000" dirty="0">
                <a:latin typeface="+mj-lt"/>
              </a:rPr>
              <a:t>Diamond beam monitoring detectors</a:t>
            </a:r>
          </a:p>
          <a:p>
            <a:pPr lvl="1"/>
            <a:r>
              <a:rPr lang="en-US" sz="1000" dirty="0">
                <a:latin typeface="+mj-lt"/>
              </a:rPr>
              <a:t>Many Chemical </a:t>
            </a:r>
            <a:r>
              <a:rPr lang="en-US" sz="1000" dirty="0" smtClean="0">
                <a:latin typeface="+mj-lt"/>
              </a:rPr>
              <a:t>milling</a:t>
            </a:r>
          </a:p>
          <a:p>
            <a:pPr lvl="1"/>
            <a:r>
              <a:rPr lang="en-US" sz="1000" dirty="0" smtClean="0">
                <a:latin typeface="+mj-lt"/>
              </a:rPr>
              <a:t>RF Fingers</a:t>
            </a:r>
            <a:endParaRPr lang="en-US" sz="1000" dirty="0">
              <a:latin typeface="+mj-lt"/>
            </a:endParaRPr>
          </a:p>
          <a:p>
            <a:pPr lvl="1"/>
            <a:endParaRPr lang="en-US" sz="800" dirty="0"/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43" y="5693682"/>
            <a:ext cx="1037059" cy="777794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11191" y="4471138"/>
            <a:ext cx="1145214" cy="85537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Straight Arrow Connector 51"/>
          <p:cNvCxnSpPr/>
          <p:nvPr/>
        </p:nvCxnSpPr>
        <p:spPr>
          <a:xfrm flipH="1">
            <a:off x="7664860" y="4634119"/>
            <a:ext cx="814424" cy="255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7926872" y="4939629"/>
            <a:ext cx="552413" cy="694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894035" y="933818"/>
            <a:ext cx="4948989" cy="3256363"/>
            <a:chOff x="1365905" y="1085153"/>
            <a:chExt cx="4948989" cy="3256363"/>
          </a:xfrm>
        </p:grpSpPr>
        <p:sp>
          <p:nvSpPr>
            <p:cNvPr id="9" name="Rectangle 8"/>
            <p:cNvSpPr/>
            <p:nvPr/>
          </p:nvSpPr>
          <p:spPr>
            <a:xfrm>
              <a:off x="2279576" y="1417639"/>
              <a:ext cx="3888432" cy="2923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u="sng" dirty="0">
                  <a:latin typeface="+mj-lt"/>
                </a:rPr>
                <a:t>GEM :</a:t>
              </a:r>
            </a:p>
            <a:p>
              <a:pPr lvl="1"/>
              <a:r>
                <a:rPr lang="en-US" sz="1050" b="1" dirty="0">
                  <a:solidFill>
                    <a:srgbClr val="FF0000"/>
                  </a:solidFill>
                  <a:latin typeface="+mj-lt"/>
                </a:rPr>
                <a:t>Compass</a:t>
              </a:r>
            </a:p>
            <a:p>
              <a:pPr lvl="1"/>
              <a:r>
                <a:rPr lang="en-US" sz="1050" b="1" dirty="0">
                  <a:solidFill>
                    <a:srgbClr val="FF0000"/>
                  </a:solidFill>
                  <a:latin typeface="+mj-lt"/>
                </a:rPr>
                <a:t>CMS GEM GE1/1</a:t>
              </a:r>
            </a:p>
            <a:p>
              <a:pPr lvl="1"/>
              <a:r>
                <a:rPr lang="en-US" sz="1000" dirty="0">
                  <a:latin typeface="+mj-lt"/>
                </a:rPr>
                <a:t>CMS GEM GE2/1</a:t>
              </a:r>
            </a:p>
            <a:p>
              <a:pPr lvl="1"/>
              <a:r>
                <a:rPr lang="en-US" sz="1000" dirty="0">
                  <a:latin typeface="+mj-lt"/>
                </a:rPr>
                <a:t>ALICE TPC GEM</a:t>
              </a:r>
            </a:p>
            <a:p>
              <a:pPr lvl="1"/>
              <a:r>
                <a:rPr lang="en-US" sz="1000" dirty="0">
                  <a:latin typeface="+mj-lt"/>
                </a:rPr>
                <a:t>CBM GEM for Fair</a:t>
              </a:r>
            </a:p>
            <a:p>
              <a:pPr lvl="1"/>
              <a:r>
                <a:rPr lang="en-US" sz="1000" dirty="0">
                  <a:latin typeface="+mj-lt"/>
                </a:rPr>
                <a:t>BM@N (</a:t>
              </a:r>
              <a:r>
                <a:rPr lang="en-GB" sz="1000" dirty="0">
                  <a:latin typeface="+mj-lt"/>
                </a:rPr>
                <a:t>Baryonic Matter at the </a:t>
              </a:r>
              <a:r>
                <a:rPr lang="en-GB" sz="1000" dirty="0" err="1">
                  <a:latin typeface="+mj-lt"/>
                </a:rPr>
                <a:t>Nuclotron</a:t>
              </a:r>
              <a:r>
                <a:rPr lang="en-US" sz="1000" dirty="0">
                  <a:latin typeface="+mj-lt"/>
                </a:rPr>
                <a:t> </a:t>
              </a:r>
              <a:r>
                <a:rPr lang="en-US" sz="1000" dirty="0" err="1">
                  <a:latin typeface="+mj-lt"/>
                </a:rPr>
                <a:t>Dubna</a:t>
              </a:r>
              <a:r>
                <a:rPr lang="en-US" sz="1000" dirty="0">
                  <a:latin typeface="+mj-lt"/>
                </a:rPr>
                <a:t>) </a:t>
              </a:r>
            </a:p>
            <a:p>
              <a:pPr lvl="1"/>
              <a:r>
                <a:rPr lang="en-US" sz="1000" dirty="0">
                  <a:latin typeface="+mj-lt"/>
                </a:rPr>
                <a:t>Low material budget detectors (Hampton university)</a:t>
              </a:r>
            </a:p>
            <a:p>
              <a:pPr lvl="1"/>
              <a:r>
                <a:rPr lang="en-US" sz="1050" b="1" dirty="0" err="1">
                  <a:solidFill>
                    <a:srgbClr val="FF0000"/>
                  </a:solidFill>
                  <a:latin typeface="+mj-lt"/>
                </a:rPr>
                <a:t>Kloe</a:t>
              </a:r>
              <a:endParaRPr lang="en-US" sz="1050" b="1" dirty="0">
                <a:solidFill>
                  <a:srgbClr val="FF0000"/>
                </a:solidFill>
                <a:latin typeface="+mj-lt"/>
              </a:endParaRPr>
            </a:p>
            <a:p>
              <a:pPr lvl="1"/>
              <a:r>
                <a:rPr lang="en-US" sz="1000" dirty="0">
                  <a:latin typeface="+mj-lt"/>
                </a:rPr>
                <a:t>Totem</a:t>
              </a:r>
            </a:p>
            <a:p>
              <a:pPr lvl="1"/>
              <a:r>
                <a:rPr lang="en-US" sz="1000" dirty="0">
                  <a:latin typeface="+mj-lt"/>
                </a:rPr>
                <a:t>LHC-B</a:t>
              </a:r>
            </a:p>
            <a:p>
              <a:pPr lvl="1"/>
              <a:r>
                <a:rPr lang="en-US" sz="1000" dirty="0">
                  <a:latin typeface="+mj-lt"/>
                </a:rPr>
                <a:t>Phoenix TPC (Brookhaven)</a:t>
              </a:r>
            </a:p>
            <a:p>
              <a:pPr lvl="1"/>
              <a:r>
                <a:rPr lang="en-US" sz="1000" dirty="0">
                  <a:latin typeface="+mj-lt"/>
                </a:rPr>
                <a:t>SBS tracker (Jefferson Lab)</a:t>
              </a:r>
            </a:p>
            <a:p>
              <a:pPr lvl="1"/>
              <a:r>
                <a:rPr lang="en-US" sz="1000" dirty="0">
                  <a:latin typeface="+mj-lt"/>
                </a:rPr>
                <a:t>EIC tracking detectors (Jefferson Lab)</a:t>
              </a:r>
            </a:p>
            <a:p>
              <a:pPr lvl="1"/>
              <a:r>
                <a:rPr lang="en-US" sz="1000" dirty="0">
                  <a:latin typeface="+mj-lt"/>
                </a:rPr>
                <a:t>Etc…</a:t>
              </a:r>
            </a:p>
            <a:p>
              <a:pPr lvl="1"/>
              <a:endParaRPr lang="en-US" sz="1000" dirty="0"/>
            </a:p>
            <a:p>
              <a:pPr lvl="1"/>
              <a:endParaRPr lang="en-US" sz="1000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30" name="Picture 29" descr="KLOEinstrDomenici.ppt [Compatibility Mode] - Microsoft PowerPoint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31017" y="3027054"/>
              <a:ext cx="1177728" cy="983423"/>
            </a:xfrm>
            <a:prstGeom prst="rect">
              <a:avLst/>
            </a:prstGeom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69" t="70588" r="37727" b="5882"/>
            <a:stretch/>
          </p:blipFill>
          <p:spPr bwMode="auto">
            <a:xfrm>
              <a:off x="1789798" y="1942824"/>
              <a:ext cx="794882" cy="548194"/>
            </a:xfrm>
            <a:prstGeom prst="rect">
              <a:avLst/>
            </a:prstGeom>
            <a:noFill/>
            <a:ln>
              <a:noFill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8663" y="2921557"/>
              <a:ext cx="866016" cy="487134"/>
            </a:xfrm>
            <a:prstGeom prst="rect">
              <a:avLst/>
            </a:prstGeom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2588683" y="1942824"/>
              <a:ext cx="222283" cy="181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3740364" y="1898539"/>
              <a:ext cx="721117" cy="1514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145592" y="3010168"/>
              <a:ext cx="1638539" cy="3233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endCxn id="9" idx="1"/>
            </p:cNvCxnSpPr>
            <p:nvPr/>
          </p:nvCxnSpPr>
          <p:spPr>
            <a:xfrm flipH="1">
              <a:off x="2279576" y="2667439"/>
              <a:ext cx="531390" cy="2121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365905" y="1085153"/>
              <a:ext cx="4948989" cy="30375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633790" y="818664"/>
            <a:ext cx="4379114" cy="3152695"/>
            <a:chOff x="6765372" y="1301671"/>
            <a:chExt cx="4379114" cy="3107570"/>
          </a:xfrm>
        </p:grpSpPr>
        <p:sp>
          <p:nvSpPr>
            <p:cNvPr id="15" name="Rectangle 14"/>
            <p:cNvSpPr/>
            <p:nvPr/>
          </p:nvSpPr>
          <p:spPr>
            <a:xfrm>
              <a:off x="6765372" y="1301671"/>
              <a:ext cx="2498980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800" u="sng" dirty="0">
                <a:latin typeface="+mj-lt"/>
              </a:endParaRPr>
            </a:p>
            <a:p>
              <a:r>
                <a:rPr lang="en-US" sz="2400" u="sng" dirty="0" err="1">
                  <a:latin typeface="+mj-lt"/>
                </a:rPr>
                <a:t>Micromegas</a:t>
              </a:r>
              <a:endParaRPr lang="en-US" sz="2400" u="sng" dirty="0">
                <a:latin typeface="+mj-lt"/>
              </a:endParaRPr>
            </a:p>
            <a:p>
              <a:pPr lvl="1"/>
              <a:r>
                <a:rPr lang="en-US" sz="1000" dirty="0">
                  <a:latin typeface="+mj-lt"/>
                </a:rPr>
                <a:t>ILC Calorimeter </a:t>
              </a:r>
            </a:p>
            <a:p>
              <a:pPr lvl="1"/>
              <a:r>
                <a:rPr lang="en-US" sz="1000" dirty="0">
                  <a:latin typeface="+mj-lt"/>
                </a:rPr>
                <a:t>Minos TPC</a:t>
              </a:r>
            </a:p>
            <a:p>
              <a:pPr lvl="1"/>
              <a:r>
                <a:rPr lang="en-US" sz="1050" b="1" dirty="0">
                  <a:solidFill>
                    <a:srgbClr val="FF0000"/>
                  </a:solidFill>
                  <a:latin typeface="+mj-lt"/>
                </a:rPr>
                <a:t>T2K</a:t>
              </a:r>
            </a:p>
            <a:p>
              <a:pPr lvl="1"/>
              <a:r>
                <a:rPr lang="en-US" sz="1050" b="1" dirty="0">
                  <a:solidFill>
                    <a:srgbClr val="FF0000"/>
                  </a:solidFill>
                  <a:latin typeface="+mj-lt"/>
                </a:rPr>
                <a:t>ATLAS NSW</a:t>
              </a:r>
              <a:endParaRPr lang="en-US" sz="1050" b="1" dirty="0">
                <a:solidFill>
                  <a:srgbClr val="FF0000"/>
                </a:solidFill>
              </a:endParaRPr>
            </a:p>
            <a:p>
              <a:pPr lvl="1"/>
              <a:r>
                <a:rPr lang="en-US" sz="1000" dirty="0">
                  <a:latin typeface="+mj-lt"/>
                </a:rPr>
                <a:t>Cast </a:t>
              </a:r>
            </a:p>
            <a:p>
              <a:pPr lvl="1"/>
              <a:r>
                <a:rPr lang="en-US" sz="1000" dirty="0">
                  <a:latin typeface="+mj-lt"/>
                </a:rPr>
                <a:t>Panda X </a:t>
              </a:r>
              <a:r>
                <a:rPr lang="en-US" sz="1000" dirty="0" err="1">
                  <a:latin typeface="+mj-lt"/>
                </a:rPr>
                <a:t>uBulk</a:t>
              </a:r>
              <a:r>
                <a:rPr lang="en-US" sz="1000" dirty="0">
                  <a:latin typeface="+mj-lt"/>
                </a:rPr>
                <a:t> detectors</a:t>
              </a:r>
            </a:p>
            <a:p>
              <a:pPr lvl="1"/>
              <a:r>
                <a:rPr lang="en-US" sz="1000" dirty="0" err="1">
                  <a:latin typeface="+mj-lt"/>
                </a:rPr>
                <a:t>TrexDM</a:t>
              </a:r>
              <a:r>
                <a:rPr lang="en-US" sz="1000" dirty="0">
                  <a:latin typeface="+mj-lt"/>
                </a:rPr>
                <a:t> </a:t>
              </a:r>
              <a:r>
                <a:rPr lang="en-US" sz="1000" dirty="0" err="1">
                  <a:latin typeface="+mj-lt"/>
                </a:rPr>
                <a:t>uBulk</a:t>
              </a:r>
              <a:r>
                <a:rPr lang="en-US" sz="1000" dirty="0">
                  <a:latin typeface="+mj-lt"/>
                </a:rPr>
                <a:t> detectors</a:t>
              </a:r>
            </a:p>
            <a:p>
              <a:pPr lvl="1"/>
              <a:r>
                <a:rPr lang="en-US" sz="1000" dirty="0">
                  <a:latin typeface="+mj-lt"/>
                </a:rPr>
                <a:t>TPC’s for Nuclear physics</a:t>
              </a:r>
            </a:p>
            <a:p>
              <a:pPr lvl="1"/>
              <a:r>
                <a:rPr lang="en-US" sz="1000" dirty="0">
                  <a:latin typeface="+mj-lt"/>
                </a:rPr>
                <a:t>Beam for School</a:t>
              </a:r>
            </a:p>
            <a:p>
              <a:pPr lvl="1"/>
              <a:r>
                <a:rPr lang="en-US" sz="1000" dirty="0">
                  <a:latin typeface="+mj-lt"/>
                </a:rPr>
                <a:t>T2K upgrade </a:t>
              </a:r>
            </a:p>
            <a:p>
              <a:pPr lvl="1"/>
              <a:r>
                <a:rPr lang="en-US" sz="1000" dirty="0">
                  <a:latin typeface="+mj-lt"/>
                </a:rPr>
                <a:t>Clas12</a:t>
              </a:r>
            </a:p>
            <a:p>
              <a:pPr lvl="1"/>
              <a:r>
                <a:rPr lang="en-US" sz="1000" dirty="0" err="1">
                  <a:latin typeface="+mj-lt"/>
                </a:rPr>
                <a:t>Scanpyramid</a:t>
              </a:r>
              <a:endParaRPr lang="en-US" sz="1000" dirty="0">
                <a:latin typeface="+mj-lt"/>
              </a:endParaRPr>
            </a:p>
            <a:p>
              <a:pPr lvl="1"/>
              <a:r>
                <a:rPr lang="en-US" sz="1000" dirty="0">
                  <a:latin typeface="+mj-lt"/>
                </a:rPr>
                <a:t>Etc…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7580836" y="2125627"/>
              <a:ext cx="1762840" cy="91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7940842" y="2366211"/>
              <a:ext cx="1000958" cy="6985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6765372" y="1417639"/>
              <a:ext cx="4379114" cy="29916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9492" y="4067292"/>
            <a:ext cx="4953532" cy="2516937"/>
            <a:chOff x="1411705" y="4495405"/>
            <a:chExt cx="4953532" cy="2516937"/>
          </a:xfrm>
        </p:grpSpPr>
        <p:sp>
          <p:nvSpPr>
            <p:cNvPr id="14" name="Rectangle 13"/>
            <p:cNvSpPr/>
            <p:nvPr/>
          </p:nvSpPr>
          <p:spPr>
            <a:xfrm>
              <a:off x="2279576" y="4495405"/>
              <a:ext cx="3600400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endParaRPr lang="en-US" sz="800" u="sng" dirty="0">
                <a:latin typeface="+mj-lt"/>
              </a:endParaRPr>
            </a:p>
            <a:p>
              <a:r>
                <a:rPr lang="en-US" sz="2400" u="sng" dirty="0">
                  <a:latin typeface="+mj-lt"/>
                </a:rPr>
                <a:t>Inner trackers </a:t>
              </a:r>
            </a:p>
            <a:p>
              <a:pPr lvl="1"/>
              <a:r>
                <a:rPr lang="en-US" sz="1000" dirty="0">
                  <a:latin typeface="+mj-lt"/>
                </a:rPr>
                <a:t>ALICE Inner tracker Al Bus</a:t>
              </a:r>
            </a:p>
            <a:p>
              <a:pPr lvl="1"/>
              <a:r>
                <a:rPr lang="en-US" sz="1000" dirty="0">
                  <a:latin typeface="+mj-lt"/>
                </a:rPr>
                <a:t>Phoenix TPC AL bus</a:t>
              </a:r>
            </a:p>
            <a:p>
              <a:pPr lvl="1"/>
              <a:r>
                <a:rPr lang="en-US" sz="1000" dirty="0">
                  <a:latin typeface="+mj-lt"/>
                </a:rPr>
                <a:t>ATLAS IBL</a:t>
              </a:r>
            </a:p>
            <a:p>
              <a:pPr lvl="1"/>
              <a:r>
                <a:rPr lang="en-US" sz="1000" dirty="0">
                  <a:latin typeface="+mj-lt"/>
                </a:rPr>
                <a:t>ATLAS ITK</a:t>
              </a:r>
            </a:p>
            <a:p>
              <a:pPr lvl="1"/>
              <a:r>
                <a:rPr lang="en-US" sz="1000" dirty="0">
                  <a:latin typeface="+mj-lt"/>
                </a:rPr>
                <a:t>LHCB data flexes</a:t>
              </a: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5017" y="5849621"/>
              <a:ext cx="1799327" cy="793708"/>
            </a:xfrm>
            <a:prstGeom prst="rect">
              <a:avLst/>
            </a:prstGeom>
            <a:noFill/>
            <a:ln>
              <a:noFill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 descr="DSCN137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62890" y="5782188"/>
              <a:ext cx="1487901" cy="756724"/>
            </a:xfrm>
            <a:prstGeom prst="rect">
              <a:avLst/>
            </a:prstGeom>
            <a:noFill/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cxnSp>
          <p:nvCxnSpPr>
            <p:cNvPr id="59" name="Straight Arrow Connector 58"/>
            <p:cNvCxnSpPr/>
            <p:nvPr/>
          </p:nvCxnSpPr>
          <p:spPr>
            <a:xfrm>
              <a:off x="4151784" y="5101389"/>
              <a:ext cx="720080" cy="5943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2545272" y="5427317"/>
              <a:ext cx="265695" cy="3494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6203" y="5972299"/>
              <a:ext cx="942538" cy="74297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1411705" y="4566086"/>
              <a:ext cx="4953532" cy="24462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6633790" y="4135470"/>
            <a:ext cx="4379114" cy="24487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</a:t>
            </a:fld>
            <a:endParaRPr lang="fr-CH"/>
          </a:p>
        </p:txBody>
      </p:sp>
      <p:pic>
        <p:nvPicPr>
          <p:cNvPr id="39" name="Picture 8" descr="inner_readoutplan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289994" y="1008377"/>
            <a:ext cx="894585" cy="146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0" name="Picture 11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4091919" y="1150614"/>
            <a:ext cx="1034785" cy="11224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127" y="2604078"/>
            <a:ext cx="1644346" cy="123326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8519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7754" y="178571"/>
            <a:ext cx="5138669" cy="533972"/>
          </a:xfrm>
        </p:spPr>
        <p:txBody>
          <a:bodyPr/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LDI laser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direct imaging</a:t>
            </a:r>
          </a:p>
        </p:txBody>
      </p:sp>
      <p:pic>
        <p:nvPicPr>
          <p:cNvPr id="13315" name="Picture 3" descr="snapsho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5" y="792163"/>
            <a:ext cx="3377879" cy="253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snapsho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" y="3438882"/>
            <a:ext cx="3221689" cy="217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SCN16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869" y="792163"/>
            <a:ext cx="1785724" cy="238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DSCN166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617" y="3331561"/>
            <a:ext cx="1785724" cy="238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DSCN166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32400" y="1089380"/>
            <a:ext cx="2380158" cy="178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DSCN166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43652" y="3628778"/>
            <a:ext cx="2380158" cy="178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315311" y="2215470"/>
            <a:ext cx="3112183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fr-FR" dirty="0" smtClean="0">
              <a:latin typeface="Comic Sans MS" panose="030F0702030302020204" pitchFamily="66" charset="0"/>
            </a:endParaRPr>
          </a:p>
          <a:p>
            <a:endParaRPr lang="en-US" altLang="fr-FR" dirty="0">
              <a:latin typeface="Comic Sans MS" panose="030F0702030302020204" pitchFamily="66" charset="0"/>
            </a:endParaRP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Top to bottom alignment : </a:t>
            </a:r>
          </a:p>
          <a:p>
            <a:r>
              <a:rPr lang="en-US" altLang="fr-FR" dirty="0">
                <a:latin typeface="Comic Sans MS" panose="030F0702030302020204" pitchFamily="66" charset="0"/>
              </a:rPr>
              <a:t> </a:t>
            </a:r>
            <a:r>
              <a:rPr lang="en-US" altLang="fr-FR" dirty="0" smtClean="0">
                <a:latin typeface="Comic Sans MS" panose="030F0702030302020204" pitchFamily="66" charset="0"/>
              </a:rPr>
              <a:t>      Announced +/-</a:t>
            </a:r>
            <a:r>
              <a:rPr lang="en-US" altLang="fr-FR" dirty="0">
                <a:latin typeface="Comic Sans MS" panose="030F0702030302020204" pitchFamily="66" charset="0"/>
              </a:rPr>
              <a:t>15um </a:t>
            </a: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       Real +/- </a:t>
            </a:r>
            <a:r>
              <a:rPr lang="en-US" altLang="fr-FR" dirty="0">
                <a:latin typeface="Comic Sans MS" panose="030F0702030302020204" pitchFamily="66" charset="0"/>
              </a:rPr>
              <a:t>40 </a:t>
            </a:r>
            <a:r>
              <a:rPr lang="en-US" altLang="fr-FR" dirty="0" smtClean="0">
                <a:latin typeface="Comic Sans MS" panose="030F0702030302020204" pitchFamily="66" charset="0"/>
              </a:rPr>
              <a:t>um</a:t>
            </a:r>
          </a:p>
          <a:p>
            <a:endParaRPr lang="en-US" altLang="fr-FR" dirty="0" smtClean="0">
              <a:latin typeface="Comic Sans MS" panose="030F0702030302020204" pitchFamily="66" charset="0"/>
            </a:endParaRPr>
          </a:p>
          <a:p>
            <a:endParaRPr lang="en-US" altLang="fr-FR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7729617" y="5870959"/>
            <a:ext cx="4003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C</a:t>
            </a:r>
            <a:r>
              <a:rPr lang="en-US" altLang="fr-FR" dirty="0" smtClean="0">
                <a:latin typeface="Comic Sans MS" panose="030F0702030302020204" pitchFamily="66" charset="0"/>
              </a:rPr>
              <a:t>orners </a:t>
            </a:r>
            <a:r>
              <a:rPr lang="en-US" altLang="fr-FR" dirty="0">
                <a:latin typeface="Comic Sans MS" panose="030F0702030302020204" pitchFamily="66" charset="0"/>
              </a:rPr>
              <a:t>of a 800mm x 400mm GEM</a:t>
            </a:r>
          </a:p>
        </p:txBody>
      </p:sp>
      <p:sp>
        <p:nvSpPr>
          <p:cNvPr id="3" name="Rectangle 2"/>
          <p:cNvSpPr/>
          <p:nvPr/>
        </p:nvSpPr>
        <p:spPr>
          <a:xfrm>
            <a:off x="753495" y="5732459"/>
            <a:ext cx="36070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D</a:t>
            </a:r>
            <a:r>
              <a:rPr lang="en-US" altLang="fr-FR" dirty="0" smtClean="0">
                <a:latin typeface="Comic Sans MS" panose="030F0702030302020204" pitchFamily="66" charset="0"/>
              </a:rPr>
              <a:t>irect laser exposure of resist </a:t>
            </a:r>
          </a:p>
          <a:p>
            <a:r>
              <a:rPr lang="en-US" altLang="fr-FR" dirty="0">
                <a:latin typeface="Comic Sans MS" panose="030F0702030302020204" pitchFamily="66" charset="0"/>
              </a:rPr>
              <a:t>f</a:t>
            </a:r>
            <a:r>
              <a:rPr lang="en-US" altLang="fr-FR" dirty="0" smtClean="0">
                <a:latin typeface="Comic Sans MS" panose="030F0702030302020204" pitchFamily="66" charset="0"/>
              </a:rPr>
              <a:t>ollowing a GERBER file.</a:t>
            </a: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Scanning process</a:t>
            </a:r>
            <a:endParaRPr lang="en-US" altLang="fr-FR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5808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snapsho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5" y="792163"/>
            <a:ext cx="3377879" cy="253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snapsho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4" y="3438882"/>
            <a:ext cx="3221689" cy="217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DSCN16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869" y="792163"/>
            <a:ext cx="1785724" cy="238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DSCN166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617" y="3331561"/>
            <a:ext cx="1785724" cy="238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DSCN166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32400" y="1089380"/>
            <a:ext cx="2380158" cy="178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DSCN166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43652" y="3628778"/>
            <a:ext cx="2380158" cy="178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315311" y="2215470"/>
            <a:ext cx="3112183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fr-FR" dirty="0" smtClean="0">
              <a:latin typeface="Comic Sans MS" panose="030F0702030302020204" pitchFamily="66" charset="0"/>
            </a:endParaRPr>
          </a:p>
          <a:p>
            <a:endParaRPr lang="en-US" altLang="fr-FR" dirty="0">
              <a:latin typeface="Comic Sans MS" panose="030F0702030302020204" pitchFamily="66" charset="0"/>
            </a:endParaRP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Top Vs bottom alignment : </a:t>
            </a:r>
          </a:p>
          <a:p>
            <a:r>
              <a:rPr lang="en-US" altLang="fr-FR" dirty="0">
                <a:latin typeface="Comic Sans MS" panose="030F0702030302020204" pitchFamily="66" charset="0"/>
              </a:rPr>
              <a:t> </a:t>
            </a:r>
            <a:r>
              <a:rPr lang="en-US" altLang="fr-FR" dirty="0" smtClean="0">
                <a:latin typeface="Comic Sans MS" panose="030F0702030302020204" pitchFamily="66" charset="0"/>
              </a:rPr>
              <a:t>      Announced +/-</a:t>
            </a:r>
            <a:r>
              <a:rPr lang="en-US" altLang="fr-FR" dirty="0">
                <a:latin typeface="Comic Sans MS" panose="030F0702030302020204" pitchFamily="66" charset="0"/>
              </a:rPr>
              <a:t>15um </a:t>
            </a: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       Real +/- </a:t>
            </a:r>
            <a:r>
              <a:rPr lang="en-US" altLang="fr-FR" dirty="0">
                <a:latin typeface="Comic Sans MS" panose="030F0702030302020204" pitchFamily="66" charset="0"/>
              </a:rPr>
              <a:t>40 </a:t>
            </a:r>
            <a:r>
              <a:rPr lang="en-US" altLang="fr-FR" dirty="0" smtClean="0">
                <a:latin typeface="Comic Sans MS" panose="030F0702030302020204" pitchFamily="66" charset="0"/>
              </a:rPr>
              <a:t>um</a:t>
            </a:r>
          </a:p>
          <a:p>
            <a:endParaRPr lang="en-US" altLang="fr-FR" dirty="0" smtClean="0">
              <a:latin typeface="Comic Sans MS" panose="030F0702030302020204" pitchFamily="66" charset="0"/>
            </a:endParaRPr>
          </a:p>
          <a:p>
            <a:endParaRPr lang="en-US" altLang="fr-FR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7729617" y="5870959"/>
            <a:ext cx="4003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C</a:t>
            </a:r>
            <a:r>
              <a:rPr lang="en-US" altLang="fr-FR" dirty="0" smtClean="0">
                <a:latin typeface="Comic Sans MS" panose="030F0702030302020204" pitchFamily="66" charset="0"/>
              </a:rPr>
              <a:t>orners </a:t>
            </a:r>
            <a:r>
              <a:rPr lang="en-US" altLang="fr-FR" dirty="0">
                <a:latin typeface="Comic Sans MS" panose="030F0702030302020204" pitchFamily="66" charset="0"/>
              </a:rPr>
              <a:t>of a 800mm x 400mm GEM</a:t>
            </a:r>
          </a:p>
        </p:txBody>
      </p:sp>
      <p:sp>
        <p:nvSpPr>
          <p:cNvPr id="4" name="Plus 3"/>
          <p:cNvSpPr/>
          <p:nvPr/>
        </p:nvSpPr>
        <p:spPr>
          <a:xfrm rot="2967013">
            <a:off x="3365117" y="263356"/>
            <a:ext cx="5400136" cy="527117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747754" y="178571"/>
            <a:ext cx="5138669" cy="533972"/>
          </a:xfrm>
        </p:spPr>
        <p:txBody>
          <a:bodyPr/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LDI laser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direct imaging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31</a:t>
            </a:fld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753495" y="5732459"/>
            <a:ext cx="36070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D</a:t>
            </a:r>
            <a:r>
              <a:rPr lang="en-US" altLang="fr-FR" dirty="0" smtClean="0">
                <a:latin typeface="Comic Sans MS" panose="030F0702030302020204" pitchFamily="66" charset="0"/>
              </a:rPr>
              <a:t>irect laser exposure of resist </a:t>
            </a:r>
          </a:p>
          <a:p>
            <a:r>
              <a:rPr lang="en-US" altLang="fr-FR" dirty="0">
                <a:latin typeface="Comic Sans MS" panose="030F0702030302020204" pitchFamily="66" charset="0"/>
              </a:rPr>
              <a:t>f</a:t>
            </a:r>
            <a:r>
              <a:rPr lang="en-US" altLang="fr-FR" dirty="0" smtClean="0">
                <a:latin typeface="Comic Sans MS" panose="030F0702030302020204" pitchFamily="66" charset="0"/>
              </a:rPr>
              <a:t>ollowing a GERBER file.</a:t>
            </a:r>
          </a:p>
          <a:p>
            <a:r>
              <a:rPr lang="en-US" altLang="fr-FR" dirty="0" smtClean="0">
                <a:latin typeface="Comic Sans MS" panose="030F0702030302020204" pitchFamily="66" charset="0"/>
              </a:rPr>
              <a:t>Scanning process</a:t>
            </a:r>
            <a:endParaRPr lang="en-US" alt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4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4020" y="734337"/>
            <a:ext cx="5157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1/ etch holes in the top copper with one mask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003" y="243428"/>
            <a:ext cx="10290066" cy="53397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Why not using only one mask to skip alignment?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582291" y="3223369"/>
            <a:ext cx="5460642" cy="927280"/>
            <a:chOff x="3629744" y="2190844"/>
            <a:chExt cx="5460642" cy="927280"/>
          </a:xfrm>
        </p:grpSpPr>
        <p:sp>
          <p:nvSpPr>
            <p:cNvPr id="5" name="Rectangle 4"/>
            <p:cNvSpPr/>
            <p:nvPr/>
          </p:nvSpPr>
          <p:spPr>
            <a:xfrm>
              <a:off x="3629744" y="2345390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767636" y="2345389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905528" y="2345388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4621418" y="2345387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5574454" y="2345386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6759311" y="2345385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7712344" y="2345384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629744" y="2190845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67634" y="2190845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905529" y="2190844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629744" y="2976457"/>
              <a:ext cx="5460642" cy="1416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82292" y="4102339"/>
            <a:ext cx="5375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3</a:t>
            </a:r>
            <a:r>
              <a:rPr lang="en-US" dirty="0" smtClean="0">
                <a:latin typeface="Comic Sans MS" panose="030F0702030302020204" pitchFamily="66" charset="0"/>
              </a:rPr>
              <a:t>/ etch the bottom copper through the PI holes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582291" y="4951797"/>
            <a:ext cx="5460642" cy="1101779"/>
            <a:chOff x="3580327" y="4786387"/>
            <a:chExt cx="5460642" cy="1101779"/>
          </a:xfrm>
        </p:grpSpPr>
        <p:sp>
          <p:nvSpPr>
            <p:cNvPr id="17" name="Rectangle 16"/>
            <p:cNvSpPr/>
            <p:nvPr/>
          </p:nvSpPr>
          <p:spPr>
            <a:xfrm>
              <a:off x="3580327" y="4940933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18219" y="4940932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856111" y="4940931"/>
              <a:ext cx="1184857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4572001" y="4940930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5525037" y="4940929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6709894" y="4940928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7662927" y="4940927"/>
              <a:ext cx="386365" cy="631065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580327" y="4786388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18217" y="4786388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56112" y="4786387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80327" y="5572000"/>
              <a:ext cx="5460642" cy="1416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58366" y="5447763"/>
              <a:ext cx="566671" cy="4404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96256" y="5355956"/>
              <a:ext cx="566671" cy="4404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6961" y="6238007"/>
            <a:ext cx="850585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Problem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omic Sans MS" panose="030F0702030302020204" pitchFamily="66" charset="0"/>
              </a:rPr>
              <a:t> how to etch the bottom copper without etching the TOP copper ?</a:t>
            </a:r>
          </a:p>
        </p:txBody>
      </p:sp>
      <p:sp>
        <p:nvSpPr>
          <p:cNvPr id="33" name="Down Arrow 32"/>
          <p:cNvSpPr/>
          <p:nvPr/>
        </p:nvSpPr>
        <p:spPr>
          <a:xfrm>
            <a:off x="7160487" y="3023791"/>
            <a:ext cx="504404" cy="7160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Down Arrow 33"/>
          <p:cNvSpPr/>
          <p:nvPr/>
        </p:nvSpPr>
        <p:spPr>
          <a:xfrm>
            <a:off x="7148676" y="5296319"/>
            <a:ext cx="504404" cy="5613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32</a:t>
            </a:fld>
            <a:endParaRPr lang="fr-CH"/>
          </a:p>
        </p:txBody>
      </p:sp>
      <p:grpSp>
        <p:nvGrpSpPr>
          <p:cNvPr id="36" name="Group 35"/>
          <p:cNvGrpSpPr/>
          <p:nvPr/>
        </p:nvGrpSpPr>
        <p:grpSpPr>
          <a:xfrm>
            <a:off x="3582290" y="1536745"/>
            <a:ext cx="5460642" cy="927280"/>
            <a:chOff x="3629744" y="2190844"/>
            <a:chExt cx="5460642" cy="927280"/>
          </a:xfrm>
        </p:grpSpPr>
        <p:sp>
          <p:nvSpPr>
            <p:cNvPr id="37" name="Rectangle 36"/>
            <p:cNvSpPr/>
            <p:nvPr/>
          </p:nvSpPr>
          <p:spPr>
            <a:xfrm>
              <a:off x="3629744" y="2345390"/>
              <a:ext cx="5460641" cy="6310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629744" y="2190845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767634" y="2190845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905529" y="2190844"/>
              <a:ext cx="1184856" cy="15453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629744" y="2976457"/>
              <a:ext cx="5460642" cy="1416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679443" y="2412366"/>
            <a:ext cx="5208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2/etch the Polyimide through the copper holes</a:t>
            </a:r>
          </a:p>
        </p:txBody>
      </p:sp>
    </p:spTree>
    <p:extLst>
      <p:ext uri="{BB962C8B-B14F-4D97-AF65-F5344CB8AC3E}">
        <p14:creationId xmlns:p14="http://schemas.microsoft.com/office/powerpoint/2010/main" val="10808943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262" y="1028310"/>
            <a:ext cx="4512327" cy="2792551"/>
          </a:xfrm>
          <a:prstGeom prst="rect">
            <a:avLst/>
          </a:prstGeom>
        </p:spPr>
      </p:pic>
      <p:pic>
        <p:nvPicPr>
          <p:cNvPr id="13" name="Picture 4" descr="DSCN17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61" y="1028309"/>
            <a:ext cx="3962987" cy="27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DSCN17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62" y="3951887"/>
            <a:ext cx="3962986" cy="253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889750" y="420607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Working but: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-Large </a:t>
            </a:r>
            <a:r>
              <a:rPr lang="en-US" altLang="fr-FR" dirty="0">
                <a:latin typeface="Comic Sans MS" panose="030F0702030302020204" pitchFamily="66" charset="0"/>
              </a:rPr>
              <a:t>rims 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-Bad yield  </a:t>
            </a:r>
            <a:endParaRPr lang="en-US" altLang="fr-FR" dirty="0">
              <a:latin typeface="Comic Sans MS" panose="030F0702030302020204" pitchFamily="66" charset="0"/>
            </a:endParaRP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-Hole </a:t>
            </a:r>
            <a:r>
              <a:rPr lang="en-US" altLang="fr-FR" dirty="0">
                <a:latin typeface="Comic Sans MS" panose="030F0702030302020204" pitchFamily="66" charset="0"/>
              </a:rPr>
              <a:t>shape too conical </a:t>
            </a:r>
            <a:endParaRPr lang="en-US" altLang="fr-FR" dirty="0" smtClean="0">
              <a:latin typeface="Comic Sans MS" panose="030F0702030302020204" pitchFamily="66" charset="0"/>
            </a:endParaRP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-Charging up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-Lower gain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750" y="-308785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Differential etching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33</a:t>
            </a:fld>
            <a:endParaRPr lang="fr-CH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9041327" y="1148145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527216" y="4011725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376767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262" y="1028310"/>
            <a:ext cx="4512327" cy="2792551"/>
          </a:xfrm>
          <a:prstGeom prst="rect">
            <a:avLst/>
          </a:prstGeom>
        </p:spPr>
      </p:pic>
      <p:pic>
        <p:nvPicPr>
          <p:cNvPr id="13" name="Picture 4" descr="DSCN17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61" y="1028309"/>
            <a:ext cx="3962987" cy="27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DSCN17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62" y="3951887"/>
            <a:ext cx="3962986" cy="253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750" y="-308785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Differential etching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Plus 6"/>
          <p:cNvSpPr/>
          <p:nvPr/>
        </p:nvSpPr>
        <p:spPr>
          <a:xfrm rot="2967013">
            <a:off x="3198274" y="1129456"/>
            <a:ext cx="5400136" cy="527117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34</a:t>
            </a:fld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889750" y="420607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Working but: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-Large </a:t>
            </a:r>
            <a:r>
              <a:rPr lang="en-US" altLang="fr-FR" dirty="0">
                <a:latin typeface="Comic Sans MS" panose="030F0702030302020204" pitchFamily="66" charset="0"/>
              </a:rPr>
              <a:t>rims 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-Bad yield  </a:t>
            </a:r>
            <a:endParaRPr lang="en-US" altLang="fr-FR" dirty="0">
              <a:latin typeface="Comic Sans MS" panose="030F0702030302020204" pitchFamily="66" charset="0"/>
            </a:endParaRP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-Hole </a:t>
            </a:r>
            <a:r>
              <a:rPr lang="en-US" altLang="fr-FR" dirty="0">
                <a:latin typeface="Comic Sans MS" panose="030F0702030302020204" pitchFamily="66" charset="0"/>
              </a:rPr>
              <a:t>shape too conical </a:t>
            </a:r>
            <a:endParaRPr lang="en-US" altLang="fr-FR" dirty="0" smtClean="0">
              <a:latin typeface="Comic Sans MS" panose="030F0702030302020204" pitchFamily="66" charset="0"/>
            </a:endParaRP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-Charging up</a:t>
            </a:r>
          </a:p>
          <a:p>
            <a:pPr lvl="1"/>
            <a:r>
              <a:rPr lang="en-US" altLang="fr-FR" dirty="0" smtClean="0">
                <a:latin typeface="Comic Sans MS" panose="030F0702030302020204" pitchFamily="66" charset="0"/>
              </a:rPr>
              <a:t>   -Lower gain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9041327" y="1148145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8527216" y="4011725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50114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22" y="716880"/>
            <a:ext cx="3808855" cy="2706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21" y="3601676"/>
            <a:ext cx="3808855" cy="2829753"/>
          </a:xfrm>
          <a:prstGeom prst="rect">
            <a:avLst/>
          </a:prstGeom>
        </p:spPr>
      </p:pic>
      <p:pic>
        <p:nvPicPr>
          <p:cNvPr id="10" name="Picture 5" descr="Tv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27" y="3609304"/>
            <a:ext cx="3632200" cy="282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Tv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27" y="716880"/>
            <a:ext cx="3632200" cy="270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9041327" y="1148145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7060127" y="1486397"/>
            <a:ext cx="742950" cy="762000"/>
          </a:xfrm>
          <a:prstGeom prst="ellipse">
            <a:avLst/>
          </a:prstGeom>
          <a:noFill/>
          <a:ln w="38100">
            <a:solidFill>
              <a:srgbClr val="DE4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527216" y="4011725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3220310" y="-52637"/>
            <a:ext cx="6638234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Top copper plating protection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44425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22" y="716880"/>
            <a:ext cx="3808855" cy="2706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21" y="3601676"/>
            <a:ext cx="3808855" cy="2829753"/>
          </a:xfrm>
          <a:prstGeom prst="rect">
            <a:avLst/>
          </a:prstGeom>
        </p:spPr>
      </p:pic>
      <p:pic>
        <p:nvPicPr>
          <p:cNvPr id="10" name="Picture 5" descr="Tv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27" y="3609304"/>
            <a:ext cx="3632200" cy="282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Tv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27" y="716880"/>
            <a:ext cx="3632200" cy="270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958609" y="1140856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7050602" y="1486397"/>
            <a:ext cx="742950" cy="762000"/>
          </a:xfrm>
          <a:prstGeom prst="ellipse">
            <a:avLst/>
          </a:prstGeom>
          <a:noFill/>
          <a:ln w="38100">
            <a:solidFill>
              <a:srgbClr val="DE45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527216" y="4011725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3220310" y="-52637"/>
            <a:ext cx="6638234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Top copper plating protection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Plus 15"/>
          <p:cNvSpPr/>
          <p:nvPr/>
        </p:nvSpPr>
        <p:spPr>
          <a:xfrm rot="2967013">
            <a:off x="3198274" y="1129456"/>
            <a:ext cx="5400136" cy="527117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80826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12" y="816911"/>
            <a:ext cx="3859613" cy="26694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12" y="3627048"/>
            <a:ext cx="3854152" cy="2593448"/>
          </a:xfrm>
          <a:prstGeom prst="rect">
            <a:avLst/>
          </a:prstGeom>
        </p:spPr>
      </p:pic>
      <p:pic>
        <p:nvPicPr>
          <p:cNvPr id="10" name="Picture 4" descr="DSCN16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216" y="816911"/>
            <a:ext cx="4072049" cy="2669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DSCN16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216" y="3627048"/>
            <a:ext cx="4072049" cy="259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2015-05-15 13.28.37 - Windows Photo Viewer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2712" y="2637167"/>
            <a:ext cx="1661194" cy="2129483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220310" y="-52637"/>
            <a:ext cx="6638234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Invert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</a:t>
            </a:r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Copper plating bath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37</a:t>
            </a:fld>
            <a:endParaRPr lang="fr-CH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113640" y="1116793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9682247" y="3987662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1669039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12" y="816911"/>
            <a:ext cx="3859613" cy="26694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12" y="3627048"/>
            <a:ext cx="3854152" cy="2593448"/>
          </a:xfrm>
          <a:prstGeom prst="rect">
            <a:avLst/>
          </a:prstGeom>
        </p:spPr>
      </p:pic>
      <p:pic>
        <p:nvPicPr>
          <p:cNvPr id="10" name="Picture 4" descr="DSCN16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216" y="816911"/>
            <a:ext cx="4072049" cy="2669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DSCN16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216" y="3627048"/>
            <a:ext cx="4072049" cy="259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2015-05-15 13.28.37 - Windows Photo Viewer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2712" y="2637167"/>
            <a:ext cx="1661194" cy="2129483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220310" y="-52637"/>
            <a:ext cx="6638234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Invert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</a:t>
            </a:r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Copper plating bath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Plus 11"/>
          <p:cNvSpPr/>
          <p:nvPr/>
        </p:nvSpPr>
        <p:spPr>
          <a:xfrm rot="2967013">
            <a:off x="3198274" y="1129456"/>
            <a:ext cx="5400136" cy="527117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38</a:t>
            </a:fld>
            <a:endParaRPr lang="fr-CH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113640" y="1116793"/>
            <a:ext cx="636905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/>
              <a:t>Top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9682247" y="3987662"/>
            <a:ext cx="1082348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dirty="0" smtClean="0"/>
              <a:t>Bottom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3045411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13" y="890060"/>
            <a:ext cx="3703556" cy="2630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1" y="3724275"/>
            <a:ext cx="3674678" cy="28867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33" y="1944681"/>
            <a:ext cx="4214467" cy="3469529"/>
          </a:xfrm>
          <a:prstGeom prst="rect">
            <a:avLst/>
          </a:prstGeom>
        </p:spPr>
      </p:pic>
      <p:pic>
        <p:nvPicPr>
          <p:cNvPr id="6" name="Picture 4" descr="Tv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26" y="3724275"/>
            <a:ext cx="3105660" cy="232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Tv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26" y="1074727"/>
            <a:ext cx="3105660" cy="226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0848661" y="1256013"/>
            <a:ext cx="852601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TOP</a:t>
            </a:r>
            <a:endParaRPr lang="en-US" altLang="en-US" dirty="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0733341" y="3813500"/>
            <a:ext cx="1083239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Bottom</a:t>
            </a:r>
            <a:endParaRPr lang="en-US" altLang="en-US" dirty="0"/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8071" y="120543"/>
            <a:ext cx="7120539" cy="76951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Electro protection &amp; chemical etching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7713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-12722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FSU Experts</a:t>
            </a:r>
            <a:endParaRPr lang="fr-FR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4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353877" y="898475"/>
            <a:ext cx="5012207" cy="310854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omic Sans MS" panose="030F0702030302020204" pitchFamily="66" charset="0"/>
              </a:rPr>
              <a:t>-</a:t>
            </a:r>
            <a:r>
              <a:rPr lang="fr-FR" sz="1400" dirty="0" err="1">
                <a:latin typeface="Comic Sans MS" panose="030F0702030302020204" pitchFamily="66" charset="0"/>
              </a:rPr>
              <a:t>Photolithography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>
                <a:latin typeface="Comic Sans MS" panose="030F0702030302020204" pitchFamily="66" charset="0"/>
              </a:rPr>
              <a:t>(down to </a:t>
            </a:r>
            <a:r>
              <a:rPr lang="fr-FR" sz="1400" dirty="0" smtClean="0">
                <a:latin typeface="Comic Sans MS" panose="030F0702030302020204" pitchFamily="66" charset="0"/>
              </a:rPr>
              <a:t>30um </a:t>
            </a:r>
            <a:r>
              <a:rPr lang="fr-FR" sz="1400" dirty="0">
                <a:latin typeface="Comic Sans MS" panose="030F0702030302020204" pitchFamily="66" charset="0"/>
              </a:rPr>
              <a:t>line/</a:t>
            </a:r>
            <a:r>
              <a:rPr lang="fr-FR" sz="1400" dirty="0" err="1">
                <a:latin typeface="Comic Sans MS" panose="030F0702030302020204" pitchFamily="66" charset="0"/>
              </a:rPr>
              <a:t>space</a:t>
            </a:r>
            <a:r>
              <a:rPr lang="fr-FR" sz="1400" dirty="0">
                <a:latin typeface="Comic Sans MS" panose="030F0702030302020204" pitchFamily="66" charset="0"/>
              </a:rPr>
              <a:t>):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Resist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Lamination</a:t>
            </a:r>
            <a:r>
              <a:rPr lang="fr-FR" sz="1400" dirty="0" smtClean="0">
                <a:latin typeface="Comic Sans MS" panose="030F0702030302020204" pitchFamily="66" charset="0"/>
              </a:rPr>
              <a:t>, </a:t>
            </a:r>
            <a:r>
              <a:rPr lang="fr-FR" sz="1400" dirty="0" err="1" smtClean="0">
                <a:latin typeface="Comic Sans MS" panose="030F0702030302020204" pitchFamily="66" charset="0"/>
              </a:rPr>
              <a:t>spraying</a:t>
            </a:r>
            <a:r>
              <a:rPr lang="fr-FR" sz="1400" dirty="0" smtClean="0">
                <a:latin typeface="Comic Sans MS" panose="030F0702030302020204" pitchFamily="66" charset="0"/>
              </a:rPr>
              <a:t>.</a:t>
            </a:r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latin typeface="Comic Sans MS" panose="030F0702030302020204" pitchFamily="66" charset="0"/>
              </a:rPr>
              <a:t>	-UV </a:t>
            </a:r>
            <a:r>
              <a:rPr lang="fr-FR" sz="1400" dirty="0" err="1">
                <a:latin typeface="Comic Sans MS" panose="030F0702030302020204" pitchFamily="66" charset="0"/>
              </a:rPr>
              <a:t>exposure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>
                <a:latin typeface="Comic Sans MS" panose="030F0702030302020204" pitchFamily="66" charset="0"/>
              </a:rPr>
              <a:t>LDI , STD , large , scanner.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Resist</a:t>
            </a:r>
            <a:r>
              <a:rPr lang="fr-FR" sz="1400" dirty="0" smtClean="0">
                <a:latin typeface="Comic Sans MS" panose="030F0702030302020204" pitchFamily="66" charset="0"/>
              </a:rPr>
              <a:t> </a:t>
            </a:r>
            <a:r>
              <a:rPr lang="fr-FR" sz="1400" dirty="0" err="1" smtClean="0">
                <a:latin typeface="Comic Sans MS" panose="030F0702030302020204" pitchFamily="66" charset="0"/>
              </a:rPr>
              <a:t>Devellopment</a:t>
            </a:r>
            <a:r>
              <a:rPr lang="fr-FR" sz="1400" dirty="0" smtClean="0">
                <a:latin typeface="Comic Sans MS" panose="030F0702030302020204" pitchFamily="66" charset="0"/>
              </a:rPr>
              <a:t>.</a:t>
            </a:r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Resist</a:t>
            </a:r>
            <a:r>
              <a:rPr lang="fr-FR" sz="1400" dirty="0" smtClean="0">
                <a:latin typeface="Comic Sans MS" panose="030F0702030302020204" pitchFamily="66" charset="0"/>
              </a:rPr>
              <a:t> Stripping.</a:t>
            </a:r>
            <a:endParaRPr lang="fr-FR" sz="1400" dirty="0">
              <a:latin typeface="Comic Sans MS" panose="030F0702030302020204" pitchFamily="66" charset="0"/>
            </a:endParaRP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latin typeface="Comic Sans MS" panose="030F0702030302020204" pitchFamily="66" charset="0"/>
              </a:rPr>
              <a:t>-Chemical </a:t>
            </a:r>
            <a:r>
              <a:rPr lang="fr-FR" sz="1400" dirty="0" err="1">
                <a:latin typeface="Comic Sans MS" panose="030F0702030302020204" pitchFamily="66" charset="0"/>
              </a:rPr>
              <a:t>etching</a:t>
            </a:r>
            <a:r>
              <a:rPr lang="fr-FR" sz="1400" dirty="0">
                <a:latin typeface="Comic Sans MS" panose="030F0702030302020204" pitchFamily="66" charset="0"/>
              </a:rPr>
              <a:t>: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-</a:t>
            </a:r>
            <a:r>
              <a:rPr lang="fr-FR" sz="1400" dirty="0" err="1">
                <a:latin typeface="Comic Sans MS" panose="030F0702030302020204" pitchFamily="66" charset="0"/>
              </a:rPr>
              <a:t>metals</a:t>
            </a:r>
            <a:r>
              <a:rPr lang="fr-FR" sz="1400" dirty="0">
                <a:latin typeface="Comic Sans MS" panose="030F0702030302020204" pitchFamily="66" charset="0"/>
              </a:rPr>
              <a:t> :</a:t>
            </a:r>
            <a:r>
              <a:rPr lang="fr-FR" sz="1400" dirty="0" err="1">
                <a:latin typeface="Comic Sans MS" panose="030F0702030302020204" pitchFamily="66" charset="0"/>
              </a:rPr>
              <a:t>Cu,Al,Ni,Au,Ti,W</a:t>
            </a:r>
            <a:r>
              <a:rPr lang="fr-FR" sz="1400" dirty="0">
                <a:latin typeface="Comic Sans MS" panose="030F0702030302020204" pitchFamily="66" charset="0"/>
              </a:rPr>
              <a:t> etc</a:t>
            </a:r>
            <a:r>
              <a:rPr lang="fr-FR" sz="1400" dirty="0" smtClean="0">
                <a:latin typeface="Comic Sans MS" panose="030F0702030302020204" pitchFamily="66" charset="0"/>
              </a:rPr>
              <a:t>..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solidFill>
                  <a:srgbClr val="00B050"/>
                </a:solidFill>
                <a:latin typeface="Comic Sans MS" panose="030F0702030302020204" pitchFamily="66" charset="0"/>
              </a:rPr>
              <a:t>-Adam </a:t>
            </a:r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Drozd</a:t>
            </a:r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400" dirty="0">
                <a:solidFill>
                  <a:srgbClr val="00B050"/>
                </a:solidFill>
                <a:latin typeface="Comic Sans MS" panose="030F0702030302020204" pitchFamily="66" charset="0"/>
              </a:rPr>
              <a:t>-Guillaume Button</a:t>
            </a:r>
          </a:p>
          <a:p>
            <a:r>
              <a:rPr lang="fr-FR" sz="1400" dirty="0">
                <a:solidFill>
                  <a:srgbClr val="00B050"/>
                </a:solidFill>
                <a:latin typeface="Comic Sans MS" panose="030F0702030302020204" pitchFamily="66" charset="0"/>
              </a:rPr>
              <a:t>-Christophe </a:t>
            </a:r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Ferreira De Oliveira</a:t>
            </a: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-Pawel Dubert</a:t>
            </a:r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fr-FR" sz="1400" dirty="0" smtClean="0">
              <a:latin typeface="Comic Sans MS" panose="030F0702030302020204" pitchFamily="66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240" y="4631804"/>
            <a:ext cx="1296144" cy="83437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735" y="1083361"/>
            <a:ext cx="1296144" cy="81458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735" y="2345238"/>
            <a:ext cx="1296144" cy="86171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0" name="TextBox 19"/>
          <p:cNvSpPr txBox="1"/>
          <p:nvPr/>
        </p:nvSpPr>
        <p:spPr>
          <a:xfrm>
            <a:off x="345301" y="4517831"/>
            <a:ext cx="5020783" cy="11695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>
                <a:latin typeface="Comic Sans MS" panose="030F0702030302020204" pitchFamily="66" charset="0"/>
              </a:rPr>
              <a:t>CNC </a:t>
            </a:r>
            <a:r>
              <a:rPr lang="fr-FR" sz="1400" dirty="0" err="1">
                <a:latin typeface="Comic Sans MS" panose="030F0702030302020204" pitchFamily="66" charset="0"/>
              </a:rPr>
              <a:t>Drilling</a:t>
            </a:r>
            <a:r>
              <a:rPr lang="fr-FR" sz="1400" dirty="0">
                <a:latin typeface="Comic Sans MS" panose="030F0702030302020204" pitchFamily="66" charset="0"/>
              </a:rPr>
              <a:t>/</a:t>
            </a:r>
            <a:r>
              <a:rPr lang="fr-FR" sz="1400" dirty="0" err="1">
                <a:latin typeface="Comic Sans MS" panose="030F0702030302020204" pitchFamily="66" charset="0"/>
              </a:rPr>
              <a:t>milling</a:t>
            </a:r>
            <a:r>
              <a:rPr lang="fr-FR" sz="1400" dirty="0">
                <a:latin typeface="Comic Sans MS" panose="030F0702030302020204" pitchFamily="66" charset="0"/>
              </a:rPr>
              <a:t>. 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-Katia Jauregui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69931" y="903472"/>
            <a:ext cx="5081337" cy="11695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latin typeface="Comic Sans MS" panose="030F0702030302020204" pitchFamily="66" charset="0"/>
              </a:rPr>
              <a:t>-</a:t>
            </a:r>
            <a:r>
              <a:rPr lang="fr-FR" sz="1400" dirty="0" err="1">
                <a:latin typeface="Comic Sans MS" panose="030F0702030302020204" pitchFamily="66" charset="0"/>
              </a:rPr>
              <a:t>Galvanic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and </a:t>
            </a:r>
            <a:r>
              <a:rPr lang="fr-FR" sz="1400" dirty="0" err="1">
                <a:latin typeface="Comic Sans MS" panose="030F0702030302020204" pitchFamily="66" charset="0"/>
              </a:rPr>
              <a:t>chemical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err="1">
                <a:latin typeface="Comic Sans MS" panose="030F0702030302020204" pitchFamily="66" charset="0"/>
              </a:rPr>
              <a:t>plating</a:t>
            </a:r>
            <a:r>
              <a:rPr lang="fr-FR" sz="1400" dirty="0">
                <a:latin typeface="Comic Sans MS" panose="030F0702030302020204" pitchFamily="66" charset="0"/>
              </a:rPr>
              <a:t>: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-Cu, Ni, Au, In</a:t>
            </a:r>
            <a:r>
              <a:rPr lang="fr-FR" sz="1400" dirty="0" smtClean="0">
                <a:latin typeface="Comic Sans MS" panose="030F0702030302020204" pitchFamily="66" charset="0"/>
              </a:rPr>
              <a:t>.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-Xavier Thery</a:t>
            </a:r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69930" y="2223720"/>
            <a:ext cx="5081337" cy="11695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>
                <a:latin typeface="Comic Sans MS" panose="030F0702030302020204" pitchFamily="66" charset="0"/>
              </a:rPr>
              <a:t>-Vacuum </a:t>
            </a:r>
            <a:r>
              <a:rPr lang="fr-FR" sz="1400" dirty="0" err="1">
                <a:latin typeface="Comic Sans MS" panose="030F0702030302020204" pitchFamily="66" charset="0"/>
              </a:rPr>
              <a:t>press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err="1">
                <a:latin typeface="Comic Sans MS" panose="030F0702030302020204" pitchFamily="66" charset="0"/>
              </a:rPr>
              <a:t>gluing</a:t>
            </a:r>
            <a:r>
              <a:rPr lang="fr-FR" sz="1400" dirty="0">
                <a:latin typeface="Comic Sans MS" panose="030F0702030302020204" pitchFamily="66" charset="0"/>
              </a:rPr>
              <a:t>.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-Jorge Penedo</a:t>
            </a:r>
          </a:p>
          <a:p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69931" y="3543969"/>
            <a:ext cx="5081337" cy="11695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-Optical &amp; </a:t>
            </a:r>
            <a:r>
              <a:rPr lang="fr-FR" sz="1400" dirty="0" err="1" smtClean="0">
                <a:latin typeface="Comic Sans MS" panose="030F0702030302020204" pitchFamily="66" charset="0"/>
              </a:rPr>
              <a:t>Electrical</a:t>
            </a:r>
            <a:r>
              <a:rPr lang="fr-FR" sz="1400" dirty="0" smtClean="0">
                <a:latin typeface="Comic Sans MS" panose="030F0702030302020204" pitchFamily="66" charset="0"/>
              </a:rPr>
              <a:t> tests</a:t>
            </a:r>
            <a:endParaRPr lang="fr-FR" sz="1400" dirty="0">
              <a:latin typeface="Comic Sans MS" panose="030F0702030302020204" pitchFamily="66" charset="0"/>
            </a:endParaRP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-Elise Pechaud</a:t>
            </a:r>
          </a:p>
          <a:p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240" y="2855938"/>
            <a:ext cx="1296144" cy="86584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6" name="Picture 2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735" y="3712164"/>
            <a:ext cx="1296144" cy="80566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625642" y="5982751"/>
            <a:ext cx="3650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Adam Drozd 	</a:t>
            </a:r>
            <a:r>
              <a:rPr lang="en-US" sz="1600" dirty="0" smtClean="0">
                <a:latin typeface="Comic Sans MS" panose="030F0702030302020204" pitchFamily="66" charset="0"/>
              </a:rPr>
              <a:t>FSU team leader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Benilde Martins 	</a:t>
            </a:r>
            <a:r>
              <a:rPr lang="en-US" sz="1600" dirty="0" smtClean="0">
                <a:latin typeface="Comic Sans MS" panose="030F0702030302020204" pitchFamily="66" charset="0"/>
              </a:rPr>
              <a:t>Administration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69931" y="4888153"/>
            <a:ext cx="5081337" cy="160043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-Detectors production </a:t>
            </a:r>
            <a:endParaRPr lang="fr-FR" sz="1400" dirty="0">
              <a:latin typeface="Comic Sans MS" panose="030F0702030302020204" pitchFamily="66" charset="0"/>
            </a:endParaRP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400" dirty="0">
                <a:solidFill>
                  <a:srgbClr val="00B050"/>
                </a:solidFill>
                <a:latin typeface="Comic Sans MS" panose="030F0702030302020204" pitchFamily="66" charset="0"/>
              </a:rPr>
              <a:t>Zafer Budun</a:t>
            </a: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-Paul </a:t>
            </a:r>
            <a:r>
              <a:rPr lang="fr-FR" sz="1400" dirty="0">
                <a:solidFill>
                  <a:srgbClr val="00B050"/>
                </a:solidFill>
                <a:latin typeface="Comic Sans MS" panose="030F0702030302020204" pitchFamily="66" charset="0"/>
              </a:rPr>
              <a:t>N’</a:t>
            </a:r>
            <a:r>
              <a:rPr lang="fr-FR" sz="14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Guyen</a:t>
            </a:r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-Patrick Ferreira De Oliveira</a:t>
            </a:r>
          </a:p>
          <a:p>
            <a:r>
              <a:rPr lang="fr-FR" sz="14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-Ercan Budun</a:t>
            </a:r>
            <a:endParaRPr lang="fr-FR" sz="14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9" t="23557" r="18841" b="5106"/>
          <a:stretch/>
        </p:blipFill>
        <p:spPr>
          <a:xfrm rot="5400000">
            <a:off x="9303750" y="5244357"/>
            <a:ext cx="1160114" cy="888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74990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13" y="890060"/>
            <a:ext cx="3703556" cy="2630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1" y="3724275"/>
            <a:ext cx="3674678" cy="28867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33" y="1944681"/>
            <a:ext cx="4214467" cy="3469529"/>
          </a:xfrm>
          <a:prstGeom prst="rect">
            <a:avLst/>
          </a:prstGeom>
        </p:spPr>
      </p:pic>
      <p:pic>
        <p:nvPicPr>
          <p:cNvPr id="6" name="Picture 4" descr="Tv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26" y="3724275"/>
            <a:ext cx="3105660" cy="232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Tv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26" y="1074727"/>
            <a:ext cx="3105660" cy="226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0848661" y="1256013"/>
            <a:ext cx="852601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TOP</a:t>
            </a:r>
            <a:endParaRPr lang="en-US" altLang="en-US" dirty="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0733341" y="3813500"/>
            <a:ext cx="1083239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smtClean="0"/>
              <a:t>Bottom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40</a:t>
            </a:fld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>
            <a:off x="2554208" y="2306206"/>
            <a:ext cx="7898316" cy="264687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6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Perfect</a:t>
            </a:r>
            <a:endParaRPr lang="fr-CH" sz="166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8071" y="120543"/>
            <a:ext cx="7120539" cy="76951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Electro protection &amp; chemical etching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8268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304599" y="2618290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8588435" y="2618290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7304598" y="2968973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7304599" y="2688426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588435" y="2688426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8091465" y="2688426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8505605" y="2688426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Rectangle 15"/>
          <p:cNvSpPr>
            <a:spLocks noChangeArrowheads="1"/>
          </p:cNvSpPr>
          <p:nvPr/>
        </p:nvSpPr>
        <p:spPr bwMode="auto">
          <a:xfrm>
            <a:off x="7316904" y="319622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8600740" y="319622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7316903" y="3546907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7316904" y="326636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" name="AutoShape 20"/>
          <p:cNvSpPr>
            <a:spLocks noChangeArrowheads="1"/>
          </p:cNvSpPr>
          <p:nvPr/>
        </p:nvSpPr>
        <p:spPr bwMode="auto">
          <a:xfrm>
            <a:off x="8103771" y="3266361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" name="AutoShape 21"/>
          <p:cNvSpPr>
            <a:spLocks noChangeArrowheads="1"/>
          </p:cNvSpPr>
          <p:nvPr/>
        </p:nvSpPr>
        <p:spPr bwMode="auto">
          <a:xfrm>
            <a:off x="8517911" y="3266361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8600736" y="3540337"/>
            <a:ext cx="798016" cy="65754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7310524" y="3871815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AutoShape 20"/>
          <p:cNvSpPr>
            <a:spLocks noChangeArrowheads="1"/>
          </p:cNvSpPr>
          <p:nvPr/>
        </p:nvSpPr>
        <p:spPr bwMode="auto">
          <a:xfrm>
            <a:off x="8089789" y="3871815"/>
            <a:ext cx="90431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6" name="AutoShape 20"/>
          <p:cNvSpPr>
            <a:spLocks noChangeArrowheads="1"/>
          </p:cNvSpPr>
          <p:nvPr/>
        </p:nvSpPr>
        <p:spPr bwMode="auto">
          <a:xfrm flipV="1">
            <a:off x="8078976" y="4072649"/>
            <a:ext cx="90914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7" name="Rectangle 18"/>
          <p:cNvSpPr>
            <a:spLocks noChangeArrowheads="1"/>
          </p:cNvSpPr>
          <p:nvPr/>
        </p:nvSpPr>
        <p:spPr bwMode="auto">
          <a:xfrm flipH="1">
            <a:off x="8615227" y="3868876"/>
            <a:ext cx="775979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AutoShape 20"/>
          <p:cNvSpPr>
            <a:spLocks noChangeArrowheads="1"/>
          </p:cNvSpPr>
          <p:nvPr/>
        </p:nvSpPr>
        <p:spPr bwMode="auto">
          <a:xfrm flipH="1">
            <a:off x="8533544" y="3868876"/>
            <a:ext cx="89180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9" name="AutoShape 20"/>
          <p:cNvSpPr>
            <a:spLocks noChangeArrowheads="1"/>
          </p:cNvSpPr>
          <p:nvPr/>
        </p:nvSpPr>
        <p:spPr bwMode="auto">
          <a:xfrm flipH="1" flipV="1">
            <a:off x="8543729" y="4069710"/>
            <a:ext cx="89656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7310524" y="3801679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7310523" y="4152361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 flipH="1">
            <a:off x="8615227" y="3798740"/>
            <a:ext cx="775979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7"/>
          <p:cNvSpPr>
            <a:spLocks noChangeArrowheads="1"/>
          </p:cNvSpPr>
          <p:nvPr/>
        </p:nvSpPr>
        <p:spPr bwMode="auto">
          <a:xfrm flipH="1">
            <a:off x="8619946" y="4149422"/>
            <a:ext cx="771261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8600740" y="326636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7316904" y="204409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8600740" y="204409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316903" y="2394780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7316904" y="211423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8024676" y="2114233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5" name="Rectangle 15"/>
          <p:cNvSpPr>
            <a:spLocks noChangeArrowheads="1"/>
          </p:cNvSpPr>
          <p:nvPr/>
        </p:nvSpPr>
        <p:spPr bwMode="auto">
          <a:xfrm>
            <a:off x="7316904" y="146803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8096684" y="1468033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7316903" y="1818716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8" name="Rectangle 18"/>
          <p:cNvSpPr>
            <a:spLocks noChangeArrowheads="1"/>
          </p:cNvSpPr>
          <p:nvPr/>
        </p:nvSpPr>
        <p:spPr bwMode="auto">
          <a:xfrm>
            <a:off x="7316904" y="153816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Rectangle 19"/>
          <p:cNvSpPr>
            <a:spLocks noChangeArrowheads="1"/>
          </p:cNvSpPr>
          <p:nvPr/>
        </p:nvSpPr>
        <p:spPr bwMode="auto">
          <a:xfrm>
            <a:off x="8024676" y="1538169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Rectangle 15"/>
          <p:cNvSpPr>
            <a:spLocks noChangeArrowheads="1"/>
          </p:cNvSpPr>
          <p:nvPr/>
        </p:nvSpPr>
        <p:spPr bwMode="auto">
          <a:xfrm>
            <a:off x="1928612" y="2692169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" name="Rectangle 16"/>
          <p:cNvSpPr>
            <a:spLocks noChangeArrowheads="1"/>
          </p:cNvSpPr>
          <p:nvPr/>
        </p:nvSpPr>
        <p:spPr bwMode="auto">
          <a:xfrm>
            <a:off x="3212448" y="2692169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Rectangle 18"/>
          <p:cNvSpPr>
            <a:spLocks noChangeArrowheads="1"/>
          </p:cNvSpPr>
          <p:nvPr/>
        </p:nvSpPr>
        <p:spPr bwMode="auto">
          <a:xfrm>
            <a:off x="1928612" y="2762305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4" name="Rectangle 19"/>
          <p:cNvSpPr>
            <a:spLocks noChangeArrowheads="1"/>
          </p:cNvSpPr>
          <p:nvPr/>
        </p:nvSpPr>
        <p:spPr bwMode="auto">
          <a:xfrm>
            <a:off x="3212448" y="2762305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5" name="Rectangle 15"/>
          <p:cNvSpPr>
            <a:spLocks noChangeArrowheads="1"/>
          </p:cNvSpPr>
          <p:nvPr/>
        </p:nvSpPr>
        <p:spPr bwMode="auto">
          <a:xfrm>
            <a:off x="1916304" y="204409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6" name="Rectangle 16"/>
          <p:cNvSpPr>
            <a:spLocks noChangeArrowheads="1"/>
          </p:cNvSpPr>
          <p:nvPr/>
        </p:nvSpPr>
        <p:spPr bwMode="auto">
          <a:xfrm>
            <a:off x="3200140" y="204409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8" name="Rectangle 18"/>
          <p:cNvSpPr>
            <a:spLocks noChangeArrowheads="1"/>
          </p:cNvSpPr>
          <p:nvPr/>
        </p:nvSpPr>
        <p:spPr bwMode="auto">
          <a:xfrm>
            <a:off x="1916304" y="211423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9" name="Rectangle 19"/>
          <p:cNvSpPr>
            <a:spLocks noChangeArrowheads="1"/>
          </p:cNvSpPr>
          <p:nvPr/>
        </p:nvSpPr>
        <p:spPr bwMode="auto">
          <a:xfrm>
            <a:off x="2624076" y="2114233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0" name="Rectangle 15"/>
          <p:cNvSpPr>
            <a:spLocks noChangeArrowheads="1"/>
          </p:cNvSpPr>
          <p:nvPr/>
        </p:nvSpPr>
        <p:spPr bwMode="auto">
          <a:xfrm>
            <a:off x="1916304" y="146803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1" name="Rectangle 16"/>
          <p:cNvSpPr>
            <a:spLocks noChangeArrowheads="1"/>
          </p:cNvSpPr>
          <p:nvPr/>
        </p:nvSpPr>
        <p:spPr bwMode="auto">
          <a:xfrm>
            <a:off x="2696084" y="1468033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2" name="Rectangle 17"/>
          <p:cNvSpPr>
            <a:spLocks noChangeArrowheads="1"/>
          </p:cNvSpPr>
          <p:nvPr/>
        </p:nvSpPr>
        <p:spPr bwMode="auto">
          <a:xfrm>
            <a:off x="1916303" y="1818716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" name="Rectangle 18"/>
          <p:cNvSpPr>
            <a:spLocks noChangeArrowheads="1"/>
          </p:cNvSpPr>
          <p:nvPr/>
        </p:nvSpPr>
        <p:spPr bwMode="auto">
          <a:xfrm>
            <a:off x="1916304" y="153816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" name="Rectangle 19"/>
          <p:cNvSpPr>
            <a:spLocks noChangeArrowheads="1"/>
          </p:cNvSpPr>
          <p:nvPr/>
        </p:nvSpPr>
        <p:spPr bwMode="auto">
          <a:xfrm>
            <a:off x="2624076" y="1538169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5" name="Rectangle 16"/>
          <p:cNvSpPr>
            <a:spLocks noChangeArrowheads="1"/>
          </p:cNvSpPr>
          <p:nvPr/>
        </p:nvSpPr>
        <p:spPr bwMode="auto">
          <a:xfrm>
            <a:off x="3212448" y="2402266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6" name="Rectangle 16"/>
          <p:cNvSpPr>
            <a:spLocks noChangeArrowheads="1"/>
          </p:cNvSpPr>
          <p:nvPr/>
        </p:nvSpPr>
        <p:spPr bwMode="auto">
          <a:xfrm>
            <a:off x="1916304" y="2402266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7" name="Rectangle 16"/>
          <p:cNvSpPr>
            <a:spLocks noChangeArrowheads="1"/>
          </p:cNvSpPr>
          <p:nvPr/>
        </p:nvSpPr>
        <p:spPr bwMode="auto">
          <a:xfrm>
            <a:off x="3212448" y="3050338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" name="Rectangle 16"/>
          <p:cNvSpPr>
            <a:spLocks noChangeArrowheads="1"/>
          </p:cNvSpPr>
          <p:nvPr/>
        </p:nvSpPr>
        <p:spPr bwMode="auto">
          <a:xfrm>
            <a:off x="1916303" y="3050338"/>
            <a:ext cx="802604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9" name="AutoShape 20"/>
          <p:cNvSpPr>
            <a:spLocks noChangeArrowheads="1"/>
          </p:cNvSpPr>
          <p:nvPr/>
        </p:nvSpPr>
        <p:spPr bwMode="auto">
          <a:xfrm flipV="1">
            <a:off x="2708395" y="2906321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0" name="AutoShape 20"/>
          <p:cNvSpPr>
            <a:spLocks noChangeArrowheads="1"/>
          </p:cNvSpPr>
          <p:nvPr/>
        </p:nvSpPr>
        <p:spPr bwMode="auto">
          <a:xfrm rot="16200000" flipV="1">
            <a:off x="2708443" y="2762253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 rot="10800000">
            <a:off x="3068432" y="2762305"/>
            <a:ext cx="141847" cy="277518"/>
            <a:chOff x="1628055" y="3221360"/>
            <a:chExt cx="141847" cy="277518"/>
          </a:xfrm>
        </p:grpSpPr>
        <p:sp>
          <p:nvSpPr>
            <p:cNvPr id="111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112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3139355" y="685061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: Polyimide 50um + 5um on both </a:t>
            </a:r>
            <a:r>
              <a:rPr lang="en-US" sz="1600" dirty="0" smtClean="0">
                <a:latin typeface="Comic Sans MS" panose="030F0702030302020204" pitchFamily="66" charset="0"/>
              </a:rPr>
              <a:t>sides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424275" y="1466161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Same base material 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424275" y="2042225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Hole patterning in Cu 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424275" y="2690297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Polyimide etch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424275" y="3194353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Bottom electro etch 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424275" y="3770417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Second Polyimide Etch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446078" y="4527334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40cm x 40cm due to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Mask  precision and alignment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885425" y="5698745"/>
            <a:ext cx="32403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2m x 60cm due to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Equipment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00539" y="1682185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800539" y="2258249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6800539" y="2834313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800539" y="3410377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800539" y="3986441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0800000">
            <a:off x="3992227" y="1682185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0800000">
            <a:off x="3992227" y="2258249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>
            <a:off x="3992227" y="2906321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120019" y="1034113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Double mask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92627" y="1034113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Single mask </a:t>
            </a:r>
          </a:p>
        </p:txBody>
      </p:sp>
      <p:pic>
        <p:nvPicPr>
          <p:cNvPr id="84" name="Picture 9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170070" y="3313738"/>
            <a:ext cx="1563167" cy="1001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10800000">
            <a:off x="7491878" y="4427632"/>
            <a:ext cx="1720752" cy="112273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05246" y="-26675"/>
            <a:ext cx="7120539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Double Mask Vs single mask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0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1259156"/>
            <a:ext cx="2389766" cy="49685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66" y="1300848"/>
            <a:ext cx="2808312" cy="15796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5" y="1281754"/>
            <a:ext cx="2769389" cy="4923356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15867" y="302156"/>
            <a:ext cx="59170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</a:rPr>
              <a:t>Single mask </a:t>
            </a:r>
            <a:r>
              <a:rPr lang="en-US" sz="24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introduced </a:t>
            </a:r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</a:rPr>
              <a:t>cost </a:t>
            </a:r>
            <a:r>
              <a:rPr lang="en-US" sz="24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reductions:</a:t>
            </a:r>
            <a:endParaRPr lang="en-US" sz="2400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</a:rPr>
              <a:t>10cm x 10cm GEM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68085" y="3645024"/>
            <a:ext cx="42143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The 10cm </a:t>
            </a:r>
            <a:r>
              <a:rPr lang="en-US" dirty="0">
                <a:latin typeface="Comic Sans MS" panose="030F0702030302020204" pitchFamily="66" charset="0"/>
              </a:rPr>
              <a:t>x 10cm </a:t>
            </a:r>
            <a:r>
              <a:rPr lang="en-US" dirty="0" smtClean="0">
                <a:latin typeface="Comic Sans MS" panose="030F0702030302020204" pitchFamily="66" charset="0"/>
              </a:rPr>
              <a:t>double mask GEM cost is 300 </a:t>
            </a:r>
            <a:r>
              <a:rPr lang="en-US" dirty="0">
                <a:latin typeface="Comic Sans MS" panose="030F0702030302020204" pitchFamily="66" charset="0"/>
              </a:rPr>
              <a:t>CHF/piece </a:t>
            </a:r>
          </a:p>
          <a:p>
            <a:endParaRPr lang="en-US" b="1" dirty="0"/>
          </a:p>
          <a:p>
            <a:r>
              <a:rPr lang="en-US" dirty="0" smtClean="0">
                <a:latin typeface="Comic Sans MS" panose="030F0702030302020204" pitchFamily="66" charset="0"/>
              </a:rPr>
              <a:t>For 100 pieces with Single mask the cost dropped to 100 CHF/piece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For 10 000 pieces , less than 50 CHF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4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59102" y="1113474"/>
            <a:ext cx="1347302" cy="10281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04750" y="3100427"/>
            <a:ext cx="1619996" cy="1212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40205" y="3861846"/>
            <a:ext cx="2299737" cy="2494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28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5400013" flipH="1">
            <a:off x="4400879" y="878149"/>
            <a:ext cx="2084496" cy="1536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96" y="551086"/>
            <a:ext cx="3679842" cy="23452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41258" y="50045"/>
            <a:ext cx="4602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CMS GE1/1 application 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605" y="3861846"/>
            <a:ext cx="2221544" cy="146789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43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8077201" y="6388871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CMS nose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11992" y="5662349"/>
            <a:ext cx="21447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GE1/1 </a:t>
            </a:r>
            <a:r>
              <a:rPr lang="en-US" sz="1350" dirty="0" smtClean="0">
                <a:latin typeface="Comic Sans MS" panose="030F0702030302020204" pitchFamily="66" charset="0"/>
              </a:rPr>
              <a:t>Muon </a:t>
            </a:r>
            <a:r>
              <a:rPr lang="en-US" sz="1350" dirty="0">
                <a:latin typeface="Comic Sans MS" panose="030F0702030302020204" pitchFamily="66" charset="0"/>
              </a:rPr>
              <a:t>detector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11992" y="5391358"/>
            <a:ext cx="21126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Triple GEM </a:t>
            </a:r>
            <a:r>
              <a:rPr lang="en-US" sz="1350" dirty="0" smtClean="0">
                <a:latin typeface="Comic Sans MS" panose="030F0702030302020204" pitchFamily="66" charset="0"/>
              </a:rPr>
              <a:t>stack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63951" y="2680035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Single GEM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4078" y="2309270"/>
            <a:ext cx="15606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Microscopic view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36579" y="4317254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Cross section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56487" y="2932787"/>
            <a:ext cx="17834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latin typeface="Comic Sans MS" panose="030F0702030302020204" pitchFamily="66" charset="0"/>
              </a:rPr>
              <a:t>CMS experiment</a:t>
            </a:r>
          </a:p>
        </p:txBody>
      </p:sp>
      <p:cxnSp>
        <p:nvCxnSpPr>
          <p:cNvPr id="5" name="Straight Arrow Connector 4"/>
          <p:cNvCxnSpPr>
            <a:stCxn id="7" idx="0"/>
          </p:cNvCxnSpPr>
          <p:nvPr/>
        </p:nvCxnSpPr>
        <p:spPr>
          <a:xfrm flipV="1">
            <a:off x="2714748" y="1818195"/>
            <a:ext cx="29664" cy="12822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3"/>
          </p:cNvCxnSpPr>
          <p:nvPr/>
        </p:nvCxnSpPr>
        <p:spPr>
          <a:xfrm>
            <a:off x="3406404" y="1627553"/>
            <a:ext cx="1929213" cy="961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436418" y="2680035"/>
            <a:ext cx="99518" cy="19373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636905" y="4883285"/>
            <a:ext cx="1494630" cy="235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8610600" y="1723735"/>
            <a:ext cx="649310" cy="21502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3730" y="4741201"/>
            <a:ext cx="362553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GE1/1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400 GEM (1.3m x 0.5m) made at CERN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GE2/1 1000 GEM (1.3m x 0.5m) CERN/Korea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GEM producers capabilities: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-CERN MPT : 500m2/year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-</a:t>
            </a:r>
            <a:r>
              <a:rPr lang="en-US" sz="12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Mecaro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Korea : 250m2/year 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Mecaro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will finish half of GE2/1 end 2023</a:t>
            </a: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MPT will finish the other half mid 2023</a:t>
            </a:r>
          </a:p>
        </p:txBody>
      </p:sp>
    </p:spTree>
    <p:extLst>
      <p:ext uri="{BB962C8B-B14F-4D97-AF65-F5344CB8AC3E}">
        <p14:creationId xmlns:p14="http://schemas.microsoft.com/office/powerpoint/2010/main" val="10853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87439" y="4763307"/>
            <a:ext cx="4277324" cy="332399"/>
          </a:xfrm>
        </p:spPr>
        <p:txBody>
          <a:bodyPr vert="horz" wrap="squar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24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And many </a:t>
            </a:r>
            <a:r>
              <a:rPr lang="en-GB" sz="24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many</a:t>
            </a:r>
            <a:r>
              <a:rPr lang="en-GB" sz="24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more</a:t>
            </a:r>
            <a:endParaRPr lang="en-GB" sz="24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Line 60"/>
          <p:cNvSpPr/>
          <p:nvPr/>
        </p:nvSpPr>
        <p:spPr>
          <a:xfrm>
            <a:off x="1703280" y="621000"/>
            <a:ext cx="0" cy="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fill="none">
                <a:moveTo>
                  <a:pt x="0" y="1735"/>
                </a:moveTo>
                <a:lnTo>
                  <a:pt x="0" y="1735"/>
                </a:lnTo>
              </a:path>
            </a:pathLst>
          </a:custGeom>
          <a:noFill/>
          <a:ln w="76320">
            <a:solidFill>
              <a:srgbClr val="FFFFFF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hangingPunct="0"/>
            <a:endParaRPr lang="en-GB"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Rectangle 17"/>
          <p:cNvSpPr/>
          <p:nvPr/>
        </p:nvSpPr>
        <p:spPr>
          <a:xfrm>
            <a:off x="4321666" y="4053263"/>
            <a:ext cx="2964046" cy="3768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>
              <a:buSzPct val="45000"/>
            </a:pPr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KLOE – Cylindrical </a:t>
            </a:r>
            <a:r>
              <a:rPr lang="en-GB" sz="1600" dirty="0" smtClean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 Detector</a:t>
            </a:r>
            <a:endParaRPr lang="en-GB" sz="1600" dirty="0">
              <a:latin typeface="Comic Sans MS" panose="030F0702030302020204" pitchFamily="66" charset="0"/>
              <a:ea typeface="DejaVu Sans" pitchFamily="2"/>
              <a:cs typeface="DejaVu Sans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93325" y="4085145"/>
            <a:ext cx="234230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ALICE TPC – 700 GEM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6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49" y="1212571"/>
            <a:ext cx="3560060" cy="2667672"/>
          </a:xfrm>
          <a:prstGeom prst="rect">
            <a:avLst/>
          </a:prstGeom>
        </p:spPr>
      </p:pic>
      <p:pic>
        <p:nvPicPr>
          <p:cNvPr id="17" name="Picture 4" descr="http://cms.web.cern.ch/sites/cms.web.cern.ch/files/styles/large/public/field/image/0611042_01-A4-at-140001.jpg?itok=NaAYCj1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8" y="1212570"/>
            <a:ext cx="3388091" cy="26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KLOEinstrDomenici.ppt [Compatibility Mode] - Microsoft PowerPoin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908" y="1212570"/>
            <a:ext cx="3179562" cy="26549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9613" y="4091564"/>
            <a:ext cx="301853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Future CMS ME0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1909" y="5105871"/>
            <a:ext cx="28632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-BM@N in </a:t>
            </a:r>
            <a:r>
              <a:rPr lang="en-US" sz="1600" dirty="0" err="1" smtClean="0">
                <a:latin typeface="Comic Sans MS" panose="030F0702030302020204" pitchFamily="66" charset="0"/>
              </a:rPr>
              <a:t>Dubna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-SBS tracker Jefferson lab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-CBM at Fair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-BESIII China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7439" y="5105870"/>
            <a:ext cx="1553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n-US" sz="1600" dirty="0" smtClean="0">
                <a:latin typeface="Comic Sans MS" panose="030F0702030302020204" pitchFamily="66" charset="0"/>
              </a:rPr>
              <a:t>SOLID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-BONUS 12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-P-RAD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-S-</a:t>
            </a:r>
            <a:r>
              <a:rPr lang="en-US" sz="1600" dirty="0" err="1" smtClean="0">
                <a:latin typeface="Comic Sans MS" panose="030F0702030302020204" pitchFamily="66" charset="0"/>
              </a:rPr>
              <a:t>Phenix</a:t>
            </a:r>
            <a:r>
              <a:rPr lang="en-US" sz="1600" dirty="0" smtClean="0">
                <a:latin typeface="Comic Sans MS" panose="030F0702030302020204" pitchFamily="66" charset="0"/>
              </a:rPr>
              <a:t> TPC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0113" y="5115811"/>
            <a:ext cx="45127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-COMPASS upgrade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-GEM for nuclear physics TPCs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-ESS for neutron detectors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-and lot of small GEMs for academic purpose 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44</a:t>
            </a:fld>
            <a:endParaRPr lang="fr-CH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868264" y="436183"/>
            <a:ext cx="8545609" cy="44319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Other detectors using single mask technique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9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853" y="30415"/>
            <a:ext cx="3448050" cy="1325563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endParaRPr lang="fr-CH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8431" y="103281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George </a:t>
            </a:r>
            <a:r>
              <a:rPr lang="en-US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Charpak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and Ioannis Giomataris</a:t>
            </a:r>
            <a:endParaRPr lang="fr-CH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3637" y="1927951"/>
            <a:ext cx="6605587" cy="45204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45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941135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950" y="315755"/>
            <a:ext cx="10454087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P</a:t>
            </a:r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rinciple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b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3339" y="1460343"/>
            <a:ext cx="7931735" cy="4629056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46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00347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0790" y="-135912"/>
            <a:ext cx="6253716" cy="1325563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during early days</a:t>
            </a:r>
            <a:endParaRPr lang="fr-CH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05041" y="1163924"/>
            <a:ext cx="3046027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-Electro formed mesh</a:t>
            </a:r>
            <a:r>
              <a:rPr lang="fr-CH" sz="1200" dirty="0" smtClean="0">
                <a:latin typeface="Comic Sans MS" panose="030F0702030302020204" pitchFamily="66" charset="0"/>
              </a:rPr>
              <a:t> stretch on frame</a:t>
            </a:r>
          </a:p>
          <a:p>
            <a:r>
              <a:rPr lang="fr-CH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	</a:t>
            </a:r>
            <a:r>
              <a:rPr lang="fr-CH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ultra fragile</a:t>
            </a:r>
            <a:endParaRPr lang="fr-CH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-Amplification gap defined with 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f</a:t>
            </a:r>
            <a:r>
              <a:rPr lang="en-US" sz="1200" dirty="0" smtClean="0">
                <a:latin typeface="Comic Sans MS" panose="030F0702030302020204" pitchFamily="66" charset="0"/>
              </a:rPr>
              <a:t>ishing wires (really long &amp; delicate job)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-Good detector but a pain to produce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-Low yield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latin typeface="Comic Sans MS" panose="030F0702030302020204" pitchFamily="66" charset="0"/>
              </a:rPr>
              <a:t>small size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-Frame needed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47</a:t>
            </a:fld>
            <a:endParaRPr lang="fr-CH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27216" y="2694086"/>
            <a:ext cx="4745567" cy="482600"/>
            <a:chOff x="1129939" y="4952174"/>
            <a:chExt cx="4745567" cy="482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29939" y="4952174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PCB with R/O structure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28082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5478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2875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0271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57668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5064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2461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29857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Oval 17"/>
          <p:cNvSpPr/>
          <p:nvPr/>
        </p:nvSpPr>
        <p:spPr>
          <a:xfrm>
            <a:off x="1941086" y="2256341"/>
            <a:ext cx="451178" cy="43774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Oval 18"/>
          <p:cNvSpPr/>
          <p:nvPr/>
        </p:nvSpPr>
        <p:spPr>
          <a:xfrm>
            <a:off x="3429373" y="2256340"/>
            <a:ext cx="451178" cy="43774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Oval 19"/>
          <p:cNvSpPr/>
          <p:nvPr/>
        </p:nvSpPr>
        <p:spPr>
          <a:xfrm>
            <a:off x="4916920" y="2256339"/>
            <a:ext cx="451178" cy="437745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Straight Connector 21"/>
          <p:cNvCxnSpPr/>
          <p:nvPr/>
        </p:nvCxnSpPr>
        <p:spPr>
          <a:xfrm>
            <a:off x="395005" y="2225753"/>
            <a:ext cx="62743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124596" y="1947692"/>
            <a:ext cx="544749" cy="27806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Rectangle 25"/>
          <p:cNvSpPr/>
          <p:nvPr/>
        </p:nvSpPr>
        <p:spPr>
          <a:xfrm>
            <a:off x="395005" y="1947692"/>
            <a:ext cx="544749" cy="27806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43" name="Group 42"/>
          <p:cNvGrpSpPr/>
          <p:nvPr/>
        </p:nvGrpSpPr>
        <p:grpSpPr>
          <a:xfrm>
            <a:off x="1367102" y="5974244"/>
            <a:ext cx="4745567" cy="482600"/>
            <a:chOff x="1129939" y="4952174"/>
            <a:chExt cx="4745567" cy="48260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29939" y="4952174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28082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5478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2875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0271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57668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5064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24614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298579" y="4952174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516331" y="5763411"/>
            <a:ext cx="62743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245922" y="5485350"/>
            <a:ext cx="544749" cy="278061"/>
          </a:xfrm>
          <a:prstGeom prst="rect">
            <a:avLst/>
          </a:prstGeom>
          <a:solidFill>
            <a:srgbClr val="CC66FF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Rectangle 57"/>
          <p:cNvSpPr/>
          <p:nvPr/>
        </p:nvSpPr>
        <p:spPr>
          <a:xfrm>
            <a:off x="516331" y="5485350"/>
            <a:ext cx="544749" cy="278061"/>
          </a:xfrm>
          <a:prstGeom prst="rect">
            <a:avLst/>
          </a:prstGeom>
          <a:solidFill>
            <a:srgbClr val="CC66FF"/>
          </a:solidFill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9" name="Rectangle 58"/>
          <p:cNvSpPr/>
          <p:nvPr/>
        </p:nvSpPr>
        <p:spPr>
          <a:xfrm>
            <a:off x="2054393" y="5763411"/>
            <a:ext cx="324206" cy="209404"/>
          </a:xfrm>
          <a:prstGeom prst="rect">
            <a:avLst/>
          </a:prstGeom>
          <a:solidFill>
            <a:srgbClr val="15FF7F"/>
          </a:solidFill>
          <a:ln>
            <a:solidFill>
              <a:srgbClr val="15F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59"/>
          <p:cNvSpPr/>
          <p:nvPr/>
        </p:nvSpPr>
        <p:spPr>
          <a:xfrm>
            <a:off x="3592455" y="5763411"/>
            <a:ext cx="324206" cy="209404"/>
          </a:xfrm>
          <a:prstGeom prst="rect">
            <a:avLst/>
          </a:prstGeom>
          <a:solidFill>
            <a:srgbClr val="15FF7F"/>
          </a:solidFill>
          <a:ln>
            <a:solidFill>
              <a:srgbClr val="15F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Rectangle 60"/>
          <p:cNvSpPr/>
          <p:nvPr/>
        </p:nvSpPr>
        <p:spPr>
          <a:xfrm>
            <a:off x="5130517" y="5763411"/>
            <a:ext cx="324206" cy="209404"/>
          </a:xfrm>
          <a:prstGeom prst="rect">
            <a:avLst/>
          </a:prstGeom>
          <a:solidFill>
            <a:srgbClr val="15FF7F"/>
          </a:solidFill>
          <a:ln>
            <a:solidFill>
              <a:srgbClr val="15F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2" name="TextBox 61"/>
          <p:cNvSpPr txBox="1"/>
          <p:nvPr/>
        </p:nvSpPr>
        <p:spPr>
          <a:xfrm>
            <a:off x="7070959" y="4247782"/>
            <a:ext cx="380264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-Thin patterned copper 5um</a:t>
            </a:r>
            <a:r>
              <a:rPr lang="fr-CH" sz="1200" dirty="0" smtClean="0">
                <a:latin typeface="Comic Sans MS" panose="030F0702030302020204" pitchFamily="66" charset="0"/>
              </a:rPr>
              <a:t> </a:t>
            </a:r>
            <a:r>
              <a:rPr lang="fr-CH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fr-CH" sz="12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still</a:t>
            </a:r>
            <a:r>
              <a:rPr lang="fr-CH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fragile</a:t>
            </a:r>
            <a:endParaRPr lang="fr-CH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-Amplification pillars attached to mesh by process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-Pillars done by photolithography techniques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-low yield also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small size also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-Frame still needed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972783" y="1527243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frame</a:t>
            </a:r>
            <a:endParaRPr lang="fr-CH" dirty="0">
              <a:latin typeface="Comic Sans MS" panose="030F0702030302020204" pitchFamily="66" charset="0"/>
            </a:endParaRPr>
          </a:p>
        </p:txBody>
      </p:sp>
      <p:pic>
        <p:nvPicPr>
          <p:cNvPr id="64" name="Picture 23" descr="micromega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0790" y="3919638"/>
            <a:ext cx="2572891" cy="13278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5" name="Picture 37"/>
          <p:cNvPicPr>
            <a:picLocks noChangeAspect="1" noChangeArrowheads="1"/>
          </p:cNvPicPr>
          <p:nvPr/>
        </p:nvPicPr>
        <p:blipFill>
          <a:blip r:embed="rId3" cstate="print">
            <a:lum bright="-18000" contrast="20000"/>
          </a:blip>
          <a:srcRect/>
          <a:stretch>
            <a:fillRect/>
          </a:stretch>
        </p:blipFill>
        <p:spPr bwMode="auto">
          <a:xfrm>
            <a:off x="1504823" y="4316698"/>
            <a:ext cx="1040632" cy="7807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037" y="895660"/>
            <a:ext cx="1076532" cy="834313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6253071" y="5763411"/>
            <a:ext cx="537600" cy="209404"/>
          </a:xfrm>
          <a:prstGeom prst="rect">
            <a:avLst/>
          </a:prstGeom>
          <a:solidFill>
            <a:srgbClr val="15FF7F"/>
          </a:solidFill>
          <a:ln>
            <a:solidFill>
              <a:srgbClr val="15F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8" name="Rectangle 67"/>
          <p:cNvSpPr/>
          <p:nvPr/>
        </p:nvSpPr>
        <p:spPr>
          <a:xfrm>
            <a:off x="519905" y="5763411"/>
            <a:ext cx="537600" cy="209404"/>
          </a:xfrm>
          <a:prstGeom prst="rect">
            <a:avLst/>
          </a:prstGeom>
          <a:solidFill>
            <a:srgbClr val="15FF7F"/>
          </a:solidFill>
          <a:ln>
            <a:solidFill>
              <a:srgbClr val="15F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53" name="Connecteur droit avec flèche 77"/>
          <p:cNvCxnSpPr>
            <a:stCxn id="66" idx="2"/>
          </p:cNvCxnSpPr>
          <p:nvPr/>
        </p:nvCxnSpPr>
        <p:spPr>
          <a:xfrm flipH="1">
            <a:off x="1810280" y="1729973"/>
            <a:ext cx="228023" cy="4957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77"/>
          <p:cNvCxnSpPr/>
          <p:nvPr/>
        </p:nvCxnSpPr>
        <p:spPr>
          <a:xfrm flipH="1">
            <a:off x="1676415" y="5117521"/>
            <a:ext cx="327491" cy="608119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43191" y="3608963"/>
            <a:ext cx="11478639" cy="583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603149" y="1896575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SACLAY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014005" y="5050537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CERN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93468" y="5081907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frame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78724" y="6035289"/>
            <a:ext cx="2349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PCB with R/O structure</a:t>
            </a:r>
          </a:p>
        </p:txBody>
      </p:sp>
    </p:spTree>
    <p:extLst>
      <p:ext uri="{BB962C8B-B14F-4D97-AF65-F5344CB8AC3E}">
        <p14:creationId xmlns:p14="http://schemas.microsoft.com/office/powerpoint/2010/main" val="36410452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833352" y="2013466"/>
            <a:ext cx="5818694" cy="3617913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F37C-6A9B-40D2-93F7-F52A3B9930B9}" type="slidenum">
              <a:rPr lang="en-US" altLang="fr-FR"/>
              <a:pPr/>
              <a:t>48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8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Interconnection technologies available at MPT in 1996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281211" y="5473688"/>
            <a:ext cx="227677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095749" y="4959485"/>
            <a:ext cx="55175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/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800599" y="4543981"/>
            <a:ext cx="218111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Thick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540297" y="4077771"/>
            <a:ext cx="188564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MCM/L laminated</a:t>
            </a:r>
            <a:endParaRPr lang="en-US" altLang="fr-FR" dirty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291993" y="3600565"/>
            <a:ext cx="170277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MCM/C ceramic</a:t>
            </a:r>
            <a:endParaRPr lang="en-US" altLang="fr-FR" dirty="0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982435" y="3123360"/>
            <a:ext cx="210096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Thin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801136" y="2658871"/>
            <a:ext cx="192302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MCM/D deposited</a:t>
            </a:r>
            <a:endParaRPr lang="en-US" altLang="fr-FR" dirty="0"/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3810000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971800" y="5410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419600" y="4495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181600" y="4038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867400" y="3581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629400" y="3124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391400" y="2667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2133600" y="5105401"/>
            <a:ext cx="882650" cy="3667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n-US" altLang="fr-FR" dirty="0"/>
              <a:t>200um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881677" y="4651171"/>
            <a:ext cx="841897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70083" y="41746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90um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430207" y="37187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118405" y="32628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850554" y="2843537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619270" y="2373110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20um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91139" y="5202400"/>
            <a:ext cx="2614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MCM: Multi Chip </a:t>
            </a:r>
            <a:r>
              <a:rPr lang="en-US" dirty="0"/>
              <a:t>M</a:t>
            </a:r>
            <a:r>
              <a:rPr lang="en-US" dirty="0" smtClean="0"/>
              <a:t>odule</a:t>
            </a:r>
          </a:p>
          <a:p>
            <a:r>
              <a:rPr lang="en-US" dirty="0" smtClean="0"/>
              <a:t>PCB: Printed </a:t>
            </a:r>
            <a:r>
              <a:rPr lang="en-US" dirty="0"/>
              <a:t>C</a:t>
            </a:r>
            <a:r>
              <a:rPr lang="en-US" dirty="0" smtClean="0"/>
              <a:t>ircuit Board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45666" y="3472934"/>
            <a:ext cx="249138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Minimum line and space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8676685" y="4401483"/>
            <a:ext cx="1981953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Technologies name</a:t>
            </a:r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9409518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833352" y="2013466"/>
            <a:ext cx="5818694" cy="3617913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F37C-6A9B-40D2-93F7-F52A3B9930B9}" type="slidenum">
              <a:rPr lang="en-US" altLang="fr-FR"/>
              <a:pPr/>
              <a:t>49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8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Interconnection technologies available at MPT in 1996 </a:t>
            </a:r>
            <a:endParaRPr lang="en-US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281211" y="5473688"/>
            <a:ext cx="227677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095749" y="4959485"/>
            <a:ext cx="55175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/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800599" y="4543981"/>
            <a:ext cx="218111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Thick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540297" y="4077771"/>
            <a:ext cx="188564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MCM/L laminated</a:t>
            </a:r>
            <a:endParaRPr lang="en-US" altLang="fr-FR" dirty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291993" y="3600565"/>
            <a:ext cx="1702774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MCM/C ceramic</a:t>
            </a:r>
            <a:endParaRPr lang="en-US" altLang="fr-FR" dirty="0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982435" y="3123360"/>
            <a:ext cx="210096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Thin film </a:t>
            </a:r>
            <a:r>
              <a:rPr lang="en-US" altLang="fr-FR" dirty="0" smtClean="0"/>
              <a:t>technology</a:t>
            </a:r>
            <a:endParaRPr lang="en-US" altLang="fr-FR" dirty="0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801136" y="2658871"/>
            <a:ext cx="1923027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MCM/D deposited</a:t>
            </a:r>
            <a:endParaRPr lang="en-US" altLang="fr-FR" dirty="0"/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3810000" y="4876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971800" y="5410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419600" y="4495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181600" y="40386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867400" y="3581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629400" y="3124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391400" y="2667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CH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2133600" y="5105401"/>
            <a:ext cx="882650" cy="3667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n-US" altLang="fr-FR" dirty="0"/>
              <a:t>200um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881677" y="4651171"/>
            <a:ext cx="841897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70083" y="41746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90um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430207" y="3718749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118405" y="3262849"/>
            <a:ext cx="724878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850554" y="2843537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619270" y="2373110"/>
            <a:ext cx="7248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20um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91139" y="5202400"/>
            <a:ext cx="2614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MCM: Multi Chip </a:t>
            </a:r>
            <a:r>
              <a:rPr lang="en-US" dirty="0"/>
              <a:t>M</a:t>
            </a:r>
            <a:r>
              <a:rPr lang="en-US" dirty="0" smtClean="0"/>
              <a:t>odule</a:t>
            </a:r>
          </a:p>
          <a:p>
            <a:r>
              <a:rPr lang="en-US" dirty="0" smtClean="0"/>
              <a:t>PCB: Printed </a:t>
            </a:r>
            <a:r>
              <a:rPr lang="en-US" dirty="0"/>
              <a:t>C</a:t>
            </a:r>
            <a:r>
              <a:rPr lang="en-US" dirty="0" smtClean="0"/>
              <a:t>ircuit Board</a:t>
            </a: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45666" y="3472934"/>
            <a:ext cx="249138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/>
              <a:t>Minimum line and space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8676685" y="4401483"/>
            <a:ext cx="1981953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fr-FR" dirty="0" smtClean="0"/>
              <a:t>Technologies name</a:t>
            </a:r>
            <a:endParaRPr lang="en-US" altLang="fr-FR" dirty="0"/>
          </a:p>
        </p:txBody>
      </p:sp>
      <p:pic>
        <p:nvPicPr>
          <p:cNvPr id="29" name="Picture 28" descr="DSCN05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032" y="1679315"/>
            <a:ext cx="1925393" cy="144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4419599" y="3052713"/>
            <a:ext cx="590283" cy="2238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567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713" y="589728"/>
            <a:ext cx="5263083" cy="68805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CERN Staff experts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1531" y="1776921"/>
            <a:ext cx="5485448" cy="28931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fr-FR" sz="1400" dirty="0" smtClean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-Design			Bertrand Mehl		</a:t>
            </a:r>
          </a:p>
          <a:p>
            <a:r>
              <a:rPr lang="fr-FR" sz="1400" dirty="0" smtClean="0">
                <a:latin typeface="Comic Sans MS" panose="030F0702030302020204" pitchFamily="66" charset="0"/>
              </a:rPr>
              <a:t>- </a:t>
            </a:r>
            <a:r>
              <a:rPr lang="fr-FR" sz="1400" dirty="0" err="1" smtClean="0">
                <a:latin typeface="Comic Sans MS" panose="030F0702030302020204" pitchFamily="66" charset="0"/>
              </a:rPr>
              <a:t>Gazeous</a:t>
            </a:r>
            <a:r>
              <a:rPr lang="fr-FR" sz="1400" dirty="0" smtClean="0">
                <a:latin typeface="Comic Sans MS" panose="030F0702030302020204" pitchFamily="66" charset="0"/>
              </a:rPr>
              <a:t> Detectors R&amp;D	Alexis Rodrigues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  <a:r>
              <a:rPr lang="fr-FR" sz="1400" dirty="0" smtClean="0">
                <a:latin typeface="Comic Sans MS" panose="030F0702030302020204" pitchFamily="66" charset="0"/>
              </a:rPr>
              <a:t>		Olivier Pizzirusso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  <a:r>
              <a:rPr lang="fr-FR" sz="1400" dirty="0" smtClean="0">
                <a:latin typeface="Comic Sans MS" panose="030F0702030302020204" pitchFamily="66" charset="0"/>
              </a:rPr>
              <a:t>		Antonio Teixeira</a:t>
            </a:r>
          </a:p>
          <a:p>
            <a:endParaRPr lang="fr-FR" sz="1400" dirty="0" smtClean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</a:t>
            </a:r>
            <a:r>
              <a:rPr lang="fr-FR" sz="1400" dirty="0" err="1" smtClean="0">
                <a:latin typeface="Comic Sans MS" panose="030F0702030302020204" pitchFamily="66" charset="0"/>
              </a:rPr>
              <a:t>Thin</a:t>
            </a:r>
            <a:r>
              <a:rPr lang="fr-FR" sz="1400" dirty="0" smtClean="0">
                <a:latin typeface="Comic Sans MS" panose="030F0702030302020204" pitchFamily="66" charset="0"/>
              </a:rPr>
              <a:t> Film , </a:t>
            </a:r>
            <a:r>
              <a:rPr lang="fr-FR" sz="1400" dirty="0" err="1" smtClean="0">
                <a:latin typeface="Comic Sans MS" panose="030F0702030302020204" pitchFamily="66" charset="0"/>
              </a:rPr>
              <a:t>Thick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smtClean="0">
                <a:latin typeface="Comic Sans MS" panose="030F0702030302020204" pitchFamily="66" charset="0"/>
              </a:rPr>
              <a:t>Film R&amp;D	Antonio </a:t>
            </a:r>
            <a:r>
              <a:rPr lang="fr-FR" sz="1400" dirty="0">
                <a:latin typeface="Comic Sans MS" panose="030F0702030302020204" pitchFamily="66" charset="0"/>
              </a:rPr>
              <a:t>T</a:t>
            </a:r>
            <a:r>
              <a:rPr lang="fr-FR" sz="1400" dirty="0" smtClean="0">
                <a:latin typeface="Comic Sans MS" panose="030F0702030302020204" pitchFamily="66" charset="0"/>
              </a:rPr>
              <a:t>eixeira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	</a:t>
            </a:r>
          </a:p>
          <a:p>
            <a:r>
              <a:rPr lang="fr-FR" sz="1400" dirty="0">
                <a:latin typeface="Comic Sans MS" panose="030F0702030302020204" pitchFamily="66" charset="0"/>
              </a:rPr>
              <a:t>-Vacuum </a:t>
            </a:r>
            <a:r>
              <a:rPr lang="fr-FR" sz="1400" dirty="0" err="1" smtClean="0">
                <a:latin typeface="Comic Sans MS" panose="030F0702030302020204" pitchFamily="66" charset="0"/>
              </a:rPr>
              <a:t>deposition</a:t>
            </a:r>
            <a:r>
              <a:rPr lang="fr-FR" sz="1400" dirty="0" smtClean="0">
                <a:latin typeface="Comic Sans MS" panose="030F0702030302020204" pitchFamily="66" charset="0"/>
              </a:rPr>
              <a:t> R&amp;D	Serge Ferry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  <a:p>
            <a:r>
              <a:rPr lang="fr-FR" sz="1400" dirty="0" smtClean="0">
                <a:latin typeface="Comic Sans MS" panose="030F0702030302020204" pitchFamily="66" charset="0"/>
              </a:rPr>
              <a:t>-Chemical </a:t>
            </a:r>
            <a:r>
              <a:rPr lang="fr-FR" sz="1400" dirty="0" err="1" smtClean="0">
                <a:latin typeface="Comic Sans MS" panose="030F0702030302020204" pitchFamily="66" charset="0"/>
              </a:rPr>
              <a:t>analysis</a:t>
            </a:r>
            <a:r>
              <a:rPr lang="fr-FR" sz="1400" dirty="0" smtClean="0">
                <a:latin typeface="Comic Sans MS" panose="030F0702030302020204" pitchFamily="66" charset="0"/>
              </a:rPr>
              <a:t> 		Alexandra Gris</a:t>
            </a:r>
          </a:p>
          <a:p>
            <a:endParaRPr lang="fr-FR" sz="1400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907095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09550"/>
            <a:ext cx="7707808" cy="747574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MCM/C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8" t="7215" r="7931" b="9772"/>
          <a:stretch/>
        </p:blipFill>
        <p:spPr bwMode="auto">
          <a:xfrm rot="16200000">
            <a:off x="4481264" y="23717"/>
            <a:ext cx="2505074" cy="478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2552" y="1956206"/>
            <a:ext cx="281038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-High density</a:t>
            </a:r>
            <a:endParaRPr lang="en-GB" sz="1600" dirty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-High Thermal </a:t>
            </a:r>
            <a:r>
              <a:rPr lang="en-GB" sz="1600" dirty="0">
                <a:latin typeface="Comic Sans MS" panose="030F0702030302020204" pitchFamily="66" charset="0"/>
              </a:rPr>
              <a:t>Conductivity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-Vacuum compatible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11051" y="1629663"/>
            <a:ext cx="341311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-Conductive </a:t>
            </a:r>
            <a:r>
              <a:rPr lang="en-GB" sz="1600" dirty="0">
                <a:latin typeface="Comic Sans MS" panose="030F0702030302020204" pitchFamily="66" charset="0"/>
              </a:rPr>
              <a:t>Layers: </a:t>
            </a:r>
            <a:r>
              <a:rPr lang="en-GB" sz="1600" dirty="0" smtClean="0">
                <a:latin typeface="Comic Sans MS" panose="030F0702030302020204" pitchFamily="66" charset="0"/>
              </a:rPr>
              <a:t>noble metals</a:t>
            </a:r>
            <a:endParaRPr lang="en-GB" sz="1600" dirty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-Dielectrics </a:t>
            </a:r>
            <a:r>
              <a:rPr lang="en-GB" sz="1600" dirty="0">
                <a:latin typeface="Comic Sans MS" panose="030F0702030302020204" pitchFamily="66" charset="0"/>
              </a:rPr>
              <a:t>: </a:t>
            </a:r>
            <a:r>
              <a:rPr lang="en-GB" sz="1600" dirty="0" smtClean="0">
                <a:latin typeface="Comic Sans MS" panose="030F0702030302020204" pitchFamily="66" charset="0"/>
              </a:rPr>
              <a:t>Ceramic 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-Sequentially printed layers 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-850 Degrees curing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-Precise deposition 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-Small sizes : 20cm x 10cm max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50</a:t>
            </a:fld>
            <a:endParaRPr lang="fr-FR"/>
          </a:p>
        </p:txBody>
      </p:sp>
      <p:pic>
        <p:nvPicPr>
          <p:cNvPr id="19" name="Picture 3" descr="DSCN056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32" y="4269960"/>
            <a:ext cx="2489205" cy="186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SCN05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011" y="4269961"/>
            <a:ext cx="2489205" cy="186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3685" y="6231135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Screen printing machine </a:t>
            </a:r>
            <a:endParaRPr lang="fr-CH" sz="1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3232" y="6094740"/>
            <a:ext cx="236475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Screen with a patterned 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Photo-</a:t>
            </a:r>
            <a:r>
              <a:rPr lang="en-US" sz="1400" dirty="0" err="1" smtClean="0">
                <a:latin typeface="Comic Sans MS" panose="030F0702030302020204" pitchFamily="66" charset="0"/>
              </a:rPr>
              <a:t>imageable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e</a:t>
            </a:r>
            <a:r>
              <a:rPr lang="en-US" sz="1400" dirty="0" smtClean="0">
                <a:latin typeface="Comic Sans MS" panose="030F0702030302020204" pitchFamily="66" charset="0"/>
              </a:rPr>
              <a:t>mulsion 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on the mesh </a:t>
            </a:r>
          </a:p>
        </p:txBody>
      </p:sp>
      <p:pic>
        <p:nvPicPr>
          <p:cNvPr id="14" name="Picture 13" descr="serigraph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0850" y="4269960"/>
            <a:ext cx="3499991" cy="1868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7249080" y="6231135"/>
            <a:ext cx="947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P</a:t>
            </a:r>
            <a:r>
              <a:rPr lang="en-US" sz="1400" dirty="0" smtClean="0">
                <a:latin typeface="Comic Sans MS" panose="030F0702030302020204" pitchFamily="66" charset="0"/>
              </a:rPr>
              <a:t>rinciple </a:t>
            </a:r>
            <a:endParaRPr lang="fr-CH" sz="1400" dirty="0">
              <a:latin typeface="Comic Sans MS" panose="030F0702030302020204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475" y="4263506"/>
            <a:ext cx="1858754" cy="185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18283" y="260648"/>
            <a:ext cx="965757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Screen printing is quite common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Machine-Thieme-302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3623" y="1247645"/>
            <a:ext cx="2695381" cy="2013217"/>
          </a:xfrm>
          <a:prstGeom prst="rect">
            <a:avLst/>
          </a:prstGeom>
        </p:spPr>
      </p:pic>
      <p:sp>
        <p:nvSpPr>
          <p:cNvPr id="7" name="ZoneTexte 7"/>
          <p:cNvSpPr txBox="1"/>
          <p:nvPr/>
        </p:nvSpPr>
        <p:spPr>
          <a:xfrm>
            <a:off x="7113563" y="3325386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Manual printing on a T-shirt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8118504" y="73088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903" y="1247645"/>
            <a:ext cx="3016458" cy="2013217"/>
          </a:xfrm>
          <a:prstGeom prst="rect">
            <a:avLst/>
          </a:prstGeom>
        </p:spPr>
      </p:pic>
      <p:sp>
        <p:nvSpPr>
          <p:cNvPr id="13" name="ZoneTexte 7"/>
          <p:cNvSpPr txBox="1"/>
          <p:nvPr/>
        </p:nvSpPr>
        <p:spPr>
          <a:xfrm>
            <a:off x="1353523" y="3262958"/>
            <a:ext cx="3999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Semi </a:t>
            </a:r>
            <a:r>
              <a:rPr lang="en-US" sz="1400" dirty="0">
                <a:latin typeface="Comic Sans MS" panose="030F0702030302020204" pitchFamily="66" charset="0"/>
              </a:rPr>
              <a:t>automatic </a:t>
            </a:r>
            <a:r>
              <a:rPr lang="en-US" sz="1400" dirty="0" smtClean="0">
                <a:latin typeface="Comic Sans MS" panose="030F0702030302020204" pitchFamily="66" charset="0"/>
              </a:rPr>
              <a:t>screen printing machine</a:t>
            </a:r>
            <a:endParaRPr lang="en-US" sz="1400" dirty="0">
              <a:latin typeface="Comic Sans MS" panose="030F0702030302020204" pitchFamily="66" charset="0"/>
            </a:endParaRP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Printing area 2</a:t>
            </a:r>
            <a:r>
              <a:rPr lang="en-US" sz="1400" dirty="0" smtClean="0">
                <a:latin typeface="Comic Sans MS" panose="030F0702030302020204" pitchFamily="66" charset="0"/>
              </a:rPr>
              <a:t>m </a:t>
            </a:r>
            <a:r>
              <a:rPr lang="en-US" sz="1400" dirty="0">
                <a:latin typeface="Comic Sans MS" panose="030F0702030302020204" pitchFamily="66" charset="0"/>
              </a:rPr>
              <a:t>x </a:t>
            </a:r>
            <a:r>
              <a:rPr lang="en-US" sz="1400" dirty="0" smtClean="0">
                <a:latin typeface="Comic Sans MS" panose="030F0702030302020204" pitchFamily="66" charset="0"/>
              </a:rPr>
              <a:t>0.9m for posters (</a:t>
            </a:r>
            <a:r>
              <a:rPr lang="en-US" sz="1400" dirty="0" err="1" smtClean="0">
                <a:latin typeface="Comic Sans MS" panose="030F0702030302020204" pitchFamily="66" charset="0"/>
              </a:rPr>
              <a:t>Satigny</a:t>
            </a:r>
            <a:r>
              <a:rPr lang="en-US" sz="1400" dirty="0" smtClean="0">
                <a:latin typeface="Comic Sans MS" panose="030F0702030302020204" pitchFamily="66" charset="0"/>
              </a:rPr>
              <a:t>)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031" y="4046200"/>
            <a:ext cx="2806795" cy="220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7"/>
          <p:cNvSpPr txBox="1"/>
          <p:nvPr/>
        </p:nvSpPr>
        <p:spPr>
          <a:xfrm>
            <a:off x="1557903" y="6238371"/>
            <a:ext cx="3321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Semi automatic </a:t>
            </a:r>
            <a:r>
              <a:rPr lang="en-US" sz="1200" dirty="0" smtClean="0">
                <a:latin typeface="Comic Sans MS" panose="030F0702030302020204" pitchFamily="66" charset="0"/>
              </a:rPr>
              <a:t>CERN machine 1.5m x 2m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General purpose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58530" y="3824517"/>
            <a:ext cx="1427103" cy="210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7"/>
          <p:cNvSpPr txBox="1"/>
          <p:nvPr/>
        </p:nvSpPr>
        <p:spPr>
          <a:xfrm>
            <a:off x="6767961" y="6041027"/>
            <a:ext cx="3297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CERN precision machine 20cm x20cm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f</a:t>
            </a:r>
            <a:r>
              <a:rPr lang="en-US" sz="1400" dirty="0" smtClean="0">
                <a:latin typeface="Comic Sans MS" panose="030F0702030302020204" pitchFamily="66" charset="0"/>
              </a:rPr>
              <a:t>or Micro-electronic </a:t>
            </a:r>
            <a:endParaRPr lang="en-US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3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SCN05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91" y="1414326"/>
            <a:ext cx="2375588" cy="178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5890" y="136702"/>
            <a:ext cx="8631966" cy="838200"/>
          </a:xfrm>
        </p:spPr>
        <p:txBody>
          <a:bodyPr>
            <a:noAutofit/>
          </a:bodyPr>
          <a:lstStyle/>
          <a:p>
            <a:r>
              <a:rPr lang="fr-BE" alt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Why</a:t>
            </a:r>
            <a:r>
              <a:rPr lang="fr-BE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not </a:t>
            </a:r>
            <a:r>
              <a:rPr lang="fr-BE" alt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using</a:t>
            </a:r>
            <a:r>
              <a:rPr lang="fr-BE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fr-BE" alt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this</a:t>
            </a:r>
            <a:r>
              <a:rPr lang="fr-BE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type of </a:t>
            </a:r>
            <a:r>
              <a:rPr lang="fr-BE" alt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mesh</a:t>
            </a:r>
            <a:r>
              <a:rPr lang="fr-BE" alt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for MM ?</a:t>
            </a:r>
            <a:endParaRPr lang="fr-BE" alt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T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8476" y="4374822"/>
            <a:ext cx="2235324" cy="16750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38385" y="1398686"/>
            <a:ext cx="3526928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Mechanically robust</a:t>
            </a:r>
          </a:p>
          <a:p>
            <a:endParaRPr lang="en-US" sz="1100" dirty="0">
              <a:latin typeface="Comic Sans MS" panose="030F0702030302020204" pitchFamily="66" charset="0"/>
            </a:endParaRPr>
          </a:p>
          <a:p>
            <a:r>
              <a:rPr lang="en-US" sz="1100" dirty="0" smtClean="0">
                <a:latin typeface="Comic Sans MS" panose="030F0702030302020204" pitchFamily="66" charset="0"/>
              </a:rPr>
              <a:t>Low cost compared to Electroformed or etched </a:t>
            </a:r>
          </a:p>
          <a:p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 smtClean="0">
                <a:latin typeface="Comic Sans MS" panose="030F0702030302020204" pitchFamily="66" charset="0"/>
              </a:rPr>
              <a:t>325 wires/inch </a:t>
            </a:r>
            <a:r>
              <a:rPr lang="en-US" sz="11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wire 24um   transparency 48%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400 wires/inch </a:t>
            </a:r>
            <a:r>
              <a:rPr lang="en-US" sz="11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wire </a:t>
            </a:r>
            <a:r>
              <a:rPr lang="en-US" sz="11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18 um </a:t>
            </a:r>
            <a:r>
              <a:rPr lang="en-US" sz="1100" dirty="0" smtClean="0">
                <a:solidFill>
                  <a:srgbClr val="00B05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49%</a:t>
            </a:r>
            <a:endParaRPr lang="en-US" sz="11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sz="1100" dirty="0" smtClean="0">
                <a:latin typeface="Comic Sans MS" panose="030F0702030302020204" pitchFamily="66" charset="0"/>
              </a:rPr>
              <a:t>640 wires/inch </a:t>
            </a:r>
            <a:r>
              <a:rPr lang="en-US" sz="11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wire 15um   39%</a:t>
            </a:r>
          </a:p>
          <a:p>
            <a:r>
              <a:rPr lang="en-US" sz="11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730 </a:t>
            </a:r>
            <a:r>
              <a:rPr lang="en-US" sz="11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wires/inch </a:t>
            </a:r>
            <a:r>
              <a:rPr lang="en-US" sz="11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wire 13um   40%</a:t>
            </a:r>
          </a:p>
          <a:p>
            <a:endParaRPr lang="en-US" sz="1100" dirty="0" smtClean="0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100" dirty="0">
                <a:latin typeface="Comic Sans MS" panose="030F0702030302020204" pitchFamily="66" charset="0"/>
                <a:sym typeface="Wingdings" panose="05000000000000000000" pitchFamily="2" charset="2"/>
              </a:rPr>
              <a:t>A</a:t>
            </a:r>
            <a:r>
              <a:rPr lang="en-US" sz="11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vailable in rolls of 1.2m up to 1.7m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52</a:t>
            </a:fld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1505617" y="3767691"/>
            <a:ext cx="6187912" cy="156966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answer came from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Patrick </a:t>
            </a:r>
            <a:r>
              <a:rPr lang="en-US" sz="1600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Janneret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PHD student </a:t>
            </a: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@ Neuchatel university.</a:t>
            </a:r>
            <a:endParaRPr lang="en-US" sz="16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Even if the idea was in the air , he was the first to ask us </a:t>
            </a: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 put spacing pillars on a woven mesh and test them.</a:t>
            </a: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And the results were really good.</a:t>
            </a: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This was the important missing detail to go for the next stage.</a:t>
            </a:r>
          </a:p>
        </p:txBody>
      </p:sp>
      <p:pic>
        <p:nvPicPr>
          <p:cNvPr id="10" name="Picture 37"/>
          <p:cNvPicPr>
            <a:picLocks noChangeAspect="1" noChangeArrowheads="1"/>
          </p:cNvPicPr>
          <p:nvPr/>
        </p:nvPicPr>
        <p:blipFill>
          <a:blip r:embed="rId4" cstate="print">
            <a:lum bright="-18000" contrast="20000"/>
          </a:blip>
          <a:srcRect/>
          <a:stretch>
            <a:fillRect/>
          </a:stretch>
        </p:blipFill>
        <p:spPr bwMode="auto">
          <a:xfrm>
            <a:off x="9118476" y="1414326"/>
            <a:ext cx="2235324" cy="16770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>
            <a:off x="9982200" y="3322761"/>
            <a:ext cx="484632" cy="470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/>
          <p:cNvSpPr txBox="1"/>
          <p:nvPr/>
        </p:nvSpPr>
        <p:spPr>
          <a:xfrm>
            <a:off x="9529806" y="998266"/>
            <a:ext cx="1389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Etched mesh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9522303" y="3899281"/>
            <a:ext cx="140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Woven mesh</a:t>
            </a:r>
            <a:endParaRPr lang="fr-CH" dirty="0"/>
          </a:p>
        </p:txBody>
      </p:sp>
      <p:grpSp>
        <p:nvGrpSpPr>
          <p:cNvPr id="6" name="Group 5"/>
          <p:cNvGrpSpPr/>
          <p:nvPr/>
        </p:nvGrpSpPr>
        <p:grpSpPr>
          <a:xfrm>
            <a:off x="3128257" y="5838328"/>
            <a:ext cx="3140325" cy="500265"/>
            <a:chOff x="516331" y="5485350"/>
            <a:chExt cx="6274340" cy="487465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16331" y="5763411"/>
              <a:ext cx="627434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245922" y="5485350"/>
              <a:ext cx="544749" cy="278061"/>
            </a:xfrm>
            <a:prstGeom prst="rect">
              <a:avLst/>
            </a:prstGeom>
            <a:solidFill>
              <a:srgbClr val="CC66FF"/>
            </a:solidFill>
            <a:ln>
              <a:solidFill>
                <a:srgbClr val="CC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16331" y="5485350"/>
              <a:ext cx="544749" cy="278061"/>
            </a:xfrm>
            <a:prstGeom prst="rect">
              <a:avLst/>
            </a:prstGeom>
            <a:solidFill>
              <a:srgbClr val="CC66FF"/>
            </a:solidFill>
            <a:ln>
              <a:solidFill>
                <a:srgbClr val="CC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54393" y="5763411"/>
              <a:ext cx="324206" cy="209404"/>
            </a:xfrm>
            <a:prstGeom prst="rect">
              <a:avLst/>
            </a:prstGeom>
            <a:solidFill>
              <a:srgbClr val="15FF7F"/>
            </a:solidFill>
            <a:ln>
              <a:solidFill>
                <a:srgbClr val="15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592455" y="5763411"/>
              <a:ext cx="324206" cy="209404"/>
            </a:xfrm>
            <a:prstGeom prst="rect">
              <a:avLst/>
            </a:prstGeom>
            <a:solidFill>
              <a:srgbClr val="15FF7F"/>
            </a:solidFill>
            <a:ln>
              <a:solidFill>
                <a:srgbClr val="15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30517" y="5763411"/>
              <a:ext cx="324206" cy="209404"/>
            </a:xfrm>
            <a:prstGeom prst="rect">
              <a:avLst/>
            </a:prstGeom>
            <a:solidFill>
              <a:srgbClr val="15FF7F"/>
            </a:solidFill>
            <a:ln>
              <a:solidFill>
                <a:srgbClr val="15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253071" y="5763411"/>
              <a:ext cx="537600" cy="209404"/>
            </a:xfrm>
            <a:prstGeom prst="rect">
              <a:avLst/>
            </a:prstGeom>
            <a:solidFill>
              <a:srgbClr val="15FF7F"/>
            </a:solidFill>
            <a:ln>
              <a:solidFill>
                <a:srgbClr val="15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9905" y="5763411"/>
              <a:ext cx="537600" cy="209404"/>
            </a:xfrm>
            <a:prstGeom prst="rect">
              <a:avLst/>
            </a:prstGeom>
            <a:solidFill>
              <a:srgbClr val="15FF7F"/>
            </a:solidFill>
            <a:ln>
              <a:solidFill>
                <a:srgbClr val="15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1914582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99055" y="457486"/>
            <a:ext cx="11570475" cy="443198"/>
          </a:xfr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W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ith </a:t>
            </a:r>
            <a:r>
              <a:rPr lang="en-GB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I.Giomataris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we decided to develop these 2 structures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95" y="2550770"/>
            <a:ext cx="5529869" cy="368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18" y="2574886"/>
            <a:ext cx="5591092" cy="368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39063" y="1765939"/>
            <a:ext cx="2443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omic Sans MS" panose="030F0702030302020204" pitchFamily="66" charset="0"/>
              </a:rPr>
              <a:t>BULK </a:t>
            </a:r>
            <a:r>
              <a:rPr lang="en-GB" dirty="0" err="1">
                <a:latin typeface="Comic Sans MS" panose="030F0702030302020204" pitchFamily="66" charset="0"/>
              </a:rPr>
              <a:t>M</a:t>
            </a:r>
            <a:r>
              <a:rPr lang="en-GB" dirty="0" err="1" smtClean="0">
                <a:latin typeface="Comic Sans MS" panose="030F0702030302020204" pitchFamily="66" charset="0"/>
              </a:rPr>
              <a:t>icromegas</a:t>
            </a:r>
            <a:endParaRPr lang="en-GB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dirty="0" smtClean="0">
                <a:latin typeface="Comic Sans MS" panose="030F0702030302020204" pitchFamily="66" charset="0"/>
              </a:rPr>
              <a:t>Developed in 1 week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6981469" y="1904439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Floating mesh </a:t>
            </a:r>
            <a:r>
              <a:rPr lang="en-GB" dirty="0" err="1" smtClean="0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17095" y="4716379"/>
            <a:ext cx="521368" cy="513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53</a:t>
            </a:fld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3988790" y="6064204"/>
            <a:ext cx="4231082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detectors behavior were really good !</a:t>
            </a:r>
          </a:p>
          <a:p>
            <a:r>
              <a:rPr lang="en-US" sz="16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technology spreading was quite rapid</a:t>
            </a:r>
            <a:endParaRPr lang="en-US" sz="1600" dirty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91455" y="2986391"/>
            <a:ext cx="992222" cy="175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Rectangle 6"/>
          <p:cNvSpPr/>
          <p:nvPr/>
        </p:nvSpPr>
        <p:spPr>
          <a:xfrm>
            <a:off x="11511118" y="2832371"/>
            <a:ext cx="282102" cy="20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10380606" y="2986391"/>
            <a:ext cx="992222" cy="175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5658255" y="2934511"/>
            <a:ext cx="282102" cy="204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5488142" y="2809004"/>
            <a:ext cx="992222" cy="175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49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08712" y="210670"/>
            <a:ext cx="576952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BULK </a:t>
            </a:r>
            <a:r>
              <a:rPr lang="en-US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detectors </a:t>
            </a:r>
            <a:endParaRPr 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Picture 14" descr="DSCN2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601837" y="1520608"/>
            <a:ext cx="2381265" cy="1785949"/>
          </a:xfrm>
          <a:prstGeom prst="rect">
            <a:avLst/>
          </a:prstGeom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7899495" y="4207811"/>
            <a:ext cx="3763116" cy="1077218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ATLAS </a:t>
            </a:r>
            <a:r>
              <a:rPr lang="en-US" sz="1600" dirty="0" smtClean="0">
                <a:latin typeface="Comic Sans MS" panose="030F0702030302020204" pitchFamily="66" charset="0"/>
              </a:rPr>
              <a:t>NSW R&amp;D, Joerg Wotschack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1.5m x 0.5m plane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Single panel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Muon detector in LHC background</a:t>
            </a:r>
            <a:endParaRPr lang="en-US" sz="1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" name="Picture 8" descr="inner_readoutpla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688" y="1222950"/>
            <a:ext cx="1663147" cy="271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4217712" y="4207810"/>
            <a:ext cx="2911268" cy="830997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ILC DHCAL , </a:t>
            </a:r>
            <a:r>
              <a:rPr lang="en-US" sz="1600" dirty="0" err="1" smtClean="0">
                <a:latin typeface="Comic Sans MS" panose="030F0702030302020204" pitchFamily="66" charset="0"/>
              </a:rPr>
              <a:t>M.Chefdeville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1m x 1m plane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With 6 detectors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5077" y="1222950"/>
            <a:ext cx="2716539" cy="244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54</a:t>
            </a:fld>
            <a:endParaRPr lang="fr-CH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085727" y="4228633"/>
            <a:ext cx="2131068" cy="830997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T2K TPC ,</a:t>
            </a:r>
            <a:r>
              <a:rPr lang="en-US" sz="1600" dirty="0" err="1" smtClean="0">
                <a:latin typeface="Comic Sans MS" panose="030F0702030302020204" pitchFamily="66" charset="0"/>
              </a:rPr>
              <a:t>J.Beucher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1.8m x 0.8m plane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With 12 detectors</a:t>
            </a:r>
          </a:p>
        </p:txBody>
      </p:sp>
      <p:pic>
        <p:nvPicPr>
          <p:cNvPr id="10" name="Image 6" descr="DSCN18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43676" y="2124050"/>
            <a:ext cx="1110124" cy="1480165"/>
          </a:xfrm>
          <a:prstGeom prst="rect">
            <a:avLst/>
          </a:prstGeom>
        </p:spPr>
      </p:pic>
      <p:pic>
        <p:nvPicPr>
          <p:cNvPr id="12" name="Picture 5" descr="P90801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8166" y="708889"/>
            <a:ext cx="1581144" cy="118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80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01278" y="754820"/>
            <a:ext cx="8913614" cy="56015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28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But during the early phase of ATLAS NSW R&amp;D we rapidly faced a big problem.</a:t>
            </a:r>
          </a:p>
          <a:p>
            <a:pPr>
              <a:buFont typeface="StarSymbol"/>
              <a:buNone/>
            </a:pPr>
            <a:endParaRPr lang="en-GB" sz="28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28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 presence of LHC background the detectors were continuously sparking , compromising seriously the use of this technology in HEP applications .</a:t>
            </a:r>
          </a:p>
          <a:p>
            <a:pPr>
              <a:buNone/>
            </a:pPr>
            <a:endParaRPr lang="en-US" sz="28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 close collaboration with Joerg Wotschack we decided to add resistive layers.</a:t>
            </a:r>
          </a:p>
          <a:p>
            <a:pPr>
              <a:buNone/>
            </a:pPr>
            <a:endParaRPr lang="en-US" sz="28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It took us 12 iterations to understand how to use resistive layers</a:t>
            </a:r>
          </a:p>
          <a:p>
            <a:pPr>
              <a:buNone/>
            </a:pPr>
            <a:endParaRPr lang="en-US" sz="28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65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56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481933" y="1434660"/>
            <a:ext cx="3551349" cy="1968670"/>
            <a:chOff x="687263" y="1781004"/>
            <a:chExt cx="3551349" cy="1968670"/>
          </a:xfrm>
        </p:grpSpPr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687263" y="1838859"/>
              <a:ext cx="3551349" cy="34713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969069" y="178100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1640250" y="178100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2276106" y="178100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2876637" y="178100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3512493" y="178100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687263" y="2441524"/>
              <a:ext cx="282603" cy="17356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Rectangle 4"/>
            <p:cNvSpPr>
              <a:spLocks noChangeArrowheads="1"/>
            </p:cNvSpPr>
            <p:nvPr/>
          </p:nvSpPr>
          <p:spPr bwMode="auto">
            <a:xfrm>
              <a:off x="969069" y="255723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>
              <a:off x="1640250" y="255723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4"/>
            <p:cNvSpPr>
              <a:spLocks noChangeArrowheads="1"/>
            </p:cNvSpPr>
            <p:nvPr/>
          </p:nvSpPr>
          <p:spPr bwMode="auto">
            <a:xfrm>
              <a:off x="2276106" y="255723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Rectangle 4"/>
            <p:cNvSpPr>
              <a:spLocks noChangeArrowheads="1"/>
            </p:cNvSpPr>
            <p:nvPr/>
          </p:nvSpPr>
          <p:spPr bwMode="auto">
            <a:xfrm>
              <a:off x="2876637" y="255723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Rectangle 4"/>
            <p:cNvSpPr>
              <a:spLocks noChangeArrowheads="1"/>
            </p:cNvSpPr>
            <p:nvPr/>
          </p:nvSpPr>
          <p:spPr bwMode="auto">
            <a:xfrm>
              <a:off x="3512493" y="2557234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1393770" y="2441524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2064951" y="2441524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2700807" y="2441524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6"/>
            <p:cNvSpPr>
              <a:spLocks noChangeArrowheads="1"/>
            </p:cNvSpPr>
            <p:nvPr/>
          </p:nvSpPr>
          <p:spPr bwMode="auto">
            <a:xfrm>
              <a:off x="3301338" y="2441524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6"/>
            <p:cNvSpPr>
              <a:spLocks noChangeArrowheads="1"/>
            </p:cNvSpPr>
            <p:nvPr/>
          </p:nvSpPr>
          <p:spPr bwMode="auto">
            <a:xfrm>
              <a:off x="3937194" y="2441524"/>
              <a:ext cx="282603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87263" y="2615089"/>
              <a:ext cx="3551349" cy="34713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969069" y="3311931"/>
              <a:ext cx="423904" cy="86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1640250" y="3344689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2276106" y="3344689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2876637" y="3344689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3512493" y="3344689"/>
              <a:ext cx="423904" cy="5423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969866" y="3239826"/>
              <a:ext cx="423904" cy="1084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641047" y="3239826"/>
              <a:ext cx="423904" cy="1084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312228" y="3239826"/>
              <a:ext cx="423904" cy="1084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48085" y="3239826"/>
              <a:ext cx="423904" cy="1084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548615" y="3239826"/>
              <a:ext cx="423904" cy="1084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"/>
            <p:cNvSpPr>
              <a:spLocks noChangeArrowheads="1"/>
            </p:cNvSpPr>
            <p:nvPr/>
          </p:nvSpPr>
          <p:spPr bwMode="auto">
            <a:xfrm>
              <a:off x="2064951" y="3228979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2700807" y="3228979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Rectangle 6"/>
            <p:cNvSpPr>
              <a:spLocks noChangeArrowheads="1"/>
            </p:cNvSpPr>
            <p:nvPr/>
          </p:nvSpPr>
          <p:spPr bwMode="auto">
            <a:xfrm>
              <a:off x="3301338" y="3228979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Rectangle 6"/>
            <p:cNvSpPr>
              <a:spLocks noChangeArrowheads="1"/>
            </p:cNvSpPr>
            <p:nvPr/>
          </p:nvSpPr>
          <p:spPr bwMode="auto">
            <a:xfrm>
              <a:off x="3937194" y="3228979"/>
              <a:ext cx="282603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687263" y="3228979"/>
              <a:ext cx="282603" cy="17356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1393770" y="3228979"/>
              <a:ext cx="247277" cy="21695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687263" y="3402544"/>
              <a:ext cx="3551349" cy="34713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PCB</a:t>
              </a:r>
            </a:p>
          </p:txBody>
        </p:sp>
      </p:grpSp>
      <p:sp>
        <p:nvSpPr>
          <p:cNvPr id="48" name="Titre 1"/>
          <p:cNvSpPr>
            <a:spLocks noGrp="1"/>
          </p:cNvSpPr>
          <p:nvPr>
            <p:ph type="title"/>
          </p:nvPr>
        </p:nvSpPr>
        <p:spPr>
          <a:xfrm>
            <a:off x="4439318" y="-65369"/>
            <a:ext cx="4171282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R1-R2-R3-R4-R5-R6-R7 </a:t>
            </a:r>
            <a:endParaRPr lang="fr-FR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6" name="Picture 75" descr="resit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7441" y="2762514"/>
            <a:ext cx="2071702" cy="1552478"/>
          </a:xfrm>
          <a:prstGeom prst="rect">
            <a:avLst/>
          </a:prstGeom>
        </p:spPr>
      </p:pic>
      <p:pic>
        <p:nvPicPr>
          <p:cNvPr id="77" name="Picture 76" descr="881v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87441" y="4598952"/>
            <a:ext cx="2071702" cy="1552478"/>
          </a:xfrm>
          <a:prstGeom prst="rect">
            <a:avLst/>
          </a:prstGeom>
        </p:spPr>
      </p:pic>
      <p:pic>
        <p:nvPicPr>
          <p:cNvPr id="79" name="Picture 78" descr="SEDI SLHC R6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87441" y="1031883"/>
            <a:ext cx="2035983" cy="1525711"/>
          </a:xfrm>
          <a:prstGeom prst="rect">
            <a:avLst/>
          </a:prstGeom>
        </p:spPr>
      </p:pic>
      <p:sp>
        <p:nvSpPr>
          <p:cNvPr id="80" name="TextBox 19"/>
          <p:cNvSpPr txBox="1"/>
          <p:nvPr/>
        </p:nvSpPr>
        <p:spPr>
          <a:xfrm>
            <a:off x="460228" y="3560342"/>
            <a:ext cx="4625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Several resistive values and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Shapes have been tested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Test : apply a voltage above the</a:t>
            </a:r>
          </a:p>
          <a:p>
            <a:r>
              <a:rPr lang="en-US" dirty="0">
                <a:latin typeface="Comic Sans MS" panose="030F0702030302020204" pitchFamily="66" charset="0"/>
              </a:rPr>
              <a:t>b</a:t>
            </a:r>
            <a:r>
              <a:rPr lang="en-US" dirty="0" smtClean="0">
                <a:latin typeface="Comic Sans MS" panose="030F0702030302020204" pitchFamily="66" charset="0"/>
              </a:rPr>
              <a:t>reakdown voltage of the gas (Air), </a:t>
            </a:r>
            <a:r>
              <a:rPr lang="en-US" dirty="0">
                <a:latin typeface="Comic Sans MS" panose="030F0702030302020204" pitchFamily="66" charset="0"/>
              </a:rPr>
              <a:t>w</a:t>
            </a:r>
            <a:r>
              <a:rPr lang="en-US" dirty="0" smtClean="0">
                <a:latin typeface="Comic Sans MS" panose="030F0702030302020204" pitchFamily="66" charset="0"/>
              </a:rPr>
              <a:t>ith a really high current limitation (10mA)</a:t>
            </a:r>
          </a:p>
        </p:txBody>
      </p:sp>
      <p:pic>
        <p:nvPicPr>
          <p:cNvPr id="73" name="Picture 72" descr="DSCN23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01360" y="4537131"/>
            <a:ext cx="2000264" cy="1500198"/>
          </a:xfrm>
          <a:prstGeom prst="rect">
            <a:avLst/>
          </a:prstGeom>
        </p:spPr>
      </p:pic>
      <p:pic>
        <p:nvPicPr>
          <p:cNvPr id="74" name="Picture 73" descr="DSCN23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02253" y="1058024"/>
            <a:ext cx="2000263" cy="1500197"/>
          </a:xfrm>
          <a:prstGeom prst="rect">
            <a:avLst/>
          </a:prstGeom>
        </p:spPr>
      </p:pic>
      <p:pic>
        <p:nvPicPr>
          <p:cNvPr id="78" name="Picture 77" descr="DSCN237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01360" y="2788654"/>
            <a:ext cx="2000264" cy="1500198"/>
          </a:xfrm>
          <a:prstGeom prst="rect">
            <a:avLst/>
          </a:prstGeom>
        </p:spPr>
      </p:pic>
      <p:cxnSp>
        <p:nvCxnSpPr>
          <p:cNvPr id="81" name="Connecteur droit avec flèche 77"/>
          <p:cNvCxnSpPr>
            <a:stCxn id="13" idx="3"/>
          </p:cNvCxnSpPr>
          <p:nvPr/>
        </p:nvCxnSpPr>
        <p:spPr>
          <a:xfrm>
            <a:off x="4033282" y="1666080"/>
            <a:ext cx="1668078" cy="16916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77"/>
          <p:cNvCxnSpPr>
            <a:stCxn id="66" idx="3"/>
          </p:cNvCxnSpPr>
          <p:nvPr/>
        </p:nvCxnSpPr>
        <p:spPr>
          <a:xfrm>
            <a:off x="4033282" y="3229765"/>
            <a:ext cx="1604305" cy="408363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77"/>
          <p:cNvCxnSpPr/>
          <p:nvPr/>
        </p:nvCxnSpPr>
        <p:spPr>
          <a:xfrm flipV="1">
            <a:off x="7701624" y="1933271"/>
            <a:ext cx="1130626" cy="165423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77"/>
          <p:cNvCxnSpPr/>
          <p:nvPr/>
        </p:nvCxnSpPr>
        <p:spPr>
          <a:xfrm flipV="1">
            <a:off x="7700731" y="3549386"/>
            <a:ext cx="1131519" cy="8059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77"/>
          <p:cNvCxnSpPr/>
          <p:nvPr/>
        </p:nvCxnSpPr>
        <p:spPr>
          <a:xfrm>
            <a:off x="7726503" y="3685534"/>
            <a:ext cx="1105747" cy="159843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62" y="777761"/>
            <a:ext cx="406233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Resistive layer directly on R/O lines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72" name="TextBox 19"/>
          <p:cNvSpPr txBox="1"/>
          <p:nvPr/>
        </p:nvSpPr>
        <p:spPr>
          <a:xfrm>
            <a:off x="460227" y="5589712"/>
            <a:ext cx="4625119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All detectors died within a sec !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-Vertical resistive layer </a:t>
            </a:r>
            <a:r>
              <a:rPr lang="en-US" dirty="0">
                <a:latin typeface="Comic Sans MS" panose="030F0702030302020204" pitchFamily="66" charset="0"/>
              </a:rPr>
              <a:t>breakdown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-and massive Mesh melting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0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842219" y="126581"/>
            <a:ext cx="10054389" cy="6176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57</a:t>
            </a:fld>
            <a:endParaRPr lang="fr-FR"/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1881158" y="3786191"/>
            <a:ext cx="7715304" cy="461315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cxnSp>
        <p:nvCxnSpPr>
          <p:cNvPr id="51" name="Connecteur droit avec flèche 74"/>
          <p:cNvCxnSpPr/>
          <p:nvPr/>
        </p:nvCxnSpPr>
        <p:spPr>
          <a:xfrm rot="10800000">
            <a:off x="3738546" y="2643182"/>
            <a:ext cx="3214710" cy="1588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881290" y="3214686"/>
            <a:ext cx="651284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239008" y="3214686"/>
            <a:ext cx="651284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3524232" y="3357562"/>
            <a:ext cx="3714776" cy="28575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1881158" y="3214686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7881950" y="3214686"/>
            <a:ext cx="990608" cy="46394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81290" y="3643314"/>
            <a:ext cx="6715172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1881158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6" name="Rectangle 6"/>
          <p:cNvSpPr>
            <a:spLocks noChangeArrowheads="1"/>
          </p:cNvSpPr>
          <p:nvPr/>
        </p:nvSpPr>
        <p:spPr bwMode="auto">
          <a:xfrm>
            <a:off x="7881950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7" name="Rectangle 6"/>
          <p:cNvSpPr>
            <a:spLocks noChangeArrowheads="1"/>
          </p:cNvSpPr>
          <p:nvPr/>
        </p:nvSpPr>
        <p:spPr bwMode="auto">
          <a:xfrm>
            <a:off x="2881290" y="2643182"/>
            <a:ext cx="642942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8" name="Rectangle 6"/>
          <p:cNvSpPr>
            <a:spLocks noChangeArrowheads="1"/>
          </p:cNvSpPr>
          <p:nvPr/>
        </p:nvSpPr>
        <p:spPr bwMode="auto">
          <a:xfrm>
            <a:off x="7239008" y="2643182"/>
            <a:ext cx="757206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24232" y="3286124"/>
            <a:ext cx="3714776" cy="151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>
            <a:stCxn id="95" idx="1"/>
            <a:endCxn id="96" idx="3"/>
          </p:cNvCxnSpPr>
          <p:nvPr/>
        </p:nvCxnSpPr>
        <p:spPr>
          <a:xfrm rot="10800000" flipH="1">
            <a:off x="1881158" y="2946592"/>
            <a:ext cx="699140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77"/>
          <p:cNvCxnSpPr/>
          <p:nvPr/>
        </p:nvCxnSpPr>
        <p:spPr>
          <a:xfrm rot="16200000" flipV="1">
            <a:off x="5631653" y="3679033"/>
            <a:ext cx="1143008" cy="50006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77"/>
          <p:cNvCxnSpPr/>
          <p:nvPr/>
        </p:nvCxnSpPr>
        <p:spPr>
          <a:xfrm rot="5400000" flipH="1" flipV="1">
            <a:off x="3881422" y="3929066"/>
            <a:ext cx="928694" cy="7143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77"/>
          <p:cNvCxnSpPr/>
          <p:nvPr/>
        </p:nvCxnSpPr>
        <p:spPr>
          <a:xfrm rot="16200000" flipV="1">
            <a:off x="8489173" y="3821909"/>
            <a:ext cx="714380" cy="50006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8382016" y="4500571"/>
            <a:ext cx="2285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Copper Strip 0.15mm x 100mm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238744" y="4500571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Resistive Strip </a:t>
            </a:r>
          </a:p>
          <a:p>
            <a:r>
              <a:rPr lang="en-US" dirty="0">
                <a:solidFill>
                  <a:schemeClr val="bg1"/>
                </a:solidFill>
              </a:rPr>
              <a:t>1MOhms /</a:t>
            </a:r>
            <a:r>
              <a:rPr lang="en-US" dirty="0" smtClean="0">
                <a:solidFill>
                  <a:schemeClr val="bg1"/>
                </a:solidFill>
              </a:rPr>
              <a:t> cm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319090" y="4425743"/>
            <a:ext cx="200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Coverlay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65um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381488" y="21431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Active area 100mm</a:t>
            </a: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1881158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2881290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881158" y="1571612"/>
            <a:ext cx="2571768" cy="35719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PCB</a:t>
            </a:r>
            <a:endParaRPr lang="fr-FR" dirty="0"/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3881422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2452662" y="1428736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3452794" y="1428736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1881158" y="1285860"/>
            <a:ext cx="257176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2452662" y="1142984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3452794" y="1142984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2881290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3881422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881158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" name="ZoneTexte 60"/>
          <p:cNvSpPr txBox="1"/>
          <p:nvPr/>
        </p:nvSpPr>
        <p:spPr>
          <a:xfrm>
            <a:off x="4810116" y="121442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Cross section</a:t>
            </a:r>
          </a:p>
        </p:txBody>
      </p:sp>
      <p:sp>
        <p:nvSpPr>
          <p:cNvPr id="47" name="Titre 1"/>
          <p:cNvSpPr>
            <a:spLocks noGrp="1"/>
          </p:cNvSpPr>
          <p:nvPr>
            <p:ph type="title"/>
          </p:nvPr>
        </p:nvSpPr>
        <p:spPr>
          <a:xfrm>
            <a:off x="4310050" y="78302"/>
            <a:ext cx="3242538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Then R9-R10</a:t>
            </a:r>
            <a:endParaRPr 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95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842219" y="126581"/>
            <a:ext cx="10054389" cy="6176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58</a:t>
            </a:fld>
            <a:endParaRPr lang="fr-FR"/>
          </a:p>
        </p:txBody>
      </p:sp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1881158" y="3786191"/>
            <a:ext cx="7715304" cy="461315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PCB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881290" y="3214686"/>
            <a:ext cx="651284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239008" y="3214686"/>
            <a:ext cx="651284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3524232" y="3357562"/>
            <a:ext cx="3714776" cy="28575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1881158" y="3214686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7881950" y="3214686"/>
            <a:ext cx="990608" cy="46394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81290" y="3643314"/>
            <a:ext cx="6715172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1881158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6" name="Rectangle 6"/>
          <p:cNvSpPr>
            <a:spLocks noChangeArrowheads="1"/>
          </p:cNvSpPr>
          <p:nvPr/>
        </p:nvSpPr>
        <p:spPr bwMode="auto">
          <a:xfrm>
            <a:off x="7881950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7" name="Rectangle 6"/>
          <p:cNvSpPr>
            <a:spLocks noChangeArrowheads="1"/>
          </p:cNvSpPr>
          <p:nvPr/>
        </p:nvSpPr>
        <p:spPr bwMode="auto">
          <a:xfrm>
            <a:off x="2881290" y="2643182"/>
            <a:ext cx="642942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8" name="Rectangle 6"/>
          <p:cNvSpPr>
            <a:spLocks noChangeArrowheads="1"/>
          </p:cNvSpPr>
          <p:nvPr/>
        </p:nvSpPr>
        <p:spPr bwMode="auto">
          <a:xfrm>
            <a:off x="7239008" y="2643182"/>
            <a:ext cx="700086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24232" y="3286124"/>
            <a:ext cx="3714776" cy="151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>
            <a:stCxn id="95" idx="1"/>
            <a:endCxn id="96" idx="3"/>
          </p:cNvCxnSpPr>
          <p:nvPr/>
        </p:nvCxnSpPr>
        <p:spPr>
          <a:xfrm rot="10800000" flipH="1">
            <a:off x="1881158" y="2946592"/>
            <a:ext cx="699140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77"/>
          <p:cNvCxnSpPr/>
          <p:nvPr/>
        </p:nvCxnSpPr>
        <p:spPr>
          <a:xfrm rot="16200000" flipV="1">
            <a:off x="5631653" y="3679033"/>
            <a:ext cx="1143008" cy="50006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77"/>
          <p:cNvCxnSpPr/>
          <p:nvPr/>
        </p:nvCxnSpPr>
        <p:spPr>
          <a:xfrm rot="5400000" flipH="1" flipV="1">
            <a:off x="3881422" y="3929066"/>
            <a:ext cx="928694" cy="7143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77"/>
          <p:cNvCxnSpPr/>
          <p:nvPr/>
        </p:nvCxnSpPr>
        <p:spPr>
          <a:xfrm rot="16200000" flipV="1">
            <a:off x="8489173" y="3821909"/>
            <a:ext cx="714380" cy="500066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8382016" y="4500571"/>
            <a:ext cx="2285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Copper Strip 0.15mm x 100mm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238744" y="4500571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Resistive Strip </a:t>
            </a:r>
          </a:p>
          <a:p>
            <a:r>
              <a:rPr lang="en-US" dirty="0">
                <a:solidFill>
                  <a:schemeClr val="bg1"/>
                </a:solidFill>
              </a:rPr>
              <a:t>1MOhms/cm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024166" y="4500571"/>
            <a:ext cx="200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Coverlay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65um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1881158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2881290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881158" y="1571612"/>
            <a:ext cx="2571768" cy="35719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PCB</a:t>
            </a:r>
            <a:endParaRPr lang="fr-FR" dirty="0"/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3881422" y="1428736"/>
            <a:ext cx="571504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2452662" y="1428736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3452794" y="1428736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1881158" y="1285860"/>
            <a:ext cx="257176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2452662" y="1142984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3452794" y="1142984"/>
            <a:ext cx="428628" cy="142876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2881290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3881422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881158" y="1142984"/>
            <a:ext cx="571504" cy="14287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0" name="ZoneTexte 59"/>
          <p:cNvSpPr txBox="1"/>
          <p:nvPr/>
        </p:nvSpPr>
        <p:spPr>
          <a:xfrm>
            <a:off x="1413761" y="5277674"/>
            <a:ext cx="9221601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For the fist time a structure survived our test for more than 1mn.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We have anyway been able to damage the detectors .</a:t>
            </a:r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Damages were always near the connection between resistive strip and copper strip.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4810116" y="121442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Cross section</a:t>
            </a:r>
          </a:p>
        </p:txBody>
      </p:sp>
      <p:sp>
        <p:nvSpPr>
          <p:cNvPr id="45" name="Explosion 1 44"/>
          <p:cNvSpPr/>
          <p:nvPr/>
        </p:nvSpPr>
        <p:spPr>
          <a:xfrm>
            <a:off x="6738942" y="2571744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avec flèche 77"/>
          <p:cNvCxnSpPr/>
          <p:nvPr/>
        </p:nvCxnSpPr>
        <p:spPr>
          <a:xfrm flipH="1">
            <a:off x="7196142" y="2187982"/>
            <a:ext cx="487433" cy="773639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xplosion 1 58"/>
          <p:cNvSpPr/>
          <p:nvPr/>
        </p:nvSpPr>
        <p:spPr>
          <a:xfrm>
            <a:off x="3128946" y="2560830"/>
            <a:ext cx="914400" cy="914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77"/>
          <p:cNvCxnSpPr/>
          <p:nvPr/>
        </p:nvCxnSpPr>
        <p:spPr>
          <a:xfrm flipH="1">
            <a:off x="3622070" y="2230036"/>
            <a:ext cx="464142" cy="76917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re 1"/>
          <p:cNvSpPr>
            <a:spLocks noGrp="1"/>
          </p:cNvSpPr>
          <p:nvPr>
            <p:ph type="title"/>
          </p:nvPr>
        </p:nvSpPr>
        <p:spPr>
          <a:xfrm>
            <a:off x="4310050" y="78302"/>
            <a:ext cx="3242538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Then R9-R10</a:t>
            </a:r>
            <a:endParaRPr 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7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838200" y="161897"/>
            <a:ext cx="10054389" cy="61762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09918" y="214299"/>
            <a:ext cx="47969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And finally R11-12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59</a:t>
            </a:fld>
            <a:endParaRPr lang="fr-FR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524232" y="3357562"/>
            <a:ext cx="3714776" cy="28575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881158" y="3214686"/>
            <a:ext cx="1633550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239008" y="3214686"/>
            <a:ext cx="1633550" cy="46394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452794" y="3643314"/>
            <a:ext cx="6143668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881158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7881950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881290" y="2643182"/>
            <a:ext cx="642942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239008" y="2643182"/>
            <a:ext cx="73391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095472" y="3286124"/>
            <a:ext cx="5429288" cy="142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5" idx="1"/>
            <a:endCxn id="16" idx="3"/>
          </p:cNvCxnSpPr>
          <p:nvPr/>
        </p:nvCxnSpPr>
        <p:spPr>
          <a:xfrm rot="10800000" flipH="1">
            <a:off x="1881158" y="2946592"/>
            <a:ext cx="699140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881158" y="3786191"/>
            <a:ext cx="7715304" cy="461315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095472" y="3643314"/>
            <a:ext cx="704856" cy="133352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095472" y="3429000"/>
            <a:ext cx="704856" cy="214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cteur droit avec flèche 74"/>
          <p:cNvCxnSpPr>
            <a:endCxn id="22" idx="2"/>
          </p:cNvCxnSpPr>
          <p:nvPr/>
        </p:nvCxnSpPr>
        <p:spPr>
          <a:xfrm rot="16200000" flipV="1">
            <a:off x="2231205" y="3993361"/>
            <a:ext cx="795342" cy="36195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74"/>
          <p:cNvCxnSpPr/>
          <p:nvPr/>
        </p:nvCxnSpPr>
        <p:spPr>
          <a:xfrm rot="16200000" flipH="1">
            <a:off x="2488381" y="2607463"/>
            <a:ext cx="1000132" cy="21431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452662" y="457200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GND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881158" y="1260933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Addition of an</a:t>
            </a:r>
          </a:p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mbedded </a:t>
            </a:r>
            <a:r>
              <a:rPr lang="en-US" dirty="0">
                <a:solidFill>
                  <a:schemeClr val="bg1"/>
                </a:solidFill>
              </a:rPr>
              <a:t>resistor</a:t>
            </a:r>
          </a:p>
          <a:p>
            <a:r>
              <a:rPr lang="en-US" dirty="0">
                <a:solidFill>
                  <a:schemeClr val="bg1"/>
                </a:solidFill>
              </a:rPr>
              <a:t>15 </a:t>
            </a:r>
            <a:r>
              <a:rPr lang="en-US" dirty="0" err="1">
                <a:solidFill>
                  <a:schemeClr val="bg1"/>
                </a:solidFill>
              </a:rPr>
              <a:t>MOhms</a:t>
            </a:r>
            <a:r>
              <a:rPr lang="en-US" dirty="0">
                <a:solidFill>
                  <a:schemeClr val="bg1"/>
                </a:solidFill>
              </a:rPr>
              <a:t> 5mm long</a:t>
            </a:r>
          </a:p>
        </p:txBody>
      </p:sp>
    </p:spTree>
    <p:extLst>
      <p:ext uri="{BB962C8B-B14F-4D97-AF65-F5344CB8AC3E}">
        <p14:creationId xmlns:p14="http://schemas.microsoft.com/office/powerpoint/2010/main" val="20773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6" y="2696201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I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ntroduction to MPGD detectors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04086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838200" y="161897"/>
            <a:ext cx="10054389" cy="61762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09918" y="214299"/>
            <a:ext cx="47969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And finally R11-12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60</a:t>
            </a:fld>
            <a:endParaRPr lang="fr-FR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524232" y="3357562"/>
            <a:ext cx="3714776" cy="28575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881158" y="3214686"/>
            <a:ext cx="1633550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239008" y="3214686"/>
            <a:ext cx="1633550" cy="463944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452794" y="3643314"/>
            <a:ext cx="6143668" cy="142876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881158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7881950" y="2643182"/>
            <a:ext cx="99060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881290" y="2643182"/>
            <a:ext cx="642942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239008" y="2643182"/>
            <a:ext cx="733918" cy="60682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095472" y="3286124"/>
            <a:ext cx="5429288" cy="142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5" idx="1"/>
            <a:endCxn id="16" idx="3"/>
          </p:cNvCxnSpPr>
          <p:nvPr/>
        </p:nvCxnSpPr>
        <p:spPr>
          <a:xfrm rot="10800000" flipH="1">
            <a:off x="1881158" y="2946592"/>
            <a:ext cx="699140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881158" y="3786191"/>
            <a:ext cx="7715304" cy="461315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095472" y="3643314"/>
            <a:ext cx="704856" cy="133352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095472" y="3429000"/>
            <a:ext cx="704856" cy="214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cteur droit avec flèche 74"/>
          <p:cNvCxnSpPr>
            <a:endCxn id="22" idx="2"/>
          </p:cNvCxnSpPr>
          <p:nvPr/>
        </p:nvCxnSpPr>
        <p:spPr>
          <a:xfrm rot="16200000" flipV="1">
            <a:off x="2231205" y="3993361"/>
            <a:ext cx="795342" cy="36195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74"/>
          <p:cNvCxnSpPr/>
          <p:nvPr/>
        </p:nvCxnSpPr>
        <p:spPr>
          <a:xfrm rot="16200000" flipH="1">
            <a:off x="2488381" y="2607463"/>
            <a:ext cx="1000132" cy="21431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452662" y="457200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GND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881158" y="5131892"/>
            <a:ext cx="797914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Perfect behavior, sparks were quenched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This helped us to validate our electrical model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of the spark mechanism</a:t>
            </a:r>
          </a:p>
        </p:txBody>
      </p:sp>
      <p:sp>
        <p:nvSpPr>
          <p:cNvPr id="33" name="ZoneTexte 31"/>
          <p:cNvSpPr txBox="1"/>
          <p:nvPr/>
        </p:nvSpPr>
        <p:spPr>
          <a:xfrm>
            <a:off x="1881158" y="1260933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Addition of an</a:t>
            </a:r>
          </a:p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mbedded </a:t>
            </a:r>
            <a:r>
              <a:rPr lang="en-US" dirty="0">
                <a:solidFill>
                  <a:schemeClr val="bg1"/>
                </a:solidFill>
              </a:rPr>
              <a:t>resistor</a:t>
            </a:r>
          </a:p>
          <a:p>
            <a:r>
              <a:rPr lang="en-US" dirty="0">
                <a:solidFill>
                  <a:schemeClr val="bg1"/>
                </a:solidFill>
              </a:rPr>
              <a:t>15 </a:t>
            </a:r>
            <a:r>
              <a:rPr lang="en-US" dirty="0" err="1">
                <a:solidFill>
                  <a:schemeClr val="bg1"/>
                </a:solidFill>
              </a:rPr>
              <a:t>MOhms</a:t>
            </a:r>
            <a:r>
              <a:rPr lang="en-US" dirty="0">
                <a:solidFill>
                  <a:schemeClr val="bg1"/>
                </a:solidFill>
              </a:rPr>
              <a:t> 5mm long</a:t>
            </a:r>
          </a:p>
        </p:txBody>
      </p:sp>
    </p:spTree>
    <p:extLst>
      <p:ext uri="{BB962C8B-B14F-4D97-AF65-F5344CB8AC3E}">
        <p14:creationId xmlns:p14="http://schemas.microsoft.com/office/powerpoint/2010/main" val="302065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9079" y="475468"/>
            <a:ext cx="942899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Validation with Neutron irradiation on R11-R12</a:t>
            </a:r>
            <a:b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(protons effect)</a:t>
            </a:r>
            <a:endParaRPr lang="fr-FR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61</a:t>
            </a:fld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07317" y="1867706"/>
            <a:ext cx="5470357" cy="4196210"/>
            <a:chOff x="6033575" y="2279487"/>
            <a:chExt cx="4451717" cy="297557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33575" y="2279487"/>
              <a:ext cx="445171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6625389" y="2542674"/>
              <a:ext cx="786064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3015" y="1945794"/>
            <a:ext cx="5805490" cy="4118122"/>
            <a:chOff x="838200" y="2351677"/>
            <a:chExt cx="4494107" cy="297557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2351677"/>
              <a:ext cx="449410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227220" y="2542674"/>
              <a:ext cx="336885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7656209" y="4741639"/>
            <a:ext cx="1244600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7521804" y="4922444"/>
            <a:ext cx="417573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6999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9079" y="475468"/>
            <a:ext cx="942899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Validation with Neutron irradiation on R11-R12</a:t>
            </a:r>
            <a:b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(protons effect)</a:t>
            </a:r>
            <a:endParaRPr lang="fr-FR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62</a:t>
            </a:fld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07317" y="1867706"/>
            <a:ext cx="5470357" cy="4196210"/>
            <a:chOff x="6033575" y="2279487"/>
            <a:chExt cx="4451717" cy="297557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33575" y="2279487"/>
              <a:ext cx="445171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6625389" y="2542674"/>
              <a:ext cx="786064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3015" y="1945794"/>
            <a:ext cx="5805490" cy="4118122"/>
            <a:chOff x="838200" y="2351677"/>
            <a:chExt cx="4494107" cy="297557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2351677"/>
              <a:ext cx="449410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227220" y="2542674"/>
              <a:ext cx="336885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583660" y="2889115"/>
            <a:ext cx="11099260" cy="972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911681" y="1524032"/>
            <a:ext cx="203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Nominal operation voltage</a:t>
            </a:r>
            <a:endParaRPr lang="fr-CH" sz="1200" dirty="0">
              <a:latin typeface="Comic Sans MS" panose="030F0702030302020204" pitchFamily="66" charset="0"/>
            </a:endParaRPr>
          </a:p>
        </p:txBody>
      </p:sp>
      <p:cxnSp>
        <p:nvCxnSpPr>
          <p:cNvPr id="13" name="Connecteur droit avec flèche 74"/>
          <p:cNvCxnSpPr/>
          <p:nvPr/>
        </p:nvCxnSpPr>
        <p:spPr>
          <a:xfrm rot="16200000" flipH="1">
            <a:off x="10632761" y="2193940"/>
            <a:ext cx="1000132" cy="21431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656209" y="4741639"/>
            <a:ext cx="1244600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7521804" y="4922444"/>
            <a:ext cx="417573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922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9079" y="475468"/>
            <a:ext cx="942899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Validation with Neutron irradiation on R11-R12</a:t>
            </a:r>
            <a:b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(protons effect)</a:t>
            </a:r>
            <a:endParaRPr lang="fr-FR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63</a:t>
            </a:fld>
            <a:endParaRPr lang="fr-FR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07317" y="1867706"/>
            <a:ext cx="5470357" cy="4196210"/>
            <a:chOff x="6033575" y="2279487"/>
            <a:chExt cx="4451717" cy="297557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33575" y="2279487"/>
              <a:ext cx="445171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6625389" y="2542674"/>
              <a:ext cx="786064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3015" y="1945794"/>
            <a:ext cx="5805490" cy="4118122"/>
            <a:chOff x="838200" y="2351677"/>
            <a:chExt cx="4494107" cy="297557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2351677"/>
              <a:ext cx="4494107" cy="297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227220" y="2542674"/>
              <a:ext cx="336885" cy="136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93309" y="6323353"/>
            <a:ext cx="2925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Current peaks due to voltage ramp up</a:t>
            </a:r>
          </a:p>
          <a:p>
            <a:endParaRPr lang="fr-CH" sz="1200" dirty="0">
              <a:latin typeface="Comic Sans MS" panose="030F0702030302020204" pitchFamily="66" charset="0"/>
            </a:endParaRPr>
          </a:p>
        </p:txBody>
      </p:sp>
      <p:cxnSp>
        <p:nvCxnSpPr>
          <p:cNvPr id="15" name="Connecteur droit avec flèche 74"/>
          <p:cNvCxnSpPr/>
          <p:nvPr/>
        </p:nvCxnSpPr>
        <p:spPr>
          <a:xfrm flipV="1">
            <a:off x="7656209" y="5038928"/>
            <a:ext cx="816582" cy="128304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3493" y="6063916"/>
            <a:ext cx="4217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Peak current limited by the power supply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Increasing the current limit increases the peak currents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The real situation is even worse than this plot</a:t>
            </a:r>
            <a:endParaRPr lang="fr-CH" sz="12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72791" y="6063916"/>
            <a:ext cx="3443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Peak current is limited by the detector itself</a:t>
            </a:r>
            <a:endParaRPr lang="fr-CH" sz="1200" dirty="0">
              <a:latin typeface="Comic Sans MS" panose="030F0702030302020204" pitchFamily="66" charset="0"/>
            </a:endParaRPr>
          </a:p>
        </p:txBody>
      </p:sp>
      <p:cxnSp>
        <p:nvCxnSpPr>
          <p:cNvPr id="24" name="Connecteur droit avec flèche 74"/>
          <p:cNvCxnSpPr/>
          <p:nvPr/>
        </p:nvCxnSpPr>
        <p:spPr>
          <a:xfrm flipH="1" flipV="1">
            <a:off x="10223770" y="5551422"/>
            <a:ext cx="92475" cy="51249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74"/>
          <p:cNvCxnSpPr>
            <a:stCxn id="17" idx="0"/>
          </p:cNvCxnSpPr>
          <p:nvPr/>
        </p:nvCxnSpPr>
        <p:spPr>
          <a:xfrm flipV="1">
            <a:off x="2892404" y="2431152"/>
            <a:ext cx="930566" cy="363276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656209" y="4741639"/>
            <a:ext cx="1244600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>
            <a:off x="7521804" y="4922444"/>
            <a:ext cx="417573" cy="16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39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21708" y="799603"/>
            <a:ext cx="2952328" cy="469366"/>
            <a:chOff x="697708" y="799603"/>
            <a:chExt cx="2952328" cy="469366"/>
          </a:xfrm>
        </p:grpSpPr>
        <p:sp>
          <p:nvSpPr>
            <p:cNvPr id="138" name="Rectangle 36"/>
            <p:cNvSpPr>
              <a:spLocks noChangeArrowheads="1"/>
            </p:cNvSpPr>
            <p:nvPr/>
          </p:nvSpPr>
          <p:spPr bwMode="auto">
            <a:xfrm>
              <a:off x="697708" y="843333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b="1" i="1" dirty="0"/>
                <a:t>PCB + readout strips</a:t>
              </a:r>
            </a:p>
          </p:txBody>
        </p:sp>
        <p:sp>
          <p:nvSpPr>
            <p:cNvPr id="139" name="Rectangle 4"/>
            <p:cNvSpPr>
              <a:spLocks noChangeArrowheads="1"/>
            </p:cNvSpPr>
            <p:nvPr/>
          </p:nvSpPr>
          <p:spPr bwMode="auto">
            <a:xfrm>
              <a:off x="931980" y="799603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0" name="Rectangle 4"/>
            <p:cNvSpPr>
              <a:spLocks noChangeArrowheads="1"/>
            </p:cNvSpPr>
            <p:nvPr/>
          </p:nvSpPr>
          <p:spPr bwMode="auto">
            <a:xfrm>
              <a:off x="1489950" y="799603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1" name="Rectangle 4"/>
            <p:cNvSpPr>
              <a:spLocks noChangeArrowheads="1"/>
            </p:cNvSpPr>
            <p:nvPr/>
          </p:nvSpPr>
          <p:spPr bwMode="auto">
            <a:xfrm>
              <a:off x="2018554" y="799603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2" name="Rectangle 4"/>
            <p:cNvSpPr>
              <a:spLocks noChangeArrowheads="1"/>
            </p:cNvSpPr>
            <p:nvPr/>
          </p:nvSpPr>
          <p:spPr bwMode="auto">
            <a:xfrm>
              <a:off x="2517791" y="799603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" name="Rectangle 4"/>
            <p:cNvSpPr>
              <a:spLocks noChangeArrowheads="1"/>
            </p:cNvSpPr>
            <p:nvPr/>
          </p:nvSpPr>
          <p:spPr bwMode="auto">
            <a:xfrm>
              <a:off x="3046394" y="799603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727326" y="8698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656825" y="430271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29799" y="3095"/>
            <a:ext cx="6397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ATLAS  NSW prototype production  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0083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51584" y="62373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82415" y="27091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21708" y="8433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5598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1395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4255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41792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7039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27326" y="8698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4800" y="17117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0" name="Down Arrow 189"/>
          <p:cNvSpPr/>
          <p:nvPr/>
        </p:nvSpPr>
        <p:spPr>
          <a:xfrm rot="2740641">
            <a:off x="7795404" y="10282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75420" y="12753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656825" y="430271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22373" y="20670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77127" y="21143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290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51584" y="62373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82415" y="27091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21708" y="8433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5598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1395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4255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41792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7039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27326" y="8698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4800" y="17117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1" name="Rectangle 36"/>
          <p:cNvSpPr>
            <a:spLocks noChangeArrowheads="1"/>
          </p:cNvSpPr>
          <p:nvPr/>
        </p:nvSpPr>
        <p:spPr bwMode="auto">
          <a:xfrm>
            <a:off x="4589276" y="3746854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Rectangle 6"/>
          <p:cNvSpPr>
            <a:spLocks noChangeArrowheads="1"/>
          </p:cNvSpPr>
          <p:nvPr/>
        </p:nvSpPr>
        <p:spPr bwMode="auto">
          <a:xfrm>
            <a:off x="4588817" y="3612172"/>
            <a:ext cx="2952328" cy="13119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6" name="Rectangle 4"/>
          <p:cNvSpPr>
            <a:spLocks noChangeArrowheads="1"/>
          </p:cNvSpPr>
          <p:nvPr/>
        </p:nvSpPr>
        <p:spPr bwMode="auto">
          <a:xfrm>
            <a:off x="4795163" y="3573076"/>
            <a:ext cx="396166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2" name="Rectangle 4"/>
          <p:cNvSpPr>
            <a:spLocks noChangeArrowheads="1"/>
          </p:cNvSpPr>
          <p:nvPr/>
        </p:nvSpPr>
        <p:spPr bwMode="auto">
          <a:xfrm>
            <a:off x="5364083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" name="Rectangle 4"/>
          <p:cNvSpPr>
            <a:spLocks noChangeArrowheads="1"/>
          </p:cNvSpPr>
          <p:nvPr/>
        </p:nvSpPr>
        <p:spPr bwMode="auto">
          <a:xfrm>
            <a:off x="5889239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6414395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6939550" y="3573076"/>
            <a:ext cx="350104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2" name="Rectangle 4"/>
          <p:cNvSpPr>
            <a:spLocks noChangeArrowheads="1"/>
          </p:cNvSpPr>
          <p:nvPr/>
        </p:nvSpPr>
        <p:spPr bwMode="auto">
          <a:xfrm>
            <a:off x="482354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38151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1012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6409360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6" name="Rectangle 4"/>
          <p:cNvSpPr>
            <a:spLocks noChangeArrowheads="1"/>
          </p:cNvSpPr>
          <p:nvPr/>
        </p:nvSpPr>
        <p:spPr bwMode="auto">
          <a:xfrm>
            <a:off x="693796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Down Arrow 189"/>
          <p:cNvSpPr/>
          <p:nvPr/>
        </p:nvSpPr>
        <p:spPr>
          <a:xfrm rot="2740641">
            <a:off x="7795404" y="10282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75420" y="12753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Down Arrow 191"/>
          <p:cNvSpPr/>
          <p:nvPr/>
        </p:nvSpPr>
        <p:spPr>
          <a:xfrm>
            <a:off x="5772751" y="2852937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656825" y="430271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22373" y="20670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801427" y="3703124"/>
            <a:ext cx="191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 High temp Gluing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77127" y="21143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4030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51584" y="62373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7168115" y="5140625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82415" y="27091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21708" y="8433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5598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1395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4255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41792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7039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27326" y="8698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4800" y="17117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1" name="Rectangle 36"/>
          <p:cNvSpPr>
            <a:spLocks noChangeArrowheads="1"/>
          </p:cNvSpPr>
          <p:nvPr/>
        </p:nvSpPr>
        <p:spPr bwMode="auto">
          <a:xfrm>
            <a:off x="4589276" y="3746854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Rectangle 6"/>
          <p:cNvSpPr>
            <a:spLocks noChangeArrowheads="1"/>
          </p:cNvSpPr>
          <p:nvPr/>
        </p:nvSpPr>
        <p:spPr bwMode="auto">
          <a:xfrm>
            <a:off x="4588817" y="3612172"/>
            <a:ext cx="2952328" cy="13119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6" name="Rectangle 4"/>
          <p:cNvSpPr>
            <a:spLocks noChangeArrowheads="1"/>
          </p:cNvSpPr>
          <p:nvPr/>
        </p:nvSpPr>
        <p:spPr bwMode="auto">
          <a:xfrm>
            <a:off x="4795163" y="3573076"/>
            <a:ext cx="396166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2" name="Rectangle 4"/>
          <p:cNvSpPr>
            <a:spLocks noChangeArrowheads="1"/>
          </p:cNvSpPr>
          <p:nvPr/>
        </p:nvSpPr>
        <p:spPr bwMode="auto">
          <a:xfrm>
            <a:off x="5364083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" name="Rectangle 4"/>
          <p:cNvSpPr>
            <a:spLocks noChangeArrowheads="1"/>
          </p:cNvSpPr>
          <p:nvPr/>
        </p:nvSpPr>
        <p:spPr bwMode="auto">
          <a:xfrm>
            <a:off x="5889239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6414395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6939550" y="3573076"/>
            <a:ext cx="350104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2" name="Rectangle 4"/>
          <p:cNvSpPr>
            <a:spLocks noChangeArrowheads="1"/>
          </p:cNvSpPr>
          <p:nvPr/>
        </p:nvSpPr>
        <p:spPr bwMode="auto">
          <a:xfrm>
            <a:off x="482354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38151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1012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6409360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6" name="Rectangle 4"/>
          <p:cNvSpPr>
            <a:spLocks noChangeArrowheads="1"/>
          </p:cNvSpPr>
          <p:nvPr/>
        </p:nvSpPr>
        <p:spPr bwMode="auto">
          <a:xfrm>
            <a:off x="693796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Down Arrow 189"/>
          <p:cNvSpPr/>
          <p:nvPr/>
        </p:nvSpPr>
        <p:spPr>
          <a:xfrm rot="2740641">
            <a:off x="7795404" y="10282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75420" y="12753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Down Arrow 191"/>
          <p:cNvSpPr/>
          <p:nvPr/>
        </p:nvSpPr>
        <p:spPr>
          <a:xfrm>
            <a:off x="5772751" y="2852937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4604559" y="5015749"/>
            <a:ext cx="2952787" cy="844582"/>
            <a:chOff x="3080558" y="5438040"/>
            <a:chExt cx="2952787" cy="844582"/>
          </a:xfrm>
        </p:grpSpPr>
        <p:sp>
          <p:nvSpPr>
            <p:cNvPr id="65" name="Rectangle 64"/>
            <p:cNvSpPr/>
            <p:nvPr/>
          </p:nvSpPr>
          <p:spPr>
            <a:xfrm>
              <a:off x="5109903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380979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646658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425763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89859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081017" y="5812341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080558" y="567765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3286904" y="563856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3855823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4380979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4906135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5431291" y="563856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331528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387325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440186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4"/>
            <p:cNvSpPr>
              <a:spLocks noChangeArrowheads="1"/>
            </p:cNvSpPr>
            <p:nvPr/>
          </p:nvSpPr>
          <p:spPr bwMode="auto">
            <a:xfrm>
              <a:off x="4901100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542970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" name="Down Arrow 62"/>
          <p:cNvSpPr/>
          <p:nvPr/>
        </p:nvSpPr>
        <p:spPr>
          <a:xfrm>
            <a:off x="5802672" y="4316919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656825" y="430271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22373" y="20670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801427" y="3703124"/>
            <a:ext cx="191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 High temp Gluing</a:t>
            </a:r>
            <a:endParaRPr lang="fr-FR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24965" y="5315765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Pillars </a:t>
            </a:r>
            <a:r>
              <a:rPr lang="en-GB" b="1" i="1" dirty="0" smtClean="0"/>
              <a:t>deposit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77127" y="21143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clip_image002.jpg"/>
          <p:cNvPicPr>
            <a:picLocks noChangeAspect="1"/>
          </p:cNvPicPr>
          <p:nvPr/>
        </p:nvPicPr>
        <p:blipFill rotWithShape="1">
          <a:blip r:embed="rId3" cstate="print"/>
          <a:srcRect l="61579" t="60175" r="4985" b="3560"/>
          <a:stretch/>
        </p:blipFill>
        <p:spPr>
          <a:xfrm>
            <a:off x="9784768" y="4375193"/>
            <a:ext cx="1937882" cy="157658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84021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51584" y="62373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7168115" y="5140625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82415" y="27091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21708" y="8433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5598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13951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4255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41792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70395" y="7996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27326" y="8698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4800" y="17117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1" name="Rectangle 36"/>
          <p:cNvSpPr>
            <a:spLocks noChangeArrowheads="1"/>
          </p:cNvSpPr>
          <p:nvPr/>
        </p:nvSpPr>
        <p:spPr bwMode="auto">
          <a:xfrm>
            <a:off x="4589276" y="3746854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Rectangle 6"/>
          <p:cNvSpPr>
            <a:spLocks noChangeArrowheads="1"/>
          </p:cNvSpPr>
          <p:nvPr/>
        </p:nvSpPr>
        <p:spPr bwMode="auto">
          <a:xfrm>
            <a:off x="4588817" y="3612172"/>
            <a:ext cx="2952328" cy="13119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6" name="Rectangle 4"/>
          <p:cNvSpPr>
            <a:spLocks noChangeArrowheads="1"/>
          </p:cNvSpPr>
          <p:nvPr/>
        </p:nvSpPr>
        <p:spPr bwMode="auto">
          <a:xfrm>
            <a:off x="4795163" y="3573076"/>
            <a:ext cx="396166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2" name="Rectangle 4"/>
          <p:cNvSpPr>
            <a:spLocks noChangeArrowheads="1"/>
          </p:cNvSpPr>
          <p:nvPr/>
        </p:nvSpPr>
        <p:spPr bwMode="auto">
          <a:xfrm>
            <a:off x="5364083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" name="Rectangle 4"/>
          <p:cNvSpPr>
            <a:spLocks noChangeArrowheads="1"/>
          </p:cNvSpPr>
          <p:nvPr/>
        </p:nvSpPr>
        <p:spPr bwMode="auto">
          <a:xfrm>
            <a:off x="5889239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6414395" y="35730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6939550" y="3573076"/>
            <a:ext cx="350104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2" name="Rectangle 4"/>
          <p:cNvSpPr>
            <a:spLocks noChangeArrowheads="1"/>
          </p:cNvSpPr>
          <p:nvPr/>
        </p:nvSpPr>
        <p:spPr bwMode="auto">
          <a:xfrm>
            <a:off x="482354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381519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1012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6409360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6" name="Rectangle 4"/>
          <p:cNvSpPr>
            <a:spLocks noChangeArrowheads="1"/>
          </p:cNvSpPr>
          <p:nvPr/>
        </p:nvSpPr>
        <p:spPr bwMode="auto">
          <a:xfrm>
            <a:off x="6937963" y="37031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Down Arrow 189"/>
          <p:cNvSpPr/>
          <p:nvPr/>
        </p:nvSpPr>
        <p:spPr>
          <a:xfrm rot="2740641">
            <a:off x="7795404" y="10282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75420" y="12753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Down Arrow 191"/>
          <p:cNvSpPr/>
          <p:nvPr/>
        </p:nvSpPr>
        <p:spPr>
          <a:xfrm>
            <a:off x="5772751" y="2852937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4604559" y="5015749"/>
            <a:ext cx="2952787" cy="844582"/>
            <a:chOff x="3080558" y="5438040"/>
            <a:chExt cx="2952787" cy="844582"/>
          </a:xfrm>
        </p:grpSpPr>
        <p:sp>
          <p:nvSpPr>
            <p:cNvPr id="65" name="Rectangle 64"/>
            <p:cNvSpPr/>
            <p:nvPr/>
          </p:nvSpPr>
          <p:spPr>
            <a:xfrm>
              <a:off x="5109903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380979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646658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425763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89859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081017" y="5812341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080558" y="567765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3286904" y="563856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3855823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4380979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4906135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5431291" y="563856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331528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387325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440186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4"/>
            <p:cNvSpPr>
              <a:spLocks noChangeArrowheads="1"/>
            </p:cNvSpPr>
            <p:nvPr/>
          </p:nvSpPr>
          <p:spPr bwMode="auto">
            <a:xfrm>
              <a:off x="4901100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542970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" name="Down Arrow 62"/>
          <p:cNvSpPr/>
          <p:nvPr/>
        </p:nvSpPr>
        <p:spPr>
          <a:xfrm>
            <a:off x="5802672" y="4316919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656825" y="430271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22373" y="20670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801427" y="3703124"/>
            <a:ext cx="191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 High temp Gluing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77127" y="21143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3203544" y="5015749"/>
            <a:ext cx="6049108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4" name="Rectangle 26"/>
          <p:cNvSpPr>
            <a:spLocks noChangeArrowheads="1"/>
          </p:cNvSpPr>
          <p:nvPr/>
        </p:nvSpPr>
        <p:spPr bwMode="auto">
          <a:xfrm>
            <a:off x="3133206" y="50157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5" name="Rectangle 27"/>
          <p:cNvSpPr>
            <a:spLocks noChangeArrowheads="1"/>
          </p:cNvSpPr>
          <p:nvPr/>
        </p:nvSpPr>
        <p:spPr bwMode="auto">
          <a:xfrm>
            <a:off x="8338252" y="50157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6" name="TextBox 75"/>
          <p:cNvSpPr txBox="1"/>
          <p:nvPr/>
        </p:nvSpPr>
        <p:spPr>
          <a:xfrm>
            <a:off x="8446639" y="461274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mesh</a:t>
            </a:r>
            <a:endParaRPr lang="fr-FR" b="1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2131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ivi\Pictures\ATLAS_MM_fotos\DSCN16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t="12125" b="838"/>
          <a:stretch/>
        </p:blipFill>
        <p:spPr bwMode="auto">
          <a:xfrm>
            <a:off x="4878455" y="1505736"/>
            <a:ext cx="3093568" cy="201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Givi\Pictures\ATLAS_MM_fotos\DSCN168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5" t="15529" r="3037" b="23264"/>
          <a:stretch/>
        </p:blipFill>
        <p:spPr bwMode="auto">
          <a:xfrm>
            <a:off x="4878455" y="4425840"/>
            <a:ext cx="3093568" cy="175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20" y="1660282"/>
            <a:ext cx="3619778" cy="17028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8" y="4659838"/>
            <a:ext cx="3622120" cy="1235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6629" y="287339"/>
            <a:ext cx="6577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Real ATLAS NSW prototype 1m x 2m 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47980" y="2720634"/>
            <a:ext cx="2746748" cy="227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69</a:t>
            </a:fld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6050777" y="113640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Open</a:t>
            </a:r>
            <a:r>
              <a:rPr lang="en-US" dirty="0" smtClean="0"/>
              <a:t> 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2024582" y="129095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Open</a:t>
            </a:r>
            <a:r>
              <a:rPr lang="en-US" dirty="0" smtClean="0"/>
              <a:t> 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6050777" y="4034931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Closed</a:t>
            </a:r>
            <a:r>
              <a:rPr lang="en-US" dirty="0" smtClean="0"/>
              <a:t> </a:t>
            </a: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1860303" y="4290506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Closed</a:t>
            </a:r>
            <a:r>
              <a:rPr lang="en-US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6700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96172" y="32057"/>
            <a:ext cx="8856983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dirty="0">
                <a:solidFill>
                  <a:srgbClr val="0000FF"/>
                </a:solidFill>
                <a:latin typeface="Century Schoolbook L" pitchFamily="18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Gaseous Detectors principle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7" name="Slide Number Placeholder 10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774054" y="741402"/>
            <a:ext cx="3702294" cy="5638800"/>
            <a:chOff x="774054" y="741402"/>
            <a:chExt cx="3702294" cy="5638800"/>
          </a:xfrm>
        </p:grpSpPr>
        <p:sp>
          <p:nvSpPr>
            <p:cNvPr id="3" name="Rectangle 2"/>
            <p:cNvSpPr/>
            <p:nvPr/>
          </p:nvSpPr>
          <p:spPr>
            <a:xfrm>
              <a:off x="2046300" y="1126500"/>
              <a:ext cx="2346260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801760" y="741402"/>
              <a:ext cx="2590800" cy="5638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3325760" y="2570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325760" y="2494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325760" y="2798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478160" y="27988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401960" y="28750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478160" y="2722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630560" y="19606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630560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630560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782960" y="2189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06760" y="22654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782960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77380" y="5048788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Anode</a:t>
              </a:r>
              <a:r>
                <a:rPr lang="en-US" dirty="0"/>
                <a:t> 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74054" y="924046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Cathode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630560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863878" y="18198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401960" y="18844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173360" y="21246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097160" y="2429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782960" y="21892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935360" y="20368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527762" y="26464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478160" y="281456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901709" y="4795843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Gas volume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717279" y="3144024"/>
              <a:ext cx="1759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</a:rPr>
                <a:t>I</a:t>
              </a:r>
              <a:r>
                <a:rPr lang="en-GB" dirty="0" smtClean="0">
                  <a:latin typeface="Comic Sans MS" panose="030F0702030302020204" pitchFamily="66" charset="0"/>
                </a:rPr>
                <a:t>onization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014582" y="1047075"/>
              <a:ext cx="2377978" cy="1232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014582" y="5165175"/>
              <a:ext cx="2377978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 rot="17623224">
              <a:off x="1063952" y="5114841"/>
              <a:ext cx="2082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Comic Sans MS" panose="030F0702030302020204" pitchFamily="66" charset="0"/>
                </a:rPr>
                <a:t>Charged Particles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28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70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525" y="848744"/>
            <a:ext cx="4857328" cy="3642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63527" y="179348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Atlas NSW </a:t>
            </a:r>
            <a:endParaRPr 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8904" y="4583922"/>
            <a:ext cx="4459445" cy="1962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Close to 2000 </a:t>
            </a:r>
            <a:r>
              <a:rPr lang="en-US" sz="1350" dirty="0" err="1" smtClean="0">
                <a:latin typeface="Comic Sans MS" panose="030F0702030302020204" pitchFamily="66" charset="0"/>
              </a:rPr>
              <a:t>Micromegas</a:t>
            </a:r>
            <a:r>
              <a:rPr lang="en-US" sz="1350" dirty="0" smtClean="0">
                <a:latin typeface="Comic Sans MS" panose="030F0702030302020204" pitchFamily="66" charset="0"/>
              </a:rPr>
              <a:t> detectors produced with sizes up to 2m x 0.5m</a:t>
            </a:r>
          </a:p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PCBs with pillars built at ELTOS (IT) and ELVIA (FR)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Panels construction and detector </a:t>
            </a:r>
            <a:r>
              <a:rPr lang="en-US" sz="1350" dirty="0" err="1" smtClean="0">
                <a:latin typeface="Comic Sans MS" panose="030F0702030302020204" pitchFamily="66" charset="0"/>
              </a:rPr>
              <a:t>Assy</a:t>
            </a:r>
            <a:r>
              <a:rPr lang="en-US" sz="1350" dirty="0" smtClean="0">
                <a:latin typeface="Comic Sans MS" panose="030F0702030302020204" pitchFamily="66" charset="0"/>
              </a:rPr>
              <a:t> :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</a:t>
            </a:r>
            <a:r>
              <a:rPr lang="en-US" sz="1350" dirty="0" err="1" smtClean="0">
                <a:latin typeface="Comic Sans MS" panose="030F0702030302020204" pitchFamily="66" charset="0"/>
              </a:rPr>
              <a:t>Dubna</a:t>
            </a:r>
            <a:endParaRPr lang="en-US" sz="1350" dirty="0" smtClean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-INFN </a:t>
            </a:r>
            <a:r>
              <a:rPr lang="en-US" sz="1350" dirty="0" err="1" smtClean="0">
                <a:latin typeface="Comic Sans MS" panose="030F0702030302020204" pitchFamily="66" charset="0"/>
              </a:rPr>
              <a:t>Frascati</a:t>
            </a:r>
            <a:endParaRPr lang="en-US" sz="1350" dirty="0" smtClean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-CEA </a:t>
            </a:r>
            <a:r>
              <a:rPr lang="en-US" sz="1350" dirty="0" err="1" smtClean="0">
                <a:latin typeface="Comic Sans MS" panose="030F0702030302020204" pitchFamily="66" charset="0"/>
              </a:rPr>
              <a:t>Saclay</a:t>
            </a:r>
            <a:r>
              <a:rPr lang="en-US" sz="135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</a:t>
            </a:r>
            <a:r>
              <a:rPr lang="en-US" sz="1350" dirty="0" smtClean="0">
                <a:latin typeface="Comic Sans MS" panose="030F0702030302020204" pitchFamily="66" charset="0"/>
              </a:rPr>
              <a:t>LMU</a:t>
            </a:r>
            <a:r>
              <a:rPr lang="en-US" sz="1350" dirty="0" smtClean="0">
                <a:latin typeface="Comic Sans MS" panose="030F0702030302020204" pitchFamily="66" charset="0"/>
              </a:rPr>
              <a:t> </a:t>
            </a:r>
            <a:r>
              <a:rPr lang="en-US" sz="1350" dirty="0" smtClean="0">
                <a:latin typeface="Comic Sans MS" panose="030F0702030302020204" pitchFamily="66" charset="0"/>
              </a:rPr>
              <a:t>Munich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7515" y="4583922"/>
            <a:ext cx="3888432" cy="15465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MPT participated largely to the R&amp;D and was also involved in the mass production with industry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-Specification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</a:t>
            </a:r>
            <a:r>
              <a:rPr lang="en-US" sz="1350" dirty="0">
                <a:latin typeface="Comic Sans MS" panose="030F0702030302020204" pitchFamily="66" charset="0"/>
              </a:rPr>
              <a:t>C</a:t>
            </a:r>
            <a:r>
              <a:rPr lang="en-US" sz="1350" dirty="0" smtClean="0">
                <a:latin typeface="Comic Sans MS" panose="030F0702030302020204" pitchFamily="66" charset="0"/>
              </a:rPr>
              <a:t>ompanies selection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-Technology transfer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endParaRPr lang="en-US" sz="135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01278" y="473407"/>
            <a:ext cx="8882764" cy="59708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Unfortunately for other applications, we were </a:t>
            </a:r>
            <a:r>
              <a:rPr lang="en-GB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really limited with 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resistive values obtained by screen printing.</a:t>
            </a: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So the last evolution is the introduction of </a:t>
            </a: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Vacuum deposited resistive DLC layers (Diamond Like Carbon).</a:t>
            </a:r>
          </a:p>
          <a:p>
            <a:pPr>
              <a:buFont typeface="StarSymbol"/>
              <a:buNone/>
            </a:pP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This is the result of a large collaboration effort :</a:t>
            </a: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We can now access nearly all resistive values </a:t>
            </a: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(from </a:t>
            </a:r>
            <a:r>
              <a:rPr lang="en-GB" sz="2400" i="1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kOhms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to </a:t>
            </a:r>
            <a:r>
              <a:rPr lang="en-GB" sz="2400" i="1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Gohms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per Square) . </a:t>
            </a: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800" i="1" dirty="0" smtClean="0">
              <a:solidFill>
                <a:srgbClr val="3333FF"/>
              </a:solidFill>
              <a:latin typeface="Century Schoolbook L" pitchFamily="1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71</a:t>
            </a:fld>
            <a:endParaRPr lang="en-GB"/>
          </a:p>
        </p:txBody>
      </p:sp>
      <p:grpSp>
        <p:nvGrpSpPr>
          <p:cNvPr id="4" name="组合 6"/>
          <p:cNvGrpSpPr/>
          <p:nvPr/>
        </p:nvGrpSpPr>
        <p:grpSpPr>
          <a:xfrm>
            <a:off x="876614" y="3745832"/>
            <a:ext cx="8243324" cy="1244226"/>
            <a:chOff x="1610348" y="4728210"/>
            <a:chExt cx="9191002" cy="1249680"/>
          </a:xfrm>
        </p:grpSpPr>
        <p:pic>
          <p:nvPicPr>
            <p:cNvPr id="5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1011" y="4753667"/>
              <a:ext cx="1161721" cy="1113522"/>
            </a:xfrm>
            <a:prstGeom prst="rect">
              <a:avLst/>
            </a:prstGeom>
          </p:spPr>
        </p:pic>
        <p:pic>
          <p:nvPicPr>
            <p:cNvPr id="6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8277" y="4728210"/>
              <a:ext cx="1333635" cy="1138979"/>
            </a:xfrm>
            <a:prstGeom prst="rect">
              <a:avLst/>
            </a:prstGeom>
          </p:spPr>
        </p:pic>
        <p:pic>
          <p:nvPicPr>
            <p:cNvPr id="7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8120" y="4753667"/>
              <a:ext cx="1176770" cy="111352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</p:pic>
        <p:pic>
          <p:nvPicPr>
            <p:cNvPr id="8" name="图片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0348" y="4728210"/>
              <a:ext cx="1161721" cy="1138979"/>
            </a:xfrm>
            <a:prstGeom prst="rect">
              <a:avLst/>
            </a:prstGeom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6755" t="8723" r="6353" b="2795"/>
            <a:stretch/>
          </p:blipFill>
          <p:spPr bwMode="auto">
            <a:xfrm>
              <a:off x="9088942" y="4728210"/>
              <a:ext cx="1712408" cy="124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图片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1098" y="4758690"/>
              <a:ext cx="1513705" cy="1108499"/>
            </a:xfrm>
            <a:prstGeom prst="rect">
              <a:avLst/>
            </a:prstGeom>
          </p:spPr>
        </p:pic>
      </p:grpSp>
      <p:pic>
        <p:nvPicPr>
          <p:cNvPr id="11" name="Picture 8">
            <a:extLst>
              <a:ext uri="{FF2B5EF4-FFF2-40B4-BE49-F238E27FC236}">
                <a16:creationId xmlns:a16="http://schemas.microsoft.com/office/drawing/2014/main" id="{E9735EAC-2255-4DC4-A8BE-0794194DEE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820" y="3745832"/>
            <a:ext cx="1657201" cy="104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03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ochi\Pictures\work13\P10408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724" y="1167182"/>
            <a:ext cx="1442327" cy="1923956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D2E09B-F920-3E4B-A64F-3E0E0C57EC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8455" y="1167182"/>
            <a:ext cx="1332119" cy="17215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30D3C4-DF2F-084E-B8AA-C794697180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27014" y="1371256"/>
            <a:ext cx="1734211" cy="1300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413249" y="554314"/>
            <a:ext cx="649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ESS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4661" y="56783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Kobe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0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73" y="1025452"/>
            <a:ext cx="2253749" cy="19993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73881" y="537084"/>
            <a:ext cx="145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China USTC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7676655"/>
              </p:ext>
            </p:extLst>
          </p:nvPr>
        </p:nvGraphicFramePr>
        <p:xfrm>
          <a:off x="-111056" y="3505822"/>
          <a:ext cx="5403492" cy="25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8625060"/>
              </p:ext>
            </p:extLst>
          </p:nvPr>
        </p:nvGraphicFramePr>
        <p:xfrm>
          <a:off x="5738018" y="3639037"/>
          <a:ext cx="5271727" cy="2386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408382" y="5974389"/>
            <a:ext cx="7625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Initial results: example of 1m </a:t>
            </a:r>
            <a:r>
              <a:rPr lang="en-US" dirty="0">
                <a:latin typeface="Comic Sans MS" panose="030F0702030302020204" pitchFamily="66" charset="0"/>
              </a:rPr>
              <a:t>x 0.6m foils  </a:t>
            </a:r>
            <a:r>
              <a:rPr lang="en-US" dirty="0" smtClean="0">
                <a:latin typeface="Comic Sans MS" panose="030F0702030302020204" pitchFamily="66" charset="0"/>
              </a:rPr>
              <a:t>500Kohms/square +/-60%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The error dropped today to values around +/- 30%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645D794-E27D-47C8-B73D-2DE9C4B00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72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05480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39915" y="1559799"/>
            <a:ext cx="9108822" cy="44935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DLC brought new capabilities:</a:t>
            </a:r>
          </a:p>
          <a:p>
            <a:pPr>
              <a:buFont typeface="StarSymbol"/>
              <a:buNone/>
            </a:pP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Possibility to make 2D </a:t>
            </a:r>
            <a:r>
              <a:rPr lang="en-GB" sz="2400" i="1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detectors.</a:t>
            </a: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Spark protection improvement.</a:t>
            </a:r>
          </a:p>
          <a:p>
            <a:pPr>
              <a:buFont typeface="StarSymbol"/>
              <a:buNone/>
            </a:pPr>
            <a:r>
              <a:rPr lang="en-GB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P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ossibility to make High rate resistive detectors.</a:t>
            </a:r>
          </a:p>
          <a:p>
            <a:pPr>
              <a:buFont typeface="StarSymbol"/>
              <a:buNone/>
            </a:pPr>
            <a:r>
              <a:rPr lang="en-GB" sz="2400" i="1" dirty="0">
                <a:solidFill>
                  <a:srgbClr val="00B0F0"/>
                </a:solidFill>
                <a:latin typeface="Comic Sans MS" panose="030F0702030302020204" pitchFamily="66" charset="0"/>
              </a:rPr>
              <a:t>B</a:t>
            </a: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etter granularity thanks to the resistive spreading effect.</a:t>
            </a:r>
          </a:p>
          <a:p>
            <a:pPr>
              <a:buFont typeface="StarSymbol"/>
              <a:buNone/>
            </a:pPr>
            <a:r>
              <a:rPr lang="en-GB" sz="2400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Removed the need of electronic FE protections.</a:t>
            </a: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 smtClean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400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>
              <a:buFont typeface="StarSymbol"/>
              <a:buNone/>
            </a:pPr>
            <a:endParaRPr lang="en-GB" sz="2800" i="1" dirty="0" smtClean="0">
              <a:solidFill>
                <a:srgbClr val="3333FF"/>
              </a:solidFill>
              <a:latin typeface="Century Schoolbook L" pitchFamily="1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73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68619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/>
          <p:cNvSpPr/>
          <p:nvPr/>
        </p:nvSpPr>
        <p:spPr>
          <a:xfrm>
            <a:off x="8177646" y="5312940"/>
            <a:ext cx="243241" cy="3575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1" name="Rectangle 200"/>
          <p:cNvSpPr/>
          <p:nvPr/>
        </p:nvSpPr>
        <p:spPr>
          <a:xfrm>
            <a:off x="10486599" y="5309095"/>
            <a:ext cx="243241" cy="3575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2934109" y="186060"/>
            <a:ext cx="7907632" cy="584695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High rate resistive </a:t>
            </a:r>
            <a:r>
              <a:rPr lang="en-GB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00307" y="3259225"/>
            <a:ext cx="4810852" cy="1543943"/>
            <a:chOff x="410514" y="4174161"/>
            <a:chExt cx="4810852" cy="1543943"/>
          </a:xfrm>
        </p:grpSpPr>
        <p:sp>
          <p:nvSpPr>
            <p:cNvPr id="89" name="Rectangle 88"/>
            <p:cNvSpPr/>
            <p:nvPr/>
          </p:nvSpPr>
          <p:spPr>
            <a:xfrm>
              <a:off x="410514" y="4174161"/>
              <a:ext cx="4306313" cy="15084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911424" y="4360879"/>
              <a:ext cx="3334005" cy="723267"/>
              <a:chOff x="2176686" y="2959454"/>
              <a:chExt cx="5302614" cy="1186825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2176686" y="3316302"/>
                <a:ext cx="5302614" cy="829977"/>
              </a:xfrm>
              <a:prstGeom prst="rect">
                <a:avLst/>
              </a:prstGeom>
              <a:solidFill>
                <a:srgbClr val="15FF7F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037490" y="2961602"/>
                <a:ext cx="300797" cy="3772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307103" y="2959455"/>
                <a:ext cx="252597" cy="37935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703564" y="2959456"/>
                <a:ext cx="252597" cy="39123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924975" y="2959454"/>
                <a:ext cx="279444" cy="3857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401318" y="3640342"/>
                <a:ext cx="961496" cy="5400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623678" y="3640340"/>
                <a:ext cx="1026114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981993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268971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186712" y="3361000"/>
                <a:ext cx="5292588" cy="27002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2176686" y="3068783"/>
                <a:ext cx="5292588" cy="0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2186712" y="3565282"/>
                <a:ext cx="5292588" cy="7277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186712" y="3316307"/>
                <a:ext cx="5282561" cy="7502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1024110" y="5194884"/>
              <a:ext cx="419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1 </a:t>
              </a:r>
              <a:r>
                <a:rPr lang="en-US" sz="1400" dirty="0" smtClean="0">
                  <a:latin typeface="Comic Sans MS" panose="030F0702030302020204" pitchFamily="66" charset="0"/>
                </a:rPr>
                <a:t>DLC layer without pattern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640394" y="1531853"/>
            <a:ext cx="4208095" cy="1714951"/>
            <a:chOff x="7640394" y="1552393"/>
            <a:chExt cx="4208095" cy="1714951"/>
          </a:xfrm>
        </p:grpSpPr>
        <p:grpSp>
          <p:nvGrpSpPr>
            <p:cNvPr id="5" name="Group 4"/>
            <p:cNvGrpSpPr/>
            <p:nvPr/>
          </p:nvGrpSpPr>
          <p:grpSpPr>
            <a:xfrm>
              <a:off x="7640394" y="1552393"/>
              <a:ext cx="3888432" cy="1579060"/>
              <a:chOff x="7683296" y="1678187"/>
              <a:chExt cx="3888432" cy="144595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7683296" y="1678187"/>
                <a:ext cx="3888432" cy="144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7756990" y="1994409"/>
                <a:ext cx="3672464" cy="759078"/>
                <a:chOff x="3143616" y="5622210"/>
                <a:chExt cx="3672464" cy="759078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3207040" y="5813552"/>
                  <a:ext cx="3528392" cy="567736"/>
                  <a:chOff x="1691680" y="5129472"/>
                  <a:chExt cx="3528392" cy="567736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691680" y="5181045"/>
                    <a:ext cx="3528392" cy="16200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1691680" y="5337208"/>
                    <a:ext cx="3528392" cy="3600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83575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69979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3707904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4644008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907704" y="5265216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2771800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3779912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4716016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835696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2699848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707960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4644064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835696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2699848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3707960" y="5129472"/>
                    <a:ext cx="504000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4644064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2222025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3059832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4094233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5030337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</p:grpSp>
            <p:sp>
              <p:nvSpPr>
                <p:cNvPr id="46" name="Rectangle 45"/>
                <p:cNvSpPr/>
                <p:nvPr/>
              </p:nvSpPr>
              <p:spPr>
                <a:xfrm>
                  <a:off x="3529715" y="5623414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404015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404542" y="5622322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6337919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143616" y="5661248"/>
                  <a:ext cx="36724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/>
            <p:cNvSpPr txBox="1"/>
            <p:nvPr/>
          </p:nvSpPr>
          <p:spPr>
            <a:xfrm>
              <a:off x="7883604" y="2744124"/>
              <a:ext cx="39648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2 layers screen printed </a:t>
              </a:r>
              <a:r>
                <a:rPr lang="en-US" sz="1400" dirty="0" smtClean="0">
                  <a:latin typeface="Comic Sans MS" panose="030F0702030302020204" pitchFamily="66" charset="0"/>
                </a:rPr>
                <a:t>pads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7640394" y="3342870"/>
            <a:ext cx="4069639" cy="1781828"/>
            <a:chOff x="7640394" y="3342870"/>
            <a:chExt cx="4069639" cy="1781828"/>
          </a:xfrm>
        </p:grpSpPr>
        <p:grpSp>
          <p:nvGrpSpPr>
            <p:cNvPr id="3" name="Group 2"/>
            <p:cNvGrpSpPr/>
            <p:nvPr/>
          </p:nvGrpSpPr>
          <p:grpSpPr>
            <a:xfrm>
              <a:off x="7640394" y="3342870"/>
              <a:ext cx="3888432" cy="1548172"/>
              <a:chOff x="7505100" y="1721537"/>
              <a:chExt cx="3888432" cy="154817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505100" y="1721537"/>
                <a:ext cx="3888432" cy="15481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274795" y="2031724"/>
                <a:ext cx="395654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BBACCD-9810-4A6F-BF12-6E4CB8204980}"/>
                  </a:ext>
                </a:extLst>
              </p:cNvPr>
              <p:cNvSpPr/>
              <p:nvPr/>
            </p:nvSpPr>
            <p:spPr>
              <a:xfrm>
                <a:off x="9345414" y="2359341"/>
                <a:ext cx="240956" cy="342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7686305" y="2403272"/>
                <a:ext cx="3559176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686306" y="2389290"/>
                <a:ext cx="3559176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7686307" y="2461334"/>
                <a:ext cx="3559176" cy="519356"/>
                <a:chOff x="1152874" y="3459709"/>
                <a:chExt cx="4745568" cy="692474"/>
              </a:xfrm>
            </p:grpSpPr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17393631-177E-4F21-94F6-EF4E170EC153}"/>
                    </a:ext>
                  </a:extLst>
                </p:cNvPr>
                <p:cNvGrpSpPr/>
                <p:nvPr/>
              </p:nvGrpSpPr>
              <p:grpSpPr>
                <a:xfrm>
                  <a:off x="1152874" y="3669583"/>
                  <a:ext cx="4745567" cy="482600"/>
                  <a:chOff x="1168399" y="1295400"/>
                  <a:chExt cx="4745567" cy="482600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EAB62B83-7783-48E9-BE14-F2ABE087C042}"/>
                      </a:ext>
                    </a:extLst>
                  </p:cNvPr>
                  <p:cNvSpPr/>
                  <p:nvPr/>
                </p:nvSpPr>
                <p:spPr>
                  <a:xfrm>
                    <a:off x="1168399" y="1295400"/>
                    <a:ext cx="4745567" cy="4826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5B873F9-BDDA-4D33-9AA2-2785B722A4EA}"/>
                      </a:ext>
                    </a:extLst>
                  </p:cNvPr>
                  <p:cNvSpPr/>
                  <p:nvPr/>
                </p:nvSpPr>
                <p:spPr>
                  <a:xfrm>
                    <a:off x="131928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3158B424-DDF5-415F-81AB-A54D8DF8FE56}"/>
                      </a:ext>
                    </a:extLst>
                  </p:cNvPr>
                  <p:cNvSpPr/>
                  <p:nvPr/>
                </p:nvSpPr>
                <p:spPr>
                  <a:xfrm>
                    <a:off x="189324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5C85B378-C857-4415-A9AC-1DFB5AD7928F}"/>
                      </a:ext>
                    </a:extLst>
                  </p:cNvPr>
                  <p:cNvSpPr/>
                  <p:nvPr/>
                </p:nvSpPr>
                <p:spPr>
                  <a:xfrm>
                    <a:off x="246721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E509B7B4-50F4-4399-BAD4-F79324D2AD05}"/>
                      </a:ext>
                    </a:extLst>
                  </p:cNvPr>
                  <p:cNvSpPr/>
                  <p:nvPr/>
                </p:nvSpPr>
                <p:spPr>
                  <a:xfrm>
                    <a:off x="304117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0A8E482E-268B-45C4-A3C4-ACDAC9DC8123}"/>
                      </a:ext>
                    </a:extLst>
                  </p:cNvPr>
                  <p:cNvSpPr/>
                  <p:nvPr/>
                </p:nvSpPr>
                <p:spPr>
                  <a:xfrm>
                    <a:off x="361514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558C2EA6-6D31-4595-BC6F-3698903DDC55}"/>
                      </a:ext>
                    </a:extLst>
                  </p:cNvPr>
                  <p:cNvSpPr/>
                  <p:nvPr/>
                </p:nvSpPr>
                <p:spPr>
                  <a:xfrm>
                    <a:off x="418910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46F0B984-B3FD-456E-926A-2E348D5B910C}"/>
                      </a:ext>
                    </a:extLst>
                  </p:cNvPr>
                  <p:cNvSpPr/>
                  <p:nvPr/>
                </p:nvSpPr>
                <p:spPr>
                  <a:xfrm>
                    <a:off x="476307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F3532E51-DF9D-4A61-8185-552906A42D59}"/>
                      </a:ext>
                    </a:extLst>
                  </p:cNvPr>
                  <p:cNvSpPr/>
                  <p:nvPr/>
                </p:nvSpPr>
                <p:spPr>
                  <a:xfrm>
                    <a:off x="533703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1152874" y="3459709"/>
                  <a:ext cx="4745568" cy="209874"/>
                  <a:chOff x="1152874" y="3325255"/>
                  <a:chExt cx="4745568" cy="209874"/>
                </a:xfrm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80BBACCD-9810-4A6F-BF12-6E4CB8204980}"/>
                      </a:ext>
                    </a:extLst>
                  </p:cNvPr>
                  <p:cNvSpPr/>
                  <p:nvPr/>
                </p:nvSpPr>
                <p:spPr>
                  <a:xfrm>
                    <a:off x="3365019" y="3338572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00C58714-EFA4-4F2D-851B-962C3300B43B}"/>
                      </a:ext>
                    </a:extLst>
                  </p:cNvPr>
                  <p:cNvSpPr/>
                  <p:nvPr/>
                </p:nvSpPr>
                <p:spPr>
                  <a:xfrm>
                    <a:off x="1404460" y="3333672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DB7D6F0F-0EA0-4167-9672-5C2DBB57F100}"/>
                      </a:ext>
                    </a:extLst>
                  </p:cNvPr>
                  <p:cNvSpPr/>
                  <p:nvPr/>
                </p:nvSpPr>
                <p:spPr>
                  <a:xfrm>
                    <a:off x="5422215" y="3325255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grpSp>
                <p:nvGrpSpPr>
                  <p:cNvPr id="21" name="Groupe 168">
                    <a:extLst>
                      <a:ext uri="{FF2B5EF4-FFF2-40B4-BE49-F238E27FC236}">
                        <a16:creationId xmlns:a16="http://schemas.microsoft.com/office/drawing/2014/main" id="{A01120EF-B556-43DD-8EF1-8E6314E56A28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152874" y="3378506"/>
                    <a:ext cx="4745568" cy="156623"/>
                    <a:chOff x="1168397" y="2105455"/>
                    <a:chExt cx="4745568" cy="156623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700C5D53-6B91-4098-A47A-282B9AA47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 dirty="0"/>
                    </a:p>
                  </p:txBody>
                </p:sp>
                <p:cxnSp>
                  <p:nvCxnSpPr>
                    <p:cNvPr id="23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7946256" y="2468399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911967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005753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964925" y="2461334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0930637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024422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415027" y="2359341"/>
                <a:ext cx="113997" cy="1034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415027" y="2359340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9501782" y="2358192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7680176" y="2105698"/>
                <a:ext cx="3559175" cy="29271"/>
              </a:xfrm>
              <a:prstGeom prst="line">
                <a:avLst/>
              </a:prstGeom>
              <a:ln w="508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/>
            <p:cNvSpPr txBox="1"/>
            <p:nvPr/>
          </p:nvSpPr>
          <p:spPr>
            <a:xfrm>
              <a:off x="7993536" y="4601478"/>
              <a:ext cx="37164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2 DLC layers without patterns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01217" y="824759"/>
            <a:ext cx="3415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Medium rate </a:t>
            </a:r>
            <a:r>
              <a:rPr lang="en-US" sz="1400" u="sng" dirty="0" smtClean="0">
                <a:latin typeface="Comic Sans MS" panose="030F0702030302020204" pitchFamily="66" charset="0"/>
              </a:rPr>
              <a:t>detectors 100kHz/cm2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Side evacuation of the charges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7604324" y="912850"/>
            <a:ext cx="38919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High rate </a:t>
            </a:r>
            <a:r>
              <a:rPr lang="en-US" sz="1400" u="sng" dirty="0" smtClean="0">
                <a:latin typeface="Comic Sans MS" panose="030F0702030302020204" pitchFamily="66" charset="0"/>
              </a:rPr>
              <a:t>detectors 10Mhz/cm2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Charge evacuation inside active area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74</a:t>
            </a:fld>
            <a:endParaRPr lang="en-GB"/>
          </a:p>
        </p:txBody>
      </p:sp>
      <p:grpSp>
        <p:nvGrpSpPr>
          <p:cNvPr id="139" name="Group 138"/>
          <p:cNvGrpSpPr/>
          <p:nvPr/>
        </p:nvGrpSpPr>
        <p:grpSpPr>
          <a:xfrm>
            <a:off x="400308" y="1387761"/>
            <a:ext cx="5325459" cy="1805630"/>
            <a:chOff x="410514" y="2037534"/>
            <a:chExt cx="5325459" cy="1805630"/>
          </a:xfrm>
        </p:grpSpPr>
        <p:sp>
          <p:nvSpPr>
            <p:cNvPr id="90" name="TextBox 89"/>
            <p:cNvSpPr txBox="1"/>
            <p:nvPr/>
          </p:nvSpPr>
          <p:spPr>
            <a:xfrm>
              <a:off x="839429" y="3319944"/>
              <a:ext cx="4896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Single layer screen </a:t>
              </a:r>
              <a:r>
                <a:rPr lang="en-US" sz="1400" dirty="0" smtClean="0">
                  <a:latin typeface="Comic Sans MS" panose="030F0702030302020204" pitchFamily="66" charset="0"/>
                </a:rPr>
                <a:t>printed strips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410514" y="2037534"/>
              <a:ext cx="4306313" cy="1652934"/>
              <a:chOff x="410514" y="2037534"/>
              <a:chExt cx="4306313" cy="1652934"/>
            </a:xfrm>
          </p:grpSpPr>
          <p:pic>
            <p:nvPicPr>
              <p:cNvPr id="7" name="Picture 79" descr="RMM_structure_front.pdf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9429" y="2073021"/>
                <a:ext cx="3614565" cy="1151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10514" y="2037534"/>
                <a:ext cx="4306313" cy="16529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7640394" y="5142450"/>
            <a:ext cx="3888432" cy="1606064"/>
            <a:chOff x="7640394" y="5142450"/>
            <a:chExt cx="3888432" cy="1606064"/>
          </a:xfrm>
        </p:grpSpPr>
        <p:sp>
          <p:nvSpPr>
            <p:cNvPr id="128" name="TextBox 127"/>
            <p:cNvSpPr txBox="1"/>
            <p:nvPr/>
          </p:nvSpPr>
          <p:spPr>
            <a:xfrm>
              <a:off x="7685276" y="6225294"/>
              <a:ext cx="36729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 DLC </a:t>
              </a:r>
              <a:r>
                <a:rPr lang="en-US" sz="1400" dirty="0">
                  <a:latin typeface="Comic Sans MS" panose="030F0702030302020204" pitchFamily="66" charset="0"/>
                </a:rPr>
                <a:t>and </a:t>
              </a:r>
              <a:r>
                <a:rPr lang="en-US" sz="1400" dirty="0" smtClean="0">
                  <a:latin typeface="Comic Sans MS" panose="030F0702030302020204" pitchFamily="66" charset="0"/>
                </a:rPr>
                <a:t> screen printed pads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7835091" y="5327614"/>
              <a:ext cx="3559319" cy="877110"/>
              <a:chOff x="1028286" y="5847597"/>
              <a:chExt cx="3559319" cy="877110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2454399" y="5847597"/>
                <a:ext cx="253356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1028426" y="6100418"/>
                <a:ext cx="3559179" cy="624289"/>
                <a:chOff x="1015701" y="5331959"/>
                <a:chExt cx="3559179" cy="624289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1015701" y="5331959"/>
                  <a:ext cx="3559179" cy="624289"/>
                  <a:chOff x="1019900" y="4462041"/>
                  <a:chExt cx="3559179" cy="624289"/>
                </a:xfrm>
              </p:grpSpPr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1019901" y="4538514"/>
                    <a:ext cx="3559178" cy="547816"/>
                    <a:chOff x="1044228" y="3531033"/>
                    <a:chExt cx="3559178" cy="547816"/>
                  </a:xfrm>
                </p:grpSpPr>
                <p:sp>
                  <p:nvSpPr>
                    <p:cNvPr id="166" name="Rectangle 165"/>
                    <p:cNvSpPr/>
                    <p:nvPr/>
                  </p:nvSpPr>
                  <p:spPr>
                    <a:xfrm>
                      <a:off x="1047526" y="3549546"/>
                      <a:ext cx="149092" cy="10707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7" name="Rectangle 166"/>
                    <p:cNvSpPr/>
                    <p:nvPr/>
                  </p:nvSpPr>
                  <p:spPr>
                    <a:xfrm>
                      <a:off x="1203237" y="3537894"/>
                      <a:ext cx="543372" cy="12750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Rectangle 167"/>
                    <p:cNvSpPr/>
                    <p:nvPr/>
                  </p:nvSpPr>
                  <p:spPr>
                    <a:xfrm>
                      <a:off x="2053970" y="3546365"/>
                      <a:ext cx="565788" cy="118349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>
                      <a:off x="2916654" y="3540557"/>
                      <a:ext cx="547325" cy="112084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/>
                    <p:cNvSpPr/>
                    <p:nvPr/>
                  </p:nvSpPr>
                  <p:spPr>
                    <a:xfrm>
                      <a:off x="1852200" y="3544777"/>
                      <a:ext cx="207278" cy="11741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Rectangle 170"/>
                    <p:cNvSpPr/>
                    <p:nvPr/>
                  </p:nvSpPr>
                  <p:spPr>
                    <a:xfrm>
                      <a:off x="2729722" y="3540807"/>
                      <a:ext cx="189399" cy="11741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>
                      <a:off x="3580749" y="3537894"/>
                      <a:ext cx="189399" cy="11741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>
                      <a:off x="3767496" y="3531960"/>
                      <a:ext cx="535438" cy="112084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>
                      <a:off x="4413863" y="3531033"/>
                      <a:ext cx="189399" cy="11741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75" name="Group 174"/>
                    <p:cNvGrpSpPr/>
                    <p:nvPr/>
                  </p:nvGrpSpPr>
                  <p:grpSpPr>
                    <a:xfrm>
                      <a:off x="1044228" y="3599107"/>
                      <a:ext cx="3559178" cy="479742"/>
                      <a:chOff x="1051353" y="2717875"/>
                      <a:chExt cx="3559178" cy="479742"/>
                    </a:xfrm>
                  </p:grpSpPr>
                  <p:grpSp>
                    <p:nvGrpSpPr>
                      <p:cNvPr id="180" name="Groupe 15">
                        <a:extLst>
                          <a:ext uri="{FF2B5EF4-FFF2-40B4-BE49-F238E27FC236}">
                            <a16:creationId xmlns:a16="http://schemas.microsoft.com/office/drawing/2014/main" id="{17393631-177E-4F21-94F6-EF4E170EC15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51355" y="2835666"/>
                        <a:ext cx="3559176" cy="361951"/>
                        <a:chOff x="1168399" y="1295399"/>
                        <a:chExt cx="4745567" cy="482601"/>
                      </a:xfrm>
                    </p:grpSpPr>
                    <p:sp>
                      <p:nvSpPr>
                        <p:cNvPr id="186" name="Rectangle 185">
                          <a:extLst>
                            <a:ext uri="{FF2B5EF4-FFF2-40B4-BE49-F238E27FC236}">
                              <a16:creationId xmlns:a16="http://schemas.microsoft.com/office/drawing/2014/main" id="{EAB62B83-7783-48E9-BE14-F2ABE087C0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68399" y="1295400"/>
                          <a:ext cx="4745567" cy="482600"/>
                        </a:xfrm>
                        <a:prstGeom prst="rect">
                          <a:avLst/>
                        </a:prstGeom>
                        <a:solidFill>
                          <a:srgbClr val="15FF7F"/>
                        </a:solidFill>
                        <a:ln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7" name="Rectangle 186">
                          <a:extLst>
                            <a:ext uri="{FF2B5EF4-FFF2-40B4-BE49-F238E27FC236}">
                              <a16:creationId xmlns:a16="http://schemas.microsoft.com/office/drawing/2014/main" id="{A5B873F9-BDDA-4D33-9AA2-2785B722A4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9284" y="1295399"/>
                          <a:ext cx="1003181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8" name="Rectangle 187">
                          <a:extLst>
                            <a:ext uri="{FF2B5EF4-FFF2-40B4-BE49-F238E27FC236}">
                              <a16:creationId xmlns:a16="http://schemas.microsoft.com/office/drawing/2014/main" id="{5C85B378-C857-4415-A9AC-1DFB5AD792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7212" y="1295399"/>
                          <a:ext cx="1003182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9" name="Rectangle 188">
                          <a:extLst>
                            <a:ext uri="{FF2B5EF4-FFF2-40B4-BE49-F238E27FC236}">
                              <a16:creationId xmlns:a16="http://schemas.microsoft.com/office/drawing/2014/main" id="{0A8E482E-268B-45C4-A3C4-ACDAC9DC81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5144" y="1295399"/>
                          <a:ext cx="1006144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90" name="Rectangle 189">
                          <a:extLst>
                            <a:ext uri="{FF2B5EF4-FFF2-40B4-BE49-F238E27FC236}">
                              <a16:creationId xmlns:a16="http://schemas.microsoft.com/office/drawing/2014/main" id="{46F0B984-B3FD-456E-926A-2E348D5B91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63074" y="1295399"/>
                          <a:ext cx="1015965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</p:grpSp>
                  <p:sp>
                    <p:nvSpPr>
                      <p:cNvPr id="181" name="Rectangle 180">
                        <a:extLst>
                          <a:ext uri="{FF2B5EF4-FFF2-40B4-BE49-F238E27FC236}">
                            <a16:creationId xmlns:a16="http://schemas.microsoft.com/office/drawing/2014/main" id="{700C5D53-6B91-4098-A47A-282B9AA47B8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51353" y="2732179"/>
                        <a:ext cx="3559175" cy="103486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 dirty="0"/>
                      </a:p>
                    </p:txBody>
                  </p:sp>
                  <p:cxnSp>
                    <p:nvCxnSpPr>
                      <p:cNvPr id="182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164520" y="2725533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3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018343" y="2725436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4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882790" y="2717875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5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754610" y="2717875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6" name="Rectangle 175"/>
                    <p:cNvSpPr/>
                    <p:nvPr/>
                  </p:nvSpPr>
                  <p:spPr>
                    <a:xfrm>
                      <a:off x="1225310" y="3606667"/>
                      <a:ext cx="45719" cy="14368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1019900" y="4467852"/>
                    <a:ext cx="3559035" cy="84405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1722282" y="4462041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2595708" y="4464477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3442741" y="4464218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4281079" y="4464218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44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37916" y="5364565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89278" y="5363875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47643" y="5361100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18181" y="5355871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Rectangle 147"/>
                <p:cNvSpPr/>
                <p:nvPr/>
              </p:nvSpPr>
              <p:spPr>
                <a:xfrm>
                  <a:off x="1716970" y="5386819"/>
                  <a:ext cx="113636" cy="10381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2589922" y="5387191"/>
                  <a:ext cx="113636" cy="968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3436663" y="5385618"/>
                  <a:ext cx="113636" cy="846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4274171" y="5382939"/>
                  <a:ext cx="113636" cy="87301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42" name="Straight Connector 141"/>
              <p:cNvCxnSpPr/>
              <p:nvPr/>
            </p:nvCxnSpPr>
            <p:spPr>
              <a:xfrm flipV="1">
                <a:off x="1028286" y="5921403"/>
                <a:ext cx="3559175" cy="29271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Rectangle 190"/>
            <p:cNvSpPr/>
            <p:nvPr/>
          </p:nvSpPr>
          <p:spPr>
            <a:xfrm>
              <a:off x="7640394" y="5142450"/>
              <a:ext cx="3888432" cy="15481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5884326" y="2120173"/>
            <a:ext cx="177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Comic Sans MS" panose="030F0702030302020204" pitchFamily="66" charset="0"/>
              </a:rPr>
              <a:t>Printed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198314" y="3916907"/>
            <a:ext cx="105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DLC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6221840" y="5432145"/>
            <a:ext cx="99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Comic Sans MS" panose="030F0702030302020204" pitchFamily="66" charset="0"/>
              </a:rPr>
              <a:t>Mix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95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161863" y="5016173"/>
            <a:ext cx="2275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LSBB </a:t>
            </a:r>
            <a:endParaRPr lang="en-US" sz="1400" dirty="0">
              <a:latin typeface="Comic Sans MS" pitchFamily="66" charset="0"/>
            </a:endParaRPr>
          </a:p>
          <a:p>
            <a:pPr algn="ctr"/>
            <a:r>
              <a:rPr lang="en-US" sz="1400" dirty="0">
                <a:latin typeface="Comic Sans MS" pitchFamily="66" charset="0"/>
              </a:rPr>
              <a:t>50cm x 50cm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X/Y 1mm/1mm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30M/</a:t>
            </a:r>
            <a:r>
              <a:rPr lang="en-US" sz="1400" dirty="0" err="1">
                <a:latin typeface="Comic Sans MS" pitchFamily="66" charset="0"/>
              </a:rPr>
              <a:t>Sqr</a:t>
            </a:r>
            <a:r>
              <a:rPr lang="en-US" sz="1400" dirty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DLC layer</a:t>
            </a:r>
          </a:p>
          <a:p>
            <a:pPr algn="ctr"/>
            <a:endParaRPr lang="en-US" sz="1400" dirty="0">
              <a:latin typeface="Comic Sans MS" pitchFamily="66" charset="0"/>
            </a:endParaRPr>
          </a:p>
          <a:p>
            <a:pPr algn="ctr"/>
            <a:r>
              <a:rPr lang="en-US" sz="1400" dirty="0" smtClean="0">
                <a:latin typeface="Comic Sans MS" pitchFamily="66" charset="0"/>
              </a:rPr>
              <a:t>Silver line evacuation</a:t>
            </a:r>
            <a:endParaRPr lang="en-US" sz="1400" dirty="0">
              <a:latin typeface="Comic Sans MS" pitchFamily="66" charset="0"/>
            </a:endParaRPr>
          </a:p>
        </p:txBody>
      </p:sp>
      <p:pic>
        <p:nvPicPr>
          <p:cNvPr id="196" name="Picture 1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68" y="5030744"/>
            <a:ext cx="2285266" cy="1652762"/>
          </a:xfrm>
          <a:prstGeom prst="rect">
            <a:avLst/>
          </a:prstGeom>
        </p:spPr>
      </p:pic>
      <p:sp>
        <p:nvSpPr>
          <p:cNvPr id="78" name="Down Arrow 77"/>
          <p:cNvSpPr/>
          <p:nvPr/>
        </p:nvSpPr>
        <p:spPr>
          <a:xfrm rot="18185001">
            <a:off x="5521464" y="3375772"/>
            <a:ext cx="484632" cy="95056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7" name="Line 23"/>
          <p:cNvSpPr>
            <a:spLocks noChangeShapeType="1"/>
          </p:cNvSpPr>
          <p:nvPr/>
        </p:nvSpPr>
        <p:spPr bwMode="auto">
          <a:xfrm>
            <a:off x="2240711" y="6225294"/>
            <a:ext cx="424336" cy="7528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TextBox 129"/>
          <p:cNvSpPr txBox="1"/>
          <p:nvPr/>
        </p:nvSpPr>
        <p:spPr>
          <a:xfrm>
            <a:off x="6031001" y="44168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Best results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8851282" y="5739314"/>
            <a:ext cx="45719" cy="1436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/>
          <p:cNvSpPr/>
          <p:nvPr/>
        </p:nvSpPr>
        <p:spPr>
          <a:xfrm>
            <a:off x="9760925" y="5728956"/>
            <a:ext cx="45719" cy="1436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/>
          <p:cNvSpPr/>
          <p:nvPr/>
        </p:nvSpPr>
        <p:spPr>
          <a:xfrm>
            <a:off x="10580492" y="5728562"/>
            <a:ext cx="45719" cy="1436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708577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60" y="2697801"/>
            <a:ext cx="10820587" cy="1325563"/>
          </a:xfrm>
        </p:spPr>
        <p:txBody>
          <a:bodyPr>
            <a:normAutofit/>
          </a:bodyPr>
          <a:lstStyle/>
          <a:p>
            <a:pPr algn="ctr"/>
            <a:r>
              <a:rPr lang="en-US" i="1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US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i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Result of all the accumulated knowhow</a:t>
            </a:r>
            <a:endParaRPr lang="fr-CH" i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75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878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7" y="324032"/>
            <a:ext cx="4629138" cy="828675"/>
          </a:xfrm>
        </p:spPr>
        <p:txBody>
          <a:bodyPr>
            <a:normAutofit/>
          </a:bodyPr>
          <a:lstStyle/>
          <a:p>
            <a:r>
              <a:rPr lang="en-US" alt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Initial Micro-well</a:t>
            </a:r>
            <a:endParaRPr lang="en-US" alt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3801" name="Picture 9" descr="DSCN083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929" y="1339008"/>
            <a:ext cx="4724400" cy="3394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3" name="Picture 11" descr="close-u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4175" y="1334401"/>
            <a:ext cx="2718918" cy="203918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08" name="Picture 16" descr="microwel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0392" y="4390879"/>
            <a:ext cx="3582216" cy="1282992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3108325" y="593725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1600">
              <a:latin typeface="Book Antiqua" pitchFamily="18" charset="0"/>
            </a:endParaRP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815537" y="5032375"/>
            <a:ext cx="515878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smtClean="0">
                <a:latin typeface="Comic Sans MS" panose="030F0702030302020204" pitchFamily="66" charset="0"/>
              </a:rPr>
              <a:t>-3 </a:t>
            </a:r>
            <a:r>
              <a:rPr lang="en-US" altLang="en-US" dirty="0">
                <a:latin typeface="Comic Sans MS" panose="030F0702030302020204" pitchFamily="66" charset="0"/>
              </a:rPr>
              <a:t>x 3 cm </a:t>
            </a:r>
            <a:r>
              <a:rPr lang="en-US" altLang="en-US" dirty="0" smtClean="0">
                <a:latin typeface="Comic Sans MS" panose="030F0702030302020204" pitchFamily="66" charset="0"/>
              </a:rPr>
              <a:t>Micro-well detector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-Ronaldo Bellazzini idea 1997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-Produced at MPT with GEM processes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-Really simple but abandoned due 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to the impossibility to mitigate spark damages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6961035" y="3350220"/>
            <a:ext cx="246093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Close-up </a:t>
            </a:r>
            <a:r>
              <a:rPr lang="en-US" altLang="en-US" dirty="0" smtClean="0">
                <a:latin typeface="Comic Sans MS" panose="030F0702030302020204" pitchFamily="66" charset="0"/>
              </a:rPr>
              <a:t>view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Square pattern used </a:t>
            </a:r>
          </a:p>
          <a:p>
            <a:r>
              <a:rPr lang="en-US" altLang="en-US" dirty="0" smtClean="0">
                <a:latin typeface="Comic Sans MS" panose="030F0702030302020204" pitchFamily="66" charset="0"/>
              </a:rPr>
              <a:t>in the early days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6537326" y="6003925"/>
            <a:ext cx="1075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latin typeface="Comic Sans MS" panose="030F0702030302020204" pitchFamily="66" charset="0"/>
              </a:rPr>
              <a:t>R/O lines</a:t>
            </a:r>
          </a:p>
          <a:p>
            <a:r>
              <a:rPr lang="en-US" altLang="en-US" sz="1600" dirty="0" smtClean="0">
                <a:latin typeface="Comic Sans MS" panose="030F0702030302020204" pitchFamily="66" charset="0"/>
              </a:rPr>
              <a:t>Anode</a:t>
            </a:r>
            <a:endParaRPr lang="en-US" altLang="en-US" sz="1600" dirty="0">
              <a:latin typeface="Comic Sans MS" panose="030F0702030302020204" pitchFamily="66" charset="0"/>
            </a:endParaRP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8863342" y="6019174"/>
            <a:ext cx="9509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latin typeface="Comic Sans MS" panose="030F0702030302020204" pitchFamily="66" charset="0"/>
              </a:rPr>
              <a:t>cathode</a:t>
            </a:r>
            <a:endParaRPr lang="en-US" altLang="en-US" sz="1600" dirty="0">
              <a:latin typeface="Comic Sans MS" panose="030F0702030302020204" pitchFamily="66" charset="0"/>
            </a:endParaRP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V="1">
            <a:off x="7391400" y="5563673"/>
            <a:ext cx="335924" cy="45612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7467600" y="5563673"/>
            <a:ext cx="915226" cy="45612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V="1">
            <a:off x="9338793" y="4855335"/>
            <a:ext cx="255968" cy="11142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81" y="324032"/>
            <a:ext cx="1893096" cy="14240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87995" y="258712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Cathode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43537" y="3971435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Anode strips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3537" y="1710307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Anode strips</a:t>
            </a:r>
            <a:endParaRPr lang="fr-CH" dirty="0">
              <a:latin typeface="Comic Sans MS" panose="030F0702030302020204" pitchFamily="66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84446" t="72564" r="-1524"/>
          <a:stretch/>
        </p:blipFill>
        <p:spPr>
          <a:xfrm>
            <a:off x="9814243" y="1398788"/>
            <a:ext cx="2377757" cy="25726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72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04" y="588287"/>
            <a:ext cx="878090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15 years later: introduction of a resistive layer </a:t>
            </a:r>
            <a:b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to control the sparks thanks to MM experience!</a:t>
            </a: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endParaRPr lang="fr-FR" sz="1200" dirty="0">
              <a:latin typeface="Comic Sans MS" pitchFamily="66" charset="0"/>
            </a:endParaRP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635230" y="1724198"/>
            <a:ext cx="4748898" cy="1320060"/>
            <a:chOff x="6525246" y="2969320"/>
            <a:chExt cx="4748898" cy="1320060"/>
          </a:xfrm>
        </p:grpSpPr>
        <p:grpSp>
          <p:nvGrpSpPr>
            <p:cNvPr id="2" name="Group 1"/>
            <p:cNvGrpSpPr/>
            <p:nvPr/>
          </p:nvGrpSpPr>
          <p:grpSpPr>
            <a:xfrm>
              <a:off x="6525246" y="3500997"/>
              <a:ext cx="4748898" cy="788383"/>
              <a:chOff x="1257074" y="4104220"/>
              <a:chExt cx="4748898" cy="788383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258544" y="4410003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40942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98339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55735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13132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70528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27925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85321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42718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4297975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0405" y="4149938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4104220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4287919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7763119" y="2969320"/>
              <a:ext cx="2334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After vacuum gluing</a:t>
              </a: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77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622033" y="4301812"/>
            <a:ext cx="4753074" cy="1367016"/>
            <a:chOff x="6528577" y="4848625"/>
            <a:chExt cx="4753074" cy="1367016"/>
          </a:xfrm>
        </p:grpSpPr>
        <p:sp>
          <p:nvSpPr>
            <p:cNvPr id="91" name="TextBox 90"/>
            <p:cNvSpPr txBox="1"/>
            <p:nvPr/>
          </p:nvSpPr>
          <p:spPr>
            <a:xfrm>
              <a:off x="7396231" y="4848625"/>
              <a:ext cx="3212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‘</a:t>
              </a:r>
              <a:r>
                <a:rPr lang="en-US" dirty="0" err="1" smtClean="0">
                  <a:latin typeface="Comic Sans MS" panose="030F0702030302020204" pitchFamily="66" charset="0"/>
                </a:rPr>
                <a:t>Wellized</a:t>
              </a:r>
              <a:r>
                <a:rPr lang="en-US" dirty="0" smtClean="0">
                  <a:latin typeface="Comic Sans MS" panose="030F0702030302020204" pitchFamily="66" charset="0"/>
                </a:rPr>
                <a:t>’ with GEM process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528577" y="5398916"/>
              <a:ext cx="4753074" cy="816725"/>
              <a:chOff x="1257074" y="5422882"/>
              <a:chExt cx="4753074" cy="816725"/>
            </a:xfrm>
          </p:grpSpPr>
          <p:grpSp>
            <p:nvGrpSpPr>
              <p:cNvPr id="132" name="Groupe 12">
                <a:extLst>
                  <a:ext uri="{FF2B5EF4-FFF2-40B4-BE49-F238E27FC236}">
                    <a16:creationId xmlns:a16="http://schemas.microsoft.com/office/drawing/2014/main" id="{D228CBD1-A1EE-4AF3-B272-05D2B53489C9}"/>
                  </a:ext>
                </a:extLst>
              </p:cNvPr>
              <p:cNvGrpSpPr/>
              <p:nvPr/>
            </p:nvGrpSpPr>
            <p:grpSpPr>
              <a:xfrm>
                <a:off x="1258544" y="5757007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2A43F41C-7888-4164-9DBB-E26269BB6231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ED0B14B1-9485-4FA9-B1A0-796302BB23F7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E80B86EE-6C01-4226-83DD-E29263C5DCD8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083EC17B-D788-4363-BD12-AC866B6D9EB7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191AA565-98AD-4A4C-881B-CC5C269F44E6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BE408A2B-5B11-482A-B86F-E50F777BB804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E30E940-E154-4341-B7F3-88BFA94F5F33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81FB127E-1EB0-4A50-AE6E-A14F19D71A7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10DC8B31-2D56-4C11-8F3A-3BC38F9C457E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5644979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4581" y="5496943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5451224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5634923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822190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5140748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455395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1388951" y="5424390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1687314" y="542975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1970432" y="542680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2495797" y="542601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2774174" y="542444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3070020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364727" y="542846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4268655" y="542607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764787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663094" y="542750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959245" y="5428563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551517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2238965" y="542623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02171" y="2674926"/>
            <a:ext cx="5287025" cy="3031637"/>
            <a:chOff x="1091715" y="305508"/>
            <a:chExt cx="5287025" cy="3031637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55214" y="1691094"/>
              <a:ext cx="4745567" cy="482600"/>
              <a:chOff x="1168399" y="1295400"/>
              <a:chExt cx="4745567" cy="4826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57075" y="756823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57075" y="711105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255214" y="894804"/>
              <a:ext cx="474556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091715" y="2690814"/>
              <a:ext cx="52870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Any PCB or flex with any kind of R/O structure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X/Y , UVW , Pads, Capacitive sharing etc..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776064" y="305508"/>
              <a:ext cx="1851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DLC coated foil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5214" y="1196752"/>
              <a:ext cx="4754934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09499" y="1060464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Comic Sans MS" panose="030F0702030302020204" pitchFamily="66" charset="0"/>
                </a:rPr>
                <a:t>P</a:t>
              </a:r>
              <a:r>
                <a:rPr lang="en-US" dirty="0" err="1" smtClean="0">
                  <a:latin typeface="Comic Sans MS" panose="030F0702030302020204" pitchFamily="66" charset="0"/>
                </a:rPr>
                <a:t>repreg</a:t>
              </a:r>
              <a:endParaRPr lang="en-US" dirty="0" smtClean="0">
                <a:latin typeface="Comic Sans MS" panose="030F0702030302020204" pitchFamily="66" charset="0"/>
              </a:endParaRPr>
            </a:p>
          </p:txBody>
        </p:sp>
      </p:grpSp>
      <p:sp>
        <p:nvSpPr>
          <p:cNvPr id="70" name="Down Arrow 69"/>
          <p:cNvSpPr/>
          <p:nvPr/>
        </p:nvSpPr>
        <p:spPr>
          <a:xfrm>
            <a:off x="8622938" y="3424964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54539" y="4301812"/>
            <a:ext cx="357875" cy="7328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Down Arrow 73"/>
          <p:cNvSpPr/>
          <p:nvPr/>
        </p:nvSpPr>
        <p:spPr>
          <a:xfrm rot="14150909">
            <a:off x="5825110" y="2984160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7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1053657" y="71170"/>
            <a:ext cx="9410145" cy="954027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We have then explored different ways to improve the rate capability 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733751" y="2668302"/>
            <a:ext cx="3964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DLC connected with Cu strips on the DLC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5720567" y="4379505"/>
            <a:ext cx="412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DLC connected by plated grooves or holes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743680" y="1066230"/>
            <a:ext cx="243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latin typeface="Comic Sans MS" panose="030F0702030302020204" pitchFamily="66" charset="0"/>
              </a:rPr>
              <a:t>High rate </a:t>
            </a:r>
            <a:r>
              <a:rPr lang="en-US" sz="1400" u="sng" dirty="0" err="1" smtClean="0">
                <a:latin typeface="Comic Sans MS" panose="030F0702030302020204" pitchFamily="66" charset="0"/>
              </a:rPr>
              <a:t>uRwell</a:t>
            </a:r>
            <a:endParaRPr lang="en-GB" sz="1400" u="sng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83491" y="6385323"/>
            <a:ext cx="27432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78</a:t>
            </a:fld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30217" y="1726226"/>
            <a:ext cx="3905026" cy="1643554"/>
            <a:chOff x="535686" y="3343677"/>
            <a:chExt cx="3905026" cy="1643554"/>
          </a:xfrm>
        </p:grpSpPr>
        <p:sp>
          <p:nvSpPr>
            <p:cNvPr id="90" name="TextBox 89"/>
            <p:cNvSpPr txBox="1"/>
            <p:nvPr/>
          </p:nvSpPr>
          <p:spPr>
            <a:xfrm>
              <a:off x="866818" y="4464011"/>
              <a:ext cx="3416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1 DLC layer 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818949" y="3664813"/>
              <a:ext cx="3324707" cy="641737"/>
              <a:chOff x="883616" y="2846691"/>
              <a:chExt cx="7056786" cy="137491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883618" y="3278740"/>
                <a:ext cx="7056784" cy="9428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187131" y="3544073"/>
                <a:ext cx="1281995" cy="7200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816942" y="3544073"/>
                <a:ext cx="1368152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4628030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6344001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88361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88361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45968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145968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203574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03574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61180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61180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18787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318787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76393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376393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34000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34000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91606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91606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49212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49212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606819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606819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664425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64425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722032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722032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7796384" y="2846691"/>
                <a:ext cx="144016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7796384" y="2918699"/>
                <a:ext cx="144016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883616" y="3278741"/>
                <a:ext cx="7056784" cy="7200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5686" y="334367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1" name="Rectangle 250"/>
          <p:cNvSpPr/>
          <p:nvPr/>
        </p:nvSpPr>
        <p:spPr>
          <a:xfrm>
            <a:off x="5733751" y="1536532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9" name="Group 288"/>
          <p:cNvGrpSpPr/>
          <p:nvPr/>
        </p:nvGrpSpPr>
        <p:grpSpPr>
          <a:xfrm>
            <a:off x="5989014" y="1914170"/>
            <a:ext cx="3334316" cy="707886"/>
            <a:chOff x="1223459" y="4502115"/>
            <a:chExt cx="4748898" cy="815982"/>
          </a:xfrm>
        </p:grpSpPr>
        <p:grpSp>
          <p:nvGrpSpPr>
            <p:cNvPr id="290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24929" y="4835497"/>
              <a:ext cx="4745567" cy="482600"/>
              <a:chOff x="1168399" y="1295400"/>
              <a:chExt cx="4745567" cy="482600"/>
            </a:xfrm>
          </p:grpSpPr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23459" y="472346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2" name="Group 291"/>
            <p:cNvGrpSpPr/>
            <p:nvPr/>
          </p:nvGrpSpPr>
          <p:grpSpPr>
            <a:xfrm>
              <a:off x="1223459" y="4529714"/>
              <a:ext cx="4748898" cy="232750"/>
              <a:chOff x="1213007" y="3044329"/>
              <a:chExt cx="4748898" cy="232750"/>
            </a:xfrm>
          </p:grpSpPr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4529650" y="3230664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2192896" y="3231360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6338" y="3090047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6338" y="3044329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1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3007" y="322802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88575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107133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421780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355336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653699" y="450824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946124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22348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19664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3022460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31112" y="4506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4235040" y="4504568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731172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629479" y="450599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925630" y="450705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65274" y="1264018"/>
            <a:ext cx="3725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Charge evacuation in the active area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2736" y="1165420"/>
            <a:ext cx="2662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u="sng" dirty="0">
                <a:latin typeface="Comic Sans MS" pitchFamily="66" charset="0"/>
              </a:rPr>
              <a:t>M</a:t>
            </a:r>
            <a:r>
              <a:rPr lang="en-US" sz="1400" u="sng" dirty="0" smtClean="0">
                <a:latin typeface="Comic Sans MS" pitchFamily="66" charset="0"/>
              </a:rPr>
              <a:t>edium rate µ</a:t>
            </a:r>
            <a:r>
              <a:rPr lang="en-US" sz="1400" u="sng" dirty="0" err="1" smtClean="0">
                <a:latin typeface="Comic Sans MS" pitchFamily="66" charset="0"/>
              </a:rPr>
              <a:t>Rwell</a:t>
            </a:r>
            <a:endParaRPr lang="en-US" sz="1400" u="sng" dirty="0" smtClean="0">
              <a:latin typeface="Comic Sans MS" pitchFamily="66" charset="0"/>
            </a:endParaRPr>
          </a:p>
          <a:p>
            <a:pPr algn="ctr"/>
            <a:r>
              <a:rPr lang="en-US" sz="1400" dirty="0" smtClean="0">
                <a:latin typeface="Comic Sans MS" pitchFamily="66" charset="0"/>
              </a:rPr>
              <a:t>Lateral evacuation of charges</a:t>
            </a:r>
            <a:endParaRPr lang="en-GB" sz="1400" dirty="0"/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9492" r="12403" b="2737"/>
          <a:stretch/>
        </p:blipFill>
        <p:spPr>
          <a:xfrm>
            <a:off x="843669" y="3363018"/>
            <a:ext cx="3261458" cy="2670292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1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909562" y="6118290"/>
            <a:ext cx="3025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10cm x 10cm µ</a:t>
            </a:r>
            <a:r>
              <a:rPr lang="en-US" sz="1400" dirty="0" err="1" smtClean="0">
                <a:latin typeface="Comic Sans MS" pitchFamily="66" charset="0"/>
              </a:rPr>
              <a:t>Rwell</a:t>
            </a:r>
            <a:r>
              <a:rPr lang="en-US" sz="1400" dirty="0" smtClean="0">
                <a:latin typeface="Comic Sans MS" pitchFamily="66" charset="0"/>
              </a:rPr>
              <a:t> detector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“STD kit”</a:t>
            </a:r>
            <a:endParaRPr lang="en-US" sz="1200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22504" y="2149311"/>
            <a:ext cx="163668" cy="5533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733751" y="3212071"/>
            <a:ext cx="3905026" cy="1486093"/>
            <a:chOff x="5733751" y="3247136"/>
            <a:chExt cx="3905026" cy="1486093"/>
          </a:xfrm>
        </p:grpSpPr>
        <p:sp>
          <p:nvSpPr>
            <p:cNvPr id="254" name="Rectangle 253"/>
            <p:cNvSpPr/>
            <p:nvPr/>
          </p:nvSpPr>
          <p:spPr>
            <a:xfrm>
              <a:off x="5733751" y="3247136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6022332" y="3603648"/>
              <a:ext cx="3298659" cy="647173"/>
              <a:chOff x="1218389" y="4479902"/>
              <a:chExt cx="4702218" cy="945579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>
                <a:off x="1218389" y="4942881"/>
                <a:ext cx="2356379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>
                <a:off x="136927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>
                <a:off x="194323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>
                <a:off x="251720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>
                <a:off x="309116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8389" y="4681855"/>
                <a:ext cx="4693931" cy="15131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604594"/>
                <a:ext cx="4693931" cy="772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 flipH="1">
                <a:off x="3574768" y="4944864"/>
                <a:ext cx="2345839" cy="48061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 flipH="1">
                <a:off x="5340151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 flipH="1">
                <a:off x="4768754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 flipH="1">
                <a:off x="4197356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 flipH="1">
                <a:off x="3625958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 flipH="1">
                <a:off x="1218389" y="4836346"/>
                <a:ext cx="4693931" cy="99777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4869305" y="4630317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2054690" y="4637698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2054689" y="460612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869305" y="460290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2117418" y="4547849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4920484" y="4544413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2348894" y="4479902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883699" y="4481617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693236" y="4486640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5162777" y="4487226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259118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289554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3191352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3495281" y="459516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3795729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4097126" y="4557016"/>
                <a:ext cx="128097" cy="2513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4395463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800036"/>
                <a:ext cx="4693931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9" name="Rectangle 328"/>
            <p:cNvSpPr/>
            <p:nvPr/>
          </p:nvSpPr>
          <p:spPr>
            <a:xfrm>
              <a:off x="897572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918097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6318116" y="3674096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6104604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3" name="Straight Arrow Connector 332"/>
            <p:cNvCxnSpPr/>
            <p:nvPr/>
          </p:nvCxnSpPr>
          <p:spPr>
            <a:xfrm flipV="1">
              <a:off x="6508417" y="3844911"/>
              <a:ext cx="163668" cy="55339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733751" y="4893807"/>
            <a:ext cx="3923449" cy="1639960"/>
            <a:chOff x="5733751" y="4893807"/>
            <a:chExt cx="3923449" cy="1639960"/>
          </a:xfrm>
        </p:grpSpPr>
        <p:sp>
          <p:nvSpPr>
            <p:cNvPr id="128" name="TextBox 127"/>
            <p:cNvSpPr txBox="1"/>
            <p:nvPr/>
          </p:nvSpPr>
          <p:spPr>
            <a:xfrm>
              <a:off x="5758730" y="6010547"/>
              <a:ext cx="38984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2 DLC layers connected by plated holes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99" name="Groupe 273">
              <a:extLst>
                <a:ext uri="{FF2B5EF4-FFF2-40B4-BE49-F238E27FC236}">
                  <a16:creationId xmlns:a16="http://schemas.microsoft.com/office/drawing/2014/main" id="{11FA7EB2-2F33-4C7E-8998-A31CA90D838D}"/>
                </a:ext>
              </a:extLst>
            </p:cNvPr>
            <p:cNvGrpSpPr/>
            <p:nvPr/>
          </p:nvGrpSpPr>
          <p:grpSpPr>
            <a:xfrm>
              <a:off x="6022332" y="5122839"/>
              <a:ext cx="3303176" cy="856872"/>
              <a:chOff x="6797484" y="4981590"/>
              <a:chExt cx="4748698" cy="1085110"/>
            </a:xfrm>
          </p:grpSpPr>
          <p:grpSp>
            <p:nvGrpSpPr>
              <p:cNvPr id="200" name="Groupe 261">
                <a:extLst>
                  <a:ext uri="{FF2B5EF4-FFF2-40B4-BE49-F238E27FC236}">
                    <a16:creationId xmlns:a16="http://schemas.microsoft.com/office/drawing/2014/main" id="{03BCB5E8-E14B-44D9-BBF2-CD83F91F4FE4}"/>
                  </a:ext>
                </a:extLst>
              </p:cNvPr>
              <p:cNvGrpSpPr/>
              <p:nvPr/>
            </p:nvGrpSpPr>
            <p:grpSpPr>
              <a:xfrm>
                <a:off x="6797484" y="4981590"/>
                <a:ext cx="4748698" cy="1085110"/>
                <a:chOff x="6776472" y="2910499"/>
                <a:chExt cx="4748698" cy="1085110"/>
              </a:xfrm>
            </p:grpSpPr>
            <p:grpSp>
              <p:nvGrpSpPr>
                <p:cNvPr id="203" name="Groupe 211">
                  <a:extLst>
                    <a:ext uri="{FF2B5EF4-FFF2-40B4-BE49-F238E27FC236}">
                      <a16:creationId xmlns:a16="http://schemas.microsoft.com/office/drawing/2014/main" id="{20412B4C-8809-4F1A-B8B2-F04A2F61A7B4}"/>
                    </a:ext>
                  </a:extLst>
                </p:cNvPr>
                <p:cNvGrpSpPr/>
                <p:nvPr/>
              </p:nvGrpSpPr>
              <p:grpSpPr>
                <a:xfrm>
                  <a:off x="6776472" y="2910499"/>
                  <a:ext cx="4748698" cy="1085110"/>
                  <a:chOff x="6776472" y="1244184"/>
                  <a:chExt cx="4748698" cy="1085110"/>
                </a:xfrm>
              </p:grpSpPr>
              <p:grpSp>
                <p:nvGrpSpPr>
                  <p:cNvPr id="219" name="Groupe 212">
                    <a:extLst>
                      <a:ext uri="{FF2B5EF4-FFF2-40B4-BE49-F238E27FC236}">
                        <a16:creationId xmlns:a16="http://schemas.microsoft.com/office/drawing/2014/main" id="{2F85D353-0BAC-46BC-B812-0FDC91493E2A}"/>
                      </a:ext>
                    </a:extLst>
                  </p:cNvPr>
                  <p:cNvGrpSpPr/>
                  <p:nvPr/>
                </p:nvGrpSpPr>
                <p:grpSpPr>
                  <a:xfrm>
                    <a:off x="6776472" y="1288137"/>
                    <a:ext cx="4748698" cy="1041157"/>
                    <a:chOff x="1168397" y="5457777"/>
                    <a:chExt cx="4748698" cy="1041157"/>
                  </a:xfrm>
                </p:grpSpPr>
                <p:sp>
                  <p:nvSpPr>
                    <p:cNvPr id="223" name="Rectangle 222">
                      <a:extLst>
                        <a:ext uri="{FF2B5EF4-FFF2-40B4-BE49-F238E27FC236}">
                          <a16:creationId xmlns:a16="http://schemas.microsoft.com/office/drawing/2014/main" id="{97F4A48F-655C-45B4-A66B-666000D651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1528" y="6016334"/>
                      <a:ext cx="4745567" cy="48260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Rectangle 223">
                      <a:extLst>
                        <a:ext uri="{FF2B5EF4-FFF2-40B4-BE49-F238E27FC236}">
                          <a16:creationId xmlns:a16="http://schemas.microsoft.com/office/drawing/2014/main" id="{59D7734B-3A2D-40AB-8C48-F32AFBA30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9324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Rectangle 224">
                      <a:extLst>
                        <a:ext uri="{FF2B5EF4-FFF2-40B4-BE49-F238E27FC236}">
                          <a16:creationId xmlns:a16="http://schemas.microsoft.com/office/drawing/2014/main" id="{193AD837-7BB4-46A7-AAAB-21CA10DFB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721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6" name="Rectangle 225">
                      <a:extLst>
                        <a:ext uri="{FF2B5EF4-FFF2-40B4-BE49-F238E27FC236}">
                          <a16:creationId xmlns:a16="http://schemas.microsoft.com/office/drawing/2014/main" id="{8DAE5B3C-9E69-412D-BE01-02D1826928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117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7" name="Rectangle 226">
                      <a:extLst>
                        <a:ext uri="{FF2B5EF4-FFF2-40B4-BE49-F238E27FC236}">
                          <a16:creationId xmlns:a16="http://schemas.microsoft.com/office/drawing/2014/main" id="{1841E018-6131-4A64-9326-1AB7459663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514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Rectangle 227">
                      <a:extLst>
                        <a:ext uri="{FF2B5EF4-FFF2-40B4-BE49-F238E27FC236}">
                          <a16:creationId xmlns:a16="http://schemas.microsoft.com/office/drawing/2014/main" id="{62037F8A-A94A-4691-8146-BE8F8ACE20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910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Rectangle 228">
                      <a:extLst>
                        <a:ext uri="{FF2B5EF4-FFF2-40B4-BE49-F238E27FC236}">
                          <a16:creationId xmlns:a16="http://schemas.microsoft.com/office/drawing/2014/main" id="{A158BBBA-C056-4D33-A1B6-3CF92750E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307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Rectangle 229">
                      <a:extLst>
                        <a:ext uri="{FF2B5EF4-FFF2-40B4-BE49-F238E27FC236}">
                          <a16:creationId xmlns:a16="http://schemas.microsoft.com/office/drawing/2014/main" id="{893336FF-37E4-4A64-90BE-FBAB8EB3A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5900984"/>
                      <a:ext cx="4745567" cy="115352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7EF73ECD-90AA-44B0-85F5-1912DC98E8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755358"/>
                      <a:ext cx="4745567" cy="122766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F3459476-6AC6-474B-B362-653CA143A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9835" y="590870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Rectangle 232">
                      <a:extLst>
                        <a:ext uri="{FF2B5EF4-FFF2-40B4-BE49-F238E27FC236}">
                          <a16:creationId xmlns:a16="http://schemas.microsoft.com/office/drawing/2014/main" id="{60572E3F-9B67-453B-A1D0-68F2FAE354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2489" y="5903049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34" name="Connecteur droit 227">
                      <a:extLst>
                        <a:ext uri="{FF2B5EF4-FFF2-40B4-BE49-F238E27FC236}">
                          <a16:creationId xmlns:a16="http://schemas.microsoft.com/office/drawing/2014/main" id="{E3706747-DBFC-4BCC-B49B-CD49C3866B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5885846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A64E8E40-A8C4-472D-9735-A73E56904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6783" y="5755358"/>
                      <a:ext cx="49614" cy="29050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6" name="Rectangle 235">
                      <a:extLst>
                        <a:ext uri="{FF2B5EF4-FFF2-40B4-BE49-F238E27FC236}">
                          <a16:creationId xmlns:a16="http://schemas.microsoft.com/office/drawing/2014/main" id="{7E5E8D19-BFD7-467A-A77C-1BC3C28890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0484" y="5755358"/>
                      <a:ext cx="51721" cy="2994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7" name="Rectangle 236">
                      <a:extLst>
                        <a:ext uri="{FF2B5EF4-FFF2-40B4-BE49-F238E27FC236}">
                          <a16:creationId xmlns:a16="http://schemas.microsoft.com/office/drawing/2014/main" id="{793F6024-3C76-4453-9F1F-8F26C38B85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74073"/>
                      <a:ext cx="136009" cy="38084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8" name="Rectangle 237">
                      <a:extLst>
                        <a:ext uri="{FF2B5EF4-FFF2-40B4-BE49-F238E27FC236}">
                          <a16:creationId xmlns:a16="http://schemas.microsoft.com/office/drawing/2014/main" id="{520A1DDC-CEA5-4CE9-BF2A-C6E047EA0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4128" y="5755358"/>
                      <a:ext cx="51551" cy="28173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Rectangle 238">
                      <a:extLst>
                        <a:ext uri="{FF2B5EF4-FFF2-40B4-BE49-F238E27FC236}">
                          <a16:creationId xmlns:a16="http://schemas.microsoft.com/office/drawing/2014/main" id="{9BD78313-3306-4880-AEA8-9CA9617BE4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03928" y="5755358"/>
                      <a:ext cx="55624" cy="2902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0" name="Rectangle 239">
                      <a:extLst>
                        <a:ext uri="{FF2B5EF4-FFF2-40B4-BE49-F238E27FC236}">
                          <a16:creationId xmlns:a16="http://schemas.microsoft.com/office/drawing/2014/main" id="{B1084E4E-9F22-4747-8C0A-6D60339775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81" y="5683280"/>
                      <a:ext cx="144747" cy="3624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1" name="Rectangle 240">
                      <a:extLst>
                        <a:ext uri="{FF2B5EF4-FFF2-40B4-BE49-F238E27FC236}">
                          <a16:creationId xmlns:a16="http://schemas.microsoft.com/office/drawing/2014/main" id="{30A2BA77-6334-497C-90B7-360D30868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703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4978CEF6-5F50-4ACF-8504-44B2D4BD7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928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3A7CFFC6-518C-4E94-9400-7FD8E213C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671548"/>
                      <a:ext cx="4745567" cy="79459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B77CB0FD-9604-46F0-A492-74C4A82722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83280"/>
                      <a:ext cx="136009" cy="332934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A16EB146-E7F3-499D-BF1D-0CEEE58D56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642" y="5725710"/>
                      <a:ext cx="153486" cy="29943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246" name="Groupe 239">
                      <a:extLst>
                        <a:ext uri="{FF2B5EF4-FFF2-40B4-BE49-F238E27FC236}">
                          <a16:creationId xmlns:a16="http://schemas.microsoft.com/office/drawing/2014/main" id="{77CD9C67-7CA4-4B7E-9272-05C2612F4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8397" y="5457777"/>
                      <a:ext cx="4745568" cy="202341"/>
                      <a:chOff x="1168397" y="2059737"/>
                      <a:chExt cx="4745568" cy="202341"/>
                    </a:xfrm>
                  </p:grpSpPr>
                  <p:sp>
                    <p:nvSpPr>
                      <p:cNvPr id="248" name="Rectangle 247">
                        <a:extLst>
                          <a:ext uri="{FF2B5EF4-FFF2-40B4-BE49-F238E27FC236}">
                            <a16:creationId xmlns:a16="http://schemas.microsoft.com/office/drawing/2014/main" id="{5F1AB0DD-F1DC-440A-A5D6-F71E306E64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105455"/>
                        <a:ext cx="4745567" cy="13798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249" name="Rectangle 248">
                        <a:extLst>
                          <a:ext uri="{FF2B5EF4-FFF2-40B4-BE49-F238E27FC236}">
                            <a16:creationId xmlns:a16="http://schemas.microsoft.com/office/drawing/2014/main" id="{8BCE26AB-4AF5-4D4F-B5E1-81DCCE91AF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059737"/>
                        <a:ext cx="4745567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50" name="Connecteur droit 243">
                        <a:extLst>
                          <a:ext uri="{FF2B5EF4-FFF2-40B4-BE49-F238E27FC236}">
                            <a16:creationId xmlns:a16="http://schemas.microsoft.com/office/drawing/2014/main" id="{E7FCBA5E-5599-4789-A674-3B566A34487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68397" y="2262078"/>
                        <a:ext cx="4745567" cy="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47" name="Rectangle 246">
                      <a:extLst>
                        <a:ext uri="{FF2B5EF4-FFF2-40B4-BE49-F238E27FC236}">
                          <a16:creationId xmlns:a16="http://schemas.microsoft.com/office/drawing/2014/main" id="{7F498F55-71DD-420F-8F3F-0C80265D4C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1152" y="590047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2350CB8C-A386-405B-BF18-B1E1A24FC21B}"/>
                      </a:ext>
                    </a:extLst>
                  </p:cNvPr>
                  <p:cNvSpPr/>
                  <p:nvPr/>
                </p:nvSpPr>
                <p:spPr>
                  <a:xfrm>
                    <a:off x="9046564" y="1244184"/>
                    <a:ext cx="209748" cy="48921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5E4DB7FD-02EC-47D7-BE12-B939E2DF0768}"/>
                      </a:ext>
                    </a:extLst>
                  </p:cNvPr>
                  <p:cNvSpPr/>
                  <p:nvPr/>
                </p:nvSpPr>
                <p:spPr>
                  <a:xfrm>
                    <a:off x="9219827" y="1287171"/>
                    <a:ext cx="45719" cy="46085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79862D0C-F9B2-4D1E-8F9C-DFACF6B9A219}"/>
                      </a:ext>
                    </a:extLst>
                  </p:cNvPr>
                  <p:cNvSpPr/>
                  <p:nvPr/>
                </p:nvSpPr>
                <p:spPr>
                  <a:xfrm>
                    <a:off x="9023704" y="1287171"/>
                    <a:ext cx="45719" cy="460852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4" name="Rectangle 203">
                  <a:extLst>
                    <a:ext uri="{FF2B5EF4-FFF2-40B4-BE49-F238E27FC236}">
                      <a16:creationId xmlns:a16="http://schemas.microsoft.com/office/drawing/2014/main" id="{70CAA038-66DC-431C-9A6D-30FDE822406E}"/>
                    </a:ext>
                  </a:extLst>
                </p:cNvPr>
                <p:cNvSpPr/>
                <p:nvPr/>
              </p:nvSpPr>
              <p:spPr>
                <a:xfrm>
                  <a:off x="6977910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Rectangle 204">
                  <a:extLst>
                    <a:ext uri="{FF2B5EF4-FFF2-40B4-BE49-F238E27FC236}">
                      <a16:creationId xmlns:a16="http://schemas.microsoft.com/office/drawing/2014/main" id="{4B1AA967-F1C3-4A43-ADA3-92EBB0000E73}"/>
                    </a:ext>
                  </a:extLst>
                </p:cNvPr>
                <p:cNvSpPr/>
                <p:nvPr/>
              </p:nvSpPr>
              <p:spPr>
                <a:xfrm>
                  <a:off x="726375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" name="Rectangle 205">
                  <a:extLst>
                    <a:ext uri="{FF2B5EF4-FFF2-40B4-BE49-F238E27FC236}">
                      <a16:creationId xmlns:a16="http://schemas.microsoft.com/office/drawing/2014/main" id="{0932D361-BE32-423B-B3C6-9F920105B440}"/>
                    </a:ext>
                  </a:extLst>
                </p:cNvPr>
                <p:cNvSpPr/>
                <p:nvPr/>
              </p:nvSpPr>
              <p:spPr>
                <a:xfrm>
                  <a:off x="7553178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D369D2C-661F-4D42-BCB3-76372C0BF4B3}"/>
                    </a:ext>
                  </a:extLst>
                </p:cNvPr>
                <p:cNvSpPr/>
                <p:nvPr/>
              </p:nvSpPr>
              <p:spPr>
                <a:xfrm>
                  <a:off x="7839022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Rectangle 207">
                  <a:extLst>
                    <a:ext uri="{FF2B5EF4-FFF2-40B4-BE49-F238E27FC236}">
                      <a16:creationId xmlns:a16="http://schemas.microsoft.com/office/drawing/2014/main" id="{DEC60338-D716-4AC8-A3E9-9A8393C562C6}"/>
                    </a:ext>
                  </a:extLst>
                </p:cNvPr>
                <p:cNvSpPr/>
                <p:nvPr/>
              </p:nvSpPr>
              <p:spPr>
                <a:xfrm>
                  <a:off x="8129943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Rectangle 208">
                  <a:extLst>
                    <a:ext uri="{FF2B5EF4-FFF2-40B4-BE49-F238E27FC236}">
                      <a16:creationId xmlns:a16="http://schemas.microsoft.com/office/drawing/2014/main" id="{95CA53EB-8503-4DEB-A1F8-8D4F16D94A91}"/>
                    </a:ext>
                  </a:extLst>
                </p:cNvPr>
                <p:cNvSpPr/>
                <p:nvPr/>
              </p:nvSpPr>
              <p:spPr>
                <a:xfrm>
                  <a:off x="8415787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Rectangle 209">
                  <a:extLst>
                    <a:ext uri="{FF2B5EF4-FFF2-40B4-BE49-F238E27FC236}">
                      <a16:creationId xmlns:a16="http://schemas.microsoft.com/office/drawing/2014/main" id="{0C7FB2DF-2F92-4648-8298-F387B296144C}"/>
                    </a:ext>
                  </a:extLst>
                </p:cNvPr>
                <p:cNvSpPr/>
                <p:nvPr/>
              </p:nvSpPr>
              <p:spPr>
                <a:xfrm>
                  <a:off x="870013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DAF9E1FC-2FDB-45DF-B755-85A25A18EEA2}"/>
                    </a:ext>
                  </a:extLst>
                </p:cNvPr>
                <p:cNvSpPr/>
                <p:nvPr/>
              </p:nvSpPr>
              <p:spPr>
                <a:xfrm>
                  <a:off x="8937523" y="2941964"/>
                  <a:ext cx="410685" cy="603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59F55587-2F3E-4D2C-9353-EDCE6F4F52CC}"/>
                    </a:ext>
                  </a:extLst>
                </p:cNvPr>
                <p:cNvSpPr/>
                <p:nvPr/>
              </p:nvSpPr>
              <p:spPr>
                <a:xfrm>
                  <a:off x="9463916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9D1DC9C0-F1C4-4F01-9CE8-693DBD81B4B7}"/>
                    </a:ext>
                  </a:extLst>
                </p:cNvPr>
                <p:cNvSpPr/>
                <p:nvPr/>
              </p:nvSpPr>
              <p:spPr>
                <a:xfrm>
                  <a:off x="974976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2122DCF9-1F11-4762-ADD0-A5FD98519CAF}"/>
                    </a:ext>
                  </a:extLst>
                </p:cNvPr>
                <p:cNvSpPr/>
                <p:nvPr/>
              </p:nvSpPr>
              <p:spPr>
                <a:xfrm>
                  <a:off x="10039184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41C7EE67-8768-4B56-96D0-9BB8AC6229CD}"/>
                    </a:ext>
                  </a:extLst>
                </p:cNvPr>
                <p:cNvSpPr/>
                <p:nvPr/>
              </p:nvSpPr>
              <p:spPr>
                <a:xfrm>
                  <a:off x="10325028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40B83E81-F354-4A73-9FE9-A07D32B4B844}"/>
                    </a:ext>
                  </a:extLst>
                </p:cNvPr>
                <p:cNvSpPr/>
                <p:nvPr/>
              </p:nvSpPr>
              <p:spPr>
                <a:xfrm>
                  <a:off x="10615949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8D75C363-6D3A-41CB-85EF-5F109A4EA1CB}"/>
                    </a:ext>
                  </a:extLst>
                </p:cNvPr>
                <p:cNvSpPr/>
                <p:nvPr/>
              </p:nvSpPr>
              <p:spPr>
                <a:xfrm>
                  <a:off x="10901793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D9FC291E-59C6-4874-8855-0C6D4ED2077E}"/>
                    </a:ext>
                  </a:extLst>
                </p:cNvPr>
                <p:cNvSpPr/>
                <p:nvPr/>
              </p:nvSpPr>
              <p:spPr>
                <a:xfrm>
                  <a:off x="1118614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E43C1F78-A34D-4D31-84CC-E4FEF707C215}"/>
                  </a:ext>
                </a:extLst>
              </p:cNvPr>
              <p:cNvSpPr/>
              <p:nvPr/>
            </p:nvSpPr>
            <p:spPr>
              <a:xfrm>
                <a:off x="9248123" y="5243410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D627213A-F72D-4DED-9305-5A4B94455C89}"/>
                  </a:ext>
                </a:extLst>
              </p:cNvPr>
              <p:cNvSpPr/>
              <p:nvPr/>
            </p:nvSpPr>
            <p:spPr>
              <a:xfrm>
                <a:off x="8998347" y="5246527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2" name="Rectangle 251"/>
            <p:cNvSpPr/>
            <p:nvPr/>
          </p:nvSpPr>
          <p:spPr>
            <a:xfrm>
              <a:off x="5733751" y="489380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4" name="Straight Arrow Connector 333"/>
            <p:cNvCxnSpPr/>
            <p:nvPr/>
          </p:nvCxnSpPr>
          <p:spPr>
            <a:xfrm flipH="1" flipV="1">
              <a:off x="6325424" y="5650058"/>
              <a:ext cx="192326" cy="3925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" name="Picture 3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3" t="23709" r="32860" b="13794"/>
          <a:stretch/>
        </p:blipFill>
        <p:spPr>
          <a:xfrm>
            <a:off x="10109615" y="4901292"/>
            <a:ext cx="1714123" cy="1461201"/>
          </a:xfrm>
          <a:prstGeom prst="rect">
            <a:avLst/>
          </a:prstGeom>
        </p:spPr>
      </p:pic>
      <p:pic>
        <p:nvPicPr>
          <p:cNvPr id="336" name="Picture 3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13931"/>
          <a:stretch/>
        </p:blipFill>
        <p:spPr>
          <a:xfrm>
            <a:off x="10099949" y="1536532"/>
            <a:ext cx="1717435" cy="14860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8804" y="2290156"/>
            <a:ext cx="3320934" cy="748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8" t="24377" r="41973" b="47085"/>
          <a:stretch/>
        </p:blipFill>
        <p:spPr>
          <a:xfrm rot="10800000">
            <a:off x="10116062" y="3212070"/>
            <a:ext cx="1701322" cy="153917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563019" y="3334454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6" name="Straight Arrow Connector 255"/>
          <p:cNvCxnSpPr/>
          <p:nvPr/>
        </p:nvCxnSpPr>
        <p:spPr>
          <a:xfrm flipH="1">
            <a:off x="8789164" y="3558678"/>
            <a:ext cx="1816579" cy="613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Oval 256"/>
          <p:cNvSpPr/>
          <p:nvPr/>
        </p:nvSpPr>
        <p:spPr>
          <a:xfrm>
            <a:off x="10544351" y="5240900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8" name="Straight Arrow Connector 257"/>
          <p:cNvCxnSpPr>
            <a:stCxn id="257" idx="2"/>
            <a:endCxn id="220" idx="3"/>
          </p:cNvCxnSpPr>
          <p:nvPr/>
        </p:nvCxnSpPr>
        <p:spPr>
          <a:xfrm flipH="1" flipV="1">
            <a:off x="7747299" y="5315995"/>
            <a:ext cx="2797052" cy="3057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357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1563312" y="176218"/>
            <a:ext cx="950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B</a:t>
            </a:r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est compromise between performances &amp; cost </a:t>
            </a:r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PEP  </a:t>
            </a:r>
            <a:endParaRPr lang="en-US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258784" y="4780945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Wellize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79</a:t>
            </a:fld>
            <a:endParaRPr lang="en-GB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218389" y="1593218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369274" y="159321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943239" y="159321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517204" y="159321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91169" y="159321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218389" y="1332192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8389" y="1286475"/>
            <a:ext cx="469393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74768" y="1595201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340151" y="159520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768754" y="159520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97356" y="159520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625958" y="159520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218389" y="1486683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8389" y="1450373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218389" y="2744448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369274" y="274444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943239" y="274444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517204" y="274444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91169" y="2744448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218389" y="2483422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8389" y="2437705"/>
            <a:ext cx="469393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74768" y="2746431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340151" y="274643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768754" y="274643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97356" y="274643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625958" y="2746431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218389" y="2637913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8389" y="2601603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869305" y="2431884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>
            <a:off x="2054689" y="2431884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210262" y="3811410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361147" y="3811410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935112" y="3811410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509077" y="3811410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83042" y="3811410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210262" y="3550384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0262" y="3473123"/>
            <a:ext cx="4693931" cy="77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66641" y="3813393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332024" y="3813393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760627" y="3813393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89229" y="3813393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617831" y="3813393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210262" y="3704875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210262" y="3668565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ectangle 218"/>
          <p:cNvSpPr/>
          <p:nvPr/>
        </p:nvSpPr>
        <p:spPr>
          <a:xfrm>
            <a:off x="4861178" y="3498846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Rectangle 219"/>
          <p:cNvSpPr/>
          <p:nvPr/>
        </p:nvSpPr>
        <p:spPr>
          <a:xfrm>
            <a:off x="2046563" y="3506227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2046562" y="3474651"/>
            <a:ext cx="209275" cy="19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Rectangle 220"/>
          <p:cNvSpPr/>
          <p:nvPr/>
        </p:nvSpPr>
        <p:spPr>
          <a:xfrm>
            <a:off x="4861178" y="3471431"/>
            <a:ext cx="209275" cy="19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2109291" y="3416378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Rectangle 221"/>
          <p:cNvSpPr/>
          <p:nvPr/>
        </p:nvSpPr>
        <p:spPr>
          <a:xfrm>
            <a:off x="4912357" y="3412942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195156" y="1461946"/>
            <a:ext cx="26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P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Pattern top copper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2054689" y="1166428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Rectangle 254"/>
          <p:cNvSpPr/>
          <p:nvPr/>
        </p:nvSpPr>
        <p:spPr>
          <a:xfrm>
            <a:off x="4871112" y="1177791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TextBox 255"/>
          <p:cNvSpPr txBox="1"/>
          <p:nvPr/>
        </p:nvSpPr>
        <p:spPr>
          <a:xfrm>
            <a:off x="6203660" y="2553982"/>
            <a:ext cx="2401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mic Sans MS" panose="030F0702030302020204" pitchFamily="66" charset="0"/>
                <a:sym typeface="Wingdings" panose="05000000000000000000" pitchFamily="2" charset="2"/>
              </a:rPr>
              <a:t>E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Etch the </a:t>
            </a:r>
            <a:r>
              <a:rPr lang="en-US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kapton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6280115" y="3646738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 panose="030F0702030302020204" pitchFamily="66" charset="0"/>
              </a:rPr>
              <a:t>P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Plate with copper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18389" y="4479902"/>
            <a:ext cx="4702218" cy="945579"/>
            <a:chOff x="1218389" y="4479902"/>
            <a:chExt cx="4702218" cy="945579"/>
          </a:xfrm>
        </p:grpSpPr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218389" y="4942881"/>
              <a:ext cx="2356379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6927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94323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51720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9116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18389" y="4681855"/>
              <a:ext cx="4693931" cy="15131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604594"/>
              <a:ext cx="4693931" cy="772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 flipH="1">
              <a:off x="3574768" y="4944864"/>
              <a:ext cx="2345839" cy="48061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 flipH="1">
              <a:off x="5340151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 flipH="1">
              <a:off x="4768754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 flipH="1">
              <a:off x="4197356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 flipH="1">
              <a:off x="3625958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 flipH="1">
              <a:off x="1218389" y="4836346"/>
              <a:ext cx="4693931" cy="997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4869305" y="4630317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2054690" y="4637698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2054689" y="460612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869305" y="460290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2117418" y="4547849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4920484" y="4544413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2348894" y="4479902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883699" y="4481617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4693236" y="4486640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5162777" y="4487226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59118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89554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3191352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495281" y="459516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795729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4097126" y="4557016"/>
              <a:ext cx="128097" cy="2513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4395463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800036"/>
              <a:ext cx="4693931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77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96172" y="32057"/>
            <a:ext cx="8856983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dirty="0">
                <a:solidFill>
                  <a:srgbClr val="0000FF"/>
                </a:solidFill>
                <a:latin typeface="Century Schoolbook L" pitchFamily="18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Gaseous Detectors principle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7" name="Slide Number Placeholder 10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4881598" y="1063256"/>
            <a:ext cx="2266967" cy="4238477"/>
            <a:chOff x="4881598" y="1063256"/>
            <a:chExt cx="2266967" cy="4238477"/>
          </a:xfrm>
        </p:grpSpPr>
        <p:sp>
          <p:nvSpPr>
            <p:cNvPr id="3" name="Rectangle 2"/>
            <p:cNvSpPr/>
            <p:nvPr/>
          </p:nvSpPr>
          <p:spPr>
            <a:xfrm>
              <a:off x="4881598" y="1126500"/>
              <a:ext cx="2186438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659089" y="1230868"/>
              <a:ext cx="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5433503" y="3954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5197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519782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585903" y="40309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509703" y="42595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672182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738303" y="37261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824582" y="1655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824582" y="1960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890703" y="38023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814503" y="3573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9769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81598" y="2566735"/>
              <a:ext cx="22669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Small Electric field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(100V/mm)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moves the charges</a:t>
              </a: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5814503" y="4030913"/>
              <a:ext cx="0" cy="10017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5966903" y="3878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90703" y="3497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67339" y="35737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281103" y="4042581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519782" y="17320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672182" y="2048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824582" y="1960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900782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881598" y="1063256"/>
              <a:ext cx="2189053" cy="1399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881598" y="5165175"/>
              <a:ext cx="2189053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74054" y="741402"/>
            <a:ext cx="3702294" cy="5638800"/>
            <a:chOff x="774054" y="741402"/>
            <a:chExt cx="3702294" cy="5638800"/>
          </a:xfrm>
        </p:grpSpPr>
        <p:sp>
          <p:nvSpPr>
            <p:cNvPr id="116" name="Rectangle 115"/>
            <p:cNvSpPr/>
            <p:nvPr/>
          </p:nvSpPr>
          <p:spPr>
            <a:xfrm>
              <a:off x="2046300" y="1126500"/>
              <a:ext cx="2346260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flipH="1">
              <a:off x="1801760" y="741402"/>
              <a:ext cx="2590800" cy="5638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325760" y="2570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325760" y="2494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325760" y="2798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3478160" y="27988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3401960" y="28750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3478160" y="2722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3630560" y="19606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3630560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3630560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3782960" y="2189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06760" y="22654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3782960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77380" y="5048788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Anode</a:t>
              </a:r>
              <a:r>
                <a:rPr lang="en-US" dirty="0"/>
                <a:t> 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74054" y="924046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Cathode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630560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63878" y="18198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401960" y="18844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73360" y="21246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097160" y="2429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782960" y="21892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935360" y="20368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527762" y="26464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78160" y="281456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901709" y="4795843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Gas volume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717279" y="3144024"/>
              <a:ext cx="1759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</a:rPr>
                <a:t>I</a:t>
              </a:r>
              <a:r>
                <a:rPr lang="en-GB" dirty="0" smtClean="0">
                  <a:latin typeface="Comic Sans MS" panose="030F0702030302020204" pitchFamily="66" charset="0"/>
                </a:rPr>
                <a:t>onization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014582" y="1047075"/>
              <a:ext cx="2377978" cy="1232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014582" y="5165175"/>
              <a:ext cx="2377978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 rot="17623224">
              <a:off x="1063952" y="5114841"/>
              <a:ext cx="2082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Comic Sans MS" panose="030F0702030302020204" pitchFamily="66" charset="0"/>
                </a:rPr>
                <a:t>Charged Particles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166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4626" y="403762"/>
            <a:ext cx="5256191" cy="1325563"/>
          </a:xfrm>
        </p:spPr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US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advantages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460" y="1908109"/>
            <a:ext cx="9180115" cy="3790499"/>
          </a:xfrm>
          <a:ln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endParaRPr lang="en-US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Total control of the released energy during a spark.</a:t>
            </a:r>
          </a:p>
          <a:p>
            <a:pPr marL="0" indent="0">
              <a:buNone/>
            </a:pPr>
            <a:endParaRPr lang="en-US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control is so good that we can use the sparks to clean the detectors ! 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We call it “E-cleaning”</a:t>
            </a:r>
          </a:p>
          <a:p>
            <a:endParaRPr lang="en-US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The simplest </a:t>
            </a:r>
            <a:r>
              <a:rPr lang="en-US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uRwell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is flexible  cylindrical detectors are easy to produce.</a:t>
            </a:r>
          </a:p>
          <a:p>
            <a:endParaRPr lang="en-US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Low mass , low background</a:t>
            </a:r>
          </a:p>
          <a:p>
            <a:endParaRPr lang="en-US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First time we have a detector production process fully compatible with mass production tools from PCB industry.</a:t>
            </a:r>
          </a:p>
          <a:p>
            <a:pPr marL="0" indent="0">
              <a:buNone/>
            </a:pPr>
            <a:endParaRPr lang="en-US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are aiming to reach a point were one can buy a </a:t>
            </a:r>
            <a:r>
              <a:rPr lang="en-US" dirty="0" err="1" smtClean="0">
                <a:latin typeface="Comic Sans MS" panose="030F0702030302020204" pitchFamily="66" charset="0"/>
                <a:sym typeface="Wingdings" panose="05000000000000000000" pitchFamily="2" charset="2"/>
              </a:rPr>
              <a:t>uRwell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as a STD PCB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( Technology transfer on going )</a:t>
            </a:r>
          </a:p>
          <a:p>
            <a:endParaRPr lang="en-US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Lower cost than GEMs or resistive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6982018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925" y="1876577"/>
            <a:ext cx="3692142" cy="2068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8627" y="1870061"/>
            <a:ext cx="3676976" cy="2088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33159" y="4917528"/>
            <a:ext cx="235774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CLAS12 R&amp;D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2D PEP </a:t>
            </a:r>
            <a:r>
              <a:rPr lang="en-US" sz="1400" dirty="0" err="1" smtClean="0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150cm x 50cm</a:t>
            </a:r>
            <a:endParaRPr lang="en-GB" sz="1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4324" y="255459"/>
            <a:ext cx="2743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PEP examples</a:t>
            </a:r>
            <a:endParaRPr 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75E5CE-6AF1-4D6E-B83D-B28E358B8538}" type="slidenum">
              <a:rPr lang="en-GB" smtClean="0"/>
              <a:t>81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2674" y="1880027"/>
            <a:ext cx="3676977" cy="2068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28313" y="4910037"/>
            <a:ext cx="161202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mic Sans MS" panose="030F0702030302020204" pitchFamily="66" charset="0"/>
              </a:rPr>
              <a:t>Frascati</a:t>
            </a:r>
            <a:r>
              <a:rPr lang="en-US" sz="1400" dirty="0">
                <a:latin typeface="Comic Sans MS" panose="030F0702030302020204" pitchFamily="66" charset="0"/>
              </a:rPr>
              <a:t> R&amp;D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1D PEP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30cm x 30cm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4485" y="4902547"/>
            <a:ext cx="13244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Comic Sans MS" panose="030F0702030302020204" pitchFamily="66" charset="0"/>
              </a:rPr>
              <a:t>Frascati</a:t>
            </a:r>
            <a:r>
              <a:rPr lang="en-US" sz="1400" dirty="0">
                <a:latin typeface="Comic Sans MS" panose="030F0702030302020204" pitchFamily="66" charset="0"/>
              </a:rPr>
              <a:t> R&amp;D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1D PEP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40cm x 5cm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4342" y="1871406"/>
            <a:ext cx="3688008" cy="2074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382257" y="4940745"/>
            <a:ext cx="163217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CLAS12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rolled in the oven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for E-cleaning</a:t>
            </a:r>
          </a:p>
        </p:txBody>
      </p:sp>
    </p:spTree>
    <p:extLst>
      <p:ext uri="{BB962C8B-B14F-4D97-AF65-F5344CB8AC3E}">
        <p14:creationId xmlns:p14="http://schemas.microsoft.com/office/powerpoint/2010/main" val="11046577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9092" y="385618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Future</a:t>
            </a:r>
            <a:endParaRPr lang="fr-CH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3555" y="1572604"/>
            <a:ext cx="5472608" cy="44287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00" dirty="0" smtClean="0">
              <a:solidFill>
                <a:srgbClr val="00B050"/>
              </a:solidFill>
              <a:latin typeface="+mj-lt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Vacuum deposition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1900" dirty="0" smtClean="0"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Subtractive micro-structuring</a:t>
            </a:r>
          </a:p>
          <a:p>
            <a:pPr lvl="2"/>
            <a:r>
              <a:rPr lang="en-US" sz="1800" dirty="0" smtClean="0">
                <a:latin typeface="Comic Sans MS" panose="030F0702030302020204" pitchFamily="66" charset="0"/>
              </a:rPr>
              <a:t>Chemical </a:t>
            </a:r>
            <a:endParaRPr lang="en-US" sz="1500" dirty="0" smtClean="0">
              <a:latin typeface="Comic Sans MS" panose="030F0702030302020204" pitchFamily="66" charset="0"/>
            </a:endParaRPr>
          </a:p>
          <a:p>
            <a:pPr lvl="2"/>
            <a:r>
              <a:rPr lang="en-US" sz="1800" dirty="0" smtClean="0">
                <a:latin typeface="Comic Sans MS" panose="030F0702030302020204" pitchFamily="66" charset="0"/>
              </a:rPr>
              <a:t>Laser </a:t>
            </a:r>
            <a:endParaRPr lang="en-US" sz="1500" dirty="0" smtClean="0">
              <a:latin typeface="Comic Sans MS" panose="030F0702030302020204" pitchFamily="66" charset="0"/>
            </a:endParaRPr>
          </a:p>
          <a:p>
            <a:pPr lvl="2"/>
            <a:r>
              <a:rPr lang="en-US" sz="1800" dirty="0" smtClean="0">
                <a:latin typeface="Comic Sans MS" panose="030F0702030302020204" pitchFamily="66" charset="0"/>
              </a:rPr>
              <a:t>Reactive Ion Etching Plasma (RIE)</a:t>
            </a:r>
          </a:p>
          <a:p>
            <a:pPr lvl="2"/>
            <a:r>
              <a:rPr lang="en-US" sz="1800" dirty="0" smtClean="0">
                <a:latin typeface="Comic Sans MS" panose="030F0702030302020204" pitchFamily="66" charset="0"/>
              </a:rPr>
              <a:t>Directive RIE Plasma (DRIE)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pPr lvl="3"/>
            <a:endParaRPr lang="en-US" sz="19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2600" dirty="0" smtClean="0">
                <a:latin typeface="Comic Sans MS" panose="030F0702030302020204" pitchFamily="66" charset="0"/>
              </a:rPr>
              <a:t>Additive micro-structuring</a:t>
            </a:r>
          </a:p>
          <a:p>
            <a:pPr lvl="2"/>
            <a:r>
              <a:rPr lang="en-US" sz="1800" dirty="0" smtClean="0">
                <a:latin typeface="Comic Sans MS" panose="030F0702030302020204" pitchFamily="66" charset="0"/>
              </a:rPr>
              <a:t>3D  printing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1800" dirty="0" smtClean="0">
              <a:latin typeface="Comic Sans MS" panose="030F0702030302020204" pitchFamily="66" charset="0"/>
            </a:endParaRP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1800" dirty="0" smtClean="0">
              <a:latin typeface="Comic Sans MS" panose="030F0702030302020204" pitchFamily="66" charset="0"/>
            </a:endParaRPr>
          </a:p>
          <a:p>
            <a:pPr lvl="2"/>
            <a:endParaRPr lang="en-US" sz="1900" dirty="0" smtClean="0">
              <a:solidFill>
                <a:srgbClr val="00B050"/>
              </a:solidFill>
              <a:latin typeface="+mj-lt"/>
            </a:endParaRPr>
          </a:p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5510679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-268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Pulsed DC magnetron reactive </a:t>
            </a:r>
            <a:r>
              <a:rPr lang="en-US" sz="2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vacuum deposition machine @CERN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218" y="4585172"/>
            <a:ext cx="3178696" cy="1885554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600" dirty="0">
                <a:latin typeface="+mj-lt"/>
              </a:rPr>
              <a:t>5 targets.</a:t>
            </a:r>
          </a:p>
          <a:p>
            <a:r>
              <a:rPr lang="en-US" sz="1600" dirty="0">
                <a:latin typeface="+mj-lt"/>
              </a:rPr>
              <a:t>3 simultaneous deposition.</a:t>
            </a:r>
          </a:p>
          <a:p>
            <a:r>
              <a:rPr lang="en-US" sz="1600" dirty="0">
                <a:latin typeface="+mj-lt"/>
              </a:rPr>
              <a:t>3 gas </a:t>
            </a:r>
            <a:r>
              <a:rPr lang="en-US" sz="1600" dirty="0" smtClean="0">
                <a:latin typeface="+mj-lt"/>
              </a:rPr>
              <a:t>inputs for reactive deposits:</a:t>
            </a:r>
            <a:endParaRPr lang="en-US" sz="1600" dirty="0">
              <a:latin typeface="+mj-lt"/>
            </a:endParaRPr>
          </a:p>
          <a:p>
            <a:pPr lvl="1"/>
            <a:r>
              <a:rPr lang="en-US" sz="1200" dirty="0" smtClean="0">
                <a:latin typeface="+mj-lt"/>
              </a:rPr>
              <a:t>H2,N2,02,C2H2,Ar </a:t>
            </a:r>
            <a:r>
              <a:rPr lang="en-US" sz="1200" dirty="0">
                <a:latin typeface="+mj-lt"/>
              </a:rPr>
              <a:t>etc..</a:t>
            </a:r>
          </a:p>
          <a:p>
            <a:r>
              <a:rPr lang="en-US" sz="1600" dirty="0" smtClean="0">
                <a:latin typeface="+mj-lt"/>
              </a:rPr>
              <a:t>300 </a:t>
            </a:r>
            <a:r>
              <a:rPr lang="en-US" sz="1600" dirty="0" err="1" smtClean="0">
                <a:latin typeface="+mj-lt"/>
              </a:rPr>
              <a:t>deg</a:t>
            </a:r>
            <a:r>
              <a:rPr lang="en-US" sz="1600" dirty="0" smtClean="0">
                <a:latin typeface="+mj-lt"/>
              </a:rPr>
              <a:t> in built heater.</a:t>
            </a:r>
          </a:p>
          <a:p>
            <a:r>
              <a:rPr lang="en-US" sz="1600" dirty="0" smtClean="0">
                <a:latin typeface="+mj-lt"/>
              </a:rPr>
              <a:t>In built plasma cleaner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83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60221" y="1079874"/>
            <a:ext cx="2242592" cy="144016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+mj-lt"/>
              </a:rPr>
              <a:t>Max foil size:</a:t>
            </a:r>
          </a:p>
          <a:p>
            <a:pPr marL="457200" lvl="1" indent="0">
              <a:buNone/>
            </a:pPr>
            <a:r>
              <a:rPr lang="en-US" sz="1600" dirty="0">
                <a:latin typeface="+mj-lt"/>
              </a:rPr>
              <a:t>-1.7m x </a:t>
            </a:r>
            <a:r>
              <a:rPr lang="en-US" sz="1600" dirty="0" smtClean="0">
                <a:latin typeface="+mj-lt"/>
              </a:rPr>
              <a:t>0.7m</a:t>
            </a:r>
            <a:r>
              <a:rPr lang="en-US" sz="1600" dirty="0">
                <a:latin typeface="+mj-lt"/>
              </a:rPr>
              <a:t>.</a:t>
            </a:r>
          </a:p>
          <a:p>
            <a:r>
              <a:rPr lang="en-US" sz="1800" dirty="0">
                <a:latin typeface="+mj-lt"/>
              </a:rPr>
              <a:t>Useful size:</a:t>
            </a:r>
          </a:p>
          <a:p>
            <a:pPr marL="457200" lvl="1" indent="0">
              <a:buNone/>
            </a:pPr>
            <a:r>
              <a:rPr lang="en-US" sz="1600" dirty="0">
                <a:latin typeface="+mj-lt"/>
              </a:rPr>
              <a:t>-1.7m x </a:t>
            </a:r>
            <a:r>
              <a:rPr lang="en-US" sz="1600" dirty="0" smtClean="0">
                <a:latin typeface="+mj-lt"/>
              </a:rPr>
              <a:t>0.6m</a:t>
            </a:r>
            <a:r>
              <a:rPr lang="en-US" sz="1600" dirty="0">
                <a:latin typeface="+mj-lt"/>
              </a:rPr>
              <a:t>.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541568" y="1014586"/>
            <a:ext cx="2779926" cy="122413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Budget: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    -25% INFN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    -25% CERN EP/DT group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    -50% </a:t>
            </a:r>
            <a:r>
              <a:rPr lang="en-US" sz="1600" dirty="0" smtClean="0">
                <a:latin typeface="+mj-lt"/>
              </a:rPr>
              <a:t> MPT </a:t>
            </a:r>
            <a:r>
              <a:rPr lang="en-US" sz="1600" dirty="0">
                <a:latin typeface="+mj-lt"/>
              </a:rPr>
              <a:t>self financing </a:t>
            </a:r>
          </a:p>
          <a:p>
            <a:endParaRPr lang="en-US" sz="1600" dirty="0">
              <a:latin typeface="+mj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541568" y="2771331"/>
            <a:ext cx="3347800" cy="166591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+mj-lt"/>
              </a:rPr>
              <a:t>Market survey            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04/21</a:t>
            </a:r>
          </a:p>
          <a:p>
            <a:r>
              <a:rPr lang="en-US" sz="1600" dirty="0" smtClean="0">
                <a:latin typeface="+mj-lt"/>
              </a:rPr>
              <a:t>Invitation to tender   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05/21</a:t>
            </a:r>
          </a:p>
          <a:p>
            <a:r>
              <a:rPr lang="en-US" sz="1600" dirty="0" smtClean="0">
                <a:latin typeface="+mj-lt"/>
                <a:sym typeface="Wingdings" panose="05000000000000000000" pitchFamily="2" charset="2"/>
              </a:rPr>
              <a:t>Purchase order             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08/21</a:t>
            </a:r>
          </a:p>
          <a:p>
            <a:r>
              <a:rPr lang="en-US" sz="1600" dirty="0">
                <a:latin typeface="+mj-lt"/>
                <a:sym typeface="Wingdings" panose="05000000000000000000" pitchFamily="2" charset="2"/>
              </a:rPr>
              <a:t>Delivery   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	        10/22</a:t>
            </a:r>
            <a:endParaRPr lang="en-US" sz="1600" dirty="0">
              <a:latin typeface="+mj-lt"/>
              <a:sym typeface="Wingdings" panose="05000000000000000000" pitchFamily="2" charset="2"/>
            </a:endParaRPr>
          </a:p>
          <a:p>
            <a:r>
              <a:rPr lang="en-US" sz="1600" dirty="0" smtClean="0">
                <a:latin typeface="+mj-lt"/>
                <a:sym typeface="Wingdings" panose="05000000000000000000" pitchFamily="2" charset="2"/>
              </a:rPr>
              <a:t>Operation                      11/22</a:t>
            </a:r>
            <a:endParaRPr lang="en-US" sz="12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11" name="Down Arrow 10"/>
          <p:cNvSpPr/>
          <p:nvPr/>
        </p:nvSpPr>
        <p:spPr>
          <a:xfrm rot="6639828">
            <a:off x="3785336" y="1844907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14280178">
            <a:off x="6915562" y="1749382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16200000">
            <a:off x="6953583" y="3389542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4206418">
            <a:off x="3736115" y="5076846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09494" y="2600152"/>
            <a:ext cx="3058218" cy="2293663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7541568" y="4994153"/>
            <a:ext cx="3178696" cy="8164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+mj-lt"/>
              </a:rPr>
              <a:t>Fantastic help during from:</a:t>
            </a:r>
          </a:p>
          <a:p>
            <a:pPr lvl="1"/>
            <a:r>
              <a:rPr lang="en-US" sz="1200" dirty="0" smtClean="0">
                <a:latin typeface="+mj-lt"/>
              </a:rPr>
              <a:t>DLC collaboration team</a:t>
            </a:r>
          </a:p>
          <a:p>
            <a:pPr lvl="1"/>
            <a:endParaRPr lang="en-US" sz="1600" dirty="0" smtClean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18" name="Down Arrow 17"/>
          <p:cNvSpPr/>
          <p:nvPr/>
        </p:nvSpPr>
        <p:spPr>
          <a:xfrm rot="17418808">
            <a:off x="6935162" y="4949549"/>
            <a:ext cx="295358" cy="653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235447" y="2771331"/>
            <a:ext cx="2257467" cy="156254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+mj-lt"/>
              </a:rPr>
              <a:t>Can deposit</a:t>
            </a:r>
            <a:endParaRPr lang="en-US" sz="1800" dirty="0">
              <a:latin typeface="+mj-lt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+mj-lt"/>
              </a:rPr>
              <a:t>-metals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+mj-lt"/>
              </a:rPr>
              <a:t>-Dielectrics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+mj-lt"/>
              </a:rPr>
              <a:t>-alloys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+mj-lt"/>
              </a:rPr>
              <a:t>-Carbon structures</a:t>
            </a:r>
            <a:endParaRPr lang="en-US" sz="1600" dirty="0">
              <a:latin typeface="+mj-lt"/>
            </a:endParaRPr>
          </a:p>
        </p:txBody>
      </p:sp>
      <p:sp>
        <p:nvSpPr>
          <p:cNvPr id="20" name="Down Arrow 19"/>
          <p:cNvSpPr/>
          <p:nvPr/>
        </p:nvSpPr>
        <p:spPr>
          <a:xfrm rot="5592218">
            <a:off x="3736115" y="3403401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78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28806-87D8-4E50-897A-F02931524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497" y="-10828"/>
            <a:ext cx="10456537" cy="132556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Future Program for our vacuum deposition machine 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10AAEF-01D2-4494-B640-1A5FB3BA9C12}"/>
              </a:ext>
            </a:extLst>
          </p:cNvPr>
          <p:cNvSpPr txBox="1"/>
          <p:nvPr/>
        </p:nvSpPr>
        <p:spPr>
          <a:xfrm>
            <a:off x="3960462" y="1752430"/>
            <a:ext cx="4095502" cy="43396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sz="1200" dirty="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-Aluminium </a:t>
            </a:r>
            <a:r>
              <a:rPr lang="en-GB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GEMs</a:t>
            </a:r>
          </a:p>
          <a:p>
            <a:endParaRPr lang="en-GB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-Low </a:t>
            </a:r>
            <a:r>
              <a:rPr lang="en-GB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mass detectors</a:t>
            </a:r>
          </a:p>
          <a:p>
            <a:endParaRPr lang="en-GB" sz="12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en-GB" sz="12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-Continue to explore DLC possibilities </a:t>
            </a:r>
          </a:p>
          <a:p>
            <a:endParaRPr lang="en-GB" sz="12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-Improve Uniformity :  target </a:t>
            </a:r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less than +/-5% error (1m x0.6m)</a:t>
            </a:r>
          </a:p>
          <a:p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-DLC/Cr/Cu deposition needed for </a:t>
            </a:r>
            <a:r>
              <a:rPr lang="en-GB" sz="1200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Micromegas</a:t>
            </a:r>
            <a:r>
              <a:rPr lang="en-GB" sz="1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high rate detectors and resistive GEM</a:t>
            </a:r>
          </a:p>
          <a:p>
            <a:endParaRPr lang="en-GB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-Study of strong photocathodes for PICOSEC detectors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-Neutron converter layers deposition like B4C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-Explore other resistive materials like Ge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710863" y="1391499"/>
            <a:ext cx="2958353" cy="3818452"/>
            <a:chOff x="8431842" y="513179"/>
            <a:chExt cx="2958353" cy="3818452"/>
          </a:xfrm>
        </p:grpSpPr>
        <p:grpSp>
          <p:nvGrpSpPr>
            <p:cNvPr id="31" name="Group 30"/>
            <p:cNvGrpSpPr/>
            <p:nvPr/>
          </p:nvGrpSpPr>
          <p:grpSpPr>
            <a:xfrm>
              <a:off x="8431842" y="874110"/>
              <a:ext cx="2958353" cy="3457521"/>
              <a:chOff x="8424926" y="1587436"/>
              <a:chExt cx="2958353" cy="3457521"/>
            </a:xfrm>
          </p:grpSpPr>
          <p:grpSp>
            <p:nvGrpSpPr>
              <p:cNvPr id="107" name="Groupe 58">
                <a:extLst>
                  <a:ext uri="{FF2B5EF4-FFF2-40B4-BE49-F238E27FC236}">
                    <a16:creationId xmlns:a16="http://schemas.microsoft.com/office/drawing/2014/main" id="{3195B580-A1B3-472E-8881-2F270D8FBC53}"/>
                  </a:ext>
                </a:extLst>
              </p:cNvPr>
              <p:cNvGrpSpPr/>
              <p:nvPr/>
            </p:nvGrpSpPr>
            <p:grpSpPr>
              <a:xfrm>
                <a:off x="8518083" y="1954186"/>
                <a:ext cx="2752172" cy="2991021"/>
                <a:chOff x="833537" y="365566"/>
                <a:chExt cx="4886632" cy="6445065"/>
              </a:xfrm>
            </p:grpSpPr>
            <p:grpSp>
              <p:nvGrpSpPr>
                <p:cNvPr id="108" name="Groupe 57">
                  <a:extLst>
                    <a:ext uri="{FF2B5EF4-FFF2-40B4-BE49-F238E27FC236}">
                      <a16:creationId xmlns:a16="http://schemas.microsoft.com/office/drawing/2014/main" id="{D65F00A1-C7A0-412A-8250-B2927A799F64}"/>
                    </a:ext>
                  </a:extLst>
                </p:cNvPr>
                <p:cNvGrpSpPr/>
                <p:nvPr/>
              </p:nvGrpSpPr>
              <p:grpSpPr>
                <a:xfrm>
                  <a:off x="833537" y="365566"/>
                  <a:ext cx="4886632" cy="4981781"/>
                  <a:chOff x="833537" y="365566"/>
                  <a:chExt cx="4886632" cy="4981781"/>
                </a:xfrm>
              </p:grpSpPr>
              <p:grpSp>
                <p:nvGrpSpPr>
                  <p:cNvPr id="121" name="Groupe 3">
                    <a:extLst>
                      <a:ext uri="{FF2B5EF4-FFF2-40B4-BE49-F238E27FC236}">
                        <a16:creationId xmlns:a16="http://schemas.microsoft.com/office/drawing/2014/main" id="{7ADE2CBF-D237-4C71-8B7B-F3D8CFDCEA03}"/>
                      </a:ext>
                    </a:extLst>
                  </p:cNvPr>
                  <p:cNvGrpSpPr/>
                  <p:nvPr/>
                </p:nvGrpSpPr>
                <p:grpSpPr>
                  <a:xfrm>
                    <a:off x="833537" y="365566"/>
                    <a:ext cx="4886632" cy="1361766"/>
                    <a:chOff x="3407840" y="5068052"/>
                    <a:chExt cx="4886632" cy="1361766"/>
                  </a:xfrm>
                </p:grpSpPr>
                <p:sp>
                  <p:nvSpPr>
                    <p:cNvPr id="161" name="Rectangle 160">
                      <a:extLst>
                        <a:ext uri="{FF2B5EF4-FFF2-40B4-BE49-F238E27FC236}">
                          <a16:creationId xmlns:a16="http://schemas.microsoft.com/office/drawing/2014/main" id="{07D084EF-B5ED-406D-ADE0-9C69DFDC7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411028"/>
                      <a:ext cx="4886632" cy="658762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Rectangle 161">
                      <a:extLst>
                        <a:ext uri="{FF2B5EF4-FFF2-40B4-BE49-F238E27FC236}">
                          <a16:creationId xmlns:a16="http://schemas.microsoft.com/office/drawing/2014/main" id="{AFBABD2B-92B0-4D17-9EF7-B4EC901598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245032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Rectangle 162">
                      <a:extLst>
                        <a:ext uri="{FF2B5EF4-FFF2-40B4-BE49-F238E27FC236}">
                          <a16:creationId xmlns:a16="http://schemas.microsoft.com/office/drawing/2014/main" id="{2C09D903-5871-41DA-9CED-C8405C212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068052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Rectangle 163">
                      <a:extLst>
                        <a:ext uri="{FF2B5EF4-FFF2-40B4-BE49-F238E27FC236}">
                          <a16:creationId xmlns:a16="http://schemas.microsoft.com/office/drawing/2014/main" id="{0F726D71-F486-4876-B32B-85DF0E214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080774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Rectangle 164">
                      <a:extLst>
                        <a:ext uri="{FF2B5EF4-FFF2-40B4-BE49-F238E27FC236}">
                          <a16:creationId xmlns:a16="http://schemas.microsoft.com/office/drawing/2014/main" id="{D6EFEFEB-80D3-45B8-B9D1-88E264E77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174180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Rectangle 165">
                      <a:extLst>
                        <a:ext uri="{FF2B5EF4-FFF2-40B4-BE49-F238E27FC236}">
                          <a16:creationId xmlns:a16="http://schemas.microsoft.com/office/drawing/2014/main" id="{31E84B54-8938-43AE-AAA0-F613B035F4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252838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7" name="Rectangle 166">
                      <a:extLst>
                        <a:ext uri="{FF2B5EF4-FFF2-40B4-BE49-F238E27FC236}">
                          <a16:creationId xmlns:a16="http://schemas.microsoft.com/office/drawing/2014/main" id="{416447B8-D739-458F-8C1D-1FEA405034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34913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2" name="Groupe 22">
                    <a:extLst>
                      <a:ext uri="{FF2B5EF4-FFF2-40B4-BE49-F238E27FC236}">
                        <a16:creationId xmlns:a16="http://schemas.microsoft.com/office/drawing/2014/main" id="{D6F8D84E-99C4-44CF-A8AE-7EDFD8AA57F2}"/>
                      </a:ext>
                    </a:extLst>
                  </p:cNvPr>
                  <p:cNvGrpSpPr/>
                  <p:nvPr/>
                </p:nvGrpSpPr>
                <p:grpSpPr>
                  <a:xfrm>
                    <a:off x="833537" y="2042930"/>
                    <a:ext cx="4886632" cy="1507301"/>
                    <a:chOff x="909737" y="4241710"/>
                    <a:chExt cx="4886632" cy="1507301"/>
                  </a:xfrm>
                </p:grpSpPr>
                <p:grpSp>
                  <p:nvGrpSpPr>
                    <p:cNvPr id="151" name="Groupe 11">
                      <a:extLst>
                        <a:ext uri="{FF2B5EF4-FFF2-40B4-BE49-F238E27FC236}">
                          <a16:creationId xmlns:a16="http://schemas.microsoft.com/office/drawing/2014/main" id="{0E3C55FF-D33F-45E4-BE66-1F822053E4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321812"/>
                      <a:ext cx="4886632" cy="1361766"/>
                      <a:chOff x="3407840" y="5068052"/>
                      <a:chExt cx="4886632" cy="1361766"/>
                    </a:xfrm>
                  </p:grpSpPr>
                  <p:sp>
                    <p:nvSpPr>
                      <p:cNvPr id="154" name="Rectangle 153">
                        <a:extLst>
                          <a:ext uri="{FF2B5EF4-FFF2-40B4-BE49-F238E27FC236}">
                            <a16:creationId xmlns:a16="http://schemas.microsoft.com/office/drawing/2014/main" id="{C412135A-816F-4774-9838-2DF2C37343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411028"/>
                        <a:ext cx="4886632" cy="65876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5" name="Rectangle 154">
                        <a:extLst>
                          <a:ext uri="{FF2B5EF4-FFF2-40B4-BE49-F238E27FC236}">
                            <a16:creationId xmlns:a16="http://schemas.microsoft.com/office/drawing/2014/main" id="{6AE2C9BD-B65D-4506-98A3-F1214638CA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245032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6" name="Rectangle 155">
                        <a:extLst>
                          <a:ext uri="{FF2B5EF4-FFF2-40B4-BE49-F238E27FC236}">
                            <a16:creationId xmlns:a16="http://schemas.microsoft.com/office/drawing/2014/main" id="{D74AED8C-5851-490F-85B9-A1720766E0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068052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7" name="Rectangle 156">
                        <a:extLst>
                          <a:ext uri="{FF2B5EF4-FFF2-40B4-BE49-F238E27FC236}">
                            <a16:creationId xmlns:a16="http://schemas.microsoft.com/office/drawing/2014/main" id="{D9840F60-FE9A-4753-ABAC-B9B2EAADA9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080774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8" name="Rectangle 157">
                        <a:extLst>
                          <a:ext uri="{FF2B5EF4-FFF2-40B4-BE49-F238E27FC236}">
                            <a16:creationId xmlns:a16="http://schemas.microsoft.com/office/drawing/2014/main" id="{D54ADC04-AD80-4AC7-B3B4-E002F656CE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174180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9" name="Rectangle 158">
                        <a:extLst>
                          <a:ext uri="{FF2B5EF4-FFF2-40B4-BE49-F238E27FC236}">
                            <a16:creationId xmlns:a16="http://schemas.microsoft.com/office/drawing/2014/main" id="{BC2994D2-A030-4CAA-ACBB-5CDA09152B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252838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0" name="Rectangle 159">
                        <a:extLst>
                          <a:ext uri="{FF2B5EF4-FFF2-40B4-BE49-F238E27FC236}">
                            <a16:creationId xmlns:a16="http://schemas.microsoft.com/office/drawing/2014/main" id="{5F222C51-5528-494D-9158-327BF10D1C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334913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52" name="Rectangle 151">
                      <a:extLst>
                        <a:ext uri="{FF2B5EF4-FFF2-40B4-BE49-F238E27FC236}">
                          <a16:creationId xmlns:a16="http://schemas.microsoft.com/office/drawing/2014/main" id="{CD1ABEA1-A0FC-4532-8433-3C86219563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4241710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Rectangle 152">
                      <a:extLst>
                        <a:ext uri="{FF2B5EF4-FFF2-40B4-BE49-F238E27FC236}">
                          <a16:creationId xmlns:a16="http://schemas.microsoft.com/office/drawing/2014/main" id="{04B06D3A-7C79-4287-B93A-521D53AA74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5411827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3" name="Groupe 39">
                    <a:extLst>
                      <a:ext uri="{FF2B5EF4-FFF2-40B4-BE49-F238E27FC236}">
                        <a16:creationId xmlns:a16="http://schemas.microsoft.com/office/drawing/2014/main" id="{C9C276E1-ED33-441E-B7BA-89F043603B66}"/>
                      </a:ext>
                    </a:extLst>
                  </p:cNvPr>
                  <p:cNvGrpSpPr/>
                  <p:nvPr/>
                </p:nvGrpSpPr>
                <p:grpSpPr>
                  <a:xfrm>
                    <a:off x="833537" y="3840046"/>
                    <a:ext cx="4886632" cy="1507301"/>
                    <a:chOff x="909737" y="4912584"/>
                    <a:chExt cx="4886632" cy="1507301"/>
                  </a:xfrm>
                </p:grpSpPr>
                <p:grpSp>
                  <p:nvGrpSpPr>
                    <p:cNvPr id="124" name="Groupe 23">
                      <a:extLst>
                        <a:ext uri="{FF2B5EF4-FFF2-40B4-BE49-F238E27FC236}">
                          <a16:creationId xmlns:a16="http://schemas.microsoft.com/office/drawing/2014/main" id="{AB60B436-72C0-4912-AAB3-6AAACFD2DD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912584"/>
                      <a:ext cx="4886632" cy="1507301"/>
                      <a:chOff x="909737" y="4241710"/>
                      <a:chExt cx="4886632" cy="1507301"/>
                    </a:xfrm>
                  </p:grpSpPr>
                  <p:grpSp>
                    <p:nvGrpSpPr>
                      <p:cNvPr id="141" name="Groupe 24">
                        <a:extLst>
                          <a:ext uri="{FF2B5EF4-FFF2-40B4-BE49-F238E27FC236}">
                            <a16:creationId xmlns:a16="http://schemas.microsoft.com/office/drawing/2014/main" id="{5B12F8C7-3D77-451D-B17E-94B5C06E8AB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09737" y="4321812"/>
                        <a:ext cx="4886632" cy="1361766"/>
                        <a:chOff x="3407840" y="5068052"/>
                        <a:chExt cx="4886632" cy="1361766"/>
                      </a:xfrm>
                    </p:grpSpPr>
                    <p:sp>
                      <p:nvSpPr>
                        <p:cNvPr id="144" name="Rectangle 143">
                          <a:extLst>
                            <a:ext uri="{FF2B5EF4-FFF2-40B4-BE49-F238E27FC236}">
                              <a16:creationId xmlns:a16="http://schemas.microsoft.com/office/drawing/2014/main" id="{2088EB4E-9492-44AB-AEBA-F37A951D9B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5411028"/>
                          <a:ext cx="4886632" cy="658762"/>
                        </a:xfrm>
                        <a:prstGeom prst="rect">
                          <a:avLst/>
                        </a:prstGeom>
                        <a:solidFill>
                          <a:srgbClr val="FFC000"/>
                        </a:solidFill>
                        <a:ln>
                          <a:solidFill>
                            <a:srgbClr val="FFC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5" name="Rectangle 144">
                          <a:extLst>
                            <a:ext uri="{FF2B5EF4-FFF2-40B4-BE49-F238E27FC236}">
                              <a16:creationId xmlns:a16="http://schemas.microsoft.com/office/drawing/2014/main" id="{867F6353-C655-4048-BC1E-53ECCBA860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5245032"/>
                          <a:ext cx="4886632" cy="7865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75000"/>
                          </a:schemeClr>
                        </a:solidFill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6" name="Rectangle 145">
                          <a:extLst>
                            <a:ext uri="{FF2B5EF4-FFF2-40B4-BE49-F238E27FC236}">
                              <a16:creationId xmlns:a16="http://schemas.microsoft.com/office/drawing/2014/main" id="{C278D586-C16B-4FA6-A0ED-9C00433DFE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5068052"/>
                          <a:ext cx="4886632" cy="17698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7" name="Rectangle 146">
                          <a:extLst>
                            <a:ext uri="{FF2B5EF4-FFF2-40B4-BE49-F238E27FC236}">
                              <a16:creationId xmlns:a16="http://schemas.microsoft.com/office/drawing/2014/main" id="{664F36B3-0C9D-413A-979D-11F141D412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6080774"/>
                          <a:ext cx="4886632" cy="78658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8" name="Rectangle 147">
                          <a:extLst>
                            <a:ext uri="{FF2B5EF4-FFF2-40B4-BE49-F238E27FC236}">
                              <a16:creationId xmlns:a16="http://schemas.microsoft.com/office/drawing/2014/main" id="{4310E97C-715C-4B32-B05D-E10D15D97A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6174180"/>
                          <a:ext cx="4886632" cy="78658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75000"/>
                          </a:schemeClr>
                        </a:solidFill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9" name="Rectangle 148">
                          <a:extLst>
                            <a:ext uri="{FF2B5EF4-FFF2-40B4-BE49-F238E27FC236}">
                              <a16:creationId xmlns:a16="http://schemas.microsoft.com/office/drawing/2014/main" id="{16ADF606-857D-435A-9618-CEDDCBA6BE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6252838"/>
                          <a:ext cx="4886632" cy="176980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50" name="Rectangle 149">
                          <a:extLst>
                            <a:ext uri="{FF2B5EF4-FFF2-40B4-BE49-F238E27FC236}">
                              <a16:creationId xmlns:a16="http://schemas.microsoft.com/office/drawing/2014/main" id="{75889C9C-16B5-4C38-94F3-BB9CF06F54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840" y="5334913"/>
                          <a:ext cx="4886632" cy="78658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142" name="Rectangle 141">
                        <a:extLst>
                          <a:ext uri="{FF2B5EF4-FFF2-40B4-BE49-F238E27FC236}">
                            <a16:creationId xmlns:a16="http://schemas.microsoft.com/office/drawing/2014/main" id="{AB072C2E-3AE3-42BA-A844-342BFE191F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23494" y="4241710"/>
                        <a:ext cx="1659118" cy="3371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3" name="Rectangle 142">
                        <a:extLst>
                          <a:ext uri="{FF2B5EF4-FFF2-40B4-BE49-F238E27FC236}">
                            <a16:creationId xmlns:a16="http://schemas.microsoft.com/office/drawing/2014/main" id="{55AD6FC2-1A56-430C-989E-B40ED28A15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23494" y="5411827"/>
                        <a:ext cx="1659118" cy="3371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34" name="Triangle isocèle 34">
                      <a:extLst>
                        <a:ext uri="{FF2B5EF4-FFF2-40B4-BE49-F238E27FC236}">
                          <a16:creationId xmlns:a16="http://schemas.microsoft.com/office/drawing/2014/main" id="{C2A37241-A767-4038-94C5-E78DE3838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5163622"/>
                      <a:ext cx="907863" cy="944947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6" name="Triangle isocèle 35">
                      <a:extLst>
                        <a:ext uri="{FF2B5EF4-FFF2-40B4-BE49-F238E27FC236}">
                          <a16:creationId xmlns:a16="http://schemas.microsoft.com/office/drawing/2014/main" id="{61760CC4-B494-40A1-9E2C-8F7E6ECD48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6853" y="5137754"/>
                      <a:ext cx="907863" cy="944947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7" name="Triangle isocèle 36">
                      <a:extLst>
                        <a:ext uri="{FF2B5EF4-FFF2-40B4-BE49-F238E27FC236}">
                          <a16:creationId xmlns:a16="http://schemas.microsoft.com/office/drawing/2014/main" id="{85772895-6330-4914-9A30-0DA62133B4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276853" y="5240915"/>
                      <a:ext cx="907863" cy="944947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9" name="Triangle isocèle 37">
                      <a:extLst>
                        <a:ext uri="{FF2B5EF4-FFF2-40B4-BE49-F238E27FC236}">
                          <a16:creationId xmlns:a16="http://schemas.microsoft.com/office/drawing/2014/main" id="{7919A386-E9E6-449F-95AF-79DC0C8BA52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523494" y="5240915"/>
                      <a:ext cx="907863" cy="944947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0" name="Rectangle 139">
                      <a:extLst>
                        <a:ext uri="{FF2B5EF4-FFF2-40B4-BE49-F238E27FC236}">
                          <a16:creationId xmlns:a16="http://schemas.microsoft.com/office/drawing/2014/main" id="{CC1E25A3-A0AE-4885-B677-DA9620F2ED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7979" y="5195534"/>
                      <a:ext cx="509048" cy="105575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109" name="Groupe 40">
                  <a:extLst>
                    <a:ext uri="{FF2B5EF4-FFF2-40B4-BE49-F238E27FC236}">
                      <a16:creationId xmlns:a16="http://schemas.microsoft.com/office/drawing/2014/main" id="{174F161F-2F0E-4FA4-BEB9-B63E8B28A3C6}"/>
                    </a:ext>
                  </a:extLst>
                </p:cNvPr>
                <p:cNvGrpSpPr/>
                <p:nvPr/>
              </p:nvGrpSpPr>
              <p:grpSpPr>
                <a:xfrm>
                  <a:off x="833537" y="5471922"/>
                  <a:ext cx="4886632" cy="1338709"/>
                  <a:chOff x="909737" y="4912584"/>
                  <a:chExt cx="4886632" cy="1338709"/>
                </a:xfrm>
              </p:grpSpPr>
              <p:grpSp>
                <p:nvGrpSpPr>
                  <p:cNvPr id="110" name="Groupe 41">
                    <a:extLst>
                      <a:ext uri="{FF2B5EF4-FFF2-40B4-BE49-F238E27FC236}">
                        <a16:creationId xmlns:a16="http://schemas.microsoft.com/office/drawing/2014/main" id="{F4D807CF-A10F-4D22-882D-63871F664A77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912584"/>
                    <a:ext cx="4886632" cy="1171482"/>
                    <a:chOff x="909737" y="4241710"/>
                    <a:chExt cx="4886632" cy="1171482"/>
                  </a:xfrm>
                </p:grpSpPr>
                <p:grpSp>
                  <p:nvGrpSpPr>
                    <p:cNvPr id="116" name="Groupe 47">
                      <a:extLst>
                        <a:ext uri="{FF2B5EF4-FFF2-40B4-BE49-F238E27FC236}">
                          <a16:creationId xmlns:a16="http://schemas.microsoft.com/office/drawing/2014/main" id="{21A9A6BD-FA03-42BC-9C20-350C883A8C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588673"/>
                      <a:ext cx="4886632" cy="824519"/>
                      <a:chOff x="3407840" y="5334913"/>
                      <a:chExt cx="4886632" cy="824519"/>
                    </a:xfrm>
                  </p:grpSpPr>
                  <p:sp>
                    <p:nvSpPr>
                      <p:cNvPr id="118" name="Rectangle 117">
                        <a:extLst>
                          <a:ext uri="{FF2B5EF4-FFF2-40B4-BE49-F238E27FC236}">
                            <a16:creationId xmlns:a16="http://schemas.microsoft.com/office/drawing/2014/main" id="{17643958-4DD6-4D84-B5D0-D503993B22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411028"/>
                        <a:ext cx="4886632" cy="65876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19" name="Rectangle 118">
                        <a:extLst>
                          <a:ext uri="{FF2B5EF4-FFF2-40B4-BE49-F238E27FC236}">
                            <a16:creationId xmlns:a16="http://schemas.microsoft.com/office/drawing/2014/main" id="{36D40C54-C611-4119-AEE1-4F75B6E038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080774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4EF1CE5F-DE30-4B6C-B76C-321A628D32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334913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7" name="Rectangle 116">
                      <a:extLst>
                        <a:ext uri="{FF2B5EF4-FFF2-40B4-BE49-F238E27FC236}">
                          <a16:creationId xmlns:a16="http://schemas.microsoft.com/office/drawing/2014/main" id="{6F6E7128-37CE-47BC-BA88-A23EC056E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4241710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1" name="Triangle isocèle 42">
                    <a:extLst>
                      <a:ext uri="{FF2B5EF4-FFF2-40B4-BE49-F238E27FC236}">
                        <a16:creationId xmlns:a16="http://schemas.microsoft.com/office/drawing/2014/main" id="{8091861C-3D7F-4F3B-ACC6-90A665123BEA}"/>
                      </a:ext>
                    </a:extLst>
                  </p:cNvPr>
                  <p:cNvSpPr/>
                  <p:nvPr/>
                </p:nvSpPr>
                <p:spPr>
                  <a:xfrm>
                    <a:off x="2523494" y="5163622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Triangle isocèle 43">
                    <a:extLst>
                      <a:ext uri="{FF2B5EF4-FFF2-40B4-BE49-F238E27FC236}">
                        <a16:creationId xmlns:a16="http://schemas.microsoft.com/office/drawing/2014/main" id="{B1D9DA67-77BA-474C-A197-AB783ECCED1C}"/>
                      </a:ext>
                    </a:extLst>
                  </p:cNvPr>
                  <p:cNvSpPr/>
                  <p:nvPr/>
                </p:nvSpPr>
                <p:spPr>
                  <a:xfrm>
                    <a:off x="3276853" y="5137754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Triangle isocèle 44">
                    <a:extLst>
                      <a:ext uri="{FF2B5EF4-FFF2-40B4-BE49-F238E27FC236}">
                        <a16:creationId xmlns:a16="http://schemas.microsoft.com/office/drawing/2014/main" id="{4B84407E-EEBA-4A83-A231-7D0C006E20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6853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Triangle isocèle 45">
                    <a:extLst>
                      <a:ext uri="{FF2B5EF4-FFF2-40B4-BE49-F238E27FC236}">
                        <a16:creationId xmlns:a16="http://schemas.microsoft.com/office/drawing/2014/main" id="{4C0D21C0-BFDF-4B3A-801F-3C36CC7528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23494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5E94938-295A-4331-89DB-CAAFCA7677C8}"/>
                      </a:ext>
                    </a:extLst>
                  </p:cNvPr>
                  <p:cNvSpPr/>
                  <p:nvPr/>
                </p:nvSpPr>
                <p:spPr>
                  <a:xfrm>
                    <a:off x="3157979" y="5195534"/>
                    <a:ext cx="509048" cy="105575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76" name="Rectangle 175"/>
              <p:cNvSpPr/>
              <p:nvPr/>
            </p:nvSpPr>
            <p:spPr>
              <a:xfrm>
                <a:off x="8424926" y="1587436"/>
                <a:ext cx="2958353" cy="345752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9" name="ZoneTexte 62">
              <a:extLst>
                <a:ext uri="{FF2B5EF4-FFF2-40B4-BE49-F238E27FC236}">
                  <a16:creationId xmlns:a16="http://schemas.microsoft.com/office/drawing/2014/main" id="{08FB1088-CF5B-49E0-B91D-42D47EC51E07}"/>
                </a:ext>
              </a:extLst>
            </p:cNvPr>
            <p:cNvSpPr txBox="1"/>
            <p:nvPr/>
          </p:nvSpPr>
          <p:spPr>
            <a:xfrm>
              <a:off x="9035923" y="513179"/>
              <a:ext cx="1531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anose="030F0702030302020204" pitchFamily="66" charset="0"/>
                </a:rPr>
                <a:t>DLC resistive GEM</a:t>
              </a:r>
              <a:endParaRPr lang="en-GB" sz="1200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17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27" y="1745908"/>
            <a:ext cx="2402405" cy="1801804"/>
          </a:xfrm>
        </p:spPr>
      </p:pic>
      <p:sp>
        <p:nvSpPr>
          <p:cNvPr id="177" name="ZoneTexte 62">
            <a:extLst>
              <a:ext uri="{FF2B5EF4-FFF2-40B4-BE49-F238E27FC236}">
                <a16:creationId xmlns:a16="http://schemas.microsoft.com/office/drawing/2014/main" id="{08FB1088-CF5B-49E0-B91D-42D47EC51E07}"/>
              </a:ext>
            </a:extLst>
          </p:cNvPr>
          <p:cNvSpPr txBox="1"/>
          <p:nvPr/>
        </p:nvSpPr>
        <p:spPr>
          <a:xfrm>
            <a:off x="1413196" y="1391288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Aluminum GEM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35" name="Slide Number Placeholder 2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84</a:t>
            </a:fld>
            <a:endParaRPr lang="fr-CH"/>
          </a:p>
        </p:txBody>
      </p:sp>
      <p:cxnSp>
        <p:nvCxnSpPr>
          <p:cNvPr id="178" name="Connecteur droit avec flèche 77"/>
          <p:cNvCxnSpPr/>
          <p:nvPr/>
        </p:nvCxnSpPr>
        <p:spPr>
          <a:xfrm flipV="1">
            <a:off x="7856376" y="4068147"/>
            <a:ext cx="754224" cy="37322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avec flèche 77"/>
          <p:cNvCxnSpPr/>
          <p:nvPr/>
        </p:nvCxnSpPr>
        <p:spPr>
          <a:xfrm flipH="1">
            <a:off x="3327048" y="2261277"/>
            <a:ext cx="568383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5634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076" y="128880"/>
            <a:ext cx="9242608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Subtractive micro-structuring with chemistry</a:t>
            </a:r>
            <a:br>
              <a:rPr lang="en-US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18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(Polyimide etching)</a:t>
            </a:r>
            <a:endParaRPr lang="en-GB" sz="1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85</a:t>
            </a:fld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022" y="1873037"/>
            <a:ext cx="3291838" cy="22095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542" y="1873038"/>
            <a:ext cx="1786492" cy="20776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" y="4357702"/>
            <a:ext cx="4510568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mic Sans MS" panose="030F0702030302020204" pitchFamily="66" charset="0"/>
              </a:rPr>
              <a:t>Dead Baths in a dedicated hood </a:t>
            </a:r>
            <a:r>
              <a:rPr lang="en-US" sz="1400" b="1" dirty="0">
                <a:latin typeface="Comic Sans MS" panose="030F0702030302020204" pitchFamily="66" charset="0"/>
              </a:rPr>
              <a:t>with </a:t>
            </a:r>
            <a:r>
              <a:rPr lang="en-US" sz="1400" b="1" dirty="0" smtClean="0">
                <a:latin typeface="Comic Sans MS" panose="030F0702030302020204" pitchFamily="66" charset="0"/>
              </a:rPr>
              <a:t>scrubber :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-EDA based chemistry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-Ok up to 1000m2 projects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</a:t>
            </a:r>
            <a:r>
              <a:rPr lang="en-US" sz="1200" dirty="0">
                <a:latin typeface="Comic Sans MS" panose="030F0702030302020204" pitchFamily="66" charset="0"/>
              </a:rPr>
              <a:t>S</a:t>
            </a:r>
            <a:r>
              <a:rPr lang="en-US" sz="1200" dirty="0" smtClean="0">
                <a:latin typeface="Comic Sans MS" panose="030F0702030302020204" pitchFamily="66" charset="0"/>
              </a:rPr>
              <a:t>trict safety procedures.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097" y="1821052"/>
            <a:ext cx="2048387" cy="217081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5508202" y="26641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TextBox 6"/>
          <p:cNvSpPr txBox="1"/>
          <p:nvPr/>
        </p:nvSpPr>
        <p:spPr>
          <a:xfrm>
            <a:off x="2571906" y="125955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Now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46932" y="128928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Future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41962" y="4375797"/>
            <a:ext cx="3993721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mic Sans MS" panose="030F0702030302020204" pitchFamily="66" charset="0"/>
              </a:rPr>
              <a:t>Automatic Horizontal etching line :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-10 000m2 projects.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-Still EDA based chemistry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-We are now </a:t>
            </a:r>
            <a:r>
              <a:rPr lang="en-US" sz="1200" dirty="0">
                <a:latin typeface="Comic Sans MS" panose="030F0702030302020204" pitchFamily="66" charset="0"/>
              </a:rPr>
              <a:t>f</a:t>
            </a:r>
            <a:r>
              <a:rPr lang="en-US" sz="1200" dirty="0" smtClean="0">
                <a:latin typeface="Comic Sans MS" panose="030F0702030302020204" pitchFamily="66" charset="0"/>
              </a:rPr>
              <a:t>inalizing the design (quite complex).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-Could be ready for production next year (2024).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-No more individual protective equipment's (IPE) 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</a:t>
            </a:r>
            <a:r>
              <a:rPr lang="en-US" sz="1200" dirty="0">
                <a:latin typeface="Comic Sans MS" panose="030F0702030302020204" pitchFamily="66" charset="0"/>
              </a:rPr>
              <a:t>H</a:t>
            </a:r>
            <a:r>
              <a:rPr lang="en-US" sz="1200" dirty="0" smtClean="0">
                <a:latin typeface="Comic Sans MS" panose="030F0702030302020204" pitchFamily="66" charset="0"/>
              </a:rPr>
              <a:t>ermetic machine 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-Less handling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latin typeface="Comic Sans MS" panose="030F0702030302020204" pitchFamily="66" charset="0"/>
              </a:rPr>
              <a:t>Production cost reduction expected</a:t>
            </a:r>
            <a:endParaRPr lang="en-US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02491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902" y="125760"/>
            <a:ext cx="9110814" cy="1143000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Laser or plasma </a:t>
            </a:r>
            <a:r>
              <a:rPr 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subtractive</a:t>
            </a:r>
            <a:r>
              <a:rPr 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micro-</a:t>
            </a:r>
            <a:r>
              <a:rPr lang="fr-FR" sz="3200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structuring</a:t>
            </a:r>
            <a:r>
              <a:rPr 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fr-FR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6" y="1713895"/>
            <a:ext cx="2386565" cy="2490904"/>
          </a:xfr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45644" y="1228579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C02 laser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55029" y="1265052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UV laser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346" y="4551073"/>
            <a:ext cx="238656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possible base Materials.</a:t>
            </a: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clean.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-Small patterns</a:t>
            </a:r>
          </a:p>
          <a:p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-Limited in 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size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M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achine 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cost</a:t>
            </a:r>
            <a:endParaRPr lang="fr-FR" sz="12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5200" y="4571246"/>
            <a:ext cx="25195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possible base Materials.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-Machines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can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drill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both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metals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and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polymers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Too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slow! 200 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/sec max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L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imited 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in 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size </a:t>
            </a: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-Machine 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cost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Carbonization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335199" y="1723421"/>
            <a:ext cx="2519498" cy="2448272"/>
            <a:chOff x="5364086" y="1537545"/>
            <a:chExt cx="2546009" cy="24482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12955" y="1488676"/>
              <a:ext cx="2448272" cy="25460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22" name="Rectangle 21"/>
            <p:cNvSpPr/>
            <p:nvPr/>
          </p:nvSpPr>
          <p:spPr>
            <a:xfrm>
              <a:off x="5508104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41757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08458" y="2374975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817192" y="239087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05613" y="2384140"/>
              <a:ext cx="21029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omic Sans MS" panose="030F0702030302020204" pitchFamily="66" charset="0"/>
                </a:rPr>
                <a:t>Large punching spot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23753" y="3585337"/>
              <a:ext cx="15829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omic Sans MS" panose="030F0702030302020204" pitchFamily="66" charset="0"/>
                </a:rPr>
                <a:t>Thin </a:t>
              </a:r>
              <a:r>
                <a:rPr lang="en-US" sz="1600" dirty="0">
                  <a:latin typeface="Comic Sans MS" panose="030F0702030302020204" pitchFamily="66" charset="0"/>
                </a:rPr>
                <a:t>s</a:t>
              </a:r>
              <a:r>
                <a:rPr lang="en-US" sz="1600" dirty="0" smtClean="0">
                  <a:latin typeface="Comic Sans MS" panose="030F0702030302020204" pitchFamily="66" charset="0"/>
                </a:rPr>
                <a:t>piral </a:t>
              </a:r>
              <a:r>
                <a:rPr lang="en-US" sz="1600" dirty="0">
                  <a:latin typeface="Comic Sans MS" panose="030F0702030302020204" pitchFamily="66" charset="0"/>
                </a:rPr>
                <a:t>cut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88" y="1747172"/>
            <a:ext cx="2116931" cy="24531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9096688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0380524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9096688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0380524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Rectangle 16"/>
          <p:cNvSpPr>
            <a:spLocks noChangeArrowheads="1"/>
          </p:cNvSpPr>
          <p:nvPr/>
        </p:nvSpPr>
        <p:spPr bwMode="auto">
          <a:xfrm>
            <a:off x="9093260" y="4054947"/>
            <a:ext cx="2074132" cy="6398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Rectangle 16"/>
          <p:cNvSpPr>
            <a:spLocks noChangeArrowheads="1"/>
          </p:cNvSpPr>
          <p:nvPr/>
        </p:nvSpPr>
        <p:spPr bwMode="auto">
          <a:xfrm>
            <a:off x="9096688" y="4056281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9096688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0380524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9096688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0380524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9093259" y="3236128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842972" y="3116757"/>
            <a:ext cx="595347" cy="11188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/>
          <p:cNvSpPr/>
          <p:nvPr/>
        </p:nvSpPr>
        <p:spPr>
          <a:xfrm>
            <a:off x="8941981" y="1723420"/>
            <a:ext cx="2411819" cy="24768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9093259" y="3228642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9093259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0377095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9093259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0377095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9089830" y="2332385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9839543" y="2061970"/>
            <a:ext cx="595347" cy="26293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9089830" y="2324899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TextBox 60"/>
          <p:cNvSpPr txBox="1"/>
          <p:nvPr/>
        </p:nvSpPr>
        <p:spPr>
          <a:xfrm>
            <a:off x="6739500" y="1265052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Comic Sans MS" panose="030F0702030302020204" pitchFamily="66" charset="0"/>
              </a:rPr>
              <a:t>RIE Plasma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353285" y="1272707"/>
            <a:ext cx="154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latin typeface="Comic Sans MS" panose="030F0702030302020204" pitchFamily="66" charset="0"/>
              </a:rPr>
              <a:t>DRIE Plasma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41130" y="4567402"/>
            <a:ext cx="217724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Modarate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machine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cost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. </a:t>
            </a:r>
            <a:endParaRPr lang="fr-FR" sz="1200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clean</a:t>
            </a:r>
          </a:p>
          <a:p>
            <a:endParaRPr lang="fr-FR" sz="1200" dirty="0"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uniform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on large size.</a:t>
            </a: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Etching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Isotropy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too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prononced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941981" y="4551073"/>
            <a:ext cx="24118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cylindrical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erfectly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clean </a:t>
            </a:r>
          </a:p>
          <a:p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-Ultra </a:t>
            </a:r>
            <a:r>
              <a:rPr lang="fr-FR" sz="12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precise</a:t>
            </a:r>
            <a:r>
              <a:rPr lang="fr-FR" sz="1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patterns</a:t>
            </a:r>
          </a:p>
          <a:p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</a:t>
            </a:r>
            <a:r>
              <a:rPr lang="fr-FR" sz="120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ample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size 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: dia 20cm max.</a:t>
            </a:r>
          </a:p>
          <a:p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-Machine </a:t>
            </a:r>
            <a:r>
              <a:rPr lang="fr-FR" sz="1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cost</a:t>
            </a:r>
            <a:r>
              <a:rPr lang="fr-FR" sz="1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.</a:t>
            </a:r>
            <a:endParaRPr lang="fr-FR" sz="1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1272519" y="5829400"/>
            <a:ext cx="525147" cy="4018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5" name="Right Arrow 64"/>
          <p:cNvSpPr/>
          <p:nvPr/>
        </p:nvSpPr>
        <p:spPr>
          <a:xfrm rot="16200000">
            <a:off x="9913618" y="5829400"/>
            <a:ext cx="525147" cy="4018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6" name="TextBox 65"/>
          <p:cNvSpPr txBox="1"/>
          <p:nvPr/>
        </p:nvSpPr>
        <p:spPr>
          <a:xfrm>
            <a:off x="511692" y="6322272"/>
            <a:ext cx="218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Really Interesting</a:t>
            </a:r>
            <a:r>
              <a:rPr lang="en-US" dirty="0" smtClean="0"/>
              <a:t> </a:t>
            </a:r>
            <a:endParaRPr lang="fr-CH" dirty="0"/>
          </a:p>
        </p:txBody>
      </p:sp>
      <p:sp>
        <p:nvSpPr>
          <p:cNvPr id="67" name="TextBox 66"/>
          <p:cNvSpPr txBox="1"/>
          <p:nvPr/>
        </p:nvSpPr>
        <p:spPr>
          <a:xfrm>
            <a:off x="9465962" y="6255096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Interesting</a:t>
            </a:r>
            <a:r>
              <a:rPr lang="en-US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2077186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18" y="1253287"/>
            <a:ext cx="4685808" cy="18833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76" y="3985844"/>
            <a:ext cx="4595296" cy="167101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83448" y="404048"/>
            <a:ext cx="9731378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Additive </a:t>
            </a:r>
            <a:r>
              <a:rPr lang="en-US" sz="36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Micro-structuring ink-jet printers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87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273" y="1444673"/>
            <a:ext cx="4992654" cy="4337101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9399817">
            <a:off x="5773362" y="2328757"/>
            <a:ext cx="608729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9112015">
            <a:off x="6234985" y="4051444"/>
            <a:ext cx="608729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9172936">
            <a:off x="7593285" y="5539458"/>
            <a:ext cx="608729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9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001" y="136187"/>
            <a:ext cx="8199323" cy="629379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M</a:t>
            </a:r>
            <a:r>
              <a:rPr lang="en-US" sz="3200" dirty="0" smtClean="0">
                <a:latin typeface="Comic Sans MS" panose="030F0702030302020204" pitchFamily="66" charset="0"/>
              </a:rPr>
              <a:t>any thanks for your attention !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609352E-257B-4446-BE06-3B833DF2D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88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75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96172" y="32057"/>
            <a:ext cx="8856983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dirty="0">
                <a:solidFill>
                  <a:srgbClr val="0000FF"/>
                </a:solidFill>
                <a:latin typeface="Century Schoolbook L" pitchFamily="18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Gaseous Detectors principle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7" name="Slide Number Placeholder 10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6C91FC-03A2-4061-B500-71522D792A3E}" type="slidenum">
              <a:rPr lang="en-GB" smtClean="0"/>
              <a:t>9</a:t>
            </a:fld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4881598" y="1063256"/>
            <a:ext cx="2266967" cy="4238477"/>
            <a:chOff x="4881598" y="1063256"/>
            <a:chExt cx="2266967" cy="4238477"/>
          </a:xfrm>
        </p:grpSpPr>
        <p:sp>
          <p:nvSpPr>
            <p:cNvPr id="3" name="Rectangle 2"/>
            <p:cNvSpPr/>
            <p:nvPr/>
          </p:nvSpPr>
          <p:spPr>
            <a:xfrm>
              <a:off x="4881598" y="1126500"/>
              <a:ext cx="2186438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5659089" y="1230868"/>
              <a:ext cx="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5433503" y="3954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5197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519782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585903" y="40309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509703" y="42595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672182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738303" y="37261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5824582" y="1655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824582" y="1960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890703" y="38023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814503" y="3573713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976982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81598" y="2566735"/>
              <a:ext cx="22669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Small Electric field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(100V/mm)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moves the charges</a:t>
              </a: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5814503" y="4030913"/>
              <a:ext cx="0" cy="10017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5966903" y="3878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90703" y="34975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67339" y="3573713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281103" y="4042581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519782" y="17320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672182" y="2048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824582" y="1960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900782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881598" y="1063256"/>
              <a:ext cx="2189053" cy="1399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881598" y="5165175"/>
              <a:ext cx="2189053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74054" y="741402"/>
            <a:ext cx="3702294" cy="5638800"/>
            <a:chOff x="774054" y="741402"/>
            <a:chExt cx="3702294" cy="5638800"/>
          </a:xfrm>
        </p:grpSpPr>
        <p:sp>
          <p:nvSpPr>
            <p:cNvPr id="116" name="Rectangle 115"/>
            <p:cNvSpPr/>
            <p:nvPr/>
          </p:nvSpPr>
          <p:spPr>
            <a:xfrm>
              <a:off x="2046300" y="1126500"/>
              <a:ext cx="2346260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flipH="1">
              <a:off x="1801760" y="741402"/>
              <a:ext cx="2590800" cy="56388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3325760" y="2570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325760" y="2494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3325760" y="27988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3478160" y="27988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3401960" y="28750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3478160" y="27226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3630560" y="19606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3630560" y="18844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3630560" y="21892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3782960" y="21892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06760" y="226540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3782960" y="211300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77380" y="5048788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Anode</a:t>
              </a:r>
              <a:r>
                <a:rPr lang="en-US" dirty="0"/>
                <a:t> 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74054" y="924046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Cathode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630560" y="15796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63878" y="18198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401960" y="18844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73360" y="21246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097160" y="24294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782960" y="21892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935360" y="20368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527762" y="264640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78160" y="281456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901709" y="4795843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Gas volume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717279" y="3144024"/>
              <a:ext cx="1759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</a:rPr>
                <a:t>I</a:t>
              </a:r>
              <a:r>
                <a:rPr lang="en-GB" dirty="0" smtClean="0">
                  <a:latin typeface="Comic Sans MS" panose="030F0702030302020204" pitchFamily="66" charset="0"/>
                </a:rPr>
                <a:t>onization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014582" y="1047075"/>
              <a:ext cx="2377978" cy="1232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014582" y="5165175"/>
              <a:ext cx="2377978" cy="1365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 rot="17623224">
              <a:off x="1063952" y="5114841"/>
              <a:ext cx="20826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latin typeface="Comic Sans MS" panose="030F0702030302020204" pitchFamily="66" charset="0"/>
                </a:rPr>
                <a:t>Charged Particles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598522" y="1064988"/>
            <a:ext cx="3846281" cy="4910559"/>
            <a:chOff x="7598522" y="1064988"/>
            <a:chExt cx="3846281" cy="4910559"/>
          </a:xfrm>
        </p:grpSpPr>
        <p:sp>
          <p:nvSpPr>
            <p:cNvPr id="157" name="Rectangle 156"/>
            <p:cNvSpPr/>
            <p:nvPr/>
          </p:nvSpPr>
          <p:spPr>
            <a:xfrm>
              <a:off x="7598523" y="1148482"/>
              <a:ext cx="2718227" cy="411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-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7706220" y="1787179"/>
              <a:ext cx="246734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Strong Electric field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(50kV/mm)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t</a:t>
              </a:r>
              <a:r>
                <a:rPr lang="en-US" dirty="0" smtClean="0">
                  <a:latin typeface="Comic Sans MS" panose="030F0702030302020204" pitchFamily="66" charset="0"/>
                </a:rPr>
                <a:t>riggers an avalanche</a:t>
              </a:r>
            </a:p>
            <a:p>
              <a:r>
                <a:rPr lang="en-US" dirty="0" smtClean="0">
                  <a:latin typeface="Comic Sans MS" panose="030F0702030302020204" pitchFamily="66" charset="0"/>
                </a:rPr>
                <a:t>multiplying electrons</a:t>
              </a:r>
            </a:p>
          </p:txBody>
        </p:sp>
        <p:sp>
          <p:nvSpPr>
            <p:cNvPr id="159" name="Oval 158"/>
            <p:cNvSpPr/>
            <p:nvPr/>
          </p:nvSpPr>
          <p:spPr>
            <a:xfrm>
              <a:off x="8925361" y="39902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8696761" y="37616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8544361" y="39902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>
              <a:off x="92301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>
              <a:off x="88491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>
              <a:off x="85443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>
              <a:off x="8163361" y="42950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6" name="Straight Arrow Connector 165"/>
            <p:cNvCxnSpPr>
              <a:stCxn id="160" idx="3"/>
              <a:endCxn id="161" idx="7"/>
            </p:cNvCxnSpPr>
            <p:nvPr/>
          </p:nvCxnSpPr>
          <p:spPr>
            <a:xfrm flipH="1">
              <a:off x="8609402" y="3826693"/>
              <a:ext cx="98518" cy="1747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>
              <a:stCxn id="160" idx="5"/>
              <a:endCxn id="159" idx="1"/>
            </p:cNvCxnSpPr>
            <p:nvPr/>
          </p:nvCxnSpPr>
          <p:spPr>
            <a:xfrm>
              <a:off x="8761802" y="3826693"/>
              <a:ext cx="174718" cy="1747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61" idx="1"/>
              <a:endCxn id="165" idx="7"/>
            </p:cNvCxnSpPr>
            <p:nvPr/>
          </p:nvCxnSpPr>
          <p:spPr>
            <a:xfrm flipH="1">
              <a:off x="8228402" y="4001411"/>
              <a:ext cx="327118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>
              <a:stCxn id="161" idx="5"/>
              <a:endCxn id="164" idx="0"/>
            </p:cNvCxnSpPr>
            <p:nvPr/>
          </p:nvCxnSpPr>
          <p:spPr>
            <a:xfrm flipH="1">
              <a:off x="8582462" y="4055294"/>
              <a:ext cx="26941" cy="239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>
              <a:stCxn id="159" idx="5"/>
              <a:endCxn id="163" idx="7"/>
            </p:cNvCxnSpPr>
            <p:nvPr/>
          </p:nvCxnSpPr>
          <p:spPr>
            <a:xfrm flipH="1">
              <a:off x="8914202" y="4055293"/>
              <a:ext cx="76200" cy="2509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>
              <a:stCxn id="159" idx="6"/>
              <a:endCxn id="162" idx="0"/>
            </p:cNvCxnSpPr>
            <p:nvPr/>
          </p:nvCxnSpPr>
          <p:spPr>
            <a:xfrm>
              <a:off x="9001561" y="4028352"/>
              <a:ext cx="2667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Oval 171"/>
            <p:cNvSpPr/>
            <p:nvPr/>
          </p:nvSpPr>
          <p:spPr>
            <a:xfrm>
              <a:off x="86967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83157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80109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7768776" y="4621828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100683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96873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>
              <a:off x="93825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9001561" y="45998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/>
            <p:cNvCxnSpPr>
              <a:stCxn id="165" idx="1"/>
            </p:cNvCxnSpPr>
            <p:nvPr/>
          </p:nvCxnSpPr>
          <p:spPr>
            <a:xfrm flipH="1">
              <a:off x="7845444" y="4306211"/>
              <a:ext cx="329076" cy="3108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stCxn id="165" idx="5"/>
              <a:endCxn id="174" idx="6"/>
            </p:cNvCxnSpPr>
            <p:nvPr/>
          </p:nvCxnSpPr>
          <p:spPr>
            <a:xfrm flipH="1">
              <a:off x="8087162" y="4360094"/>
              <a:ext cx="141241" cy="2778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164" idx="5"/>
              <a:endCxn id="173" idx="7"/>
            </p:cNvCxnSpPr>
            <p:nvPr/>
          </p:nvCxnSpPr>
          <p:spPr>
            <a:xfrm flipH="1">
              <a:off x="8380802" y="4360093"/>
              <a:ext cx="228600" cy="2509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/>
            <p:cNvCxnSpPr>
              <a:stCxn id="164" idx="4"/>
              <a:endCxn id="172" idx="2"/>
            </p:cNvCxnSpPr>
            <p:nvPr/>
          </p:nvCxnSpPr>
          <p:spPr>
            <a:xfrm>
              <a:off x="8582461" y="4371252"/>
              <a:ext cx="1143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>
              <a:stCxn id="163" idx="4"/>
              <a:endCxn id="179" idx="0"/>
            </p:cNvCxnSpPr>
            <p:nvPr/>
          </p:nvCxnSpPr>
          <p:spPr>
            <a:xfrm>
              <a:off x="8887261" y="4371252"/>
              <a:ext cx="1524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>
              <a:stCxn id="163" idx="4"/>
              <a:endCxn id="178" idx="2"/>
            </p:cNvCxnSpPr>
            <p:nvPr/>
          </p:nvCxnSpPr>
          <p:spPr>
            <a:xfrm>
              <a:off x="8887261" y="4371252"/>
              <a:ext cx="4953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>
              <a:stCxn id="162" idx="6"/>
              <a:endCxn id="177" idx="0"/>
            </p:cNvCxnSpPr>
            <p:nvPr/>
          </p:nvCxnSpPr>
          <p:spPr>
            <a:xfrm>
              <a:off x="9306361" y="4333152"/>
              <a:ext cx="41910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/>
            <p:cNvCxnSpPr>
              <a:stCxn id="162" idx="7"/>
              <a:endCxn id="176" idx="1"/>
            </p:cNvCxnSpPr>
            <p:nvPr/>
          </p:nvCxnSpPr>
          <p:spPr>
            <a:xfrm>
              <a:off x="9295202" y="4306211"/>
              <a:ext cx="784318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Oval 187"/>
            <p:cNvSpPr/>
            <p:nvPr/>
          </p:nvSpPr>
          <p:spPr>
            <a:xfrm>
              <a:off x="8697880" y="3761652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9612280" y="4142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9612280" y="44474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9764680" y="43712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7935880" y="4142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8545480" y="45236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8697880" y="44474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002680" y="4295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8393080" y="4295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8316880" y="3914052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7598524" y="1064988"/>
              <a:ext cx="2718226" cy="13251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7598522" y="5140176"/>
              <a:ext cx="2718228" cy="13328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Isosceles Triangle 199"/>
            <p:cNvSpPr/>
            <p:nvPr/>
          </p:nvSpPr>
          <p:spPr>
            <a:xfrm rot="5400000">
              <a:off x="9138518" y="5401017"/>
              <a:ext cx="640485" cy="50857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8849161" y="5267771"/>
              <a:ext cx="0" cy="4069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endCxn id="200" idx="3"/>
            </p:cNvCxnSpPr>
            <p:nvPr/>
          </p:nvCxnSpPr>
          <p:spPr>
            <a:xfrm flipV="1">
              <a:off x="8854089" y="5655306"/>
              <a:ext cx="350384" cy="99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9756520" y="5440001"/>
              <a:ext cx="1688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Output signal 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940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8025</TotalTime>
  <Words>3995</Words>
  <Application>Microsoft Office PowerPoint</Application>
  <PresentationFormat>Widescreen</PresentationFormat>
  <Paragraphs>1151</Paragraphs>
  <Slides>88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102" baseType="lpstr">
      <vt:lpstr>Arial</vt:lpstr>
      <vt:lpstr>Book Antiqua</vt:lpstr>
      <vt:lpstr>Calibri</vt:lpstr>
      <vt:lpstr>Calibri Light</vt:lpstr>
      <vt:lpstr>Candara</vt:lpstr>
      <vt:lpstr>Candara-Italic</vt:lpstr>
      <vt:lpstr>Century Schoolbook L</vt:lpstr>
      <vt:lpstr>Comic Sans MS</vt:lpstr>
      <vt:lpstr>DejaVu Sans</vt:lpstr>
      <vt:lpstr>Liberation Sans</vt:lpstr>
      <vt:lpstr>StarSymbol</vt:lpstr>
      <vt:lpstr>Wingdings</vt:lpstr>
      <vt:lpstr>Office Theme</vt:lpstr>
      <vt:lpstr>Photo Editor Photo</vt:lpstr>
      <vt:lpstr>PowerPoint Presentation</vt:lpstr>
      <vt:lpstr> MPT activity</vt:lpstr>
      <vt:lpstr>Examples of MPT activities</vt:lpstr>
      <vt:lpstr>FSU Experts</vt:lpstr>
      <vt:lpstr>CERN Staff experts</vt:lpstr>
      <vt:lpstr>Introduction to MPGD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MPGD  Micro Strip Gas Chamber (MSGC)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Interconnection technologies available at MPT in 1996 </vt:lpstr>
      <vt:lpstr>Interconnection technologies available at MPT in 1996 </vt:lpstr>
      <vt:lpstr>MCM / D </vt:lpstr>
      <vt:lpstr>Fabio Sauli visit in 1996</vt:lpstr>
      <vt:lpstr>PowerPoint Presentation</vt:lpstr>
      <vt:lpstr>GEM Manufacturing Process </vt:lpstr>
      <vt:lpstr>Manufacturing Process</vt:lpstr>
      <vt:lpstr>GEM first application  </vt:lpstr>
      <vt:lpstr>Triple GEM = detector</vt:lpstr>
      <vt:lpstr>PowerPoint Presentation</vt:lpstr>
      <vt:lpstr>PowerPoint Presentation</vt:lpstr>
      <vt:lpstr>LDI laser direct imaging</vt:lpstr>
      <vt:lpstr>LDI laser direct imaging</vt:lpstr>
      <vt:lpstr>Why not using only one mask to skip alignment? </vt:lpstr>
      <vt:lpstr>Differential etching</vt:lpstr>
      <vt:lpstr>Differential etching</vt:lpstr>
      <vt:lpstr>Top copper plating protection </vt:lpstr>
      <vt:lpstr>Top copper plating protection </vt:lpstr>
      <vt:lpstr>Invert a Copper plating bath </vt:lpstr>
      <vt:lpstr>Invert a Copper plating bath </vt:lpstr>
      <vt:lpstr>Electro protection &amp; chemical etching </vt:lpstr>
      <vt:lpstr>Electro protection &amp; chemical etching </vt:lpstr>
      <vt:lpstr>Double Mask Vs single mask </vt:lpstr>
      <vt:lpstr>PowerPoint Presentation</vt:lpstr>
      <vt:lpstr>PowerPoint Presentation</vt:lpstr>
      <vt:lpstr>And many many more</vt:lpstr>
      <vt:lpstr>Micromegas</vt:lpstr>
      <vt:lpstr>Principle  </vt:lpstr>
      <vt:lpstr>Micromegas during early days</vt:lpstr>
      <vt:lpstr>Interconnection technologies available at MPT in 1996 </vt:lpstr>
      <vt:lpstr>Interconnection technologies available at MPT in 1996 </vt:lpstr>
      <vt:lpstr>MCM/C</vt:lpstr>
      <vt:lpstr>PowerPoint Presentation</vt:lpstr>
      <vt:lpstr>Why not using this type of mesh for MM ?</vt:lpstr>
      <vt:lpstr>With I.Giomataris we decided to develop these 2 structures</vt:lpstr>
      <vt:lpstr>PowerPoint Presentation</vt:lpstr>
      <vt:lpstr>PowerPoint Presentation</vt:lpstr>
      <vt:lpstr>R1-R2-R3-R4-R5-R6-R7 </vt:lpstr>
      <vt:lpstr>Then R9-R10</vt:lpstr>
      <vt:lpstr>Then R9-R10</vt:lpstr>
      <vt:lpstr>And finally R11-12</vt:lpstr>
      <vt:lpstr>And finally R11-12</vt:lpstr>
      <vt:lpstr>Validation with Neutron irradiation on R11-R12 (protons effect)</vt:lpstr>
      <vt:lpstr>Validation with Neutron irradiation on R11-R12 (protons effect)</vt:lpstr>
      <vt:lpstr>Validation with Neutron irradiation on R11-R12 (protons effect)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uRwell Result of all the accumulated knowhow</vt:lpstr>
      <vt:lpstr>Initial Micro-well</vt:lpstr>
      <vt:lpstr>15 years later: introduction of a resistive layer  to control the sparks thanks to MM experience!  </vt:lpstr>
      <vt:lpstr>PowerPoint Presentation</vt:lpstr>
      <vt:lpstr>PowerPoint Presentation</vt:lpstr>
      <vt:lpstr>uRwell advantages</vt:lpstr>
      <vt:lpstr>PowerPoint Presentation</vt:lpstr>
      <vt:lpstr>PowerPoint Presentation</vt:lpstr>
      <vt:lpstr>Pulsed DC magnetron reactive vacuum deposition machine @CERN</vt:lpstr>
      <vt:lpstr>Future Program for our vacuum deposition machine </vt:lpstr>
      <vt:lpstr>Subtractive micro-structuring with chemistry (Polyimide etching)</vt:lpstr>
      <vt:lpstr>Laser or plasma subtractive micro-structuring </vt:lpstr>
      <vt:lpstr>Additive Micro-structuring ink-jet printers </vt:lpstr>
      <vt:lpstr>Many thanks for your attention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1743</cp:revision>
  <dcterms:created xsi:type="dcterms:W3CDTF">2022-11-01T14:54:31Z</dcterms:created>
  <dcterms:modified xsi:type="dcterms:W3CDTF">2023-01-13T12:33:07Z</dcterms:modified>
</cp:coreProperties>
</file>